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8.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9.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2.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3.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725" r:id="rId1"/>
  </p:sldMasterIdLst>
  <p:notesMasterIdLst>
    <p:notesMasterId r:id="rId46"/>
  </p:notesMasterIdLst>
  <p:handoutMasterIdLst>
    <p:handoutMasterId r:id="rId47"/>
  </p:handoutMasterIdLst>
  <p:sldIdLst>
    <p:sldId id="344" r:id="rId2"/>
    <p:sldId id="403" r:id="rId3"/>
    <p:sldId id="444" r:id="rId4"/>
    <p:sldId id="472" r:id="rId5"/>
    <p:sldId id="474" r:id="rId6"/>
    <p:sldId id="475" r:id="rId7"/>
    <p:sldId id="473" r:id="rId8"/>
    <p:sldId id="439" r:id="rId9"/>
    <p:sldId id="440" r:id="rId10"/>
    <p:sldId id="441" r:id="rId11"/>
    <p:sldId id="442" r:id="rId12"/>
    <p:sldId id="443" r:id="rId13"/>
    <p:sldId id="431" r:id="rId14"/>
    <p:sldId id="445" r:id="rId15"/>
    <p:sldId id="446" r:id="rId16"/>
    <p:sldId id="432" r:id="rId17"/>
    <p:sldId id="447" r:id="rId18"/>
    <p:sldId id="448" r:id="rId19"/>
    <p:sldId id="449" r:id="rId20"/>
    <p:sldId id="450" r:id="rId21"/>
    <p:sldId id="451" r:id="rId22"/>
    <p:sldId id="452" r:id="rId23"/>
    <p:sldId id="453" r:id="rId24"/>
    <p:sldId id="455" r:id="rId25"/>
    <p:sldId id="456" r:id="rId26"/>
    <p:sldId id="433" r:id="rId27"/>
    <p:sldId id="457" r:id="rId28"/>
    <p:sldId id="458" r:id="rId29"/>
    <p:sldId id="459" r:id="rId30"/>
    <p:sldId id="460" r:id="rId31"/>
    <p:sldId id="461" r:id="rId32"/>
    <p:sldId id="462" r:id="rId33"/>
    <p:sldId id="463" r:id="rId34"/>
    <p:sldId id="464" r:id="rId35"/>
    <p:sldId id="476" r:id="rId36"/>
    <p:sldId id="465" r:id="rId37"/>
    <p:sldId id="466" r:id="rId38"/>
    <p:sldId id="467" r:id="rId39"/>
    <p:sldId id="468" r:id="rId40"/>
    <p:sldId id="469" r:id="rId41"/>
    <p:sldId id="470" r:id="rId42"/>
    <p:sldId id="434" r:id="rId43"/>
    <p:sldId id="471" r:id="rId44"/>
    <p:sldId id="376" r:id="rId4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F1F"/>
    <a:srgbClr val="68A01E"/>
    <a:srgbClr val="F43CDA"/>
    <a:srgbClr val="FF6161"/>
    <a:srgbClr val="A54C0F"/>
    <a:srgbClr val="CC0000"/>
    <a:srgbClr val="6C320A"/>
    <a:srgbClr val="BF5711"/>
    <a:srgbClr val="116A8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86627" autoAdjust="0"/>
  </p:normalViewPr>
  <p:slideViewPr>
    <p:cSldViewPr snapToGrid="0">
      <p:cViewPr>
        <p:scale>
          <a:sx n="75" d="100"/>
          <a:sy n="75" d="100"/>
        </p:scale>
        <p:origin x="1128" y="125"/>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1.xml.rels><?xml version="1.0" encoding="UTF-8" standalone="yes"?>
<Relationships xmlns="http://schemas.openxmlformats.org/package/2006/relationships"><Relationship Id="rId1" Type="http://schemas.openxmlformats.org/officeDocument/2006/relationships/image" Target="../media/image4.jpeg"/></Relationships>
</file>

<file path=ppt/diagrams/_rels/data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xml.rels><?xml version="1.0" encoding="UTF-8" standalone="yes"?>
<Relationships xmlns="http://schemas.openxmlformats.org/package/2006/relationships"><Relationship Id="rId1" Type="http://schemas.openxmlformats.org/officeDocument/2006/relationships/image" Target="../media/image3.gif"/></Relationships>
</file>

<file path=ppt/diagrams/_rels/data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6.jpeg"/></Relationships>
</file>

<file path=ppt/diagrams/_rels/data23.xml.rels><?xml version="1.0" encoding="UTF-8" standalone="yes"?>
<Relationships xmlns="http://schemas.openxmlformats.org/package/2006/relationships"><Relationship Id="rId1" Type="http://schemas.openxmlformats.org/officeDocument/2006/relationships/image" Target="../media/image6.jpeg"/></Relationships>
</file>

<file path=ppt/diagrams/_rels/data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39.xml.rels><?xml version="1.0" encoding="UTF-8" standalone="yes"?>
<Relationships xmlns="http://schemas.openxmlformats.org/package/2006/relationships"><Relationship Id="rId1" Type="http://schemas.openxmlformats.org/officeDocument/2006/relationships/image" Target="../media/image7.jpg"/></Relationships>
</file>

<file path=ppt/diagrams/_rels/data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4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4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ata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gif"/></Relationships>
</file>

<file path=ppt/diagrams/_rels/drawing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6.jpeg"/></Relationships>
</file>

<file path=ppt/diagrams/_rels/drawing23.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39.xml.rels><?xml version="1.0" encoding="UTF-8" standalone="yes"?>
<Relationships xmlns="http://schemas.openxmlformats.org/package/2006/relationships"><Relationship Id="rId1" Type="http://schemas.openxmlformats.org/officeDocument/2006/relationships/image" Target="../media/image7.jpg"/></Relationships>
</file>

<file path=ppt/diagrams/_rels/drawing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4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4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_rels/drawing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7.jpg"/><Relationship Id="rId4"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72BFF17A-0891-4D82-837C-E68A553F3E8F}">
      <dgm:prSet phldrT="[Text]" custT="1"/>
      <dgm:spPr/>
      <dgm:t>
        <a:bodyPr/>
        <a:lstStyle/>
        <a:p>
          <a:r>
            <a:rPr lang="fa-IR" sz="3300" dirty="0">
              <a:cs typeface="B Titr" pitchFamily="2" charset="-78"/>
            </a:rPr>
            <a:t>رویکرد ارزیابی ریسک اعتباری</a:t>
          </a:r>
          <a:endParaRPr lang="en-US" sz="3300" dirty="0">
            <a:cs typeface="B Titr" pitchFamily="2" charset="-78"/>
          </a:endParaRPr>
        </a:p>
      </dgm:t>
    </dgm:pt>
    <dgm:pt modelId="{4190CCD3-6E8A-4FBF-AB3E-AFF4D1A8D79D}" type="parTrans" cxnId="{AD049393-222F-4DD2-A619-888352DD992F}">
      <dgm:prSet/>
      <dgm:spPr/>
      <dgm:t>
        <a:bodyPr/>
        <a:lstStyle/>
        <a:p>
          <a:endParaRPr lang="en-US"/>
        </a:p>
      </dgm:t>
    </dgm:pt>
    <dgm:pt modelId="{A44BD09C-0F80-4C76-815C-2430F76075D3}" type="sibTrans" cxnId="{AD049393-222F-4DD2-A619-888352DD992F}">
      <dgm:prSet/>
      <dgm:spPr/>
      <dgm:t>
        <a:bodyPr/>
        <a:lstStyle/>
        <a:p>
          <a:endParaRPr lang="en-US"/>
        </a:p>
      </dgm:t>
    </dgm:pt>
    <dgm:pt modelId="{4ADEFA7C-02FA-4FF2-BD7C-3D5235748C01}">
      <dgm:prSet phldrT="[Text]" custT="1"/>
      <dgm:spPr/>
      <dgm:t>
        <a:bodyPr/>
        <a:lstStyle/>
        <a:p>
          <a:r>
            <a:rPr lang="fa-IR" sz="3300" dirty="0">
              <a:cs typeface="B Titr" pitchFamily="2" charset="-78"/>
            </a:rPr>
            <a:t>ارزیابي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04993CB6-0FED-45EE-B701-09257731D1B9}">
      <dgm:prSet custT="1"/>
      <dgm:spPr/>
      <dgm:t>
        <a:bodyPr/>
        <a:lstStyle/>
        <a:p>
          <a:r>
            <a:rPr lang="fa-IR" sz="3300" dirty="0">
              <a:cs typeface="B Titr" pitchFamily="2" charset="-78"/>
            </a:rPr>
            <a:t>مروری بر مطالعات پیشین</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85776396-22B6-43BF-9196-C68AFB9C6440}">
      <dgm:prSet custT="1"/>
      <dgm:spPr/>
      <dgm:t>
        <a:bodyPr/>
        <a:lstStyle/>
        <a:p>
          <a:r>
            <a:rPr lang="fa-IR" sz="3300" dirty="0">
              <a:cs typeface="B Titr" pitchFamily="2" charset="-78"/>
            </a:rPr>
            <a:t>نتیجه‌گیری و پیشنهادها</a:t>
          </a:r>
          <a:endParaRPr lang="en-US" sz="3300" dirty="0">
            <a:cs typeface="B Titr" pitchFamily="2" charset="-78"/>
          </a:endParaRPr>
        </a:p>
      </dgm:t>
    </dgm:pt>
    <dgm:pt modelId="{3E1DC818-90BB-437D-ACCB-63941DD48870}" type="parTrans" cxnId="{A9567078-29CE-43E6-9F75-4C79EABF5632}">
      <dgm:prSet/>
      <dgm:spPr/>
      <dgm:t>
        <a:bodyPr/>
        <a:lstStyle/>
        <a:p>
          <a:endParaRPr lang="en-US"/>
        </a:p>
      </dgm:t>
    </dgm:pt>
    <dgm:pt modelId="{E9E1DD84-5773-41D3-A8AE-A85BEA69F34A}" type="sibTrans" cxnId="{A9567078-29CE-43E6-9F75-4C79EABF563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9665F618-83E6-4FAF-B476-AFAD0C26EA1D}"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0478437E-8FCE-42F3-9CE3-9D50F30EFF70}"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DB4E8A99-7084-4B53-890A-C62C89E03566}" type="presOf" srcId="{85776396-22B6-43BF-9196-C68AFB9C6440}" destId="{CA7D3772-ADCA-49B1-8860-FEF67DFBD3F5}" srcOrd="0" destOrd="0" presId="urn:microsoft.com/office/officeart/2005/8/layout/vList3"/>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 modelId="{35730DD3-EFFC-4410-B0B3-281D9D5B290E}" type="presParOf" srcId="{3F8073A1-1526-4856-96A0-C017EF7928B7}" destId="{A4847E2F-C1A3-444B-82D9-65A8FFC5BC1F}" srcOrd="1" destOrd="0" presId="urn:microsoft.com/office/officeart/2005/8/layout/vList3"/>
    <dgm:cxn modelId="{6DE6EC3F-5134-4876-BAB6-9215ED03891C}" type="presParOf" srcId="{3F8073A1-1526-4856-96A0-C017EF7928B7}" destId="{8B14654F-696D-4ABB-9409-7FAF19D22734}" srcOrd="2"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 modelId="{E7979AEE-3CA9-4CFD-AEA5-93193DC736E9}" type="presParOf" srcId="{3F8073A1-1526-4856-96A0-C017EF7928B7}" destId="{7566765C-93E7-4B4B-828B-7634D1BD3A87}" srcOrd="3" destOrd="0" presId="urn:microsoft.com/office/officeart/2005/8/layout/vList3"/>
    <dgm:cxn modelId="{09C7BA68-E779-4E65-A2FA-ABDA8B811129}" type="presParOf" srcId="{3F8073A1-1526-4856-96A0-C017EF7928B7}" destId="{21090910-EF3B-453E-AB00-F84BD7889BED}" srcOrd="4" destOrd="0" presId="urn:microsoft.com/office/officeart/2005/8/layout/vList3"/>
    <dgm:cxn modelId="{FB3BF112-AC20-4516-B484-1D2D115002CF}" type="presParOf" srcId="{21090910-EF3B-453E-AB00-F84BD7889BED}" destId="{0A1762B1-5E84-44DB-9D60-5F71C473F2E9}" srcOrd="0" destOrd="0" presId="urn:microsoft.com/office/officeart/2005/8/layout/vList3"/>
    <dgm:cxn modelId="{5CFFF58F-E573-4841-BA49-D7D3765CF7D7}" type="presParOf" srcId="{21090910-EF3B-453E-AB00-F84BD7889BED}" destId="{5FF77361-99B3-4761-8B36-22F4CD129D03}" srcOrd="1" destOrd="0" presId="urn:microsoft.com/office/officeart/2005/8/layout/vList3"/>
    <dgm:cxn modelId="{9FAC2278-DF3F-4C8D-BFF1-B7E19D006067}" type="presParOf" srcId="{3F8073A1-1526-4856-96A0-C017EF7928B7}" destId="{54502797-5873-4E1E-B9C0-CA102225EA26}" srcOrd="5" destOrd="0" presId="urn:microsoft.com/office/officeart/2005/8/layout/vList3"/>
    <dgm:cxn modelId="{D24953F2-ED58-460A-A3FA-FBE9ADAEC4D5}" type="presParOf" srcId="{3F8073A1-1526-4856-96A0-C017EF7928B7}" destId="{F9ACB496-C6F0-4525-9221-EC5AA018C7CD}" srcOrd="6"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 modelId="{CEC7977E-8C8E-4712-BBC0-089161854028}" type="presParOf" srcId="{3F8073A1-1526-4856-96A0-C017EF7928B7}" destId="{3A7EE786-88FE-4919-A02A-8AE2ADA76E2E}" srcOrd="7" destOrd="0" presId="urn:microsoft.com/office/officeart/2005/8/layout/vList3"/>
    <dgm:cxn modelId="{FDF55177-A4DB-4D51-9733-3CBB73EA4C29}" type="presParOf" srcId="{3F8073A1-1526-4856-96A0-C017EF7928B7}" destId="{E13E1C7F-0AB1-45B8-B725-B8F01195C596}" srcOrd="8" destOrd="0" presId="urn:microsoft.com/office/officeart/2005/8/layout/vList3"/>
    <dgm:cxn modelId="{D876C490-61F2-49F2-9248-98853EBCA7B8}" type="presParOf" srcId="{E13E1C7F-0AB1-45B8-B725-B8F01195C596}" destId="{C5BE9170-E3D2-4933-AEC4-2966906D5B21}" srcOrd="0" destOrd="0" presId="urn:microsoft.com/office/officeart/2005/8/layout/vList3"/>
    <dgm:cxn modelId="{D912A30A-27F9-4B0E-816A-71855509963A}"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0" presStyleCnt="1"/>
      <dgm:spPr>
        <a:blipFill>
          <a:blip xmlns:r="http://schemas.openxmlformats.org/officeDocument/2006/relationships" r:embed="rId1"/>
          <a:srcRect/>
          <a:stretch>
            <a:fillRect l="-44000" r="-44000"/>
          </a:stretch>
        </a:blipFill>
      </dgm:spPr>
    </dgm:pt>
    <dgm:pt modelId="{457D55D6-387C-4FF9-81D9-BD83910A5EE6}" type="pres">
      <dgm:prSet presAssocID="{04993CB6-0FED-45EE-B701-09257731D1B9}" presName="txShp" presStyleLbl="node1" presStyleIdx="0" presStyleCnt="1">
        <dgm:presLayoutVars>
          <dgm:bulletEnabled val="1"/>
        </dgm:presLayoutVars>
      </dgm:prSet>
      <dgm:spPr/>
    </dgm:pt>
  </dgm:ptLst>
  <dgm:cxnLst>
    <dgm:cxn modelId="{FBCD6B43-53B1-4E62-BC12-0B430E375A18}" srcId="{8FEF31A2-F237-4B2F-9A44-AA7E64D7DA6D}" destId="{04993CB6-0FED-45EE-B701-09257731D1B9}" srcOrd="0" destOrd="0" parTransId="{96796790-6CF7-4B31-8620-A3DA7A93D5D3}" sibTransId="{0CA676E3-E6C3-4412-8F6A-1A0F57EA7D9D}"/>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6DE6EC3F-5134-4876-BAB6-9215ED03891C}" type="presParOf" srcId="{3F8073A1-1526-4856-96A0-C017EF7928B7}" destId="{8B14654F-696D-4ABB-9409-7FAF19D22734}" srcOrd="0"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4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custLinFactNeighborY="2223"/>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1"/>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1">
        <dgm:presLayoutVars>
          <dgm:bulletEnabled val="1"/>
        </dgm:presLayoutVars>
      </dgm:prSet>
      <dgm:spPr/>
    </dgm:pt>
  </dgm:ptLst>
  <dgm:cxnLst>
    <dgm:cxn modelId="{67D93645-92CF-4CFB-B413-2D69FD4084BE}" srcId="{8FEF31A2-F237-4B2F-9A44-AA7E64D7DA6D}" destId="{0CA01201-68B4-4BB2-8E36-FCB170CE9019}" srcOrd="0" destOrd="0" parTransId="{1EFBB469-FA23-4309-A8FA-6297FD866C91}" sibTransId="{C958BF88-042B-479D-AFEE-1AE3081CBF18}"/>
    <dgm:cxn modelId="{31C9B4AB-11B2-41B6-891C-F871ABC13408}" type="presOf" srcId="{8FEF31A2-F237-4B2F-9A44-AA7E64D7DA6D}" destId="{3F8073A1-1526-4856-96A0-C017EF7928B7}" srcOrd="0" destOrd="0" presId="urn:microsoft.com/office/officeart/2005/8/layout/vList3"/>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4ADEFA7C-02FA-4FF2-BD7C-3D5235748C01}">
      <dgm:prSet phldrT="[Text]" custT="1"/>
      <dgm:spPr/>
      <dgm:t>
        <a:bodyPr/>
        <a:lstStyle/>
        <a:p>
          <a:r>
            <a:rPr lang="fa-IR" sz="3300" dirty="0">
              <a:cs typeface="B Titr" pitchFamily="2" charset="-78"/>
            </a:rPr>
            <a:t>ارزیابي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0" presStyleCnt="1"/>
      <dgm:spPr>
        <a:blipFill>
          <a:blip xmlns:r="http://schemas.openxmlformats.org/officeDocument/2006/relationships" r:embed="rId1"/>
          <a:srcRect/>
          <a:stretch>
            <a:fillRect l="-12000" r="-12000"/>
          </a:stretch>
        </a:blipFill>
      </dgm:spPr>
    </dgm:pt>
    <dgm:pt modelId="{5FEC2641-56C8-4C2F-8CD2-F1E55781B384}" type="pres">
      <dgm:prSet presAssocID="{4ADEFA7C-02FA-4FF2-BD7C-3D5235748C01}" presName="txShp" presStyleLbl="node1" presStyleIdx="0" presStyleCnt="1">
        <dgm:presLayoutVars>
          <dgm:bulletEnabled val="1"/>
        </dgm:presLayoutVars>
      </dgm:prSet>
      <dgm:spPr/>
    </dgm:pt>
  </dgm:ptLst>
  <dgm:cxnLst>
    <dgm:cxn modelId="{0478437E-8FCE-42F3-9CE3-9D50F30EFF70}" type="presOf" srcId="{4ADEFA7C-02FA-4FF2-BD7C-3D5235748C01}" destId="{5FEC2641-56C8-4C2F-8CD2-F1E55781B384}"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0" destOrd="0" parTransId="{9AB13F8A-5D37-4E8F-BF93-0A0D272E4FCF}" sibTransId="{C4C69A42-31AF-4F05-B4AE-2CBF9C24326E}"/>
    <dgm:cxn modelId="{D24953F2-ED58-460A-A3FA-FBE9ADAEC4D5}" type="presParOf" srcId="{3F8073A1-1526-4856-96A0-C017EF7928B7}" destId="{F9ACB496-C6F0-4525-9221-EC5AA018C7CD}" srcOrd="0"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100" dirty="0">
              <a:cs typeface="B Titr" pitchFamily="2" charset="-78"/>
            </a:rPr>
            <a:t>مروری بر مطالعات پیشین</a:t>
          </a:r>
          <a:endParaRPr lang="en-US" sz="11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85776396-22B6-43BF-9196-C68AFB9C6440}">
      <dgm:prSet custT="1"/>
      <dgm:spPr/>
      <dgm:t>
        <a:bodyPr/>
        <a:lstStyle/>
        <a:p>
          <a:r>
            <a:rPr lang="fa-IR" sz="3300" dirty="0">
              <a:cs typeface="B Titr" pitchFamily="2" charset="-78"/>
            </a:rPr>
            <a:t>نتیجه‌گیری و پیشنهادها</a:t>
          </a:r>
          <a:endParaRPr lang="en-US" sz="3300" dirty="0">
            <a:cs typeface="B Titr" pitchFamily="2" charset="-78"/>
          </a:endParaRPr>
        </a:p>
      </dgm:t>
    </dgm:pt>
    <dgm:pt modelId="{3E1DC818-90BB-437D-ACCB-63941DD48870}" type="parTrans" cxnId="{A9567078-29CE-43E6-9F75-4C79EABF5632}">
      <dgm:prSet/>
      <dgm:spPr/>
      <dgm:t>
        <a:bodyPr/>
        <a:lstStyle/>
        <a:p>
          <a:endParaRPr lang="en-US"/>
        </a:p>
      </dgm:t>
    </dgm:pt>
    <dgm:pt modelId="{E9E1DD84-5773-41D3-A8AE-A85BEA69F34A}" type="sibTrans" cxnId="{A9567078-29CE-43E6-9F75-4C79EABF563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0" presStyleCnt="1"/>
      <dgm:spPr>
        <a:blipFill>
          <a:blip xmlns:r="http://schemas.openxmlformats.org/officeDocument/2006/relationships" r:embed="rId1"/>
          <a:srcRect/>
          <a:stretch>
            <a:fillRect l="-47000" r="-47000"/>
          </a:stretch>
        </a:blipFill>
      </dgm:spPr>
    </dgm:pt>
    <dgm:pt modelId="{CA7D3772-ADCA-49B1-8860-FEF67DFBD3F5}" type="pres">
      <dgm:prSet presAssocID="{85776396-22B6-43BF-9196-C68AFB9C6440}" presName="txShp" presStyleLbl="node1" presStyleIdx="0" presStyleCnt="1">
        <dgm:presLayoutVars>
          <dgm:bulletEnabled val="1"/>
        </dgm:presLayoutVars>
      </dgm:prSet>
      <dgm:spPr/>
    </dgm:pt>
  </dgm:ptLst>
  <dgm:cxnLst>
    <dgm:cxn modelId="{A9567078-29CE-43E6-9F75-4C79EABF5632}" srcId="{8FEF31A2-F237-4B2F-9A44-AA7E64D7DA6D}" destId="{85776396-22B6-43BF-9196-C68AFB9C6440}" srcOrd="0" destOrd="0" parTransId="{3E1DC818-90BB-437D-ACCB-63941DD48870}" sibTransId="{E9E1DD84-5773-41D3-A8AE-A85BEA69F34A}"/>
    <dgm:cxn modelId="{DB4E8A99-7084-4B53-890A-C62C89E03566}" type="presOf" srcId="{85776396-22B6-43BF-9196-C68AFB9C6440}" destId="{CA7D3772-ADCA-49B1-8860-FEF67DFBD3F5}"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DF55177-A4DB-4D51-9733-3CBB73EA4C29}" type="presParOf" srcId="{3F8073A1-1526-4856-96A0-C017EF7928B7}" destId="{E13E1C7F-0AB1-45B8-B725-B8F01195C596}" srcOrd="0" destOrd="0" presId="urn:microsoft.com/office/officeart/2005/8/layout/vList3"/>
    <dgm:cxn modelId="{D876C490-61F2-49F2-9248-98853EBCA7B8}" type="presParOf" srcId="{E13E1C7F-0AB1-45B8-B725-B8F01195C596}" destId="{C5BE9170-E3D2-4933-AEC4-2966906D5B21}" srcOrd="0" destOrd="0" presId="urn:microsoft.com/office/officeart/2005/8/layout/vList3"/>
    <dgm:cxn modelId="{D912A30A-27F9-4B0E-816A-71855509963A}"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dgm:t>
        <a:bodyPr/>
        <a:lstStyle/>
        <a:p>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1AAAB610-CFFE-47DD-A848-0B29D980577F}" type="presOf" srcId="{04993CB6-0FED-45EE-B701-09257731D1B9}" destId="{457D55D6-387C-4FF9-81D9-BD83910A5EE6}" srcOrd="0" destOrd="0" presId="urn:microsoft.com/office/officeart/2005/8/layout/vList3"/>
    <dgm:cxn modelId="{3BEFFC36-3248-47A5-9999-EE21E44F2BAE}"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E894E353-6382-4BFE-8484-DFA1FF3BA8F3}"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C083C887-C674-4C61-9795-F37E656AA345}"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08437C5-6795-4D65-B234-2D5D0F4EDFF0}" type="presOf" srcId="{8FEF31A2-F237-4B2F-9A44-AA7E64D7DA6D}" destId="{3F8073A1-1526-4856-96A0-C017EF7928B7}" srcOrd="0" destOrd="0" presId="urn:microsoft.com/office/officeart/2005/8/layout/vList3"/>
    <dgm:cxn modelId="{30AA35ED-DD68-4F9C-A0CF-EE5F7FAAD58A}" type="presOf" srcId="{4ADEFA7C-02FA-4FF2-BD7C-3D5235748C01}" destId="{5FEC2641-56C8-4C2F-8CD2-F1E55781B384}" srcOrd="0" destOrd="0" presId="urn:microsoft.com/office/officeart/2005/8/layout/vList3"/>
    <dgm:cxn modelId="{1C364F14-BCD4-4E5B-8CB1-155BC50789E4}" type="presParOf" srcId="{3F8073A1-1526-4856-96A0-C017EF7928B7}" destId="{A3F9A49F-A831-48E0-B2EB-23B3AC97F69C}" srcOrd="0" destOrd="0" presId="urn:microsoft.com/office/officeart/2005/8/layout/vList3"/>
    <dgm:cxn modelId="{C1105EC3-080A-40D0-BF4C-2236546BCB4A}" type="presParOf" srcId="{A3F9A49F-A831-48E0-B2EB-23B3AC97F69C}" destId="{2B92EF48-9AB9-4947-8BBB-84441DF0DCF0}" srcOrd="0" destOrd="0" presId="urn:microsoft.com/office/officeart/2005/8/layout/vList3"/>
    <dgm:cxn modelId="{A566F4D7-902E-4A64-9CF9-DB302CD80363}" type="presParOf" srcId="{A3F9A49F-A831-48E0-B2EB-23B3AC97F69C}" destId="{581F674E-E35F-4694-9EA0-0DAA6A864B29}" srcOrd="1" destOrd="0" presId="urn:microsoft.com/office/officeart/2005/8/layout/vList3"/>
    <dgm:cxn modelId="{CBA16D5E-2B14-4EF9-8150-833C6703F04E}" type="presParOf" srcId="{3F8073A1-1526-4856-96A0-C017EF7928B7}" destId="{A4847E2F-C1A3-444B-82D9-65A8FFC5BC1F}" srcOrd="1" destOrd="0" presId="urn:microsoft.com/office/officeart/2005/8/layout/vList3"/>
    <dgm:cxn modelId="{5F247D82-F73E-4017-BFF1-4C3B8C07F2E1}" type="presParOf" srcId="{3F8073A1-1526-4856-96A0-C017EF7928B7}" destId="{8B14654F-696D-4ABB-9409-7FAF19D22734}" srcOrd="2" destOrd="0" presId="urn:microsoft.com/office/officeart/2005/8/layout/vList3"/>
    <dgm:cxn modelId="{37B73C28-C7BA-45B6-8397-C1D985213D9A}" type="presParOf" srcId="{8B14654F-696D-4ABB-9409-7FAF19D22734}" destId="{FC2D9720-8B3D-4AF0-9B54-5F44A0AAC2AA}" srcOrd="0" destOrd="0" presId="urn:microsoft.com/office/officeart/2005/8/layout/vList3"/>
    <dgm:cxn modelId="{50915127-A350-448F-BED5-AC727E6FB49F}" type="presParOf" srcId="{8B14654F-696D-4ABB-9409-7FAF19D22734}" destId="{457D55D6-387C-4FF9-81D9-BD83910A5EE6}" srcOrd="1" destOrd="0" presId="urn:microsoft.com/office/officeart/2005/8/layout/vList3"/>
    <dgm:cxn modelId="{9FC36099-523F-4D89-A0F8-052106AB5C5D}" type="presParOf" srcId="{3F8073A1-1526-4856-96A0-C017EF7928B7}" destId="{7566765C-93E7-4B4B-828B-7634D1BD3A87}" srcOrd="3" destOrd="0" presId="urn:microsoft.com/office/officeart/2005/8/layout/vList3"/>
    <dgm:cxn modelId="{E97A2750-5446-469B-821D-B729ADDC6D4F}" type="presParOf" srcId="{3F8073A1-1526-4856-96A0-C017EF7928B7}" destId="{21090910-EF3B-453E-AB00-F84BD7889BED}" srcOrd="4" destOrd="0" presId="urn:microsoft.com/office/officeart/2005/8/layout/vList3"/>
    <dgm:cxn modelId="{CF2DABDE-1C4F-408E-969D-5157AE199569}" type="presParOf" srcId="{21090910-EF3B-453E-AB00-F84BD7889BED}" destId="{0A1762B1-5E84-44DB-9D60-5F71C473F2E9}" srcOrd="0" destOrd="0" presId="urn:microsoft.com/office/officeart/2005/8/layout/vList3"/>
    <dgm:cxn modelId="{41FB7438-906A-4192-B92B-E5A25B092144}" type="presParOf" srcId="{21090910-EF3B-453E-AB00-F84BD7889BED}" destId="{5FF77361-99B3-4761-8B36-22F4CD129D03}" srcOrd="1" destOrd="0" presId="urn:microsoft.com/office/officeart/2005/8/layout/vList3"/>
    <dgm:cxn modelId="{66D2DED7-043D-452E-93D2-CD76667A076B}" type="presParOf" srcId="{3F8073A1-1526-4856-96A0-C017EF7928B7}" destId="{54502797-5873-4E1E-B9C0-CA102225EA26}" srcOrd="5" destOrd="0" presId="urn:microsoft.com/office/officeart/2005/8/layout/vList3"/>
    <dgm:cxn modelId="{B078352A-2353-4B58-9D8E-6AEB0175D18D}" type="presParOf" srcId="{3F8073A1-1526-4856-96A0-C017EF7928B7}" destId="{F9ACB496-C6F0-4525-9221-EC5AA018C7CD}" srcOrd="6" destOrd="0" presId="urn:microsoft.com/office/officeart/2005/8/layout/vList3"/>
    <dgm:cxn modelId="{F91F7A88-AB5D-4F09-A164-FEC3E264169F}" type="presParOf" srcId="{F9ACB496-C6F0-4525-9221-EC5AA018C7CD}" destId="{35E9C4E4-5758-486C-95A8-872E4D269DA5}" srcOrd="0" destOrd="0" presId="urn:microsoft.com/office/officeart/2005/8/layout/vList3"/>
    <dgm:cxn modelId="{2CB0E2F8-703E-4095-A6EC-FBF7376AA920}" type="presParOf" srcId="{F9ACB496-C6F0-4525-9221-EC5AA018C7CD}" destId="{5FEC2641-56C8-4C2F-8CD2-F1E55781B384}" srcOrd="1" destOrd="0" presId="urn:microsoft.com/office/officeart/2005/8/layout/vList3"/>
    <dgm:cxn modelId="{0B054B13-E655-4679-BCCB-7585255CAF42}" type="presParOf" srcId="{3F8073A1-1526-4856-96A0-C017EF7928B7}" destId="{3A7EE786-88FE-4919-A02A-8AE2ADA76E2E}" srcOrd="7" destOrd="0" presId="urn:microsoft.com/office/officeart/2005/8/layout/vList3"/>
    <dgm:cxn modelId="{87E1DC8F-53F3-4FC8-B809-27EE2011E5AE}" type="presParOf" srcId="{3F8073A1-1526-4856-96A0-C017EF7928B7}" destId="{E13E1C7F-0AB1-45B8-B725-B8F01195C596}" srcOrd="8" destOrd="0" presId="urn:microsoft.com/office/officeart/2005/8/layout/vList3"/>
    <dgm:cxn modelId="{40319EB3-297D-4B28-BF22-60D927C17D28}" type="presParOf" srcId="{E13E1C7F-0AB1-45B8-B725-B8F01195C596}" destId="{C5BE9170-E3D2-4933-AEC4-2966906D5B21}" srcOrd="0" destOrd="0" presId="urn:microsoft.com/office/officeart/2005/8/layout/vList3"/>
    <dgm:cxn modelId="{B663403C-C892-4845-8059-BF1435AD6CF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dgm:t>
        <a:bodyPr/>
        <a:lstStyle/>
        <a:p>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1AAAB610-CFFE-47DD-A848-0B29D980577F}" type="presOf" srcId="{04993CB6-0FED-45EE-B701-09257731D1B9}" destId="{457D55D6-387C-4FF9-81D9-BD83910A5EE6}" srcOrd="0" destOrd="0" presId="urn:microsoft.com/office/officeart/2005/8/layout/vList3"/>
    <dgm:cxn modelId="{3BEFFC36-3248-47A5-9999-EE21E44F2BAE}"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E894E353-6382-4BFE-8484-DFA1FF3BA8F3}"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C083C887-C674-4C61-9795-F37E656AA345}"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08437C5-6795-4D65-B234-2D5D0F4EDFF0}" type="presOf" srcId="{8FEF31A2-F237-4B2F-9A44-AA7E64D7DA6D}" destId="{3F8073A1-1526-4856-96A0-C017EF7928B7}" srcOrd="0" destOrd="0" presId="urn:microsoft.com/office/officeart/2005/8/layout/vList3"/>
    <dgm:cxn modelId="{30AA35ED-DD68-4F9C-A0CF-EE5F7FAAD58A}" type="presOf" srcId="{4ADEFA7C-02FA-4FF2-BD7C-3D5235748C01}" destId="{5FEC2641-56C8-4C2F-8CD2-F1E55781B384}" srcOrd="0" destOrd="0" presId="urn:microsoft.com/office/officeart/2005/8/layout/vList3"/>
    <dgm:cxn modelId="{1C364F14-BCD4-4E5B-8CB1-155BC50789E4}" type="presParOf" srcId="{3F8073A1-1526-4856-96A0-C017EF7928B7}" destId="{A3F9A49F-A831-48E0-B2EB-23B3AC97F69C}" srcOrd="0" destOrd="0" presId="urn:microsoft.com/office/officeart/2005/8/layout/vList3"/>
    <dgm:cxn modelId="{C1105EC3-080A-40D0-BF4C-2236546BCB4A}" type="presParOf" srcId="{A3F9A49F-A831-48E0-B2EB-23B3AC97F69C}" destId="{2B92EF48-9AB9-4947-8BBB-84441DF0DCF0}" srcOrd="0" destOrd="0" presId="urn:microsoft.com/office/officeart/2005/8/layout/vList3"/>
    <dgm:cxn modelId="{A566F4D7-902E-4A64-9CF9-DB302CD80363}" type="presParOf" srcId="{A3F9A49F-A831-48E0-B2EB-23B3AC97F69C}" destId="{581F674E-E35F-4694-9EA0-0DAA6A864B29}" srcOrd="1" destOrd="0" presId="urn:microsoft.com/office/officeart/2005/8/layout/vList3"/>
    <dgm:cxn modelId="{CBA16D5E-2B14-4EF9-8150-833C6703F04E}" type="presParOf" srcId="{3F8073A1-1526-4856-96A0-C017EF7928B7}" destId="{A4847E2F-C1A3-444B-82D9-65A8FFC5BC1F}" srcOrd="1" destOrd="0" presId="urn:microsoft.com/office/officeart/2005/8/layout/vList3"/>
    <dgm:cxn modelId="{5F247D82-F73E-4017-BFF1-4C3B8C07F2E1}" type="presParOf" srcId="{3F8073A1-1526-4856-96A0-C017EF7928B7}" destId="{8B14654F-696D-4ABB-9409-7FAF19D22734}" srcOrd="2" destOrd="0" presId="urn:microsoft.com/office/officeart/2005/8/layout/vList3"/>
    <dgm:cxn modelId="{37B73C28-C7BA-45B6-8397-C1D985213D9A}" type="presParOf" srcId="{8B14654F-696D-4ABB-9409-7FAF19D22734}" destId="{FC2D9720-8B3D-4AF0-9B54-5F44A0AAC2AA}" srcOrd="0" destOrd="0" presId="urn:microsoft.com/office/officeart/2005/8/layout/vList3"/>
    <dgm:cxn modelId="{50915127-A350-448F-BED5-AC727E6FB49F}" type="presParOf" srcId="{8B14654F-696D-4ABB-9409-7FAF19D22734}" destId="{457D55D6-387C-4FF9-81D9-BD83910A5EE6}" srcOrd="1" destOrd="0" presId="urn:microsoft.com/office/officeart/2005/8/layout/vList3"/>
    <dgm:cxn modelId="{9FC36099-523F-4D89-A0F8-052106AB5C5D}" type="presParOf" srcId="{3F8073A1-1526-4856-96A0-C017EF7928B7}" destId="{7566765C-93E7-4B4B-828B-7634D1BD3A87}" srcOrd="3" destOrd="0" presId="urn:microsoft.com/office/officeart/2005/8/layout/vList3"/>
    <dgm:cxn modelId="{E97A2750-5446-469B-821D-B729ADDC6D4F}" type="presParOf" srcId="{3F8073A1-1526-4856-96A0-C017EF7928B7}" destId="{21090910-EF3B-453E-AB00-F84BD7889BED}" srcOrd="4" destOrd="0" presId="urn:microsoft.com/office/officeart/2005/8/layout/vList3"/>
    <dgm:cxn modelId="{CF2DABDE-1C4F-408E-969D-5157AE199569}" type="presParOf" srcId="{21090910-EF3B-453E-AB00-F84BD7889BED}" destId="{0A1762B1-5E84-44DB-9D60-5F71C473F2E9}" srcOrd="0" destOrd="0" presId="urn:microsoft.com/office/officeart/2005/8/layout/vList3"/>
    <dgm:cxn modelId="{41FB7438-906A-4192-B92B-E5A25B092144}" type="presParOf" srcId="{21090910-EF3B-453E-AB00-F84BD7889BED}" destId="{5FF77361-99B3-4761-8B36-22F4CD129D03}" srcOrd="1" destOrd="0" presId="urn:microsoft.com/office/officeart/2005/8/layout/vList3"/>
    <dgm:cxn modelId="{66D2DED7-043D-452E-93D2-CD76667A076B}" type="presParOf" srcId="{3F8073A1-1526-4856-96A0-C017EF7928B7}" destId="{54502797-5873-4E1E-B9C0-CA102225EA26}" srcOrd="5" destOrd="0" presId="urn:microsoft.com/office/officeart/2005/8/layout/vList3"/>
    <dgm:cxn modelId="{B078352A-2353-4B58-9D8E-6AEB0175D18D}" type="presParOf" srcId="{3F8073A1-1526-4856-96A0-C017EF7928B7}" destId="{F9ACB496-C6F0-4525-9221-EC5AA018C7CD}" srcOrd="6" destOrd="0" presId="urn:microsoft.com/office/officeart/2005/8/layout/vList3"/>
    <dgm:cxn modelId="{F91F7A88-AB5D-4F09-A164-FEC3E264169F}" type="presParOf" srcId="{F9ACB496-C6F0-4525-9221-EC5AA018C7CD}" destId="{35E9C4E4-5758-486C-95A8-872E4D269DA5}" srcOrd="0" destOrd="0" presId="urn:microsoft.com/office/officeart/2005/8/layout/vList3"/>
    <dgm:cxn modelId="{2CB0E2F8-703E-4095-A6EC-FBF7376AA920}" type="presParOf" srcId="{F9ACB496-C6F0-4525-9221-EC5AA018C7CD}" destId="{5FEC2641-56C8-4C2F-8CD2-F1E55781B384}" srcOrd="1" destOrd="0" presId="urn:microsoft.com/office/officeart/2005/8/layout/vList3"/>
    <dgm:cxn modelId="{0B054B13-E655-4679-BCCB-7585255CAF42}" type="presParOf" srcId="{3F8073A1-1526-4856-96A0-C017EF7928B7}" destId="{3A7EE786-88FE-4919-A02A-8AE2ADA76E2E}" srcOrd="7" destOrd="0" presId="urn:microsoft.com/office/officeart/2005/8/layout/vList3"/>
    <dgm:cxn modelId="{87E1DC8F-53F3-4FC8-B809-27EE2011E5AE}" type="presParOf" srcId="{3F8073A1-1526-4856-96A0-C017EF7928B7}" destId="{E13E1C7F-0AB1-45B8-B725-B8F01195C596}" srcOrd="8" destOrd="0" presId="urn:microsoft.com/office/officeart/2005/8/layout/vList3"/>
    <dgm:cxn modelId="{40319EB3-297D-4B28-BF22-60D927C17D28}" type="presParOf" srcId="{E13E1C7F-0AB1-45B8-B725-B8F01195C596}" destId="{C5BE9170-E3D2-4933-AEC4-2966906D5B21}" srcOrd="0" destOrd="0" presId="urn:microsoft.com/office/officeart/2005/8/layout/vList3"/>
    <dgm:cxn modelId="{B663403C-C892-4845-8059-BF1435AD6CF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custLinFactNeighborY="240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ارزیابي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1143064" y="4084"/>
          <a:ext cx="5405120" cy="873502"/>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1143064" y="4084"/>
        <a:ext cx="5186745" cy="873502"/>
      </dsp:txXfrm>
    </dsp:sp>
    <dsp:sp modelId="{2B92EF48-9AB9-4947-8BBB-84441DF0DCF0}">
      <dsp:nvSpPr>
        <dsp:cNvPr id="0" name=""/>
        <dsp:cNvSpPr/>
      </dsp:nvSpPr>
      <dsp:spPr>
        <a:xfrm>
          <a:off x="6111433" y="4084"/>
          <a:ext cx="873502" cy="873502"/>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1143064" y="1138333"/>
          <a:ext cx="5405120" cy="873502"/>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مروری بر مطالعات پیشین</a:t>
          </a:r>
          <a:endParaRPr lang="en-US" sz="3300" b="1" kern="1200" dirty="0">
            <a:latin typeface="Times New Roman" pitchFamily="18" charset="0"/>
            <a:cs typeface="B Zar" panose="00000400000000000000" pitchFamily="2" charset="-78"/>
          </a:endParaRPr>
        </a:p>
      </dsp:txBody>
      <dsp:txXfrm>
        <a:off x="1143064" y="1138333"/>
        <a:ext cx="5186745" cy="873502"/>
      </dsp:txXfrm>
    </dsp:sp>
    <dsp:sp modelId="{FC2D9720-8B3D-4AF0-9B54-5F44A0AAC2AA}">
      <dsp:nvSpPr>
        <dsp:cNvPr id="0" name=""/>
        <dsp:cNvSpPr/>
      </dsp:nvSpPr>
      <dsp:spPr>
        <a:xfrm>
          <a:off x="6111433" y="1138333"/>
          <a:ext cx="873502" cy="873502"/>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1143064" y="2272582"/>
          <a:ext cx="5405120" cy="873502"/>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dsp:txBody>
      <dsp:txXfrm>
        <a:off x="1143064" y="2272582"/>
        <a:ext cx="5186745" cy="873502"/>
      </dsp:txXfrm>
    </dsp:sp>
    <dsp:sp modelId="{0A1762B1-5E84-44DB-9D60-5F71C473F2E9}">
      <dsp:nvSpPr>
        <dsp:cNvPr id="0" name=""/>
        <dsp:cNvSpPr/>
      </dsp:nvSpPr>
      <dsp:spPr>
        <a:xfrm>
          <a:off x="6111433" y="2272582"/>
          <a:ext cx="873502" cy="873502"/>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1143064" y="3406831"/>
          <a:ext cx="5405120" cy="873502"/>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ارزیابي و تحلیل نتایج</a:t>
          </a:r>
          <a:endParaRPr lang="en-US" sz="3300" kern="1200" dirty="0">
            <a:cs typeface="B Titr" pitchFamily="2" charset="-78"/>
          </a:endParaRPr>
        </a:p>
      </dsp:txBody>
      <dsp:txXfrm>
        <a:off x="1143064" y="3406831"/>
        <a:ext cx="5186745" cy="873502"/>
      </dsp:txXfrm>
    </dsp:sp>
    <dsp:sp modelId="{35E9C4E4-5758-486C-95A8-872E4D269DA5}">
      <dsp:nvSpPr>
        <dsp:cNvPr id="0" name=""/>
        <dsp:cNvSpPr/>
      </dsp:nvSpPr>
      <dsp:spPr>
        <a:xfrm>
          <a:off x="6111433" y="3406831"/>
          <a:ext cx="873502" cy="873502"/>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1143064" y="4541080"/>
          <a:ext cx="5405120" cy="873502"/>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نتیجه‌گیری و پیشنهادها</a:t>
          </a:r>
          <a:endParaRPr lang="en-US" sz="3300" kern="1200" dirty="0">
            <a:cs typeface="B Titr" pitchFamily="2" charset="-78"/>
          </a:endParaRPr>
        </a:p>
      </dsp:txBody>
      <dsp:txXfrm>
        <a:off x="1143064" y="4541080"/>
        <a:ext cx="5186745" cy="873502"/>
      </dsp:txXfrm>
    </dsp:sp>
    <dsp:sp modelId="{C5BE9170-E3D2-4933-AEC4-2966906D5B21}">
      <dsp:nvSpPr>
        <dsp:cNvPr id="0" name=""/>
        <dsp:cNvSpPr/>
      </dsp:nvSpPr>
      <dsp:spPr>
        <a:xfrm>
          <a:off x="6111433" y="4541080"/>
          <a:ext cx="873502" cy="873502"/>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D55D6-387C-4FF9-81D9-BD83910A5EE6}">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680719" y="1347893"/>
        <a:ext cx="4724400" cy="2722880"/>
      </dsp:txXfrm>
    </dsp:sp>
    <dsp:sp modelId="{FC2D9720-8B3D-4AF0-9B54-5F44A0AAC2AA}">
      <dsp:nvSpPr>
        <dsp:cNvPr id="0" name=""/>
        <dsp:cNvSpPr/>
      </dsp:nvSpPr>
      <dsp:spPr>
        <a:xfrm>
          <a:off x="4724399" y="1347893"/>
          <a:ext cx="2722880" cy="2722880"/>
        </a:xfrm>
        <a:prstGeom prst="ellipse">
          <a:avLst/>
        </a:prstGeom>
        <a:blipFill>
          <a:blip xmlns:r="http://schemas.openxmlformats.org/officeDocument/2006/relationships" r:embed="rId1"/>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4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8172"/>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680719" y="1347893"/>
        <a:ext cx="4724400" cy="2722880"/>
      </dsp:txXfrm>
    </dsp:sp>
    <dsp:sp modelId="{2B92EF48-9AB9-4947-8BBB-84441DF0DCF0}">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C2641-56C8-4C2F-8CD2-F1E55781B384}">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ارزیابي و تحلیل نتایج</a:t>
          </a:r>
          <a:endParaRPr lang="en-US" sz="3300" kern="1200" dirty="0">
            <a:cs typeface="B Titr" pitchFamily="2" charset="-78"/>
          </a:endParaRPr>
        </a:p>
      </dsp:txBody>
      <dsp:txXfrm>
        <a:off x="680719" y="1347893"/>
        <a:ext cx="4724400" cy="2722880"/>
      </dsp:txXfrm>
    </dsp:sp>
    <dsp:sp modelId="{35E9C4E4-5758-486C-95A8-872E4D269DA5}">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مروری بر مطالعات پیشین</a:t>
          </a:r>
          <a:endParaRPr lang="en-US" sz="11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D3772-ADCA-49B1-8860-FEF67DFBD3F5}">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نتیجه‌گیری و پیشنهادها</a:t>
          </a:r>
          <a:endParaRPr lang="en-US" sz="3300" kern="1200" dirty="0">
            <a:cs typeface="B Titr" pitchFamily="2" charset="-78"/>
          </a:endParaRPr>
        </a:p>
      </dsp:txBody>
      <dsp:txXfrm>
        <a:off x="680719" y="1347893"/>
        <a:ext cx="4724400" cy="2722880"/>
      </dsp:txXfrm>
    </dsp:sp>
    <dsp:sp modelId="{C5BE9170-E3D2-4933-AEC4-2966906D5B21}">
      <dsp:nvSpPr>
        <dsp:cNvPr id="0" name=""/>
        <dsp:cNvSpPr/>
      </dsp:nvSpPr>
      <dsp:spPr>
        <a:xfrm>
          <a:off x="4724399" y="1347893"/>
          <a:ext cx="2722880" cy="2722880"/>
        </a:xfrm>
        <a:prstGeom prst="ellipse">
          <a:avLst/>
        </a:prstGeom>
        <a:blipFill>
          <a:blip xmlns:r="http://schemas.openxmlformats.org/officeDocument/2006/relationships" r:embed="rId1"/>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39364"/>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ارزیابي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37BE547-FADE-4053-85A9-42B964BCFAF7}" type="datetimeFigureOut">
              <a:rPr lang="en-US" smtClean="0"/>
              <a:t>7/11/2025</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DB6D22B-DF14-42B1-A564-4C352CF868B3}" type="slidenum">
              <a:rPr lang="en-US" smtClean="0"/>
              <a:t>‹#›</a:t>
            </a:fld>
            <a:endParaRPr lang="en-US"/>
          </a:p>
        </p:txBody>
      </p:sp>
    </p:spTree>
    <p:extLst>
      <p:ext uri="{BB962C8B-B14F-4D97-AF65-F5344CB8AC3E}">
        <p14:creationId xmlns:p14="http://schemas.microsoft.com/office/powerpoint/2010/main" val="128906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20C6F51-9F35-497F-922F-FFD888E72EAF}" type="datetimeFigureOut">
              <a:rPr lang="en-US" smtClean="0"/>
              <a:t>7/11/2025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A7710BE-4858-428F-8BB7-A9F7D1E2746A}" type="slidenum">
              <a:rPr lang="en-US" smtClean="0"/>
              <a:t>‹#›</a:t>
            </a:fld>
            <a:endParaRPr lang="en-US"/>
          </a:p>
        </p:txBody>
      </p:sp>
    </p:spTree>
    <p:extLst>
      <p:ext uri="{BB962C8B-B14F-4D97-AF65-F5344CB8AC3E}">
        <p14:creationId xmlns:p14="http://schemas.microsoft.com/office/powerpoint/2010/main" val="261702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a:t>
            </a:fld>
            <a:endParaRPr lang="en-US"/>
          </a:p>
        </p:txBody>
      </p:sp>
    </p:spTree>
    <p:extLst>
      <p:ext uri="{BB962C8B-B14F-4D97-AF65-F5344CB8AC3E}">
        <p14:creationId xmlns:p14="http://schemas.microsoft.com/office/powerpoint/2010/main" val="32352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774CB-9A60-5692-1B9F-058E910A07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BCA9B-EAE4-E69F-E092-799B8CBF372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F8C429B-283F-274E-C91A-1E8B2D1396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1E6D5F-7B50-5E92-7B81-75FE588AD92C}"/>
              </a:ext>
            </a:extLst>
          </p:cNvPr>
          <p:cNvSpPr>
            <a:spLocks noGrp="1"/>
          </p:cNvSpPr>
          <p:nvPr>
            <p:ph type="sldNum" sz="quarter" idx="10"/>
          </p:nvPr>
        </p:nvSpPr>
        <p:spPr/>
        <p:txBody>
          <a:bodyPr/>
          <a:lstStyle/>
          <a:p>
            <a:fld id="{FA7710BE-4858-428F-8BB7-A9F7D1E2746A}" type="slidenum">
              <a:rPr lang="en-US" smtClean="0"/>
              <a:t>10</a:t>
            </a:fld>
            <a:endParaRPr lang="en-US"/>
          </a:p>
        </p:txBody>
      </p:sp>
    </p:spTree>
    <p:extLst>
      <p:ext uri="{BB962C8B-B14F-4D97-AF65-F5344CB8AC3E}">
        <p14:creationId xmlns:p14="http://schemas.microsoft.com/office/powerpoint/2010/main" val="1107141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B5D0-D89D-8DED-06BB-E798305105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D0BF05-2A1F-2B2B-D244-CD1B29D2D4C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A01F330-8EAF-079B-2BB8-2207A0C2C3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47FD00-F51B-6C41-3F34-F2ED231A5E71}"/>
              </a:ext>
            </a:extLst>
          </p:cNvPr>
          <p:cNvSpPr>
            <a:spLocks noGrp="1"/>
          </p:cNvSpPr>
          <p:nvPr>
            <p:ph type="sldNum" sz="quarter" idx="10"/>
          </p:nvPr>
        </p:nvSpPr>
        <p:spPr/>
        <p:txBody>
          <a:bodyPr/>
          <a:lstStyle/>
          <a:p>
            <a:fld id="{FA7710BE-4858-428F-8BB7-A9F7D1E2746A}" type="slidenum">
              <a:rPr lang="en-US" smtClean="0"/>
              <a:t>11</a:t>
            </a:fld>
            <a:endParaRPr lang="en-US"/>
          </a:p>
        </p:txBody>
      </p:sp>
    </p:spTree>
    <p:extLst>
      <p:ext uri="{BB962C8B-B14F-4D97-AF65-F5344CB8AC3E}">
        <p14:creationId xmlns:p14="http://schemas.microsoft.com/office/powerpoint/2010/main" val="536363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FC958-E84D-46C7-DBEF-4AC6DBB0FE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6DEF76-2844-7189-F473-BB2DF213953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081E166-6257-D2AF-0A1A-993AC45021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F0190F-C5F5-BE1E-DB34-7011DA8449FC}"/>
              </a:ext>
            </a:extLst>
          </p:cNvPr>
          <p:cNvSpPr>
            <a:spLocks noGrp="1"/>
          </p:cNvSpPr>
          <p:nvPr>
            <p:ph type="sldNum" sz="quarter" idx="10"/>
          </p:nvPr>
        </p:nvSpPr>
        <p:spPr/>
        <p:txBody>
          <a:bodyPr/>
          <a:lstStyle/>
          <a:p>
            <a:fld id="{FA7710BE-4858-428F-8BB7-A9F7D1E2746A}" type="slidenum">
              <a:rPr lang="en-US" smtClean="0"/>
              <a:t>12</a:t>
            </a:fld>
            <a:endParaRPr lang="en-US"/>
          </a:p>
        </p:txBody>
      </p:sp>
    </p:spTree>
    <p:extLst>
      <p:ext uri="{BB962C8B-B14F-4D97-AF65-F5344CB8AC3E}">
        <p14:creationId xmlns:p14="http://schemas.microsoft.com/office/powerpoint/2010/main" val="1425021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13</a:t>
            </a:fld>
            <a:endParaRPr lang="en-US"/>
          </a:p>
        </p:txBody>
      </p:sp>
    </p:spTree>
    <p:extLst>
      <p:ext uri="{BB962C8B-B14F-4D97-AF65-F5344CB8AC3E}">
        <p14:creationId xmlns:p14="http://schemas.microsoft.com/office/powerpoint/2010/main" val="1289491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0C5F3-E9D7-689E-4A57-E5A4C1F3C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2A38D7-553C-84AB-1313-5E8BAFF5FE7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B9E173C-3E22-96EF-FA9F-EB0FC84959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655CB2-77B8-5D33-4553-B5A5B2D9ACED}"/>
              </a:ext>
            </a:extLst>
          </p:cNvPr>
          <p:cNvSpPr>
            <a:spLocks noGrp="1"/>
          </p:cNvSpPr>
          <p:nvPr>
            <p:ph type="sldNum" sz="quarter" idx="10"/>
          </p:nvPr>
        </p:nvSpPr>
        <p:spPr/>
        <p:txBody>
          <a:bodyPr/>
          <a:lstStyle/>
          <a:p>
            <a:fld id="{FA7710BE-4858-428F-8BB7-A9F7D1E2746A}" type="slidenum">
              <a:rPr lang="en-US" smtClean="0"/>
              <a:t>14</a:t>
            </a:fld>
            <a:endParaRPr lang="en-US"/>
          </a:p>
        </p:txBody>
      </p:sp>
    </p:spTree>
    <p:extLst>
      <p:ext uri="{BB962C8B-B14F-4D97-AF65-F5344CB8AC3E}">
        <p14:creationId xmlns:p14="http://schemas.microsoft.com/office/powerpoint/2010/main" val="3390194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D3C9E-6CAC-ED83-B368-1B73963F3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B6CFC-43C0-6121-58E2-C605851844C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757533A-B294-1B35-F23A-E0F5704979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D72E41-DE42-180E-1364-A31E431402A1}"/>
              </a:ext>
            </a:extLst>
          </p:cNvPr>
          <p:cNvSpPr>
            <a:spLocks noGrp="1"/>
          </p:cNvSpPr>
          <p:nvPr>
            <p:ph type="sldNum" sz="quarter" idx="10"/>
          </p:nvPr>
        </p:nvSpPr>
        <p:spPr/>
        <p:txBody>
          <a:bodyPr/>
          <a:lstStyle/>
          <a:p>
            <a:fld id="{FA7710BE-4858-428F-8BB7-A9F7D1E2746A}" type="slidenum">
              <a:rPr lang="en-US" smtClean="0"/>
              <a:t>15</a:t>
            </a:fld>
            <a:endParaRPr lang="en-US"/>
          </a:p>
        </p:txBody>
      </p:sp>
    </p:spTree>
    <p:extLst>
      <p:ext uri="{BB962C8B-B14F-4D97-AF65-F5344CB8AC3E}">
        <p14:creationId xmlns:p14="http://schemas.microsoft.com/office/powerpoint/2010/main" val="1018037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16</a:t>
            </a:fld>
            <a:endParaRPr lang="en-US"/>
          </a:p>
        </p:txBody>
      </p:sp>
    </p:spTree>
    <p:extLst>
      <p:ext uri="{BB962C8B-B14F-4D97-AF65-F5344CB8AC3E}">
        <p14:creationId xmlns:p14="http://schemas.microsoft.com/office/powerpoint/2010/main" val="6351415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14196-B438-15B6-0E0B-36EFAA523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51049-4E9A-7745-A675-6C712133F98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43F265D-870E-3B6D-B4A0-BDC2698863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BDF793-6BE5-5382-1619-0BC780A3FA68}"/>
              </a:ext>
            </a:extLst>
          </p:cNvPr>
          <p:cNvSpPr>
            <a:spLocks noGrp="1"/>
          </p:cNvSpPr>
          <p:nvPr>
            <p:ph type="sldNum" sz="quarter" idx="10"/>
          </p:nvPr>
        </p:nvSpPr>
        <p:spPr/>
        <p:txBody>
          <a:bodyPr/>
          <a:lstStyle/>
          <a:p>
            <a:fld id="{FA7710BE-4858-428F-8BB7-A9F7D1E2746A}" type="slidenum">
              <a:rPr lang="en-US" smtClean="0"/>
              <a:t>17</a:t>
            </a:fld>
            <a:endParaRPr lang="en-US"/>
          </a:p>
        </p:txBody>
      </p:sp>
    </p:spTree>
    <p:extLst>
      <p:ext uri="{BB962C8B-B14F-4D97-AF65-F5344CB8AC3E}">
        <p14:creationId xmlns:p14="http://schemas.microsoft.com/office/powerpoint/2010/main" val="11249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1EF28-1BA7-F3EB-7AF8-886C9209E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3BCFD-2DB2-24B3-8774-4F5AD5E0F30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AF862B3-EA65-C830-425B-6991904C95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ACFBBD-0C58-E200-755C-C6165C8C09B6}"/>
              </a:ext>
            </a:extLst>
          </p:cNvPr>
          <p:cNvSpPr>
            <a:spLocks noGrp="1"/>
          </p:cNvSpPr>
          <p:nvPr>
            <p:ph type="sldNum" sz="quarter" idx="10"/>
          </p:nvPr>
        </p:nvSpPr>
        <p:spPr/>
        <p:txBody>
          <a:bodyPr/>
          <a:lstStyle/>
          <a:p>
            <a:fld id="{FA7710BE-4858-428F-8BB7-A9F7D1E2746A}" type="slidenum">
              <a:rPr lang="en-US" smtClean="0"/>
              <a:t>18</a:t>
            </a:fld>
            <a:endParaRPr lang="en-US"/>
          </a:p>
        </p:txBody>
      </p:sp>
    </p:spTree>
    <p:extLst>
      <p:ext uri="{BB962C8B-B14F-4D97-AF65-F5344CB8AC3E}">
        <p14:creationId xmlns:p14="http://schemas.microsoft.com/office/powerpoint/2010/main" val="3677007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02A7D-2E2F-AF35-A087-24CD7D179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08188F-AEAD-C09C-B892-2F236E751C1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37122E-5FB9-5C62-6068-F21E6CEBFA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FDAB2E-6431-718F-38AB-426044692D32}"/>
              </a:ext>
            </a:extLst>
          </p:cNvPr>
          <p:cNvSpPr>
            <a:spLocks noGrp="1"/>
          </p:cNvSpPr>
          <p:nvPr>
            <p:ph type="sldNum" sz="quarter" idx="10"/>
          </p:nvPr>
        </p:nvSpPr>
        <p:spPr/>
        <p:txBody>
          <a:bodyPr/>
          <a:lstStyle/>
          <a:p>
            <a:fld id="{FA7710BE-4858-428F-8BB7-A9F7D1E2746A}" type="slidenum">
              <a:rPr lang="en-US" smtClean="0"/>
              <a:t>19</a:t>
            </a:fld>
            <a:endParaRPr lang="en-US"/>
          </a:p>
        </p:txBody>
      </p:sp>
    </p:spTree>
    <p:extLst>
      <p:ext uri="{BB962C8B-B14F-4D97-AF65-F5344CB8AC3E}">
        <p14:creationId xmlns:p14="http://schemas.microsoft.com/office/powerpoint/2010/main" val="3912571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a:t>
            </a:fld>
            <a:endParaRPr lang="en-US"/>
          </a:p>
        </p:txBody>
      </p:sp>
    </p:spTree>
    <p:extLst>
      <p:ext uri="{BB962C8B-B14F-4D97-AF65-F5344CB8AC3E}">
        <p14:creationId xmlns:p14="http://schemas.microsoft.com/office/powerpoint/2010/main" val="1106733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F67AF-B82F-C9A6-0098-E4E6D16D54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072A2-2C66-5E7B-5153-948B253793E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C05228-9CAF-8117-60FD-2CACF21106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6759CB-05F7-60E0-711E-35EC63A297F5}"/>
              </a:ext>
            </a:extLst>
          </p:cNvPr>
          <p:cNvSpPr>
            <a:spLocks noGrp="1"/>
          </p:cNvSpPr>
          <p:nvPr>
            <p:ph type="sldNum" sz="quarter" idx="10"/>
          </p:nvPr>
        </p:nvSpPr>
        <p:spPr/>
        <p:txBody>
          <a:bodyPr/>
          <a:lstStyle/>
          <a:p>
            <a:fld id="{FA7710BE-4858-428F-8BB7-A9F7D1E2746A}" type="slidenum">
              <a:rPr lang="en-US" smtClean="0"/>
              <a:t>20</a:t>
            </a:fld>
            <a:endParaRPr lang="en-US"/>
          </a:p>
        </p:txBody>
      </p:sp>
    </p:spTree>
    <p:extLst>
      <p:ext uri="{BB962C8B-B14F-4D97-AF65-F5344CB8AC3E}">
        <p14:creationId xmlns:p14="http://schemas.microsoft.com/office/powerpoint/2010/main" val="4192225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00B77-44F6-6A9E-97CA-86283F350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269D20-9DA4-BA4C-020B-5A76293EC01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C35AD73-CBE2-21F1-632F-6ED048F35E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1EA95F-00F5-3EB1-7798-A8443E5E5B96}"/>
              </a:ext>
            </a:extLst>
          </p:cNvPr>
          <p:cNvSpPr>
            <a:spLocks noGrp="1"/>
          </p:cNvSpPr>
          <p:nvPr>
            <p:ph type="sldNum" sz="quarter" idx="10"/>
          </p:nvPr>
        </p:nvSpPr>
        <p:spPr/>
        <p:txBody>
          <a:bodyPr/>
          <a:lstStyle/>
          <a:p>
            <a:fld id="{FA7710BE-4858-428F-8BB7-A9F7D1E2746A}" type="slidenum">
              <a:rPr lang="en-US" smtClean="0"/>
              <a:t>21</a:t>
            </a:fld>
            <a:endParaRPr lang="en-US"/>
          </a:p>
        </p:txBody>
      </p:sp>
    </p:spTree>
    <p:extLst>
      <p:ext uri="{BB962C8B-B14F-4D97-AF65-F5344CB8AC3E}">
        <p14:creationId xmlns:p14="http://schemas.microsoft.com/office/powerpoint/2010/main" val="2133011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5D1C7-CEDB-98ED-06F0-644AA401FA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35C924-A212-D204-0CEF-13E65031934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98775C6-D0BB-F4BB-7465-0F2ADACC99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18F810-1431-3182-D14D-4DB0D38E6DB3}"/>
              </a:ext>
            </a:extLst>
          </p:cNvPr>
          <p:cNvSpPr>
            <a:spLocks noGrp="1"/>
          </p:cNvSpPr>
          <p:nvPr>
            <p:ph type="sldNum" sz="quarter" idx="10"/>
          </p:nvPr>
        </p:nvSpPr>
        <p:spPr/>
        <p:txBody>
          <a:bodyPr/>
          <a:lstStyle/>
          <a:p>
            <a:fld id="{FA7710BE-4858-428F-8BB7-A9F7D1E2746A}" type="slidenum">
              <a:rPr lang="en-US" smtClean="0"/>
              <a:t>22</a:t>
            </a:fld>
            <a:endParaRPr lang="en-US"/>
          </a:p>
        </p:txBody>
      </p:sp>
    </p:spTree>
    <p:extLst>
      <p:ext uri="{BB962C8B-B14F-4D97-AF65-F5344CB8AC3E}">
        <p14:creationId xmlns:p14="http://schemas.microsoft.com/office/powerpoint/2010/main" val="17927500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C6B3-0C82-BA0B-424D-56498FAB87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4DE160-643B-B51D-D383-8C72C4504C2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9C94673A-96F9-8D01-91CA-2AFE07710E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7D8B02-AF2B-C48F-8BC8-207D50910559}"/>
              </a:ext>
            </a:extLst>
          </p:cNvPr>
          <p:cNvSpPr>
            <a:spLocks noGrp="1"/>
          </p:cNvSpPr>
          <p:nvPr>
            <p:ph type="sldNum" sz="quarter" idx="10"/>
          </p:nvPr>
        </p:nvSpPr>
        <p:spPr/>
        <p:txBody>
          <a:bodyPr/>
          <a:lstStyle/>
          <a:p>
            <a:fld id="{FA7710BE-4858-428F-8BB7-A9F7D1E2746A}" type="slidenum">
              <a:rPr lang="en-US" smtClean="0"/>
              <a:t>23</a:t>
            </a:fld>
            <a:endParaRPr lang="en-US"/>
          </a:p>
        </p:txBody>
      </p:sp>
    </p:spTree>
    <p:extLst>
      <p:ext uri="{BB962C8B-B14F-4D97-AF65-F5344CB8AC3E}">
        <p14:creationId xmlns:p14="http://schemas.microsoft.com/office/powerpoint/2010/main" val="3562615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F3704-89E1-DD96-04C8-46D5C747AB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6EA08-6387-5073-4E1E-838C71F11BC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3BE94FA-F840-F29E-E1EE-054712D439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9EE564-1E54-35E5-AE32-9D4022B4751D}"/>
              </a:ext>
            </a:extLst>
          </p:cNvPr>
          <p:cNvSpPr>
            <a:spLocks noGrp="1"/>
          </p:cNvSpPr>
          <p:nvPr>
            <p:ph type="sldNum" sz="quarter" idx="10"/>
          </p:nvPr>
        </p:nvSpPr>
        <p:spPr/>
        <p:txBody>
          <a:bodyPr/>
          <a:lstStyle/>
          <a:p>
            <a:fld id="{FA7710BE-4858-428F-8BB7-A9F7D1E2746A}" type="slidenum">
              <a:rPr lang="en-US" smtClean="0"/>
              <a:t>24</a:t>
            </a:fld>
            <a:endParaRPr lang="en-US"/>
          </a:p>
        </p:txBody>
      </p:sp>
    </p:spTree>
    <p:extLst>
      <p:ext uri="{BB962C8B-B14F-4D97-AF65-F5344CB8AC3E}">
        <p14:creationId xmlns:p14="http://schemas.microsoft.com/office/powerpoint/2010/main" val="2087813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A16E6-37B7-84AB-F6E2-8600B0EB8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19D71A-2BA7-736B-670E-2ABA8352B60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02D560D-2228-252E-0268-1A51F16BA0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D9CDD8-9C90-39DC-8EE4-80A4BDB076BE}"/>
              </a:ext>
            </a:extLst>
          </p:cNvPr>
          <p:cNvSpPr>
            <a:spLocks noGrp="1"/>
          </p:cNvSpPr>
          <p:nvPr>
            <p:ph type="sldNum" sz="quarter" idx="10"/>
          </p:nvPr>
        </p:nvSpPr>
        <p:spPr/>
        <p:txBody>
          <a:bodyPr/>
          <a:lstStyle/>
          <a:p>
            <a:fld id="{FA7710BE-4858-428F-8BB7-A9F7D1E2746A}" type="slidenum">
              <a:rPr lang="en-US" smtClean="0"/>
              <a:t>25</a:t>
            </a:fld>
            <a:endParaRPr lang="en-US"/>
          </a:p>
        </p:txBody>
      </p:sp>
    </p:spTree>
    <p:extLst>
      <p:ext uri="{BB962C8B-B14F-4D97-AF65-F5344CB8AC3E}">
        <p14:creationId xmlns:p14="http://schemas.microsoft.com/office/powerpoint/2010/main" val="20499805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26</a:t>
            </a:fld>
            <a:endParaRPr lang="en-US"/>
          </a:p>
        </p:txBody>
      </p:sp>
    </p:spTree>
    <p:extLst>
      <p:ext uri="{BB962C8B-B14F-4D97-AF65-F5344CB8AC3E}">
        <p14:creationId xmlns:p14="http://schemas.microsoft.com/office/powerpoint/2010/main" val="3664068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9E7E7-D4C2-EC9A-DE1A-14AE0E9A8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3DA382-EFBA-B2B6-A8A3-A9FDEA83259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6E0DDE0-4A25-E7EF-C568-445E5F04F5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3CCDAB-09D0-F245-33EE-867346793189}"/>
              </a:ext>
            </a:extLst>
          </p:cNvPr>
          <p:cNvSpPr>
            <a:spLocks noGrp="1"/>
          </p:cNvSpPr>
          <p:nvPr>
            <p:ph type="sldNum" sz="quarter" idx="10"/>
          </p:nvPr>
        </p:nvSpPr>
        <p:spPr/>
        <p:txBody>
          <a:bodyPr/>
          <a:lstStyle/>
          <a:p>
            <a:fld id="{FA7710BE-4858-428F-8BB7-A9F7D1E2746A}" type="slidenum">
              <a:rPr lang="en-US" smtClean="0"/>
              <a:t>27</a:t>
            </a:fld>
            <a:endParaRPr lang="en-US"/>
          </a:p>
        </p:txBody>
      </p:sp>
    </p:spTree>
    <p:extLst>
      <p:ext uri="{BB962C8B-B14F-4D97-AF65-F5344CB8AC3E}">
        <p14:creationId xmlns:p14="http://schemas.microsoft.com/office/powerpoint/2010/main" val="1244371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CE07B-753D-F6B6-E173-DAE7F7A777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EB276F-611A-44D1-77A4-ABCD1DC1A11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18982D3-8FE8-5AF0-58BD-88CC99A676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22EA69-9EA2-8A8B-6531-3B252A20E5BC}"/>
              </a:ext>
            </a:extLst>
          </p:cNvPr>
          <p:cNvSpPr>
            <a:spLocks noGrp="1"/>
          </p:cNvSpPr>
          <p:nvPr>
            <p:ph type="sldNum" sz="quarter" idx="10"/>
          </p:nvPr>
        </p:nvSpPr>
        <p:spPr/>
        <p:txBody>
          <a:bodyPr/>
          <a:lstStyle/>
          <a:p>
            <a:fld id="{FA7710BE-4858-428F-8BB7-A9F7D1E2746A}" type="slidenum">
              <a:rPr lang="en-US" smtClean="0"/>
              <a:t>28</a:t>
            </a:fld>
            <a:endParaRPr lang="en-US"/>
          </a:p>
        </p:txBody>
      </p:sp>
    </p:spTree>
    <p:extLst>
      <p:ext uri="{BB962C8B-B14F-4D97-AF65-F5344CB8AC3E}">
        <p14:creationId xmlns:p14="http://schemas.microsoft.com/office/powerpoint/2010/main" val="9424673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C957A-DD39-A81E-6A61-D70A68B79A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E4984B-76A3-28D6-BC65-89D63234BCD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68114C1-A136-C10C-9D95-A9B47080A4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0BCFD8-26B1-9E1B-27E2-398BA0AC0D86}"/>
              </a:ext>
            </a:extLst>
          </p:cNvPr>
          <p:cNvSpPr>
            <a:spLocks noGrp="1"/>
          </p:cNvSpPr>
          <p:nvPr>
            <p:ph type="sldNum" sz="quarter" idx="10"/>
          </p:nvPr>
        </p:nvSpPr>
        <p:spPr/>
        <p:txBody>
          <a:bodyPr/>
          <a:lstStyle/>
          <a:p>
            <a:fld id="{FA7710BE-4858-428F-8BB7-A9F7D1E2746A}" type="slidenum">
              <a:rPr lang="en-US" smtClean="0"/>
              <a:t>29</a:t>
            </a:fld>
            <a:endParaRPr lang="en-US"/>
          </a:p>
        </p:txBody>
      </p:sp>
    </p:spTree>
    <p:extLst>
      <p:ext uri="{BB962C8B-B14F-4D97-AF65-F5344CB8AC3E}">
        <p14:creationId xmlns:p14="http://schemas.microsoft.com/office/powerpoint/2010/main" val="744576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E7D5A-F597-75E3-2E49-C721B6D216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FA9751-CEE8-D3E4-5D9E-BA078E49C5C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E313C81-3546-E163-2C82-AFC445461A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F3B950-A7FD-4EB2-3F5D-00F63D193777}"/>
              </a:ext>
            </a:extLst>
          </p:cNvPr>
          <p:cNvSpPr>
            <a:spLocks noGrp="1"/>
          </p:cNvSpPr>
          <p:nvPr>
            <p:ph type="sldNum" sz="quarter" idx="10"/>
          </p:nvPr>
        </p:nvSpPr>
        <p:spPr/>
        <p:txBody>
          <a:bodyPr/>
          <a:lstStyle/>
          <a:p>
            <a:fld id="{FA7710BE-4858-428F-8BB7-A9F7D1E2746A}" type="slidenum">
              <a:rPr lang="en-US" smtClean="0"/>
              <a:t>3</a:t>
            </a:fld>
            <a:endParaRPr lang="en-US"/>
          </a:p>
        </p:txBody>
      </p:sp>
    </p:spTree>
    <p:extLst>
      <p:ext uri="{BB962C8B-B14F-4D97-AF65-F5344CB8AC3E}">
        <p14:creationId xmlns:p14="http://schemas.microsoft.com/office/powerpoint/2010/main" val="45402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6D731-0DFA-89FF-D243-51FCBF02C3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C94916-C230-DE36-0C6A-0279AD128FF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1DF8584-7705-EFCA-7984-1117542529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C6B898-9D3F-8928-FFED-686B6FEA9D2D}"/>
              </a:ext>
            </a:extLst>
          </p:cNvPr>
          <p:cNvSpPr>
            <a:spLocks noGrp="1"/>
          </p:cNvSpPr>
          <p:nvPr>
            <p:ph type="sldNum" sz="quarter" idx="10"/>
          </p:nvPr>
        </p:nvSpPr>
        <p:spPr/>
        <p:txBody>
          <a:bodyPr/>
          <a:lstStyle/>
          <a:p>
            <a:fld id="{FA7710BE-4858-428F-8BB7-A9F7D1E2746A}" type="slidenum">
              <a:rPr lang="en-US" smtClean="0"/>
              <a:t>30</a:t>
            </a:fld>
            <a:endParaRPr lang="en-US"/>
          </a:p>
        </p:txBody>
      </p:sp>
    </p:spTree>
    <p:extLst>
      <p:ext uri="{BB962C8B-B14F-4D97-AF65-F5344CB8AC3E}">
        <p14:creationId xmlns:p14="http://schemas.microsoft.com/office/powerpoint/2010/main" val="18274449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7954B-6D9E-AA47-6D4B-4FE5A98C79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B7A0BD-8E18-BAC7-2E1E-9F9F531D654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C6F6C03-B00A-5F53-42E3-30254D1F56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D912EA-8748-35ED-ABE9-380EC8358640}"/>
              </a:ext>
            </a:extLst>
          </p:cNvPr>
          <p:cNvSpPr>
            <a:spLocks noGrp="1"/>
          </p:cNvSpPr>
          <p:nvPr>
            <p:ph type="sldNum" sz="quarter" idx="10"/>
          </p:nvPr>
        </p:nvSpPr>
        <p:spPr/>
        <p:txBody>
          <a:bodyPr/>
          <a:lstStyle/>
          <a:p>
            <a:fld id="{FA7710BE-4858-428F-8BB7-A9F7D1E2746A}" type="slidenum">
              <a:rPr lang="en-US" smtClean="0"/>
              <a:t>31</a:t>
            </a:fld>
            <a:endParaRPr lang="en-US"/>
          </a:p>
        </p:txBody>
      </p:sp>
    </p:spTree>
    <p:extLst>
      <p:ext uri="{BB962C8B-B14F-4D97-AF65-F5344CB8AC3E}">
        <p14:creationId xmlns:p14="http://schemas.microsoft.com/office/powerpoint/2010/main" val="3860579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CC054-715A-5AA1-95DD-92F16BF1A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428AA-A12E-B19B-A967-C035E31D95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4B73F11-AA22-D5EB-FBDF-1C37986210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D0EBC8-CDDA-A226-0FBA-DC6C5B70A631}"/>
              </a:ext>
            </a:extLst>
          </p:cNvPr>
          <p:cNvSpPr>
            <a:spLocks noGrp="1"/>
          </p:cNvSpPr>
          <p:nvPr>
            <p:ph type="sldNum" sz="quarter" idx="10"/>
          </p:nvPr>
        </p:nvSpPr>
        <p:spPr/>
        <p:txBody>
          <a:bodyPr/>
          <a:lstStyle/>
          <a:p>
            <a:fld id="{FA7710BE-4858-428F-8BB7-A9F7D1E2746A}" type="slidenum">
              <a:rPr lang="en-US" smtClean="0"/>
              <a:t>32</a:t>
            </a:fld>
            <a:endParaRPr lang="en-US"/>
          </a:p>
        </p:txBody>
      </p:sp>
    </p:spTree>
    <p:extLst>
      <p:ext uri="{BB962C8B-B14F-4D97-AF65-F5344CB8AC3E}">
        <p14:creationId xmlns:p14="http://schemas.microsoft.com/office/powerpoint/2010/main" val="1297082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5C4F3-B836-1670-511D-C95419FC50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E6E2CB-0587-1022-3A20-A4C727BAA6D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143A177-76DC-1C12-9B8C-D59603E075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3AFEB-A355-D047-7FFD-6F055B954E3E}"/>
              </a:ext>
            </a:extLst>
          </p:cNvPr>
          <p:cNvSpPr>
            <a:spLocks noGrp="1"/>
          </p:cNvSpPr>
          <p:nvPr>
            <p:ph type="sldNum" sz="quarter" idx="10"/>
          </p:nvPr>
        </p:nvSpPr>
        <p:spPr/>
        <p:txBody>
          <a:bodyPr/>
          <a:lstStyle/>
          <a:p>
            <a:fld id="{FA7710BE-4858-428F-8BB7-A9F7D1E2746A}" type="slidenum">
              <a:rPr lang="en-US" smtClean="0"/>
              <a:t>33</a:t>
            </a:fld>
            <a:endParaRPr lang="en-US"/>
          </a:p>
        </p:txBody>
      </p:sp>
    </p:spTree>
    <p:extLst>
      <p:ext uri="{BB962C8B-B14F-4D97-AF65-F5344CB8AC3E}">
        <p14:creationId xmlns:p14="http://schemas.microsoft.com/office/powerpoint/2010/main" val="25899399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95E6B-B7F3-7A77-85CE-1B86AB0C7E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5EC1F5-2F7F-2239-786A-953E2A7BB86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C7D6259-7657-D313-F0A3-FC63C78DF5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F433C5-67D2-F2D5-C88F-4F3AD2D7D03F}"/>
              </a:ext>
            </a:extLst>
          </p:cNvPr>
          <p:cNvSpPr>
            <a:spLocks noGrp="1"/>
          </p:cNvSpPr>
          <p:nvPr>
            <p:ph type="sldNum" sz="quarter" idx="10"/>
          </p:nvPr>
        </p:nvSpPr>
        <p:spPr/>
        <p:txBody>
          <a:bodyPr/>
          <a:lstStyle/>
          <a:p>
            <a:fld id="{FA7710BE-4858-428F-8BB7-A9F7D1E2746A}" type="slidenum">
              <a:rPr lang="en-US" smtClean="0"/>
              <a:t>34</a:t>
            </a:fld>
            <a:endParaRPr lang="en-US"/>
          </a:p>
        </p:txBody>
      </p:sp>
    </p:spTree>
    <p:extLst>
      <p:ext uri="{BB962C8B-B14F-4D97-AF65-F5344CB8AC3E}">
        <p14:creationId xmlns:p14="http://schemas.microsoft.com/office/powerpoint/2010/main" val="41132505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94E51-A392-2CCF-6A6F-7BA5C9F431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C6A0AB-58E4-C6BD-66C5-20E649669512}"/>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780AF109-C19E-AE0F-F60F-53081C6CD0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626E91-A04A-7D89-670E-CF8EB6B3FBF8}"/>
              </a:ext>
            </a:extLst>
          </p:cNvPr>
          <p:cNvSpPr>
            <a:spLocks noGrp="1"/>
          </p:cNvSpPr>
          <p:nvPr>
            <p:ph type="sldNum" sz="quarter" idx="10"/>
          </p:nvPr>
        </p:nvSpPr>
        <p:spPr/>
        <p:txBody>
          <a:bodyPr/>
          <a:lstStyle/>
          <a:p>
            <a:fld id="{FA7710BE-4858-428F-8BB7-A9F7D1E2746A}" type="slidenum">
              <a:rPr lang="en-US" smtClean="0"/>
              <a:t>35</a:t>
            </a:fld>
            <a:endParaRPr lang="en-US"/>
          </a:p>
        </p:txBody>
      </p:sp>
    </p:spTree>
    <p:extLst>
      <p:ext uri="{BB962C8B-B14F-4D97-AF65-F5344CB8AC3E}">
        <p14:creationId xmlns:p14="http://schemas.microsoft.com/office/powerpoint/2010/main" val="21244832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C410E-BA61-2EA3-B88B-D3B59699F4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D2A2D3-758D-6737-1538-465444EB3C7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2C093C1-5F03-C5EE-095B-D37F3BE118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624368-1043-A8EE-2FC2-EEB0A2D0D968}"/>
              </a:ext>
            </a:extLst>
          </p:cNvPr>
          <p:cNvSpPr>
            <a:spLocks noGrp="1"/>
          </p:cNvSpPr>
          <p:nvPr>
            <p:ph type="sldNum" sz="quarter" idx="10"/>
          </p:nvPr>
        </p:nvSpPr>
        <p:spPr/>
        <p:txBody>
          <a:bodyPr/>
          <a:lstStyle/>
          <a:p>
            <a:fld id="{FA7710BE-4858-428F-8BB7-A9F7D1E2746A}" type="slidenum">
              <a:rPr lang="en-US" smtClean="0"/>
              <a:t>36</a:t>
            </a:fld>
            <a:endParaRPr lang="en-US"/>
          </a:p>
        </p:txBody>
      </p:sp>
    </p:spTree>
    <p:extLst>
      <p:ext uri="{BB962C8B-B14F-4D97-AF65-F5344CB8AC3E}">
        <p14:creationId xmlns:p14="http://schemas.microsoft.com/office/powerpoint/2010/main" val="3376637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FC872-E55F-F071-0B31-BEA9836E13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5954D-79F6-E8F6-FC57-0801D169F6A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94F6F35-0E69-43EC-91C5-95AE114253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A039E4-C108-8649-C9F8-BE93802E4A38}"/>
              </a:ext>
            </a:extLst>
          </p:cNvPr>
          <p:cNvSpPr>
            <a:spLocks noGrp="1"/>
          </p:cNvSpPr>
          <p:nvPr>
            <p:ph type="sldNum" sz="quarter" idx="10"/>
          </p:nvPr>
        </p:nvSpPr>
        <p:spPr/>
        <p:txBody>
          <a:bodyPr/>
          <a:lstStyle/>
          <a:p>
            <a:fld id="{FA7710BE-4858-428F-8BB7-A9F7D1E2746A}" type="slidenum">
              <a:rPr lang="en-US" smtClean="0"/>
              <a:t>37</a:t>
            </a:fld>
            <a:endParaRPr lang="en-US"/>
          </a:p>
        </p:txBody>
      </p:sp>
    </p:spTree>
    <p:extLst>
      <p:ext uri="{BB962C8B-B14F-4D97-AF65-F5344CB8AC3E}">
        <p14:creationId xmlns:p14="http://schemas.microsoft.com/office/powerpoint/2010/main" val="37898887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64351-D752-8973-6E6B-406C984CB1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ED454A-6609-608C-1C1A-022A80CF84A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DBAC374-610C-90E2-E63A-0BAE345F57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8BF767-DA3F-AC1F-0F72-5384B1E2DFE7}"/>
              </a:ext>
            </a:extLst>
          </p:cNvPr>
          <p:cNvSpPr>
            <a:spLocks noGrp="1"/>
          </p:cNvSpPr>
          <p:nvPr>
            <p:ph type="sldNum" sz="quarter" idx="10"/>
          </p:nvPr>
        </p:nvSpPr>
        <p:spPr/>
        <p:txBody>
          <a:bodyPr/>
          <a:lstStyle/>
          <a:p>
            <a:fld id="{FA7710BE-4858-428F-8BB7-A9F7D1E2746A}" type="slidenum">
              <a:rPr lang="en-US" smtClean="0"/>
              <a:t>38</a:t>
            </a:fld>
            <a:endParaRPr lang="en-US"/>
          </a:p>
        </p:txBody>
      </p:sp>
    </p:spTree>
    <p:extLst>
      <p:ext uri="{BB962C8B-B14F-4D97-AF65-F5344CB8AC3E}">
        <p14:creationId xmlns:p14="http://schemas.microsoft.com/office/powerpoint/2010/main" val="33773350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E273D-63C6-2739-9EA8-F5813B4ED5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A3FE63-8E65-7A38-933F-29BB1217DEB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D166069-59A7-3701-F617-E96A313879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6A054C-27F3-42FB-DF6A-F77E20EC3119}"/>
              </a:ext>
            </a:extLst>
          </p:cNvPr>
          <p:cNvSpPr>
            <a:spLocks noGrp="1"/>
          </p:cNvSpPr>
          <p:nvPr>
            <p:ph type="sldNum" sz="quarter" idx="10"/>
          </p:nvPr>
        </p:nvSpPr>
        <p:spPr/>
        <p:txBody>
          <a:bodyPr/>
          <a:lstStyle/>
          <a:p>
            <a:fld id="{FA7710BE-4858-428F-8BB7-A9F7D1E2746A}" type="slidenum">
              <a:rPr lang="en-US" smtClean="0"/>
              <a:t>39</a:t>
            </a:fld>
            <a:endParaRPr lang="en-US"/>
          </a:p>
        </p:txBody>
      </p:sp>
    </p:spTree>
    <p:extLst>
      <p:ext uri="{BB962C8B-B14F-4D97-AF65-F5344CB8AC3E}">
        <p14:creationId xmlns:p14="http://schemas.microsoft.com/office/powerpoint/2010/main" val="259914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C6D11-D23B-02BF-CBCD-56EA751765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A8A50B-AE7E-F011-2690-9D591F4E7E9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9E4EC7F-B0CB-1FE8-51A5-199737929F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5C2569-EB71-1D5E-A963-C3CFD18E261B}"/>
              </a:ext>
            </a:extLst>
          </p:cNvPr>
          <p:cNvSpPr>
            <a:spLocks noGrp="1"/>
          </p:cNvSpPr>
          <p:nvPr>
            <p:ph type="sldNum" sz="quarter" idx="10"/>
          </p:nvPr>
        </p:nvSpPr>
        <p:spPr/>
        <p:txBody>
          <a:bodyPr/>
          <a:lstStyle/>
          <a:p>
            <a:fld id="{FA7710BE-4858-428F-8BB7-A9F7D1E2746A}" type="slidenum">
              <a:rPr lang="en-US" smtClean="0"/>
              <a:t>4</a:t>
            </a:fld>
            <a:endParaRPr lang="en-US"/>
          </a:p>
        </p:txBody>
      </p:sp>
    </p:spTree>
    <p:extLst>
      <p:ext uri="{BB962C8B-B14F-4D97-AF65-F5344CB8AC3E}">
        <p14:creationId xmlns:p14="http://schemas.microsoft.com/office/powerpoint/2010/main" val="20734851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6099F-48DE-D4EC-6411-527B95BA33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ED1BA-FEC7-1088-E8FF-194E3DDB00B7}"/>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2A35AA4-FB95-C45F-A274-E296578EB4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5E801A-1304-441B-F5EE-037E49DE3F5A}"/>
              </a:ext>
            </a:extLst>
          </p:cNvPr>
          <p:cNvSpPr>
            <a:spLocks noGrp="1"/>
          </p:cNvSpPr>
          <p:nvPr>
            <p:ph type="sldNum" sz="quarter" idx="10"/>
          </p:nvPr>
        </p:nvSpPr>
        <p:spPr/>
        <p:txBody>
          <a:bodyPr/>
          <a:lstStyle/>
          <a:p>
            <a:fld id="{FA7710BE-4858-428F-8BB7-A9F7D1E2746A}" type="slidenum">
              <a:rPr lang="en-US" smtClean="0"/>
              <a:t>40</a:t>
            </a:fld>
            <a:endParaRPr lang="en-US"/>
          </a:p>
        </p:txBody>
      </p:sp>
    </p:spTree>
    <p:extLst>
      <p:ext uri="{BB962C8B-B14F-4D97-AF65-F5344CB8AC3E}">
        <p14:creationId xmlns:p14="http://schemas.microsoft.com/office/powerpoint/2010/main" val="23706150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77735-6074-4869-3492-DA29B22299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3EFDF-20E8-6BED-C139-DC238AA444B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75586BC6-8399-D46A-E78C-1588F8F4DF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E2D796-7253-5B66-5CC8-6EA64E6B2891}"/>
              </a:ext>
            </a:extLst>
          </p:cNvPr>
          <p:cNvSpPr>
            <a:spLocks noGrp="1"/>
          </p:cNvSpPr>
          <p:nvPr>
            <p:ph type="sldNum" sz="quarter" idx="10"/>
          </p:nvPr>
        </p:nvSpPr>
        <p:spPr/>
        <p:txBody>
          <a:bodyPr/>
          <a:lstStyle/>
          <a:p>
            <a:fld id="{FA7710BE-4858-428F-8BB7-A9F7D1E2746A}" type="slidenum">
              <a:rPr lang="en-US" smtClean="0"/>
              <a:t>41</a:t>
            </a:fld>
            <a:endParaRPr lang="en-US"/>
          </a:p>
        </p:txBody>
      </p:sp>
    </p:spTree>
    <p:extLst>
      <p:ext uri="{BB962C8B-B14F-4D97-AF65-F5344CB8AC3E}">
        <p14:creationId xmlns:p14="http://schemas.microsoft.com/office/powerpoint/2010/main" val="19804976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42</a:t>
            </a:fld>
            <a:endParaRPr lang="en-US"/>
          </a:p>
        </p:txBody>
      </p:sp>
    </p:spTree>
    <p:extLst>
      <p:ext uri="{BB962C8B-B14F-4D97-AF65-F5344CB8AC3E}">
        <p14:creationId xmlns:p14="http://schemas.microsoft.com/office/powerpoint/2010/main" val="13993762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C6BA7-3862-5089-3AF4-2AADC80A45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756236-0B79-37EA-ABDA-C159CE20714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3725210-01A5-C395-1F7F-B8B66C3E73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11F135-81AA-EDEA-015F-D783B05DF9DA}"/>
              </a:ext>
            </a:extLst>
          </p:cNvPr>
          <p:cNvSpPr>
            <a:spLocks noGrp="1"/>
          </p:cNvSpPr>
          <p:nvPr>
            <p:ph type="sldNum" sz="quarter" idx="10"/>
          </p:nvPr>
        </p:nvSpPr>
        <p:spPr/>
        <p:txBody>
          <a:bodyPr/>
          <a:lstStyle/>
          <a:p>
            <a:fld id="{FA7710BE-4858-428F-8BB7-A9F7D1E2746A}" type="slidenum">
              <a:rPr lang="en-US" smtClean="0"/>
              <a:t>43</a:t>
            </a:fld>
            <a:endParaRPr lang="en-US"/>
          </a:p>
        </p:txBody>
      </p:sp>
    </p:spTree>
    <p:extLst>
      <p:ext uri="{BB962C8B-B14F-4D97-AF65-F5344CB8AC3E}">
        <p14:creationId xmlns:p14="http://schemas.microsoft.com/office/powerpoint/2010/main" val="12247896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44</a:t>
            </a:fld>
            <a:endParaRPr lang="en-US"/>
          </a:p>
        </p:txBody>
      </p:sp>
    </p:spTree>
    <p:extLst>
      <p:ext uri="{BB962C8B-B14F-4D97-AF65-F5344CB8AC3E}">
        <p14:creationId xmlns:p14="http://schemas.microsoft.com/office/powerpoint/2010/main" val="201734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44366-F459-32BA-A43A-44A84B5138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36859-F091-6FF3-EB77-1F54A75A9197}"/>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B0D9809-3B00-3743-9C37-625B4A77D6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0D7330-9918-F5DE-0F38-DDD5E6133A8B}"/>
              </a:ext>
            </a:extLst>
          </p:cNvPr>
          <p:cNvSpPr>
            <a:spLocks noGrp="1"/>
          </p:cNvSpPr>
          <p:nvPr>
            <p:ph type="sldNum" sz="quarter" idx="10"/>
          </p:nvPr>
        </p:nvSpPr>
        <p:spPr/>
        <p:txBody>
          <a:bodyPr/>
          <a:lstStyle/>
          <a:p>
            <a:fld id="{FA7710BE-4858-428F-8BB7-A9F7D1E2746A}" type="slidenum">
              <a:rPr lang="en-US" smtClean="0"/>
              <a:t>5</a:t>
            </a:fld>
            <a:endParaRPr lang="en-US"/>
          </a:p>
        </p:txBody>
      </p:sp>
    </p:spTree>
    <p:extLst>
      <p:ext uri="{BB962C8B-B14F-4D97-AF65-F5344CB8AC3E}">
        <p14:creationId xmlns:p14="http://schemas.microsoft.com/office/powerpoint/2010/main" val="53162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BF1A4-EC33-AB4F-4727-2C8F297407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A16C8A-1CE2-9DD9-8ACB-0B94FB634287}"/>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93D848E5-3265-B69A-0FCF-3F26579F4D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A2985A-2EB1-92F7-4B11-1D1E49824F9D}"/>
              </a:ext>
            </a:extLst>
          </p:cNvPr>
          <p:cNvSpPr>
            <a:spLocks noGrp="1"/>
          </p:cNvSpPr>
          <p:nvPr>
            <p:ph type="sldNum" sz="quarter" idx="10"/>
          </p:nvPr>
        </p:nvSpPr>
        <p:spPr/>
        <p:txBody>
          <a:bodyPr/>
          <a:lstStyle/>
          <a:p>
            <a:fld id="{FA7710BE-4858-428F-8BB7-A9F7D1E2746A}" type="slidenum">
              <a:rPr lang="en-US" smtClean="0"/>
              <a:t>6</a:t>
            </a:fld>
            <a:endParaRPr lang="en-US"/>
          </a:p>
        </p:txBody>
      </p:sp>
    </p:spTree>
    <p:extLst>
      <p:ext uri="{BB962C8B-B14F-4D97-AF65-F5344CB8AC3E}">
        <p14:creationId xmlns:p14="http://schemas.microsoft.com/office/powerpoint/2010/main" val="907702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0FA14-CDBF-6602-CD7C-F9B88E479F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D70C4C-EA1A-0079-FD72-E8642A4FCA77}"/>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436CC7F-A766-9A08-ABB0-35D65BCC05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0AEC00-DBDF-A803-1F85-8A602CC7FB57}"/>
              </a:ext>
            </a:extLst>
          </p:cNvPr>
          <p:cNvSpPr>
            <a:spLocks noGrp="1"/>
          </p:cNvSpPr>
          <p:nvPr>
            <p:ph type="sldNum" sz="quarter" idx="10"/>
          </p:nvPr>
        </p:nvSpPr>
        <p:spPr/>
        <p:txBody>
          <a:bodyPr/>
          <a:lstStyle/>
          <a:p>
            <a:fld id="{FA7710BE-4858-428F-8BB7-A9F7D1E2746A}" type="slidenum">
              <a:rPr lang="en-US" smtClean="0"/>
              <a:t>7</a:t>
            </a:fld>
            <a:endParaRPr lang="en-US"/>
          </a:p>
        </p:txBody>
      </p:sp>
    </p:spTree>
    <p:extLst>
      <p:ext uri="{BB962C8B-B14F-4D97-AF65-F5344CB8AC3E}">
        <p14:creationId xmlns:p14="http://schemas.microsoft.com/office/powerpoint/2010/main" val="2350267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906A-F25D-952D-4E58-D6E2BA0C6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653F0A-4873-7FD1-3D43-722AB8A389A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D060B10-6AAF-CAFF-B946-346CFC4368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D1577D-8A0E-5AA1-F65C-4197A9C1DE26}"/>
              </a:ext>
            </a:extLst>
          </p:cNvPr>
          <p:cNvSpPr>
            <a:spLocks noGrp="1"/>
          </p:cNvSpPr>
          <p:nvPr>
            <p:ph type="sldNum" sz="quarter" idx="10"/>
          </p:nvPr>
        </p:nvSpPr>
        <p:spPr/>
        <p:txBody>
          <a:bodyPr/>
          <a:lstStyle/>
          <a:p>
            <a:fld id="{FA7710BE-4858-428F-8BB7-A9F7D1E2746A}" type="slidenum">
              <a:rPr lang="en-US" smtClean="0"/>
              <a:t>8</a:t>
            </a:fld>
            <a:endParaRPr lang="en-US"/>
          </a:p>
        </p:txBody>
      </p:sp>
    </p:spTree>
    <p:extLst>
      <p:ext uri="{BB962C8B-B14F-4D97-AF65-F5344CB8AC3E}">
        <p14:creationId xmlns:p14="http://schemas.microsoft.com/office/powerpoint/2010/main" val="1667892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A4DA2-188E-7A16-FCBE-A3B29C39BB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9CAE7F-2D7C-2967-E359-37996DE931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A1148F4-64A5-D545-F568-0B50D05949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91C13C-6FD6-8F2D-8B65-5E238A10BB08}"/>
              </a:ext>
            </a:extLst>
          </p:cNvPr>
          <p:cNvSpPr>
            <a:spLocks noGrp="1"/>
          </p:cNvSpPr>
          <p:nvPr>
            <p:ph type="sldNum" sz="quarter" idx="10"/>
          </p:nvPr>
        </p:nvSpPr>
        <p:spPr/>
        <p:txBody>
          <a:bodyPr/>
          <a:lstStyle/>
          <a:p>
            <a:fld id="{FA7710BE-4858-428F-8BB7-A9F7D1E2746A}" type="slidenum">
              <a:rPr lang="en-US" smtClean="0"/>
              <a:t>9</a:t>
            </a:fld>
            <a:endParaRPr lang="en-US"/>
          </a:p>
        </p:txBody>
      </p:sp>
    </p:spTree>
    <p:extLst>
      <p:ext uri="{BB962C8B-B14F-4D97-AF65-F5344CB8AC3E}">
        <p14:creationId xmlns:p14="http://schemas.microsoft.com/office/powerpoint/2010/main" val="2965310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69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691598"/>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953353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555270"/>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7736163"/>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342328"/>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19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195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02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197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28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a-IR"/>
              <a:t>چهارچهارشنبه، 1397/11/03</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36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fa-IR"/>
              <a:t>چهارچهارشنبه، 1397/11/03</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92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a-IR"/>
              <a:t>چهارچهارشنبه، 1397/11/03</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9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88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4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fa-IR"/>
              <a:t>چهارچهارشنبه، 1397/11/03</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4562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image" Target="../media/image8.png"/><Relationship Id="rId7" Type="http://schemas.openxmlformats.org/officeDocument/2006/relationships/diagramData" Target="../diagrams/data9.xml"/><Relationship Id="rId12"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9.xml"/><Relationship Id="rId5" Type="http://schemas.openxmlformats.org/officeDocument/2006/relationships/image" Target="../media/image9.png"/><Relationship Id="rId10" Type="http://schemas.openxmlformats.org/officeDocument/2006/relationships/diagramColors" Target="../diagrams/colors9.xml"/><Relationship Id="rId4" Type="http://schemas.microsoft.com/office/2007/relationships/hdphoto" Target="../media/hdphoto1.wdp"/><Relationship Id="rId9"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image" Target="../media/image8.png"/><Relationship Id="rId7" Type="http://schemas.openxmlformats.org/officeDocument/2006/relationships/diagramData" Target="../diagrams/data10.xml"/><Relationship Id="rId12"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0.xml"/><Relationship Id="rId5" Type="http://schemas.openxmlformats.org/officeDocument/2006/relationships/image" Target="../media/image9.png"/><Relationship Id="rId10" Type="http://schemas.openxmlformats.org/officeDocument/2006/relationships/diagramColors" Target="../diagrams/colors10.xml"/><Relationship Id="rId4" Type="http://schemas.microsoft.com/office/2007/relationships/hdphoto" Target="../media/hdphoto1.wdp"/><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image" Target="../media/image8.png"/><Relationship Id="rId7" Type="http://schemas.openxmlformats.org/officeDocument/2006/relationships/diagramData" Target="../diagrams/data12.xml"/><Relationship Id="rId12"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2.xml"/><Relationship Id="rId5" Type="http://schemas.openxmlformats.org/officeDocument/2006/relationships/image" Target="../media/image9.png"/><Relationship Id="rId10" Type="http://schemas.openxmlformats.org/officeDocument/2006/relationships/diagramColors" Target="../diagrams/colors12.xml"/><Relationship Id="rId4" Type="http://schemas.microsoft.com/office/2007/relationships/hdphoto" Target="../media/hdphoto1.wdp"/><Relationship Id="rId9"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3.xml"/><Relationship Id="rId13" Type="http://schemas.openxmlformats.org/officeDocument/2006/relationships/package" Target="../embeddings/Microsoft_Excel_Worksheet.xlsx"/><Relationship Id="rId3" Type="http://schemas.openxmlformats.org/officeDocument/2006/relationships/image" Target="../media/image8.png"/><Relationship Id="rId7" Type="http://schemas.openxmlformats.org/officeDocument/2006/relationships/diagramData" Target="../diagrams/data13.xml"/><Relationship Id="rId12"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3.xml"/><Relationship Id="rId5" Type="http://schemas.openxmlformats.org/officeDocument/2006/relationships/image" Target="../media/image9.png"/><Relationship Id="rId10" Type="http://schemas.openxmlformats.org/officeDocument/2006/relationships/diagramColors" Target="../diagrams/colors13.xml"/><Relationship Id="rId4" Type="http://schemas.microsoft.com/office/2007/relationships/hdphoto" Target="../media/hdphoto1.wdp"/><Relationship Id="rId9" Type="http://schemas.openxmlformats.org/officeDocument/2006/relationships/diagramQuickStyle" Target="../diagrams/quickStyle13.xml"/><Relationship Id="rId14" Type="http://schemas.openxmlformats.org/officeDocument/2006/relationships/image" Target="../media/image13.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image" Target="../media/image8.png"/><Relationship Id="rId7" Type="http://schemas.openxmlformats.org/officeDocument/2006/relationships/diagramData" Target="../diagrams/data14.xml"/><Relationship Id="rId12"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4.xml"/><Relationship Id="rId5" Type="http://schemas.openxmlformats.org/officeDocument/2006/relationships/image" Target="../media/image9.png"/><Relationship Id="rId10" Type="http://schemas.openxmlformats.org/officeDocument/2006/relationships/diagramColors" Target="../diagrams/colors14.xml"/><Relationship Id="rId4" Type="http://schemas.microsoft.com/office/2007/relationships/hdphoto" Target="../media/hdphoto1.wdp"/><Relationship Id="rId9"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image" Target="../media/image8.png"/><Relationship Id="rId7" Type="http://schemas.openxmlformats.org/officeDocument/2006/relationships/diagramData" Target="../diagrams/data15.xml"/><Relationship Id="rId12"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5.xml"/><Relationship Id="rId5" Type="http://schemas.openxmlformats.org/officeDocument/2006/relationships/image" Target="../media/image9.png"/><Relationship Id="rId10" Type="http://schemas.openxmlformats.org/officeDocument/2006/relationships/diagramColors" Target="../diagrams/colors15.xml"/><Relationship Id="rId4" Type="http://schemas.microsoft.com/office/2007/relationships/hdphoto" Target="../media/hdphoto1.wdp"/><Relationship Id="rId9"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diagramData" Target="../diagrams/data16.xml"/><Relationship Id="rId12"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6.xml"/><Relationship Id="rId5" Type="http://schemas.openxmlformats.org/officeDocument/2006/relationships/image" Target="../media/image9.png"/><Relationship Id="rId10" Type="http://schemas.openxmlformats.org/officeDocument/2006/relationships/diagramColors" Target="../diagrams/colors16.xml"/><Relationship Id="rId4" Type="http://schemas.microsoft.com/office/2007/relationships/hdphoto" Target="../media/hdphoto1.wdp"/><Relationship Id="rId9" Type="http://schemas.openxmlformats.org/officeDocument/2006/relationships/diagramQuickStyle" Target="../diagrams/quickStyle16.xml"/><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diagramData" Target="../diagrams/data17.xml"/><Relationship Id="rId12"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7.xml"/><Relationship Id="rId5" Type="http://schemas.openxmlformats.org/officeDocument/2006/relationships/image" Target="../media/image9.png"/><Relationship Id="rId10" Type="http://schemas.openxmlformats.org/officeDocument/2006/relationships/diagramColors" Target="../diagrams/colors17.xml"/><Relationship Id="rId4" Type="http://schemas.microsoft.com/office/2007/relationships/hdphoto" Target="../media/hdphoto1.wdp"/><Relationship Id="rId9"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diagramData" Target="../diagrams/data18.xml"/><Relationship Id="rId12"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8.xml"/><Relationship Id="rId5" Type="http://schemas.openxmlformats.org/officeDocument/2006/relationships/image" Target="../media/image9.png"/><Relationship Id="rId10" Type="http://schemas.openxmlformats.org/officeDocument/2006/relationships/diagramColors" Target="../diagrams/colors18.xml"/><Relationship Id="rId4" Type="http://schemas.microsoft.com/office/2007/relationships/hdphoto" Target="../media/hdphoto1.wdp"/><Relationship Id="rId9"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image" Target="../media/image18.jpeg"/><Relationship Id="rId3" Type="http://schemas.openxmlformats.org/officeDocument/2006/relationships/image" Target="../media/image8.png"/><Relationship Id="rId7" Type="http://schemas.openxmlformats.org/officeDocument/2006/relationships/diagramData" Target="../diagrams/data19.xml"/><Relationship Id="rId12"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9.xml"/><Relationship Id="rId5" Type="http://schemas.openxmlformats.org/officeDocument/2006/relationships/image" Target="../media/image9.png"/><Relationship Id="rId10" Type="http://schemas.openxmlformats.org/officeDocument/2006/relationships/diagramColors" Target="../diagrams/colors19.xml"/><Relationship Id="rId4" Type="http://schemas.microsoft.com/office/2007/relationships/hdphoto" Target="../media/hdphoto1.wdp"/><Relationship Id="rId9"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image" Target="../media/image8.png"/><Relationship Id="rId7" Type="http://schemas.openxmlformats.org/officeDocument/2006/relationships/diagramData" Target="../diagrams/data20.xml"/><Relationship Id="rId12"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0.xml"/><Relationship Id="rId5" Type="http://schemas.openxmlformats.org/officeDocument/2006/relationships/image" Target="../media/image9.png"/><Relationship Id="rId10" Type="http://schemas.openxmlformats.org/officeDocument/2006/relationships/diagramColors" Target="../diagrams/colors20.xml"/><Relationship Id="rId4" Type="http://schemas.microsoft.com/office/2007/relationships/hdphoto" Target="../media/hdphoto1.wdp"/><Relationship Id="rId9"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image" Target="../media/image8.png"/><Relationship Id="rId7" Type="http://schemas.openxmlformats.org/officeDocument/2006/relationships/diagramData" Target="../diagrams/data21.xml"/><Relationship Id="rId12"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1.xml"/><Relationship Id="rId5" Type="http://schemas.openxmlformats.org/officeDocument/2006/relationships/image" Target="../media/image9.png"/><Relationship Id="rId10" Type="http://schemas.openxmlformats.org/officeDocument/2006/relationships/diagramColors" Target="../diagrams/colors21.xml"/><Relationship Id="rId4" Type="http://schemas.microsoft.com/office/2007/relationships/hdphoto" Target="../media/hdphoto1.wdp"/><Relationship Id="rId9"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22.xml"/><Relationship Id="rId3" Type="http://schemas.openxmlformats.org/officeDocument/2006/relationships/image" Target="../media/image8.png"/><Relationship Id="rId7" Type="http://schemas.openxmlformats.org/officeDocument/2006/relationships/diagramData" Target="../diagrams/data22.xml"/><Relationship Id="rId12"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2.xml"/><Relationship Id="rId5" Type="http://schemas.openxmlformats.org/officeDocument/2006/relationships/image" Target="../media/image9.png"/><Relationship Id="rId10" Type="http://schemas.openxmlformats.org/officeDocument/2006/relationships/diagramColors" Target="../diagrams/colors22.xml"/><Relationship Id="rId4" Type="http://schemas.microsoft.com/office/2007/relationships/hdphoto" Target="../media/hdphoto1.wdp"/><Relationship Id="rId9" Type="http://schemas.openxmlformats.org/officeDocument/2006/relationships/diagramQuickStyle" Target="../diagrams/quickStyle22.xml"/></Relationships>
</file>

<file path=ppt/slides/_rels/slide2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image" Target="../media/image8.png"/><Relationship Id="rId7" Type="http://schemas.openxmlformats.org/officeDocument/2006/relationships/diagramData" Target="../diagrams/data24.xml"/><Relationship Id="rId12"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4.xml"/><Relationship Id="rId5" Type="http://schemas.openxmlformats.org/officeDocument/2006/relationships/image" Target="../media/image9.png"/><Relationship Id="rId10" Type="http://schemas.openxmlformats.org/officeDocument/2006/relationships/diagramColors" Target="../diagrams/colors24.xml"/><Relationship Id="rId4" Type="http://schemas.microsoft.com/office/2007/relationships/hdphoto" Target="../media/hdphoto1.wdp"/><Relationship Id="rId9"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image" Target="../media/image8.png"/><Relationship Id="rId7" Type="http://schemas.openxmlformats.org/officeDocument/2006/relationships/diagramData" Target="../diagrams/data25.xml"/><Relationship Id="rId12"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5.xml"/><Relationship Id="rId5" Type="http://schemas.openxmlformats.org/officeDocument/2006/relationships/image" Target="../media/image9.png"/><Relationship Id="rId10" Type="http://schemas.openxmlformats.org/officeDocument/2006/relationships/diagramColors" Target="../diagrams/colors25.xml"/><Relationship Id="rId4" Type="http://schemas.microsoft.com/office/2007/relationships/hdphoto" Target="../media/hdphoto1.wdp"/><Relationship Id="rId9" Type="http://schemas.openxmlformats.org/officeDocument/2006/relationships/diagramQuickStyle" Target="../diagrams/quickStyle25.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image" Target="../media/image8.png"/><Relationship Id="rId7" Type="http://schemas.openxmlformats.org/officeDocument/2006/relationships/diagramData" Target="../diagrams/data26.xml"/><Relationship Id="rId12"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6.xml"/><Relationship Id="rId5" Type="http://schemas.openxmlformats.org/officeDocument/2006/relationships/image" Target="../media/image9.png"/><Relationship Id="rId10" Type="http://schemas.openxmlformats.org/officeDocument/2006/relationships/diagramColors" Target="../diagrams/colors26.xml"/><Relationship Id="rId4" Type="http://schemas.microsoft.com/office/2007/relationships/hdphoto" Target="../media/hdphoto1.wdp"/><Relationship Id="rId9"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7.xml"/><Relationship Id="rId13"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diagramData" Target="../diagrams/data27.xml"/><Relationship Id="rId12"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7.xml"/><Relationship Id="rId5" Type="http://schemas.openxmlformats.org/officeDocument/2006/relationships/image" Target="../media/image9.png"/><Relationship Id="rId10" Type="http://schemas.openxmlformats.org/officeDocument/2006/relationships/diagramColors" Target="../diagrams/colors27.xml"/><Relationship Id="rId4" Type="http://schemas.microsoft.com/office/2007/relationships/hdphoto" Target="../media/hdphoto1.wdp"/><Relationship Id="rId9" Type="http://schemas.openxmlformats.org/officeDocument/2006/relationships/diagramQuickStyle" Target="../diagrams/quickStyle27.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image" Target="../media/image20.png"/><Relationship Id="rId3" Type="http://schemas.openxmlformats.org/officeDocument/2006/relationships/image" Target="../media/image8.png"/><Relationship Id="rId7" Type="http://schemas.openxmlformats.org/officeDocument/2006/relationships/diagramData" Target="../diagrams/data28.xml"/><Relationship Id="rId12"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8.xml"/><Relationship Id="rId5" Type="http://schemas.openxmlformats.org/officeDocument/2006/relationships/image" Target="../media/image9.png"/><Relationship Id="rId10" Type="http://schemas.openxmlformats.org/officeDocument/2006/relationships/diagramColors" Target="../diagrams/colors28.xml"/><Relationship Id="rId4" Type="http://schemas.microsoft.com/office/2007/relationships/hdphoto" Target="../media/hdphoto1.wdp"/><Relationship Id="rId9" Type="http://schemas.openxmlformats.org/officeDocument/2006/relationships/diagramQuickStyle" Target="../diagrams/quickStyle28.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image" Target="../media/image21.png"/><Relationship Id="rId3" Type="http://schemas.openxmlformats.org/officeDocument/2006/relationships/image" Target="../media/image8.png"/><Relationship Id="rId7" Type="http://schemas.openxmlformats.org/officeDocument/2006/relationships/diagramData" Target="../diagrams/data29.xml"/><Relationship Id="rId12"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9.xml"/><Relationship Id="rId5" Type="http://schemas.openxmlformats.org/officeDocument/2006/relationships/image" Target="../media/image9.png"/><Relationship Id="rId10" Type="http://schemas.openxmlformats.org/officeDocument/2006/relationships/diagramColors" Target="../diagrams/colors29.xml"/><Relationship Id="rId4" Type="http://schemas.microsoft.com/office/2007/relationships/hdphoto" Target="../media/hdphoto1.wdp"/><Relationship Id="rId9" Type="http://schemas.openxmlformats.org/officeDocument/2006/relationships/diagramQuickStyle" Target="../diagrams/quickStyle29.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diagramData" Target="../diagrams/data30.xml"/><Relationship Id="rId12"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0.xml"/><Relationship Id="rId5" Type="http://schemas.openxmlformats.org/officeDocument/2006/relationships/image" Target="../media/image9.png"/><Relationship Id="rId10" Type="http://schemas.openxmlformats.org/officeDocument/2006/relationships/diagramColors" Target="../diagrams/colors30.xml"/><Relationship Id="rId4" Type="http://schemas.microsoft.com/office/2007/relationships/hdphoto" Target="../media/hdphoto1.wdp"/><Relationship Id="rId9" Type="http://schemas.openxmlformats.org/officeDocument/2006/relationships/diagramQuickStyle" Target="../diagrams/quickStyle30.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31.xml"/><Relationship Id="rId13"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diagramData" Target="../diagrams/data31.xml"/><Relationship Id="rId12"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1.xml"/><Relationship Id="rId5" Type="http://schemas.openxmlformats.org/officeDocument/2006/relationships/image" Target="../media/image9.png"/><Relationship Id="rId10" Type="http://schemas.openxmlformats.org/officeDocument/2006/relationships/diagramColors" Target="../diagrams/colors31.xml"/><Relationship Id="rId4" Type="http://schemas.microsoft.com/office/2007/relationships/hdphoto" Target="../media/hdphoto1.wdp"/><Relationship Id="rId9" Type="http://schemas.openxmlformats.org/officeDocument/2006/relationships/diagramQuickStyle" Target="../diagrams/quickStyle31.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32.xml"/><Relationship Id="rId13" Type="http://schemas.openxmlformats.org/officeDocument/2006/relationships/image" Target="../media/image24.png"/><Relationship Id="rId3" Type="http://schemas.openxmlformats.org/officeDocument/2006/relationships/image" Target="../media/image8.png"/><Relationship Id="rId7" Type="http://schemas.openxmlformats.org/officeDocument/2006/relationships/diagramData" Target="../diagrams/data32.xml"/><Relationship Id="rId12"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2.xml"/><Relationship Id="rId5" Type="http://schemas.openxmlformats.org/officeDocument/2006/relationships/image" Target="../media/image9.png"/><Relationship Id="rId10" Type="http://schemas.openxmlformats.org/officeDocument/2006/relationships/diagramColors" Target="../diagrams/colors32.xml"/><Relationship Id="rId4" Type="http://schemas.microsoft.com/office/2007/relationships/hdphoto" Target="../media/hdphoto1.wdp"/><Relationship Id="rId9" Type="http://schemas.openxmlformats.org/officeDocument/2006/relationships/diagramQuickStyle" Target="../diagrams/quickStyle32.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3.xml"/><Relationship Id="rId13" Type="http://schemas.openxmlformats.org/officeDocument/2006/relationships/image" Target="../media/image25.png"/><Relationship Id="rId3" Type="http://schemas.openxmlformats.org/officeDocument/2006/relationships/image" Target="../media/image8.png"/><Relationship Id="rId7" Type="http://schemas.openxmlformats.org/officeDocument/2006/relationships/diagramData" Target="../diagrams/data33.xml"/><Relationship Id="rId12"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3.xml"/><Relationship Id="rId5" Type="http://schemas.openxmlformats.org/officeDocument/2006/relationships/image" Target="../media/image9.png"/><Relationship Id="rId10" Type="http://schemas.openxmlformats.org/officeDocument/2006/relationships/diagramColors" Target="../diagrams/colors33.xml"/><Relationship Id="rId4" Type="http://schemas.microsoft.com/office/2007/relationships/hdphoto" Target="../media/hdphoto1.wdp"/><Relationship Id="rId9" Type="http://schemas.openxmlformats.org/officeDocument/2006/relationships/diagramQuickStyle" Target="../diagrams/quickStyle33.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34.xml"/><Relationship Id="rId13" Type="http://schemas.openxmlformats.org/officeDocument/2006/relationships/image" Target="../media/image26.png"/><Relationship Id="rId3" Type="http://schemas.openxmlformats.org/officeDocument/2006/relationships/image" Target="../media/image8.png"/><Relationship Id="rId7" Type="http://schemas.openxmlformats.org/officeDocument/2006/relationships/diagramData" Target="../diagrams/data34.xml"/><Relationship Id="rId12"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4.xml"/><Relationship Id="rId5" Type="http://schemas.openxmlformats.org/officeDocument/2006/relationships/image" Target="../media/image9.png"/><Relationship Id="rId15" Type="http://schemas.openxmlformats.org/officeDocument/2006/relationships/image" Target="../media/image28.png"/><Relationship Id="rId10" Type="http://schemas.openxmlformats.org/officeDocument/2006/relationships/diagramColors" Target="../diagrams/colors34.xml"/><Relationship Id="rId4" Type="http://schemas.microsoft.com/office/2007/relationships/hdphoto" Target="../media/hdphoto1.wdp"/><Relationship Id="rId9" Type="http://schemas.openxmlformats.org/officeDocument/2006/relationships/diagramQuickStyle" Target="../diagrams/quickStyle34.xml"/><Relationship Id="rId14" Type="http://schemas.openxmlformats.org/officeDocument/2006/relationships/image" Target="../media/image27.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35.xml"/><Relationship Id="rId13" Type="http://schemas.openxmlformats.org/officeDocument/2006/relationships/image" Target="../media/image270.png"/><Relationship Id="rId3" Type="http://schemas.openxmlformats.org/officeDocument/2006/relationships/image" Target="../media/image8.png"/><Relationship Id="rId7" Type="http://schemas.openxmlformats.org/officeDocument/2006/relationships/diagramData" Target="../diagrams/data35.xml"/><Relationship Id="rId12"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5.xml"/><Relationship Id="rId5" Type="http://schemas.openxmlformats.org/officeDocument/2006/relationships/image" Target="../media/image9.png"/><Relationship Id="rId10" Type="http://schemas.openxmlformats.org/officeDocument/2006/relationships/diagramColors" Target="../diagrams/colors35.xml"/><Relationship Id="rId4" Type="http://schemas.microsoft.com/office/2007/relationships/hdphoto" Target="../media/hdphoto1.wdp"/><Relationship Id="rId9" Type="http://schemas.openxmlformats.org/officeDocument/2006/relationships/diagramQuickStyle" Target="../diagrams/quickStyle35.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image" Target="../media/image29.png"/><Relationship Id="rId3" Type="http://schemas.openxmlformats.org/officeDocument/2006/relationships/image" Target="../media/image8.png"/><Relationship Id="rId7" Type="http://schemas.openxmlformats.org/officeDocument/2006/relationships/diagramData" Target="../diagrams/data36.xml"/><Relationship Id="rId12"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6.xml"/><Relationship Id="rId5" Type="http://schemas.openxmlformats.org/officeDocument/2006/relationships/image" Target="../media/image9.png"/><Relationship Id="rId10" Type="http://schemas.openxmlformats.org/officeDocument/2006/relationships/diagramColors" Target="../diagrams/colors36.xml"/><Relationship Id="rId4" Type="http://schemas.microsoft.com/office/2007/relationships/hdphoto" Target="../media/hdphoto1.wdp"/><Relationship Id="rId9" Type="http://schemas.openxmlformats.org/officeDocument/2006/relationships/diagramQuickStyle" Target="../diagrams/quickStyle36.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37.xml"/><Relationship Id="rId3" Type="http://schemas.openxmlformats.org/officeDocument/2006/relationships/image" Target="../media/image8.png"/><Relationship Id="rId7" Type="http://schemas.openxmlformats.org/officeDocument/2006/relationships/diagramData" Target="../diagrams/data37.xml"/><Relationship Id="rId12"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7.xml"/><Relationship Id="rId5" Type="http://schemas.openxmlformats.org/officeDocument/2006/relationships/image" Target="../media/image9.png"/><Relationship Id="rId10" Type="http://schemas.openxmlformats.org/officeDocument/2006/relationships/diagramColors" Target="../diagrams/colors37.xml"/><Relationship Id="rId4" Type="http://schemas.microsoft.com/office/2007/relationships/hdphoto" Target="../media/hdphoto1.wdp"/><Relationship Id="rId9" Type="http://schemas.openxmlformats.org/officeDocument/2006/relationships/diagramQuickStyle" Target="../diagrams/quickStyle3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11.jpg"/><Relationship Id="rId3" Type="http://schemas.openxmlformats.org/officeDocument/2006/relationships/image" Target="../media/image8.png"/><Relationship Id="rId7" Type="http://schemas.openxmlformats.org/officeDocument/2006/relationships/diagramData" Target="../diagrams/data3.xml"/><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xml"/><Relationship Id="rId5" Type="http://schemas.openxmlformats.org/officeDocument/2006/relationships/image" Target="../media/image9.png"/><Relationship Id="rId10" Type="http://schemas.openxmlformats.org/officeDocument/2006/relationships/diagramColors" Target="../diagrams/colors3.xml"/><Relationship Id="rId4" Type="http://schemas.microsoft.com/office/2007/relationships/hdphoto" Target="../media/hdphoto1.wdp"/><Relationship Id="rId9"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image" Target="../media/image8.png"/><Relationship Id="rId7" Type="http://schemas.openxmlformats.org/officeDocument/2006/relationships/diagramData" Target="../diagrams/data38.xml"/><Relationship Id="rId12"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8.xml"/><Relationship Id="rId5" Type="http://schemas.openxmlformats.org/officeDocument/2006/relationships/image" Target="../media/image9.png"/><Relationship Id="rId10" Type="http://schemas.openxmlformats.org/officeDocument/2006/relationships/diagramColors" Target="../diagrams/colors38.xml"/><Relationship Id="rId4" Type="http://schemas.microsoft.com/office/2007/relationships/hdphoto" Target="../media/hdphoto1.wdp"/><Relationship Id="rId9" Type="http://schemas.openxmlformats.org/officeDocument/2006/relationships/diagramQuickStyle" Target="../diagrams/quickStyle38.xml"/></Relationships>
</file>

<file path=ppt/slides/_rels/slide4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9.xml"/><Relationship Id="rId7" Type="http://schemas.microsoft.com/office/2007/relationships/diagramDrawing" Target="../diagrams/drawing39.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diagramColors" Target="../diagrams/colors39.xml"/><Relationship Id="rId5" Type="http://schemas.openxmlformats.org/officeDocument/2006/relationships/diagramQuickStyle" Target="../diagrams/quickStyle39.xml"/><Relationship Id="rId4" Type="http://schemas.openxmlformats.org/officeDocument/2006/relationships/diagramLayout" Target="../diagrams/layout39.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image" Target="../media/image8.png"/><Relationship Id="rId7" Type="http://schemas.openxmlformats.org/officeDocument/2006/relationships/diagramData" Target="../diagrams/data40.xml"/><Relationship Id="rId12"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0.xml"/><Relationship Id="rId5" Type="http://schemas.openxmlformats.org/officeDocument/2006/relationships/image" Target="../media/image9.png"/><Relationship Id="rId10" Type="http://schemas.openxmlformats.org/officeDocument/2006/relationships/diagramColors" Target="../diagrams/colors40.xml"/><Relationship Id="rId4" Type="http://schemas.microsoft.com/office/2007/relationships/hdphoto" Target="../media/hdphoto1.wdp"/><Relationship Id="rId9" Type="http://schemas.openxmlformats.org/officeDocument/2006/relationships/diagramQuickStyle" Target="../diagrams/quickStyle40.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41.xml"/><Relationship Id="rId3" Type="http://schemas.openxmlformats.org/officeDocument/2006/relationships/image" Target="../media/image8.png"/><Relationship Id="rId7" Type="http://schemas.openxmlformats.org/officeDocument/2006/relationships/diagramData" Target="../diagrams/data41.xml"/><Relationship Id="rId12"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1.xml"/><Relationship Id="rId5" Type="http://schemas.openxmlformats.org/officeDocument/2006/relationships/image" Target="../media/image9.png"/><Relationship Id="rId10" Type="http://schemas.openxmlformats.org/officeDocument/2006/relationships/diagramColors" Target="../diagrams/colors41.xml"/><Relationship Id="rId4" Type="http://schemas.microsoft.com/office/2007/relationships/hdphoto" Target="../media/hdphoto1.wdp"/><Relationship Id="rId9" Type="http://schemas.openxmlformats.org/officeDocument/2006/relationships/diagramQuickStyle" Target="../diagrams/quickStyle4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8.png"/><Relationship Id="rId7" Type="http://schemas.openxmlformats.org/officeDocument/2006/relationships/diagramData" Target="../diagrams/data4.xml"/><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xml"/><Relationship Id="rId5" Type="http://schemas.openxmlformats.org/officeDocument/2006/relationships/image" Target="../media/image9.png"/><Relationship Id="rId10" Type="http://schemas.openxmlformats.org/officeDocument/2006/relationships/diagramColors" Target="../diagrams/colors4.xml"/><Relationship Id="rId4" Type="http://schemas.microsoft.com/office/2007/relationships/hdphoto" Target="../media/hdphoto1.wdp"/><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8.png"/><Relationship Id="rId7" Type="http://schemas.openxmlformats.org/officeDocument/2006/relationships/diagramData" Target="../diagrams/data5.xml"/><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5.xml"/><Relationship Id="rId5" Type="http://schemas.openxmlformats.org/officeDocument/2006/relationships/image" Target="../media/image9.png"/><Relationship Id="rId10" Type="http://schemas.openxmlformats.org/officeDocument/2006/relationships/diagramColors" Target="../diagrams/colors5.xml"/><Relationship Id="rId4" Type="http://schemas.microsoft.com/office/2007/relationships/hdphoto" Target="../media/hdphoto1.wdp"/><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diagramData" Target="../diagrams/data6.xml"/><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6.xml"/><Relationship Id="rId5" Type="http://schemas.openxmlformats.org/officeDocument/2006/relationships/image" Target="../media/image9.png"/><Relationship Id="rId10" Type="http://schemas.openxmlformats.org/officeDocument/2006/relationships/diagramColors" Target="../diagrams/colors6.xml"/><Relationship Id="rId4" Type="http://schemas.microsoft.com/office/2007/relationships/hdphoto" Target="../media/hdphoto1.wdp"/><Relationship Id="rId9"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image" Target="../media/image8.png"/><Relationship Id="rId7" Type="http://schemas.openxmlformats.org/officeDocument/2006/relationships/diagramData" Target="../diagrams/data7.xml"/><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7.xml"/><Relationship Id="rId5" Type="http://schemas.openxmlformats.org/officeDocument/2006/relationships/image" Target="../media/image9.png"/><Relationship Id="rId10" Type="http://schemas.openxmlformats.org/officeDocument/2006/relationships/diagramColors" Target="../diagrams/colors7.xml"/><Relationship Id="rId4" Type="http://schemas.microsoft.com/office/2007/relationships/hdphoto" Target="../media/hdphoto1.wdp"/><Relationship Id="rId9"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8.png"/><Relationship Id="rId7" Type="http://schemas.openxmlformats.org/officeDocument/2006/relationships/diagramData" Target="../diagrams/data8.xml"/><Relationship Id="rId12"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8.xml"/><Relationship Id="rId5" Type="http://schemas.openxmlformats.org/officeDocument/2006/relationships/image" Target="../media/image9.png"/><Relationship Id="rId10" Type="http://schemas.openxmlformats.org/officeDocument/2006/relationships/diagramColors" Target="../diagrams/colors8.xml"/><Relationship Id="rId4" Type="http://schemas.microsoft.com/office/2007/relationships/hdphoto" Target="../media/hdphoto1.wdp"/><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328721" y="522495"/>
            <a:ext cx="8943278" cy="6055504"/>
          </a:xfrm>
          <a:prstGeom prst="rect">
            <a:avLst/>
          </a:prstGeom>
          <a:noFill/>
          <a:ln w="9525">
            <a:noFill/>
            <a:miter lim="800000"/>
            <a:headEnd/>
            <a:tailEnd/>
          </a:ln>
        </p:spPr>
        <p:txBody>
          <a:bodyPr wrap="square">
            <a:spAutoFit/>
          </a:bodyPr>
          <a:lstStyle/>
          <a:p>
            <a:pPr algn="ctr" rtl="1">
              <a:lnSpc>
                <a:spcPct val="150000"/>
              </a:lnSpc>
            </a:pPr>
            <a:r>
              <a:rPr lang="fa-IR" sz="2000" dirty="0">
                <a:solidFill>
                  <a:srgbClr val="002060"/>
                </a:solidFill>
                <a:latin typeface="Comic Sans MS" pitchFamily="66" charset="0"/>
                <a:cs typeface="B Titr" panose="00000700000000000000" pitchFamily="2" charset="-78"/>
              </a:rPr>
              <a:t>دانشگاه آزاد اسلامی تهران شمال </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عنوان:</a:t>
            </a:r>
          </a:p>
          <a:p>
            <a:pPr algn="ctr" rtl="1"/>
            <a:r>
              <a:rPr lang="fa-IR" sz="2400" dirty="0">
                <a:solidFill>
                  <a:srgbClr val="002060"/>
                </a:solidFill>
                <a:latin typeface="Comic Sans MS" pitchFamily="66" charset="0"/>
                <a:cs typeface="B Titr" panose="00000700000000000000" pitchFamily="2" charset="-78"/>
              </a:rPr>
              <a:t>تلفیق ماتریس زیان و طبقه بندی ترکیبی مبتنی</a:t>
            </a:r>
          </a:p>
          <a:p>
            <a:pPr algn="ctr" rtl="1"/>
            <a:r>
              <a:rPr lang="fa-IR" sz="2400" dirty="0">
                <a:solidFill>
                  <a:srgbClr val="002060"/>
                </a:solidFill>
                <a:latin typeface="Comic Sans MS" pitchFamily="66" charset="0"/>
                <a:cs typeface="B Titr" panose="00000700000000000000" pitchFamily="2" charset="-78"/>
              </a:rPr>
              <a:t> بر روش بگینگ به‌منظور ارزیابی ریسک اعتباری</a:t>
            </a:r>
            <a:endParaRPr lang="en-US" sz="2400" dirty="0">
              <a:solidFill>
                <a:srgbClr val="002060"/>
              </a:solidFill>
              <a:latin typeface="Comic Sans MS" pitchFamily="66" charset="0"/>
              <a:cs typeface="B Titr" panose="00000700000000000000" pitchFamily="2" charset="-78"/>
            </a:endParaRP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استاد راهنما:</a:t>
            </a:r>
          </a:p>
          <a:p>
            <a:pPr algn="ctr" rtl="1">
              <a:lnSpc>
                <a:spcPct val="150000"/>
              </a:lnSpc>
            </a:pPr>
            <a:r>
              <a:rPr lang="fa-IR" sz="2400" dirty="0">
                <a:solidFill>
                  <a:srgbClr val="002060"/>
                </a:solidFill>
                <a:latin typeface="Comic Sans MS" pitchFamily="66" charset="0"/>
                <a:cs typeface="B Titr" panose="00000700000000000000" pitchFamily="2" charset="-78"/>
              </a:rPr>
              <a:t>شروین اسدزاده</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تهیه کننده :</a:t>
            </a:r>
          </a:p>
          <a:p>
            <a:pPr algn="ctr" rtl="1">
              <a:lnSpc>
                <a:spcPct val="150000"/>
              </a:lnSpc>
            </a:pPr>
            <a:r>
              <a:rPr lang="fa-IR" sz="2400" dirty="0">
                <a:solidFill>
                  <a:srgbClr val="002060"/>
                </a:solidFill>
                <a:latin typeface="Comic Sans MS" pitchFamily="66" charset="0"/>
                <a:cs typeface="B Titr" panose="00000700000000000000" pitchFamily="2" charset="-78"/>
              </a:rPr>
              <a:t>نیما عالم شناس</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تابستان  1404</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219" y="1365157"/>
            <a:ext cx="3036048" cy="4127687"/>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4947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39F59-7138-9F36-DECF-9DA4C244945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7C0B1344-FD34-3C39-5CD3-53C353DC126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39922D1C-A103-4290-EAC9-E46D6C0A30A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1A37B41B-B7BF-3822-40FD-52D21904EE68}"/>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B42AF4E-53FB-A19F-77A2-7F70E89293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F6019D-E7D9-95EA-8BAC-11EC13A4C0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7DDD99D-A151-803A-A64B-CE569CB7FD3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10</a:t>
            </a:r>
          </a:p>
        </p:txBody>
      </p:sp>
      <p:graphicFrame>
        <p:nvGraphicFramePr>
          <p:cNvPr id="14" name="Diagram 13">
            <a:extLst>
              <a:ext uri="{FF2B5EF4-FFF2-40B4-BE49-F238E27FC236}">
                <a16:creationId xmlns:a16="http://schemas.microsoft.com/office/drawing/2014/main" id="{48793D0E-2102-A202-D846-5E8AF2093EDF}"/>
              </a:ext>
            </a:extLst>
          </p:cNvPr>
          <p:cNvGraphicFramePr/>
          <p:nvPr>
            <p:extLst>
              <p:ext uri="{D42A27DB-BD31-4B8C-83A1-F6EECF244321}">
                <p14:modId xmlns:p14="http://schemas.microsoft.com/office/powerpoint/2010/main" val="395676765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52CC997-579B-7E7E-C44B-D88480F3B77E}"/>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نوآوری و مزایا</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A7C369-AB33-27F7-7F56-6E32FE5A88B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47" name="Freeform 8">
            <a:extLst>
              <a:ext uri="{FF2B5EF4-FFF2-40B4-BE49-F238E27FC236}">
                <a16:creationId xmlns:a16="http://schemas.microsoft.com/office/drawing/2014/main" id="{1EC1ED6A-0D04-CE48-1C55-E1533F3D0575}"/>
              </a:ext>
            </a:extLst>
          </p:cNvPr>
          <p:cNvSpPr/>
          <p:nvPr/>
        </p:nvSpPr>
        <p:spPr>
          <a:xfrm>
            <a:off x="1687830" y="4666019"/>
            <a:ext cx="6307065" cy="492271"/>
          </a:xfrm>
          <a:custGeom>
            <a:avLst/>
            <a:gdLst>
              <a:gd name="connsiteX0" fmla="*/ 515435 w 547822"/>
              <a:gd name="connsiteY0" fmla="*/ 115 h 64776"/>
              <a:gd name="connsiteX1" fmla="*/ 0 w 547822"/>
              <a:gd name="connsiteY1" fmla="*/ 115 h 64776"/>
              <a:gd name="connsiteX2" fmla="*/ 136696 w 547822"/>
              <a:gd name="connsiteY2" fmla="*/ 64777 h 64776"/>
              <a:gd name="connsiteX3" fmla="*/ 515435 w 547822"/>
              <a:gd name="connsiteY3" fmla="*/ 64777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0" y="115"/>
                </a:lnTo>
                <a:cubicBezTo>
                  <a:pt x="32388" y="39650"/>
                  <a:pt x="81603" y="64777"/>
                  <a:pt x="136696" y="64777"/>
                </a:cubicBezTo>
                <a:lnTo>
                  <a:pt x="515435" y="64777"/>
                </a:lnTo>
                <a:cubicBezTo>
                  <a:pt x="533300" y="64777"/>
                  <a:pt x="547822" y="50254"/>
                  <a:pt x="547822" y="32388"/>
                </a:cubicBezTo>
                <a:lnTo>
                  <a:pt x="547822" y="32388"/>
                </a:lnTo>
                <a:cubicBezTo>
                  <a:pt x="547822" y="14523"/>
                  <a:pt x="533300" y="0"/>
                  <a:pt x="515435" y="0"/>
                </a:cubicBezTo>
                <a:close/>
              </a:path>
            </a:pathLst>
          </a:custGeom>
          <a:solidFill>
            <a:srgbClr val="805AAB"/>
          </a:solidFill>
          <a:ln w="1152" cap="flat">
            <a:noFill/>
            <a:prstDash val="solid"/>
            <a:miter/>
          </a:ln>
        </p:spPr>
        <p:txBody>
          <a:bodyPr rtlCol="0" anchor="ctr"/>
          <a:lstStyle/>
          <a:p>
            <a:endParaRPr lang="en-US" sz="1350" dirty="0"/>
          </a:p>
        </p:txBody>
      </p:sp>
      <p:sp>
        <p:nvSpPr>
          <p:cNvPr id="163" name="Freeform 7">
            <a:extLst>
              <a:ext uri="{FF2B5EF4-FFF2-40B4-BE49-F238E27FC236}">
                <a16:creationId xmlns:a16="http://schemas.microsoft.com/office/drawing/2014/main" id="{17A42A69-3E31-AFB5-EAD1-E40CD2D7E38A}"/>
              </a:ext>
            </a:extLst>
          </p:cNvPr>
          <p:cNvSpPr/>
          <p:nvPr/>
        </p:nvSpPr>
        <p:spPr>
          <a:xfrm>
            <a:off x="1322070" y="4113466"/>
            <a:ext cx="6703695" cy="492271"/>
          </a:xfrm>
          <a:custGeom>
            <a:avLst/>
            <a:gdLst>
              <a:gd name="connsiteX0" fmla="*/ 550934 w 583321"/>
              <a:gd name="connsiteY0" fmla="*/ 115 h 64776"/>
              <a:gd name="connsiteX1" fmla="*/ 0 w 583321"/>
              <a:gd name="connsiteY1" fmla="*/ 115 h 64776"/>
              <a:gd name="connsiteX2" fmla="*/ 29737 w 583321"/>
              <a:gd name="connsiteY2" fmla="*/ 64776 h 64776"/>
              <a:gd name="connsiteX3" fmla="*/ 550934 w 583321"/>
              <a:gd name="connsiteY3" fmla="*/ 64776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0" y="115"/>
                </a:lnTo>
                <a:cubicBezTo>
                  <a:pt x="5532" y="23859"/>
                  <a:pt x="15791" y="45758"/>
                  <a:pt x="29737" y="64776"/>
                </a:cubicBezTo>
                <a:lnTo>
                  <a:pt x="550934" y="64776"/>
                </a:lnTo>
                <a:cubicBezTo>
                  <a:pt x="568799" y="64776"/>
                  <a:pt x="583322" y="50254"/>
                  <a:pt x="583322" y="32388"/>
                </a:cubicBezTo>
                <a:lnTo>
                  <a:pt x="583322" y="32388"/>
                </a:lnTo>
                <a:cubicBezTo>
                  <a:pt x="583322" y="14523"/>
                  <a:pt x="568799" y="0"/>
                  <a:pt x="550934" y="0"/>
                </a:cubicBezTo>
                <a:close/>
              </a:path>
            </a:pathLst>
          </a:custGeom>
          <a:solidFill>
            <a:schemeClr val="accent5"/>
          </a:solidFill>
          <a:ln w="1152" cap="flat">
            <a:noFill/>
            <a:prstDash val="solid"/>
            <a:miter/>
          </a:ln>
        </p:spPr>
        <p:txBody>
          <a:bodyPr rtlCol="0" anchor="ctr"/>
          <a:lstStyle/>
          <a:p>
            <a:endParaRPr lang="en-US" sz="1350"/>
          </a:p>
        </p:txBody>
      </p:sp>
      <p:sp>
        <p:nvSpPr>
          <p:cNvPr id="172" name="Freeform 6">
            <a:extLst>
              <a:ext uri="{FF2B5EF4-FFF2-40B4-BE49-F238E27FC236}">
                <a16:creationId xmlns:a16="http://schemas.microsoft.com/office/drawing/2014/main" id="{292AA18C-AFD7-73CF-1573-3498C3745120}"/>
              </a:ext>
            </a:extLst>
          </p:cNvPr>
          <p:cNvSpPr/>
          <p:nvPr/>
        </p:nvSpPr>
        <p:spPr>
          <a:xfrm>
            <a:off x="1272540" y="3585146"/>
            <a:ext cx="6769652" cy="492271"/>
          </a:xfrm>
          <a:custGeom>
            <a:avLst/>
            <a:gdLst>
              <a:gd name="connsiteX0" fmla="*/ 555545 w 587932"/>
              <a:gd name="connsiteY0" fmla="*/ 0 h 64776"/>
              <a:gd name="connsiteX1" fmla="*/ 2997 w 587932"/>
              <a:gd name="connsiteY1" fmla="*/ 0 h 64776"/>
              <a:gd name="connsiteX2" fmla="*/ 0 w 587932"/>
              <a:gd name="connsiteY2" fmla="*/ 32388 h 64776"/>
              <a:gd name="connsiteX3" fmla="*/ 2997 w 587932"/>
              <a:gd name="connsiteY3" fmla="*/ 64777 h 64776"/>
              <a:gd name="connsiteX4" fmla="*/ 555545 w 587932"/>
              <a:gd name="connsiteY4" fmla="*/ 64777 h 64776"/>
              <a:gd name="connsiteX5" fmla="*/ 587932 w 587932"/>
              <a:gd name="connsiteY5" fmla="*/ 32388 h 64776"/>
              <a:gd name="connsiteX6" fmla="*/ 555545 w 58793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932" h="64776">
                <a:moveTo>
                  <a:pt x="555545" y="0"/>
                </a:moveTo>
                <a:lnTo>
                  <a:pt x="2997" y="0"/>
                </a:lnTo>
                <a:cubicBezTo>
                  <a:pt x="1037" y="10489"/>
                  <a:pt x="0" y="21323"/>
                  <a:pt x="0" y="32388"/>
                </a:cubicBezTo>
                <a:cubicBezTo>
                  <a:pt x="0" y="43453"/>
                  <a:pt x="1037" y="54288"/>
                  <a:pt x="2997" y="64777"/>
                </a:cubicBezTo>
                <a:lnTo>
                  <a:pt x="555545" y="64777"/>
                </a:lnTo>
                <a:cubicBezTo>
                  <a:pt x="573410" y="64777"/>
                  <a:pt x="587932" y="50254"/>
                  <a:pt x="587932" y="32388"/>
                </a:cubicBezTo>
                <a:cubicBezTo>
                  <a:pt x="587932" y="14523"/>
                  <a:pt x="573410" y="0"/>
                  <a:pt x="555545" y="0"/>
                </a:cubicBezTo>
                <a:close/>
              </a:path>
            </a:pathLst>
          </a:custGeom>
          <a:solidFill>
            <a:schemeClr val="accent1"/>
          </a:solidFill>
          <a:ln w="1152" cap="flat">
            <a:noFill/>
            <a:prstDash val="solid"/>
            <a:miter/>
          </a:ln>
        </p:spPr>
        <p:txBody>
          <a:bodyPr rtlCol="0" anchor="ctr"/>
          <a:lstStyle/>
          <a:p>
            <a:endParaRPr lang="en-US" sz="1350"/>
          </a:p>
        </p:txBody>
      </p:sp>
      <p:sp>
        <p:nvSpPr>
          <p:cNvPr id="176" name="Freeform 4">
            <a:extLst>
              <a:ext uri="{FF2B5EF4-FFF2-40B4-BE49-F238E27FC236}">
                <a16:creationId xmlns:a16="http://schemas.microsoft.com/office/drawing/2014/main" id="{03E00B2B-383A-0F38-0811-A2AE52F3E161}"/>
              </a:ext>
            </a:extLst>
          </p:cNvPr>
          <p:cNvSpPr/>
          <p:nvPr/>
        </p:nvSpPr>
        <p:spPr>
          <a:xfrm>
            <a:off x="1322070" y="3047381"/>
            <a:ext cx="6729163" cy="492271"/>
          </a:xfrm>
          <a:custGeom>
            <a:avLst/>
            <a:gdLst>
              <a:gd name="connsiteX0" fmla="*/ 550934 w 583321"/>
              <a:gd name="connsiteY0" fmla="*/ 115 h 64776"/>
              <a:gd name="connsiteX1" fmla="*/ 29737 w 583321"/>
              <a:gd name="connsiteY1" fmla="*/ 115 h 64776"/>
              <a:gd name="connsiteX2" fmla="*/ 0 w 583321"/>
              <a:gd name="connsiteY2" fmla="*/ 64777 h 64776"/>
              <a:gd name="connsiteX3" fmla="*/ 550934 w 583321"/>
              <a:gd name="connsiteY3" fmla="*/ 64777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29737" y="115"/>
                </a:lnTo>
                <a:cubicBezTo>
                  <a:pt x="15791" y="19133"/>
                  <a:pt x="5532" y="41033"/>
                  <a:pt x="0" y="64777"/>
                </a:cubicBezTo>
                <a:lnTo>
                  <a:pt x="550934" y="64777"/>
                </a:lnTo>
                <a:cubicBezTo>
                  <a:pt x="568799" y="64777"/>
                  <a:pt x="583322" y="50254"/>
                  <a:pt x="583322" y="32388"/>
                </a:cubicBezTo>
                <a:lnTo>
                  <a:pt x="583322" y="32388"/>
                </a:lnTo>
                <a:cubicBezTo>
                  <a:pt x="583322" y="14523"/>
                  <a:pt x="568799" y="0"/>
                  <a:pt x="550934" y="0"/>
                </a:cubicBezTo>
                <a:close/>
              </a:path>
            </a:pathLst>
          </a:custGeom>
          <a:solidFill>
            <a:schemeClr val="accent4"/>
          </a:solidFill>
          <a:ln w="1152" cap="flat">
            <a:noFill/>
            <a:prstDash val="solid"/>
            <a:miter/>
          </a:ln>
        </p:spPr>
        <p:txBody>
          <a:bodyPr rtlCol="0" anchor="ctr"/>
          <a:lstStyle/>
          <a:p>
            <a:endParaRPr lang="en-US" sz="1350" dirty="0"/>
          </a:p>
        </p:txBody>
      </p:sp>
      <p:grpSp>
        <p:nvGrpSpPr>
          <p:cNvPr id="179" name="Group 178">
            <a:extLst>
              <a:ext uri="{FF2B5EF4-FFF2-40B4-BE49-F238E27FC236}">
                <a16:creationId xmlns:a16="http://schemas.microsoft.com/office/drawing/2014/main" id="{F4AC27FD-E9F5-7155-B22A-B8479356B56B}"/>
              </a:ext>
            </a:extLst>
          </p:cNvPr>
          <p:cNvGrpSpPr/>
          <p:nvPr/>
        </p:nvGrpSpPr>
        <p:grpSpPr>
          <a:xfrm>
            <a:off x="1687830" y="2494825"/>
            <a:ext cx="6363404" cy="492270"/>
            <a:chOff x="2193498" y="1905516"/>
            <a:chExt cx="4826038" cy="570644"/>
          </a:xfrm>
        </p:grpSpPr>
        <p:sp>
          <p:nvSpPr>
            <p:cNvPr id="180" name="Freeform 5">
              <a:extLst>
                <a:ext uri="{FF2B5EF4-FFF2-40B4-BE49-F238E27FC236}">
                  <a16:creationId xmlns:a16="http://schemas.microsoft.com/office/drawing/2014/main" id="{B6B2764F-20AA-314B-1D33-E3A543E4DC7D}"/>
                </a:ext>
              </a:extLst>
            </p:cNvPr>
            <p:cNvSpPr/>
            <p:nvPr/>
          </p:nvSpPr>
          <p:spPr>
            <a:xfrm>
              <a:off x="2193498" y="1905516"/>
              <a:ext cx="4826038" cy="570644"/>
            </a:xfrm>
            <a:custGeom>
              <a:avLst/>
              <a:gdLst>
                <a:gd name="connsiteX0" fmla="*/ 515435 w 547822"/>
                <a:gd name="connsiteY0" fmla="*/ 115 h 64776"/>
                <a:gd name="connsiteX1" fmla="*/ 136696 w 547822"/>
                <a:gd name="connsiteY1" fmla="*/ 115 h 64776"/>
                <a:gd name="connsiteX2" fmla="*/ 0 w 547822"/>
                <a:gd name="connsiteY2" fmla="*/ 64776 h 64776"/>
                <a:gd name="connsiteX3" fmla="*/ 515435 w 547822"/>
                <a:gd name="connsiteY3" fmla="*/ 64776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136696" y="115"/>
                  </a:lnTo>
                  <a:cubicBezTo>
                    <a:pt x="81603" y="115"/>
                    <a:pt x="32388" y="25357"/>
                    <a:pt x="0" y="64776"/>
                  </a:cubicBezTo>
                  <a:lnTo>
                    <a:pt x="515435" y="64776"/>
                  </a:lnTo>
                  <a:cubicBezTo>
                    <a:pt x="533300" y="64776"/>
                    <a:pt x="547822" y="50254"/>
                    <a:pt x="547822" y="32388"/>
                  </a:cubicBezTo>
                  <a:lnTo>
                    <a:pt x="547822" y="32388"/>
                  </a:lnTo>
                  <a:cubicBezTo>
                    <a:pt x="547822" y="14523"/>
                    <a:pt x="533300" y="0"/>
                    <a:pt x="515435" y="0"/>
                  </a:cubicBezTo>
                  <a:close/>
                </a:path>
              </a:pathLst>
            </a:custGeom>
            <a:solidFill>
              <a:schemeClr val="accent2"/>
            </a:solidFill>
            <a:ln w="1152" cap="flat">
              <a:noFill/>
              <a:prstDash val="solid"/>
              <a:miter/>
            </a:ln>
          </p:spPr>
          <p:txBody>
            <a:bodyPr rtlCol="0" anchor="ctr"/>
            <a:lstStyle/>
            <a:p>
              <a:endParaRPr lang="en-US" sz="1350"/>
            </a:p>
          </p:txBody>
        </p:sp>
        <p:sp>
          <p:nvSpPr>
            <p:cNvPr id="181" name="TextBox 180">
              <a:extLst>
                <a:ext uri="{FF2B5EF4-FFF2-40B4-BE49-F238E27FC236}">
                  <a16:creationId xmlns:a16="http://schemas.microsoft.com/office/drawing/2014/main" id="{38848E15-C8F7-9FA0-6FCC-A4A054182286}"/>
                </a:ext>
              </a:extLst>
            </p:cNvPr>
            <p:cNvSpPr txBox="1"/>
            <p:nvPr/>
          </p:nvSpPr>
          <p:spPr>
            <a:xfrm>
              <a:off x="2335383" y="2029311"/>
              <a:ext cx="4642084" cy="356778"/>
            </a:xfrm>
            <a:prstGeom prst="rect">
              <a:avLst/>
            </a:prstGeom>
            <a:noFill/>
          </p:spPr>
          <p:txBody>
            <a:bodyPr wrap="square" lIns="0" rIns="0" rtlCol="0" anchor="ctr">
              <a:spAutoFit/>
            </a:bodyPr>
            <a:lstStyle/>
            <a:p>
              <a:pPr algn="r" rtl="1"/>
              <a:r>
                <a:rPr lang="fa-IR" sz="1400" dirty="0">
                  <a:cs typeface="B Titr" panose="00000700000000000000" pitchFamily="2" charset="-78"/>
                </a:rPr>
                <a:t>1. کل فرایند ارزیابی ریسک اعتباری از تعریف زیان تا تصمیم نهایی به‌صورت خود تنظیم میباشد</a:t>
              </a:r>
            </a:p>
          </p:txBody>
        </p:sp>
      </p:grpSp>
      <p:sp>
        <p:nvSpPr>
          <p:cNvPr id="186" name="TextBox 185">
            <a:extLst>
              <a:ext uri="{FF2B5EF4-FFF2-40B4-BE49-F238E27FC236}">
                <a16:creationId xmlns:a16="http://schemas.microsoft.com/office/drawing/2014/main" id="{21D699DC-18BB-FA4A-1869-88EB77434D50}"/>
              </a:ext>
            </a:extLst>
          </p:cNvPr>
          <p:cNvSpPr txBox="1"/>
          <p:nvPr/>
        </p:nvSpPr>
        <p:spPr>
          <a:xfrm>
            <a:off x="3760392" y="3139268"/>
            <a:ext cx="4430297" cy="338554"/>
          </a:xfrm>
          <a:prstGeom prst="rect">
            <a:avLst/>
          </a:prstGeom>
          <a:noFill/>
        </p:spPr>
        <p:txBody>
          <a:bodyPr wrap="square" lIns="0" rIns="0" rtlCol="0" anchor="ctr">
            <a:spAutoFit/>
          </a:bodyPr>
          <a:lstStyle/>
          <a:p>
            <a:r>
              <a:rPr lang="fa-IR" sz="1600" dirty="0">
                <a:cs typeface="B Titr" panose="00000700000000000000" pitchFamily="2" charset="-78"/>
              </a:rPr>
              <a:t>2. آستانه‌های پویا با تطبیق خودکار در شرایط اقتصادی         </a:t>
            </a:r>
            <a:r>
              <a:rPr lang="en-US" sz="1600" dirty="0">
                <a:cs typeface="B Titr" panose="00000700000000000000" pitchFamily="2" charset="-78"/>
              </a:rPr>
              <a:t> </a:t>
            </a:r>
            <a:endParaRPr lang="fa-IR" sz="1600" dirty="0">
              <a:cs typeface="B Titr" panose="00000700000000000000" pitchFamily="2" charset="-78"/>
            </a:endParaRPr>
          </a:p>
        </p:txBody>
      </p:sp>
      <p:sp>
        <p:nvSpPr>
          <p:cNvPr id="187" name="TextBox 186">
            <a:extLst>
              <a:ext uri="{FF2B5EF4-FFF2-40B4-BE49-F238E27FC236}">
                <a16:creationId xmlns:a16="http://schemas.microsoft.com/office/drawing/2014/main" id="{D68C136A-52F8-A1C5-C32C-C90011C4557D}"/>
              </a:ext>
            </a:extLst>
          </p:cNvPr>
          <p:cNvSpPr txBox="1"/>
          <p:nvPr/>
        </p:nvSpPr>
        <p:spPr>
          <a:xfrm>
            <a:off x="2123960" y="3662004"/>
            <a:ext cx="5815797" cy="338554"/>
          </a:xfrm>
          <a:prstGeom prst="rect">
            <a:avLst/>
          </a:prstGeom>
          <a:noFill/>
        </p:spPr>
        <p:txBody>
          <a:bodyPr wrap="square" lIns="0" rIns="0" rtlCol="0" anchor="ctr">
            <a:spAutoFit/>
          </a:bodyPr>
          <a:lstStyle/>
          <a:p>
            <a:pPr algn="r" rtl="1"/>
            <a:r>
              <a:rPr lang="fa-IR" sz="1600" dirty="0">
                <a:cs typeface="B Titr" panose="00000700000000000000" pitchFamily="2" charset="-78"/>
              </a:rPr>
              <a:t>3.</a:t>
            </a:r>
            <a:r>
              <a:rPr lang="fa-IR" sz="1600" dirty="0"/>
              <a:t> </a:t>
            </a:r>
            <a:r>
              <a:rPr lang="fa-IR" sz="1600" dirty="0">
                <a:cs typeface="B Titr" panose="00000700000000000000" pitchFamily="2" charset="-78"/>
              </a:rPr>
              <a:t>ماتریس زیان شخصی‌سازی‌شده    </a:t>
            </a:r>
          </a:p>
        </p:txBody>
      </p:sp>
      <p:sp>
        <p:nvSpPr>
          <p:cNvPr id="188" name="TextBox 187">
            <a:extLst>
              <a:ext uri="{FF2B5EF4-FFF2-40B4-BE49-F238E27FC236}">
                <a16:creationId xmlns:a16="http://schemas.microsoft.com/office/drawing/2014/main" id="{61878306-8F41-97E9-3E26-6D2AC4C55437}"/>
              </a:ext>
            </a:extLst>
          </p:cNvPr>
          <p:cNvSpPr txBox="1"/>
          <p:nvPr/>
        </p:nvSpPr>
        <p:spPr>
          <a:xfrm>
            <a:off x="3128176" y="4193154"/>
            <a:ext cx="4937594" cy="338554"/>
          </a:xfrm>
          <a:prstGeom prst="rect">
            <a:avLst/>
          </a:prstGeom>
          <a:noFill/>
        </p:spPr>
        <p:txBody>
          <a:bodyPr wrap="square" lIns="0" rIns="0" rtlCol="0" anchor="ctr">
            <a:spAutoFit/>
          </a:bodyPr>
          <a:lstStyle/>
          <a:p>
            <a:r>
              <a:rPr lang="fa-IR" sz="1600" dirty="0">
                <a:cs typeface="B Titr" panose="00000700000000000000" pitchFamily="2" charset="-78"/>
              </a:rPr>
              <a:t>4. بهینه‌سازی چندهدفه برای کاهش هم‌زمان زیان کل و ناحیه مرزی</a:t>
            </a:r>
          </a:p>
        </p:txBody>
      </p:sp>
      <p:sp>
        <p:nvSpPr>
          <p:cNvPr id="189" name="TextBox 188">
            <a:extLst>
              <a:ext uri="{FF2B5EF4-FFF2-40B4-BE49-F238E27FC236}">
                <a16:creationId xmlns:a16="http://schemas.microsoft.com/office/drawing/2014/main" id="{41AD47FE-48B7-5749-695C-2E1DD6980FDF}"/>
              </a:ext>
            </a:extLst>
          </p:cNvPr>
          <p:cNvSpPr txBox="1"/>
          <p:nvPr/>
        </p:nvSpPr>
        <p:spPr>
          <a:xfrm>
            <a:off x="2640135" y="4742877"/>
            <a:ext cx="5211011" cy="338554"/>
          </a:xfrm>
          <a:prstGeom prst="rect">
            <a:avLst/>
          </a:prstGeom>
          <a:noFill/>
        </p:spPr>
        <p:txBody>
          <a:bodyPr wrap="square" lIns="0" rIns="0" rtlCol="0" anchor="ctr">
            <a:spAutoFit/>
          </a:bodyPr>
          <a:lstStyle/>
          <a:p>
            <a:pPr algn="r" rtl="1"/>
            <a:r>
              <a:rPr lang="fa-IR" sz="1600" dirty="0">
                <a:cs typeface="B Titr" panose="00000700000000000000" pitchFamily="2" charset="-78"/>
              </a:rPr>
              <a:t>5. تحلیل مشتریان مرزی با الگوریتم بگینگ </a:t>
            </a:r>
          </a:p>
        </p:txBody>
      </p:sp>
      <p:sp>
        <p:nvSpPr>
          <p:cNvPr id="190" name="TextBox 189">
            <a:extLst>
              <a:ext uri="{FF2B5EF4-FFF2-40B4-BE49-F238E27FC236}">
                <a16:creationId xmlns:a16="http://schemas.microsoft.com/office/drawing/2014/main" id="{30A3AA55-8A4F-188A-0CC8-FB4078E4BF0E}"/>
              </a:ext>
            </a:extLst>
          </p:cNvPr>
          <p:cNvSpPr txBox="1"/>
          <p:nvPr/>
        </p:nvSpPr>
        <p:spPr>
          <a:xfrm>
            <a:off x="510538" y="899605"/>
            <a:ext cx="8849603" cy="1438855"/>
          </a:xfrm>
          <a:prstGeom prst="rect">
            <a:avLst/>
          </a:prstGeom>
          <a:noFill/>
        </p:spPr>
        <p:txBody>
          <a:bodyPr wrap="square" rtlCol="0">
            <a:spAutoFit/>
          </a:bodyPr>
          <a:lstStyle/>
          <a:p>
            <a:pPr algn="r" rtl="1">
              <a:lnSpc>
                <a:spcPct val="150000"/>
              </a:lnSpc>
            </a:pPr>
            <a:r>
              <a:rPr lang="fa-IR" sz="2000" cap="all" dirty="0">
                <a:solidFill>
                  <a:srgbClr val="002060"/>
                </a:solidFill>
                <a:latin typeface="+mj-lt"/>
                <a:ea typeface="+mj-ea"/>
                <a:cs typeface="B Titr" pitchFamily="2" charset="-78"/>
              </a:rPr>
              <a:t>پنج مؤلفه اصلی نوآوری تحقیق ارائه شده است که مدل پیشنهادی را از رویکردهای پیشین متمایز می‌سازد. این نوآوری‌ها به‌صورت مستقیم بر دقت، پایداری و کارایی تصمیم‌گیری اعتباری اثر می‌گذارند.</a:t>
            </a:r>
          </a:p>
        </p:txBody>
      </p:sp>
    </p:spTree>
    <p:extLst>
      <p:ext uri="{BB962C8B-B14F-4D97-AF65-F5344CB8AC3E}">
        <p14:creationId xmlns:p14="http://schemas.microsoft.com/office/powerpoint/2010/main" val="331037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41E61-5F2F-D3FC-C09A-BE6FABD3C25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85AEED0F-CDB1-A343-652C-2FD51E75753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5142AE7-F98F-12B1-01DB-E0CD79D7613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98A1140-E562-3491-9C4D-67BC444EE01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1C092A94-61ED-2B72-7FA7-30DBC8100499}"/>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76C0B88-D009-2466-AB04-80485F7D46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DCB6B9CE-E500-D291-6EA6-EF48C04F09F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11</a:t>
            </a:r>
          </a:p>
        </p:txBody>
      </p:sp>
      <p:graphicFrame>
        <p:nvGraphicFramePr>
          <p:cNvPr id="14" name="Diagram 13">
            <a:extLst>
              <a:ext uri="{FF2B5EF4-FFF2-40B4-BE49-F238E27FC236}">
                <a16:creationId xmlns:a16="http://schemas.microsoft.com/office/drawing/2014/main" id="{7BEB13F4-62F0-0442-B356-222BE3404CEB}"/>
              </a:ext>
            </a:extLst>
          </p:cNvPr>
          <p:cNvGraphicFramePr/>
          <p:nvPr>
            <p:extLst>
              <p:ext uri="{D42A27DB-BD31-4B8C-83A1-F6EECF244321}">
                <p14:modId xmlns:p14="http://schemas.microsoft.com/office/powerpoint/2010/main" val="214856522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330033A-BA43-913E-9DE9-078874EAD00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مدل پیشنهادی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C7346EC-CEAC-24F7-D778-8B5BECB4BCA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90" name="TextBox 189">
            <a:extLst>
              <a:ext uri="{FF2B5EF4-FFF2-40B4-BE49-F238E27FC236}">
                <a16:creationId xmlns:a16="http://schemas.microsoft.com/office/drawing/2014/main" id="{88A8DEC2-009B-2A86-655A-30DECF83AF54}"/>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مدل پیشنهادی ، فرآیند ارزیابی و تصمیم‌گیری در ریسک اعتباری را از مرحله پیش‌بینی تا تحلیل موارد مرزی به‌صورت یکپارچه مدیریت می‌کند.</a:t>
            </a:r>
          </a:p>
        </p:txBody>
      </p:sp>
      <p:grpSp>
        <p:nvGrpSpPr>
          <p:cNvPr id="2" name="Group 1">
            <a:extLst>
              <a:ext uri="{FF2B5EF4-FFF2-40B4-BE49-F238E27FC236}">
                <a16:creationId xmlns:a16="http://schemas.microsoft.com/office/drawing/2014/main" id="{347F2811-A5CC-0877-166C-1A950DC7A4AE}"/>
              </a:ext>
            </a:extLst>
          </p:cNvPr>
          <p:cNvGrpSpPr/>
          <p:nvPr/>
        </p:nvGrpSpPr>
        <p:grpSpPr>
          <a:xfrm>
            <a:off x="4068532" y="4262583"/>
            <a:ext cx="2014041" cy="2035531"/>
            <a:chOff x="5483352" y="3728408"/>
            <a:chExt cx="1225297" cy="1238371"/>
          </a:xfrm>
        </p:grpSpPr>
        <p:grpSp>
          <p:nvGrpSpPr>
            <p:cNvPr id="3" name="Group 2">
              <a:extLst>
                <a:ext uri="{FF2B5EF4-FFF2-40B4-BE49-F238E27FC236}">
                  <a16:creationId xmlns:a16="http://schemas.microsoft.com/office/drawing/2014/main" id="{A63348AB-610E-9809-23BF-C27DC1EABF02}"/>
                </a:ext>
              </a:extLst>
            </p:cNvPr>
            <p:cNvGrpSpPr/>
            <p:nvPr/>
          </p:nvGrpSpPr>
          <p:grpSpPr>
            <a:xfrm>
              <a:off x="5483352" y="3767480"/>
              <a:ext cx="1225297" cy="1199299"/>
              <a:chOff x="5507965" y="2188726"/>
              <a:chExt cx="1225297" cy="1199299"/>
            </a:xfrm>
          </p:grpSpPr>
          <p:sp>
            <p:nvSpPr>
              <p:cNvPr id="21" name="Freeform: Shape 20">
                <a:extLst>
                  <a:ext uri="{FF2B5EF4-FFF2-40B4-BE49-F238E27FC236}">
                    <a16:creationId xmlns:a16="http://schemas.microsoft.com/office/drawing/2014/main" id="{0002EE3E-8368-CC82-9C13-44616ABBB6C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5">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4" name="Freeform: Shape 23">
                <a:extLst>
                  <a:ext uri="{FF2B5EF4-FFF2-40B4-BE49-F238E27FC236}">
                    <a16:creationId xmlns:a16="http://schemas.microsoft.com/office/drawing/2014/main" id="{28E88AB8-BC4A-769D-A746-C9D637219D4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5">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5" name="Freeform: Shape 24">
                <a:extLst>
                  <a:ext uri="{FF2B5EF4-FFF2-40B4-BE49-F238E27FC236}">
                    <a16:creationId xmlns:a16="http://schemas.microsoft.com/office/drawing/2014/main" id="{935FA5AE-4CCE-5E45-97E8-0FEB6A9E41F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 name="Group 3">
              <a:extLst>
                <a:ext uri="{FF2B5EF4-FFF2-40B4-BE49-F238E27FC236}">
                  <a16:creationId xmlns:a16="http://schemas.microsoft.com/office/drawing/2014/main" id="{DFCE2CB5-C4AA-B649-3D5D-562A3D44E629}"/>
                </a:ext>
              </a:extLst>
            </p:cNvPr>
            <p:cNvGrpSpPr/>
            <p:nvPr/>
          </p:nvGrpSpPr>
          <p:grpSpPr>
            <a:xfrm>
              <a:off x="6267575" y="3899374"/>
              <a:ext cx="265610" cy="293300"/>
              <a:chOff x="7334854" y="3940862"/>
              <a:chExt cx="265610" cy="293300"/>
            </a:xfrm>
          </p:grpSpPr>
          <p:sp>
            <p:nvSpPr>
              <p:cNvPr id="19" name="Freeform: Shape 18">
                <a:extLst>
                  <a:ext uri="{FF2B5EF4-FFF2-40B4-BE49-F238E27FC236}">
                    <a16:creationId xmlns:a16="http://schemas.microsoft.com/office/drawing/2014/main" id="{DDEFF5C8-5011-AECA-25ED-F3D8448D6AFD}"/>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Oval 19">
                <a:extLst>
                  <a:ext uri="{FF2B5EF4-FFF2-40B4-BE49-F238E27FC236}">
                    <a16:creationId xmlns:a16="http://schemas.microsoft.com/office/drawing/2014/main" id="{FC06D17A-BB05-D47E-8252-46172CF53D4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5" name="Group 4">
              <a:extLst>
                <a:ext uri="{FF2B5EF4-FFF2-40B4-BE49-F238E27FC236}">
                  <a16:creationId xmlns:a16="http://schemas.microsoft.com/office/drawing/2014/main" id="{6CF13178-3EA4-4456-DD67-64102A9EE9F4}"/>
                </a:ext>
              </a:extLst>
            </p:cNvPr>
            <p:cNvGrpSpPr/>
            <p:nvPr/>
          </p:nvGrpSpPr>
          <p:grpSpPr>
            <a:xfrm>
              <a:off x="5963195" y="3728408"/>
              <a:ext cx="265610" cy="293300"/>
              <a:chOff x="7334854" y="3940862"/>
              <a:chExt cx="265610" cy="293300"/>
            </a:xfrm>
          </p:grpSpPr>
          <p:sp>
            <p:nvSpPr>
              <p:cNvPr id="16" name="Freeform: Shape 15">
                <a:extLst>
                  <a:ext uri="{FF2B5EF4-FFF2-40B4-BE49-F238E27FC236}">
                    <a16:creationId xmlns:a16="http://schemas.microsoft.com/office/drawing/2014/main" id="{07382EE1-642C-D9B5-E224-729F5013254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Oval 17">
                <a:extLst>
                  <a:ext uri="{FF2B5EF4-FFF2-40B4-BE49-F238E27FC236}">
                    <a16:creationId xmlns:a16="http://schemas.microsoft.com/office/drawing/2014/main" id="{7756F39F-B71A-5FCD-CF19-736124623678}"/>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6" name="Group 5">
              <a:extLst>
                <a:ext uri="{FF2B5EF4-FFF2-40B4-BE49-F238E27FC236}">
                  <a16:creationId xmlns:a16="http://schemas.microsoft.com/office/drawing/2014/main" id="{CACAD0B3-169C-A8F5-8941-424FE5C5FC23}"/>
                </a:ext>
              </a:extLst>
            </p:cNvPr>
            <p:cNvGrpSpPr/>
            <p:nvPr/>
          </p:nvGrpSpPr>
          <p:grpSpPr>
            <a:xfrm>
              <a:off x="5963195" y="4049852"/>
              <a:ext cx="265610" cy="293300"/>
              <a:chOff x="7334854" y="3940862"/>
              <a:chExt cx="265610" cy="293300"/>
            </a:xfrm>
          </p:grpSpPr>
          <p:sp>
            <p:nvSpPr>
              <p:cNvPr id="11" name="Freeform: Shape 10">
                <a:extLst>
                  <a:ext uri="{FF2B5EF4-FFF2-40B4-BE49-F238E27FC236}">
                    <a16:creationId xmlns:a16="http://schemas.microsoft.com/office/drawing/2014/main" id="{CAC69767-39C0-7811-1620-74E3E018091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 name="Oval 12">
                <a:extLst>
                  <a:ext uri="{FF2B5EF4-FFF2-40B4-BE49-F238E27FC236}">
                    <a16:creationId xmlns:a16="http://schemas.microsoft.com/office/drawing/2014/main" id="{A1B767EF-8E23-6D40-7CAF-F2BCD47F8B37}"/>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7" name="Group 6">
              <a:extLst>
                <a:ext uri="{FF2B5EF4-FFF2-40B4-BE49-F238E27FC236}">
                  <a16:creationId xmlns:a16="http://schemas.microsoft.com/office/drawing/2014/main" id="{98E2FB50-CF04-1A18-7B2A-D88DCE0DC051}"/>
                </a:ext>
              </a:extLst>
            </p:cNvPr>
            <p:cNvGrpSpPr/>
            <p:nvPr/>
          </p:nvGrpSpPr>
          <p:grpSpPr>
            <a:xfrm>
              <a:off x="5658816" y="3899374"/>
              <a:ext cx="265610" cy="293300"/>
              <a:chOff x="7334854" y="3940862"/>
              <a:chExt cx="265610" cy="293300"/>
            </a:xfrm>
          </p:grpSpPr>
          <p:sp>
            <p:nvSpPr>
              <p:cNvPr id="8" name="Freeform: Shape 7">
                <a:extLst>
                  <a:ext uri="{FF2B5EF4-FFF2-40B4-BE49-F238E27FC236}">
                    <a16:creationId xmlns:a16="http://schemas.microsoft.com/office/drawing/2014/main" id="{1DAC058A-CE95-BA6C-3D6D-0CBF41C7C94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0" name="Oval 9">
                <a:extLst>
                  <a:ext uri="{FF2B5EF4-FFF2-40B4-BE49-F238E27FC236}">
                    <a16:creationId xmlns:a16="http://schemas.microsoft.com/office/drawing/2014/main" id="{109C0FD8-18EF-11A2-7A1F-0C3DF7D2BCA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26" name="Group 25">
            <a:extLst>
              <a:ext uri="{FF2B5EF4-FFF2-40B4-BE49-F238E27FC236}">
                <a16:creationId xmlns:a16="http://schemas.microsoft.com/office/drawing/2014/main" id="{B54786D0-F650-F921-AF72-C62BFE63513F}"/>
              </a:ext>
            </a:extLst>
          </p:cNvPr>
          <p:cNvGrpSpPr/>
          <p:nvPr/>
        </p:nvGrpSpPr>
        <p:grpSpPr>
          <a:xfrm>
            <a:off x="4066260" y="3355620"/>
            <a:ext cx="2014041" cy="2035531"/>
            <a:chOff x="5483352" y="3728408"/>
            <a:chExt cx="1225297" cy="1238371"/>
          </a:xfrm>
        </p:grpSpPr>
        <p:grpSp>
          <p:nvGrpSpPr>
            <p:cNvPr id="27" name="Group 26">
              <a:extLst>
                <a:ext uri="{FF2B5EF4-FFF2-40B4-BE49-F238E27FC236}">
                  <a16:creationId xmlns:a16="http://schemas.microsoft.com/office/drawing/2014/main" id="{431E674F-0792-F217-6E83-0CF43E830ECA}"/>
                </a:ext>
              </a:extLst>
            </p:cNvPr>
            <p:cNvGrpSpPr/>
            <p:nvPr/>
          </p:nvGrpSpPr>
          <p:grpSpPr>
            <a:xfrm>
              <a:off x="5483352" y="3767480"/>
              <a:ext cx="1225297" cy="1199299"/>
              <a:chOff x="5507965" y="2188726"/>
              <a:chExt cx="1225297" cy="1199299"/>
            </a:xfrm>
          </p:grpSpPr>
          <p:sp>
            <p:nvSpPr>
              <p:cNvPr id="40" name="Freeform: Shape 39">
                <a:extLst>
                  <a:ext uri="{FF2B5EF4-FFF2-40B4-BE49-F238E27FC236}">
                    <a16:creationId xmlns:a16="http://schemas.microsoft.com/office/drawing/2014/main" id="{7FA3634A-A99A-6AE6-0976-6C5FD051407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2">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1" name="Freeform: Shape 40">
                <a:extLst>
                  <a:ext uri="{FF2B5EF4-FFF2-40B4-BE49-F238E27FC236}">
                    <a16:creationId xmlns:a16="http://schemas.microsoft.com/office/drawing/2014/main" id="{D3C3D596-B2F4-618F-2A58-B946526716D3}"/>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2">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2" name="Freeform: Shape 41">
                <a:extLst>
                  <a:ext uri="{FF2B5EF4-FFF2-40B4-BE49-F238E27FC236}">
                    <a16:creationId xmlns:a16="http://schemas.microsoft.com/office/drawing/2014/main" id="{80744EE3-6182-A578-522B-1E44E9D4BA3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28" name="Group 27">
              <a:extLst>
                <a:ext uri="{FF2B5EF4-FFF2-40B4-BE49-F238E27FC236}">
                  <a16:creationId xmlns:a16="http://schemas.microsoft.com/office/drawing/2014/main" id="{6C4E4464-A7FB-F2E9-6A7C-D834EFCF11E4}"/>
                </a:ext>
              </a:extLst>
            </p:cNvPr>
            <p:cNvGrpSpPr/>
            <p:nvPr/>
          </p:nvGrpSpPr>
          <p:grpSpPr>
            <a:xfrm>
              <a:off x="6267575" y="3899374"/>
              <a:ext cx="265610" cy="293300"/>
              <a:chOff x="7334854" y="3940862"/>
              <a:chExt cx="265610" cy="293300"/>
            </a:xfrm>
          </p:grpSpPr>
          <p:sp>
            <p:nvSpPr>
              <p:cNvPr id="38" name="Freeform: Shape 37">
                <a:extLst>
                  <a:ext uri="{FF2B5EF4-FFF2-40B4-BE49-F238E27FC236}">
                    <a16:creationId xmlns:a16="http://schemas.microsoft.com/office/drawing/2014/main" id="{BCEDBD2E-447B-92C6-4326-A1E7390E148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9" name="Oval 38">
                <a:extLst>
                  <a:ext uri="{FF2B5EF4-FFF2-40B4-BE49-F238E27FC236}">
                    <a16:creationId xmlns:a16="http://schemas.microsoft.com/office/drawing/2014/main" id="{64E3C99A-21D3-6DAE-FB5F-DDD96CE2468B}"/>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29" name="Group 28">
              <a:extLst>
                <a:ext uri="{FF2B5EF4-FFF2-40B4-BE49-F238E27FC236}">
                  <a16:creationId xmlns:a16="http://schemas.microsoft.com/office/drawing/2014/main" id="{9E517A77-E944-6B08-A7F4-2A99D0A067BB}"/>
                </a:ext>
              </a:extLst>
            </p:cNvPr>
            <p:cNvGrpSpPr/>
            <p:nvPr/>
          </p:nvGrpSpPr>
          <p:grpSpPr>
            <a:xfrm>
              <a:off x="5963195" y="3728408"/>
              <a:ext cx="265610" cy="293300"/>
              <a:chOff x="7334854" y="3940862"/>
              <a:chExt cx="265610" cy="293300"/>
            </a:xfrm>
          </p:grpSpPr>
          <p:sp>
            <p:nvSpPr>
              <p:cNvPr id="36" name="Freeform: Shape 35">
                <a:extLst>
                  <a:ext uri="{FF2B5EF4-FFF2-40B4-BE49-F238E27FC236}">
                    <a16:creationId xmlns:a16="http://schemas.microsoft.com/office/drawing/2014/main" id="{507F0EF5-DFF2-5E39-123E-2A1108E942C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7" name="Oval 36">
                <a:extLst>
                  <a:ext uri="{FF2B5EF4-FFF2-40B4-BE49-F238E27FC236}">
                    <a16:creationId xmlns:a16="http://schemas.microsoft.com/office/drawing/2014/main" id="{E77E1BEE-14A2-BCAE-4122-5D6484A9FACF}"/>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0" name="Group 29">
              <a:extLst>
                <a:ext uri="{FF2B5EF4-FFF2-40B4-BE49-F238E27FC236}">
                  <a16:creationId xmlns:a16="http://schemas.microsoft.com/office/drawing/2014/main" id="{D4E67D55-B2D3-64F1-858A-2220D2E671AC}"/>
                </a:ext>
              </a:extLst>
            </p:cNvPr>
            <p:cNvGrpSpPr/>
            <p:nvPr/>
          </p:nvGrpSpPr>
          <p:grpSpPr>
            <a:xfrm>
              <a:off x="5963195" y="4049852"/>
              <a:ext cx="265610" cy="293300"/>
              <a:chOff x="7334854" y="3940862"/>
              <a:chExt cx="265610" cy="293300"/>
            </a:xfrm>
          </p:grpSpPr>
          <p:sp>
            <p:nvSpPr>
              <p:cNvPr id="34" name="Freeform: Shape 33">
                <a:extLst>
                  <a:ext uri="{FF2B5EF4-FFF2-40B4-BE49-F238E27FC236}">
                    <a16:creationId xmlns:a16="http://schemas.microsoft.com/office/drawing/2014/main" id="{DD86D236-11EA-A578-7CF5-9F241F3D8D5B}"/>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Oval 34">
                <a:extLst>
                  <a:ext uri="{FF2B5EF4-FFF2-40B4-BE49-F238E27FC236}">
                    <a16:creationId xmlns:a16="http://schemas.microsoft.com/office/drawing/2014/main" id="{36FA07E7-7FFE-0CC2-0D65-4E9105B419D9}"/>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1" name="Group 30">
              <a:extLst>
                <a:ext uri="{FF2B5EF4-FFF2-40B4-BE49-F238E27FC236}">
                  <a16:creationId xmlns:a16="http://schemas.microsoft.com/office/drawing/2014/main" id="{12FF9B1E-B067-560B-1D66-10C49EF4F48B}"/>
                </a:ext>
              </a:extLst>
            </p:cNvPr>
            <p:cNvGrpSpPr/>
            <p:nvPr/>
          </p:nvGrpSpPr>
          <p:grpSpPr>
            <a:xfrm>
              <a:off x="5658816" y="3899374"/>
              <a:ext cx="265610" cy="293300"/>
              <a:chOff x="7334854" y="3940862"/>
              <a:chExt cx="265610" cy="293300"/>
            </a:xfrm>
          </p:grpSpPr>
          <p:sp>
            <p:nvSpPr>
              <p:cNvPr id="32" name="Freeform: Shape 31">
                <a:extLst>
                  <a:ext uri="{FF2B5EF4-FFF2-40B4-BE49-F238E27FC236}">
                    <a16:creationId xmlns:a16="http://schemas.microsoft.com/office/drawing/2014/main" id="{EDE27864-10AF-9906-26B5-3A5F5EBCDA1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Oval 32">
                <a:extLst>
                  <a:ext uri="{FF2B5EF4-FFF2-40B4-BE49-F238E27FC236}">
                    <a16:creationId xmlns:a16="http://schemas.microsoft.com/office/drawing/2014/main" id="{8E51BF86-CB6B-7986-499B-AE1AC9573E9C}"/>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43" name="Group 42">
            <a:extLst>
              <a:ext uri="{FF2B5EF4-FFF2-40B4-BE49-F238E27FC236}">
                <a16:creationId xmlns:a16="http://schemas.microsoft.com/office/drawing/2014/main" id="{021A8DFD-77E9-25E4-91D3-FA43C8949CAD}"/>
              </a:ext>
            </a:extLst>
          </p:cNvPr>
          <p:cNvGrpSpPr/>
          <p:nvPr/>
        </p:nvGrpSpPr>
        <p:grpSpPr>
          <a:xfrm>
            <a:off x="4066259" y="2448659"/>
            <a:ext cx="2014041" cy="2035531"/>
            <a:chOff x="5483352" y="3728408"/>
            <a:chExt cx="1225297" cy="1238371"/>
          </a:xfrm>
        </p:grpSpPr>
        <p:grpSp>
          <p:nvGrpSpPr>
            <p:cNvPr id="44" name="Group 43">
              <a:extLst>
                <a:ext uri="{FF2B5EF4-FFF2-40B4-BE49-F238E27FC236}">
                  <a16:creationId xmlns:a16="http://schemas.microsoft.com/office/drawing/2014/main" id="{69556D52-EA75-E209-5119-573068DF2450}"/>
                </a:ext>
              </a:extLst>
            </p:cNvPr>
            <p:cNvGrpSpPr/>
            <p:nvPr/>
          </p:nvGrpSpPr>
          <p:grpSpPr>
            <a:xfrm>
              <a:off x="5483352" y="3767480"/>
              <a:ext cx="1225297" cy="1199299"/>
              <a:chOff x="5507965" y="2188726"/>
              <a:chExt cx="1225297" cy="1199299"/>
            </a:xfrm>
          </p:grpSpPr>
          <p:sp>
            <p:nvSpPr>
              <p:cNvPr id="59" name="Freeform: Shape 58">
                <a:extLst>
                  <a:ext uri="{FF2B5EF4-FFF2-40B4-BE49-F238E27FC236}">
                    <a16:creationId xmlns:a16="http://schemas.microsoft.com/office/drawing/2014/main" id="{868496A5-D058-45DD-E822-C86705B848E3}"/>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4">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0" name="Freeform: Shape 59">
                <a:extLst>
                  <a:ext uri="{FF2B5EF4-FFF2-40B4-BE49-F238E27FC236}">
                    <a16:creationId xmlns:a16="http://schemas.microsoft.com/office/drawing/2014/main" id="{26F6B427-774C-D8BF-1800-DBDD32D3E2F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4">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1" name="Freeform: Shape 60">
                <a:extLst>
                  <a:ext uri="{FF2B5EF4-FFF2-40B4-BE49-F238E27FC236}">
                    <a16:creationId xmlns:a16="http://schemas.microsoft.com/office/drawing/2014/main" id="{AA326045-A636-CB96-1A9D-250D0A4D4CD9}"/>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4"/>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5" name="Group 44">
              <a:extLst>
                <a:ext uri="{FF2B5EF4-FFF2-40B4-BE49-F238E27FC236}">
                  <a16:creationId xmlns:a16="http://schemas.microsoft.com/office/drawing/2014/main" id="{76C28022-094A-BC8F-746C-CF661F6686C7}"/>
                </a:ext>
              </a:extLst>
            </p:cNvPr>
            <p:cNvGrpSpPr/>
            <p:nvPr/>
          </p:nvGrpSpPr>
          <p:grpSpPr>
            <a:xfrm>
              <a:off x="6267575" y="3899374"/>
              <a:ext cx="265610" cy="293300"/>
              <a:chOff x="7334854" y="3940862"/>
              <a:chExt cx="265610" cy="293300"/>
            </a:xfrm>
          </p:grpSpPr>
          <p:sp>
            <p:nvSpPr>
              <p:cNvPr id="57" name="Freeform: Shape 56">
                <a:extLst>
                  <a:ext uri="{FF2B5EF4-FFF2-40B4-BE49-F238E27FC236}">
                    <a16:creationId xmlns:a16="http://schemas.microsoft.com/office/drawing/2014/main" id="{3D1EF160-9DA5-8CAD-3C15-97C9A0A34DD8}"/>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8" name="Oval 57">
                <a:extLst>
                  <a:ext uri="{FF2B5EF4-FFF2-40B4-BE49-F238E27FC236}">
                    <a16:creationId xmlns:a16="http://schemas.microsoft.com/office/drawing/2014/main" id="{7726BB1F-1D6C-53AA-5056-CBAA2798848E}"/>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7" name="Group 46">
              <a:extLst>
                <a:ext uri="{FF2B5EF4-FFF2-40B4-BE49-F238E27FC236}">
                  <a16:creationId xmlns:a16="http://schemas.microsoft.com/office/drawing/2014/main" id="{99FBA8B8-B70C-D947-D0E0-A0BB54366DFF}"/>
                </a:ext>
              </a:extLst>
            </p:cNvPr>
            <p:cNvGrpSpPr/>
            <p:nvPr/>
          </p:nvGrpSpPr>
          <p:grpSpPr>
            <a:xfrm>
              <a:off x="5963195" y="3728408"/>
              <a:ext cx="265610" cy="293300"/>
              <a:chOff x="7334854" y="3940862"/>
              <a:chExt cx="265610" cy="293300"/>
            </a:xfrm>
          </p:grpSpPr>
          <p:sp>
            <p:nvSpPr>
              <p:cNvPr id="55" name="Freeform: Shape 54">
                <a:extLst>
                  <a:ext uri="{FF2B5EF4-FFF2-40B4-BE49-F238E27FC236}">
                    <a16:creationId xmlns:a16="http://schemas.microsoft.com/office/drawing/2014/main" id="{09B0F4AF-632E-23AA-1C39-ED48F97332B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6" name="Oval 55">
                <a:extLst>
                  <a:ext uri="{FF2B5EF4-FFF2-40B4-BE49-F238E27FC236}">
                    <a16:creationId xmlns:a16="http://schemas.microsoft.com/office/drawing/2014/main" id="{0E93F27C-96E6-E4B0-A10E-113F612165F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8" name="Group 47">
              <a:extLst>
                <a:ext uri="{FF2B5EF4-FFF2-40B4-BE49-F238E27FC236}">
                  <a16:creationId xmlns:a16="http://schemas.microsoft.com/office/drawing/2014/main" id="{D1FA8DCF-0E03-1FB9-0978-5118086F77C6}"/>
                </a:ext>
              </a:extLst>
            </p:cNvPr>
            <p:cNvGrpSpPr/>
            <p:nvPr/>
          </p:nvGrpSpPr>
          <p:grpSpPr>
            <a:xfrm>
              <a:off x="5963195" y="4049852"/>
              <a:ext cx="265610" cy="293300"/>
              <a:chOff x="7334854" y="3940862"/>
              <a:chExt cx="265610" cy="293300"/>
            </a:xfrm>
          </p:grpSpPr>
          <p:sp>
            <p:nvSpPr>
              <p:cNvPr id="53" name="Freeform: Shape 52">
                <a:extLst>
                  <a:ext uri="{FF2B5EF4-FFF2-40B4-BE49-F238E27FC236}">
                    <a16:creationId xmlns:a16="http://schemas.microsoft.com/office/drawing/2014/main" id="{0035B8FF-9B9E-C716-CCDE-EF3AC366B60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4" name="Oval 53">
                <a:extLst>
                  <a:ext uri="{FF2B5EF4-FFF2-40B4-BE49-F238E27FC236}">
                    <a16:creationId xmlns:a16="http://schemas.microsoft.com/office/drawing/2014/main" id="{9477319E-15B7-B5A5-85D0-72507932C31F}"/>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9" name="Group 48">
              <a:extLst>
                <a:ext uri="{FF2B5EF4-FFF2-40B4-BE49-F238E27FC236}">
                  <a16:creationId xmlns:a16="http://schemas.microsoft.com/office/drawing/2014/main" id="{58FBFE5A-450E-190F-06A1-AAC6927C7EAB}"/>
                </a:ext>
              </a:extLst>
            </p:cNvPr>
            <p:cNvGrpSpPr/>
            <p:nvPr/>
          </p:nvGrpSpPr>
          <p:grpSpPr>
            <a:xfrm>
              <a:off x="5658816" y="3899374"/>
              <a:ext cx="265610" cy="293300"/>
              <a:chOff x="7334854" y="3940862"/>
              <a:chExt cx="265610" cy="293300"/>
            </a:xfrm>
          </p:grpSpPr>
          <p:sp>
            <p:nvSpPr>
              <p:cNvPr id="50" name="Freeform: Shape 49">
                <a:extLst>
                  <a:ext uri="{FF2B5EF4-FFF2-40B4-BE49-F238E27FC236}">
                    <a16:creationId xmlns:a16="http://schemas.microsoft.com/office/drawing/2014/main" id="{9D851459-5F40-065E-EE72-FD3B8EAFD95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2" name="Oval 51">
                <a:extLst>
                  <a:ext uri="{FF2B5EF4-FFF2-40B4-BE49-F238E27FC236}">
                    <a16:creationId xmlns:a16="http://schemas.microsoft.com/office/drawing/2014/main" id="{F941A2BB-C4BE-A941-3D65-F1967E4AD2C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62" name="Group 61">
            <a:extLst>
              <a:ext uri="{FF2B5EF4-FFF2-40B4-BE49-F238E27FC236}">
                <a16:creationId xmlns:a16="http://schemas.microsoft.com/office/drawing/2014/main" id="{075C51D6-3299-747D-49C4-D1B4A6E61286}"/>
              </a:ext>
            </a:extLst>
          </p:cNvPr>
          <p:cNvGrpSpPr/>
          <p:nvPr/>
        </p:nvGrpSpPr>
        <p:grpSpPr>
          <a:xfrm>
            <a:off x="4066258" y="1541697"/>
            <a:ext cx="2014041" cy="2035531"/>
            <a:chOff x="5483352" y="3728408"/>
            <a:chExt cx="1225297" cy="1238371"/>
          </a:xfrm>
        </p:grpSpPr>
        <p:grpSp>
          <p:nvGrpSpPr>
            <p:cNvPr id="63" name="Group 62">
              <a:extLst>
                <a:ext uri="{FF2B5EF4-FFF2-40B4-BE49-F238E27FC236}">
                  <a16:creationId xmlns:a16="http://schemas.microsoft.com/office/drawing/2014/main" id="{3E6FF9DB-55D7-202A-B5ED-B92F8E4B2B3D}"/>
                </a:ext>
              </a:extLst>
            </p:cNvPr>
            <p:cNvGrpSpPr/>
            <p:nvPr/>
          </p:nvGrpSpPr>
          <p:grpSpPr>
            <a:xfrm>
              <a:off x="5483352" y="3767480"/>
              <a:ext cx="1225297" cy="1199299"/>
              <a:chOff x="5507965" y="2188726"/>
              <a:chExt cx="1225297" cy="1199299"/>
            </a:xfrm>
          </p:grpSpPr>
          <p:sp>
            <p:nvSpPr>
              <p:cNvPr id="142" name="Freeform: Shape 141">
                <a:extLst>
                  <a:ext uri="{FF2B5EF4-FFF2-40B4-BE49-F238E27FC236}">
                    <a16:creationId xmlns:a16="http://schemas.microsoft.com/office/drawing/2014/main" id="{02A5C422-1D52-9FE9-E0CB-DA6E69D4B164}"/>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1">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3" name="Freeform: Shape 142">
                <a:extLst>
                  <a:ext uri="{FF2B5EF4-FFF2-40B4-BE49-F238E27FC236}">
                    <a16:creationId xmlns:a16="http://schemas.microsoft.com/office/drawing/2014/main" id="{7669A4F6-93C6-07A4-0BA0-5B7C9BD3E857}"/>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1">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4" name="Freeform: Shape 143">
                <a:extLst>
                  <a:ext uri="{FF2B5EF4-FFF2-40B4-BE49-F238E27FC236}">
                    <a16:creationId xmlns:a16="http://schemas.microsoft.com/office/drawing/2014/main" id="{CE7B3877-ADDA-F12E-D25D-5BC2C90F3502}"/>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1"/>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130" name="Group 129">
              <a:extLst>
                <a:ext uri="{FF2B5EF4-FFF2-40B4-BE49-F238E27FC236}">
                  <a16:creationId xmlns:a16="http://schemas.microsoft.com/office/drawing/2014/main" id="{0A36FDD3-5886-0068-3F1E-7B964E683F31}"/>
                </a:ext>
              </a:extLst>
            </p:cNvPr>
            <p:cNvGrpSpPr/>
            <p:nvPr/>
          </p:nvGrpSpPr>
          <p:grpSpPr>
            <a:xfrm>
              <a:off x="6267575" y="3899374"/>
              <a:ext cx="265610" cy="293300"/>
              <a:chOff x="7334854" y="3940862"/>
              <a:chExt cx="265610" cy="293300"/>
            </a:xfrm>
          </p:grpSpPr>
          <p:sp>
            <p:nvSpPr>
              <p:cNvPr id="140" name="Freeform: Shape 139">
                <a:extLst>
                  <a:ext uri="{FF2B5EF4-FFF2-40B4-BE49-F238E27FC236}">
                    <a16:creationId xmlns:a16="http://schemas.microsoft.com/office/drawing/2014/main" id="{2FD4576C-FF05-53BD-49D4-650436008D23}"/>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1" name="Oval 140">
                <a:extLst>
                  <a:ext uri="{FF2B5EF4-FFF2-40B4-BE49-F238E27FC236}">
                    <a16:creationId xmlns:a16="http://schemas.microsoft.com/office/drawing/2014/main" id="{CB794441-7115-6414-6F34-CA98EF710387}"/>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1" name="Group 130">
              <a:extLst>
                <a:ext uri="{FF2B5EF4-FFF2-40B4-BE49-F238E27FC236}">
                  <a16:creationId xmlns:a16="http://schemas.microsoft.com/office/drawing/2014/main" id="{8A2AAA7B-61E2-969B-0DF8-F25FCC1E4D1F}"/>
                </a:ext>
              </a:extLst>
            </p:cNvPr>
            <p:cNvGrpSpPr/>
            <p:nvPr/>
          </p:nvGrpSpPr>
          <p:grpSpPr>
            <a:xfrm>
              <a:off x="5963195" y="3728408"/>
              <a:ext cx="265610" cy="293300"/>
              <a:chOff x="7334854" y="3940862"/>
              <a:chExt cx="265610" cy="293300"/>
            </a:xfrm>
          </p:grpSpPr>
          <p:sp>
            <p:nvSpPr>
              <p:cNvPr id="138" name="Freeform: Shape 137">
                <a:extLst>
                  <a:ext uri="{FF2B5EF4-FFF2-40B4-BE49-F238E27FC236}">
                    <a16:creationId xmlns:a16="http://schemas.microsoft.com/office/drawing/2014/main" id="{9FE4CC5A-2C03-75A9-6272-B3189232FA9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9" name="Oval 138">
                <a:extLst>
                  <a:ext uri="{FF2B5EF4-FFF2-40B4-BE49-F238E27FC236}">
                    <a16:creationId xmlns:a16="http://schemas.microsoft.com/office/drawing/2014/main" id="{E92AB49A-1110-4128-9550-02B9C6571804}"/>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2" name="Group 131">
              <a:extLst>
                <a:ext uri="{FF2B5EF4-FFF2-40B4-BE49-F238E27FC236}">
                  <a16:creationId xmlns:a16="http://schemas.microsoft.com/office/drawing/2014/main" id="{922283C3-179E-7FAE-7680-F53B34BAC34E}"/>
                </a:ext>
              </a:extLst>
            </p:cNvPr>
            <p:cNvGrpSpPr/>
            <p:nvPr/>
          </p:nvGrpSpPr>
          <p:grpSpPr>
            <a:xfrm>
              <a:off x="5963195" y="4049852"/>
              <a:ext cx="265610" cy="293300"/>
              <a:chOff x="7334854" y="3940862"/>
              <a:chExt cx="265610" cy="293300"/>
            </a:xfrm>
          </p:grpSpPr>
          <p:sp>
            <p:nvSpPr>
              <p:cNvPr id="136" name="Freeform: Shape 135">
                <a:extLst>
                  <a:ext uri="{FF2B5EF4-FFF2-40B4-BE49-F238E27FC236}">
                    <a16:creationId xmlns:a16="http://schemas.microsoft.com/office/drawing/2014/main" id="{524F3657-34B4-6B7A-BFE2-FEB1F410E830}"/>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7" name="Oval 136">
                <a:extLst>
                  <a:ext uri="{FF2B5EF4-FFF2-40B4-BE49-F238E27FC236}">
                    <a16:creationId xmlns:a16="http://schemas.microsoft.com/office/drawing/2014/main" id="{326DC20E-1671-5B76-CD9E-48458BBBA986}"/>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3" name="Group 132">
              <a:extLst>
                <a:ext uri="{FF2B5EF4-FFF2-40B4-BE49-F238E27FC236}">
                  <a16:creationId xmlns:a16="http://schemas.microsoft.com/office/drawing/2014/main" id="{C5F8027C-B7E3-22BA-BA55-463F1D6D427A}"/>
                </a:ext>
              </a:extLst>
            </p:cNvPr>
            <p:cNvGrpSpPr/>
            <p:nvPr/>
          </p:nvGrpSpPr>
          <p:grpSpPr>
            <a:xfrm>
              <a:off x="5658816" y="3899374"/>
              <a:ext cx="265610" cy="293300"/>
              <a:chOff x="7334854" y="3940862"/>
              <a:chExt cx="265610" cy="293300"/>
            </a:xfrm>
          </p:grpSpPr>
          <p:sp>
            <p:nvSpPr>
              <p:cNvPr id="134" name="Freeform: Shape 133">
                <a:extLst>
                  <a:ext uri="{FF2B5EF4-FFF2-40B4-BE49-F238E27FC236}">
                    <a16:creationId xmlns:a16="http://schemas.microsoft.com/office/drawing/2014/main" id="{B87E9F64-E9C7-C09B-DFCE-74F5B3E318C1}"/>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5" name="Oval 134">
                <a:extLst>
                  <a:ext uri="{FF2B5EF4-FFF2-40B4-BE49-F238E27FC236}">
                    <a16:creationId xmlns:a16="http://schemas.microsoft.com/office/drawing/2014/main" id="{49159E66-A1A1-08A8-9327-99F46B4FC648}"/>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145" name="Group 144">
            <a:extLst>
              <a:ext uri="{FF2B5EF4-FFF2-40B4-BE49-F238E27FC236}">
                <a16:creationId xmlns:a16="http://schemas.microsoft.com/office/drawing/2014/main" id="{35566266-6DE7-0EA4-1399-C703B6B9FC64}"/>
              </a:ext>
            </a:extLst>
          </p:cNvPr>
          <p:cNvGrpSpPr/>
          <p:nvPr/>
        </p:nvGrpSpPr>
        <p:grpSpPr>
          <a:xfrm flipH="1">
            <a:off x="6237379" y="4002632"/>
            <a:ext cx="3122762" cy="1258977"/>
            <a:chOff x="5913578" y="4201479"/>
            <a:chExt cx="3170492" cy="1235819"/>
          </a:xfrm>
        </p:grpSpPr>
        <p:sp>
          <p:nvSpPr>
            <p:cNvPr id="146" name="TextBox 145">
              <a:extLst>
                <a:ext uri="{FF2B5EF4-FFF2-40B4-BE49-F238E27FC236}">
                  <a16:creationId xmlns:a16="http://schemas.microsoft.com/office/drawing/2014/main" id="{200E46C0-808A-2B55-86BB-5A63ABB17281}"/>
                </a:ext>
              </a:extLst>
            </p:cNvPr>
            <p:cNvSpPr txBox="1"/>
            <p:nvPr/>
          </p:nvSpPr>
          <p:spPr>
            <a:xfrm>
              <a:off x="5913578" y="4201479"/>
              <a:ext cx="2926080" cy="302115"/>
            </a:xfrm>
            <a:prstGeom prst="rect">
              <a:avLst/>
            </a:prstGeom>
            <a:noFill/>
          </p:spPr>
          <p:txBody>
            <a:bodyPr wrap="square" lIns="0" rIns="0" rtlCol="0" anchor="b">
              <a:spAutoFit/>
            </a:bodyPr>
            <a:lstStyle/>
            <a:p>
              <a:pPr algn="r" rtl="1"/>
              <a:r>
                <a:rPr lang="fa-IR" sz="1400" b="1" noProof="1">
                  <a:solidFill>
                    <a:schemeClr val="accent2">
                      <a:lumMod val="75000"/>
                    </a:schemeClr>
                  </a:solidFill>
                  <a:cs typeface="B Titr" panose="00000700000000000000" pitchFamily="2" charset="-78"/>
                </a:rPr>
                <a:t>2. تنظیم آستانه‌ها</a:t>
              </a:r>
              <a:endParaRPr lang="en-US" sz="1400" b="1" noProof="1">
                <a:solidFill>
                  <a:schemeClr val="accent2">
                    <a:lumMod val="75000"/>
                  </a:schemeClr>
                </a:solidFill>
                <a:cs typeface="B Titr" panose="00000700000000000000" pitchFamily="2" charset="-78"/>
              </a:endParaRPr>
            </a:p>
          </p:txBody>
        </p:sp>
        <p:sp>
          <p:nvSpPr>
            <p:cNvPr id="148" name="TextBox 147">
              <a:extLst>
                <a:ext uri="{FF2B5EF4-FFF2-40B4-BE49-F238E27FC236}">
                  <a16:creationId xmlns:a16="http://schemas.microsoft.com/office/drawing/2014/main" id="{4DCDC1F8-3A3C-79C9-23E2-2F87319AF97B}"/>
                </a:ext>
              </a:extLst>
            </p:cNvPr>
            <p:cNvSpPr txBox="1"/>
            <p:nvPr/>
          </p:nvSpPr>
          <p:spPr>
            <a:xfrm>
              <a:off x="5913578" y="4414826"/>
              <a:ext cx="3170492" cy="1022472"/>
            </a:xfrm>
            <a:prstGeom prst="rect">
              <a:avLst/>
            </a:prstGeom>
            <a:noFill/>
          </p:spPr>
          <p:txBody>
            <a:bodyPr wrap="square" lIns="0" rIns="0" rtlCol="0" anchor="t">
              <a:spAutoFit/>
            </a:bodyPr>
            <a:lstStyle/>
            <a:p>
              <a:pPr marL="171450" indent="-171450" algn="r" rtl="1">
                <a:lnSpc>
                  <a:spcPct val="150000"/>
                </a:lnSpc>
                <a:buFont typeface="Arial" panose="020B0604020202020204" pitchFamily="34" charset="0"/>
                <a:buChar char="•"/>
              </a:pPr>
              <a:r>
                <a:rPr lang="fa-IR" sz="1050" dirty="0">
                  <a:cs typeface="B Titr" panose="00000700000000000000" pitchFamily="2" charset="-78"/>
                </a:rPr>
                <a:t>ماتریس زیان شخصی‌سازی‌شده</a:t>
              </a:r>
            </a:p>
            <a:p>
              <a:pPr marL="171450" indent="-171450" algn="r" rtl="1">
                <a:lnSpc>
                  <a:spcPct val="150000"/>
                </a:lnSpc>
                <a:buFont typeface="Arial" panose="020B0604020202020204" pitchFamily="34" charset="0"/>
                <a:buChar char="•"/>
              </a:pPr>
              <a:r>
                <a:rPr lang="en-US" sz="1050" dirty="0">
                  <a:cs typeface="B Titr" panose="00000700000000000000" pitchFamily="2" charset="-78"/>
                </a:rPr>
                <a:t> </a:t>
              </a:r>
              <a:r>
                <a:rPr lang="fa-IR" sz="1050" dirty="0">
                  <a:cs typeface="B Titr" panose="00000700000000000000" pitchFamily="2" charset="-78"/>
                </a:rPr>
                <a:t>بهینه‌سازی چندهدفه </a:t>
              </a:r>
              <a:r>
                <a:rPr lang="en-US" sz="1050" dirty="0">
                  <a:cs typeface="B Titr" panose="00000700000000000000" pitchFamily="2" charset="-78"/>
                </a:rPr>
                <a:t>NSGA-II</a:t>
              </a:r>
              <a:endParaRPr lang="fa-IR" sz="1050" dirty="0">
                <a:cs typeface="B Titr" panose="00000700000000000000" pitchFamily="2" charset="-78"/>
              </a:endParaRPr>
            </a:p>
            <a:p>
              <a:pPr marL="171450" indent="-171450" algn="r" rtl="1">
                <a:lnSpc>
                  <a:spcPct val="150000"/>
                </a:lnSpc>
                <a:buFont typeface="Arial" panose="020B0604020202020204" pitchFamily="34" charset="0"/>
                <a:buChar char="•"/>
              </a:pPr>
              <a:r>
                <a:rPr lang="en-US" sz="1050" dirty="0">
                  <a:cs typeface="B Titr" panose="00000700000000000000" pitchFamily="2" charset="-78"/>
                </a:rPr>
                <a:t> </a:t>
              </a:r>
              <a:r>
                <a:rPr lang="fa-IR" sz="1050" dirty="0">
                  <a:cs typeface="B Titr" panose="00000700000000000000" pitchFamily="2" charset="-78"/>
                </a:rPr>
                <a:t>هدف‌: کمینه‌سازی زیان موردانتظار و کوچک‌کردن ناحیه مرزی</a:t>
              </a:r>
            </a:p>
          </p:txBody>
        </p:sp>
      </p:grpSp>
      <p:grpSp>
        <p:nvGrpSpPr>
          <p:cNvPr id="149" name="Group 148">
            <a:extLst>
              <a:ext uri="{FF2B5EF4-FFF2-40B4-BE49-F238E27FC236}">
                <a16:creationId xmlns:a16="http://schemas.microsoft.com/office/drawing/2014/main" id="{1815D714-FF72-2211-A3F1-EF12B44E3C66}"/>
              </a:ext>
            </a:extLst>
          </p:cNvPr>
          <p:cNvGrpSpPr/>
          <p:nvPr/>
        </p:nvGrpSpPr>
        <p:grpSpPr>
          <a:xfrm flipH="1">
            <a:off x="283075" y="2883639"/>
            <a:ext cx="3149745" cy="1040211"/>
            <a:chOff x="6667528" y="3112956"/>
            <a:chExt cx="4411178" cy="1021077"/>
          </a:xfrm>
        </p:grpSpPr>
        <p:sp>
          <p:nvSpPr>
            <p:cNvPr id="150" name="TextBox 149">
              <a:extLst>
                <a:ext uri="{FF2B5EF4-FFF2-40B4-BE49-F238E27FC236}">
                  <a16:creationId xmlns:a16="http://schemas.microsoft.com/office/drawing/2014/main" id="{88EA37E3-4F6C-DCB6-65F8-859B0C203CEE}"/>
                </a:ext>
              </a:extLst>
            </p:cNvPr>
            <p:cNvSpPr txBox="1"/>
            <p:nvPr/>
          </p:nvSpPr>
          <p:spPr>
            <a:xfrm>
              <a:off x="6691143" y="3112956"/>
              <a:ext cx="2926080" cy="302116"/>
            </a:xfrm>
            <a:prstGeom prst="rect">
              <a:avLst/>
            </a:prstGeom>
            <a:noFill/>
          </p:spPr>
          <p:txBody>
            <a:bodyPr wrap="square" lIns="0" rIns="0" rtlCol="0" anchor="b">
              <a:spAutoFit/>
            </a:bodyPr>
            <a:lstStyle/>
            <a:p>
              <a:pPr algn="r"/>
              <a:r>
                <a:rPr lang="fa-IR" sz="1400" b="1" noProof="1">
                  <a:solidFill>
                    <a:schemeClr val="accent4">
                      <a:lumMod val="75000"/>
                    </a:schemeClr>
                  </a:solidFill>
                  <a:cs typeface="B Titr" panose="00000700000000000000" pitchFamily="2" charset="-78"/>
                </a:rPr>
                <a:t>3. تصمیم‌گیری سه‌گانه</a:t>
              </a:r>
              <a:endParaRPr lang="en-US" sz="1400" b="1" noProof="1">
                <a:solidFill>
                  <a:schemeClr val="accent4">
                    <a:lumMod val="75000"/>
                  </a:schemeClr>
                </a:solidFill>
                <a:cs typeface="B Titr" panose="00000700000000000000" pitchFamily="2" charset="-78"/>
              </a:endParaRPr>
            </a:p>
          </p:txBody>
        </p:sp>
        <p:sp>
          <p:nvSpPr>
            <p:cNvPr id="151" name="TextBox 150">
              <a:extLst>
                <a:ext uri="{FF2B5EF4-FFF2-40B4-BE49-F238E27FC236}">
                  <a16:creationId xmlns:a16="http://schemas.microsoft.com/office/drawing/2014/main" id="{AB88109C-3441-C722-F554-DC18FC50D750}"/>
                </a:ext>
              </a:extLst>
            </p:cNvPr>
            <p:cNvSpPr txBox="1"/>
            <p:nvPr/>
          </p:nvSpPr>
          <p:spPr>
            <a:xfrm>
              <a:off x="6667528" y="3408956"/>
              <a:ext cx="4411178" cy="725077"/>
            </a:xfrm>
            <a:prstGeom prst="rect">
              <a:avLst/>
            </a:prstGeom>
            <a:noFill/>
          </p:spPr>
          <p:txBody>
            <a:bodyPr wrap="square" lIns="0" rIns="0" rtlCol="0" anchor="t">
              <a:spAutoFit/>
            </a:bodyPr>
            <a:lstStyle/>
            <a:p>
              <a:pPr marL="171450" indent="-171450" algn="r" rtl="1">
                <a:buFont typeface="Arial" panose="020B0604020202020204" pitchFamily="34" charset="0"/>
                <a:buChar char="•"/>
              </a:pPr>
              <a:r>
                <a:rPr lang="fa-IR" sz="1050" dirty="0">
                  <a:cs typeface="B Titr" panose="00000700000000000000" pitchFamily="2" charset="-78"/>
                </a:rPr>
                <a:t>محاسبه دو آستانه تصمیم گیری برای هر مشتری و تفکیک قطعی و مرزی</a:t>
              </a:r>
            </a:p>
            <a:p>
              <a:pPr marL="171450" indent="-171450" algn="r" rtl="1">
                <a:buFont typeface="Arial" panose="020B0604020202020204" pitchFamily="34" charset="0"/>
                <a:buChar char="•"/>
              </a:pPr>
              <a:endParaRPr lang="fa-IR" sz="1050" dirty="0">
                <a:cs typeface="B Titr" panose="00000700000000000000" pitchFamily="2" charset="-78"/>
              </a:endParaRPr>
            </a:p>
            <a:p>
              <a:pPr marL="171450" indent="-171450" algn="r" rtl="1">
                <a:buFont typeface="Arial" panose="020B0604020202020204" pitchFamily="34" charset="0"/>
                <a:buChar char="•"/>
              </a:pPr>
              <a:r>
                <a:rPr lang="fa-IR" sz="1050" dirty="0">
                  <a:cs typeface="B Titr" panose="00000700000000000000" pitchFamily="2" charset="-78"/>
                </a:rPr>
                <a:t>تسریع پردازش در موارد واضح، تعویق تصمیم در نمونه‌های مبهم </a:t>
              </a:r>
            </a:p>
          </p:txBody>
        </p:sp>
      </p:grpSp>
      <p:grpSp>
        <p:nvGrpSpPr>
          <p:cNvPr id="152" name="Group 151">
            <a:extLst>
              <a:ext uri="{FF2B5EF4-FFF2-40B4-BE49-F238E27FC236}">
                <a16:creationId xmlns:a16="http://schemas.microsoft.com/office/drawing/2014/main" id="{8DFA82EC-B547-D46B-29AD-6B78AC7E915C}"/>
              </a:ext>
            </a:extLst>
          </p:cNvPr>
          <p:cNvGrpSpPr/>
          <p:nvPr/>
        </p:nvGrpSpPr>
        <p:grpSpPr>
          <a:xfrm flipH="1">
            <a:off x="6659751" y="2332465"/>
            <a:ext cx="2700389" cy="1016598"/>
            <a:chOff x="7468708" y="2024430"/>
            <a:chExt cx="2926081" cy="997898"/>
          </a:xfrm>
        </p:grpSpPr>
        <p:sp>
          <p:nvSpPr>
            <p:cNvPr id="153" name="TextBox 152">
              <a:extLst>
                <a:ext uri="{FF2B5EF4-FFF2-40B4-BE49-F238E27FC236}">
                  <a16:creationId xmlns:a16="http://schemas.microsoft.com/office/drawing/2014/main" id="{E30F64E2-9967-1C2D-E916-E90E1997EA2A}"/>
                </a:ext>
              </a:extLst>
            </p:cNvPr>
            <p:cNvSpPr txBox="1"/>
            <p:nvPr/>
          </p:nvSpPr>
          <p:spPr>
            <a:xfrm>
              <a:off x="7468708" y="2024430"/>
              <a:ext cx="2926080" cy="302115"/>
            </a:xfrm>
            <a:prstGeom prst="rect">
              <a:avLst/>
            </a:prstGeom>
            <a:noFill/>
          </p:spPr>
          <p:txBody>
            <a:bodyPr wrap="square" lIns="0" rIns="0" rtlCol="0" anchor="b">
              <a:spAutoFit/>
            </a:bodyPr>
            <a:lstStyle/>
            <a:p>
              <a:pPr algn="r" rtl="1"/>
              <a:r>
                <a:rPr lang="fa-IR" sz="1400" b="1" noProof="1">
                  <a:solidFill>
                    <a:schemeClr val="accent1">
                      <a:lumMod val="75000"/>
                    </a:schemeClr>
                  </a:solidFill>
                  <a:cs typeface="B Titr" panose="00000700000000000000" pitchFamily="2" charset="-78"/>
                </a:rPr>
                <a:t>4. تحلیل موارد مرزی با بگینگ</a:t>
              </a:r>
              <a:endParaRPr lang="en-US" sz="1400" b="1" noProof="1">
                <a:solidFill>
                  <a:schemeClr val="accent1">
                    <a:lumMod val="75000"/>
                  </a:schemeClr>
                </a:solidFill>
                <a:cs typeface="B Titr" panose="00000700000000000000" pitchFamily="2" charset="-78"/>
              </a:endParaRPr>
            </a:p>
          </p:txBody>
        </p:sp>
        <p:sp>
          <p:nvSpPr>
            <p:cNvPr id="154" name="TextBox 153">
              <a:extLst>
                <a:ext uri="{FF2B5EF4-FFF2-40B4-BE49-F238E27FC236}">
                  <a16:creationId xmlns:a16="http://schemas.microsoft.com/office/drawing/2014/main" id="{E58699B2-56FA-4520-5D1B-A604EC4A21DA}"/>
                </a:ext>
              </a:extLst>
            </p:cNvPr>
            <p:cNvSpPr txBox="1"/>
            <p:nvPr/>
          </p:nvSpPr>
          <p:spPr>
            <a:xfrm>
              <a:off x="7468709" y="2237772"/>
              <a:ext cx="2926080" cy="784556"/>
            </a:xfrm>
            <a:prstGeom prst="rect">
              <a:avLst/>
            </a:prstGeom>
            <a:noFill/>
          </p:spPr>
          <p:txBody>
            <a:bodyPr wrap="square" lIns="0" rIns="0" rtlCol="0" anchor="t">
              <a:spAutoFit/>
            </a:bodyPr>
            <a:lstStyle>
              <a:defPPr>
                <a:defRPr lang="en-US"/>
              </a:defPPr>
              <a:lvl1pPr algn="just" rtl="1">
                <a:defRPr sz="1050">
                  <a:cs typeface="B Titr" panose="00000700000000000000" pitchFamily="2" charset="-78"/>
                </a:defRPr>
              </a:lvl1pPr>
            </a:lstStyle>
            <a:p>
              <a:pPr marL="171450" indent="-171450">
                <a:lnSpc>
                  <a:spcPct val="150000"/>
                </a:lnSpc>
                <a:buFont typeface="Arial" panose="020B0604020202020204" pitchFamily="34" charset="0"/>
                <a:buChar char="•"/>
              </a:pPr>
              <a:r>
                <a:rPr lang="fa-IR" dirty="0"/>
                <a:t>ده درخت تصمیم مستقل (بوت استرپ)</a:t>
              </a:r>
            </a:p>
            <a:p>
              <a:pPr marL="171450" indent="-171450">
                <a:lnSpc>
                  <a:spcPct val="150000"/>
                </a:lnSpc>
                <a:buFont typeface="Arial" panose="020B0604020202020204" pitchFamily="34" charset="0"/>
                <a:buChar char="•"/>
              </a:pPr>
              <a:r>
                <a:rPr lang="fa-IR" dirty="0"/>
                <a:t>رأی‌گیری اکثریت</a:t>
              </a:r>
            </a:p>
            <a:p>
              <a:pPr marL="171450" indent="-171450">
                <a:lnSpc>
                  <a:spcPct val="150000"/>
                </a:lnSpc>
                <a:buFont typeface="Arial" panose="020B0604020202020204" pitchFamily="34" charset="0"/>
                <a:buChar char="•"/>
              </a:pPr>
              <a:r>
                <a:rPr lang="fa-IR" dirty="0"/>
                <a:t>افزایش پایداری و دقت نهایی مدل</a:t>
              </a:r>
            </a:p>
          </p:txBody>
        </p:sp>
      </p:grpSp>
      <p:grpSp>
        <p:nvGrpSpPr>
          <p:cNvPr id="155" name="Group 154">
            <a:extLst>
              <a:ext uri="{FF2B5EF4-FFF2-40B4-BE49-F238E27FC236}">
                <a16:creationId xmlns:a16="http://schemas.microsoft.com/office/drawing/2014/main" id="{80EF8D3B-BE50-7DF2-A211-07BA431B314F}"/>
              </a:ext>
            </a:extLst>
          </p:cNvPr>
          <p:cNvGrpSpPr/>
          <p:nvPr/>
        </p:nvGrpSpPr>
        <p:grpSpPr>
          <a:xfrm flipH="1">
            <a:off x="266213" y="4901239"/>
            <a:ext cx="3183470" cy="1258978"/>
            <a:chOff x="5136013" y="5290003"/>
            <a:chExt cx="4237216" cy="1235820"/>
          </a:xfrm>
        </p:grpSpPr>
        <p:sp>
          <p:nvSpPr>
            <p:cNvPr id="156" name="TextBox 155">
              <a:extLst>
                <a:ext uri="{FF2B5EF4-FFF2-40B4-BE49-F238E27FC236}">
                  <a16:creationId xmlns:a16="http://schemas.microsoft.com/office/drawing/2014/main" id="{9A513E76-88BB-E9E6-4D6B-9C40B81DFAD0}"/>
                </a:ext>
              </a:extLst>
            </p:cNvPr>
            <p:cNvSpPr txBox="1"/>
            <p:nvPr/>
          </p:nvSpPr>
          <p:spPr>
            <a:xfrm>
              <a:off x="5136013" y="5290003"/>
              <a:ext cx="2926080" cy="302116"/>
            </a:xfrm>
            <a:prstGeom prst="rect">
              <a:avLst/>
            </a:prstGeom>
            <a:noFill/>
          </p:spPr>
          <p:txBody>
            <a:bodyPr wrap="square" lIns="0" rIns="0" rtlCol="0" anchor="b">
              <a:spAutoFit/>
            </a:bodyPr>
            <a:lstStyle/>
            <a:p>
              <a:pPr algn="r"/>
              <a:r>
                <a:rPr lang="fa-IR" sz="1400" b="1" noProof="1">
                  <a:solidFill>
                    <a:schemeClr val="accent5">
                      <a:lumMod val="75000"/>
                    </a:schemeClr>
                  </a:solidFill>
                  <a:cs typeface="B Titr" panose="00000700000000000000" pitchFamily="2" charset="-78"/>
                </a:rPr>
                <a:t>1. برآورد احتمال نکول</a:t>
              </a:r>
              <a:endParaRPr lang="en-US" sz="1400" b="1" noProof="1">
                <a:solidFill>
                  <a:schemeClr val="accent5">
                    <a:lumMod val="75000"/>
                  </a:schemeClr>
                </a:solidFill>
                <a:cs typeface="B Titr" panose="00000700000000000000" pitchFamily="2" charset="-78"/>
              </a:endParaRPr>
            </a:p>
          </p:txBody>
        </p:sp>
        <p:sp>
          <p:nvSpPr>
            <p:cNvPr id="157" name="TextBox 156">
              <a:extLst>
                <a:ext uri="{FF2B5EF4-FFF2-40B4-BE49-F238E27FC236}">
                  <a16:creationId xmlns:a16="http://schemas.microsoft.com/office/drawing/2014/main" id="{B1C12CF8-0903-6053-D3DF-C5F1B27E3F2B}"/>
                </a:ext>
              </a:extLst>
            </p:cNvPr>
            <p:cNvSpPr txBox="1"/>
            <p:nvPr/>
          </p:nvSpPr>
          <p:spPr>
            <a:xfrm>
              <a:off x="5136013" y="5503351"/>
              <a:ext cx="4237216" cy="1022472"/>
            </a:xfrm>
            <a:prstGeom prst="rect">
              <a:avLst/>
            </a:prstGeom>
            <a:noFill/>
          </p:spPr>
          <p:txBody>
            <a:bodyPr wrap="square" lIns="0" rIns="0" rtlCol="0" anchor="t">
              <a:spAutoFit/>
            </a:bodyPr>
            <a:lstStyle/>
            <a:p>
              <a:pPr marL="171450" indent="-171450" algn="r" rtl="1">
                <a:lnSpc>
                  <a:spcPct val="150000"/>
                </a:lnSpc>
                <a:buFont typeface="Arial" panose="020B0604020202020204" pitchFamily="34" charset="0"/>
                <a:buChar char="•"/>
              </a:pPr>
              <a:r>
                <a:rPr lang="fa-IR" sz="1050" noProof="1">
                  <a:cs typeface="B Titr" panose="00000700000000000000" pitchFamily="2" charset="-78"/>
                </a:rPr>
                <a:t>ورودی: داده‌های شخصی، مالی و قراردادی ۵۱۲ هزار رکورد</a:t>
              </a:r>
            </a:p>
            <a:p>
              <a:pPr marL="171450" indent="-171450" algn="r" rtl="1">
                <a:lnSpc>
                  <a:spcPct val="150000"/>
                </a:lnSpc>
                <a:buFont typeface="Arial" panose="020B0604020202020204" pitchFamily="34" charset="0"/>
                <a:buChar char="•"/>
              </a:pPr>
              <a:r>
                <a:rPr lang="fa-IR" sz="1050" dirty="0">
                  <a:cs typeface="B Titr" panose="00000700000000000000" pitchFamily="2" charset="-78"/>
                </a:rPr>
                <a:t>الگوریتم هسته‌ای: </a:t>
              </a:r>
              <a:r>
                <a:rPr lang="en-US" sz="1050" dirty="0" err="1">
                  <a:cs typeface="B Titr" panose="00000700000000000000" pitchFamily="2" charset="-78"/>
                </a:rPr>
                <a:t>LightGBM</a:t>
              </a:r>
              <a:endParaRPr lang="fa-IR" sz="1050" dirty="0">
                <a:cs typeface="B Titr" panose="00000700000000000000" pitchFamily="2" charset="-78"/>
              </a:endParaRPr>
            </a:p>
            <a:p>
              <a:pPr marL="171450" indent="-171450" algn="r" rtl="1">
                <a:lnSpc>
                  <a:spcPct val="150000"/>
                </a:lnSpc>
                <a:buFont typeface="Arial" panose="020B0604020202020204" pitchFamily="34" charset="0"/>
                <a:buChar char="•"/>
              </a:pPr>
              <a:r>
                <a:rPr lang="fa-IR" sz="1050" dirty="0">
                  <a:cs typeface="B Titr" panose="00000700000000000000" pitchFamily="2" charset="-78"/>
                </a:rPr>
                <a:t>خروجی: احتمال پیوسته نکول هر مشتری</a:t>
              </a:r>
              <a:br>
                <a:rPr lang="en-US" sz="1050" dirty="0"/>
              </a:br>
              <a:endParaRPr lang="fa-IR" sz="1050" noProof="1">
                <a:cs typeface="B Titr" panose="00000700000000000000" pitchFamily="2" charset="-78"/>
              </a:endParaRPr>
            </a:p>
          </p:txBody>
        </p:sp>
      </p:grpSp>
    </p:spTree>
    <p:extLst>
      <p:ext uri="{BB962C8B-B14F-4D97-AF65-F5344CB8AC3E}">
        <p14:creationId xmlns:p14="http://schemas.microsoft.com/office/powerpoint/2010/main" val="26209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34883-978F-0F6B-A222-3EF4A348DE60}"/>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EC68729-BF50-104B-7A96-A7B44C9AED59}"/>
              </a:ext>
            </a:extLst>
          </p:cNvPr>
          <p:cNvGraphicFramePr/>
          <p:nvPr>
            <p:extLst>
              <p:ext uri="{D42A27DB-BD31-4B8C-83A1-F6EECF244321}">
                <p14:modId xmlns:p14="http://schemas.microsoft.com/office/powerpoint/2010/main" val="3988204902"/>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CCAC0F80-09C6-A833-B557-DF985AEC31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54313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13</a:t>
            </a:r>
          </a:p>
        </p:txBody>
      </p:sp>
      <p:graphicFrame>
        <p:nvGraphicFramePr>
          <p:cNvPr id="14" name="Diagram 13"/>
          <p:cNvGraphicFramePr/>
          <p:nvPr>
            <p:extLst>
              <p:ext uri="{D42A27DB-BD31-4B8C-83A1-F6EECF244321}">
                <p14:modId xmlns:p14="http://schemas.microsoft.com/office/powerpoint/2010/main" val="180817676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pSp>
        <p:nvGrpSpPr>
          <p:cNvPr id="2" name="Group 1">
            <a:extLst>
              <a:ext uri="{FF2B5EF4-FFF2-40B4-BE49-F238E27FC236}">
                <a16:creationId xmlns:a16="http://schemas.microsoft.com/office/drawing/2014/main" id="{A4A92BDF-8043-F5D2-8375-97F644EC9856}"/>
              </a:ext>
            </a:extLst>
          </p:cNvPr>
          <p:cNvGrpSpPr/>
          <p:nvPr/>
        </p:nvGrpSpPr>
        <p:grpSpPr>
          <a:xfrm>
            <a:off x="1812667" y="5479092"/>
            <a:ext cx="6693717" cy="1060206"/>
            <a:chOff x="1771911" y="1181423"/>
            <a:chExt cx="6693717" cy="1060206"/>
          </a:xfrm>
        </p:grpSpPr>
        <p:sp>
          <p:nvSpPr>
            <p:cNvPr id="3" name="Rectangle 2">
              <a:extLst>
                <a:ext uri="{FF2B5EF4-FFF2-40B4-BE49-F238E27FC236}">
                  <a16:creationId xmlns:a16="http://schemas.microsoft.com/office/drawing/2014/main" id="{72C36759-0FCE-4E18-317C-554C4E1DCE45}"/>
                </a:ext>
              </a:extLst>
            </p:cNvPr>
            <p:cNvSpPr/>
            <p:nvPr/>
          </p:nvSpPr>
          <p:spPr>
            <a:xfrm>
              <a:off x="1771911" y="127059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Rectangle: Rounded Corners 2">
              <a:extLst>
                <a:ext uri="{FF2B5EF4-FFF2-40B4-BE49-F238E27FC236}">
                  <a16:creationId xmlns:a16="http://schemas.microsoft.com/office/drawing/2014/main" id="{F7E8E1A9-E7DF-9160-BF08-CE4D2DB70249}"/>
                </a:ext>
              </a:extLst>
            </p:cNvPr>
            <p:cNvSpPr/>
            <p:nvPr/>
          </p:nvSpPr>
          <p:spPr>
            <a:xfrm>
              <a:off x="7086871" y="1181423"/>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1"/>
            </a:lnRef>
            <a:fillRef idx="3">
              <a:schemeClr val="accent1"/>
            </a:fillRef>
            <a:effectRef idx="2">
              <a:schemeClr val="accent1"/>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 4</a:t>
              </a:r>
            </a:p>
          </p:txBody>
        </p:sp>
        <p:grpSp>
          <p:nvGrpSpPr>
            <p:cNvPr id="6" name="Group 5">
              <a:extLst>
                <a:ext uri="{FF2B5EF4-FFF2-40B4-BE49-F238E27FC236}">
                  <a16:creationId xmlns:a16="http://schemas.microsoft.com/office/drawing/2014/main" id="{472C9CE1-45BA-41D7-C6CB-F22B111175DA}"/>
                </a:ext>
              </a:extLst>
            </p:cNvPr>
            <p:cNvGrpSpPr/>
            <p:nvPr/>
          </p:nvGrpSpPr>
          <p:grpSpPr>
            <a:xfrm>
              <a:off x="2475210" y="1404960"/>
              <a:ext cx="4511633" cy="490775"/>
              <a:chOff x="8921977" y="1455708"/>
              <a:chExt cx="2926080" cy="508878"/>
            </a:xfrm>
          </p:grpSpPr>
          <p:sp>
            <p:nvSpPr>
              <p:cNvPr id="8" name="TextBox 7">
                <a:extLst>
                  <a:ext uri="{FF2B5EF4-FFF2-40B4-BE49-F238E27FC236}">
                    <a16:creationId xmlns:a16="http://schemas.microsoft.com/office/drawing/2014/main" id="{A0381885-132F-C7D3-BF54-175481311C89}"/>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طبقه‌بندی ترکیبی</a:t>
                </a:r>
                <a:endParaRPr lang="en-US" sz="1400" b="1" noProof="1"/>
              </a:p>
            </p:txBody>
          </p:sp>
          <p:sp>
            <p:nvSpPr>
              <p:cNvPr id="10" name="TextBox 9">
                <a:extLst>
                  <a:ext uri="{FF2B5EF4-FFF2-40B4-BE49-F238E27FC236}">
                    <a16:creationId xmlns:a16="http://schemas.microsoft.com/office/drawing/2014/main" id="{609BBBF8-1D78-FBA4-5DF8-D6AA5DB084AB}"/>
                  </a:ext>
                </a:extLst>
              </p:cNvPr>
              <p:cNvSpPr txBox="1"/>
              <p:nvPr/>
            </p:nvSpPr>
            <p:spPr>
              <a:xfrm>
                <a:off x="8921977" y="1701306"/>
                <a:ext cx="2926080" cy="263283"/>
              </a:xfrm>
              <a:prstGeom prst="rect">
                <a:avLst/>
              </a:prstGeom>
              <a:noFill/>
            </p:spPr>
            <p:txBody>
              <a:bodyPr wrap="square" lIns="0" rIns="0" rtlCol="0" anchor="t">
                <a:spAutoFit/>
              </a:bodyPr>
              <a:lstStyle/>
              <a:p>
                <a:pPr algn="r" rtl="1"/>
                <a:r>
                  <a:rPr lang="fa-IR" sz="1050" dirty="0"/>
                  <a:t>ترکیب چند مدل یادگیری برای افزایش دقت و پایداری تصمیم‌گیری.</a:t>
                </a:r>
              </a:p>
            </p:txBody>
          </p:sp>
        </p:grpSp>
      </p:grpSp>
      <p:grpSp>
        <p:nvGrpSpPr>
          <p:cNvPr id="11" name="Group 10">
            <a:extLst>
              <a:ext uri="{FF2B5EF4-FFF2-40B4-BE49-F238E27FC236}">
                <a16:creationId xmlns:a16="http://schemas.microsoft.com/office/drawing/2014/main" id="{BEC9D1D4-6768-1155-F823-E4C815BF181C}"/>
              </a:ext>
            </a:extLst>
          </p:cNvPr>
          <p:cNvGrpSpPr/>
          <p:nvPr/>
        </p:nvGrpSpPr>
        <p:grpSpPr>
          <a:xfrm>
            <a:off x="1841806" y="1903755"/>
            <a:ext cx="6693716" cy="1060206"/>
            <a:chOff x="1771911" y="2475204"/>
            <a:chExt cx="6693716" cy="1060206"/>
          </a:xfrm>
        </p:grpSpPr>
        <p:sp>
          <p:nvSpPr>
            <p:cNvPr id="13" name="Rectangle 12">
              <a:extLst>
                <a:ext uri="{FF2B5EF4-FFF2-40B4-BE49-F238E27FC236}">
                  <a16:creationId xmlns:a16="http://schemas.microsoft.com/office/drawing/2014/main" id="{8CD6E338-7EF6-DC02-2705-9528C95E088F}"/>
                </a:ext>
              </a:extLst>
            </p:cNvPr>
            <p:cNvSpPr/>
            <p:nvPr/>
          </p:nvSpPr>
          <p:spPr>
            <a:xfrm>
              <a:off x="1771911" y="2566409"/>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Rectangle: Rounded Corners 2">
              <a:extLst>
                <a:ext uri="{FF2B5EF4-FFF2-40B4-BE49-F238E27FC236}">
                  <a16:creationId xmlns:a16="http://schemas.microsoft.com/office/drawing/2014/main" id="{BB8C5FFB-1FD5-2FE2-C4A6-42ED5307E98E}"/>
                </a:ext>
              </a:extLst>
            </p:cNvPr>
            <p:cNvSpPr/>
            <p:nvPr/>
          </p:nvSpPr>
          <p:spPr>
            <a:xfrm>
              <a:off x="7086870" y="2475204"/>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2"/>
            </a:lnRef>
            <a:fillRef idx="3">
              <a:schemeClr val="accent2"/>
            </a:fillRef>
            <a:effectRef idx="2">
              <a:schemeClr val="accent2"/>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 1</a:t>
              </a:r>
            </a:p>
          </p:txBody>
        </p:sp>
        <p:grpSp>
          <p:nvGrpSpPr>
            <p:cNvPr id="20" name="Group 19">
              <a:extLst>
                <a:ext uri="{FF2B5EF4-FFF2-40B4-BE49-F238E27FC236}">
                  <a16:creationId xmlns:a16="http://schemas.microsoft.com/office/drawing/2014/main" id="{D7B1D1C0-6DD5-B331-0EF9-24C62F39935D}"/>
                </a:ext>
              </a:extLst>
            </p:cNvPr>
            <p:cNvGrpSpPr/>
            <p:nvPr/>
          </p:nvGrpSpPr>
          <p:grpSpPr>
            <a:xfrm>
              <a:off x="2475210" y="2700776"/>
              <a:ext cx="4511633" cy="652358"/>
              <a:chOff x="8921977" y="1455709"/>
              <a:chExt cx="2926080" cy="676422"/>
            </a:xfrm>
          </p:grpSpPr>
          <p:sp>
            <p:nvSpPr>
              <p:cNvPr id="24" name="TextBox 23">
                <a:extLst>
                  <a:ext uri="{FF2B5EF4-FFF2-40B4-BE49-F238E27FC236}">
                    <a16:creationId xmlns:a16="http://schemas.microsoft.com/office/drawing/2014/main" id="{5659F134-0491-1E35-EBFA-25BF6B5EA296}"/>
                  </a:ext>
                </a:extLst>
              </p:cNvPr>
              <p:cNvSpPr txBox="1"/>
              <p:nvPr/>
            </p:nvSpPr>
            <p:spPr>
              <a:xfrm>
                <a:off x="8921977" y="1455709"/>
                <a:ext cx="2926080" cy="319130"/>
              </a:xfrm>
              <a:prstGeom prst="rect">
                <a:avLst/>
              </a:prstGeom>
              <a:noFill/>
            </p:spPr>
            <p:txBody>
              <a:bodyPr wrap="square" lIns="0" rIns="0" rtlCol="0" anchor="b">
                <a:spAutoFit/>
              </a:bodyPr>
              <a:lstStyle/>
              <a:p>
                <a:pPr algn="r" rtl="1"/>
                <a:r>
                  <a:rPr lang="fa-IR" sz="1400" b="1" noProof="1"/>
                  <a:t>ماتریس زیان</a:t>
                </a:r>
                <a:endParaRPr lang="en-US" sz="1400" b="1" noProof="1"/>
              </a:p>
            </p:txBody>
          </p:sp>
          <p:sp>
            <p:nvSpPr>
              <p:cNvPr id="25" name="TextBox 24">
                <a:extLst>
                  <a:ext uri="{FF2B5EF4-FFF2-40B4-BE49-F238E27FC236}">
                    <a16:creationId xmlns:a16="http://schemas.microsoft.com/office/drawing/2014/main" id="{AEB7C35F-0E2E-5141-365E-08EB039B7D58}"/>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مدلی برای تعیین هزینه‌های تصمیمات صحیح و نادرست، به‌منظور بهینه‌سازی نتایج طبقه‌بندی.</a:t>
                </a:r>
                <a:endParaRPr lang="en-US" sz="1050" noProof="1">
                  <a:solidFill>
                    <a:schemeClr val="tx1">
                      <a:lumMod val="65000"/>
                      <a:lumOff val="35000"/>
                    </a:schemeClr>
                  </a:solidFill>
                </a:endParaRPr>
              </a:p>
            </p:txBody>
          </p:sp>
        </p:grpSp>
      </p:grpSp>
      <p:grpSp>
        <p:nvGrpSpPr>
          <p:cNvPr id="26" name="Group 25">
            <a:extLst>
              <a:ext uri="{FF2B5EF4-FFF2-40B4-BE49-F238E27FC236}">
                <a16:creationId xmlns:a16="http://schemas.microsoft.com/office/drawing/2014/main" id="{6737660C-EC8B-0BC4-7F98-670ED83A292D}"/>
              </a:ext>
            </a:extLst>
          </p:cNvPr>
          <p:cNvGrpSpPr/>
          <p:nvPr/>
        </p:nvGrpSpPr>
        <p:grpSpPr>
          <a:xfrm>
            <a:off x="1812667" y="4304898"/>
            <a:ext cx="6722855" cy="1060206"/>
            <a:chOff x="1771911" y="3693546"/>
            <a:chExt cx="6722855" cy="1060206"/>
          </a:xfrm>
        </p:grpSpPr>
        <p:sp>
          <p:nvSpPr>
            <p:cNvPr id="27" name="Rectangle 26">
              <a:extLst>
                <a:ext uri="{FF2B5EF4-FFF2-40B4-BE49-F238E27FC236}">
                  <a16:creationId xmlns:a16="http://schemas.microsoft.com/office/drawing/2014/main" id="{51EFC269-26D4-400A-7CDF-4B2C6ED329B4}"/>
                </a:ext>
              </a:extLst>
            </p:cNvPr>
            <p:cNvSpPr/>
            <p:nvPr/>
          </p:nvSpPr>
          <p:spPr>
            <a:xfrm>
              <a:off x="1771911" y="3769486"/>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Rounded Corners 2">
              <a:extLst>
                <a:ext uri="{FF2B5EF4-FFF2-40B4-BE49-F238E27FC236}">
                  <a16:creationId xmlns:a16="http://schemas.microsoft.com/office/drawing/2014/main" id="{1AB4FE4F-74C9-13E9-8B97-69A13954D372}"/>
                </a:ext>
              </a:extLst>
            </p:cNvPr>
            <p:cNvSpPr/>
            <p:nvPr/>
          </p:nvSpPr>
          <p:spPr>
            <a:xfrm>
              <a:off x="7116009" y="3693546"/>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4"/>
            </a:lnRef>
            <a:fillRef idx="3">
              <a:schemeClr val="accent4"/>
            </a:fillRef>
            <a:effectRef idx="2">
              <a:schemeClr val="accent4"/>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 3</a:t>
              </a:r>
            </a:p>
          </p:txBody>
        </p:sp>
        <p:grpSp>
          <p:nvGrpSpPr>
            <p:cNvPr id="30" name="Group 29">
              <a:extLst>
                <a:ext uri="{FF2B5EF4-FFF2-40B4-BE49-F238E27FC236}">
                  <a16:creationId xmlns:a16="http://schemas.microsoft.com/office/drawing/2014/main" id="{F565B678-DF95-A5A6-F360-9273E282F67F}"/>
                </a:ext>
              </a:extLst>
            </p:cNvPr>
            <p:cNvGrpSpPr/>
            <p:nvPr/>
          </p:nvGrpSpPr>
          <p:grpSpPr>
            <a:xfrm>
              <a:off x="2475210" y="3903850"/>
              <a:ext cx="4511633" cy="652359"/>
              <a:chOff x="8921977" y="1455708"/>
              <a:chExt cx="2926080" cy="676424"/>
            </a:xfrm>
          </p:grpSpPr>
          <p:sp>
            <p:nvSpPr>
              <p:cNvPr id="32" name="TextBox 31">
                <a:extLst>
                  <a:ext uri="{FF2B5EF4-FFF2-40B4-BE49-F238E27FC236}">
                    <a16:creationId xmlns:a16="http://schemas.microsoft.com/office/drawing/2014/main" id="{EC539E26-FE72-FFEA-1680-93D3F78F7A6B}"/>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تصمیم‌گیری سه‌گانه </a:t>
                </a:r>
                <a:endParaRPr lang="en-US" sz="1400" b="1" noProof="1"/>
              </a:p>
            </p:txBody>
          </p:sp>
          <p:sp>
            <p:nvSpPr>
              <p:cNvPr id="33" name="TextBox 32">
                <a:extLst>
                  <a:ext uri="{FF2B5EF4-FFF2-40B4-BE49-F238E27FC236}">
                    <a16:creationId xmlns:a16="http://schemas.microsoft.com/office/drawing/2014/main" id="{324911C1-0476-9EBE-DA54-A7F3A4133316}"/>
                  </a:ext>
                </a:extLst>
              </p:cNvPr>
              <p:cNvSpPr txBox="1"/>
              <p:nvPr/>
            </p:nvSpPr>
            <p:spPr>
              <a:xfrm>
                <a:off x="8921977" y="1701306"/>
                <a:ext cx="2926080" cy="430826"/>
              </a:xfrm>
              <a:prstGeom prst="rect">
                <a:avLst/>
              </a:prstGeom>
              <a:noFill/>
            </p:spPr>
            <p:txBody>
              <a:bodyPr wrap="square" lIns="0" rIns="0" rtlCol="0" anchor="t">
                <a:spAutoFit/>
              </a:bodyPr>
              <a:lstStyle/>
              <a:p>
                <a:pPr algn="r" rtl="1"/>
                <a:r>
                  <a:rPr lang="fa-IR" sz="1050" dirty="0"/>
                  <a:t>رویکردی که به‌جای طبقه‌بندی دوجمله‌ای، سه گزینه‌ی پذیرش، رد یا تأخیر در تصمیم ارائه می‌دهد.</a:t>
                </a:r>
              </a:p>
            </p:txBody>
          </p:sp>
        </p:grpSp>
      </p:grpSp>
      <p:grpSp>
        <p:nvGrpSpPr>
          <p:cNvPr id="34" name="Group 33">
            <a:extLst>
              <a:ext uri="{FF2B5EF4-FFF2-40B4-BE49-F238E27FC236}">
                <a16:creationId xmlns:a16="http://schemas.microsoft.com/office/drawing/2014/main" id="{E12178F9-0A74-285A-36EF-18B9E2FFD73C}"/>
              </a:ext>
            </a:extLst>
          </p:cNvPr>
          <p:cNvGrpSpPr/>
          <p:nvPr/>
        </p:nvGrpSpPr>
        <p:grpSpPr>
          <a:xfrm>
            <a:off x="1841806" y="3130704"/>
            <a:ext cx="6717559" cy="1060206"/>
            <a:chOff x="1771911" y="4877088"/>
            <a:chExt cx="6717559" cy="1060206"/>
          </a:xfrm>
        </p:grpSpPr>
        <p:sp>
          <p:nvSpPr>
            <p:cNvPr id="35" name="Rectangle 34">
              <a:extLst>
                <a:ext uri="{FF2B5EF4-FFF2-40B4-BE49-F238E27FC236}">
                  <a16:creationId xmlns:a16="http://schemas.microsoft.com/office/drawing/2014/main" id="{75A9BF0A-72DA-8C0F-FDF6-72558DFF2345}"/>
                </a:ext>
              </a:extLst>
            </p:cNvPr>
            <p:cNvSpPr/>
            <p:nvPr/>
          </p:nvSpPr>
          <p:spPr>
            <a:xfrm>
              <a:off x="1771911" y="497256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Rounded Corners 2">
              <a:extLst>
                <a:ext uri="{FF2B5EF4-FFF2-40B4-BE49-F238E27FC236}">
                  <a16:creationId xmlns:a16="http://schemas.microsoft.com/office/drawing/2014/main" id="{64C82980-1DEC-6E4A-FF8E-45333E945AA4}"/>
                </a:ext>
              </a:extLst>
            </p:cNvPr>
            <p:cNvSpPr/>
            <p:nvPr/>
          </p:nvSpPr>
          <p:spPr>
            <a:xfrm>
              <a:off x="7110713" y="4877088"/>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5"/>
            </a:lnRef>
            <a:fillRef idx="3">
              <a:schemeClr val="accent5"/>
            </a:fillRef>
            <a:effectRef idx="2">
              <a:schemeClr val="accent5"/>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 2</a:t>
              </a:r>
            </a:p>
          </p:txBody>
        </p:sp>
        <p:grpSp>
          <p:nvGrpSpPr>
            <p:cNvPr id="38" name="Group 37">
              <a:extLst>
                <a:ext uri="{FF2B5EF4-FFF2-40B4-BE49-F238E27FC236}">
                  <a16:creationId xmlns:a16="http://schemas.microsoft.com/office/drawing/2014/main" id="{04DA6B7F-5D1F-1E2D-6ECB-FE163F30E28A}"/>
                </a:ext>
              </a:extLst>
            </p:cNvPr>
            <p:cNvGrpSpPr/>
            <p:nvPr/>
          </p:nvGrpSpPr>
          <p:grpSpPr>
            <a:xfrm>
              <a:off x="2475210" y="5106926"/>
              <a:ext cx="4511633" cy="652358"/>
              <a:chOff x="8921977" y="1455708"/>
              <a:chExt cx="2926080" cy="676423"/>
            </a:xfrm>
          </p:grpSpPr>
          <p:sp>
            <p:nvSpPr>
              <p:cNvPr id="40" name="TextBox 39">
                <a:extLst>
                  <a:ext uri="{FF2B5EF4-FFF2-40B4-BE49-F238E27FC236}">
                    <a16:creationId xmlns:a16="http://schemas.microsoft.com/office/drawing/2014/main" id="{4AE9CF75-EDE3-918E-FFC8-793D4D72E773}"/>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بهینه‌سازی چندهدفه </a:t>
                </a:r>
                <a:endParaRPr lang="en-US" sz="1400" b="1" noProof="1"/>
              </a:p>
            </p:txBody>
          </p:sp>
          <p:sp>
            <p:nvSpPr>
              <p:cNvPr id="41" name="TextBox 40">
                <a:extLst>
                  <a:ext uri="{FF2B5EF4-FFF2-40B4-BE49-F238E27FC236}">
                    <a16:creationId xmlns:a16="http://schemas.microsoft.com/office/drawing/2014/main" id="{3E6D51A1-6469-94B1-96C2-AEE3770807F0}"/>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فرایندی برای یافتن راه‌حل‌هایی که به‌طور هم‌زمان چندین معیار را بهینه می‌کنند، مانند دقت و هزینه.</a:t>
                </a:r>
                <a:endParaRPr lang="en-US" sz="1050" noProof="1">
                  <a:solidFill>
                    <a:schemeClr val="tx1">
                      <a:lumMod val="65000"/>
                      <a:lumOff val="35000"/>
                    </a:schemeClr>
                  </a:solidFill>
                </a:endParaRPr>
              </a:p>
            </p:txBody>
          </p:sp>
        </p:grpSp>
      </p:grpSp>
      <p:sp>
        <p:nvSpPr>
          <p:cNvPr id="42" name="TextBox 41">
            <a:extLst>
              <a:ext uri="{FF2B5EF4-FFF2-40B4-BE49-F238E27FC236}">
                <a16:creationId xmlns:a16="http://schemas.microsoft.com/office/drawing/2014/main" id="{C36D3397-9D99-9FDD-754C-4DC160A4A7E1}"/>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در این تحقیق، از مفاهیم متنوعی در حوزه‌های یادگیری ماشین، تحلیل تصمیم و اقتصاد داده‌محور استفاده شده است.</a:t>
            </a:r>
          </a:p>
        </p:txBody>
      </p:sp>
    </p:spTree>
    <p:extLst>
      <p:ext uri="{BB962C8B-B14F-4D97-AF65-F5344CB8AC3E}">
        <p14:creationId xmlns:p14="http://schemas.microsoft.com/office/powerpoint/2010/main" val="22453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66C10-F8E8-8CF6-A3D4-5169513D95E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0EEEE1A-8FD8-8256-AE37-1FF579367BB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A12BC4D-DF41-5680-CF7D-54364958C62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F9CF3E3-F509-3AE5-71DE-479DCBD0F74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E57685F-540B-874C-7B07-858F1D519CA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9148F06-08BB-F60F-2F30-79F6C54C0A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9430A67-74B1-34BA-E479-8DC6F6724E1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14</a:t>
            </a:r>
          </a:p>
        </p:txBody>
      </p:sp>
      <p:graphicFrame>
        <p:nvGraphicFramePr>
          <p:cNvPr id="14" name="Diagram 13">
            <a:extLst>
              <a:ext uri="{FF2B5EF4-FFF2-40B4-BE49-F238E27FC236}">
                <a16:creationId xmlns:a16="http://schemas.microsoft.com/office/drawing/2014/main" id="{8C96F973-8E69-0C06-4CA1-6DA44A6CE1EF}"/>
              </a:ext>
            </a:extLst>
          </p:cNvPr>
          <p:cNvGraphicFramePr/>
          <p:nvPr>
            <p:extLst>
              <p:ext uri="{D42A27DB-BD31-4B8C-83A1-F6EECF244321}">
                <p14:modId xmlns:p14="http://schemas.microsoft.com/office/powerpoint/2010/main" val="105856561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FA190BE-B7F6-5BBC-B8CB-571FDCE2706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B1362D9C-9D7C-BE4B-8AEF-264C71F12EAA}"/>
              </a:ext>
            </a:extLst>
          </p:cNvPr>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16" name="Object 15">
            <a:extLst>
              <a:ext uri="{FF2B5EF4-FFF2-40B4-BE49-F238E27FC236}">
                <a16:creationId xmlns:a16="http://schemas.microsoft.com/office/drawing/2014/main" id="{38571D00-B59A-6C08-AC60-28A58998CC13}"/>
              </a:ext>
            </a:extLst>
          </p:cNvPr>
          <p:cNvGraphicFramePr>
            <a:graphicFrameLocks noChangeAspect="1"/>
          </p:cNvGraphicFramePr>
          <p:nvPr>
            <p:extLst>
              <p:ext uri="{D42A27DB-BD31-4B8C-83A1-F6EECF244321}">
                <p14:modId xmlns:p14="http://schemas.microsoft.com/office/powerpoint/2010/main" val="1606956348"/>
              </p:ext>
            </p:extLst>
          </p:nvPr>
        </p:nvGraphicFramePr>
        <p:xfrm>
          <a:off x="221311" y="1072958"/>
          <a:ext cx="9250362" cy="5113378"/>
        </p:xfrm>
        <a:graphic>
          <a:graphicData uri="http://schemas.openxmlformats.org/presentationml/2006/ole">
            <mc:AlternateContent xmlns:mc="http://schemas.openxmlformats.org/markup-compatibility/2006">
              <mc:Choice xmlns:v="urn:schemas-microsoft-com:vml" Requires="v">
                <p:oleObj name="Worksheet" r:id="rId13" imgW="9250751" imgH="4488330" progId="Excel.Sheet.12">
                  <p:embed/>
                </p:oleObj>
              </mc:Choice>
              <mc:Fallback>
                <p:oleObj name="Worksheet" r:id="rId13" imgW="9250751" imgH="4488330" progId="Excel.Sheet.12">
                  <p:embed/>
                  <p:pic>
                    <p:nvPicPr>
                      <p:cNvPr id="0" name=""/>
                      <p:cNvPicPr/>
                      <p:nvPr/>
                    </p:nvPicPr>
                    <p:blipFill>
                      <a:blip r:embed="rId14"/>
                      <a:stretch>
                        <a:fillRect/>
                      </a:stretch>
                    </p:blipFill>
                    <p:spPr>
                      <a:xfrm>
                        <a:off x="221311" y="1072958"/>
                        <a:ext cx="9250362" cy="5113378"/>
                      </a:xfrm>
                      <a:prstGeom prst="rect">
                        <a:avLst/>
                      </a:prstGeom>
                      <a:solidFill>
                        <a:schemeClr val="bg2"/>
                      </a:solidFill>
                    </p:spPr>
                  </p:pic>
                </p:oleObj>
              </mc:Fallback>
            </mc:AlternateContent>
          </a:graphicData>
        </a:graphic>
      </p:graphicFrame>
    </p:spTree>
    <p:extLst>
      <p:ext uri="{BB962C8B-B14F-4D97-AF65-F5344CB8AC3E}">
        <p14:creationId xmlns:p14="http://schemas.microsoft.com/office/powerpoint/2010/main" val="229037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3AAB3-9A4D-22F7-E81D-3156970B9704}"/>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7B518BB8-0DB9-0615-BCA1-C98754EC3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grpSp>
        <p:nvGrpSpPr>
          <p:cNvPr id="32" name="Group 31">
            <a:extLst>
              <a:ext uri="{FF2B5EF4-FFF2-40B4-BE49-F238E27FC236}">
                <a16:creationId xmlns:a16="http://schemas.microsoft.com/office/drawing/2014/main" id="{EE5E73FB-63D5-3BFE-79EA-99A6658D5FAC}"/>
              </a:ext>
            </a:extLst>
          </p:cNvPr>
          <p:cNvGrpSpPr/>
          <p:nvPr/>
        </p:nvGrpSpPr>
        <p:grpSpPr>
          <a:xfrm>
            <a:off x="1576872" y="1902384"/>
            <a:ext cx="6030777" cy="2371036"/>
            <a:chOff x="1180956" y="1879646"/>
            <a:chExt cx="5405120" cy="721935"/>
          </a:xfrm>
          <a:scene3d>
            <a:camera prst="orthographicFront"/>
            <a:lightRig rig="flat" dir="t"/>
          </a:scene3d>
        </p:grpSpPr>
        <p:sp>
          <p:nvSpPr>
            <p:cNvPr id="46" name="Arrow: Pentagon 45">
              <a:extLst>
                <a:ext uri="{FF2B5EF4-FFF2-40B4-BE49-F238E27FC236}">
                  <a16:creationId xmlns:a16="http://schemas.microsoft.com/office/drawing/2014/main" id="{CB716240-4F1C-8C22-6421-0A4E2D5FB09A}"/>
                </a:ext>
              </a:extLst>
            </p:cNvPr>
            <p:cNvSpPr/>
            <p:nvPr/>
          </p:nvSpPr>
          <p:spPr>
            <a:xfrm>
              <a:off x="1180956" y="1879646"/>
              <a:ext cx="5405120" cy="721935"/>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2">
                <a:hueOff val="-1185714"/>
                <a:satOff val="5680"/>
                <a:lumOff val="5255"/>
                <a:alphaOff val="0"/>
              </a:schemeClr>
            </a:fillRef>
            <a:effectRef idx="2">
              <a:schemeClr val="accent2">
                <a:hueOff val="-1185714"/>
                <a:satOff val="5680"/>
                <a:lumOff val="5255"/>
                <a:alphaOff val="0"/>
              </a:schemeClr>
            </a:effectRef>
            <a:fontRef idx="minor">
              <a:schemeClr val="lt1"/>
            </a:fontRef>
          </p:style>
        </p:sp>
        <p:sp>
          <p:nvSpPr>
            <p:cNvPr id="47" name="Arrow: Pentagon 10">
              <a:extLst>
                <a:ext uri="{FF2B5EF4-FFF2-40B4-BE49-F238E27FC236}">
                  <a16:creationId xmlns:a16="http://schemas.microsoft.com/office/drawing/2014/main" id="{24EC5719-4B4B-D1DF-C66C-A1FF5DD9CC83}"/>
                </a:ext>
              </a:extLst>
            </p:cNvPr>
            <p:cNvSpPr txBox="1"/>
            <p:nvPr/>
          </p:nvSpPr>
          <p:spPr>
            <a:xfrm>
              <a:off x="1180956" y="1879646"/>
              <a:ext cx="5224636" cy="72193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p:txBody>
        </p:sp>
      </p:grpSp>
      <p:sp>
        <p:nvSpPr>
          <p:cNvPr id="33" name="Oval 32">
            <a:extLst>
              <a:ext uri="{FF2B5EF4-FFF2-40B4-BE49-F238E27FC236}">
                <a16:creationId xmlns:a16="http://schemas.microsoft.com/office/drawing/2014/main" id="{1F49C41A-582B-7C58-FE8B-EBAADAE1F31E}"/>
              </a:ext>
            </a:extLst>
          </p:cNvPr>
          <p:cNvSpPr/>
          <p:nvPr/>
        </p:nvSpPr>
        <p:spPr>
          <a:xfrm>
            <a:off x="7243555" y="1902384"/>
            <a:ext cx="1331277" cy="2371036"/>
          </a:xfrm>
          <a:prstGeom prst="ellipse">
            <a:avLst/>
          </a:prstGeom>
          <a:blipFill>
            <a:blip r:embed="rId4"/>
            <a:srcRect/>
            <a:stretch>
              <a:fillRect l="-8000" r="-8000"/>
            </a:stretch>
          </a:blip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rgbClr r="0" g="0" b="0"/>
          </a:fillRef>
          <a:effectRef idx="2">
            <a:schemeClr val="accent2">
              <a:tint val="50000"/>
              <a:hueOff val="-1615863"/>
              <a:satOff val="18068"/>
              <a:lumOff val="2217"/>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74907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16</a:t>
            </a:r>
          </a:p>
        </p:txBody>
      </p:sp>
      <p:graphicFrame>
        <p:nvGraphicFramePr>
          <p:cNvPr id="14" name="Diagram 13"/>
          <p:cNvGraphicFramePr/>
          <p:nvPr>
            <p:extLst>
              <p:ext uri="{D42A27DB-BD31-4B8C-83A1-F6EECF244321}">
                <p14:modId xmlns:p14="http://schemas.microsoft.com/office/powerpoint/2010/main" val="308630257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معرفی داده‌ها و ویژگی‌ها</a:t>
            </a:r>
            <a:endParaRPr lang="en-US" sz="2400" dirty="0">
              <a:solidFill>
                <a:srgbClr val="002060"/>
              </a:solidFill>
              <a:cs typeface="B Titr" pitchFamily="2" charset="-78"/>
            </a:endParaRPr>
          </a:p>
        </p:txBody>
      </p:sp>
      <p:sp>
        <p:nvSpPr>
          <p:cNvPr id="16" name="TextBox 15"/>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داده‌های این پژوهش از سامانه‌های اطلاعاتی بانکی استخراج شده و شامل مشخصات فردی، مالی و قراردادی مشتریان دریافت‌کننده تسهیلات می‌باشد.</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29" name="Freeform: Shape 28">
            <a:extLst>
              <a:ext uri="{FF2B5EF4-FFF2-40B4-BE49-F238E27FC236}">
                <a16:creationId xmlns:a16="http://schemas.microsoft.com/office/drawing/2014/main" id="{EA1C71E8-4FB7-DED1-0128-7A81C49A8929}"/>
              </a:ext>
            </a:extLst>
          </p:cNvPr>
          <p:cNvSpPr/>
          <p:nvPr/>
        </p:nvSpPr>
        <p:spPr>
          <a:xfrm>
            <a:off x="8345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900" noProof="1">
                <a:solidFill>
                  <a:schemeClr val="tx1">
                    <a:lumMod val="65000"/>
                    <a:lumOff val="35000"/>
                  </a:schemeClr>
                </a:solidFill>
              </a:rPr>
              <a:t>LOAN_PURPOSE - </a:t>
            </a:r>
            <a:r>
              <a:rPr lang="fa-IR" sz="900" noProof="1">
                <a:solidFill>
                  <a:schemeClr val="tx1">
                    <a:lumMod val="65000"/>
                    <a:lumOff val="35000"/>
                  </a:schemeClr>
                </a:solidFill>
              </a:rPr>
              <a:t>هدف از وام</a:t>
            </a:r>
          </a:p>
          <a:p>
            <a:pPr algn="ctr"/>
            <a:r>
              <a:rPr lang="en-US" sz="900" noProof="1">
                <a:solidFill>
                  <a:schemeClr val="tx1">
                    <a:lumMod val="65000"/>
                    <a:lumOff val="35000"/>
                  </a:schemeClr>
                </a:solidFill>
              </a:rPr>
              <a:t>APPLICATION_TYPE - </a:t>
            </a:r>
            <a:r>
              <a:rPr lang="fa-IR" sz="900" noProof="1">
                <a:solidFill>
                  <a:schemeClr val="tx1">
                    <a:lumMod val="65000"/>
                    <a:lumOff val="35000"/>
                  </a:schemeClr>
                </a:solidFill>
              </a:rPr>
              <a:t>نوع درخواست</a:t>
            </a:r>
          </a:p>
          <a:p>
            <a:pPr algn="ctr"/>
            <a:r>
              <a:rPr lang="en-US" sz="900" noProof="1">
                <a:solidFill>
                  <a:schemeClr val="tx1">
                    <a:lumMod val="65000"/>
                    <a:lumOff val="35000"/>
                  </a:schemeClr>
                </a:solidFill>
              </a:rPr>
              <a:t>CUSTOMER_ID - </a:t>
            </a:r>
            <a:r>
              <a:rPr lang="fa-IR" sz="900" noProof="1">
                <a:solidFill>
                  <a:schemeClr val="tx1">
                    <a:lumMod val="65000"/>
                    <a:lumOff val="35000"/>
                  </a:schemeClr>
                </a:solidFill>
              </a:rPr>
              <a:t>شناسه مشتری</a:t>
            </a:r>
          </a:p>
          <a:p>
            <a:pPr algn="ctr"/>
            <a:r>
              <a:rPr lang="en-US" sz="900" noProof="1">
                <a:solidFill>
                  <a:schemeClr val="tx1">
                    <a:lumMod val="65000"/>
                    <a:lumOff val="35000"/>
                  </a:schemeClr>
                </a:solidFill>
              </a:rPr>
              <a:t>CONTRACT_TYPE_ID - </a:t>
            </a:r>
            <a:r>
              <a:rPr lang="fa-IR" sz="900" noProof="1">
                <a:solidFill>
                  <a:schemeClr val="tx1">
                    <a:lumMod val="65000"/>
                    <a:lumOff val="35000"/>
                  </a:schemeClr>
                </a:solidFill>
              </a:rPr>
              <a:t>شناسه نوع قرارداد</a:t>
            </a:r>
          </a:p>
          <a:p>
            <a:pPr algn="ctr"/>
            <a:r>
              <a:rPr lang="en-US" sz="900" noProof="1">
                <a:solidFill>
                  <a:schemeClr val="tx1">
                    <a:lumMod val="65000"/>
                    <a:lumOff val="35000"/>
                  </a:schemeClr>
                </a:solidFill>
              </a:rPr>
              <a:t>IS_INSTALLMENT - </a:t>
            </a:r>
            <a:r>
              <a:rPr lang="fa-IR" sz="900" noProof="1">
                <a:solidFill>
                  <a:schemeClr val="tx1">
                    <a:lumMod val="65000"/>
                    <a:lumOff val="35000"/>
                  </a:schemeClr>
                </a:solidFill>
              </a:rPr>
              <a:t>قسطی بودن</a:t>
            </a:r>
          </a:p>
          <a:p>
            <a:pPr algn="ctr"/>
            <a:r>
              <a:rPr lang="en-US" sz="900" noProof="1">
                <a:solidFill>
                  <a:schemeClr val="tx1">
                    <a:lumMod val="65000"/>
                    <a:lumOff val="35000"/>
                  </a:schemeClr>
                </a:solidFill>
              </a:rPr>
              <a:t>INSTALLMENT_NUMBER - </a:t>
            </a:r>
            <a:r>
              <a:rPr lang="fa-IR" sz="900" noProof="1">
                <a:solidFill>
                  <a:schemeClr val="tx1">
                    <a:lumMod val="65000"/>
                    <a:lumOff val="35000"/>
                  </a:schemeClr>
                </a:solidFill>
              </a:rPr>
              <a:t>تعداد اقساط</a:t>
            </a:r>
          </a:p>
          <a:p>
            <a:pPr algn="ctr"/>
            <a:r>
              <a:rPr lang="en-US" sz="900" noProof="1">
                <a:solidFill>
                  <a:schemeClr val="tx1">
                    <a:lumMod val="65000"/>
                    <a:lumOff val="35000"/>
                  </a:schemeClr>
                </a:solidFill>
              </a:rPr>
              <a:t>LOAN_FILE_NUMBER - </a:t>
            </a:r>
            <a:r>
              <a:rPr lang="fa-IR" sz="900" noProof="1">
                <a:solidFill>
                  <a:schemeClr val="tx1">
                    <a:lumMod val="65000"/>
                    <a:lumOff val="35000"/>
                  </a:schemeClr>
                </a:solidFill>
              </a:rPr>
              <a:t>شماره پرونده وام</a:t>
            </a:r>
          </a:p>
          <a:p>
            <a:pPr algn="ctr"/>
            <a:r>
              <a:rPr lang="en-US" sz="900" noProof="1">
                <a:solidFill>
                  <a:schemeClr val="tx1">
                    <a:lumMod val="65000"/>
                    <a:lumOff val="35000"/>
                  </a:schemeClr>
                </a:solidFill>
              </a:rPr>
              <a:t>LOAN_DURATION_DAY - </a:t>
            </a:r>
            <a:r>
              <a:rPr lang="fa-IR" sz="900" noProof="1">
                <a:solidFill>
                  <a:schemeClr val="tx1">
                    <a:lumMod val="65000"/>
                    <a:lumOff val="35000"/>
                  </a:schemeClr>
                </a:solidFill>
              </a:rPr>
              <a:t>مدت وام (روز)</a:t>
            </a:r>
          </a:p>
          <a:p>
            <a:pPr algn="ctr"/>
            <a:r>
              <a:rPr lang="en-US" sz="900" noProof="1">
                <a:solidFill>
                  <a:schemeClr val="tx1">
                    <a:lumMod val="65000"/>
                    <a:lumOff val="35000"/>
                  </a:schemeClr>
                </a:solidFill>
              </a:rPr>
              <a:t>LOAN_DURATION_MONTH - </a:t>
            </a:r>
            <a:r>
              <a:rPr lang="fa-IR" sz="900" noProof="1">
                <a:solidFill>
                  <a:schemeClr val="tx1">
                    <a:lumMod val="65000"/>
                    <a:lumOff val="35000"/>
                  </a:schemeClr>
                </a:solidFill>
              </a:rPr>
              <a:t>مدت وام (ماه)</a:t>
            </a:r>
          </a:p>
          <a:p>
            <a:pPr algn="ctr"/>
            <a:r>
              <a:rPr lang="en-US" sz="900" noProof="1">
                <a:solidFill>
                  <a:schemeClr val="tx1">
                    <a:lumMod val="65000"/>
                    <a:lumOff val="35000"/>
                  </a:schemeClr>
                </a:solidFill>
              </a:rPr>
              <a:t>LOAN_DURATION_YEAR - </a:t>
            </a:r>
            <a:r>
              <a:rPr lang="fa-IR" sz="900" noProof="1">
                <a:solidFill>
                  <a:schemeClr val="tx1">
                    <a:lumMod val="65000"/>
                    <a:lumOff val="35000"/>
                  </a:schemeClr>
                </a:solidFill>
              </a:rPr>
              <a:t>مدت وام (سال)</a:t>
            </a:r>
          </a:p>
          <a:p>
            <a:pPr algn="ctr"/>
            <a:r>
              <a:rPr lang="en-US" sz="900" noProof="1">
                <a:solidFill>
                  <a:schemeClr val="tx1">
                    <a:lumMod val="65000"/>
                    <a:lumOff val="35000"/>
                  </a:schemeClr>
                </a:solidFill>
              </a:rPr>
              <a:t>LOAN_SUBJECT - </a:t>
            </a:r>
            <a:r>
              <a:rPr lang="fa-IR" sz="900" noProof="1">
                <a:solidFill>
                  <a:schemeClr val="tx1">
                    <a:lumMod val="65000"/>
                    <a:lumOff val="35000"/>
                  </a:schemeClr>
                </a:solidFill>
              </a:rPr>
              <a:t>موضوع وام</a:t>
            </a:r>
          </a:p>
        </p:txBody>
      </p:sp>
      <p:sp>
        <p:nvSpPr>
          <p:cNvPr id="30" name="Freeform: Shape 29">
            <a:extLst>
              <a:ext uri="{FF2B5EF4-FFF2-40B4-BE49-F238E27FC236}">
                <a16:creationId xmlns:a16="http://schemas.microsoft.com/office/drawing/2014/main" id="{920AEFA6-E6B4-3F30-EBA3-03D4B544D880}"/>
              </a:ext>
            </a:extLst>
          </p:cNvPr>
          <p:cNvSpPr/>
          <p:nvPr/>
        </p:nvSpPr>
        <p:spPr>
          <a:xfrm>
            <a:off x="35872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LOAN_AMOUNT - </a:t>
            </a:r>
            <a:r>
              <a:rPr lang="fa-IR" sz="1050" noProof="1">
                <a:solidFill>
                  <a:schemeClr val="tx1">
                    <a:lumMod val="65000"/>
                    <a:lumOff val="35000"/>
                  </a:schemeClr>
                </a:solidFill>
              </a:rPr>
              <a:t>مبلغ وام</a:t>
            </a:r>
          </a:p>
          <a:p>
            <a:pPr algn="ctr"/>
            <a:r>
              <a:rPr lang="en-US" sz="1050" noProof="1">
                <a:solidFill>
                  <a:schemeClr val="tx1">
                    <a:lumMod val="65000"/>
                    <a:lumOff val="35000"/>
                  </a:schemeClr>
                </a:solidFill>
              </a:rPr>
              <a:t>CURRENT_LOAN_RATES - </a:t>
            </a:r>
            <a:r>
              <a:rPr lang="fa-IR" sz="1050" noProof="1">
                <a:solidFill>
                  <a:schemeClr val="tx1">
                    <a:lumMod val="65000"/>
                    <a:lumOff val="35000"/>
                  </a:schemeClr>
                </a:solidFill>
              </a:rPr>
              <a:t>نرخ بهره وام</a:t>
            </a:r>
          </a:p>
          <a:p>
            <a:pPr algn="ctr"/>
            <a:r>
              <a:rPr lang="en-US" sz="1050" noProof="1">
                <a:solidFill>
                  <a:schemeClr val="tx1">
                    <a:lumMod val="65000"/>
                    <a:lumOff val="35000"/>
                  </a:schemeClr>
                </a:solidFill>
              </a:rPr>
              <a:t>COLLATERAL_NEEDED_VALUE - </a:t>
            </a:r>
            <a:r>
              <a:rPr lang="fa-IR" sz="1050" noProof="1">
                <a:solidFill>
                  <a:schemeClr val="tx1">
                    <a:lumMod val="65000"/>
                    <a:lumOff val="35000"/>
                  </a:schemeClr>
                </a:solidFill>
              </a:rPr>
              <a:t>وثیقه مورد نیاز</a:t>
            </a:r>
          </a:p>
        </p:txBody>
      </p:sp>
      <p:sp>
        <p:nvSpPr>
          <p:cNvPr id="31" name="Freeform: Shape 30">
            <a:extLst>
              <a:ext uri="{FF2B5EF4-FFF2-40B4-BE49-F238E27FC236}">
                <a16:creationId xmlns:a16="http://schemas.microsoft.com/office/drawing/2014/main" id="{28561CF1-4FC2-891A-D6B9-1FC700BBE700}"/>
              </a:ext>
            </a:extLst>
          </p:cNvPr>
          <p:cNvSpPr/>
          <p:nvPr/>
        </p:nvSpPr>
        <p:spPr>
          <a:xfrm>
            <a:off x="6339951"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cs typeface="B Nazanin" panose="00000400000000000000" pitchFamily="2" charset="-78"/>
              </a:rPr>
              <a:t>GENDER - </a:t>
            </a:r>
            <a:r>
              <a:rPr lang="fa-IR" sz="1050" noProof="1">
                <a:solidFill>
                  <a:schemeClr val="tx1">
                    <a:lumMod val="65000"/>
                    <a:lumOff val="35000"/>
                  </a:schemeClr>
                </a:solidFill>
                <a:cs typeface="B Nazanin" panose="00000400000000000000" pitchFamily="2" charset="-78"/>
              </a:rPr>
              <a:t>جنسیت  </a:t>
            </a:r>
          </a:p>
          <a:p>
            <a:pPr algn="ctr"/>
            <a:r>
              <a:rPr lang="en-US" sz="1050" noProof="1">
                <a:solidFill>
                  <a:schemeClr val="tx1">
                    <a:lumMod val="65000"/>
                    <a:lumOff val="35000"/>
                  </a:schemeClr>
                </a:solidFill>
                <a:cs typeface="B Nazanin" panose="00000400000000000000" pitchFamily="2" charset="-78"/>
              </a:rPr>
              <a:t>BIRTH_PLACE - </a:t>
            </a:r>
            <a:r>
              <a:rPr lang="fa-IR" sz="1050" noProof="1">
                <a:solidFill>
                  <a:schemeClr val="tx1">
                    <a:lumMod val="65000"/>
                    <a:lumOff val="35000"/>
                  </a:schemeClr>
                </a:solidFill>
                <a:cs typeface="B Nazanin" panose="00000400000000000000" pitchFamily="2" charset="-78"/>
              </a:rPr>
              <a:t>محل تولد  </a:t>
            </a:r>
          </a:p>
          <a:p>
            <a:pPr algn="ctr"/>
            <a:r>
              <a:rPr lang="en-US" sz="1050" noProof="1">
                <a:solidFill>
                  <a:schemeClr val="tx1">
                    <a:lumMod val="65000"/>
                    <a:lumOff val="35000"/>
                  </a:schemeClr>
                </a:solidFill>
                <a:cs typeface="B Nazanin" panose="00000400000000000000" pitchFamily="2" charset="-78"/>
              </a:rPr>
              <a:t>EDUCATION_GRADE - </a:t>
            </a:r>
            <a:r>
              <a:rPr lang="fa-IR" sz="1050" noProof="1">
                <a:solidFill>
                  <a:schemeClr val="tx1">
                    <a:lumMod val="65000"/>
                    <a:lumOff val="35000"/>
                  </a:schemeClr>
                </a:solidFill>
                <a:cs typeface="B Nazanin" panose="00000400000000000000" pitchFamily="2" charset="-78"/>
              </a:rPr>
              <a:t>سطح تحصیلات  </a:t>
            </a:r>
          </a:p>
          <a:p>
            <a:pPr algn="ctr"/>
            <a:r>
              <a:rPr lang="en-US" sz="1050" noProof="1">
                <a:solidFill>
                  <a:schemeClr val="tx1">
                    <a:lumMod val="65000"/>
                    <a:lumOff val="35000"/>
                  </a:schemeClr>
                </a:solidFill>
                <a:cs typeface="B Nazanin" panose="00000400000000000000" pitchFamily="2" charset="-78"/>
              </a:rPr>
              <a:t>OCCUPATION - </a:t>
            </a:r>
            <a:r>
              <a:rPr lang="fa-IR" sz="1050" noProof="1">
                <a:solidFill>
                  <a:schemeClr val="tx1">
                    <a:lumMod val="65000"/>
                    <a:lumOff val="35000"/>
                  </a:schemeClr>
                </a:solidFill>
                <a:cs typeface="B Nazanin" panose="00000400000000000000" pitchFamily="2" charset="-78"/>
              </a:rPr>
              <a:t>شغل  </a:t>
            </a:r>
          </a:p>
          <a:p>
            <a:pPr algn="ctr"/>
            <a:r>
              <a:rPr lang="en-US" sz="1050" noProof="1">
                <a:solidFill>
                  <a:schemeClr val="tx1">
                    <a:lumMod val="65000"/>
                    <a:lumOff val="35000"/>
                  </a:schemeClr>
                </a:solidFill>
                <a:cs typeface="B Nazanin" panose="00000400000000000000" pitchFamily="2" charset="-78"/>
              </a:rPr>
              <a:t>MARITAL_STATUS - </a:t>
            </a:r>
            <a:r>
              <a:rPr lang="fa-IR" sz="1050" noProof="1">
                <a:solidFill>
                  <a:schemeClr val="tx1">
                    <a:lumMod val="65000"/>
                    <a:lumOff val="35000"/>
                  </a:schemeClr>
                </a:solidFill>
                <a:cs typeface="B Nazanin" panose="00000400000000000000" pitchFamily="2" charset="-78"/>
              </a:rPr>
              <a:t>وضعیت تأهل  </a:t>
            </a:r>
          </a:p>
          <a:p>
            <a:pPr algn="ctr"/>
            <a:r>
              <a:rPr lang="en-US" sz="1050" noProof="1">
                <a:solidFill>
                  <a:schemeClr val="tx1">
                    <a:lumMod val="65000"/>
                    <a:lumOff val="35000"/>
                  </a:schemeClr>
                </a:solidFill>
                <a:cs typeface="B Nazanin" panose="00000400000000000000" pitchFamily="2" charset="-78"/>
              </a:rPr>
              <a:t>MONTHLY_INCOME - </a:t>
            </a:r>
            <a:r>
              <a:rPr lang="fa-IR" sz="1050" noProof="1">
                <a:solidFill>
                  <a:schemeClr val="tx1">
                    <a:lumMod val="65000"/>
                    <a:lumOff val="35000"/>
                  </a:schemeClr>
                </a:solidFill>
                <a:cs typeface="B Nazanin" panose="00000400000000000000" pitchFamily="2" charset="-78"/>
              </a:rPr>
              <a:t>درآمد ماهیانه</a:t>
            </a:r>
            <a:endParaRPr lang="en-US" sz="1050" noProof="1">
              <a:solidFill>
                <a:schemeClr val="tx1">
                  <a:lumMod val="65000"/>
                  <a:lumOff val="35000"/>
                </a:schemeClr>
              </a:solidFill>
              <a:cs typeface="B Nazanin" panose="00000400000000000000" pitchFamily="2" charset="-78"/>
            </a:endParaRPr>
          </a:p>
        </p:txBody>
      </p:sp>
      <p:sp>
        <p:nvSpPr>
          <p:cNvPr id="32" name="Freeform: Shape 31">
            <a:extLst>
              <a:ext uri="{FF2B5EF4-FFF2-40B4-BE49-F238E27FC236}">
                <a16:creationId xmlns:a16="http://schemas.microsoft.com/office/drawing/2014/main" id="{38ACDBF0-469B-D20B-4772-DFCD362A320E}"/>
              </a:ext>
            </a:extLst>
          </p:cNvPr>
          <p:cNvSpPr/>
          <p:nvPr/>
        </p:nvSpPr>
        <p:spPr>
          <a:xfrm>
            <a:off x="8345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sz="1600" b="1" dirty="0"/>
              <a:t>مشخصات قراردادی</a:t>
            </a:r>
            <a:endParaRPr lang="en-US" sz="1600" b="1" dirty="0"/>
          </a:p>
        </p:txBody>
      </p:sp>
      <p:sp>
        <p:nvSpPr>
          <p:cNvPr id="33" name="Freeform: Shape 32">
            <a:extLst>
              <a:ext uri="{FF2B5EF4-FFF2-40B4-BE49-F238E27FC236}">
                <a16:creationId xmlns:a16="http://schemas.microsoft.com/office/drawing/2014/main" id="{3B47610F-53F3-D4F0-4256-5B919BC72AC6}"/>
              </a:ext>
            </a:extLst>
          </p:cNvPr>
          <p:cNvSpPr/>
          <p:nvPr/>
        </p:nvSpPr>
        <p:spPr>
          <a:xfrm>
            <a:off x="35872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ویژگی‌های مالی</a:t>
            </a:r>
            <a:endParaRPr lang="en-US" b="1" dirty="0">
              <a:solidFill>
                <a:schemeClr val="tx1">
                  <a:lumMod val="85000"/>
                  <a:lumOff val="15000"/>
                </a:schemeClr>
              </a:solidFill>
            </a:endParaRPr>
          </a:p>
        </p:txBody>
      </p:sp>
      <p:sp>
        <p:nvSpPr>
          <p:cNvPr id="34" name="Freeform: Shape 33">
            <a:extLst>
              <a:ext uri="{FF2B5EF4-FFF2-40B4-BE49-F238E27FC236}">
                <a16:creationId xmlns:a16="http://schemas.microsoft.com/office/drawing/2014/main" id="{832D7759-B054-9461-E973-4A4AD4AC084A}"/>
              </a:ext>
            </a:extLst>
          </p:cNvPr>
          <p:cNvSpPr/>
          <p:nvPr/>
        </p:nvSpPr>
        <p:spPr>
          <a:xfrm>
            <a:off x="6339951"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اطلاعات فردی</a:t>
            </a:r>
            <a:endParaRPr lang="en-US" b="1" dirty="0">
              <a:solidFill>
                <a:schemeClr val="tx1">
                  <a:lumMod val="85000"/>
                  <a:lumOff val="15000"/>
                </a:schemeClr>
              </a:solidFill>
            </a:endParaRPr>
          </a:p>
        </p:txBody>
      </p:sp>
      <p:sp>
        <p:nvSpPr>
          <p:cNvPr id="36" name="Freeform: Shape 35">
            <a:extLst>
              <a:ext uri="{FF2B5EF4-FFF2-40B4-BE49-F238E27FC236}">
                <a16:creationId xmlns:a16="http://schemas.microsoft.com/office/drawing/2014/main" id="{55667C0E-44BB-A394-86FE-314D1A02BE70}"/>
              </a:ext>
            </a:extLst>
          </p:cNvPr>
          <p:cNvSpPr/>
          <p:nvPr/>
        </p:nvSpPr>
        <p:spPr>
          <a:xfrm>
            <a:off x="202520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FILE_STATUS - </a:t>
            </a:r>
            <a:r>
              <a:rPr lang="fa-IR" sz="1050" noProof="1">
                <a:solidFill>
                  <a:schemeClr val="tx1">
                    <a:lumMod val="65000"/>
                    <a:lumOff val="35000"/>
                  </a:schemeClr>
                </a:solidFill>
              </a:rPr>
              <a:t>وضعیت پرونده</a:t>
            </a:r>
          </a:p>
        </p:txBody>
      </p:sp>
      <p:sp>
        <p:nvSpPr>
          <p:cNvPr id="37" name="Freeform: Shape 36">
            <a:extLst>
              <a:ext uri="{FF2B5EF4-FFF2-40B4-BE49-F238E27FC236}">
                <a16:creationId xmlns:a16="http://schemas.microsoft.com/office/drawing/2014/main" id="{BB009CA3-06BF-573F-E3C7-20F2E62F9F1A}"/>
              </a:ext>
            </a:extLst>
          </p:cNvPr>
          <p:cNvSpPr/>
          <p:nvPr/>
        </p:nvSpPr>
        <p:spPr>
          <a:xfrm>
            <a:off x="575212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CITY_CODE - </a:t>
            </a:r>
            <a:r>
              <a:rPr lang="fa-IR" sz="1050" noProof="1">
                <a:solidFill>
                  <a:schemeClr val="tx1">
                    <a:lumMod val="65000"/>
                    <a:lumOff val="35000"/>
                  </a:schemeClr>
                </a:solidFill>
              </a:rPr>
              <a:t>کد شهر</a:t>
            </a:r>
          </a:p>
          <a:p>
            <a:pPr algn="ctr"/>
            <a:r>
              <a:rPr lang="en-US" sz="1050" noProof="1">
                <a:solidFill>
                  <a:schemeClr val="tx1">
                    <a:lumMod val="65000"/>
                    <a:lumOff val="35000"/>
                  </a:schemeClr>
                </a:solidFill>
              </a:rPr>
              <a:t>PROVINCE_ID - </a:t>
            </a:r>
            <a:r>
              <a:rPr lang="fa-IR" sz="1050" noProof="1">
                <a:solidFill>
                  <a:schemeClr val="tx1">
                    <a:lumMod val="65000"/>
                    <a:lumOff val="35000"/>
                  </a:schemeClr>
                </a:solidFill>
              </a:rPr>
              <a:t>شناسه استان</a:t>
            </a:r>
          </a:p>
          <a:p>
            <a:pPr algn="ctr"/>
            <a:r>
              <a:rPr lang="en-US" sz="1050" noProof="1">
                <a:solidFill>
                  <a:schemeClr val="tx1">
                    <a:lumMod val="65000"/>
                    <a:lumOff val="35000"/>
                  </a:schemeClr>
                </a:solidFill>
              </a:rPr>
              <a:t>LOAN_DATE - </a:t>
            </a:r>
            <a:r>
              <a:rPr lang="fa-IR" sz="1050" noProof="1">
                <a:solidFill>
                  <a:schemeClr val="tx1">
                    <a:lumMod val="65000"/>
                    <a:lumOff val="35000"/>
                  </a:schemeClr>
                </a:solidFill>
              </a:rPr>
              <a:t>تاریخ وام</a:t>
            </a:r>
          </a:p>
          <a:p>
            <a:pPr algn="ctr"/>
            <a:r>
              <a:rPr lang="en-US" sz="1050" noProof="1">
                <a:solidFill>
                  <a:schemeClr val="tx1">
                    <a:lumMod val="65000"/>
                    <a:lumOff val="35000"/>
                  </a:schemeClr>
                </a:solidFill>
              </a:rPr>
              <a:t>BRANCH_CODE - </a:t>
            </a:r>
            <a:r>
              <a:rPr lang="fa-IR" sz="1050" noProof="1">
                <a:solidFill>
                  <a:schemeClr val="tx1">
                    <a:lumMod val="65000"/>
                    <a:lumOff val="35000"/>
                  </a:schemeClr>
                </a:solidFill>
              </a:rPr>
              <a:t>کد شعبه</a:t>
            </a:r>
            <a:endParaRPr lang="en-US" sz="1050" noProof="1">
              <a:solidFill>
                <a:schemeClr val="tx1">
                  <a:lumMod val="65000"/>
                  <a:lumOff val="35000"/>
                </a:schemeClr>
              </a:solidFill>
            </a:endParaRPr>
          </a:p>
        </p:txBody>
      </p:sp>
      <p:sp>
        <p:nvSpPr>
          <p:cNvPr id="39" name="Freeform: Shape 38">
            <a:extLst>
              <a:ext uri="{FF2B5EF4-FFF2-40B4-BE49-F238E27FC236}">
                <a16:creationId xmlns:a16="http://schemas.microsoft.com/office/drawing/2014/main" id="{3234E299-76E1-A952-CF06-2F9F05432E10}"/>
              </a:ext>
            </a:extLst>
          </p:cNvPr>
          <p:cNvSpPr/>
          <p:nvPr/>
        </p:nvSpPr>
        <p:spPr>
          <a:xfrm>
            <a:off x="202520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t>وضعیت پرونده</a:t>
            </a:r>
            <a:endParaRPr lang="en-US" b="1" dirty="0"/>
          </a:p>
        </p:txBody>
      </p:sp>
      <p:sp>
        <p:nvSpPr>
          <p:cNvPr id="40" name="Freeform: Shape 39">
            <a:extLst>
              <a:ext uri="{FF2B5EF4-FFF2-40B4-BE49-F238E27FC236}">
                <a16:creationId xmlns:a16="http://schemas.microsoft.com/office/drawing/2014/main" id="{FB1AED5D-E42B-EA47-252A-3C51FD934121}"/>
              </a:ext>
            </a:extLst>
          </p:cNvPr>
          <p:cNvSpPr/>
          <p:nvPr/>
        </p:nvSpPr>
        <p:spPr>
          <a:xfrm>
            <a:off x="575212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ابعاد مکانی‌زمانی</a:t>
            </a:r>
            <a:endParaRPr lang="en-US" b="1" dirty="0">
              <a:solidFill>
                <a:schemeClr val="tx1">
                  <a:lumMod val="85000"/>
                  <a:lumOff val="15000"/>
                </a:schemeClr>
              </a:solidFill>
            </a:endParaRPr>
          </a:p>
        </p:txBody>
      </p:sp>
    </p:spTree>
    <p:extLst>
      <p:ext uri="{BB962C8B-B14F-4D97-AF65-F5344CB8AC3E}">
        <p14:creationId xmlns:p14="http://schemas.microsoft.com/office/powerpoint/2010/main" val="9342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D87EF-78A2-0AB2-1B2D-BA7797950A8B}"/>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F70F07-030D-11E4-CE51-BF264EB0274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D48ADB4-A9AD-2FF2-A625-8D4A8F850B4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9394D23C-F1FB-5CB3-258A-B78DEEAB49C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66A92FD-2E79-16BB-2C0E-9468D77B375B}"/>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2331A9B-90F0-6BF6-8AF5-67A987284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4627906-37C4-0A45-AC6B-637BDF096FA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17</a:t>
            </a:r>
          </a:p>
        </p:txBody>
      </p:sp>
      <p:graphicFrame>
        <p:nvGraphicFramePr>
          <p:cNvPr id="14" name="Diagram 13">
            <a:extLst>
              <a:ext uri="{FF2B5EF4-FFF2-40B4-BE49-F238E27FC236}">
                <a16:creationId xmlns:a16="http://schemas.microsoft.com/office/drawing/2014/main" id="{AA515CB2-CE50-C175-1670-897F7CAE2704}"/>
              </a:ext>
            </a:extLst>
          </p:cNvPr>
          <p:cNvGraphicFramePr/>
          <p:nvPr>
            <p:extLst>
              <p:ext uri="{D42A27DB-BD31-4B8C-83A1-F6EECF244321}">
                <p14:modId xmlns:p14="http://schemas.microsoft.com/office/powerpoint/2010/main" val="299325539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9CC816E-14DB-E444-82DB-27C83EC2BCD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پیش‌پردازش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1314C37D-A722-1719-198D-105C1E9F8BF0}"/>
              </a:ext>
            </a:extLst>
          </p:cNvPr>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جهت آماده‌سازی داده‌های خام برای تحلیل مدل، مجموعه‌ای از مراحل پیش‌پردازش بر روی داده‌ها اعمال شد.	</a:t>
            </a:r>
          </a:p>
        </p:txBody>
      </p:sp>
      <p:pic>
        <p:nvPicPr>
          <p:cNvPr id="17" name="Picture 16" descr="Line-3.png">
            <a:extLst>
              <a:ext uri="{FF2B5EF4-FFF2-40B4-BE49-F238E27FC236}">
                <a16:creationId xmlns:a16="http://schemas.microsoft.com/office/drawing/2014/main" id="{E7AF5E98-F941-482D-4504-E6D680225340}"/>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86" name="Freeform: Shape 185">
            <a:extLst>
              <a:ext uri="{FF2B5EF4-FFF2-40B4-BE49-F238E27FC236}">
                <a16:creationId xmlns:a16="http://schemas.microsoft.com/office/drawing/2014/main" id="{A7870093-2FD3-6B84-9BB9-AF4B9576645F}"/>
              </a:ext>
            </a:extLst>
          </p:cNvPr>
          <p:cNvSpPr/>
          <p:nvPr/>
        </p:nvSpPr>
        <p:spPr>
          <a:xfrm>
            <a:off x="952926" y="1553093"/>
            <a:ext cx="706349" cy="1439722"/>
          </a:xfrm>
          <a:custGeom>
            <a:avLst/>
            <a:gdLst>
              <a:gd name="connsiteX0" fmla="*/ 0 w 650082"/>
              <a:gd name="connsiteY0" fmla="*/ 0 h 1407319"/>
              <a:gd name="connsiteX1" fmla="*/ 650082 w 650082"/>
              <a:gd name="connsiteY1" fmla="*/ 792956 h 1407319"/>
              <a:gd name="connsiteX2" fmla="*/ 647700 w 650082"/>
              <a:gd name="connsiteY2" fmla="*/ 1407319 h 1407319"/>
              <a:gd name="connsiteX3" fmla="*/ 2382 w 650082"/>
              <a:gd name="connsiteY3" fmla="*/ 931069 h 1407319"/>
              <a:gd name="connsiteX4" fmla="*/ 0 w 650082"/>
              <a:gd name="connsiteY4" fmla="*/ 0 h 1407319"/>
              <a:gd name="connsiteX0" fmla="*/ 793 w 650875"/>
              <a:gd name="connsiteY0" fmla="*/ 0 h 1407319"/>
              <a:gd name="connsiteX1" fmla="*/ 650875 w 650875"/>
              <a:gd name="connsiteY1" fmla="*/ 792956 h 1407319"/>
              <a:gd name="connsiteX2" fmla="*/ 648493 w 650875"/>
              <a:gd name="connsiteY2" fmla="*/ 1407319 h 1407319"/>
              <a:gd name="connsiteX3" fmla="*/ 0 w 650875"/>
              <a:gd name="connsiteY3" fmla="*/ 924719 h 1407319"/>
              <a:gd name="connsiteX4" fmla="*/ 793 w 650875"/>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7100 h 1407319"/>
              <a:gd name="connsiteX4" fmla="*/ 3174 w 653256"/>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9481 h 1407319"/>
              <a:gd name="connsiteX4" fmla="*/ 3174 w 653256"/>
              <a:gd name="connsiteY4" fmla="*/ 0 h 1407319"/>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8"/>
              <a:gd name="connsiteX1" fmla="*/ 654867 w 654867"/>
              <a:gd name="connsiteY1" fmla="*/ 790575 h 1404938"/>
              <a:gd name="connsiteX2" fmla="*/ 652485 w 654867"/>
              <a:gd name="connsiteY2" fmla="*/ 1404938 h 1404938"/>
              <a:gd name="connsiteX3" fmla="*/ 1611 w 654867"/>
              <a:gd name="connsiteY3" fmla="*/ 927100 h 1404938"/>
              <a:gd name="connsiteX4" fmla="*/ 22 w 654867"/>
              <a:gd name="connsiteY4" fmla="*/ 0 h 1404938"/>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7"/>
              <a:gd name="connsiteX1" fmla="*/ 654867 w 654867"/>
              <a:gd name="connsiteY1" fmla="*/ 790574 h 1404937"/>
              <a:gd name="connsiteX2" fmla="*/ 652485 w 654867"/>
              <a:gd name="connsiteY2" fmla="*/ 1404937 h 1404937"/>
              <a:gd name="connsiteX3" fmla="*/ 1611 w 654867"/>
              <a:gd name="connsiteY3" fmla="*/ 927099 h 1404937"/>
              <a:gd name="connsiteX4" fmla="*/ 22 w 654867"/>
              <a:gd name="connsiteY4" fmla="*/ 0 h 1404937"/>
              <a:gd name="connsiteX0" fmla="*/ 22 w 654867"/>
              <a:gd name="connsiteY0" fmla="*/ 0 h 1409700"/>
              <a:gd name="connsiteX1" fmla="*/ 654867 w 654867"/>
              <a:gd name="connsiteY1" fmla="*/ 795337 h 1409700"/>
              <a:gd name="connsiteX2" fmla="*/ 652485 w 654867"/>
              <a:gd name="connsiteY2" fmla="*/ 1409700 h 1409700"/>
              <a:gd name="connsiteX3" fmla="*/ 1611 w 654867"/>
              <a:gd name="connsiteY3" fmla="*/ 931862 h 1409700"/>
              <a:gd name="connsiteX4" fmla="*/ 22 w 654867"/>
              <a:gd name="connsiteY4" fmla="*/ 0 h 1409700"/>
              <a:gd name="connsiteX0" fmla="*/ 22 w 654867"/>
              <a:gd name="connsiteY0" fmla="*/ 0 h 1407318"/>
              <a:gd name="connsiteX1" fmla="*/ 654867 w 654867"/>
              <a:gd name="connsiteY1" fmla="*/ 792955 h 1407318"/>
              <a:gd name="connsiteX2" fmla="*/ 652485 w 654867"/>
              <a:gd name="connsiteY2" fmla="*/ 1407318 h 1407318"/>
              <a:gd name="connsiteX3" fmla="*/ 1611 w 654867"/>
              <a:gd name="connsiteY3" fmla="*/ 929480 h 1407318"/>
              <a:gd name="connsiteX4" fmla="*/ 22 w 654867"/>
              <a:gd name="connsiteY4" fmla="*/ 0 h 1407318"/>
              <a:gd name="connsiteX0" fmla="*/ 22 w 654867"/>
              <a:gd name="connsiteY0" fmla="*/ 0 h 1404936"/>
              <a:gd name="connsiteX1" fmla="*/ 654867 w 654867"/>
              <a:gd name="connsiteY1" fmla="*/ 792955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4936"/>
              <a:gd name="connsiteX1" fmla="*/ 654867 w 654867"/>
              <a:gd name="connsiteY1" fmla="*/ 799348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7067"/>
              <a:gd name="connsiteX1" fmla="*/ 654867 w 654867"/>
              <a:gd name="connsiteY1" fmla="*/ 799348 h 1407067"/>
              <a:gd name="connsiteX2" fmla="*/ 652485 w 654867"/>
              <a:gd name="connsiteY2" fmla="*/ 1407067 h 1407067"/>
              <a:gd name="connsiteX3" fmla="*/ 1611 w 654867"/>
              <a:gd name="connsiteY3" fmla="*/ 929480 h 1407067"/>
              <a:gd name="connsiteX4" fmla="*/ 22 w 654867"/>
              <a:gd name="connsiteY4" fmla="*/ 0 h 1407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67" h="1407067">
                <a:moveTo>
                  <a:pt x="22" y="0"/>
                </a:moveTo>
                <a:lnTo>
                  <a:pt x="654867" y="799348"/>
                </a:lnTo>
                <a:lnTo>
                  <a:pt x="652485" y="1407067"/>
                </a:lnTo>
                <a:lnTo>
                  <a:pt x="1611" y="929480"/>
                </a:lnTo>
                <a:cubicBezTo>
                  <a:pt x="1875" y="621240"/>
                  <a:pt x="-242" y="308240"/>
                  <a:pt x="22"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7" name="Freeform: Shape 186">
            <a:extLst>
              <a:ext uri="{FF2B5EF4-FFF2-40B4-BE49-F238E27FC236}">
                <a16:creationId xmlns:a16="http://schemas.microsoft.com/office/drawing/2014/main" id="{7A5BE612-C931-A484-94D2-6EF32E602BE5}"/>
              </a:ext>
            </a:extLst>
          </p:cNvPr>
          <p:cNvSpPr/>
          <p:nvPr/>
        </p:nvSpPr>
        <p:spPr>
          <a:xfrm>
            <a:off x="955498" y="2503332"/>
            <a:ext cx="706349" cy="1117845"/>
          </a:xfrm>
          <a:custGeom>
            <a:avLst/>
            <a:gdLst>
              <a:gd name="connsiteX0" fmla="*/ 0 w 650081"/>
              <a:gd name="connsiteY0" fmla="*/ 0 h 1088231"/>
              <a:gd name="connsiteX1" fmla="*/ 645318 w 650081"/>
              <a:gd name="connsiteY1" fmla="*/ 476250 h 1088231"/>
              <a:gd name="connsiteX2" fmla="*/ 650081 w 650081"/>
              <a:gd name="connsiteY2" fmla="*/ 1088231 h 1088231"/>
              <a:gd name="connsiteX3" fmla="*/ 0 w 650081"/>
              <a:gd name="connsiteY3" fmla="*/ 931068 h 1088231"/>
              <a:gd name="connsiteX4" fmla="*/ 0 w 650081"/>
              <a:gd name="connsiteY4" fmla="*/ 0 h 1088231"/>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1068 h 1092493"/>
              <a:gd name="connsiteX4" fmla="*/ 0 w 650081"/>
              <a:gd name="connsiteY4" fmla="*/ 0 h 1092493"/>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3199 h 1092493"/>
              <a:gd name="connsiteX4" fmla="*/ 0 w 650081"/>
              <a:gd name="connsiteY4" fmla="*/ 0 h 10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081" h="1092493">
                <a:moveTo>
                  <a:pt x="0" y="0"/>
                </a:moveTo>
                <a:lnTo>
                  <a:pt x="645318" y="476250"/>
                </a:lnTo>
                <a:cubicBezTo>
                  <a:pt x="646906" y="680244"/>
                  <a:pt x="648493" y="888499"/>
                  <a:pt x="650081" y="1092493"/>
                </a:cubicBezTo>
                <a:lnTo>
                  <a:pt x="0" y="933199"/>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8" name="Freeform: Shape 187">
            <a:extLst>
              <a:ext uri="{FF2B5EF4-FFF2-40B4-BE49-F238E27FC236}">
                <a16:creationId xmlns:a16="http://schemas.microsoft.com/office/drawing/2014/main" id="{9A828674-F42A-0B43-1A6C-1B97B748DED6}"/>
              </a:ext>
            </a:extLst>
          </p:cNvPr>
          <p:cNvSpPr/>
          <p:nvPr/>
        </p:nvSpPr>
        <p:spPr>
          <a:xfrm>
            <a:off x="945970" y="3452832"/>
            <a:ext cx="713304" cy="955594"/>
          </a:xfrm>
          <a:custGeom>
            <a:avLst/>
            <a:gdLst>
              <a:gd name="connsiteX0" fmla="*/ 0 w 650082"/>
              <a:gd name="connsiteY0" fmla="*/ 926307 h 926307"/>
              <a:gd name="connsiteX1" fmla="*/ 650082 w 650082"/>
              <a:gd name="connsiteY1" fmla="*/ 771525 h 926307"/>
              <a:gd name="connsiteX2" fmla="*/ 650082 w 650082"/>
              <a:gd name="connsiteY2" fmla="*/ 157163 h 926307"/>
              <a:gd name="connsiteX3" fmla="*/ 2382 w 650082"/>
              <a:gd name="connsiteY3" fmla="*/ 0 h 926307"/>
              <a:gd name="connsiteX4" fmla="*/ 0 w 650082"/>
              <a:gd name="connsiteY4" fmla="*/ 926307 h 926307"/>
              <a:gd name="connsiteX0" fmla="*/ 2381 w 652463"/>
              <a:gd name="connsiteY0" fmla="*/ 926307 h 926307"/>
              <a:gd name="connsiteX1" fmla="*/ 652463 w 652463"/>
              <a:gd name="connsiteY1" fmla="*/ 771525 h 926307"/>
              <a:gd name="connsiteX2" fmla="*/ 652463 w 652463"/>
              <a:gd name="connsiteY2" fmla="*/ 157163 h 926307"/>
              <a:gd name="connsiteX3" fmla="*/ 0 w 652463"/>
              <a:gd name="connsiteY3" fmla="*/ 0 h 926307"/>
              <a:gd name="connsiteX4" fmla="*/ 2381 w 652463"/>
              <a:gd name="connsiteY4" fmla="*/ 926307 h 926307"/>
              <a:gd name="connsiteX0" fmla="*/ 229 w 652692"/>
              <a:gd name="connsiteY0" fmla="*/ 926307 h 926307"/>
              <a:gd name="connsiteX1" fmla="*/ 652692 w 652692"/>
              <a:gd name="connsiteY1" fmla="*/ 771525 h 926307"/>
              <a:gd name="connsiteX2" fmla="*/ 652692 w 652692"/>
              <a:gd name="connsiteY2" fmla="*/ 157163 h 926307"/>
              <a:gd name="connsiteX3" fmla="*/ 229 w 652692"/>
              <a:gd name="connsiteY3" fmla="*/ 0 h 926307"/>
              <a:gd name="connsiteX4" fmla="*/ 229 w 652692"/>
              <a:gd name="connsiteY4" fmla="*/ 926307 h 926307"/>
              <a:gd name="connsiteX0" fmla="*/ 105 w 654949"/>
              <a:gd name="connsiteY0" fmla="*/ 928688 h 928688"/>
              <a:gd name="connsiteX1" fmla="*/ 654949 w 654949"/>
              <a:gd name="connsiteY1" fmla="*/ 771525 h 928688"/>
              <a:gd name="connsiteX2" fmla="*/ 654949 w 654949"/>
              <a:gd name="connsiteY2" fmla="*/ 157163 h 928688"/>
              <a:gd name="connsiteX3" fmla="*/ 2486 w 654949"/>
              <a:gd name="connsiteY3" fmla="*/ 0 h 928688"/>
              <a:gd name="connsiteX4" fmla="*/ 105 w 654949"/>
              <a:gd name="connsiteY4" fmla="*/ 928688 h 928688"/>
              <a:gd name="connsiteX0" fmla="*/ 105 w 654949"/>
              <a:gd name="connsiteY0" fmla="*/ 928688 h 928688"/>
              <a:gd name="connsiteX1" fmla="*/ 654949 w 654949"/>
              <a:gd name="connsiteY1" fmla="*/ 771525 h 928688"/>
              <a:gd name="connsiteX2" fmla="*/ 654949 w 654949"/>
              <a:gd name="connsiteY2" fmla="*/ 154781 h 928688"/>
              <a:gd name="connsiteX3" fmla="*/ 2486 w 654949"/>
              <a:gd name="connsiteY3" fmla="*/ 0 h 928688"/>
              <a:gd name="connsiteX4" fmla="*/ 105 w 654949"/>
              <a:gd name="connsiteY4" fmla="*/ 928688 h 928688"/>
              <a:gd name="connsiteX0" fmla="*/ 105 w 654949"/>
              <a:gd name="connsiteY0" fmla="*/ 930820 h 930820"/>
              <a:gd name="connsiteX1" fmla="*/ 654949 w 654949"/>
              <a:gd name="connsiteY1" fmla="*/ 771525 h 930820"/>
              <a:gd name="connsiteX2" fmla="*/ 654949 w 654949"/>
              <a:gd name="connsiteY2" fmla="*/ 154781 h 930820"/>
              <a:gd name="connsiteX3" fmla="*/ 2486 w 654949"/>
              <a:gd name="connsiteY3" fmla="*/ 0 h 930820"/>
              <a:gd name="connsiteX4" fmla="*/ 105 w 654949"/>
              <a:gd name="connsiteY4" fmla="*/ 930820 h 930820"/>
              <a:gd name="connsiteX0" fmla="*/ 105 w 654949"/>
              <a:gd name="connsiteY0" fmla="*/ 930820 h 930820"/>
              <a:gd name="connsiteX1" fmla="*/ 654949 w 654949"/>
              <a:gd name="connsiteY1" fmla="*/ 771525 h 930820"/>
              <a:gd name="connsiteX2" fmla="*/ 654949 w 654949"/>
              <a:gd name="connsiteY2" fmla="*/ 159042 h 930820"/>
              <a:gd name="connsiteX3" fmla="*/ 2486 w 654949"/>
              <a:gd name="connsiteY3" fmla="*/ 0 h 930820"/>
              <a:gd name="connsiteX4" fmla="*/ 105 w 654949"/>
              <a:gd name="connsiteY4" fmla="*/ 930820 h 930820"/>
              <a:gd name="connsiteX0" fmla="*/ 2034 w 656878"/>
              <a:gd name="connsiteY0" fmla="*/ 923838 h 923838"/>
              <a:gd name="connsiteX1" fmla="*/ 656878 w 656878"/>
              <a:gd name="connsiteY1" fmla="*/ 764543 h 923838"/>
              <a:gd name="connsiteX2" fmla="*/ 656878 w 656878"/>
              <a:gd name="connsiteY2" fmla="*/ 152060 h 923838"/>
              <a:gd name="connsiteX3" fmla="*/ 0 w 656878"/>
              <a:gd name="connsiteY3" fmla="*/ 0 h 923838"/>
              <a:gd name="connsiteX4" fmla="*/ 2034 w 656878"/>
              <a:gd name="connsiteY4" fmla="*/ 923838 h 923838"/>
              <a:gd name="connsiteX0" fmla="*/ 106 w 654950"/>
              <a:gd name="connsiteY0" fmla="*/ 926165 h 926165"/>
              <a:gd name="connsiteX1" fmla="*/ 654950 w 654950"/>
              <a:gd name="connsiteY1" fmla="*/ 766870 h 926165"/>
              <a:gd name="connsiteX2" fmla="*/ 654950 w 654950"/>
              <a:gd name="connsiteY2" fmla="*/ 154387 h 926165"/>
              <a:gd name="connsiteX3" fmla="*/ 2487 w 654950"/>
              <a:gd name="connsiteY3" fmla="*/ 0 h 926165"/>
              <a:gd name="connsiteX4" fmla="*/ 106 w 654950"/>
              <a:gd name="connsiteY4" fmla="*/ 926165 h 926165"/>
              <a:gd name="connsiteX0" fmla="*/ 2033 w 656877"/>
              <a:gd name="connsiteY0" fmla="*/ 928492 h 928492"/>
              <a:gd name="connsiteX1" fmla="*/ 656877 w 656877"/>
              <a:gd name="connsiteY1" fmla="*/ 769197 h 928492"/>
              <a:gd name="connsiteX2" fmla="*/ 656877 w 656877"/>
              <a:gd name="connsiteY2" fmla="*/ 156714 h 928492"/>
              <a:gd name="connsiteX3" fmla="*/ 0 w 656877"/>
              <a:gd name="connsiteY3" fmla="*/ 0 h 928492"/>
              <a:gd name="connsiteX4" fmla="*/ 2033 w 656877"/>
              <a:gd name="connsiteY4" fmla="*/ 928492 h 928492"/>
              <a:gd name="connsiteX0" fmla="*/ 2033 w 656877"/>
              <a:gd name="connsiteY0" fmla="*/ 931595 h 931595"/>
              <a:gd name="connsiteX1" fmla="*/ 656877 w 656877"/>
              <a:gd name="connsiteY1" fmla="*/ 772300 h 931595"/>
              <a:gd name="connsiteX2" fmla="*/ 656877 w 656877"/>
              <a:gd name="connsiteY2" fmla="*/ 159817 h 931595"/>
              <a:gd name="connsiteX3" fmla="*/ 0 w 656877"/>
              <a:gd name="connsiteY3" fmla="*/ 0 h 931595"/>
              <a:gd name="connsiteX4" fmla="*/ 2033 w 656877"/>
              <a:gd name="connsiteY4" fmla="*/ 931595 h 931595"/>
              <a:gd name="connsiteX0" fmla="*/ 6448 w 661292"/>
              <a:gd name="connsiteY0" fmla="*/ 933922 h 933922"/>
              <a:gd name="connsiteX1" fmla="*/ 661292 w 661292"/>
              <a:gd name="connsiteY1" fmla="*/ 774627 h 933922"/>
              <a:gd name="connsiteX2" fmla="*/ 661292 w 661292"/>
              <a:gd name="connsiteY2" fmla="*/ 162144 h 933922"/>
              <a:gd name="connsiteX3" fmla="*/ 0 w 661292"/>
              <a:gd name="connsiteY3" fmla="*/ 0 h 933922"/>
              <a:gd name="connsiteX4" fmla="*/ 6448 w 661292"/>
              <a:gd name="connsiteY4" fmla="*/ 933922 h 933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292" h="933922">
                <a:moveTo>
                  <a:pt x="6448" y="933922"/>
                </a:moveTo>
                <a:lnTo>
                  <a:pt x="661292" y="774627"/>
                </a:lnTo>
                <a:lnTo>
                  <a:pt x="661292" y="162144"/>
                </a:lnTo>
                <a:lnTo>
                  <a:pt x="0" y="0"/>
                </a:lnTo>
                <a:cubicBezTo>
                  <a:pt x="794" y="308769"/>
                  <a:pt x="5654" y="625153"/>
                  <a:pt x="6448" y="933922"/>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9" name="Freeform: Shape 188">
            <a:extLst>
              <a:ext uri="{FF2B5EF4-FFF2-40B4-BE49-F238E27FC236}">
                <a16:creationId xmlns:a16="http://schemas.microsoft.com/office/drawing/2014/main" id="{1CCFDE84-9C81-3EFC-87B6-F0AC08829AB5}"/>
              </a:ext>
            </a:extLst>
          </p:cNvPr>
          <p:cNvSpPr/>
          <p:nvPr/>
        </p:nvSpPr>
        <p:spPr>
          <a:xfrm>
            <a:off x="952737" y="4242998"/>
            <a:ext cx="707258" cy="1115865"/>
          </a:xfrm>
          <a:custGeom>
            <a:avLst/>
            <a:gdLst>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7163 h 1085850"/>
              <a:gd name="connsiteX4" fmla="*/ 2381 w 652463"/>
              <a:gd name="connsiteY4" fmla="*/ 1085850 h 1085850"/>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2401 h 1085850"/>
              <a:gd name="connsiteX4" fmla="*/ 2381 w 652463"/>
              <a:gd name="connsiteY4" fmla="*/ 1085850 h 1085850"/>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4782 h 1088231"/>
              <a:gd name="connsiteX4" fmla="*/ 2381 w 652463"/>
              <a:gd name="connsiteY4" fmla="*/ 1088231 h 1088231"/>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9545 h 1088231"/>
              <a:gd name="connsiteX4" fmla="*/ 2381 w 652463"/>
              <a:gd name="connsiteY4" fmla="*/ 1088231 h 1088231"/>
              <a:gd name="connsiteX0" fmla="*/ 2381 w 652463"/>
              <a:gd name="connsiteY0" fmla="*/ 1088231 h 1088231"/>
              <a:gd name="connsiteX1" fmla="*/ 650814 w 652463"/>
              <a:gd name="connsiteY1" fmla="*/ 610351 h 1088231"/>
              <a:gd name="connsiteX2" fmla="*/ 652463 w 652463"/>
              <a:gd name="connsiteY2" fmla="*/ 0 h 1088231"/>
              <a:gd name="connsiteX3" fmla="*/ 0 w 652463"/>
              <a:gd name="connsiteY3" fmla="*/ 159545 h 1088231"/>
              <a:gd name="connsiteX4" fmla="*/ 2381 w 652463"/>
              <a:gd name="connsiteY4" fmla="*/ 1088231 h 1088231"/>
              <a:gd name="connsiteX0" fmla="*/ 2381 w 653126"/>
              <a:gd name="connsiteY0" fmla="*/ 1088231 h 1088231"/>
              <a:gd name="connsiteX1" fmla="*/ 653013 w 653126"/>
              <a:gd name="connsiteY1" fmla="*/ 612678 h 1088231"/>
              <a:gd name="connsiteX2" fmla="*/ 652463 w 653126"/>
              <a:gd name="connsiteY2" fmla="*/ 0 h 1088231"/>
              <a:gd name="connsiteX3" fmla="*/ 0 w 653126"/>
              <a:gd name="connsiteY3" fmla="*/ 159545 h 1088231"/>
              <a:gd name="connsiteX4" fmla="*/ 2381 w 653126"/>
              <a:gd name="connsiteY4" fmla="*/ 1088231 h 1088231"/>
              <a:gd name="connsiteX0" fmla="*/ 252 w 653196"/>
              <a:gd name="connsiteY0" fmla="*/ 1090558 h 1090558"/>
              <a:gd name="connsiteX1" fmla="*/ 653083 w 653196"/>
              <a:gd name="connsiteY1" fmla="*/ 612678 h 1090558"/>
              <a:gd name="connsiteX2" fmla="*/ 652533 w 653196"/>
              <a:gd name="connsiteY2" fmla="*/ 0 h 1090558"/>
              <a:gd name="connsiteX3" fmla="*/ 70 w 653196"/>
              <a:gd name="connsiteY3" fmla="*/ 159545 h 1090558"/>
              <a:gd name="connsiteX4" fmla="*/ 252 w 653196"/>
              <a:gd name="connsiteY4" fmla="*/ 1090558 h 1090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96" h="1090558">
                <a:moveTo>
                  <a:pt x="252" y="1090558"/>
                </a:moveTo>
                <a:lnTo>
                  <a:pt x="653083" y="612678"/>
                </a:lnTo>
                <a:cubicBezTo>
                  <a:pt x="653633" y="409228"/>
                  <a:pt x="651983" y="203450"/>
                  <a:pt x="652533" y="0"/>
                </a:cubicBezTo>
                <a:lnTo>
                  <a:pt x="70" y="159545"/>
                </a:lnTo>
                <a:cubicBezTo>
                  <a:pt x="864" y="470695"/>
                  <a:pt x="-542" y="784171"/>
                  <a:pt x="252" y="109055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0" name="Freeform: Shape 189">
            <a:extLst>
              <a:ext uri="{FF2B5EF4-FFF2-40B4-BE49-F238E27FC236}">
                <a16:creationId xmlns:a16="http://schemas.microsoft.com/office/drawing/2014/main" id="{EF750C2F-BEB9-E9F7-453B-C845C5A0CB41}"/>
              </a:ext>
            </a:extLst>
          </p:cNvPr>
          <p:cNvSpPr/>
          <p:nvPr/>
        </p:nvSpPr>
        <p:spPr>
          <a:xfrm>
            <a:off x="958065" y="4862894"/>
            <a:ext cx="703781" cy="1443826"/>
          </a:xfrm>
          <a:custGeom>
            <a:avLst/>
            <a:gdLst>
              <a:gd name="connsiteX0" fmla="*/ 0 w 652463"/>
              <a:gd name="connsiteY0" fmla="*/ 1402556 h 1402556"/>
              <a:gd name="connsiteX1" fmla="*/ 650082 w 652463"/>
              <a:gd name="connsiteY1" fmla="*/ 611981 h 1402556"/>
              <a:gd name="connsiteX2" fmla="*/ 652463 w 652463"/>
              <a:gd name="connsiteY2" fmla="*/ 0 h 1402556"/>
              <a:gd name="connsiteX3" fmla="*/ 0 w 652463"/>
              <a:gd name="connsiteY3" fmla="*/ 471487 h 1402556"/>
              <a:gd name="connsiteX4" fmla="*/ 0 w 652463"/>
              <a:gd name="connsiteY4" fmla="*/ 1402556 h 1402556"/>
              <a:gd name="connsiteX0" fmla="*/ 0 w 652463"/>
              <a:gd name="connsiteY0" fmla="*/ 1406819 h 1406819"/>
              <a:gd name="connsiteX1" fmla="*/ 650082 w 652463"/>
              <a:gd name="connsiteY1" fmla="*/ 616244 h 1406819"/>
              <a:gd name="connsiteX2" fmla="*/ 652463 w 652463"/>
              <a:gd name="connsiteY2" fmla="*/ 0 h 1406819"/>
              <a:gd name="connsiteX3" fmla="*/ 0 w 652463"/>
              <a:gd name="connsiteY3" fmla="*/ 475750 h 1406819"/>
              <a:gd name="connsiteX4" fmla="*/ 0 w 652463"/>
              <a:gd name="connsiteY4" fmla="*/ 1406819 h 1406819"/>
              <a:gd name="connsiteX0" fmla="*/ 0 w 652463"/>
              <a:gd name="connsiteY0" fmla="*/ 1408950 h 1408950"/>
              <a:gd name="connsiteX1" fmla="*/ 650082 w 652463"/>
              <a:gd name="connsiteY1" fmla="*/ 618375 h 1408950"/>
              <a:gd name="connsiteX2" fmla="*/ 652463 w 652463"/>
              <a:gd name="connsiteY2" fmla="*/ 0 h 1408950"/>
              <a:gd name="connsiteX3" fmla="*/ 0 w 652463"/>
              <a:gd name="connsiteY3" fmla="*/ 477881 h 1408950"/>
              <a:gd name="connsiteX4" fmla="*/ 0 w 652463"/>
              <a:gd name="connsiteY4" fmla="*/ 1408950 h 1408950"/>
              <a:gd name="connsiteX0" fmla="*/ 0 w 652463"/>
              <a:gd name="connsiteY0" fmla="*/ 1411081 h 1411081"/>
              <a:gd name="connsiteX1" fmla="*/ 650082 w 652463"/>
              <a:gd name="connsiteY1" fmla="*/ 620506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2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48427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4113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1982 h 1411081"/>
              <a:gd name="connsiteX2" fmla="*/ 652463 w 652463"/>
              <a:gd name="connsiteY2" fmla="*/ 0 h 1411081"/>
              <a:gd name="connsiteX3" fmla="*/ 0 w 652463"/>
              <a:gd name="connsiteY3" fmla="*/ 480012 h 1411081"/>
              <a:gd name="connsiteX4" fmla="*/ 0 w 652463"/>
              <a:gd name="connsiteY4" fmla="*/ 1411081 h 1411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463" h="1411081">
                <a:moveTo>
                  <a:pt x="0" y="1411081"/>
                </a:moveTo>
                <a:lnTo>
                  <a:pt x="650083" y="611982"/>
                </a:lnTo>
                <a:cubicBezTo>
                  <a:pt x="650877" y="407988"/>
                  <a:pt x="651669" y="203994"/>
                  <a:pt x="652463" y="0"/>
                </a:cubicBezTo>
                <a:lnTo>
                  <a:pt x="0" y="480012"/>
                </a:lnTo>
                <a:lnTo>
                  <a:pt x="0" y="14110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1" name="Rectangle 190">
            <a:extLst>
              <a:ext uri="{FF2B5EF4-FFF2-40B4-BE49-F238E27FC236}">
                <a16:creationId xmlns:a16="http://schemas.microsoft.com/office/drawing/2014/main" id="{83632379-FA35-CE94-519D-21ABA7CF215E}"/>
              </a:ext>
            </a:extLst>
          </p:cNvPr>
          <p:cNvSpPr/>
          <p:nvPr/>
        </p:nvSpPr>
        <p:spPr>
          <a:xfrm>
            <a:off x="0" y="1556342"/>
            <a:ext cx="957273" cy="949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1</a:t>
            </a:r>
          </a:p>
        </p:txBody>
      </p:sp>
      <p:sp>
        <p:nvSpPr>
          <p:cNvPr id="192" name="Rectangle 191">
            <a:extLst>
              <a:ext uri="{FF2B5EF4-FFF2-40B4-BE49-F238E27FC236}">
                <a16:creationId xmlns:a16="http://schemas.microsoft.com/office/drawing/2014/main" id="{8DAF0E35-31B1-EAFD-8F7D-E3C6B1EA3455}"/>
              </a:ext>
            </a:extLst>
          </p:cNvPr>
          <p:cNvSpPr/>
          <p:nvPr/>
        </p:nvSpPr>
        <p:spPr>
          <a:xfrm>
            <a:off x="0" y="2506255"/>
            <a:ext cx="957273" cy="9499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2</a:t>
            </a:r>
          </a:p>
        </p:txBody>
      </p:sp>
      <p:sp>
        <p:nvSpPr>
          <p:cNvPr id="193" name="Rectangle 192">
            <a:extLst>
              <a:ext uri="{FF2B5EF4-FFF2-40B4-BE49-F238E27FC236}">
                <a16:creationId xmlns:a16="http://schemas.microsoft.com/office/drawing/2014/main" id="{7311B72D-BB66-F8D2-9BA1-56B25F0BBC36}"/>
              </a:ext>
            </a:extLst>
          </p:cNvPr>
          <p:cNvSpPr/>
          <p:nvPr/>
        </p:nvSpPr>
        <p:spPr>
          <a:xfrm>
            <a:off x="0" y="3456169"/>
            <a:ext cx="957273" cy="9499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3</a:t>
            </a:r>
          </a:p>
        </p:txBody>
      </p:sp>
      <p:sp>
        <p:nvSpPr>
          <p:cNvPr id="194" name="Rectangle 193">
            <a:extLst>
              <a:ext uri="{FF2B5EF4-FFF2-40B4-BE49-F238E27FC236}">
                <a16:creationId xmlns:a16="http://schemas.microsoft.com/office/drawing/2014/main" id="{94CDED55-4D70-7580-806F-7D036A39A524}"/>
              </a:ext>
            </a:extLst>
          </p:cNvPr>
          <p:cNvSpPr/>
          <p:nvPr/>
        </p:nvSpPr>
        <p:spPr>
          <a:xfrm>
            <a:off x="0" y="4406082"/>
            <a:ext cx="957273" cy="94991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4</a:t>
            </a:r>
          </a:p>
        </p:txBody>
      </p:sp>
      <p:sp>
        <p:nvSpPr>
          <p:cNvPr id="195" name="Rectangle 194">
            <a:extLst>
              <a:ext uri="{FF2B5EF4-FFF2-40B4-BE49-F238E27FC236}">
                <a16:creationId xmlns:a16="http://schemas.microsoft.com/office/drawing/2014/main" id="{0297A030-D401-9DFF-5079-F2FFD7177BC8}"/>
              </a:ext>
            </a:extLst>
          </p:cNvPr>
          <p:cNvSpPr/>
          <p:nvPr/>
        </p:nvSpPr>
        <p:spPr>
          <a:xfrm>
            <a:off x="5328" y="5355002"/>
            <a:ext cx="957273" cy="9499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5</a:t>
            </a:r>
          </a:p>
        </p:txBody>
      </p:sp>
      <p:sp>
        <p:nvSpPr>
          <p:cNvPr id="196" name="Rectangle 195">
            <a:extLst>
              <a:ext uri="{FF2B5EF4-FFF2-40B4-BE49-F238E27FC236}">
                <a16:creationId xmlns:a16="http://schemas.microsoft.com/office/drawing/2014/main" id="{F82825D8-296C-6616-8588-87D35A352A04}"/>
              </a:ext>
            </a:extLst>
          </p:cNvPr>
          <p:cNvSpPr/>
          <p:nvPr/>
        </p:nvSpPr>
        <p:spPr>
          <a:xfrm>
            <a:off x="1650715" y="2362014"/>
            <a:ext cx="7493285" cy="627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ستون‌هایی که بیش از ۸۰٪ مقدار گمشده داشتند، به دلیل اطلاعات ناکافی، حذف شدند.</a:t>
            </a:r>
            <a:endParaRPr lang="en-US" sz="1200" noProof="1">
              <a:solidFill>
                <a:schemeClr val="bg2">
                  <a:lumMod val="25000"/>
                </a:schemeClr>
              </a:solidFill>
              <a:cs typeface="B Titr" panose="00000700000000000000" pitchFamily="2" charset="-78"/>
            </a:endParaRPr>
          </a:p>
        </p:txBody>
      </p:sp>
      <p:sp>
        <p:nvSpPr>
          <p:cNvPr id="197" name="Rectangle 196">
            <a:extLst>
              <a:ext uri="{FF2B5EF4-FFF2-40B4-BE49-F238E27FC236}">
                <a16:creationId xmlns:a16="http://schemas.microsoft.com/office/drawing/2014/main" id="{BCB730B8-2478-A395-2A2A-45340526AB1E}"/>
              </a:ext>
            </a:extLst>
          </p:cNvPr>
          <p:cNvSpPr/>
          <p:nvPr/>
        </p:nvSpPr>
        <p:spPr>
          <a:xfrm>
            <a:off x="1650715" y="2989659"/>
            <a:ext cx="7493285" cy="6276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r" rtl="1"/>
            <a:r>
              <a:rPr lang="fa-IR" sz="1200" noProof="1">
                <a:solidFill>
                  <a:schemeClr val="bg2">
                    <a:lumMod val="25000"/>
                  </a:schemeClr>
                </a:solidFill>
                <a:cs typeface="B Titr" panose="00000700000000000000" pitchFamily="2" charset="-78"/>
              </a:rPr>
              <a:t>ویژگی «تاریخ وام» به یک شاخص عددی زمانی برای تحلیل بهتر تبدیل شد.</a:t>
            </a:r>
            <a:endParaRPr lang="en-US" sz="1200" noProof="1">
              <a:solidFill>
                <a:schemeClr val="bg2">
                  <a:lumMod val="25000"/>
                </a:schemeClr>
              </a:solidFill>
              <a:cs typeface="B Titr" panose="00000700000000000000" pitchFamily="2" charset="-78"/>
            </a:endParaRPr>
          </a:p>
        </p:txBody>
      </p:sp>
      <p:sp>
        <p:nvSpPr>
          <p:cNvPr id="198" name="Rectangle 197">
            <a:extLst>
              <a:ext uri="{FF2B5EF4-FFF2-40B4-BE49-F238E27FC236}">
                <a16:creationId xmlns:a16="http://schemas.microsoft.com/office/drawing/2014/main" id="{F8FF4FD2-E938-DD6C-7467-5A3BB16A24B1}"/>
              </a:ext>
            </a:extLst>
          </p:cNvPr>
          <p:cNvSpPr/>
          <p:nvPr/>
        </p:nvSpPr>
        <p:spPr>
          <a:xfrm>
            <a:off x="1650715" y="3617303"/>
            <a:ext cx="7493285" cy="6276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tx1"/>
                </a:solidFill>
                <a:cs typeface="B Titr" panose="00000700000000000000" pitchFamily="2" charset="-78"/>
              </a:rPr>
              <a:t>مقادیر گمشده ویژگی‌های عددی با میانگین و ویژگی‌های طبقه‌ای با مد جایگزین شدند.</a:t>
            </a:r>
            <a:endParaRPr lang="en-US" sz="1200" noProof="1">
              <a:solidFill>
                <a:schemeClr val="tx1"/>
              </a:solidFill>
              <a:cs typeface="B Titr" panose="00000700000000000000" pitchFamily="2" charset="-78"/>
            </a:endParaRPr>
          </a:p>
        </p:txBody>
      </p:sp>
      <p:sp>
        <p:nvSpPr>
          <p:cNvPr id="199" name="Rectangle 198">
            <a:extLst>
              <a:ext uri="{FF2B5EF4-FFF2-40B4-BE49-F238E27FC236}">
                <a16:creationId xmlns:a16="http://schemas.microsoft.com/office/drawing/2014/main" id="{75994187-3A4C-77E8-D631-5F2FF0EC2474}"/>
              </a:ext>
            </a:extLst>
          </p:cNvPr>
          <p:cNvSpPr/>
          <p:nvPr/>
        </p:nvSpPr>
        <p:spPr>
          <a:xfrm>
            <a:off x="1650715" y="4244948"/>
            <a:ext cx="7493285" cy="6276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ویژگی‌هایی که ضریب همبستگی آن‌ها با سایر ویژگی‌ها بیش از ۰٫۹۵ بود، جهت کاهش افزونگی حذف شدند.</a:t>
            </a:r>
            <a:endParaRPr lang="en-US" sz="1200" noProof="1">
              <a:solidFill>
                <a:schemeClr val="bg2">
                  <a:lumMod val="25000"/>
                </a:schemeClr>
              </a:solidFill>
              <a:cs typeface="B Titr" panose="00000700000000000000" pitchFamily="2" charset="-78"/>
            </a:endParaRPr>
          </a:p>
        </p:txBody>
      </p:sp>
      <p:sp>
        <p:nvSpPr>
          <p:cNvPr id="200" name="Rectangle 199">
            <a:extLst>
              <a:ext uri="{FF2B5EF4-FFF2-40B4-BE49-F238E27FC236}">
                <a16:creationId xmlns:a16="http://schemas.microsoft.com/office/drawing/2014/main" id="{0AB62378-79C4-C43F-04CF-546F7F7744BD}"/>
              </a:ext>
            </a:extLst>
          </p:cNvPr>
          <p:cNvSpPr/>
          <p:nvPr/>
        </p:nvSpPr>
        <p:spPr>
          <a:xfrm>
            <a:off x="1650715" y="4872593"/>
            <a:ext cx="7493285" cy="6276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400" noProof="1">
                <a:solidFill>
                  <a:schemeClr val="bg2">
                    <a:lumMod val="25000"/>
                  </a:schemeClr>
                </a:solidFill>
                <a:cs typeface="B Titr" panose="00000700000000000000" pitchFamily="2" charset="-78"/>
              </a:rPr>
              <a:t>متغیرهای طبقه‌ای با استفاده از </a:t>
            </a:r>
            <a:r>
              <a:rPr lang="en-US" sz="1400" noProof="1">
                <a:solidFill>
                  <a:schemeClr val="bg2">
                    <a:lumMod val="25000"/>
                  </a:schemeClr>
                </a:solidFill>
                <a:cs typeface="B Titr" panose="00000700000000000000" pitchFamily="2" charset="-78"/>
              </a:rPr>
              <a:t>One-Hot Encoding </a:t>
            </a:r>
            <a:r>
              <a:rPr lang="fa-IR" sz="1400" noProof="1">
                <a:solidFill>
                  <a:schemeClr val="bg2">
                    <a:lumMod val="25000"/>
                  </a:schemeClr>
                </a:solidFill>
                <a:cs typeface="B Titr" panose="00000700000000000000" pitchFamily="2" charset="-78"/>
              </a:rPr>
              <a:t> به فرم عددی قابل تحلیل تبدیل شدند.</a:t>
            </a:r>
            <a:endParaRPr lang="en-US" sz="1400" noProof="1">
              <a:solidFill>
                <a:schemeClr val="bg2">
                  <a:lumMod val="25000"/>
                </a:schemeClr>
              </a:solidFill>
              <a:cs typeface="B Titr" panose="00000700000000000000" pitchFamily="2" charset="-78"/>
            </a:endParaRPr>
          </a:p>
        </p:txBody>
      </p:sp>
      <p:sp>
        <p:nvSpPr>
          <p:cNvPr id="201" name="Arrow: Pentagon 200">
            <a:extLst>
              <a:ext uri="{FF2B5EF4-FFF2-40B4-BE49-F238E27FC236}">
                <a16:creationId xmlns:a16="http://schemas.microsoft.com/office/drawing/2014/main" id="{12FABC15-3E15-6F5C-66E3-0B0E356EA251}"/>
              </a:ext>
            </a:extLst>
          </p:cNvPr>
          <p:cNvSpPr/>
          <p:nvPr/>
        </p:nvSpPr>
        <p:spPr>
          <a:xfrm>
            <a:off x="1650715" y="2362014"/>
            <a:ext cx="2213306"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a-IR" sz="1100" dirty="0">
                <a:cs typeface="B Titr" panose="00000700000000000000" pitchFamily="2" charset="-78"/>
              </a:rPr>
              <a:t>حذف ستون‌های با مقادیر گمشده زیاد</a:t>
            </a:r>
            <a:endParaRPr lang="en-US" sz="1100" b="1" dirty="0">
              <a:cs typeface="B Titr" panose="00000700000000000000" pitchFamily="2" charset="-78"/>
            </a:endParaRPr>
          </a:p>
        </p:txBody>
      </p:sp>
      <p:sp>
        <p:nvSpPr>
          <p:cNvPr id="202" name="Arrow: Pentagon 201">
            <a:extLst>
              <a:ext uri="{FF2B5EF4-FFF2-40B4-BE49-F238E27FC236}">
                <a16:creationId xmlns:a16="http://schemas.microsoft.com/office/drawing/2014/main" id="{C43FF5A3-563E-9D97-3796-B83AF0F8CAA1}"/>
              </a:ext>
            </a:extLst>
          </p:cNvPr>
          <p:cNvSpPr/>
          <p:nvPr/>
        </p:nvSpPr>
        <p:spPr>
          <a:xfrm>
            <a:off x="1650716" y="2989415"/>
            <a:ext cx="2213307" cy="627889"/>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تاریخ به مقدار عددی</a:t>
            </a:r>
            <a:endParaRPr lang="en-US" sz="1100" b="1" dirty="0">
              <a:solidFill>
                <a:prstClr val="white"/>
              </a:solidFill>
              <a:cs typeface="B Titr" panose="00000700000000000000" pitchFamily="2" charset="-78"/>
            </a:endParaRPr>
          </a:p>
        </p:txBody>
      </p:sp>
      <p:sp>
        <p:nvSpPr>
          <p:cNvPr id="203" name="Arrow: Pentagon 202">
            <a:extLst>
              <a:ext uri="{FF2B5EF4-FFF2-40B4-BE49-F238E27FC236}">
                <a16:creationId xmlns:a16="http://schemas.microsoft.com/office/drawing/2014/main" id="{0D10E146-3FA4-A1DF-7C3A-8A1B91771C32}"/>
              </a:ext>
            </a:extLst>
          </p:cNvPr>
          <p:cNvSpPr/>
          <p:nvPr/>
        </p:nvSpPr>
        <p:spPr>
          <a:xfrm>
            <a:off x="1650715" y="361730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تکمیل مقادیر گمشده عددی و طبقه‌ای</a:t>
            </a:r>
            <a:endParaRPr lang="en-US" sz="1100" b="1" dirty="0">
              <a:solidFill>
                <a:prstClr val="white"/>
              </a:solidFill>
              <a:cs typeface="B Titr" panose="00000700000000000000" pitchFamily="2" charset="-78"/>
            </a:endParaRPr>
          </a:p>
        </p:txBody>
      </p:sp>
      <p:sp>
        <p:nvSpPr>
          <p:cNvPr id="204" name="Arrow: Pentagon 203">
            <a:extLst>
              <a:ext uri="{FF2B5EF4-FFF2-40B4-BE49-F238E27FC236}">
                <a16:creationId xmlns:a16="http://schemas.microsoft.com/office/drawing/2014/main" id="{216BB874-1A19-E33A-007E-303906E52EC3}"/>
              </a:ext>
            </a:extLst>
          </p:cNvPr>
          <p:cNvSpPr/>
          <p:nvPr/>
        </p:nvSpPr>
        <p:spPr>
          <a:xfrm>
            <a:off x="1650715" y="4244704"/>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050" b="1" dirty="0"/>
              <a:t>حذف ویژگی‌های همبسته بالا</a:t>
            </a:r>
            <a:endParaRPr lang="en-US" sz="1050" b="1" dirty="0">
              <a:solidFill>
                <a:prstClr val="white"/>
              </a:solidFill>
            </a:endParaRPr>
          </a:p>
        </p:txBody>
      </p:sp>
      <p:sp>
        <p:nvSpPr>
          <p:cNvPr id="205" name="Arrow: Pentagon 204">
            <a:extLst>
              <a:ext uri="{FF2B5EF4-FFF2-40B4-BE49-F238E27FC236}">
                <a16:creationId xmlns:a16="http://schemas.microsoft.com/office/drawing/2014/main" id="{6E410F5D-CEC8-6239-F836-B92172A5D3C4}"/>
              </a:ext>
            </a:extLst>
          </p:cNvPr>
          <p:cNvSpPr/>
          <p:nvPr/>
        </p:nvSpPr>
        <p:spPr>
          <a:xfrm>
            <a:off x="1650715" y="487259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ویژگی‌های طبقه‌ای به عددی</a:t>
            </a:r>
            <a:endParaRPr lang="en-US" sz="1100" b="1" dirty="0">
              <a:solidFill>
                <a:prstClr val="white"/>
              </a:solidFill>
              <a:cs typeface="B Titr" panose="00000700000000000000" pitchFamily="2" charset="-78"/>
            </a:endParaRPr>
          </a:p>
        </p:txBody>
      </p:sp>
    </p:spTree>
    <p:extLst>
      <p:ext uri="{BB962C8B-B14F-4D97-AF65-F5344CB8AC3E}">
        <p14:creationId xmlns:p14="http://schemas.microsoft.com/office/powerpoint/2010/main" val="319878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C7034-CBC9-62C0-76A7-BB076766C0D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190E7B0-0CCF-43AD-823C-0BD4992A1C3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2D3591C-701A-F59A-E0F5-F2C25227EFE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A81F7A6-C09E-29DD-1D9A-8B862C0FB1F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78A3EF8-CF20-C284-D55B-A10858106528}"/>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00A436-0138-F47F-7CCF-C39D5DDCF1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507F357-7EF3-B138-1E72-6E2E3B0DEA3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18</a:t>
            </a:r>
          </a:p>
        </p:txBody>
      </p:sp>
      <p:graphicFrame>
        <p:nvGraphicFramePr>
          <p:cNvPr id="14" name="Diagram 13">
            <a:extLst>
              <a:ext uri="{FF2B5EF4-FFF2-40B4-BE49-F238E27FC236}">
                <a16:creationId xmlns:a16="http://schemas.microsoft.com/office/drawing/2014/main" id="{1EC1A4B7-F703-051A-F52E-01FEB433EFED}"/>
              </a:ext>
            </a:extLst>
          </p:cNvPr>
          <p:cNvGraphicFramePr/>
          <p:nvPr>
            <p:extLst>
              <p:ext uri="{D42A27DB-BD31-4B8C-83A1-F6EECF244321}">
                <p14:modId xmlns:p14="http://schemas.microsoft.com/office/powerpoint/2010/main" val="424045031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408B53D-8191-3394-7DBD-4CC951D3381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متوازن‌سازی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02FCCB3E-9E22-8498-B87B-FFA446ED55BC}"/>
              </a:ext>
            </a:extLst>
          </p:cNvPr>
          <p:cNvSpPr txBox="1"/>
          <p:nvPr/>
        </p:nvSpPr>
        <p:spPr>
          <a:xfrm>
            <a:off x="1039500" y="926328"/>
            <a:ext cx="8300768" cy="1631216"/>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مجموعه داده، عدم تعادل میان مشتریان نکول‌کننده و خوش‌حساب، موجب سوگیری مدل می‌شد. برای رفع این مشکل، از روش </a:t>
            </a:r>
            <a:r>
              <a:rPr lang="en-US" sz="2000" b="1" dirty="0">
                <a:solidFill>
                  <a:srgbClr val="002060"/>
                </a:solidFill>
                <a:cs typeface="B Titr" panose="00000700000000000000" pitchFamily="2" charset="-78"/>
              </a:rPr>
              <a:t>SMOTE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استفاده شد که با تولید نمونه‌های مصنوعی از کلاس اقلیت، داده‌های آموزشی را متوازن ساخت. </a:t>
            </a:r>
          </a:p>
          <a:p>
            <a:pPr algn="justLow" rtl="1"/>
            <a:r>
              <a:rPr lang="fa-IR" sz="2000" b="1" dirty="0">
                <a:solidFill>
                  <a:srgbClr val="002060"/>
                </a:solidFill>
                <a:cs typeface="B Titr" panose="00000700000000000000" pitchFamily="2" charset="-78"/>
              </a:rPr>
              <a:t>این فرایند تنها بر روی مجموعه آموزش اعمال شد تا از نشت اطلاعات به داده‌های آزمون جلوگیری شود و دقت مدل در شناسایی مشتریان پرریسک افزایش یابد.</a:t>
            </a:r>
          </a:p>
        </p:txBody>
      </p:sp>
      <p:pic>
        <p:nvPicPr>
          <p:cNvPr id="17" name="Picture 16" descr="Line-3.png">
            <a:extLst>
              <a:ext uri="{FF2B5EF4-FFF2-40B4-BE49-F238E27FC236}">
                <a16:creationId xmlns:a16="http://schemas.microsoft.com/office/drawing/2014/main" id="{258B98D8-0FE9-DEA0-8E93-67259B0EA7F5}"/>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several orange rectangular boxes&#10;&#10;AI-generated content may be incorrect.">
            <a:extLst>
              <a:ext uri="{FF2B5EF4-FFF2-40B4-BE49-F238E27FC236}">
                <a16:creationId xmlns:a16="http://schemas.microsoft.com/office/drawing/2014/main" id="{EA802305-5B02-C293-0A48-374309D73981}"/>
              </a:ext>
            </a:extLst>
          </p:cNvPr>
          <p:cNvPicPr>
            <a:picLocks noChangeAspect="1"/>
          </p:cNvPicPr>
          <p:nvPr/>
        </p:nvPicPr>
        <p:blipFill>
          <a:blip r:embed="rId13"/>
          <a:srcRect b="7454"/>
          <a:stretch>
            <a:fillRect/>
          </a:stretch>
        </p:blipFill>
        <p:spPr>
          <a:xfrm>
            <a:off x="1215343" y="2932442"/>
            <a:ext cx="6338432" cy="31062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 name="Picture 3">
            <a:extLst>
              <a:ext uri="{FF2B5EF4-FFF2-40B4-BE49-F238E27FC236}">
                <a16:creationId xmlns:a16="http://schemas.microsoft.com/office/drawing/2014/main" id="{7C22F4D4-3E4E-91E8-BF7B-57B4983BD804}"/>
              </a:ext>
            </a:extLst>
          </p:cNvPr>
          <p:cNvPicPr>
            <a:picLocks noChangeAspect="1"/>
          </p:cNvPicPr>
          <p:nvPr/>
        </p:nvPicPr>
        <p:blipFill>
          <a:blip r:embed="rId14"/>
          <a:stretch>
            <a:fillRect/>
          </a:stretch>
        </p:blipFill>
        <p:spPr>
          <a:xfrm>
            <a:off x="3496515" y="3061294"/>
            <a:ext cx="1609950" cy="590632"/>
          </a:xfrm>
          <a:prstGeom prst="rect">
            <a:avLst/>
          </a:prstGeom>
        </p:spPr>
      </p:pic>
    </p:spTree>
    <p:extLst>
      <p:ext uri="{BB962C8B-B14F-4D97-AF65-F5344CB8AC3E}">
        <p14:creationId xmlns:p14="http://schemas.microsoft.com/office/powerpoint/2010/main" val="77514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FA98C-ED9C-2754-1512-2D4A14C9C11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1E11D84-9068-FB40-978B-921D8ABCC57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AFB24E1-624A-968F-8943-99B942D88EF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F74A03E7-2E51-05CE-8371-C5C1882EA1E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60F3E731-5962-D7ED-0FEB-B4D1A7964D7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9A9096B-8704-E582-F003-A21BA0E5E7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45BB764-78B6-E0EA-7790-DD66DA8ADDEF}"/>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19</a:t>
            </a:r>
          </a:p>
        </p:txBody>
      </p:sp>
      <p:graphicFrame>
        <p:nvGraphicFramePr>
          <p:cNvPr id="14" name="Diagram 13">
            <a:extLst>
              <a:ext uri="{FF2B5EF4-FFF2-40B4-BE49-F238E27FC236}">
                <a16:creationId xmlns:a16="http://schemas.microsoft.com/office/drawing/2014/main" id="{8F6F4436-251F-9D73-D89B-D0BF4978B88F}"/>
              </a:ext>
            </a:extLst>
          </p:cNvPr>
          <p:cNvGraphicFramePr/>
          <p:nvPr>
            <p:extLst>
              <p:ext uri="{D42A27DB-BD31-4B8C-83A1-F6EECF244321}">
                <p14:modId xmlns:p14="http://schemas.microsoft.com/office/powerpoint/2010/main" val="97408038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3406C567-AB26-7999-2642-33D2810548E2}"/>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متغیر هدف در مدل پیشنهادی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3943EAC2-7E82-834E-4D9A-B6278024FF57}"/>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17D9437-C4AD-3F7E-96F0-74ED1FE5F067}"/>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4" name="Picture 3">
            <a:extLst>
              <a:ext uri="{FF2B5EF4-FFF2-40B4-BE49-F238E27FC236}">
                <a16:creationId xmlns:a16="http://schemas.microsoft.com/office/drawing/2014/main" id="{1FFD66DC-C871-675E-235E-DDE3995B9DF5}"/>
              </a:ext>
            </a:extLst>
          </p:cNvPr>
          <p:cNvPicPr>
            <a:picLocks noChangeAspect="1"/>
          </p:cNvPicPr>
          <p:nvPr/>
        </p:nvPicPr>
        <p:blipFill>
          <a:blip r:embed="rId13"/>
          <a:stretch>
            <a:fillRect/>
          </a:stretch>
        </p:blipFill>
        <p:spPr>
          <a:xfrm>
            <a:off x="1297268" y="2740960"/>
            <a:ext cx="5476875" cy="24765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6403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674648982"/>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ed Rectangle 10"/>
          <p:cNvSpPr/>
          <p:nvPr/>
        </p:nvSpPr>
        <p:spPr>
          <a:xfrm>
            <a:off x="7123814" y="3038208"/>
            <a:ext cx="2590800" cy="7815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rtl="1"/>
            <a:r>
              <a:rPr lang="fa-IR" sz="3200" b="1" dirty="0">
                <a:solidFill>
                  <a:schemeClr val="accent2">
                    <a:lumMod val="75000"/>
                  </a:schemeClr>
                </a:solidFill>
                <a:latin typeface="Times New Roman" pitchFamily="18" charset="0"/>
                <a:cs typeface="B Zar" panose="00000400000000000000" pitchFamily="2" charset="-78"/>
              </a:rPr>
              <a:t>سر فصل مطالب</a:t>
            </a:r>
            <a:endParaRPr lang="en-US" sz="3200" b="1" dirty="0">
              <a:solidFill>
                <a:schemeClr val="accent2">
                  <a:lumMod val="75000"/>
                </a:schemeClr>
              </a:solidFill>
              <a:latin typeface="Times New Roman" pitchFamily="18" charset="0"/>
              <a:cs typeface="B Zar" panose="00000400000000000000" pitchFamily="2" charset="-78"/>
            </a:endParaRP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21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B44A3-E6AA-F46B-23F1-F369D96C64A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F484966-5B96-A76A-CF7E-F0B366A3F73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5A87644-B9D6-4A26-20D9-873D572A5110}"/>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0ED003F0-D612-0E34-8547-9255B850744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76481A4B-54FF-40E9-5FE4-7CFACDDEE47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3683692-EFA6-42ED-F6D4-0001744AEA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5254EDE-CC8A-318E-30E3-C2F07A91AF8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20</a:t>
            </a:r>
          </a:p>
        </p:txBody>
      </p:sp>
      <p:graphicFrame>
        <p:nvGraphicFramePr>
          <p:cNvPr id="14" name="Diagram 13">
            <a:extLst>
              <a:ext uri="{FF2B5EF4-FFF2-40B4-BE49-F238E27FC236}">
                <a16:creationId xmlns:a16="http://schemas.microsoft.com/office/drawing/2014/main" id="{6856FB96-F356-8FA9-9653-70E1891CBAA2}"/>
              </a:ext>
            </a:extLst>
          </p:cNvPr>
          <p:cNvGraphicFramePr/>
          <p:nvPr>
            <p:extLst>
              <p:ext uri="{D42A27DB-BD31-4B8C-83A1-F6EECF244321}">
                <p14:modId xmlns:p14="http://schemas.microsoft.com/office/powerpoint/2010/main" val="213249346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DD83519-91BA-3248-8612-55A9E80928E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کاهش ابعاد و انتخاب متغیرهای کلیدی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4A9102B9-4EB3-C9C7-041E-4ED86903D3DF}"/>
              </a:ext>
            </a:extLst>
          </p:cNvPr>
          <p:cNvSpPr txBox="1"/>
          <p:nvPr/>
        </p:nvSpPr>
        <p:spPr>
          <a:xfrm>
            <a:off x="1039500" y="926328"/>
            <a:ext cx="8300768" cy="3285515"/>
          </a:xfrm>
          <a:prstGeom prst="rect">
            <a:avLst/>
          </a:prstGeom>
          <a:noFill/>
        </p:spPr>
        <p:txBody>
          <a:bodyPr wrap="square" rtlCol="0">
            <a:spAutoFit/>
          </a:bodyPr>
          <a:lstStyle/>
          <a:p>
            <a:pPr algn="justLow" rtl="1">
              <a:lnSpc>
                <a:spcPct val="150000"/>
              </a:lnSpc>
            </a:pPr>
            <a:r>
              <a:rPr lang="fa-IR" sz="2000" b="1" dirty="0">
                <a:solidFill>
                  <a:srgbClr val="002060"/>
                </a:solidFill>
                <a:cs typeface="B Titr" panose="00000700000000000000" pitchFamily="2" charset="-78"/>
              </a:rPr>
              <a:t>برای </a:t>
            </a:r>
            <a:r>
              <a:rPr lang="ar-SA" sz="2000" b="1" dirty="0">
                <a:solidFill>
                  <a:srgbClr val="002060"/>
                </a:solidFill>
                <a:cs typeface="B Titr" panose="00000700000000000000" pitchFamily="2" charset="-78"/>
              </a:rPr>
              <a:t>کاهش ابعاد فضایی ویژگی‌ها و افزایش دقت پیش‌بینی، از </a:t>
            </a:r>
            <a:r>
              <a:rPr lang="fa-IR" sz="2000" b="1" dirty="0">
                <a:solidFill>
                  <a:srgbClr val="002060"/>
                </a:solidFill>
                <a:cs typeface="B Titr" panose="00000700000000000000" pitchFamily="2" charset="-78"/>
              </a:rPr>
              <a:t>الگوریتم</a:t>
            </a:r>
            <a:r>
              <a:rPr lang="ar-SA" sz="2000" b="1" dirty="0">
                <a:solidFill>
                  <a:srgbClr val="002060"/>
                </a:solidFill>
                <a:cs typeface="B Titr" panose="00000700000000000000" pitchFamily="2" charset="-78"/>
              </a:rPr>
              <a:t> حذف بازگشتی ویژگی‌ها همراه با اعتبارسنجی متقابل</a:t>
            </a:r>
            <a:r>
              <a:rPr lang="en-US" sz="2000" b="1" dirty="0">
                <a:solidFill>
                  <a:srgbClr val="002060"/>
                </a:solidFill>
                <a:cs typeface="B Titr" panose="00000700000000000000" pitchFamily="2" charset="-78"/>
              </a:rPr>
              <a:t> </a:t>
            </a:r>
            <a:r>
              <a:rPr lang="ar-SA"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RFECV</a:t>
            </a:r>
            <a:r>
              <a:rPr lang="ar-SA" sz="2000" b="1" dirty="0">
                <a:solidFill>
                  <a:srgbClr val="002060"/>
                </a:solidFill>
                <a:cs typeface="B Titr" panose="00000700000000000000" pitchFamily="2" charset="-78"/>
              </a:rPr>
              <a:t>) استفاده گردید. </a:t>
            </a:r>
            <a:endParaRPr lang="en-US" sz="2000" b="1" dirty="0">
              <a:solidFill>
                <a:srgbClr val="002060"/>
              </a:solidFill>
              <a:cs typeface="B Titr" panose="00000700000000000000" pitchFamily="2" charset="-78"/>
            </a:endParaRPr>
          </a:p>
          <a:p>
            <a:pPr algn="justLow" rtl="1">
              <a:lnSpc>
                <a:spcPct val="150000"/>
              </a:lnSpc>
            </a:pPr>
            <a:r>
              <a:rPr lang="ar-SA" sz="2000" b="1" dirty="0">
                <a:solidFill>
                  <a:srgbClr val="002060"/>
                </a:solidFill>
                <a:cs typeface="B Titr" panose="00000700000000000000" pitchFamily="2" charset="-78"/>
              </a:rPr>
              <a:t>مدل پایه برای اختصاص اهمیت به ویژگی‌ها، الگوریتم </a:t>
            </a:r>
            <a:r>
              <a:rPr lang="en-US" sz="2000" b="1" dirty="0" err="1">
                <a:solidFill>
                  <a:srgbClr val="002060"/>
                </a:solidFill>
                <a:cs typeface="B Titr" panose="00000700000000000000" pitchFamily="2" charset="-78"/>
              </a:rPr>
              <a:t>LightGBM</a:t>
            </a:r>
            <a:r>
              <a:rPr lang="ar-SA" sz="2000" b="1" dirty="0">
                <a:solidFill>
                  <a:srgbClr val="002060"/>
                </a:solidFill>
                <a:cs typeface="B Titr" panose="00000700000000000000" pitchFamily="2" charset="-78"/>
              </a:rPr>
              <a:t> انتخاب شد</a:t>
            </a:r>
            <a:r>
              <a:rPr lang="fa-IR" sz="2000" b="1" dirty="0">
                <a:solidFill>
                  <a:srgbClr val="002060"/>
                </a:solidFill>
                <a:cs typeface="B Titr" panose="00000700000000000000" pitchFamily="2" charset="-78"/>
              </a:rPr>
              <a:t>. گرادیانت بوستینگ با ساخت متوالی درخت‌های تصمیم و اصلاح خطاهای هر مرحله، اهمیت متغیرها را استخراج می‌کند. </a:t>
            </a:r>
          </a:p>
          <a:p>
            <a:pPr algn="justLow" rtl="1">
              <a:lnSpc>
                <a:spcPct val="150000"/>
              </a:lnSpc>
            </a:pPr>
            <a:r>
              <a:rPr lang="fa-IR" sz="2000" b="1" dirty="0">
                <a:solidFill>
                  <a:srgbClr val="002060"/>
                </a:solidFill>
                <a:cs typeface="B Titr" panose="00000700000000000000" pitchFamily="2" charset="-78"/>
              </a:rPr>
              <a:t> کاهش تعداد متغیرهاي غیرمؤثر از پیچیدگی مدل کاسته شد و امکان پیشگیري ازبیش   برازش  فراهم گردید</a:t>
            </a:r>
            <a:r>
              <a:rPr lang="en-US" sz="2000" b="1" dirty="0">
                <a:solidFill>
                  <a:srgbClr val="002060"/>
                </a:solidFill>
                <a:cs typeface="B Titr" panose="00000700000000000000" pitchFamily="2" charset="-78"/>
              </a:rPr>
              <a:t>.</a:t>
            </a:r>
            <a:endParaRPr lang="fa-IR" sz="2000" b="1" dirty="0">
              <a:solidFill>
                <a:srgbClr val="002060"/>
              </a:solidFill>
              <a:cs typeface="B Titr" panose="00000700000000000000" pitchFamily="2" charset="-78"/>
            </a:endParaRPr>
          </a:p>
        </p:txBody>
      </p:sp>
      <p:pic>
        <p:nvPicPr>
          <p:cNvPr id="17" name="Picture 16" descr="Line-3.png">
            <a:extLst>
              <a:ext uri="{FF2B5EF4-FFF2-40B4-BE49-F238E27FC236}">
                <a16:creationId xmlns:a16="http://schemas.microsoft.com/office/drawing/2014/main" id="{A8FCDEC6-2ED9-8F7C-2001-E04440FB866C}"/>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different colored squares&#10;&#10;AI-generated content may be incorrect.">
            <a:extLst>
              <a:ext uri="{FF2B5EF4-FFF2-40B4-BE49-F238E27FC236}">
                <a16:creationId xmlns:a16="http://schemas.microsoft.com/office/drawing/2014/main" id="{BC080F5D-B06C-633A-DDB6-D667C9A5D910}"/>
              </a:ext>
            </a:extLst>
          </p:cNvPr>
          <p:cNvPicPr>
            <a:picLocks noChangeAspect="1"/>
          </p:cNvPicPr>
          <p:nvPr/>
        </p:nvPicPr>
        <p:blipFill>
          <a:blip r:embed="rId13"/>
          <a:stretch>
            <a:fillRect/>
          </a:stretch>
        </p:blipFill>
        <p:spPr>
          <a:xfrm>
            <a:off x="1159753" y="3911625"/>
            <a:ext cx="3363085" cy="19136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5730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CAE8-2903-A3E2-25B3-A348E8887492}"/>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AF525DEB-8AB5-F122-F199-A803F154350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B98B3C2-A6D7-3127-68AF-90AB0A68E5D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BD6E8F3-BBCD-14D9-0269-4F665F1FE7D4}"/>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54F5AAB-E762-F506-DD6A-D912C7A7D33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7138827-4321-E9BE-F03D-D3EF3D55B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00EE58E-0D89-206E-A118-D6D7A88A38CA}"/>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21</a:t>
            </a:r>
          </a:p>
        </p:txBody>
      </p:sp>
      <p:graphicFrame>
        <p:nvGraphicFramePr>
          <p:cNvPr id="14" name="Diagram 13">
            <a:extLst>
              <a:ext uri="{FF2B5EF4-FFF2-40B4-BE49-F238E27FC236}">
                <a16:creationId xmlns:a16="http://schemas.microsoft.com/office/drawing/2014/main" id="{E79B4A48-6A8E-97ED-71D8-8890BEA0D65D}"/>
              </a:ext>
            </a:extLst>
          </p:cNvPr>
          <p:cNvGraphicFramePr/>
          <p:nvPr>
            <p:extLst>
              <p:ext uri="{D42A27DB-BD31-4B8C-83A1-F6EECF244321}">
                <p14:modId xmlns:p14="http://schemas.microsoft.com/office/powerpoint/2010/main" val="114249639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BC1A296-99FB-9ABF-2533-E3B2A7FC070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نکول</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142E4EB-8557-C8D5-BB74-DB36FA17A78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B5B4D43A-BB48-4CD4-54AD-621A4856AB5F}"/>
              </a:ext>
            </a:extLst>
          </p:cNvPr>
          <p:cNvSpPr txBox="1"/>
          <p:nvPr/>
        </p:nvSpPr>
        <p:spPr>
          <a:xfrm>
            <a:off x="1293219" y="1006731"/>
            <a:ext cx="7636199" cy="313932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الگوریتم </a:t>
            </a:r>
            <a:r>
              <a:rPr lang="en-US" sz="2200" b="1" dirty="0" err="1">
                <a:solidFill>
                  <a:srgbClr val="002060"/>
                </a:solidFill>
                <a:cs typeface="B Titr" panose="00000700000000000000" pitchFamily="2" charset="-78"/>
              </a:rPr>
              <a:t>LightGBM</a:t>
            </a:r>
            <a:r>
              <a:rPr lang="fa-IR" sz="2200" b="1" dirty="0">
                <a:solidFill>
                  <a:srgbClr val="002060"/>
                </a:solidFill>
                <a:cs typeface="B Titr" panose="00000700000000000000" pitchFamily="2" charset="-78"/>
              </a:rPr>
              <a:t> در دسته الگوریتم‌های یادگیری نظارت‌شده قرار دارد؛ یعنی برای آموزش آن از داده‌هایی با ورودی‌های مشخص و برچسب‌های صحیح استفاده می‌شود.</a:t>
            </a:r>
          </a:p>
          <a:p>
            <a:pPr algn="just" rtl="1"/>
            <a:r>
              <a:rPr lang="fa-IR" sz="2200" b="1" dirty="0">
                <a:solidFill>
                  <a:srgbClr val="002060"/>
                </a:solidFill>
                <a:cs typeface="B Titr" panose="00000700000000000000" pitchFamily="2" charset="-78"/>
              </a:rPr>
              <a:t> این مدل با یادگیری از چنین زوج‌هایی، می‌تواند رفتار داده های جدید را پیش‌بینی کند.</a:t>
            </a:r>
          </a:p>
          <a:p>
            <a:pPr algn="just" rtl="1"/>
            <a:r>
              <a:rPr lang="fa-IR" sz="2200" b="1" dirty="0">
                <a:solidFill>
                  <a:srgbClr val="002060"/>
                </a:solidFill>
                <a:cs typeface="B Titr" panose="00000700000000000000" pitchFamily="2" charset="-78"/>
              </a:rPr>
              <a:t>خروجی مدل به‌صورت احتمال بین صفر تا یک ارائه می‌شود که بیانگر میزان اطمینان مدل نسبت به تعلق هر نمونه به کلاس آن (مانند نکول) است. برای تصمیم‌گیری نهایی، این مقدار با یک آستانه مقایسه می‌شود و به یک برچسب قطعی تبدیل می‌گردد.</a:t>
            </a:r>
          </a:p>
        </p:txBody>
      </p:sp>
      <p:pic>
        <p:nvPicPr>
          <p:cNvPr id="4" name="Picture 3" descr="A black tree with many branches&#10;&#10;AI-generated content may be incorrect.">
            <a:extLst>
              <a:ext uri="{FF2B5EF4-FFF2-40B4-BE49-F238E27FC236}">
                <a16:creationId xmlns:a16="http://schemas.microsoft.com/office/drawing/2014/main" id="{9E90EF5A-02F3-F244-92B5-BEC673563CFE}"/>
              </a:ext>
            </a:extLst>
          </p:cNvPr>
          <p:cNvPicPr>
            <a:picLocks noChangeAspect="1"/>
          </p:cNvPicPr>
          <p:nvPr/>
        </p:nvPicPr>
        <p:blipFill>
          <a:blip r:embed="rId13"/>
          <a:stretch>
            <a:fillRect/>
          </a:stretch>
        </p:blipFill>
        <p:spPr>
          <a:xfrm>
            <a:off x="1293219" y="3885132"/>
            <a:ext cx="2955851" cy="27874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3935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F219D-F082-A837-BCD7-FB80F4AE1A5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7A9AA11-9CDE-B68C-2224-7D1FB121E330}"/>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E239B1-E4FA-D54F-D0BD-0F671D7B4672}"/>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E06B8DF-023B-2117-743D-EF0C267CD24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A907ED5-05E0-35BC-79F5-3F651B0A6CB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37C7959-C1B5-EC0A-76FD-E84040CF13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519FEE5-DDFE-3AA9-D1BF-6931A707FEC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22</a:t>
            </a:r>
          </a:p>
        </p:txBody>
      </p:sp>
      <p:graphicFrame>
        <p:nvGraphicFramePr>
          <p:cNvPr id="14" name="Diagram 13">
            <a:extLst>
              <a:ext uri="{FF2B5EF4-FFF2-40B4-BE49-F238E27FC236}">
                <a16:creationId xmlns:a16="http://schemas.microsoft.com/office/drawing/2014/main" id="{BDCFABCB-E2E7-ED10-BC67-6DFD6A36FBF8}"/>
              </a:ext>
            </a:extLst>
          </p:cNvPr>
          <p:cNvGraphicFramePr/>
          <p:nvPr>
            <p:extLst>
              <p:ext uri="{D42A27DB-BD31-4B8C-83A1-F6EECF244321}">
                <p14:modId xmlns:p14="http://schemas.microsoft.com/office/powerpoint/2010/main" val="73691784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3310C52-4E2F-571B-285D-CA04B20DB5F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D7E3A9E-4B1C-6D5F-77C8-11BB3BFD64E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555AF42D-124B-BD33-514D-F52DEF64B2DC}"/>
              </a:ext>
            </a:extLst>
          </p:cNvPr>
          <p:cNvSpPr txBox="1"/>
          <p:nvPr/>
        </p:nvSpPr>
        <p:spPr>
          <a:xfrm>
            <a:off x="1293219" y="1006731"/>
            <a:ext cx="7636199" cy="313932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 برای مدل‌سازی دقیق‌تر پیامدهای اقتصادی تصمیمات اعتباری، از ماتریس زیانی استفاده شد که بر اساس ویژگی‌های مالی هر وام‌گیرنده شخصی‌سازی شده است.</a:t>
            </a:r>
          </a:p>
          <a:p>
            <a:pPr algn="just" rtl="1"/>
            <a:r>
              <a:rPr lang="fa-IR" sz="2200" b="1" dirty="0">
                <a:solidFill>
                  <a:srgbClr val="002060"/>
                </a:solidFill>
                <a:cs typeface="B Titr" panose="00000700000000000000" pitchFamily="2" charset="-78"/>
              </a:rPr>
              <a:t>در این ماتریس، سه اقدام ممکن (پذیرش، رد، تصمیم مرزی) در برابر دو وضعیت واقعی (نکول، عدم نکول) در نظر گرفته شده و زیان مالی هر ترکیب تعریف شده است.</a:t>
            </a:r>
          </a:p>
          <a:p>
            <a:pPr algn="just" rtl="1"/>
            <a:r>
              <a:rPr lang="fa-IR" sz="2200" b="1" dirty="0">
                <a:solidFill>
                  <a:srgbClr val="002060"/>
                </a:solidFill>
                <a:cs typeface="B Titr" panose="00000700000000000000" pitchFamily="2" charset="-78"/>
              </a:rPr>
              <a:t>این طراحی امکان ارزیابی هم‌زمان دقت پیش‌بینی و کاهش هزینه‌های تصمیم‌گیری را فراهم کرده و مبنای تعیین آستانه‌های تصمیم‌گیری در مراحل بعدی است.</a:t>
            </a:r>
          </a:p>
        </p:txBody>
      </p:sp>
      <p:graphicFrame>
        <p:nvGraphicFramePr>
          <p:cNvPr id="5" name="Table 4">
            <a:extLst>
              <a:ext uri="{FF2B5EF4-FFF2-40B4-BE49-F238E27FC236}">
                <a16:creationId xmlns:a16="http://schemas.microsoft.com/office/drawing/2014/main" id="{F70072C3-200A-C0FA-09D5-080038AACE48}"/>
              </a:ext>
            </a:extLst>
          </p:cNvPr>
          <p:cNvGraphicFramePr>
            <a:graphicFrameLocks noGrp="1"/>
          </p:cNvGraphicFramePr>
          <p:nvPr>
            <p:extLst>
              <p:ext uri="{D42A27DB-BD31-4B8C-83A1-F6EECF244321}">
                <p14:modId xmlns:p14="http://schemas.microsoft.com/office/powerpoint/2010/main" val="297350157"/>
              </p:ext>
            </p:extLst>
          </p:nvPr>
        </p:nvGraphicFramePr>
        <p:xfrm>
          <a:off x="1950395" y="4337885"/>
          <a:ext cx="6169603" cy="1848450"/>
        </p:xfrm>
        <a:graphic>
          <a:graphicData uri="http://schemas.openxmlformats.org/drawingml/2006/table">
            <a:tbl>
              <a:tblPr firstRow="1" firstCol="1" bandRow="1">
                <a:tableStyleId>{5C22544A-7EE6-4342-B048-85BDC9FD1C3A}</a:tableStyleId>
              </a:tblPr>
              <a:tblGrid>
                <a:gridCol w="2521634">
                  <a:extLst>
                    <a:ext uri="{9D8B030D-6E8A-4147-A177-3AD203B41FA5}">
                      <a16:colId xmlns:a16="http://schemas.microsoft.com/office/drawing/2014/main" val="2285946519"/>
                    </a:ext>
                  </a:extLst>
                </a:gridCol>
                <a:gridCol w="1674811">
                  <a:extLst>
                    <a:ext uri="{9D8B030D-6E8A-4147-A177-3AD203B41FA5}">
                      <a16:colId xmlns:a16="http://schemas.microsoft.com/office/drawing/2014/main" val="1153980831"/>
                    </a:ext>
                  </a:extLst>
                </a:gridCol>
                <a:gridCol w="1973158">
                  <a:extLst>
                    <a:ext uri="{9D8B030D-6E8A-4147-A177-3AD203B41FA5}">
                      <a16:colId xmlns:a16="http://schemas.microsoft.com/office/drawing/2014/main" val="2843134100"/>
                    </a:ext>
                  </a:extLst>
                </a:gridCol>
              </a:tblGrid>
              <a:tr h="594429">
                <a:tc>
                  <a:txBody>
                    <a:bodyPr/>
                    <a:lstStyle/>
                    <a:p>
                      <a:pPr algn="ctr">
                        <a:lnSpc>
                          <a:spcPct val="107000"/>
                        </a:lnSpc>
                        <a:spcAft>
                          <a:spcPts val="800"/>
                        </a:spcAft>
                        <a:buNone/>
                      </a:pPr>
                      <a:r>
                        <a:rPr lang="en-US" sz="1100">
                          <a:effectLst/>
                        </a:rPr>
                        <a:t>action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عدم 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172621275"/>
                  </a:ext>
                </a:extLst>
              </a:tr>
              <a:tr h="418007">
                <a:tc>
                  <a:txBody>
                    <a:bodyPr/>
                    <a:lstStyle/>
                    <a:p>
                      <a:pPr algn="ctr" rtl="1">
                        <a:lnSpc>
                          <a:spcPct val="107000"/>
                        </a:lnSpc>
                        <a:spcAft>
                          <a:spcPts val="800"/>
                        </a:spcAft>
                        <a:buNone/>
                      </a:pPr>
                      <a:r>
                        <a:rPr lang="ar-SA" sz="1100">
                          <a:effectLst/>
                        </a:rPr>
                        <a:t>قبول (</a:t>
                      </a:r>
                      <a:r>
                        <a:rPr lang="en-US" sz="1100">
                          <a:effectLst/>
                        </a:rPr>
                        <a:t>POS</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λ_PP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λ_PN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620739657"/>
                  </a:ext>
                </a:extLst>
              </a:tr>
              <a:tr h="418007">
                <a:tc>
                  <a:txBody>
                    <a:bodyPr/>
                    <a:lstStyle/>
                    <a:p>
                      <a:pPr algn="ctr" rtl="1">
                        <a:lnSpc>
                          <a:spcPct val="107000"/>
                        </a:lnSpc>
                        <a:spcAft>
                          <a:spcPts val="800"/>
                        </a:spcAft>
                        <a:buNone/>
                      </a:pPr>
                      <a:r>
                        <a:rPr lang="ar-SA" sz="1100">
                          <a:effectLst/>
                        </a:rPr>
                        <a:t>مرزی (</a:t>
                      </a:r>
                      <a:r>
                        <a:rPr lang="en-US" sz="1100">
                          <a:effectLst/>
                        </a:rPr>
                        <a:t>BND</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530615309"/>
                  </a:ext>
                </a:extLst>
              </a:tr>
              <a:tr h="418007">
                <a:tc>
                  <a:txBody>
                    <a:bodyPr/>
                    <a:lstStyle/>
                    <a:p>
                      <a:pPr algn="ctr" rtl="1">
                        <a:lnSpc>
                          <a:spcPct val="107000"/>
                        </a:lnSpc>
                        <a:spcAft>
                          <a:spcPts val="800"/>
                        </a:spcAft>
                        <a:buNone/>
                      </a:pPr>
                      <a:r>
                        <a:rPr lang="ar-SA" sz="1100" dirty="0">
                          <a:effectLst/>
                        </a:rPr>
                        <a:t>رد (</a:t>
                      </a:r>
                      <a:r>
                        <a:rPr lang="en-US" sz="1100" dirty="0">
                          <a:effectLst/>
                        </a:rPr>
                        <a:t>NEG</a:t>
                      </a:r>
                      <a:r>
                        <a:rPr lang="ar-SA" sz="1100" dirty="0">
                          <a:effectLst/>
                        </a:rPr>
                        <a:t>)</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λ_NP</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027630625"/>
                  </a:ext>
                </a:extLst>
              </a:tr>
            </a:tbl>
          </a:graphicData>
        </a:graphic>
      </p:graphicFrame>
    </p:spTree>
    <p:extLst>
      <p:ext uri="{BB962C8B-B14F-4D97-AF65-F5344CB8AC3E}">
        <p14:creationId xmlns:p14="http://schemas.microsoft.com/office/powerpoint/2010/main" val="254020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E1A1E-D641-7785-61BD-43B0A5A9F71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4FDF6FF7-3828-ED07-EA17-8E4E69B2308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C00D9DA4-EAA2-BC85-A2E3-F4BC3E16B6D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10CA753-A302-7050-E311-19D8E4FBC4E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E53111D-8F4D-E44D-B54A-4BC50158172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9B08D32-642D-D06B-A697-3D1767431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F10DD-EA2C-F811-4376-F86E4C6EAC65}"/>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23</a:t>
            </a:r>
          </a:p>
        </p:txBody>
      </p:sp>
      <p:graphicFrame>
        <p:nvGraphicFramePr>
          <p:cNvPr id="14" name="Diagram 13">
            <a:extLst>
              <a:ext uri="{FF2B5EF4-FFF2-40B4-BE49-F238E27FC236}">
                <a16:creationId xmlns:a16="http://schemas.microsoft.com/office/drawing/2014/main" id="{38988055-F916-4E94-903B-502BF4A1C90E}"/>
              </a:ext>
            </a:extLst>
          </p:cNvPr>
          <p:cNvGraphicFramePr/>
          <p:nvPr>
            <p:extLst>
              <p:ext uri="{D42A27DB-BD31-4B8C-83A1-F6EECF244321}">
                <p14:modId xmlns:p14="http://schemas.microsoft.com/office/powerpoint/2010/main" val="301940231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79E0C26B-3E70-BD3C-526F-CFC710915549}"/>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الگوریتم‌های تکاملی چندهدفه </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5FFA7D8-A20E-46A6-10F1-5ADB3C498DE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AF5BBD5-C693-69E4-03E2-8F5BA6FB0472}"/>
              </a:ext>
            </a:extLst>
          </p:cNvPr>
          <p:cNvSpPr txBox="1"/>
          <p:nvPr/>
        </p:nvSpPr>
        <p:spPr>
          <a:xfrm>
            <a:off x="1184989" y="1006731"/>
            <a:ext cx="7744430" cy="6247864"/>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الگوریتم‌های تکاملی چندهدفه (</a:t>
            </a:r>
            <a:r>
              <a:rPr lang="en-US" sz="2000" b="1" dirty="0">
                <a:solidFill>
                  <a:srgbClr val="002060"/>
                </a:solidFill>
                <a:cs typeface="B Titr" panose="00000700000000000000" pitchFamily="2" charset="-78"/>
              </a:rPr>
              <a:t>Multi-objective Evolutionary Algorithms – MOEAs</a:t>
            </a:r>
            <a:r>
              <a:rPr lang="fa-IR" sz="20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 rtl="1"/>
            <a:endParaRPr lang="fa-IR" sz="2000" b="1" dirty="0">
              <a:solidFill>
                <a:srgbClr val="002060"/>
              </a:solidFill>
              <a:cs typeface="B Titr" panose="00000700000000000000" pitchFamily="2" charset="-78"/>
            </a:endParaRPr>
          </a:p>
          <a:p>
            <a:pPr algn="just"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یک الگوریتم تکاملی چندهدفه هست که برای حل مسائلی به کار میرود که باید چند معیار متضاد رو به طور هم‌زمان بهینه کرد.</a:t>
            </a:r>
          </a:p>
          <a:p>
            <a:pPr algn="just" rtl="1"/>
            <a:endParaRPr lang="fa-IR" sz="2000" b="1" dirty="0">
              <a:solidFill>
                <a:srgbClr val="002060"/>
              </a:solidFill>
              <a:cs typeface="B Titr" panose="00000700000000000000" pitchFamily="2" charset="-78"/>
            </a:endParaRPr>
          </a:p>
          <a:p>
            <a:pPr algn="just" rtl="1"/>
            <a:r>
              <a:rPr lang="fa-IR" sz="2000" b="1" dirty="0">
                <a:solidFill>
                  <a:srgbClr val="002060"/>
                </a:solidFill>
                <a:cs typeface="B Titr" panose="00000700000000000000" pitchFamily="2" charset="-78"/>
              </a:rPr>
              <a:t>فرایند با یک جمعیت اولیه از راه حل هاي تصادفی آغاز میشود و سپس از طریق تکرار</a:t>
            </a:r>
          </a:p>
          <a:p>
            <a:pPr algn="just" rtl="1"/>
            <a:r>
              <a:rPr lang="fa-IR" sz="2000" b="1" dirty="0">
                <a:solidFill>
                  <a:srgbClr val="002060"/>
                </a:solidFill>
                <a:cs typeface="B Titr" panose="00000700000000000000" pitchFamily="2" charset="-78"/>
              </a:rPr>
              <a:t>مراحل تکاملی، نسلهاي جدیدي از پاسخ ها ایجاد میگردند که به تدریج کیفیت بالاتري دارند . خروجی این الگوریتمها معمولا  به صورت «جبهه پارتو» ارائه میشود.</a:t>
            </a:r>
          </a:p>
          <a:p>
            <a:pPr algn="just" rtl="1"/>
            <a:r>
              <a:rPr lang="fa-IR" sz="2000" b="1" dirty="0">
                <a:solidFill>
                  <a:srgbClr val="002060"/>
                </a:solidFill>
                <a:cs typeface="B Titr" panose="00000700000000000000" pitchFamily="2" charset="-78"/>
              </a:rPr>
              <a:t> مجموعه اي از راه حل هاي غیرغالب که هر یک در برخی اهداف عملکرد بهتري دارند و هیچ کدام به طورکامل بر دیگری برتري ندارند.</a:t>
            </a:r>
          </a:p>
          <a:p>
            <a:pPr algn="just" rtl="1"/>
            <a:endParaRPr lang="en-US" sz="2000" b="1" dirty="0">
              <a:solidFill>
                <a:srgbClr val="002060"/>
              </a:solidFill>
              <a:cs typeface="B Titr" panose="00000700000000000000" pitchFamily="2" charset="-78"/>
            </a:endParaRPr>
          </a:p>
          <a:p>
            <a:pPr algn="just" rtl="1"/>
            <a:endParaRPr lang="fa-IR" sz="2000" b="1" dirty="0">
              <a:solidFill>
                <a:srgbClr val="002060"/>
              </a:solidFill>
              <a:cs typeface="B Titr" panose="00000700000000000000" pitchFamily="2" charset="-78"/>
            </a:endParaRPr>
          </a:p>
          <a:p>
            <a:pPr algn="just" rtl="1"/>
            <a:endParaRPr lang="fa-IR" sz="2000" b="1" dirty="0">
              <a:solidFill>
                <a:srgbClr val="002060"/>
              </a:solidFill>
              <a:cs typeface="B Titr" panose="00000700000000000000" pitchFamily="2" charset="-78"/>
            </a:endParaRPr>
          </a:p>
          <a:p>
            <a:pPr algn="just" rtl="1"/>
            <a:endParaRPr lang="fa-IR" sz="2000" b="1" dirty="0">
              <a:solidFill>
                <a:srgbClr val="002060"/>
              </a:solidFill>
              <a:cs typeface="B Titr" panose="00000700000000000000" pitchFamily="2" charset="-78"/>
            </a:endParaRPr>
          </a:p>
          <a:p>
            <a:pPr algn="just" rtl="1"/>
            <a:endParaRPr lang="fa-IR" sz="2000" b="1" dirty="0">
              <a:solidFill>
                <a:srgbClr val="002060"/>
              </a:solidFill>
              <a:cs typeface="B Titr" panose="00000700000000000000" pitchFamily="2" charset="-78"/>
            </a:endParaRPr>
          </a:p>
          <a:p>
            <a:pPr algn="just" rtl="1"/>
            <a:endParaRPr lang="fa-IR" sz="20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78095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B59DD-77BC-2DE0-0DE4-B3C059ADE8B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D2D644-51B9-C06B-329B-EBAB6D9DBFD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149C331E-B96E-5508-0382-FA02C719D92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AF32F01-DC39-B787-758C-F9B5E8499CB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6E4C4C6-0184-D9A3-41DD-D015FE59D6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96E3447-FFF9-55FD-F9DF-ED36A1B53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96CE9B8-8150-2BD0-751D-B7BE0BAFA52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a:t>
            </a:r>
            <a:r>
              <a:rPr lang="en-US" sz="1400" dirty="0">
                <a:solidFill>
                  <a:srgbClr val="911F1F"/>
                </a:solidFill>
                <a:cs typeface="B Titr" pitchFamily="2" charset="-78"/>
              </a:rPr>
              <a:t>24</a:t>
            </a:r>
          </a:p>
        </p:txBody>
      </p:sp>
      <p:graphicFrame>
        <p:nvGraphicFramePr>
          <p:cNvPr id="14" name="Diagram 13">
            <a:extLst>
              <a:ext uri="{FF2B5EF4-FFF2-40B4-BE49-F238E27FC236}">
                <a16:creationId xmlns:a16="http://schemas.microsoft.com/office/drawing/2014/main" id="{C4E8EDD9-63D6-DCBA-7DB4-8A6ABBDFF7FF}"/>
              </a:ext>
            </a:extLst>
          </p:cNvPr>
          <p:cNvGraphicFramePr/>
          <p:nvPr>
            <p:extLst>
              <p:ext uri="{D42A27DB-BD31-4B8C-83A1-F6EECF244321}">
                <p14:modId xmlns:p14="http://schemas.microsoft.com/office/powerpoint/2010/main" val="13359523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982AFB7-3AA7-4B04-5B85-FD7ECA631A73}"/>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F6C3C8A7-F902-5F40-42E9-566496EA299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4B1537A5-4247-E28B-A032-4C8B26095E63}"/>
              </a:ext>
            </a:extLst>
          </p:cNvPr>
          <p:cNvSpPr txBox="1"/>
          <p:nvPr/>
        </p:nvSpPr>
        <p:spPr>
          <a:xfrm>
            <a:off x="1184989" y="1006731"/>
            <a:ext cx="7744430" cy="1785104"/>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یادگیری ترکیبی رویکردی در علم داده است که با ترکیب خروجی چندین مدل پایه، تلاش می‌کند دقت پیش‌بینی را افزایش داده و پایداری مدل را در مواجهه با داده‌های نامتوازن و نویز تقویت کند. این روش به‌ویژه در مسائلی که ساختار داده‌ها پیچیده یا روابط بین متغیرها غیرخطی است، کارایی بالاتری نسبت به مدل‌های منفرد از خود نشان می‌دهد.</a:t>
            </a:r>
          </a:p>
        </p:txBody>
      </p:sp>
      <p:grpSp>
        <p:nvGrpSpPr>
          <p:cNvPr id="3" name="Group 2">
            <a:extLst>
              <a:ext uri="{FF2B5EF4-FFF2-40B4-BE49-F238E27FC236}">
                <a16:creationId xmlns:a16="http://schemas.microsoft.com/office/drawing/2014/main" id="{22F3F2F6-EE42-17F7-D127-F94DF9BA1A1F}"/>
              </a:ext>
            </a:extLst>
          </p:cNvPr>
          <p:cNvGrpSpPr/>
          <p:nvPr/>
        </p:nvGrpSpPr>
        <p:grpSpPr>
          <a:xfrm>
            <a:off x="1184989" y="3115720"/>
            <a:ext cx="7836089" cy="2763357"/>
            <a:chOff x="2100318" y="1724469"/>
            <a:chExt cx="4943364" cy="2366532"/>
          </a:xfrm>
        </p:grpSpPr>
        <p:sp>
          <p:nvSpPr>
            <p:cNvPr id="4" name="Freeform: Shape 3">
              <a:extLst>
                <a:ext uri="{FF2B5EF4-FFF2-40B4-BE49-F238E27FC236}">
                  <a16:creationId xmlns:a16="http://schemas.microsoft.com/office/drawing/2014/main" id="{073D1D6F-314A-9C25-3774-84F7656A82B1}"/>
                </a:ext>
              </a:extLst>
            </p:cNvPr>
            <p:cNvSpPr/>
            <p:nvPr/>
          </p:nvSpPr>
          <p:spPr>
            <a:xfrm>
              <a:off x="2146571" y="1757934"/>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159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5" name="Group 4">
              <a:extLst>
                <a:ext uri="{FF2B5EF4-FFF2-40B4-BE49-F238E27FC236}">
                  <a16:creationId xmlns:a16="http://schemas.microsoft.com/office/drawing/2014/main" id="{FC297719-6BCC-6D22-37C3-686E96598676}"/>
                </a:ext>
              </a:extLst>
            </p:cNvPr>
            <p:cNvGrpSpPr/>
            <p:nvPr/>
          </p:nvGrpSpPr>
          <p:grpSpPr>
            <a:xfrm>
              <a:off x="2100318" y="1724469"/>
              <a:ext cx="4897111" cy="1189310"/>
              <a:chOff x="2800424" y="1194392"/>
              <a:chExt cx="6529480" cy="1585746"/>
            </a:xfrm>
          </p:grpSpPr>
          <p:sp>
            <p:nvSpPr>
              <p:cNvPr id="33" name="Rectangle">
                <a:extLst>
                  <a:ext uri="{FF2B5EF4-FFF2-40B4-BE49-F238E27FC236}">
                    <a16:creationId xmlns:a16="http://schemas.microsoft.com/office/drawing/2014/main" id="{ACD1EBEC-D9BC-0584-343B-C1B5A24DBE08}"/>
                  </a:ext>
                </a:extLst>
              </p:cNvPr>
              <p:cNvSpPr/>
              <p:nvPr/>
            </p:nvSpPr>
            <p:spPr>
              <a:xfrm>
                <a:off x="4184679" y="1194392"/>
                <a:ext cx="5145225"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4" name="Shape">
                <a:extLst>
                  <a:ext uri="{FF2B5EF4-FFF2-40B4-BE49-F238E27FC236}">
                    <a16:creationId xmlns:a16="http://schemas.microsoft.com/office/drawing/2014/main" id="{C0611930-C61B-8748-95ED-6C2B8B1A2885}"/>
                  </a:ext>
                </a:extLst>
              </p:cNvPr>
              <p:cNvSpPr/>
              <p:nvPr/>
            </p:nvSpPr>
            <p:spPr>
              <a:xfrm>
                <a:off x="2800424" y="1194392"/>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986" y="8679"/>
                    </a:moveTo>
                    <a:cubicBezTo>
                      <a:pt x="18742" y="8679"/>
                      <a:pt x="18153" y="9494"/>
                      <a:pt x="17542" y="9494"/>
                    </a:cubicBezTo>
                    <a:cubicBezTo>
                      <a:pt x="17280" y="9494"/>
                      <a:pt x="17084" y="9325"/>
                      <a:pt x="16975" y="9157"/>
                    </a:cubicBezTo>
                    <a:cubicBezTo>
                      <a:pt x="16844" y="8960"/>
                      <a:pt x="16778" y="8707"/>
                      <a:pt x="16778" y="8427"/>
                    </a:cubicBezTo>
                    <a:lnTo>
                      <a:pt x="16778" y="0"/>
                    </a:lnTo>
                    <a:lnTo>
                      <a:pt x="2073" y="0"/>
                    </a:lnTo>
                    <a:cubicBezTo>
                      <a:pt x="916" y="0"/>
                      <a:pt x="0" y="1208"/>
                      <a:pt x="0" y="2668"/>
                    </a:cubicBezTo>
                    <a:lnTo>
                      <a:pt x="0" y="18932"/>
                    </a:lnTo>
                    <a:cubicBezTo>
                      <a:pt x="0" y="20420"/>
                      <a:pt x="938" y="21600"/>
                      <a:pt x="2073" y="21600"/>
                    </a:cubicBezTo>
                    <a:lnTo>
                      <a:pt x="16778" y="21600"/>
                    </a:lnTo>
                    <a:lnTo>
                      <a:pt x="16778" y="13173"/>
                    </a:lnTo>
                    <a:cubicBezTo>
                      <a:pt x="16778" y="12921"/>
                      <a:pt x="16844" y="12640"/>
                      <a:pt x="16975" y="12443"/>
                    </a:cubicBezTo>
                    <a:cubicBezTo>
                      <a:pt x="17084" y="12275"/>
                      <a:pt x="17280" y="12106"/>
                      <a:pt x="17542" y="12106"/>
                    </a:cubicBezTo>
                    <a:cubicBezTo>
                      <a:pt x="18153" y="12106"/>
                      <a:pt x="18742" y="12921"/>
                      <a:pt x="19985" y="12921"/>
                    </a:cubicBezTo>
                    <a:cubicBezTo>
                      <a:pt x="21229" y="12921"/>
                      <a:pt x="21600" y="11629"/>
                      <a:pt x="21600" y="10786"/>
                    </a:cubicBezTo>
                    <a:cubicBezTo>
                      <a:pt x="21600" y="9943"/>
                      <a:pt x="21229" y="8679"/>
                      <a:pt x="19986" y="8679"/>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7" name="TextBox 15">
                <a:extLst>
                  <a:ext uri="{FF2B5EF4-FFF2-40B4-BE49-F238E27FC236}">
                    <a16:creationId xmlns:a16="http://schemas.microsoft.com/office/drawing/2014/main" id="{068A1826-6643-1499-BCA0-B7AF531C1931}"/>
                  </a:ext>
                </a:extLst>
              </p:cNvPr>
              <p:cNvSpPr txBox="1"/>
              <p:nvPr/>
            </p:nvSpPr>
            <p:spPr>
              <a:xfrm>
                <a:off x="2892987" y="1240245"/>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01</a:t>
                </a:r>
              </a:p>
            </p:txBody>
          </p:sp>
          <p:grpSp>
            <p:nvGrpSpPr>
              <p:cNvPr id="38" name="Group 37">
                <a:extLst>
                  <a:ext uri="{FF2B5EF4-FFF2-40B4-BE49-F238E27FC236}">
                    <a16:creationId xmlns:a16="http://schemas.microsoft.com/office/drawing/2014/main" id="{9F8A87FF-BB30-A6AB-9480-39E4510DA0E2}"/>
                  </a:ext>
                </a:extLst>
              </p:cNvPr>
              <p:cNvGrpSpPr/>
              <p:nvPr/>
            </p:nvGrpSpPr>
            <p:grpSpPr>
              <a:xfrm>
                <a:off x="4758636" y="1334572"/>
                <a:ext cx="4428186" cy="1445566"/>
                <a:chOff x="8921976" y="1467465"/>
                <a:chExt cx="4661832" cy="1445566"/>
              </a:xfrm>
            </p:grpSpPr>
            <p:sp>
              <p:nvSpPr>
                <p:cNvPr id="39" name="TextBox 19">
                  <a:extLst>
                    <a:ext uri="{FF2B5EF4-FFF2-40B4-BE49-F238E27FC236}">
                      <a16:creationId xmlns:a16="http://schemas.microsoft.com/office/drawing/2014/main" id="{BC8EF27B-64B3-6A9B-6D47-3DF45F17AB33}"/>
                    </a:ext>
                  </a:extLst>
                </p:cNvPr>
                <p:cNvSpPr txBox="1"/>
                <p:nvPr/>
              </p:nvSpPr>
              <p:spPr>
                <a:xfrm>
                  <a:off x="10693267" y="1467465"/>
                  <a:ext cx="2890541" cy="45687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a-IR" sz="2000" b="1" noProof="1">
                      <a:cs typeface="B Titr" panose="00000700000000000000" pitchFamily="2" charset="-78"/>
                    </a:rPr>
                    <a:t>بگینگ</a:t>
                  </a:r>
                  <a:endParaRPr lang="en-US" sz="2000" b="1" noProof="1">
                    <a:cs typeface="B Titr" panose="00000700000000000000" pitchFamily="2" charset="-78"/>
                  </a:endParaRPr>
                </a:p>
              </p:txBody>
            </p:sp>
            <p:sp>
              <p:nvSpPr>
                <p:cNvPr id="40" name="TextBox 20">
                  <a:extLst>
                    <a:ext uri="{FF2B5EF4-FFF2-40B4-BE49-F238E27FC236}">
                      <a16:creationId xmlns:a16="http://schemas.microsoft.com/office/drawing/2014/main" id="{4E567E4F-B883-AA38-22D7-EA5E62C717F5}"/>
                    </a:ext>
                  </a:extLst>
                </p:cNvPr>
                <p:cNvSpPr txBox="1"/>
                <p:nvPr/>
              </p:nvSpPr>
              <p:spPr>
                <a:xfrm>
                  <a:off x="8921976" y="1876286"/>
                  <a:ext cx="4661832" cy="103674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sz="1100" dirty="0">
                      <a:cs typeface="B Titr" panose="00000700000000000000" pitchFamily="2" charset="-78"/>
                    </a:rPr>
                    <a:t>در این روش، از طریق نمونه‌برداری تصادفی با جایگذاری (</a:t>
                  </a:r>
                  <a:r>
                    <a:rPr lang="en-US" sz="1100" dirty="0">
                      <a:cs typeface="B Titr" panose="00000700000000000000" pitchFamily="2" charset="-78"/>
                    </a:rPr>
                    <a:t>Bootstrap Sampling</a:t>
                  </a:r>
                  <a:r>
                    <a:rPr lang="fa-IR" sz="1100" dirty="0">
                      <a:cs typeface="B Titr" panose="00000700000000000000" pitchFamily="2" charset="-78"/>
                    </a:rPr>
                    <a:t>)</a:t>
                  </a:r>
                  <a:r>
                    <a:rPr lang="en-US" sz="1100" dirty="0">
                      <a:cs typeface="B Titr" panose="00000700000000000000" pitchFamily="2" charset="-78"/>
                    </a:rPr>
                    <a:t> </a:t>
                  </a:r>
                  <a:r>
                    <a:rPr lang="fa-IR" sz="1100" dirty="0">
                      <a:cs typeface="B Titr" panose="00000700000000000000" pitchFamily="2" charset="-78"/>
                    </a:rPr>
                    <a:t>چندین زیرمجموعه از داده‌های آموزشی ایجاد می‌شود و هر زیرمجموعه به‌طور مستقل برای آموزش یک مدل پایه (مانند درخت تصمیم) مورد استفاده قرار می‌گیرد. سپس خروجی این مدل‌های مستقل از طریق رأی‌گیری اکثریت یا میانگین ساده ترکیب می‌شود.</a:t>
                  </a:r>
                  <a:br>
                    <a:rPr lang="fa-IR" sz="900" dirty="0"/>
                  </a:br>
                  <a:endParaRPr lang="en-US" sz="900" noProof="1">
                    <a:solidFill>
                      <a:schemeClr val="tx1">
                        <a:lumMod val="65000"/>
                        <a:lumOff val="35000"/>
                      </a:schemeClr>
                    </a:solidFill>
                  </a:endParaRPr>
                </a:p>
              </p:txBody>
            </p:sp>
          </p:grpSp>
        </p:grpSp>
        <p:sp>
          <p:nvSpPr>
            <p:cNvPr id="6" name="Freeform: Shape 5">
              <a:extLst>
                <a:ext uri="{FF2B5EF4-FFF2-40B4-BE49-F238E27FC236}">
                  <a16:creationId xmlns:a16="http://schemas.microsoft.com/office/drawing/2014/main" id="{EC272126-2722-D56E-445E-6EDFD50C7869}"/>
                </a:ext>
              </a:extLst>
            </p:cNvPr>
            <p:cNvSpPr/>
            <p:nvPr/>
          </p:nvSpPr>
          <p:spPr>
            <a:xfrm>
              <a:off x="2146571" y="3043846"/>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032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7" name="Group 6">
              <a:extLst>
                <a:ext uri="{FF2B5EF4-FFF2-40B4-BE49-F238E27FC236}">
                  <a16:creationId xmlns:a16="http://schemas.microsoft.com/office/drawing/2014/main" id="{49A04F17-416E-B3F8-6AEF-4BE09A3EDECC}"/>
                </a:ext>
              </a:extLst>
            </p:cNvPr>
            <p:cNvGrpSpPr/>
            <p:nvPr/>
          </p:nvGrpSpPr>
          <p:grpSpPr>
            <a:xfrm>
              <a:off x="2100318" y="3007437"/>
              <a:ext cx="4943364" cy="1083564"/>
              <a:chOff x="2800424" y="2713463"/>
              <a:chExt cx="6591152" cy="1444752"/>
            </a:xfrm>
          </p:grpSpPr>
          <p:sp>
            <p:nvSpPr>
              <p:cNvPr id="25" name="Rectangle">
                <a:extLst>
                  <a:ext uri="{FF2B5EF4-FFF2-40B4-BE49-F238E27FC236}">
                    <a16:creationId xmlns:a16="http://schemas.microsoft.com/office/drawing/2014/main" id="{D0C611DB-8126-6CAF-633D-86F2A4F7A38F}"/>
                  </a:ext>
                </a:extLst>
              </p:cNvPr>
              <p:cNvSpPr/>
              <p:nvPr/>
            </p:nvSpPr>
            <p:spPr>
              <a:xfrm>
                <a:off x="2800424" y="2713463"/>
                <a:ext cx="5208782"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sp>
            <p:nvSpPr>
              <p:cNvPr id="27" name="Shape">
                <a:extLst>
                  <a:ext uri="{FF2B5EF4-FFF2-40B4-BE49-F238E27FC236}">
                    <a16:creationId xmlns:a16="http://schemas.microsoft.com/office/drawing/2014/main" id="{39EE427E-A9F1-A480-7237-83F2150A8539}"/>
                  </a:ext>
                </a:extLst>
              </p:cNvPr>
              <p:cNvSpPr/>
              <p:nvPr/>
            </p:nvSpPr>
            <p:spPr>
              <a:xfrm>
                <a:off x="7532534" y="2713463"/>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527" y="0"/>
                    </a:moveTo>
                    <a:lnTo>
                      <a:pt x="4822" y="0"/>
                    </a:lnTo>
                    <a:lnTo>
                      <a:pt x="4822" y="8416"/>
                    </a:lnTo>
                    <a:cubicBezTo>
                      <a:pt x="4822" y="8668"/>
                      <a:pt x="4756" y="8949"/>
                      <a:pt x="4625" y="9145"/>
                    </a:cubicBezTo>
                    <a:cubicBezTo>
                      <a:pt x="4516" y="9313"/>
                      <a:pt x="4320" y="9482"/>
                      <a:pt x="4058" y="9482"/>
                    </a:cubicBezTo>
                    <a:cubicBezTo>
                      <a:pt x="3447" y="9482"/>
                      <a:pt x="2858" y="8668"/>
                      <a:pt x="1615" y="8668"/>
                    </a:cubicBezTo>
                    <a:cubicBezTo>
                      <a:pt x="371" y="8668"/>
                      <a:pt x="0" y="9958"/>
                      <a:pt x="0" y="10800"/>
                    </a:cubicBezTo>
                    <a:cubicBezTo>
                      <a:pt x="0" y="11642"/>
                      <a:pt x="349" y="12932"/>
                      <a:pt x="1615" y="12932"/>
                    </a:cubicBezTo>
                    <a:cubicBezTo>
                      <a:pt x="2880" y="12932"/>
                      <a:pt x="3447" y="12118"/>
                      <a:pt x="4058" y="12118"/>
                    </a:cubicBezTo>
                    <a:cubicBezTo>
                      <a:pt x="4320" y="12118"/>
                      <a:pt x="4516" y="12287"/>
                      <a:pt x="4625" y="12455"/>
                    </a:cubicBezTo>
                    <a:cubicBezTo>
                      <a:pt x="4756" y="12651"/>
                      <a:pt x="4822" y="12904"/>
                      <a:pt x="4822" y="13184"/>
                    </a:cubicBezTo>
                    <a:lnTo>
                      <a:pt x="4822" y="21600"/>
                    </a:lnTo>
                    <a:lnTo>
                      <a:pt x="19527" y="21600"/>
                    </a:lnTo>
                    <a:cubicBezTo>
                      <a:pt x="20684" y="21600"/>
                      <a:pt x="21600" y="20394"/>
                      <a:pt x="21600" y="18935"/>
                    </a:cubicBezTo>
                    <a:lnTo>
                      <a:pt x="21600" y="2693"/>
                    </a:lnTo>
                    <a:cubicBezTo>
                      <a:pt x="21600" y="1178"/>
                      <a:pt x="20684" y="0"/>
                      <a:pt x="19527" y="0"/>
                    </a:cubicBezTo>
                    <a:close/>
                  </a:path>
                </a:pathLst>
              </a:custGeom>
              <a:solidFill>
                <a:schemeClr val="accent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9" name="TextBox 16">
                <a:extLst>
                  <a:ext uri="{FF2B5EF4-FFF2-40B4-BE49-F238E27FC236}">
                    <a16:creationId xmlns:a16="http://schemas.microsoft.com/office/drawing/2014/main" id="{4362DE1E-29C4-22C1-317C-0E0BD264F4A7}"/>
                  </a:ext>
                </a:extLst>
              </p:cNvPr>
              <p:cNvSpPr txBox="1"/>
              <p:nvPr/>
            </p:nvSpPr>
            <p:spPr>
              <a:xfrm>
                <a:off x="8027072" y="2761280"/>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02</a:t>
                </a:r>
              </a:p>
            </p:txBody>
          </p:sp>
          <p:grpSp>
            <p:nvGrpSpPr>
              <p:cNvPr id="30" name="Group 29">
                <a:extLst>
                  <a:ext uri="{FF2B5EF4-FFF2-40B4-BE49-F238E27FC236}">
                    <a16:creationId xmlns:a16="http://schemas.microsoft.com/office/drawing/2014/main" id="{7AE999A4-256B-2C07-CD01-D57B286C8BD4}"/>
                  </a:ext>
                </a:extLst>
              </p:cNvPr>
              <p:cNvGrpSpPr/>
              <p:nvPr/>
            </p:nvGrpSpPr>
            <p:grpSpPr>
              <a:xfrm>
                <a:off x="2892987" y="2801203"/>
                <a:ext cx="4645079" cy="1146556"/>
                <a:chOff x="6957889" y="1413061"/>
                <a:chExt cx="4890169" cy="1146556"/>
              </a:xfrm>
            </p:grpSpPr>
            <p:sp>
              <p:nvSpPr>
                <p:cNvPr id="31" name="TextBox 22">
                  <a:extLst>
                    <a:ext uri="{FF2B5EF4-FFF2-40B4-BE49-F238E27FC236}">
                      <a16:creationId xmlns:a16="http://schemas.microsoft.com/office/drawing/2014/main" id="{77DE1112-BC29-DA5B-4559-B9901DEACA8C}"/>
                    </a:ext>
                  </a:extLst>
                </p:cNvPr>
                <p:cNvSpPr txBox="1"/>
                <p:nvPr/>
              </p:nvSpPr>
              <p:spPr>
                <a:xfrm>
                  <a:off x="9333533" y="1413061"/>
                  <a:ext cx="2514525" cy="42172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b="1" dirty="0">
                      <a:cs typeface="B Titr" panose="00000700000000000000" pitchFamily="2" charset="-78"/>
                    </a:rPr>
                    <a:t>استکینگ</a:t>
                  </a:r>
                  <a:endParaRPr lang="en-US" b="1" noProof="1">
                    <a:cs typeface="B Titr" panose="00000700000000000000" pitchFamily="2" charset="-78"/>
                  </a:endParaRPr>
                </a:p>
              </p:txBody>
            </p:sp>
            <p:sp>
              <p:nvSpPr>
                <p:cNvPr id="32" name="TextBox 23">
                  <a:extLst>
                    <a:ext uri="{FF2B5EF4-FFF2-40B4-BE49-F238E27FC236}">
                      <a16:creationId xmlns:a16="http://schemas.microsoft.com/office/drawing/2014/main" id="{5BC12EF6-4E04-4C68-2E13-FF07C80BCB3C}"/>
                    </a:ext>
                  </a:extLst>
                </p:cNvPr>
                <p:cNvSpPr txBox="1"/>
                <p:nvPr/>
              </p:nvSpPr>
              <p:spPr>
                <a:xfrm>
                  <a:off x="6957889" y="1874311"/>
                  <a:ext cx="4819422" cy="68530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rtl="1"/>
                  <a:r>
                    <a:rPr lang="fa-IR" sz="1100" dirty="0">
                      <a:cs typeface="B Titr" panose="00000700000000000000" pitchFamily="2" charset="-78"/>
                    </a:rPr>
                    <a:t>در این روش، خروجی چندین مدل پایه به‌عنوان ویژگی ورودی به یک مدل متا (</a:t>
                  </a:r>
                  <a:r>
                    <a:rPr lang="en-US" sz="1100" dirty="0">
                      <a:cs typeface="B Titr" panose="00000700000000000000" pitchFamily="2" charset="-78"/>
                    </a:rPr>
                    <a:t>Meta-Learner</a:t>
                  </a:r>
                  <a:r>
                    <a:rPr lang="fa-IR" sz="1100" dirty="0">
                      <a:cs typeface="B Titr" panose="00000700000000000000" pitchFamily="2" charset="-78"/>
                    </a:rPr>
                    <a:t>) داده می‌شود تا پیش‌بینی نهایی انجام گیرد. هر مدل پایه روی زیرمجموعه متفاوتی از ویژگی‌ها یا نمونه‌ها آموزش می‌بیند و این باعث کاهش هم‌پوشانی خطا می‌شود. مدل متا نیز از این تنوع استفاده می‌کند تا تصمیم دقیق‌تری بگیرد.</a:t>
                  </a:r>
                </a:p>
              </p:txBody>
            </p:sp>
          </p:grpSp>
        </p:grpSp>
      </p:grpSp>
    </p:spTree>
    <p:extLst>
      <p:ext uri="{BB962C8B-B14F-4D97-AF65-F5344CB8AC3E}">
        <p14:creationId xmlns:p14="http://schemas.microsoft.com/office/powerpoint/2010/main" val="196168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818AE-6397-1D76-073C-4A05E0D5544E}"/>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D2952F6-1EE5-E440-7C81-34F00B42CF04}"/>
              </a:ext>
            </a:extLst>
          </p:cNvPr>
          <p:cNvGraphicFramePr/>
          <p:nvPr>
            <p:extLst>
              <p:ext uri="{D42A27DB-BD31-4B8C-83A1-F6EECF244321}">
                <p14:modId xmlns:p14="http://schemas.microsoft.com/office/powerpoint/2010/main" val="3880324221"/>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B8427764-BB7C-5F2C-E850-949E5995EE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153957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25</a:t>
            </a:r>
          </a:p>
        </p:txBody>
      </p:sp>
      <p:graphicFrame>
        <p:nvGraphicFramePr>
          <p:cNvPr id="14" name="Diagram 13"/>
          <p:cNvGraphicFramePr/>
          <p:nvPr>
            <p:extLst>
              <p:ext uri="{D42A27DB-BD31-4B8C-83A1-F6EECF244321}">
                <p14:modId xmlns:p14="http://schemas.microsoft.com/office/powerpoint/2010/main" val="118929325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تحلیل آماری داده‌های تحقیق</a:t>
            </a:r>
            <a:endParaRPr lang="en-US" sz="2400" dirty="0">
              <a:solidFill>
                <a:srgbClr val="002060"/>
              </a:solidFill>
              <a:cs typeface="B Titr" pitchFamily="2" charset="-78"/>
            </a:endParaRPr>
          </a:p>
        </p:txBody>
      </p:sp>
      <p:sp>
        <p:nvSpPr>
          <p:cNvPr id="16" name="TextBox 15"/>
          <p:cNvSpPr txBox="1"/>
          <p:nvPr/>
        </p:nvSpPr>
        <p:spPr>
          <a:xfrm>
            <a:off x="755781" y="1006731"/>
            <a:ext cx="8173638" cy="1323439"/>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برای درک بهتر ساختار و کیفیت داده‌ها، شاخص‌های آماری مانند میانگین، انحراف معیار، ضریب تغییر و درصد داده‌های گمشده برای متغیرهای اصلی محاسبه شده‌اند. </a:t>
            </a:r>
          </a:p>
          <a:p>
            <a:pPr algn="just" rtl="1"/>
            <a:r>
              <a:rPr lang="fa-IR" sz="2000" b="1" dirty="0">
                <a:solidFill>
                  <a:srgbClr val="002060"/>
                </a:solidFill>
                <a:cs typeface="B Titr" panose="00000700000000000000" pitchFamily="2" charset="-78"/>
              </a:rPr>
              <a:t>مقادیر یکتا نشان دهنده ی تنوع داده ها ، مقادیر گمشده احتمال نیاز به روش های جایگزینی ، میانگین مقدار متوسط داده ها را تعیین میکند . </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2" name="Table 1">
            <a:extLst>
              <a:ext uri="{FF2B5EF4-FFF2-40B4-BE49-F238E27FC236}">
                <a16:creationId xmlns:a16="http://schemas.microsoft.com/office/drawing/2014/main" id="{CEA6A9ED-48E6-FF63-FBEE-578AF97956B4}"/>
              </a:ext>
            </a:extLst>
          </p:cNvPr>
          <p:cNvGraphicFramePr>
            <a:graphicFrameLocks noGrp="1"/>
          </p:cNvGraphicFramePr>
          <p:nvPr>
            <p:extLst>
              <p:ext uri="{D42A27DB-BD31-4B8C-83A1-F6EECF244321}">
                <p14:modId xmlns:p14="http://schemas.microsoft.com/office/powerpoint/2010/main" val="2891348685"/>
              </p:ext>
            </p:extLst>
          </p:nvPr>
        </p:nvGraphicFramePr>
        <p:xfrm>
          <a:off x="755781" y="2330170"/>
          <a:ext cx="8173637" cy="4088113"/>
        </p:xfrm>
        <a:graphic>
          <a:graphicData uri="http://schemas.openxmlformats.org/drawingml/2006/table">
            <a:tbl>
              <a:tblPr firstRow="1" firstCol="1" bandRow="1">
                <a:tableStyleId>{5C22544A-7EE6-4342-B048-85BDC9FD1C3A}</a:tableStyleId>
              </a:tblPr>
              <a:tblGrid>
                <a:gridCol w="1948621">
                  <a:extLst>
                    <a:ext uri="{9D8B030D-6E8A-4147-A177-3AD203B41FA5}">
                      <a16:colId xmlns:a16="http://schemas.microsoft.com/office/drawing/2014/main" val="2979737440"/>
                    </a:ext>
                  </a:extLst>
                </a:gridCol>
                <a:gridCol w="1576361">
                  <a:extLst>
                    <a:ext uri="{9D8B030D-6E8A-4147-A177-3AD203B41FA5}">
                      <a16:colId xmlns:a16="http://schemas.microsoft.com/office/drawing/2014/main" val="1703347788"/>
                    </a:ext>
                  </a:extLst>
                </a:gridCol>
                <a:gridCol w="1661384">
                  <a:extLst>
                    <a:ext uri="{9D8B030D-6E8A-4147-A177-3AD203B41FA5}">
                      <a16:colId xmlns:a16="http://schemas.microsoft.com/office/drawing/2014/main" val="3090767028"/>
                    </a:ext>
                  </a:extLst>
                </a:gridCol>
                <a:gridCol w="484858">
                  <a:extLst>
                    <a:ext uri="{9D8B030D-6E8A-4147-A177-3AD203B41FA5}">
                      <a16:colId xmlns:a16="http://schemas.microsoft.com/office/drawing/2014/main" val="2194828990"/>
                    </a:ext>
                  </a:extLst>
                </a:gridCol>
                <a:gridCol w="1063927">
                  <a:extLst>
                    <a:ext uri="{9D8B030D-6E8A-4147-A177-3AD203B41FA5}">
                      <a16:colId xmlns:a16="http://schemas.microsoft.com/office/drawing/2014/main" val="86301536"/>
                    </a:ext>
                  </a:extLst>
                </a:gridCol>
                <a:gridCol w="759839">
                  <a:extLst>
                    <a:ext uri="{9D8B030D-6E8A-4147-A177-3AD203B41FA5}">
                      <a16:colId xmlns:a16="http://schemas.microsoft.com/office/drawing/2014/main" val="2924000927"/>
                    </a:ext>
                  </a:extLst>
                </a:gridCol>
                <a:gridCol w="678647">
                  <a:extLst>
                    <a:ext uri="{9D8B030D-6E8A-4147-A177-3AD203B41FA5}">
                      <a16:colId xmlns:a16="http://schemas.microsoft.com/office/drawing/2014/main" val="1328658602"/>
                    </a:ext>
                  </a:extLst>
                </a:gridCol>
              </a:tblGrid>
              <a:tr h="308558">
                <a:tc>
                  <a:txBody>
                    <a:bodyPr/>
                    <a:lstStyle/>
                    <a:p>
                      <a:pPr algn="ctr" rtl="1">
                        <a:lnSpc>
                          <a:spcPct val="107000"/>
                        </a:lnSpc>
                        <a:spcAft>
                          <a:spcPts val="800"/>
                        </a:spcAft>
                        <a:buNone/>
                      </a:pPr>
                      <a:r>
                        <a:rPr lang="ar-SA" sz="600" dirty="0">
                          <a:effectLst/>
                        </a:rPr>
                        <a:t>متغییر</a:t>
                      </a:r>
                      <a:r>
                        <a:rPr lang="en-US" sz="600" dirty="0">
                          <a:effectLst/>
                        </a:rPr>
                        <a:t> </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میانگین</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انحراف معیار</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ضریب تغییر</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میانه</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 داده های گمشده</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مقادیر یکتا</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508168611"/>
                  </a:ext>
                </a:extLst>
              </a:tr>
              <a:tr h="187012">
                <a:tc>
                  <a:txBody>
                    <a:bodyPr/>
                    <a:lstStyle/>
                    <a:p>
                      <a:pPr algn="ctr" rtl="1">
                        <a:lnSpc>
                          <a:spcPct val="107000"/>
                        </a:lnSpc>
                        <a:spcAft>
                          <a:spcPts val="800"/>
                        </a:spcAft>
                        <a:buNone/>
                      </a:pPr>
                      <a:r>
                        <a:rPr lang="en-US" sz="600">
                          <a:effectLst/>
                        </a:rPr>
                        <a:t>LOAN_AMOUNT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921288215.6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5818388642</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6.32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238000000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11561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264281734"/>
                  </a:ext>
                </a:extLst>
              </a:tr>
              <a:tr h="187012">
                <a:tc>
                  <a:txBody>
                    <a:bodyPr/>
                    <a:lstStyle/>
                    <a:p>
                      <a:pPr algn="ctr" rtl="1">
                        <a:lnSpc>
                          <a:spcPct val="107000"/>
                        </a:lnSpc>
                        <a:spcAft>
                          <a:spcPts val="800"/>
                        </a:spcAft>
                        <a:buNone/>
                      </a:pPr>
                      <a:r>
                        <a:rPr lang="en-US" sz="600">
                          <a:effectLst/>
                        </a:rPr>
                        <a:t>CURRENT_LOAN_RATES</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15.89</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9.81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83406634"/>
                  </a:ext>
                </a:extLst>
              </a:tr>
              <a:tr h="187012">
                <a:tc>
                  <a:txBody>
                    <a:bodyPr/>
                    <a:lstStyle/>
                    <a:p>
                      <a:pPr algn="ctr" rtl="1">
                        <a:lnSpc>
                          <a:spcPct val="107000"/>
                        </a:lnSpc>
                        <a:spcAft>
                          <a:spcPts val="800"/>
                        </a:spcAft>
                        <a:buNone/>
                      </a:pPr>
                      <a:r>
                        <a:rPr lang="en-US" sz="600">
                          <a:effectLst/>
                        </a:rPr>
                        <a:t>APPLICATION_TYPE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0</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734894360"/>
                  </a:ext>
                </a:extLst>
              </a:tr>
              <a:tr h="187012">
                <a:tc>
                  <a:txBody>
                    <a:bodyPr/>
                    <a:lstStyle/>
                    <a:p>
                      <a:pPr algn="ctr" rtl="1">
                        <a:lnSpc>
                          <a:spcPct val="107000"/>
                        </a:lnSpc>
                        <a:spcAft>
                          <a:spcPts val="800"/>
                        </a:spcAft>
                        <a:buNone/>
                      </a:pPr>
                      <a:r>
                        <a:rPr lang="en-US" sz="600">
                          <a:effectLst/>
                        </a:rPr>
                        <a:t>LOAN_DURATION_DAY</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795.43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897.45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730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1904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980138587"/>
                  </a:ext>
                </a:extLst>
              </a:tr>
              <a:tr h="200117">
                <a:tc>
                  <a:txBody>
                    <a:bodyPr/>
                    <a:lstStyle/>
                    <a:p>
                      <a:pPr algn="ctr" rtl="1">
                        <a:lnSpc>
                          <a:spcPct val="107000"/>
                        </a:lnSpc>
                        <a:spcAft>
                          <a:spcPts val="800"/>
                        </a:spcAft>
                        <a:buNone/>
                      </a:pPr>
                      <a:r>
                        <a:rPr lang="en-US" sz="600">
                          <a:effectLst/>
                        </a:rPr>
                        <a:t>LOAN_DURATION_MONTH</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804048824"/>
                  </a:ext>
                </a:extLst>
              </a:tr>
              <a:tr h="187012">
                <a:tc>
                  <a:txBody>
                    <a:bodyPr/>
                    <a:lstStyle/>
                    <a:p>
                      <a:pPr algn="ctr" rtl="1">
                        <a:lnSpc>
                          <a:spcPct val="107000"/>
                        </a:lnSpc>
                        <a:spcAft>
                          <a:spcPts val="800"/>
                        </a:spcAft>
                        <a:buNone/>
                      </a:pPr>
                      <a:r>
                        <a:rPr lang="en-US" sz="600">
                          <a:effectLst/>
                        </a:rPr>
                        <a:t>LOAN_DURATION_YEAR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2.12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7716184"/>
                  </a:ext>
                </a:extLst>
              </a:tr>
              <a:tr h="187012">
                <a:tc>
                  <a:txBody>
                    <a:bodyPr/>
                    <a:lstStyle/>
                    <a:p>
                      <a:pPr algn="ctr" rtl="1">
                        <a:lnSpc>
                          <a:spcPct val="107000"/>
                        </a:lnSpc>
                        <a:spcAft>
                          <a:spcPts val="800"/>
                        </a:spcAft>
                        <a:buNone/>
                      </a:pPr>
                      <a:r>
                        <a:rPr lang="en-US" sz="600">
                          <a:effectLst/>
                        </a:rPr>
                        <a:t>CITY_CODE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38599.62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29953.31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0.78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31400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427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65605347"/>
                  </a:ext>
                </a:extLst>
              </a:tr>
              <a:tr h="187012">
                <a:tc>
                  <a:txBody>
                    <a:bodyPr/>
                    <a:lstStyle/>
                    <a:p>
                      <a:pPr algn="ctr" rtl="1">
                        <a:lnSpc>
                          <a:spcPct val="107000"/>
                        </a:lnSpc>
                        <a:spcAft>
                          <a:spcPts val="800"/>
                        </a:spcAft>
                        <a:buNone/>
                      </a:pPr>
                      <a:r>
                        <a:rPr lang="en-US" sz="600">
                          <a:effectLst/>
                        </a:rPr>
                        <a:t>LOAN_SUBJECT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35808.36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1639.26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35794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28.27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568147546"/>
                  </a:ext>
                </a:extLst>
              </a:tr>
              <a:tr h="187012">
                <a:tc>
                  <a:txBody>
                    <a:bodyPr/>
                    <a:lstStyle/>
                    <a:p>
                      <a:pPr algn="ctr" rtl="1">
                        <a:lnSpc>
                          <a:spcPct val="107000"/>
                        </a:lnSpc>
                        <a:spcAft>
                          <a:spcPts val="800"/>
                        </a:spcAft>
                        <a:buNone/>
                      </a:pPr>
                      <a:r>
                        <a:rPr lang="en-US" sz="600">
                          <a:effectLst/>
                        </a:rPr>
                        <a:t>CONTRACT_TYPE_ID</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35394.33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2152.17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35370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577915832"/>
                  </a:ext>
                </a:extLst>
              </a:tr>
              <a:tr h="187012">
                <a:tc>
                  <a:txBody>
                    <a:bodyPr/>
                    <a:lstStyle/>
                    <a:p>
                      <a:pPr algn="ctr" rtl="1">
                        <a:lnSpc>
                          <a:spcPct val="107000"/>
                        </a:lnSpc>
                        <a:spcAft>
                          <a:spcPts val="800"/>
                        </a:spcAft>
                        <a:buNone/>
                      </a:pPr>
                      <a:r>
                        <a:rPr lang="en-US" sz="600">
                          <a:effectLst/>
                        </a:rPr>
                        <a:t>IS_INSTALLMENT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0.31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2</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4026003500"/>
                  </a:ext>
                </a:extLst>
              </a:tr>
              <a:tr h="187012">
                <a:tc>
                  <a:txBody>
                    <a:bodyPr/>
                    <a:lstStyle/>
                    <a:p>
                      <a:pPr algn="ctr" rtl="1">
                        <a:lnSpc>
                          <a:spcPct val="107000"/>
                        </a:lnSpc>
                        <a:spcAft>
                          <a:spcPts val="800"/>
                        </a:spcAft>
                        <a:buNone/>
                      </a:pPr>
                      <a:r>
                        <a:rPr lang="en-US" sz="600">
                          <a:effectLst/>
                        </a:rPr>
                        <a:t>INSTALLMENT_NUMBER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40.32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24.41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15.5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764315725"/>
                  </a:ext>
                </a:extLst>
              </a:tr>
              <a:tr h="187012">
                <a:tc>
                  <a:txBody>
                    <a:bodyPr/>
                    <a:lstStyle/>
                    <a:p>
                      <a:pPr algn="ctr" rtl="1">
                        <a:lnSpc>
                          <a:spcPct val="107000"/>
                        </a:lnSpc>
                        <a:spcAft>
                          <a:spcPts val="800"/>
                        </a:spcAft>
                        <a:buNone/>
                      </a:pPr>
                      <a:r>
                        <a:rPr lang="en-US" sz="600">
                          <a:effectLst/>
                        </a:rPr>
                        <a:t>COMPANY_TYPE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23.74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90361261"/>
                  </a:ext>
                </a:extLst>
              </a:tr>
              <a:tr h="187012">
                <a:tc>
                  <a:txBody>
                    <a:bodyPr/>
                    <a:lstStyle/>
                    <a:p>
                      <a:pPr algn="ctr" rtl="1">
                        <a:lnSpc>
                          <a:spcPct val="107000"/>
                        </a:lnSpc>
                        <a:spcAft>
                          <a:spcPts val="800"/>
                        </a:spcAft>
                        <a:buNone/>
                      </a:pPr>
                      <a:r>
                        <a:rPr lang="en-US" sz="600" dirty="0">
                          <a:effectLst/>
                        </a:rPr>
                        <a:t>BIRTH_PLACE</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44275.42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28851.19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45000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690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005660569"/>
                  </a:ext>
                </a:extLst>
              </a:tr>
              <a:tr h="187012">
                <a:tc>
                  <a:txBody>
                    <a:bodyPr/>
                    <a:lstStyle/>
                    <a:p>
                      <a:pPr algn="ctr" rtl="1">
                        <a:lnSpc>
                          <a:spcPct val="107000"/>
                        </a:lnSpc>
                        <a:spcAft>
                          <a:spcPts val="800"/>
                        </a:spcAft>
                        <a:buNone/>
                      </a:pPr>
                      <a:r>
                        <a:rPr lang="en-US" sz="600">
                          <a:effectLst/>
                        </a:rPr>
                        <a:t>EDUCATION_GRADE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2.78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357835371"/>
                  </a:ext>
                </a:extLst>
              </a:tr>
              <a:tr h="187012">
                <a:tc>
                  <a:txBody>
                    <a:bodyPr/>
                    <a:lstStyle/>
                    <a:p>
                      <a:pPr algn="ctr" rtl="1">
                        <a:lnSpc>
                          <a:spcPct val="107000"/>
                        </a:lnSpc>
                        <a:spcAft>
                          <a:spcPts val="800"/>
                        </a:spcAft>
                        <a:buNone/>
                      </a:pPr>
                      <a:r>
                        <a:rPr lang="en-US" sz="600">
                          <a:effectLst/>
                        </a:rPr>
                        <a:t>OCCUPATION</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2380.13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369.44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2508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502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00277017"/>
                  </a:ext>
                </a:extLst>
              </a:tr>
              <a:tr h="187012">
                <a:tc>
                  <a:txBody>
                    <a:bodyPr/>
                    <a:lstStyle/>
                    <a:p>
                      <a:pPr algn="ctr" rtl="1">
                        <a:lnSpc>
                          <a:spcPct val="107000"/>
                        </a:lnSpc>
                        <a:spcAft>
                          <a:spcPts val="800"/>
                        </a:spcAft>
                        <a:buNone/>
                      </a:pPr>
                      <a:r>
                        <a:rPr lang="en-US" sz="600">
                          <a:effectLst/>
                        </a:rPr>
                        <a:t>MARITAL_STATUS</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0.41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0.34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515611559"/>
                  </a:ext>
                </a:extLst>
              </a:tr>
              <a:tr h="187012">
                <a:tc>
                  <a:txBody>
                    <a:bodyPr/>
                    <a:lstStyle/>
                    <a:p>
                      <a:pPr algn="ctr" rtl="1">
                        <a:lnSpc>
                          <a:spcPct val="107000"/>
                        </a:lnSpc>
                        <a:spcAft>
                          <a:spcPts val="800"/>
                        </a:spcAft>
                        <a:buNone/>
                      </a:pPr>
                      <a:r>
                        <a:rPr lang="en-US" sz="600">
                          <a:effectLst/>
                        </a:rPr>
                        <a:t>MONTHLY_INCOME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113896114.3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197412000.7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1.73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100000000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99.37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22813056"/>
                  </a:ext>
                </a:extLst>
              </a:tr>
              <a:tr h="200117">
                <a:tc>
                  <a:txBody>
                    <a:bodyPr/>
                    <a:lstStyle/>
                    <a:p>
                      <a:pPr algn="ctr" rtl="1">
                        <a:lnSpc>
                          <a:spcPct val="107000"/>
                        </a:lnSpc>
                        <a:spcAft>
                          <a:spcPts val="800"/>
                        </a:spcAft>
                        <a:buNone/>
                      </a:pPr>
                      <a:r>
                        <a:rPr lang="en-US" sz="600">
                          <a:effectLst/>
                        </a:rPr>
                        <a:t>CUSTOMER_ID</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32854261.73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17055874.09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0.52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35657923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332319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995064794"/>
                  </a:ext>
                </a:extLst>
              </a:tr>
              <a:tr h="200117">
                <a:tc>
                  <a:txBody>
                    <a:bodyPr/>
                    <a:lstStyle/>
                    <a:p>
                      <a:pPr algn="ctr" rtl="1">
                        <a:lnSpc>
                          <a:spcPct val="107000"/>
                        </a:lnSpc>
                        <a:spcAft>
                          <a:spcPts val="800"/>
                        </a:spcAft>
                        <a:buNone/>
                      </a:pPr>
                      <a:r>
                        <a:rPr lang="en-US" sz="600">
                          <a:effectLst/>
                        </a:rPr>
                        <a:t>LOAN_FILE_NUMBER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319336033605876.5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367823099998314.25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6.31007E+13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512851</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827894018"/>
                  </a:ext>
                </a:extLst>
              </a:tr>
              <a:tr h="187012">
                <a:tc>
                  <a:txBody>
                    <a:bodyPr/>
                    <a:lstStyle/>
                    <a:p>
                      <a:pPr algn="ctr" rtl="1">
                        <a:lnSpc>
                          <a:spcPct val="107000"/>
                        </a:lnSpc>
                        <a:spcAft>
                          <a:spcPts val="800"/>
                        </a:spcAft>
                        <a:buNone/>
                      </a:pPr>
                      <a:r>
                        <a:rPr lang="en-US" sz="600">
                          <a:effectLst/>
                        </a:rPr>
                        <a:t>BRANCH_CODE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1673.04</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474.17</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2018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353</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14875080"/>
                  </a:ext>
                </a:extLst>
              </a:tr>
            </a:tbl>
          </a:graphicData>
        </a:graphic>
      </p:graphicFrame>
    </p:spTree>
    <p:extLst>
      <p:ext uri="{BB962C8B-B14F-4D97-AF65-F5344CB8AC3E}">
        <p14:creationId xmlns:p14="http://schemas.microsoft.com/office/powerpoint/2010/main" val="34352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39A7B-B0D8-9797-AF2A-2728791AED9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F84E3FB6-200B-416E-DAA7-765C39BEFC4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D40D493-B4CC-4FD5-A74D-D6E0A464734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C2CA0BE-FD37-41FE-CB85-56F7606028A6}"/>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C45D2E8-5BF8-D3FC-4197-337E3CAEAE4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088FAB5-FF9F-F551-6F7D-9503FA15A4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4968198-D39A-5336-85D3-E1E4DEDD341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26</a:t>
            </a:r>
          </a:p>
        </p:txBody>
      </p:sp>
      <p:graphicFrame>
        <p:nvGraphicFramePr>
          <p:cNvPr id="14" name="Diagram 13">
            <a:extLst>
              <a:ext uri="{FF2B5EF4-FFF2-40B4-BE49-F238E27FC236}">
                <a16:creationId xmlns:a16="http://schemas.microsoft.com/office/drawing/2014/main" id="{35C0CA5D-DB05-FBB2-17E7-AD7994534013}"/>
              </a:ext>
            </a:extLst>
          </p:cNvPr>
          <p:cNvGraphicFramePr/>
          <p:nvPr>
            <p:extLst>
              <p:ext uri="{D42A27DB-BD31-4B8C-83A1-F6EECF244321}">
                <p14:modId xmlns:p14="http://schemas.microsoft.com/office/powerpoint/2010/main" val="242768158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AA479A3-2DDE-6E7D-1127-912869C6F6F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پاک‌سازی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B3FE496F-37BF-B174-C8E6-B5D0FA7FE79D}"/>
              </a:ext>
            </a:extLst>
          </p:cNvPr>
          <p:cNvSpPr txBox="1"/>
          <p:nvPr/>
        </p:nvSpPr>
        <p:spPr>
          <a:xfrm>
            <a:off x="755781" y="1006731"/>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حذف ویژگی‌های با نسبت بالای داده‌های گمشده </a:t>
            </a:r>
          </a:p>
        </p:txBody>
      </p:sp>
      <p:pic>
        <p:nvPicPr>
          <p:cNvPr id="17" name="Picture 16" descr="Line-3.png">
            <a:extLst>
              <a:ext uri="{FF2B5EF4-FFF2-40B4-BE49-F238E27FC236}">
                <a16:creationId xmlns:a16="http://schemas.microsoft.com/office/drawing/2014/main" id="{E1E059D0-8678-FE1E-E266-5BEC7972BE61}"/>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EBED8C1D-0833-D37D-48D7-45FC33FC0B47}"/>
              </a:ext>
            </a:extLst>
          </p:cNvPr>
          <p:cNvSpPr txBox="1"/>
          <p:nvPr/>
        </p:nvSpPr>
        <p:spPr>
          <a:xfrm>
            <a:off x="755781" y="1551033"/>
            <a:ext cx="8173638" cy="1015663"/>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در فرآیند پیش‌پردازش، ویژگی‌های با بیش از ۸۰٪ داده گمشده حذف شدند. نگهداری این متغیرها به‌دلیل نبود اطلاعات مؤثر، موجب افزایش نویز و تضعیف دقت مدل می‌شود. حذف آن‌ها گامی مؤثر در بهبود کیفیت داده و عملکرد مدل است.</a:t>
            </a:r>
          </a:p>
        </p:txBody>
      </p:sp>
      <p:sp>
        <p:nvSpPr>
          <p:cNvPr id="4" name="TextBox 3">
            <a:extLst>
              <a:ext uri="{FF2B5EF4-FFF2-40B4-BE49-F238E27FC236}">
                <a16:creationId xmlns:a16="http://schemas.microsoft.com/office/drawing/2014/main" id="{10DFF88A-5FAA-5072-3F26-9FA50F561C76}"/>
              </a:ext>
            </a:extLst>
          </p:cNvPr>
          <p:cNvSpPr txBox="1"/>
          <p:nvPr/>
        </p:nvSpPr>
        <p:spPr>
          <a:xfrm>
            <a:off x="1062511" y="2753932"/>
            <a:ext cx="8173638" cy="707886"/>
          </a:xfrm>
          <a:prstGeom prst="rect">
            <a:avLst/>
          </a:prstGeom>
          <a:noFill/>
        </p:spPr>
        <p:txBody>
          <a:bodyPr wrap="square" rtlCol="0">
            <a:spAutoFit/>
          </a:bodyPr>
          <a:lstStyle/>
          <a:p>
            <a:pPr marL="342900" indent="-342900" algn="just" rtl="1">
              <a:buFont typeface="Arial" panose="020B0604020202020204" pitchFamily="34" charset="0"/>
              <a:buChar char="•"/>
            </a:pPr>
            <a:r>
              <a:rPr lang="fa-IR" sz="2000" b="1" dirty="0">
                <a:solidFill>
                  <a:srgbClr val="002060"/>
                </a:solidFill>
                <a:cs typeface="B Titr" panose="00000700000000000000" pitchFamily="2" charset="-78"/>
              </a:rPr>
              <a:t>ستون </a:t>
            </a:r>
            <a:r>
              <a:rPr lang="en-US" sz="2000" b="1" dirty="0">
                <a:solidFill>
                  <a:srgbClr val="002060"/>
                </a:solidFill>
                <a:cs typeface="B Titr" panose="00000700000000000000" pitchFamily="2" charset="-78"/>
              </a:rPr>
              <a:t>LOAN_PURPOSE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دارای 93.72% داده گمشده بود و حذف شد.</a:t>
            </a:r>
          </a:p>
          <a:p>
            <a:pPr marL="342900" indent="-342900" algn="just" rtl="1">
              <a:buFont typeface="Arial" panose="020B0604020202020204" pitchFamily="34" charset="0"/>
              <a:buChar char="•"/>
            </a:pPr>
            <a:r>
              <a:rPr lang="fa-IR" sz="2000" b="1" dirty="0">
                <a:solidFill>
                  <a:srgbClr val="002060"/>
                </a:solidFill>
                <a:cs typeface="B Titr" panose="00000700000000000000" pitchFamily="2" charset="-78"/>
              </a:rPr>
              <a:t>ستون </a:t>
            </a:r>
            <a:r>
              <a:rPr lang="en-US" sz="2000" b="1" dirty="0">
                <a:solidFill>
                  <a:srgbClr val="002060"/>
                </a:solidFill>
                <a:cs typeface="B Titr" panose="00000700000000000000" pitchFamily="2" charset="-78"/>
              </a:rPr>
              <a:t>MONTHLY_INCOME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دارای 99.37% داده گمشده بود و حذف شد.</a:t>
            </a:r>
          </a:p>
        </p:txBody>
      </p:sp>
      <p:sp>
        <p:nvSpPr>
          <p:cNvPr id="6" name="TextBox 5">
            <a:extLst>
              <a:ext uri="{FF2B5EF4-FFF2-40B4-BE49-F238E27FC236}">
                <a16:creationId xmlns:a16="http://schemas.microsoft.com/office/drawing/2014/main" id="{08A7E10A-166D-960B-97D7-207D88B2A255}"/>
              </a:ext>
            </a:extLst>
          </p:cNvPr>
          <p:cNvSpPr txBox="1"/>
          <p:nvPr/>
        </p:nvSpPr>
        <p:spPr>
          <a:xfrm>
            <a:off x="994205" y="3705130"/>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تبدیل تاریخ به فرمت عددی</a:t>
            </a:r>
          </a:p>
        </p:txBody>
      </p:sp>
      <p:sp>
        <p:nvSpPr>
          <p:cNvPr id="7" name="TextBox 6">
            <a:extLst>
              <a:ext uri="{FF2B5EF4-FFF2-40B4-BE49-F238E27FC236}">
                <a16:creationId xmlns:a16="http://schemas.microsoft.com/office/drawing/2014/main" id="{29A4491A-E92A-9000-EB62-DBF29514064E}"/>
              </a:ext>
            </a:extLst>
          </p:cNvPr>
          <p:cNvSpPr txBox="1"/>
          <p:nvPr/>
        </p:nvSpPr>
        <p:spPr>
          <a:xfrm>
            <a:off x="994205" y="4270954"/>
            <a:ext cx="8173638"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مدل‌های یادگیری قابلیت پردازش مستقیم داده‌های زمانی را ندارند، بنابراین تبدیل تاریخ‌ها به مقادیر عددی، استفاده از آن‌ها را در مدل‌سازی ممکن می‌سازد.</a:t>
            </a:r>
          </a:p>
        </p:txBody>
      </p:sp>
      <p:sp>
        <p:nvSpPr>
          <p:cNvPr id="8" name="TextBox 7">
            <a:extLst>
              <a:ext uri="{FF2B5EF4-FFF2-40B4-BE49-F238E27FC236}">
                <a16:creationId xmlns:a16="http://schemas.microsoft.com/office/drawing/2014/main" id="{13EA4F3C-1A49-A922-D812-77DF771A427B}"/>
              </a:ext>
            </a:extLst>
          </p:cNvPr>
          <p:cNvSpPr txBox="1"/>
          <p:nvPr/>
        </p:nvSpPr>
        <p:spPr>
          <a:xfrm>
            <a:off x="847440" y="5248724"/>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ستون </a:t>
            </a:r>
            <a:r>
              <a:rPr lang="en-US" sz="2000" b="1" dirty="0">
                <a:solidFill>
                  <a:srgbClr val="002060"/>
                </a:solidFill>
                <a:cs typeface="B Titr" panose="00000700000000000000" pitchFamily="2" charset="-78"/>
              </a:rPr>
              <a:t>LOAN_DATE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به قالب عددی قابل پردازش یعنی </a:t>
            </a:r>
            <a:r>
              <a:rPr lang="en-US" sz="2000" b="1" dirty="0">
                <a:solidFill>
                  <a:srgbClr val="002060"/>
                </a:solidFill>
                <a:cs typeface="B Titr" panose="00000700000000000000" pitchFamily="2" charset="-78"/>
              </a:rPr>
              <a:t>timestamp</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تبدیل شد.</a:t>
            </a:r>
          </a:p>
        </p:txBody>
      </p:sp>
      <p:pic>
        <p:nvPicPr>
          <p:cNvPr id="10" name="Picture 9" descr="Line-3.png">
            <a:extLst>
              <a:ext uri="{FF2B5EF4-FFF2-40B4-BE49-F238E27FC236}">
                <a16:creationId xmlns:a16="http://schemas.microsoft.com/office/drawing/2014/main" id="{658039EE-6226-4B33-6868-89E644AE12CE}"/>
              </a:ext>
            </a:extLst>
          </p:cNvPr>
          <p:cNvPicPr>
            <a:picLocks noChangeAspect="1"/>
          </p:cNvPicPr>
          <p:nvPr/>
        </p:nvPicPr>
        <p:blipFill>
          <a:blip r:embed="rId12"/>
          <a:stretch>
            <a:fillRect/>
          </a:stretch>
        </p:blipFill>
        <p:spPr>
          <a:xfrm rot="16200000">
            <a:off x="7921998" y="2008363"/>
            <a:ext cx="9525" cy="3095625"/>
          </a:xfrm>
          <a:prstGeom prst="rect">
            <a:avLst/>
          </a:prstGeom>
        </p:spPr>
      </p:pic>
    </p:spTree>
    <p:extLst>
      <p:ext uri="{BB962C8B-B14F-4D97-AF65-F5344CB8AC3E}">
        <p14:creationId xmlns:p14="http://schemas.microsoft.com/office/powerpoint/2010/main" val="428645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16BCB-24A6-EF90-6185-11EA60DDF2F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9E9AA324-2344-0D41-4238-91A714F985E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515D4F1-8F36-D172-57DB-CACA9A869B8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E1578E52-75EC-5B69-3A5B-4254E8C4FCA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FC831B9-14B3-521F-3FEC-BC3F461E150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0377100-0B52-7F47-87CF-B3AA016FE3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2FF137B3-862B-B765-28E2-0EA4AE7506B6}"/>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27</a:t>
            </a:r>
          </a:p>
        </p:txBody>
      </p:sp>
      <p:graphicFrame>
        <p:nvGraphicFramePr>
          <p:cNvPr id="14" name="Diagram 13">
            <a:extLst>
              <a:ext uri="{FF2B5EF4-FFF2-40B4-BE49-F238E27FC236}">
                <a16:creationId xmlns:a16="http://schemas.microsoft.com/office/drawing/2014/main" id="{A8C81D3A-D087-C29C-52E1-8E4DCA43B4BA}"/>
              </a:ext>
            </a:extLst>
          </p:cNvPr>
          <p:cNvGraphicFramePr/>
          <p:nvPr>
            <p:extLst>
              <p:ext uri="{D42A27DB-BD31-4B8C-83A1-F6EECF244321}">
                <p14:modId xmlns:p14="http://schemas.microsoft.com/office/powerpoint/2010/main" val="31119448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BDF5020-3C64-B7FF-BAF2-4B3F71522D2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پاک‌سازی داده‌ها</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16FCFF7-DEA3-555A-A0CD-0632987626B7}"/>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6" name="TextBox 5">
            <a:extLst>
              <a:ext uri="{FF2B5EF4-FFF2-40B4-BE49-F238E27FC236}">
                <a16:creationId xmlns:a16="http://schemas.microsoft.com/office/drawing/2014/main" id="{98F368A5-EF07-C5E6-D565-72CA9BCA8DBD}"/>
              </a:ext>
            </a:extLst>
          </p:cNvPr>
          <p:cNvSpPr txBox="1"/>
          <p:nvPr/>
        </p:nvSpPr>
        <p:spPr>
          <a:xfrm>
            <a:off x="1158125" y="951653"/>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بردارسازی ویژگی‌های طبقه‌ای </a:t>
            </a:r>
          </a:p>
        </p:txBody>
      </p:sp>
      <p:sp>
        <p:nvSpPr>
          <p:cNvPr id="7" name="TextBox 6">
            <a:extLst>
              <a:ext uri="{FF2B5EF4-FFF2-40B4-BE49-F238E27FC236}">
                <a16:creationId xmlns:a16="http://schemas.microsoft.com/office/drawing/2014/main" id="{27D878E9-63B2-3FE8-E6A5-E5A6C2B3C59B}"/>
              </a:ext>
            </a:extLst>
          </p:cNvPr>
          <p:cNvSpPr txBox="1"/>
          <p:nvPr/>
        </p:nvSpPr>
        <p:spPr>
          <a:xfrm>
            <a:off x="1158125" y="1404232"/>
            <a:ext cx="8173638"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با استفاده از </a:t>
            </a:r>
            <a:r>
              <a:rPr lang="en-US" sz="2000" b="1" dirty="0">
                <a:solidFill>
                  <a:srgbClr val="002060"/>
                </a:solidFill>
                <a:cs typeface="B Titr" panose="00000700000000000000" pitchFamily="2" charset="-78"/>
              </a:rPr>
              <a:t>One-Hot Encoding</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ویژگی‌های طبقه‌ای به بردارهای عددی فاقد ترتیب تبدیل شدند تا از ایجاد سوگیری در فرآیند یادگیری مدل جلوگیری شود.</a:t>
            </a:r>
          </a:p>
        </p:txBody>
      </p:sp>
      <p:sp>
        <p:nvSpPr>
          <p:cNvPr id="8" name="TextBox 7">
            <a:extLst>
              <a:ext uri="{FF2B5EF4-FFF2-40B4-BE49-F238E27FC236}">
                <a16:creationId xmlns:a16="http://schemas.microsoft.com/office/drawing/2014/main" id="{42F4B41D-D570-E2DC-D419-5049D3D9E7F5}"/>
              </a:ext>
            </a:extLst>
          </p:cNvPr>
          <p:cNvSpPr txBox="1"/>
          <p:nvPr/>
        </p:nvSpPr>
        <p:spPr>
          <a:xfrm>
            <a:off x="1158125" y="2162659"/>
            <a:ext cx="8173638" cy="888705"/>
          </a:xfrm>
          <a:prstGeom prst="rect">
            <a:avLst/>
          </a:prstGeom>
          <a:noFill/>
        </p:spPr>
        <p:txBody>
          <a:bodyPr wrap="square" rtlCol="0">
            <a:spAutoFit/>
          </a:bodyPr>
          <a:lstStyle/>
          <a:p>
            <a:pPr algn="just" rtl="1">
              <a:lnSpc>
                <a:spcPct val="150000"/>
              </a:lnSpc>
            </a:pPr>
            <a:r>
              <a:rPr lang="fa-IR" b="1" dirty="0">
                <a:solidFill>
                  <a:srgbClr val="002060"/>
                </a:solidFill>
                <a:cs typeface="B Titr" panose="00000700000000000000" pitchFamily="2" charset="-78"/>
              </a:rPr>
              <a:t>ویژگی‌های </a:t>
            </a:r>
            <a:r>
              <a:rPr lang="en-US" b="1" dirty="0">
                <a:solidFill>
                  <a:srgbClr val="002060"/>
                </a:solidFill>
                <a:cs typeface="B Titr" panose="00000700000000000000" pitchFamily="2" charset="-78"/>
              </a:rPr>
              <a:t>GENDER</a:t>
            </a:r>
            <a:r>
              <a:rPr lang="fa-IR" b="1" dirty="0">
                <a:solidFill>
                  <a:srgbClr val="002060"/>
                </a:solidFill>
                <a:cs typeface="B Titr" panose="00000700000000000000" pitchFamily="2" charset="-78"/>
              </a:rPr>
              <a:t> </a:t>
            </a:r>
            <a:r>
              <a:rPr lang="en-US" b="1" dirty="0">
                <a:solidFill>
                  <a:srgbClr val="002060"/>
                </a:solidFill>
                <a:cs typeface="B Titr" panose="00000700000000000000" pitchFamily="2" charset="-78"/>
              </a:rPr>
              <a:t>،OCCUPATION</a:t>
            </a:r>
            <a:r>
              <a:rPr lang="fa-IR" b="1" dirty="0">
                <a:solidFill>
                  <a:srgbClr val="002060"/>
                </a:solidFill>
                <a:cs typeface="B Titr" panose="00000700000000000000" pitchFamily="2" charset="-78"/>
              </a:rPr>
              <a:t> با اعمال</a:t>
            </a:r>
            <a:r>
              <a:rPr lang="en-US" b="1" dirty="0">
                <a:solidFill>
                  <a:srgbClr val="002060"/>
                </a:solidFill>
                <a:cs typeface="B Titr" panose="00000700000000000000" pitchFamily="2" charset="-78"/>
              </a:rPr>
              <a:t>One-Hot Encoding </a:t>
            </a:r>
            <a:r>
              <a:rPr lang="fa-IR" b="1" dirty="0">
                <a:solidFill>
                  <a:srgbClr val="002060"/>
                </a:solidFill>
                <a:cs typeface="B Titr" panose="00000700000000000000" pitchFamily="2" charset="-78"/>
              </a:rPr>
              <a:t> به ستون های عددی تبدیل شدند.</a:t>
            </a:r>
          </a:p>
        </p:txBody>
      </p:sp>
      <p:graphicFrame>
        <p:nvGraphicFramePr>
          <p:cNvPr id="29" name="Table 28">
            <a:extLst>
              <a:ext uri="{FF2B5EF4-FFF2-40B4-BE49-F238E27FC236}">
                <a16:creationId xmlns:a16="http://schemas.microsoft.com/office/drawing/2014/main" id="{9F65F4F3-8FE8-C3E2-9FF6-67E6D6F630A2}"/>
              </a:ext>
            </a:extLst>
          </p:cNvPr>
          <p:cNvGraphicFramePr>
            <a:graphicFrameLocks noGrp="1"/>
          </p:cNvGraphicFramePr>
          <p:nvPr>
            <p:extLst>
              <p:ext uri="{D42A27DB-BD31-4B8C-83A1-F6EECF244321}">
                <p14:modId xmlns:p14="http://schemas.microsoft.com/office/powerpoint/2010/main" val="1149223225"/>
              </p:ext>
            </p:extLst>
          </p:nvPr>
        </p:nvGraphicFramePr>
        <p:xfrm>
          <a:off x="2250809" y="3538899"/>
          <a:ext cx="1038808" cy="1716425"/>
        </p:xfrm>
        <a:graphic>
          <a:graphicData uri="http://schemas.openxmlformats.org/drawingml/2006/table">
            <a:tbl>
              <a:tblPr>
                <a:tableStyleId>{5C22544A-7EE6-4342-B048-85BDC9FD1C3A}</a:tableStyleId>
              </a:tblPr>
              <a:tblGrid>
                <a:gridCol w="1038808">
                  <a:extLst>
                    <a:ext uri="{9D8B030D-6E8A-4147-A177-3AD203B41FA5}">
                      <a16:colId xmlns:a16="http://schemas.microsoft.com/office/drawing/2014/main" val="3412314601"/>
                    </a:ext>
                  </a:extLst>
                </a:gridCol>
              </a:tblGrid>
              <a:tr h="343285">
                <a:tc>
                  <a:txBody>
                    <a:bodyPr/>
                    <a:lstStyle/>
                    <a:p>
                      <a:pPr algn="ctr" fontAlgn="ctr"/>
                      <a:r>
                        <a:rPr lang="en-US" sz="1100" u="none" strike="noStrike">
                          <a:effectLst/>
                        </a:rPr>
                        <a:t>Gender</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68404402"/>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587744739"/>
                  </a:ext>
                </a:extLst>
              </a:tr>
              <a:tr h="343285">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2900685"/>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175052477"/>
                  </a:ext>
                </a:extLst>
              </a:tr>
              <a:tr h="343285">
                <a:tc>
                  <a:txBody>
                    <a:bodyPr/>
                    <a:lstStyle/>
                    <a:p>
                      <a:pPr algn="ctr" fontAlgn="ctr"/>
                      <a:r>
                        <a:rPr lang="en-US" sz="1100" u="none" strike="noStrike" dirty="0">
                          <a:effectLst/>
                        </a:rPr>
                        <a:t>Male</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76299184"/>
                  </a:ext>
                </a:extLst>
              </a:tr>
            </a:tbl>
          </a:graphicData>
        </a:graphic>
      </p:graphicFrame>
      <p:sp>
        <p:nvSpPr>
          <p:cNvPr id="30" name="Arrow: Right 29">
            <a:extLst>
              <a:ext uri="{FF2B5EF4-FFF2-40B4-BE49-F238E27FC236}">
                <a16:creationId xmlns:a16="http://schemas.microsoft.com/office/drawing/2014/main" id="{F978A5F8-477F-C9B5-F416-464D2742F0A6}"/>
              </a:ext>
            </a:extLst>
          </p:cNvPr>
          <p:cNvSpPr/>
          <p:nvPr/>
        </p:nvSpPr>
        <p:spPr>
          <a:xfrm>
            <a:off x="3844211" y="4049050"/>
            <a:ext cx="1259633" cy="6013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Table 30">
            <a:extLst>
              <a:ext uri="{FF2B5EF4-FFF2-40B4-BE49-F238E27FC236}">
                <a16:creationId xmlns:a16="http://schemas.microsoft.com/office/drawing/2014/main" id="{2C4772EF-BE2D-1D6E-5C80-BBD19CFD9AA2}"/>
              </a:ext>
            </a:extLst>
          </p:cNvPr>
          <p:cNvGraphicFramePr>
            <a:graphicFrameLocks noGrp="1"/>
          </p:cNvGraphicFramePr>
          <p:nvPr>
            <p:extLst>
              <p:ext uri="{D42A27DB-BD31-4B8C-83A1-F6EECF244321}">
                <p14:modId xmlns:p14="http://schemas.microsoft.com/office/powerpoint/2010/main" val="651106894"/>
              </p:ext>
            </p:extLst>
          </p:nvPr>
        </p:nvGraphicFramePr>
        <p:xfrm>
          <a:off x="5430417" y="3538899"/>
          <a:ext cx="2696544" cy="1716425"/>
        </p:xfrm>
        <a:graphic>
          <a:graphicData uri="http://schemas.openxmlformats.org/drawingml/2006/table">
            <a:tbl>
              <a:tblPr>
                <a:tableStyleId>{5C22544A-7EE6-4342-B048-85BDC9FD1C3A}</a:tableStyleId>
              </a:tblPr>
              <a:tblGrid>
                <a:gridCol w="898848">
                  <a:extLst>
                    <a:ext uri="{9D8B030D-6E8A-4147-A177-3AD203B41FA5}">
                      <a16:colId xmlns:a16="http://schemas.microsoft.com/office/drawing/2014/main" val="1777405461"/>
                    </a:ext>
                  </a:extLst>
                </a:gridCol>
                <a:gridCol w="898848">
                  <a:extLst>
                    <a:ext uri="{9D8B030D-6E8A-4147-A177-3AD203B41FA5}">
                      <a16:colId xmlns:a16="http://schemas.microsoft.com/office/drawing/2014/main" val="3620692438"/>
                    </a:ext>
                  </a:extLst>
                </a:gridCol>
                <a:gridCol w="898848">
                  <a:extLst>
                    <a:ext uri="{9D8B030D-6E8A-4147-A177-3AD203B41FA5}">
                      <a16:colId xmlns:a16="http://schemas.microsoft.com/office/drawing/2014/main" val="177718177"/>
                    </a:ext>
                  </a:extLst>
                </a:gridCol>
              </a:tblGrid>
              <a:tr h="343285">
                <a:tc>
                  <a:txBody>
                    <a:bodyPr/>
                    <a:lstStyle/>
                    <a:p>
                      <a:pPr algn="ctr" fontAlgn="ctr"/>
                      <a:r>
                        <a:rPr lang="en-US" sz="1100" u="none" strike="noStrike">
                          <a:effectLst/>
                        </a:rPr>
                        <a:t>Gender</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443753472"/>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78324094"/>
                  </a:ext>
                </a:extLst>
              </a:tr>
              <a:tr h="343285">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379357763"/>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79459674"/>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dirty="0">
                          <a:effectLst/>
                        </a:rPr>
                        <a:t>0</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984762656"/>
                  </a:ext>
                </a:extLst>
              </a:tr>
            </a:tbl>
          </a:graphicData>
        </a:graphic>
      </p:graphicFrame>
    </p:spTree>
    <p:extLst>
      <p:ext uri="{BB962C8B-B14F-4D97-AF65-F5344CB8AC3E}">
        <p14:creationId xmlns:p14="http://schemas.microsoft.com/office/powerpoint/2010/main" val="209596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3047E-6DD6-77A6-4220-2AEB9F74584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73FCFF6-CC91-CB8A-73E0-5E41E527AED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D05F25-0D20-9FFC-F605-29D6BEEE874B}"/>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2BFE283D-ECED-DFF5-FF1A-F21092E6171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911232A-BEAE-ACA2-68FA-D9C19C672C2F}"/>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7B59836-F4DD-B22F-841B-824B7FBFE2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D159C89-291A-18BD-4C35-E93D1B0702D6}"/>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a:t>
            </a:r>
            <a:r>
              <a:rPr lang="en-US" sz="1400" dirty="0">
                <a:solidFill>
                  <a:srgbClr val="911F1F"/>
                </a:solidFill>
                <a:cs typeface="B Titr" pitchFamily="2" charset="-78"/>
              </a:rPr>
              <a:t> 28</a:t>
            </a:r>
            <a:r>
              <a:rPr lang="fa-IR" sz="1400" dirty="0">
                <a:solidFill>
                  <a:srgbClr val="911F1F"/>
                </a:solidFill>
                <a:cs typeface="B Titr" pitchFamily="2" charset="-78"/>
              </a:rPr>
              <a:t> </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A21A4CC7-AC94-542C-A2B6-7E0EE5F3704C}"/>
              </a:ext>
            </a:extLst>
          </p:cNvPr>
          <p:cNvGraphicFramePr/>
          <p:nvPr>
            <p:extLst>
              <p:ext uri="{D42A27DB-BD31-4B8C-83A1-F6EECF244321}">
                <p14:modId xmlns:p14="http://schemas.microsoft.com/office/powerpoint/2010/main" val="263453419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ED32A12-CBF3-B65C-275B-2253A184BA16}"/>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حذف ویژگی‌های دارای همبستگی بالا</a:t>
            </a:r>
          </a:p>
        </p:txBody>
      </p:sp>
      <p:pic>
        <p:nvPicPr>
          <p:cNvPr id="17" name="Picture 16" descr="Line-3.png">
            <a:extLst>
              <a:ext uri="{FF2B5EF4-FFF2-40B4-BE49-F238E27FC236}">
                <a16:creationId xmlns:a16="http://schemas.microsoft.com/office/drawing/2014/main" id="{8748F213-38FA-7A09-49AE-844CE2D2211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95A8B800-72E2-1C23-0B14-23BB96CCDE67}"/>
              </a:ext>
            </a:extLst>
          </p:cNvPr>
          <p:cNvSpPr txBox="1"/>
          <p:nvPr/>
        </p:nvSpPr>
        <p:spPr>
          <a:xfrm>
            <a:off x="1110342" y="1006731"/>
            <a:ext cx="7819075" cy="1719702"/>
          </a:xfrm>
          <a:prstGeom prst="rect">
            <a:avLst/>
          </a:prstGeom>
          <a:noFill/>
        </p:spPr>
        <p:txBody>
          <a:bodyPr wrap="square" rtlCol="0">
            <a:spAutoFit/>
          </a:bodyPr>
          <a:lstStyle/>
          <a:p>
            <a:pPr algn="justLow" rtl="1">
              <a:lnSpc>
                <a:spcPct val="150000"/>
              </a:lnSpc>
            </a:pPr>
            <a:r>
              <a:rPr lang="fa-IR" b="1" dirty="0">
                <a:solidFill>
                  <a:srgbClr val="002060"/>
                </a:solidFill>
                <a:cs typeface="B Titr" panose="00000700000000000000" pitchFamily="2" charset="-78"/>
              </a:rPr>
              <a:t>تحلیل ماتریس همبستگی نشان داد که متغیر</a:t>
            </a:r>
            <a:r>
              <a:rPr lang="en-US" b="1" dirty="0">
                <a:solidFill>
                  <a:srgbClr val="002060"/>
                </a:solidFill>
                <a:cs typeface="B Titr" panose="00000700000000000000" pitchFamily="2" charset="-78"/>
              </a:rPr>
              <a:t>INSTALLMENT_NUMBER</a:t>
            </a:r>
            <a:r>
              <a:rPr lang="fa-IR" b="1" dirty="0">
                <a:solidFill>
                  <a:srgbClr val="002060"/>
                </a:solidFill>
                <a:cs typeface="B Titr" panose="00000700000000000000" pitchFamily="2" charset="-78"/>
              </a:rPr>
              <a:t> دارای همبستگی بسیار شدید با متغیرهای مرتبط با مدت بازپرداخت تسهیلات است. به‌ویژه همبستگی آن با </a:t>
            </a:r>
            <a:r>
              <a:rPr lang="en-US" b="1" dirty="0">
                <a:solidFill>
                  <a:srgbClr val="002060"/>
                </a:solidFill>
                <a:cs typeface="B Titr" panose="00000700000000000000" pitchFamily="2" charset="-78"/>
              </a:rPr>
              <a:t>LOAN_DURATION_MONTH</a:t>
            </a:r>
            <a:r>
              <a:rPr lang="fa-IR" b="1" dirty="0">
                <a:solidFill>
                  <a:srgbClr val="002060"/>
                </a:solidFill>
                <a:cs typeface="B Titr" panose="00000700000000000000" pitchFamily="2" charset="-78"/>
              </a:rPr>
              <a:t> برابر با ۰٫۹۵ و با</a:t>
            </a:r>
            <a:r>
              <a:rPr lang="en-US" b="1" dirty="0">
                <a:solidFill>
                  <a:srgbClr val="002060"/>
                </a:solidFill>
                <a:cs typeface="B Titr" panose="00000700000000000000" pitchFamily="2" charset="-78"/>
              </a:rPr>
              <a:t>LOAN_DURATION_DAY </a:t>
            </a:r>
            <a:r>
              <a:rPr lang="fa-IR" b="1" dirty="0">
                <a:solidFill>
                  <a:srgbClr val="002060"/>
                </a:solidFill>
                <a:cs typeface="B Titr" panose="00000700000000000000" pitchFamily="2" charset="-78"/>
              </a:rPr>
              <a:t> نیز ۰٫۷۲ گزارش شد.</a:t>
            </a:r>
          </a:p>
        </p:txBody>
      </p:sp>
      <p:pic>
        <p:nvPicPr>
          <p:cNvPr id="3" name="Picture 2">
            <a:extLst>
              <a:ext uri="{FF2B5EF4-FFF2-40B4-BE49-F238E27FC236}">
                <a16:creationId xmlns:a16="http://schemas.microsoft.com/office/drawing/2014/main" id="{420062CB-61AB-476E-257E-C6FB94674B6C}"/>
              </a:ext>
            </a:extLst>
          </p:cNvPr>
          <p:cNvPicPr>
            <a:picLocks noChangeAspect="1"/>
          </p:cNvPicPr>
          <p:nvPr/>
        </p:nvPicPr>
        <p:blipFill>
          <a:blip r:embed="rId13"/>
          <a:stretch>
            <a:fillRect/>
          </a:stretch>
        </p:blipFill>
        <p:spPr>
          <a:xfrm>
            <a:off x="837354" y="2444216"/>
            <a:ext cx="5258646" cy="4228327"/>
          </a:xfrm>
          <a:prstGeom prst="rect">
            <a:avLst/>
          </a:prstGeom>
        </p:spPr>
      </p:pic>
      <p:sp>
        <p:nvSpPr>
          <p:cNvPr id="4" name="Rectangle 3">
            <a:extLst>
              <a:ext uri="{FF2B5EF4-FFF2-40B4-BE49-F238E27FC236}">
                <a16:creationId xmlns:a16="http://schemas.microsoft.com/office/drawing/2014/main" id="{C4BB3FF6-D9A0-AF86-916B-D7F9961C935C}"/>
              </a:ext>
            </a:extLst>
          </p:cNvPr>
          <p:cNvSpPr/>
          <p:nvPr/>
        </p:nvSpPr>
        <p:spPr>
          <a:xfrm>
            <a:off x="2768600" y="2444216"/>
            <a:ext cx="1684020" cy="108484"/>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041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B4FC-66AC-39C2-D7C2-3E6D233B8FA1}"/>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AE559A6-58D4-BDCE-6019-50C9B9C3274E}"/>
              </a:ext>
            </a:extLst>
          </p:cNvPr>
          <p:cNvGraphicFramePr/>
          <p:nvPr>
            <p:extLst>
              <p:ext uri="{D42A27DB-BD31-4B8C-83A1-F6EECF244321}">
                <p14:modId xmlns:p14="http://schemas.microsoft.com/office/powerpoint/2010/main" val="2317923539"/>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0D4175F8-C24A-8B37-6F9C-1FF214AD6B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8231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57025-D8CC-5A29-11C0-BD59F742252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9F77F70-7BE9-DF09-172B-DD9BD5D4344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32BD219-5AAA-EB68-85F4-4E5E8673F35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6AC1898-9AD9-8DD8-22A7-8FB982F841E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BE053AB-0C05-446C-4206-597A5EA499A0}"/>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0152CDF-4474-BA81-D312-9940B30CFF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8EA0709-F75C-E4AF-8721-E1E58E02BE5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29</a:t>
            </a:r>
          </a:p>
        </p:txBody>
      </p:sp>
      <p:graphicFrame>
        <p:nvGraphicFramePr>
          <p:cNvPr id="14" name="Diagram 13">
            <a:extLst>
              <a:ext uri="{FF2B5EF4-FFF2-40B4-BE49-F238E27FC236}">
                <a16:creationId xmlns:a16="http://schemas.microsoft.com/office/drawing/2014/main" id="{DBB23995-8CDE-0A5B-0E23-A53765E18856}"/>
              </a:ext>
            </a:extLst>
          </p:cNvPr>
          <p:cNvGraphicFramePr/>
          <p:nvPr>
            <p:extLst>
              <p:ext uri="{D42A27DB-BD31-4B8C-83A1-F6EECF244321}">
                <p14:modId xmlns:p14="http://schemas.microsoft.com/office/powerpoint/2010/main" val="382965422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94A892D5-3E5D-D894-0441-2E11992833D8}"/>
              </a:ext>
            </a:extLst>
          </p:cNvPr>
          <p:cNvSpPr txBox="1">
            <a:spLocks/>
          </p:cNvSpPr>
          <p:nvPr/>
        </p:nvSpPr>
        <p:spPr>
          <a:xfrm>
            <a:off x="91097" y="185456"/>
            <a:ext cx="9119152" cy="499372"/>
          </a:xfrm>
          <a:prstGeom prst="rect">
            <a:avLst/>
          </a:prstGeom>
        </p:spPr>
        <p:txBody>
          <a:bodyPr>
            <a:normAutofit fontScale="92500"/>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اعتبارسنجی متقابل ۵-بخشی با توزیع متوازن کلاس‌ها (</a:t>
            </a:r>
            <a:r>
              <a:rPr lang="en-US" sz="2400" dirty="0">
                <a:solidFill>
                  <a:srgbClr val="002060"/>
                </a:solidFill>
                <a:cs typeface="B Titr" pitchFamily="2" charset="-78"/>
              </a:rPr>
              <a:t>Stratified 5-Fold CV</a:t>
            </a:r>
            <a:r>
              <a:rPr lang="fa-IR" sz="2400" dirty="0">
                <a:solidFill>
                  <a:srgbClr val="002060"/>
                </a:solidFill>
                <a:cs typeface="B Titr" pitchFamily="2" charset="-78"/>
              </a:rPr>
              <a:t>)</a:t>
            </a:r>
          </a:p>
        </p:txBody>
      </p:sp>
      <p:pic>
        <p:nvPicPr>
          <p:cNvPr id="17" name="Picture 16" descr="Line-3.png">
            <a:extLst>
              <a:ext uri="{FF2B5EF4-FFF2-40B4-BE49-F238E27FC236}">
                <a16:creationId xmlns:a16="http://schemas.microsoft.com/office/drawing/2014/main" id="{142F7CCA-EC41-0D69-77B4-95D0A414087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DEA497D3-C8CC-C038-6209-6E311716FFD5}"/>
              </a:ext>
            </a:extLst>
          </p:cNvPr>
          <p:cNvSpPr txBox="1"/>
          <p:nvPr/>
        </p:nvSpPr>
        <p:spPr>
          <a:xfrm>
            <a:off x="1110342" y="1006731"/>
            <a:ext cx="7819075" cy="2550698"/>
          </a:xfrm>
          <a:prstGeom prst="rect">
            <a:avLst/>
          </a:prstGeom>
          <a:noFill/>
        </p:spPr>
        <p:txBody>
          <a:bodyPr wrap="square" rtlCol="0">
            <a:spAutoFit/>
          </a:bodyPr>
          <a:lstStyle/>
          <a:p>
            <a:pPr algn="justLow" rtl="1">
              <a:lnSpc>
                <a:spcPct val="150000"/>
              </a:lnSpc>
            </a:pPr>
            <a:r>
              <a:rPr lang="fa-IR" b="1" dirty="0">
                <a:solidFill>
                  <a:srgbClr val="002060"/>
                </a:solidFill>
                <a:cs typeface="B Titr" panose="00000700000000000000" pitchFamily="2" charset="-78"/>
              </a:rPr>
              <a:t>به‌منظور ارزیابی دقیق و پایدار عملکرد مدل، از اعتبارسنجی متقابل با تقسیم‌بندی لایه‌ای در پنج بخش (۵-فولد) استفاده شد. در این روش، داده‌ها به پنج زیرمجموعه هم‌توزیع تقسیم شدند، به‌طوری‌که نسبت کلاس‌ها (نکول و عدم نکول) در هر بخش حفظ گردد. </a:t>
            </a:r>
          </a:p>
          <a:p>
            <a:pPr algn="justLow" rtl="1">
              <a:lnSpc>
                <a:spcPct val="150000"/>
              </a:lnSpc>
            </a:pPr>
            <a:r>
              <a:rPr lang="fa-IR" b="1" dirty="0">
                <a:solidFill>
                  <a:srgbClr val="002060"/>
                </a:solidFill>
                <a:cs typeface="B Titr" panose="00000700000000000000" pitchFamily="2" charset="-78"/>
              </a:rPr>
              <a:t>در هر تکرار، چهار بخش به‌عنوان داده آموزش و یک بخش به‌عنوان داده آزمون مورد استفاده قرار گرفت. این رویکرد، از بروز سوگیری ناشی از توزیع نامتوازن داده‌ها جلوگیری کرده و امکان ارزیابی واقع‌بینانه عملکرد مدل را فراهم می‌سازد.</a:t>
            </a:r>
          </a:p>
        </p:txBody>
      </p:sp>
      <p:pic>
        <p:nvPicPr>
          <p:cNvPr id="6" name="Picture 5">
            <a:extLst>
              <a:ext uri="{FF2B5EF4-FFF2-40B4-BE49-F238E27FC236}">
                <a16:creationId xmlns:a16="http://schemas.microsoft.com/office/drawing/2014/main" id="{16C0323E-FCF5-A17C-FD2A-8DFE1C225FD6}"/>
              </a:ext>
            </a:extLst>
          </p:cNvPr>
          <p:cNvPicPr>
            <a:picLocks noChangeAspect="1"/>
          </p:cNvPicPr>
          <p:nvPr/>
        </p:nvPicPr>
        <p:blipFill>
          <a:blip r:embed="rId13"/>
          <a:stretch>
            <a:fillRect/>
          </a:stretch>
        </p:blipFill>
        <p:spPr>
          <a:xfrm>
            <a:off x="1110343" y="3646347"/>
            <a:ext cx="4907000" cy="2539988"/>
          </a:xfrm>
          <a:prstGeom prst="rect">
            <a:avLst/>
          </a:prstGeom>
        </p:spPr>
      </p:pic>
    </p:spTree>
    <p:extLst>
      <p:ext uri="{BB962C8B-B14F-4D97-AF65-F5344CB8AC3E}">
        <p14:creationId xmlns:p14="http://schemas.microsoft.com/office/powerpoint/2010/main" val="347584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B9DEF-B465-8BB7-298F-4D70EA7DC375}"/>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62CD8B5-1584-11A5-0F42-C6CC4250EF5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F9212953-23FC-080C-E06D-5FCC06E9169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20110C9D-8802-FED1-307E-7815EFD559B1}"/>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70C8692-0F69-9B11-AFC2-B876082A848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CC1B55D-023D-4B5D-B612-54EE055054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B76233-AA02-51D0-8A18-2E3EA8A1F72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30</a:t>
            </a:r>
          </a:p>
        </p:txBody>
      </p:sp>
      <p:graphicFrame>
        <p:nvGraphicFramePr>
          <p:cNvPr id="14" name="Diagram 13">
            <a:extLst>
              <a:ext uri="{FF2B5EF4-FFF2-40B4-BE49-F238E27FC236}">
                <a16:creationId xmlns:a16="http://schemas.microsoft.com/office/drawing/2014/main" id="{8688D920-976A-2158-F70F-B7F5C877EAA9}"/>
              </a:ext>
            </a:extLst>
          </p:cNvPr>
          <p:cNvGraphicFramePr/>
          <p:nvPr>
            <p:extLst>
              <p:ext uri="{D42A27DB-BD31-4B8C-83A1-F6EECF244321}">
                <p14:modId xmlns:p14="http://schemas.microsoft.com/office/powerpoint/2010/main" val="291192947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DEF0573-2F8A-53F9-FCA6-D65738DA816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انتخاب ویژگی‌ها با روش حذف بازگشتی و اعتبارسنجی متقابل </a:t>
            </a:r>
            <a:r>
              <a:rPr lang="en-US" sz="2400" dirty="0">
                <a:solidFill>
                  <a:srgbClr val="002060"/>
                </a:solidFill>
                <a:cs typeface="B Titr" pitchFamily="2" charset="-78"/>
              </a:rPr>
              <a:t>RFECV</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9F4DA6C4-9BE4-90E0-5652-BD8575AAE4E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FEDBFE20-20F1-DA97-6CC6-6046AA08C0E1}"/>
              </a:ext>
            </a:extLst>
          </p:cNvPr>
          <p:cNvSpPr txBox="1"/>
          <p:nvPr/>
        </p:nvSpPr>
        <p:spPr>
          <a:xfrm>
            <a:off x="1110342" y="1006731"/>
            <a:ext cx="7819075" cy="2550698"/>
          </a:xfrm>
          <a:prstGeom prst="rect">
            <a:avLst/>
          </a:prstGeom>
          <a:noFill/>
        </p:spPr>
        <p:txBody>
          <a:bodyPr wrap="square" rtlCol="0">
            <a:spAutoFit/>
          </a:bodyPr>
          <a:lstStyle/>
          <a:p>
            <a:pPr algn="just" rtl="1">
              <a:lnSpc>
                <a:spcPct val="150000"/>
              </a:lnSpc>
            </a:pPr>
            <a:r>
              <a:rPr lang="fa-IR" b="1" dirty="0">
                <a:solidFill>
                  <a:srgbClr val="002060"/>
                </a:solidFill>
                <a:cs typeface="B Titr" panose="00000700000000000000" pitchFamily="2" charset="-78"/>
              </a:rPr>
              <a:t>در این فرآیند، ویژگی‌ها به‌صورت تدریجی و بر اساس میزان تأثیر آن‌ها بر عملکرد مدل رتبه بندی شدند.</a:t>
            </a:r>
          </a:p>
          <a:p>
            <a:pPr algn="just" rtl="1">
              <a:lnSpc>
                <a:spcPct val="150000"/>
              </a:lnSpc>
            </a:pPr>
            <a:r>
              <a:rPr lang="fa-IR" b="1" dirty="0">
                <a:solidFill>
                  <a:srgbClr val="002060"/>
                </a:solidFill>
                <a:cs typeface="B Titr" panose="00000700000000000000" pitchFamily="2" charset="-78"/>
              </a:rPr>
              <a:t>مدل پایه مورد استفاده در این روش، الگوریتم گرادیان تقویتی </a:t>
            </a:r>
            <a:r>
              <a:rPr lang="en-US" b="1" dirty="0" err="1">
                <a:solidFill>
                  <a:srgbClr val="002060"/>
                </a:solidFill>
                <a:cs typeface="B Titr" panose="00000700000000000000" pitchFamily="2" charset="-78"/>
              </a:rPr>
              <a:t>LightGBM</a:t>
            </a:r>
            <a:r>
              <a:rPr lang="fa-IR" b="1" dirty="0">
                <a:solidFill>
                  <a:srgbClr val="002060"/>
                </a:solidFill>
                <a:cs typeface="B Titr" panose="00000700000000000000" pitchFamily="2" charset="-78"/>
              </a:rPr>
              <a:t> بود که پس از هر تکرار، اهمیت ویژگی‌ها را محاسبه کرده و کم‌اثرترین آن‌ها را حذف می‌کرد.</a:t>
            </a:r>
          </a:p>
          <a:p>
            <a:pPr algn="just" rtl="1">
              <a:lnSpc>
                <a:spcPct val="150000"/>
              </a:lnSpc>
            </a:pPr>
            <a:r>
              <a:rPr lang="fa-IR" b="1" dirty="0">
                <a:solidFill>
                  <a:srgbClr val="002060"/>
                </a:solidFill>
                <a:cs typeface="B Titr" panose="00000700000000000000" pitchFamily="2" charset="-78"/>
              </a:rPr>
              <a:t>این ارزیابی در هر مرحله با اعتبارسنجی متقابل ۵-فولد انجام شد تا از بروز بیش‌برازش جلوگیری شود و انتخاب ویژگی‌ها به‌شکل پایدار و قابل تعمیم صورت گیرد.</a:t>
            </a:r>
          </a:p>
        </p:txBody>
      </p:sp>
      <p:pic>
        <p:nvPicPr>
          <p:cNvPr id="3" name="Picture 2">
            <a:extLst>
              <a:ext uri="{FF2B5EF4-FFF2-40B4-BE49-F238E27FC236}">
                <a16:creationId xmlns:a16="http://schemas.microsoft.com/office/drawing/2014/main" id="{A9964277-47DF-8157-76DB-2643288CEA8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94205" y="3568871"/>
            <a:ext cx="5241933" cy="2849404"/>
          </a:xfrm>
          <a:prstGeom prst="rect">
            <a:avLst/>
          </a:prstGeom>
        </p:spPr>
      </p:pic>
    </p:spTree>
    <p:extLst>
      <p:ext uri="{BB962C8B-B14F-4D97-AF65-F5344CB8AC3E}">
        <p14:creationId xmlns:p14="http://schemas.microsoft.com/office/powerpoint/2010/main" val="33461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8D8FF-D531-5E1D-3BE5-6F518B7F5C2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A306889-C83B-7B7F-020F-5ED44BFEA22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8BE51D7E-83BF-7390-D28E-38538C3CB9D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4FB937A-FEA3-E42D-4E9A-BC306D3B033A}"/>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2B788BA-AE52-E2EA-3270-9ACACB1D4E4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1E197-AB03-3CCA-3BF6-76647F1A0A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053A8E2-FEE1-27C1-6670-F555B6F354E3}"/>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31</a:t>
            </a:r>
          </a:p>
        </p:txBody>
      </p:sp>
      <p:graphicFrame>
        <p:nvGraphicFramePr>
          <p:cNvPr id="14" name="Diagram 13">
            <a:extLst>
              <a:ext uri="{FF2B5EF4-FFF2-40B4-BE49-F238E27FC236}">
                <a16:creationId xmlns:a16="http://schemas.microsoft.com/office/drawing/2014/main" id="{6585281F-F007-6CAE-BB99-CBE1D8E6424A}"/>
              </a:ext>
            </a:extLst>
          </p:cNvPr>
          <p:cNvGraphicFramePr/>
          <p:nvPr>
            <p:extLst>
              <p:ext uri="{D42A27DB-BD31-4B8C-83A1-F6EECF244321}">
                <p14:modId xmlns:p14="http://schemas.microsoft.com/office/powerpoint/2010/main" val="306616184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0A214B0-2357-E0E0-95D8-7F4CDD689F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متعادل‌سازی نمونه‌های آموزشی با تکنیک </a:t>
            </a:r>
            <a:r>
              <a:rPr lang="en-US" sz="2400" dirty="0">
                <a:solidFill>
                  <a:srgbClr val="002060"/>
                </a:solidFill>
                <a:cs typeface="B Titr" pitchFamily="2" charset="-78"/>
              </a:rPr>
              <a:t>SMOTE</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D2758A-3C1E-C483-05FF-832F4084C40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F541A841-304A-181E-0967-4068D7E46107}"/>
              </a:ext>
            </a:extLst>
          </p:cNvPr>
          <p:cNvSpPr txBox="1"/>
          <p:nvPr/>
        </p:nvSpPr>
        <p:spPr>
          <a:xfrm>
            <a:off x="1110342" y="1006731"/>
            <a:ext cx="7819075" cy="2550698"/>
          </a:xfrm>
          <a:prstGeom prst="rect">
            <a:avLst/>
          </a:prstGeom>
          <a:noFill/>
        </p:spPr>
        <p:txBody>
          <a:bodyPr wrap="square" rtlCol="0">
            <a:spAutoFit/>
          </a:bodyPr>
          <a:lstStyle/>
          <a:p>
            <a:pPr algn="justLow" rtl="1">
              <a:lnSpc>
                <a:spcPct val="150000"/>
              </a:lnSpc>
            </a:pPr>
            <a:r>
              <a:rPr lang="fa-IR" b="1" dirty="0">
                <a:solidFill>
                  <a:srgbClr val="002060"/>
                </a:solidFill>
                <a:cs typeface="B Titr" panose="00000700000000000000" pitchFamily="2" charset="-78"/>
              </a:rPr>
              <a:t>به‌منظور رفع عدم توازن کلاس‌ها در مجموعه داده آموزشی، از تکنیک </a:t>
            </a:r>
            <a:r>
              <a:rPr lang="en-US" b="1" dirty="0">
                <a:solidFill>
                  <a:srgbClr val="002060"/>
                </a:solidFill>
                <a:cs typeface="B Titr" panose="00000700000000000000" pitchFamily="2" charset="-78"/>
              </a:rPr>
              <a:t>SMOTE</a:t>
            </a:r>
            <a:r>
              <a:rPr lang="fa-IR" b="1" dirty="0">
                <a:solidFill>
                  <a:srgbClr val="002060"/>
                </a:solidFill>
                <a:cs typeface="B Titr" panose="00000700000000000000" pitchFamily="2" charset="-78"/>
              </a:rPr>
              <a:t> استفاده شد. این روش با ایجاد نمونه‌های مصنوعی از کلاس اقلیت در فضای ویژگی، موجب بهبود نمایندگی این کلاس در فرآیند یادگیری مدل می‌گردد.</a:t>
            </a:r>
          </a:p>
          <a:p>
            <a:pPr algn="justLow" rtl="1">
              <a:lnSpc>
                <a:spcPct val="150000"/>
              </a:lnSpc>
            </a:pPr>
            <a:r>
              <a:rPr lang="fa-IR" b="1" dirty="0">
                <a:solidFill>
                  <a:srgbClr val="002060"/>
                </a:solidFill>
                <a:cs typeface="B Titr" panose="00000700000000000000" pitchFamily="2" charset="-78"/>
              </a:rPr>
              <a:t>این فرآیند صرفاً بر روی داده‌های آموزشی انجام شده تا از نشت اطلاعات به داده‌های آزمون و بروز سوگیری در ارزیابی عملکرد مدل جلوگیری شود. این رویکرد موجب ارتقاء تعمیم‌پذیری و دقت مدل در مواجهه با داده‌های نابرابر شده است.</a:t>
            </a:r>
          </a:p>
        </p:txBody>
      </p:sp>
      <p:pic>
        <p:nvPicPr>
          <p:cNvPr id="4" name="Picture 3">
            <a:extLst>
              <a:ext uri="{FF2B5EF4-FFF2-40B4-BE49-F238E27FC236}">
                <a16:creationId xmlns:a16="http://schemas.microsoft.com/office/drawing/2014/main" id="{68137224-80FC-D994-2785-2543B168072E}"/>
              </a:ext>
            </a:extLst>
          </p:cNvPr>
          <p:cNvPicPr>
            <a:picLocks noChangeAspect="1"/>
          </p:cNvPicPr>
          <p:nvPr/>
        </p:nvPicPr>
        <p:blipFill>
          <a:blip r:embed="rId13"/>
          <a:stretch>
            <a:fillRect/>
          </a:stretch>
        </p:blipFill>
        <p:spPr>
          <a:xfrm>
            <a:off x="1110342" y="3557429"/>
            <a:ext cx="4443825" cy="2666086"/>
          </a:xfrm>
          <a:prstGeom prst="rect">
            <a:avLst/>
          </a:prstGeom>
        </p:spPr>
      </p:pic>
    </p:spTree>
    <p:extLst>
      <p:ext uri="{BB962C8B-B14F-4D97-AF65-F5344CB8AC3E}">
        <p14:creationId xmlns:p14="http://schemas.microsoft.com/office/powerpoint/2010/main" val="134893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24195-D1E7-9D0E-28F0-D737B5D0DCA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0418FEEA-1815-6BF4-865E-27F2DB9AC17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817C734-3D63-9BA3-AAED-F0168DA7FBF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8E1D82B-FC83-22B1-FC1F-08B6BF8D88A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5BB7F6B-0C27-95D7-72CB-E298CE5FA7F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A798873-8FA6-90CF-9975-B587820031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630D754-4D16-B772-FA56-EC1742E76A5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32</a:t>
            </a:r>
          </a:p>
        </p:txBody>
      </p:sp>
      <p:graphicFrame>
        <p:nvGraphicFramePr>
          <p:cNvPr id="14" name="Diagram 13">
            <a:extLst>
              <a:ext uri="{FF2B5EF4-FFF2-40B4-BE49-F238E27FC236}">
                <a16:creationId xmlns:a16="http://schemas.microsoft.com/office/drawing/2014/main" id="{5A03DD7A-0A7D-8865-02B3-5DFE0AC8E107}"/>
              </a:ext>
            </a:extLst>
          </p:cNvPr>
          <p:cNvGraphicFramePr/>
          <p:nvPr>
            <p:extLst>
              <p:ext uri="{D42A27DB-BD31-4B8C-83A1-F6EECF244321}">
                <p14:modId xmlns:p14="http://schemas.microsoft.com/office/powerpoint/2010/main" val="113268402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1477E15-F90E-3B4B-8D2B-522DD621572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وقوع نکول با رویکرد یادگیری ماشین مبتنی بر </a:t>
            </a:r>
            <a:r>
              <a:rPr lang="en-US" sz="2400" dirty="0" err="1">
                <a:solidFill>
                  <a:srgbClr val="002060"/>
                </a:solidFill>
                <a:cs typeface="B Titr" pitchFamily="2" charset="-78"/>
              </a:rPr>
              <a:t>LightGBM</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D7BDFF8-D229-C85C-9048-CD7C38096234}"/>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3DD1BCF-CDF8-C5C4-A364-F0F6109F77CC}"/>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الگوریتم </a:t>
            </a:r>
            <a:r>
              <a:rPr lang="en-US" b="1" dirty="0" err="1">
                <a:solidFill>
                  <a:srgbClr val="002060"/>
                </a:solidFill>
                <a:cs typeface="B Titr" panose="00000700000000000000" pitchFamily="2" charset="-78"/>
              </a:rPr>
              <a:t>LightGBM</a:t>
            </a:r>
            <a:r>
              <a:rPr lang="fa-IR" b="1" dirty="0">
                <a:solidFill>
                  <a:srgbClr val="002060"/>
                </a:solidFill>
                <a:cs typeface="B Titr" panose="00000700000000000000" pitchFamily="2" charset="-78"/>
              </a:rPr>
              <a:t> به‌عنوان یکی از روش‌های قدرتمند یادگیری ماشین مبتنی بر درخت‌های تصمیم تقویتی استفاده شد تا احتمال وقوع نکول برای هر مشتری به‌صورت عددی و پیوسته (در بازه صفر تا یک) برآورد گردد.</a:t>
            </a:r>
          </a:p>
          <a:p>
            <a:pPr algn="justLow" rtl="1"/>
            <a:r>
              <a:rPr lang="fa-IR" b="1" dirty="0">
                <a:solidFill>
                  <a:srgbClr val="002060"/>
                </a:solidFill>
                <a:cs typeface="B Titr" panose="00000700000000000000" pitchFamily="2" charset="-78"/>
              </a:rPr>
              <a:t>این برآورد احتمالاتی به جای یک تصمیم دوگانه (نکول / عدم نکول)، امکان تحلیل دقیق‌تر سطح ریسک هر مشتری را فراهم کرده و مبنای تصمیم‌گیری سه‌گانه در مراحل بعدی مدل‌سازی قرار گرفت.</a:t>
            </a:r>
          </a:p>
        </p:txBody>
      </p:sp>
      <p:pic>
        <p:nvPicPr>
          <p:cNvPr id="5" name="Picture 4">
            <a:extLst>
              <a:ext uri="{FF2B5EF4-FFF2-40B4-BE49-F238E27FC236}">
                <a16:creationId xmlns:a16="http://schemas.microsoft.com/office/drawing/2014/main" id="{82E18AF3-C1D1-8BB9-34F9-D35E96EC9734}"/>
              </a:ext>
            </a:extLst>
          </p:cNvPr>
          <p:cNvPicPr>
            <a:picLocks noChangeAspect="1"/>
          </p:cNvPicPr>
          <p:nvPr/>
        </p:nvPicPr>
        <p:blipFill>
          <a:blip r:embed="rId13"/>
          <a:stretch>
            <a:fillRect/>
          </a:stretch>
        </p:blipFill>
        <p:spPr>
          <a:xfrm>
            <a:off x="787046" y="2822461"/>
            <a:ext cx="5561045" cy="3475653"/>
          </a:xfrm>
          <a:prstGeom prst="rect">
            <a:avLst/>
          </a:prstGeom>
        </p:spPr>
      </p:pic>
    </p:spTree>
    <p:extLst>
      <p:ext uri="{BB962C8B-B14F-4D97-AF65-F5344CB8AC3E}">
        <p14:creationId xmlns:p14="http://schemas.microsoft.com/office/powerpoint/2010/main" val="270386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76C8-3476-7050-63C3-F0226851C20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B52A41A5-5132-00F5-E718-838097CA246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A76592F8-2D04-A975-C87F-F67B044D079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A0CB5890-F65D-9153-9CF0-E0985E7A9F0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38E0104-8D64-1E20-111D-BF520B65EFD0}"/>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3E13ADD-CCBC-2830-0B92-74589CF28B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82AD364-D37F-C0CC-AE73-DAB174E2E5A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33</a:t>
            </a:r>
          </a:p>
        </p:txBody>
      </p:sp>
      <p:graphicFrame>
        <p:nvGraphicFramePr>
          <p:cNvPr id="14" name="Diagram 13">
            <a:extLst>
              <a:ext uri="{FF2B5EF4-FFF2-40B4-BE49-F238E27FC236}">
                <a16:creationId xmlns:a16="http://schemas.microsoft.com/office/drawing/2014/main" id="{586C16EF-94BE-6F11-3EB0-DB664B1A2EB8}"/>
              </a:ext>
            </a:extLst>
          </p:cNvPr>
          <p:cNvGraphicFramePr/>
          <p:nvPr>
            <p:extLst>
              <p:ext uri="{D42A27DB-BD31-4B8C-83A1-F6EECF244321}">
                <p14:modId xmlns:p14="http://schemas.microsoft.com/office/powerpoint/2010/main" val="64834586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68FCB0A-8B06-E376-49F1-0277404FCC6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 در چارچوب تصمیم‌گیری اعتباری</a:t>
            </a:r>
          </a:p>
        </p:txBody>
      </p:sp>
      <p:pic>
        <p:nvPicPr>
          <p:cNvPr id="17" name="Picture 16" descr="Line-3.png">
            <a:extLst>
              <a:ext uri="{FF2B5EF4-FFF2-40B4-BE49-F238E27FC236}">
                <a16:creationId xmlns:a16="http://schemas.microsoft.com/office/drawing/2014/main" id="{E14EEEA0-CF6F-E76D-D6E1-FE1C4D66D6B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18A399BC-069C-FAF1-1F3C-B9C22D0AC9E5}"/>
              </a:ext>
            </a:extLst>
          </p:cNvPr>
          <p:cNvSpPr txBox="1"/>
          <p:nvPr/>
        </p:nvSpPr>
        <p:spPr>
          <a:xfrm>
            <a:off x="1110342" y="1006731"/>
            <a:ext cx="7819075" cy="2135200"/>
          </a:xfrm>
          <a:prstGeom prst="rect">
            <a:avLst/>
          </a:prstGeom>
          <a:noFill/>
        </p:spPr>
        <p:txBody>
          <a:bodyPr wrap="square" rtlCol="0">
            <a:spAutoFit/>
          </a:bodyPr>
          <a:lstStyle/>
          <a:p>
            <a:pPr algn="justLow" rtl="1">
              <a:lnSpc>
                <a:spcPct val="150000"/>
              </a:lnSpc>
            </a:pPr>
            <a:r>
              <a:rPr lang="fa-IR" b="1" dirty="0">
                <a:solidFill>
                  <a:srgbClr val="002060"/>
                </a:solidFill>
                <a:cs typeface="B Titr" panose="00000700000000000000" pitchFamily="2" charset="-78"/>
              </a:rPr>
              <a:t>برای در نظر گرفتن پیامدهای مالی تصمیم‌های مدل، از ماتریس زیان استفاده شد. در این ماتریس، هزینه‌های پذیرش اشتباه متقاضیان پرریسک و رد اشتباه متقاضیان خوش‌حساب، بر اساس مبلغ و سود وام تعریف شده است</a:t>
            </a:r>
            <a:r>
              <a:rPr lang="en-US" b="1" dirty="0">
                <a:solidFill>
                  <a:srgbClr val="002060"/>
                </a:solidFill>
                <a:cs typeface="B Titr" panose="00000700000000000000" pitchFamily="2" charset="-78"/>
              </a:rPr>
              <a:t> .</a:t>
            </a:r>
            <a:endParaRPr lang="fa-IR" b="1" dirty="0">
              <a:solidFill>
                <a:srgbClr val="002060"/>
              </a:solidFill>
              <a:cs typeface="B Titr" panose="00000700000000000000" pitchFamily="2" charset="-78"/>
            </a:endParaRPr>
          </a:p>
          <a:p>
            <a:pPr algn="justLow" rtl="1">
              <a:lnSpc>
                <a:spcPct val="150000"/>
              </a:lnSpc>
            </a:pPr>
            <a:r>
              <a:rPr lang="fa-IR" b="1" dirty="0">
                <a:solidFill>
                  <a:srgbClr val="002060"/>
                </a:solidFill>
                <a:cs typeface="B Titr" panose="00000700000000000000" pitchFamily="2" charset="-78"/>
              </a:rPr>
              <a:t> همچنین، برای موقعیت‌هایی که مدل در مورد تصمیم‌گیری اطمینان ندارد، از ضرایب </a:t>
            </a:r>
            <a:r>
              <a:rPr lang="en-US" b="1" dirty="0">
                <a:solidFill>
                  <a:srgbClr val="002060"/>
                </a:solidFill>
                <a:cs typeface="B Titr" panose="00000700000000000000" pitchFamily="2" charset="-78"/>
              </a:rPr>
              <a:t>(</a:t>
            </a:r>
            <a:r>
              <a:rPr lang="en-US" b="1" dirty="0" err="1">
                <a:solidFill>
                  <a:srgbClr val="002060"/>
                </a:solidFill>
                <a:cs typeface="B Titr" panose="00000700000000000000" pitchFamily="2" charset="-78"/>
              </a:rPr>
              <a:t>u,v</a:t>
            </a:r>
            <a:r>
              <a:rPr lang="en-US" b="1" dirty="0">
                <a:solidFill>
                  <a:srgbClr val="002060"/>
                </a:solidFill>
                <a:cs typeface="B Titr" panose="00000700000000000000" pitchFamily="2" charset="-78"/>
              </a:rPr>
              <a:t>)</a:t>
            </a:r>
            <a:r>
              <a:rPr lang="fa-IR" b="1" dirty="0">
                <a:solidFill>
                  <a:srgbClr val="002060"/>
                </a:solidFill>
                <a:cs typeface="B Titr" panose="00000700000000000000" pitchFamily="2" charset="-78"/>
              </a:rPr>
              <a:t>برای تعیین هزینه تصمیم‌گیری مرزی استفاده شد تا تحلیل اقتصادی دقیق‌تری ارائه شود.</a:t>
            </a:r>
          </a:p>
        </p:txBody>
      </p:sp>
      <p:graphicFrame>
        <p:nvGraphicFramePr>
          <p:cNvPr id="6" name="Table 5">
            <a:extLst>
              <a:ext uri="{FF2B5EF4-FFF2-40B4-BE49-F238E27FC236}">
                <a16:creationId xmlns:a16="http://schemas.microsoft.com/office/drawing/2014/main" id="{90A4A584-F89E-60BE-5BAA-7E7B1877808B}"/>
              </a:ext>
            </a:extLst>
          </p:cNvPr>
          <p:cNvGraphicFramePr>
            <a:graphicFrameLocks noGrp="1"/>
          </p:cNvGraphicFramePr>
          <p:nvPr>
            <p:extLst>
              <p:ext uri="{D42A27DB-BD31-4B8C-83A1-F6EECF244321}">
                <p14:modId xmlns:p14="http://schemas.microsoft.com/office/powerpoint/2010/main" val="1965759826"/>
              </p:ext>
            </p:extLst>
          </p:nvPr>
        </p:nvGraphicFramePr>
        <p:xfrm>
          <a:off x="2219325" y="3463834"/>
          <a:ext cx="5513705" cy="1537335"/>
        </p:xfrm>
        <a:graphic>
          <a:graphicData uri="http://schemas.openxmlformats.org/drawingml/2006/table">
            <a:tbl>
              <a:tblPr firstRow="1" firstCol="1" bandRow="1">
                <a:tableStyleId>{5C22544A-7EE6-4342-B048-85BDC9FD1C3A}</a:tableStyleId>
              </a:tblPr>
              <a:tblGrid>
                <a:gridCol w="2515870">
                  <a:extLst>
                    <a:ext uri="{9D8B030D-6E8A-4147-A177-3AD203B41FA5}">
                      <a16:colId xmlns:a16="http://schemas.microsoft.com/office/drawing/2014/main" val="1012656577"/>
                    </a:ext>
                  </a:extLst>
                </a:gridCol>
                <a:gridCol w="1509395">
                  <a:extLst>
                    <a:ext uri="{9D8B030D-6E8A-4147-A177-3AD203B41FA5}">
                      <a16:colId xmlns:a16="http://schemas.microsoft.com/office/drawing/2014/main" val="1037271824"/>
                    </a:ext>
                  </a:extLst>
                </a:gridCol>
                <a:gridCol w="1488440">
                  <a:extLst>
                    <a:ext uri="{9D8B030D-6E8A-4147-A177-3AD203B41FA5}">
                      <a16:colId xmlns:a16="http://schemas.microsoft.com/office/drawing/2014/main" val="2134484988"/>
                    </a:ext>
                  </a:extLst>
                </a:gridCol>
              </a:tblGrid>
              <a:tr h="407670">
                <a:tc>
                  <a:txBody>
                    <a:bodyPr/>
                    <a:lstStyle/>
                    <a:p>
                      <a:pPr algn="ctr" rtl="1">
                        <a:lnSpc>
                          <a:spcPct val="107000"/>
                        </a:lnSpc>
                        <a:spcAft>
                          <a:spcPts val="800"/>
                        </a:spcAft>
                        <a:buNone/>
                      </a:pPr>
                      <a:r>
                        <a:rPr lang="ar-SA" sz="1400">
                          <a:effectLst/>
                          <a:cs typeface="B Nazanin" panose="00000400000000000000" pitchFamily="2" charset="-78"/>
                        </a:rPr>
                        <a:t>اقدام</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fa-IR" sz="1400" dirty="0">
                          <a:effectLst/>
                          <a:cs typeface="B Nazanin" panose="00000400000000000000" pitchFamily="2" charset="-78"/>
                        </a:rPr>
                        <a:t>عدم </a:t>
                      </a:r>
                      <a:r>
                        <a:rPr lang="ar-SA" sz="1400" dirty="0">
                          <a:effectLst/>
                          <a:cs typeface="B Nazanin" panose="00000400000000000000" pitchFamily="2" charset="-78"/>
                        </a:rPr>
                        <a:t>نکول</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ar-SA" sz="1400">
                          <a:effectLst/>
                          <a:cs typeface="B Nazanin" panose="00000400000000000000" pitchFamily="2" charset="-78"/>
                        </a:rPr>
                        <a:t>نکول</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106760636"/>
                  </a:ext>
                </a:extLst>
              </a:tr>
              <a:tr h="376555">
                <a:tc>
                  <a:txBody>
                    <a:bodyPr/>
                    <a:lstStyle/>
                    <a:p>
                      <a:pPr algn="ctr" rtl="1">
                        <a:lnSpc>
                          <a:spcPct val="107000"/>
                        </a:lnSpc>
                        <a:spcAft>
                          <a:spcPts val="800"/>
                        </a:spcAft>
                        <a:buNone/>
                      </a:pPr>
                      <a:r>
                        <a:rPr lang="ar-SA" sz="1400">
                          <a:effectLst/>
                          <a:cs typeface="B Nazanin" panose="00000400000000000000" pitchFamily="2" charset="-78"/>
                        </a:rPr>
                        <a:t>پذیرش </a:t>
                      </a:r>
                      <a:r>
                        <a:rPr lang="en-US" sz="1400">
                          <a:effectLst/>
                          <a:cs typeface="B Nazanin" panose="00000400000000000000" pitchFamily="2" charset="-78"/>
                        </a:rPr>
                        <a:t>a_P</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dirty="0">
                          <a:effectLst/>
                          <a:cs typeface="B Nazanin" panose="00000400000000000000" pitchFamily="2" charset="-78"/>
                        </a:rPr>
                        <a:t>0</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688498204"/>
                  </a:ext>
                </a:extLst>
              </a:tr>
              <a:tr h="376555">
                <a:tc>
                  <a:txBody>
                    <a:bodyPr/>
                    <a:lstStyle/>
                    <a:p>
                      <a:pPr algn="ctr" rtl="1">
                        <a:lnSpc>
                          <a:spcPct val="107000"/>
                        </a:lnSpc>
                        <a:spcAft>
                          <a:spcPts val="800"/>
                        </a:spcAft>
                        <a:buNone/>
                      </a:pPr>
                      <a:r>
                        <a:rPr lang="ar-SA" sz="1400">
                          <a:effectLst/>
                          <a:cs typeface="B Nazanin" panose="00000400000000000000" pitchFamily="2" charset="-78"/>
                        </a:rPr>
                        <a:t>تصمیم‌گیری با تأخیر </a:t>
                      </a:r>
                      <a:r>
                        <a:rPr lang="en-US" sz="1400">
                          <a:effectLst/>
                          <a:cs typeface="B Nazanin" panose="00000400000000000000" pitchFamily="2" charset="-78"/>
                        </a:rPr>
                        <a:t>a_B</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u · 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v · 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390448008"/>
                  </a:ext>
                </a:extLst>
              </a:tr>
              <a:tr h="376555">
                <a:tc>
                  <a:txBody>
                    <a:bodyPr/>
                    <a:lstStyle/>
                    <a:p>
                      <a:pPr algn="ctr" rtl="1">
                        <a:lnSpc>
                          <a:spcPct val="107000"/>
                        </a:lnSpc>
                        <a:spcAft>
                          <a:spcPts val="800"/>
                        </a:spcAft>
                        <a:buNone/>
                      </a:pPr>
                      <a:r>
                        <a:rPr lang="ar-SA" sz="1400">
                          <a:effectLst/>
                          <a:cs typeface="B Nazanin" panose="00000400000000000000" pitchFamily="2" charset="-78"/>
                        </a:rPr>
                        <a:t>رد </a:t>
                      </a:r>
                      <a:r>
                        <a:rPr lang="en-US" sz="1400">
                          <a:effectLst/>
                          <a:cs typeface="B Nazanin" panose="00000400000000000000" pitchFamily="2" charset="-78"/>
                        </a:rPr>
                        <a:t>a_N</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dirty="0">
                          <a:effectLst/>
                          <a:cs typeface="B Nazanin" panose="00000400000000000000" pitchFamily="2" charset="-78"/>
                        </a:rPr>
                        <a:t>0</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018588601"/>
                  </a:ext>
                </a:extLst>
              </a:tr>
            </a:tbl>
          </a:graphicData>
        </a:graphic>
      </p:graphicFrame>
      <p:sp>
        <p:nvSpPr>
          <p:cNvPr id="7" name="Rectangle 1">
            <a:extLst>
              <a:ext uri="{FF2B5EF4-FFF2-40B4-BE49-F238E27FC236}">
                <a16:creationId xmlns:a16="http://schemas.microsoft.com/office/drawing/2014/main" id="{9AFD1D82-DEB1-C443-0772-CEACFAC86EE1}"/>
              </a:ext>
            </a:extLst>
          </p:cNvPr>
          <p:cNvSpPr>
            <a:spLocks noChangeArrowheads="1"/>
          </p:cNvSpPr>
          <p:nvPr/>
        </p:nvSpPr>
        <p:spPr bwMode="auto">
          <a:xfrm>
            <a:off x="2219325" y="3332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F2F80B7-65FE-DF26-1068-CB71F4207119}"/>
                  </a:ext>
                </a:extLst>
              </p:cNvPr>
              <p:cNvSpPr txBox="1"/>
              <p:nvPr/>
            </p:nvSpPr>
            <p:spPr>
              <a:xfrm>
                <a:off x="2270246" y="5253982"/>
                <a:ext cx="5513704" cy="1164293"/>
              </a:xfrm>
              <a:prstGeom prst="rect">
                <a:avLst/>
              </a:prstGeom>
              <a:noFill/>
            </p:spPr>
            <p:txBody>
              <a:bodyPr wrap="square">
                <a:spAutoFit/>
              </a:bodyPr>
              <a:lstStyle/>
              <a:p>
                <a:pPr algn="ctr" rtl="1">
                  <a:lnSpc>
                    <a:spcPct val="150000"/>
                  </a:lnSpc>
                  <a:spcAft>
                    <a:spcPts val="800"/>
                  </a:spcAft>
                  <a:buNone/>
                </a:pPr>
                <a14:m>
                  <m:oMath xmlns:m="http://schemas.openxmlformats.org/officeDocument/2006/math">
                    <m:sSubSup>
                      <m:sSubSupPr>
                        <m:ctrlPr>
                          <a:rPr lang="en-US" sz="1400" i="1" smtClean="0">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𝑁𝑃</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smtClean="0">
                        <a:latin typeface="Cambria Math" panose="02040503050406030204" pitchFamily="18" charset="0"/>
                        <a:ea typeface="MS Mincho" panose="02020609040205080304" pitchFamily="49" charset="-128"/>
                        <a:cs typeface="B Lotus" panose="00000400000000000000" pitchFamily="2" charset="-78"/>
                      </a:rPr>
                      <m:t>𝑖</m:t>
                    </m:r>
                    <m:r>
                      <a:rPr lang="en-US" sz="1400" b="0" i="1" smtClean="0">
                        <a:latin typeface="Cambria Math" panose="02040503050406030204" pitchFamily="18" charset="0"/>
                        <a:ea typeface="MS Mincho" panose="02020609040205080304" pitchFamily="49" charset="-128"/>
                        <a:cs typeface="B Lotus" panose="00000400000000000000" pitchFamily="2" charset="-78"/>
                      </a:rPr>
                      <m:t>  </m:t>
                    </m:r>
                  </m:oMath>
                </a14:m>
                <a:r>
                  <a:rPr lang="ar-SA" sz="1400" dirty="0">
                    <a:latin typeface="B Lotus" panose="00000400000000000000" pitchFamily="2" charset="-78"/>
                    <a:ea typeface="MS Mincho" panose="02020609040205080304" pitchFamily="49" charset="-128"/>
                    <a:cs typeface="B Nazanin" panose="00000400000000000000" pitchFamily="2" charset="-78"/>
                  </a:rPr>
                  <a:t> </a:t>
                </a:r>
                <a:endParaRPr lang="en-US" sz="1400" dirty="0">
                  <a:latin typeface="B Lotus" panose="00000400000000000000" pitchFamily="2" charset="-78"/>
                  <a:ea typeface="MS Mincho" panose="02020609040205080304" pitchFamily="49" charset="-128"/>
                  <a:cs typeface="B Lotus" panose="00000400000000000000" pitchFamily="2" charset="-78"/>
                </a:endParaRPr>
              </a:p>
              <a:p>
                <a:pPr algn="ctr" rtl="1">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𝑃𝑁</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اصل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m:oMathPara>
                </a14:m>
                <a:endParaRPr lang="en-US" sz="1400" dirty="0">
                  <a:effectLst/>
                  <a:latin typeface="B Lotus" panose="00000400000000000000" pitchFamily="2" charset="-78"/>
                  <a:ea typeface="MS Mincho" panose="02020609040205080304" pitchFamily="49" charset="-128"/>
                  <a:cs typeface="B Lotus" panose="00000400000000000000" pitchFamily="2" charset="-78"/>
                </a:endParaRPr>
              </a:p>
            </p:txBody>
          </p:sp>
        </mc:Choice>
        <mc:Fallback xmlns="">
          <p:sp>
            <p:nvSpPr>
              <p:cNvPr id="18" name="TextBox 17">
                <a:extLst>
                  <a:ext uri="{FF2B5EF4-FFF2-40B4-BE49-F238E27FC236}">
                    <a16:creationId xmlns:a16="http://schemas.microsoft.com/office/drawing/2014/main" id="{FF2F80B7-65FE-DF26-1068-CB71F4207119}"/>
                  </a:ext>
                </a:extLst>
              </p:cNvPr>
              <p:cNvSpPr txBox="1">
                <a:spLocks noRot="1" noChangeAspect="1" noMove="1" noResize="1" noEditPoints="1" noAdjustHandles="1" noChangeArrowheads="1" noChangeShapeType="1" noTextEdit="1"/>
              </p:cNvSpPr>
              <p:nvPr/>
            </p:nvSpPr>
            <p:spPr>
              <a:xfrm>
                <a:off x="2270246" y="5253982"/>
                <a:ext cx="5513704" cy="1164293"/>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666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14C15-A6AA-1794-66ED-2C5FE02E61A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F58AC6E5-4924-1C1A-AC3F-354C74D4D750}"/>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F6A4255-1D83-B7B0-F2A6-F440540C92A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6B34AF1-90D8-F8D9-C065-A52A8EADB33A}"/>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EC897E5D-094B-26F2-2B94-9B667ED1B2BB}"/>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77D9065-CBEF-C1F3-272F-D98D920E51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D1F4050-56CF-773C-CAE8-FB71619298D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34</a:t>
            </a:r>
          </a:p>
        </p:txBody>
      </p:sp>
      <p:graphicFrame>
        <p:nvGraphicFramePr>
          <p:cNvPr id="14" name="Diagram 13">
            <a:extLst>
              <a:ext uri="{FF2B5EF4-FFF2-40B4-BE49-F238E27FC236}">
                <a16:creationId xmlns:a16="http://schemas.microsoft.com/office/drawing/2014/main" id="{BDB1C448-BAEC-6ABC-D915-D4240503F6FC}"/>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07070177-4A24-FFD2-A3BF-63383C79844A}"/>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بهینه‌سازی چندهدفه آستانه‌های تصمیم‌گیری با الگوریتم </a:t>
            </a:r>
            <a:r>
              <a:rPr lang="en-US" sz="2400" dirty="0">
                <a:solidFill>
                  <a:srgbClr val="002060"/>
                </a:solidFill>
                <a:cs typeface="B Titr" pitchFamily="2" charset="-78"/>
              </a:rPr>
              <a:t>NSGA-II</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C9D94FBB-9043-65F4-E427-86B788E4D96C}"/>
              </a:ext>
            </a:extLst>
          </p:cNvPr>
          <p:cNvPicPr>
            <a:picLocks noChangeAspect="1"/>
          </p:cNvPicPr>
          <p:nvPr/>
        </p:nvPicPr>
        <p:blipFill>
          <a:blip r:embed="rId12"/>
          <a:stretch>
            <a:fillRect/>
          </a:stretch>
        </p:blipFill>
        <p:spPr>
          <a:xfrm rot="16200000">
            <a:off x="7779188" y="-711558"/>
            <a:ext cx="9525" cy="309562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CA27BF1-FF04-8D43-FFF1-9F39AE9C7752}"/>
                  </a:ext>
                </a:extLst>
              </p:cNvPr>
              <p:cNvSpPr txBox="1"/>
              <p:nvPr/>
            </p:nvSpPr>
            <p:spPr>
              <a:xfrm>
                <a:off x="1100182" y="779302"/>
                <a:ext cx="7819075" cy="2550698"/>
              </a:xfrm>
              <a:prstGeom prst="rect">
                <a:avLst/>
              </a:prstGeom>
              <a:noFill/>
            </p:spPr>
            <p:txBody>
              <a:bodyPr wrap="square" rtlCol="0">
                <a:spAutoFit/>
              </a:bodyPr>
              <a:lstStyle/>
              <a:p>
                <a:pPr algn="justLow" rtl="1">
                  <a:lnSpc>
                    <a:spcPct val="150000"/>
                  </a:lnSpc>
                </a:pPr>
                <a:r>
                  <a:rPr lang="fa-IR" b="1" dirty="0">
                    <a:solidFill>
                      <a:srgbClr val="002060"/>
                    </a:solidFill>
                    <a:cs typeface="B Titr" panose="00000700000000000000" pitchFamily="2" charset="-78"/>
                  </a:rPr>
                  <a:t>برای به‌کارگیری تصمیم‌گیری سه‌گانه در ارزیابی ریسک اعتباری، تعیین دو آستانه تصمیم (</a:t>
                </a:r>
                <a14:m>
                  <m:oMath xmlns:m="http://schemas.openxmlformats.org/officeDocument/2006/math">
                    <m:r>
                      <a:rPr lang="fa-IR"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𝜶</m:t>
                    </m:r>
                    <m:r>
                      <a:rPr lang="fa-IR"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 , </m:t>
                    </m:r>
                    <m:r>
                      <a:rPr lang="en-US"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𝜷</m:t>
                    </m:r>
                  </m:oMath>
                </a14:m>
                <a:r>
                  <a:rPr lang="fa-IR" b="1" dirty="0">
                    <a:solidFill>
                      <a:srgbClr val="002060"/>
                    </a:solidFill>
                    <a:cs typeface="B Titr" panose="00000700000000000000" pitchFamily="2" charset="-78"/>
                  </a:rPr>
                  <a:t>) برای هر مشتری ضروری است.</a:t>
                </a:r>
                <a:endParaRPr lang="en-US" b="1" dirty="0">
                  <a:solidFill>
                    <a:srgbClr val="002060"/>
                  </a:solidFill>
                  <a:cs typeface="B Titr" panose="00000700000000000000" pitchFamily="2" charset="-78"/>
                </a:endParaRPr>
              </a:p>
              <a:p>
                <a:pPr algn="justLow" rtl="1">
                  <a:lnSpc>
                    <a:spcPct val="150000"/>
                  </a:lnSpc>
                </a:pPr>
                <a:r>
                  <a:rPr lang="fa-IR" b="1" dirty="0">
                    <a:solidFill>
                      <a:srgbClr val="002060"/>
                    </a:solidFill>
                    <a:cs typeface="B Titr" panose="00000700000000000000" pitchFamily="2" charset="-78"/>
                  </a:rPr>
                  <a:t> این آستانه‌ها با استفاده از دو پارامتر کنترلی</a:t>
                </a:r>
                <a:r>
                  <a:rPr lang="en-US" b="1" dirty="0">
                    <a:solidFill>
                      <a:srgbClr val="002060"/>
                    </a:solidFill>
                    <a:cs typeface="B Titr" panose="00000700000000000000" pitchFamily="2" charset="-78"/>
                  </a:rPr>
                  <a:t> (</a:t>
                </a:r>
                <a:r>
                  <a:rPr lang="en-US" b="1" dirty="0" err="1">
                    <a:solidFill>
                      <a:srgbClr val="002060"/>
                    </a:solidFill>
                    <a:cs typeface="B Titr" panose="00000700000000000000" pitchFamily="2" charset="-78"/>
                  </a:rPr>
                  <a:t>u,v</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تعریف </a:t>
                </a:r>
                <a:r>
                  <a:rPr lang="fa-IR" dirty="0">
                    <a:solidFill>
                      <a:srgbClr val="002060"/>
                    </a:solidFill>
                    <a:cs typeface="B Titr" panose="00000700000000000000" pitchFamily="2" charset="-78"/>
                  </a:rPr>
                  <a:t>می‌شوند</a:t>
                </a:r>
                <a:r>
                  <a:rPr lang="fa-IR" b="1" dirty="0">
                    <a:solidFill>
                      <a:srgbClr val="002060"/>
                    </a:solidFill>
                    <a:cs typeface="B Titr" panose="00000700000000000000" pitchFamily="2" charset="-78"/>
                  </a:rPr>
                  <a:t>  که نقش مهمی در تنظیم سطح ریسک‌پذیری مدل ایفا می‌کنند. این پارامترها به‌گونه‌ای طراحی شده‌اند که تعادل مناسبی میان پذیرش اشتباه مشتریان پرریسک (خطای نوع دوم) و رد اشتباه مشتریان خوش‌حساب (خطای نوع اول) برقرار گردد.</a:t>
                </a:r>
              </a:p>
            </p:txBody>
          </p:sp>
        </mc:Choice>
        <mc:Fallback xmlns="">
          <p:sp>
            <p:nvSpPr>
              <p:cNvPr id="3" name="TextBox 2">
                <a:extLst>
                  <a:ext uri="{FF2B5EF4-FFF2-40B4-BE49-F238E27FC236}">
                    <a16:creationId xmlns:a16="http://schemas.microsoft.com/office/drawing/2014/main" id="{A45D577B-3FA2-C56C-0886-8A817C4D215C}"/>
                  </a:ext>
                </a:extLst>
              </p:cNvPr>
              <p:cNvSpPr txBox="1">
                <a:spLocks noRot="1" noChangeAspect="1" noMove="1" noResize="1" noEditPoints="1" noAdjustHandles="1" noChangeArrowheads="1" noChangeShapeType="1" noTextEdit="1"/>
              </p:cNvSpPr>
              <p:nvPr/>
            </p:nvSpPr>
            <p:spPr>
              <a:xfrm>
                <a:off x="1100182" y="779302"/>
                <a:ext cx="7819075" cy="2550698"/>
              </a:xfrm>
              <a:prstGeom prst="rect">
                <a:avLst/>
              </a:prstGeom>
              <a:blipFill>
                <a:blip r:embed="rId13"/>
                <a:stretch>
                  <a:fillRect l="-1169" r="-701" b="-3110"/>
                </a:stretch>
              </a:blipFill>
            </p:spPr>
            <p:txBody>
              <a:bodyPr/>
              <a:lstStyle/>
              <a:p>
                <a:r>
                  <a:rPr lang="en-US">
                    <a:noFill/>
                  </a:rPr>
                  <a:t> </a:t>
                </a:r>
              </a:p>
            </p:txBody>
          </p:sp>
        </mc:Fallback>
      </mc:AlternateContent>
    </p:spTree>
    <p:extLst>
      <p:ext uri="{BB962C8B-B14F-4D97-AF65-F5344CB8AC3E}">
        <p14:creationId xmlns:p14="http://schemas.microsoft.com/office/powerpoint/2010/main" val="4027266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23FC8-D628-F07E-30F8-10685C259E5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09B512A3-F358-DB2B-58B1-37807D1C311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68369BD6-DB51-B5BB-B9E2-B783B066948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5A47EAE2-9886-9C47-2D1A-BE9E94271E4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BA3C643-D153-1F7F-26AE-AEB3F71260B2}"/>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6F3BEC0-4E83-4605-4E2F-383EB1A03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50E96-816F-B77F-6F79-C628EDAFF4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34</a:t>
            </a:r>
          </a:p>
        </p:txBody>
      </p:sp>
      <p:graphicFrame>
        <p:nvGraphicFramePr>
          <p:cNvPr id="14" name="Diagram 13">
            <a:extLst>
              <a:ext uri="{FF2B5EF4-FFF2-40B4-BE49-F238E27FC236}">
                <a16:creationId xmlns:a16="http://schemas.microsoft.com/office/drawing/2014/main" id="{BC48F288-E5F3-4E7E-AE8C-9BD1629C8AE4}"/>
              </a:ext>
            </a:extLst>
          </p:cNvPr>
          <p:cNvGraphicFramePr/>
          <p:nvPr>
            <p:extLst>
              <p:ext uri="{D42A27DB-BD31-4B8C-83A1-F6EECF244321}">
                <p14:modId xmlns:p14="http://schemas.microsoft.com/office/powerpoint/2010/main" val="276418711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2CE75A9-554B-8AF9-03A8-09DE0CFDEF2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بهینه‌سازی چندهدفه آستانه‌های تصمیم‌گیری با الگوریتم </a:t>
            </a:r>
            <a:r>
              <a:rPr lang="en-US" sz="2400" dirty="0">
                <a:solidFill>
                  <a:srgbClr val="002060"/>
                </a:solidFill>
                <a:cs typeface="B Titr" pitchFamily="2" charset="-78"/>
              </a:rPr>
              <a:t>NSGA-II</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790C6FB0-0DE2-9F30-B063-E245395E08C4}"/>
              </a:ext>
            </a:extLst>
          </p:cNvPr>
          <p:cNvPicPr>
            <a:picLocks noChangeAspect="1"/>
          </p:cNvPicPr>
          <p:nvPr/>
        </p:nvPicPr>
        <p:blipFill>
          <a:blip r:embed="rId12"/>
          <a:stretch>
            <a:fillRect/>
          </a:stretch>
        </p:blipFill>
        <p:spPr>
          <a:xfrm rot="16200000">
            <a:off x="7779188" y="-711558"/>
            <a:ext cx="9525" cy="3095625"/>
          </a:xfrm>
          <a:prstGeom prst="rect">
            <a:avLst/>
          </a:prstGeom>
        </p:spPr>
      </p:pic>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623019D-D084-5A47-A141-A9041A3678A2}"/>
                  </a:ext>
                </a:extLst>
              </p:cNvPr>
              <p:cNvSpPr txBox="1"/>
              <p:nvPr/>
            </p:nvSpPr>
            <p:spPr>
              <a:xfrm>
                <a:off x="1624527" y="804862"/>
                <a:ext cx="6778200" cy="3600024"/>
              </a:xfrm>
              <a:prstGeom prst="rect">
                <a:avLst/>
              </a:prstGeom>
              <a:noFill/>
            </p:spPr>
            <p:txBody>
              <a:bodyPr wrap="square">
                <a:spAutoFit/>
              </a:bodyPr>
              <a:lstStyle/>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متغیرهای تصمیم</a:t>
                </a:r>
                <a:r>
                  <a:rPr lang="en-US"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ctr" rtl="1">
                  <a:lnSpc>
                    <a:spcPct val="107000"/>
                  </a:lnSpc>
                  <a:spcAft>
                    <a:spcPts val="800"/>
                  </a:spcAft>
                  <a:buNone/>
                </a:pPr>
                <a14:m>
                  <m:oMath xmlns:m="http://schemas.openxmlformats.org/officeDocument/2006/math">
                    <m:r>
                      <a:rPr lang="fa-IR"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0</m:t>
                    </m:r>
                    <m:r>
                      <a:rPr lang="fa-IR" sz="1400">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𝑢</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1</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0</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𝑣</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1</m:t>
                    </m:r>
                  </m:oMath>
                </a14:m>
                <a:r>
                  <a:rPr lang="en-US" sz="1400" dirty="0">
                    <a:solidFill>
                      <a:srgbClr val="002060"/>
                    </a:solidFill>
                    <a:effectLst/>
                    <a:latin typeface="Cambria Math" panose="02040503050406030204" pitchFamily="18" charset="0"/>
                    <a:ea typeface="MS Mincho" panose="02020609040205080304" pitchFamily="49" charset="-128"/>
                    <a:cs typeface="B Titr" panose="00000700000000000000" pitchFamily="2" charset="-78"/>
                  </a:rPr>
                  <a:t>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محدودیت :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14:m>
                  <m:oMathPara xmlns:m="http://schemas.openxmlformats.org/officeDocument/2006/math">
                    <m:oMathParaPr>
                      <m:jc m:val="centerGroup"/>
                    </m:oMathParaPr>
                    <m:oMath xmlns:m="http://schemas.openxmlformats.org/officeDocument/2006/math">
                      <m:r>
                        <m:rPr>
                          <m:lit/>
                        </m:rP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𝒖</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𝒗</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𝛆</m:t>
                      </m:r>
                      <m:r>
                        <m:rPr>
                          <m:lit/>
                        </m:rP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تابع هدف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14:m>
                  <m:oMathPara xmlns:m="http://schemas.openxmlformats.org/officeDocument/2006/math">
                    <m:oMathParaPr>
                      <m:jc m:val="centerGroup"/>
                    </m:oMathParaPr>
                    <m:oMath xmlns:m="http://schemas.openxmlformats.org/officeDocument/2006/math">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𝟐</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𝐦𝐢𝐧</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sub>
                      </m:sSub>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r" rtl="1">
                  <a:lnSpc>
                    <a:spcPct val="150000"/>
                  </a:lnSpc>
                  <a:spcAft>
                    <a:spcPts val="800"/>
                  </a:spcAft>
                </a:pPr>
                <a14:m>
                  <m:oMathPara xmlns:m="http://schemas.openxmlformats.org/officeDocument/2006/math">
                    <m:oMathParaPr>
                      <m:jc m:val="centerGroup"/>
                    </m:oMathParaPr>
                    <m:oMath xmlns:m="http://schemas.openxmlformats.org/officeDocument/2006/math">
                      <m:r>
                        <a:rPr lang="fa-IR"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کلی</m:t>
                      </m:r>
                      <m:r>
                        <a:rPr lang="fa-IR" sz="1400" b="1"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r>
                        <a:rPr lang="fa-IR"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هزینه</m:t>
                      </m:r>
                      <m:r>
                        <a:rPr lang="fa-IR" sz="1400" b="1"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nary>
                        <m:naryPr>
                          <m:chr m:val="∑"/>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naryPr>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up>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𝑵</m:t>
                          </m:r>
                        </m:sup>
                        <m:e>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𝑳</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ar-SA"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fa-IR" sz="1400" b="0" i="1" smtClean="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مرزی</m:t>
                          </m:r>
                          <m:r>
                            <a:rPr lang="ar-SA" sz="1400" b="0"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r>
                            <a:rPr lang="fa-IR" sz="1400" b="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عرض</m:t>
                          </m:r>
                          <m:r>
                            <a:rPr lang="fa-IR" sz="1400" i="1">
                              <a:solidFill>
                                <a:srgbClr val="002060"/>
                              </a:solidFill>
                              <a:latin typeface="Cambria Math" panose="02040503050406030204" pitchFamily="18" charset="0"/>
                              <a:ea typeface="MS Mincho" panose="02020609040205080304" pitchFamily="49" charset="-128"/>
                              <a:cs typeface="B Lotus" panose="00000400000000000000" pitchFamily="2" charset="-78"/>
                            </a:rPr>
                            <m:t>ناحیه</m:t>
                          </m:r>
                        </m:e>
                      </m:nary>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𝟐</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nary>
                        <m:naryPr>
                          <m:chr m:val="∑"/>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naryPr>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up>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𝑵</m:t>
                          </m:r>
                        </m:sup>
                        <m:e>
                          <m:d>
                            <m:dPr>
                              <m:begChr m:val="["/>
                              <m:endChr m:val="]"/>
                              <m:ctrlPr>
                                <a:rPr lang="en-US" sz="1400" b="1" i="1">
                                  <a:solidFill>
                                    <a:srgbClr val="002060"/>
                                  </a:solidFill>
                                  <a:effectLst/>
                                  <a:latin typeface="Cambria Math" panose="02040503050406030204" pitchFamily="18" charset="0"/>
                                  <a:ea typeface="MS Gothic" panose="020B0609070205080204" pitchFamily="49" charset="-128"/>
                                  <a:cs typeface="MS Gothic" panose="020B0609070205080204" pitchFamily="49" charset="-128"/>
                                </a:rPr>
                              </m:ctrlPr>
                            </m:dPr>
                            <m:e>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𝜷</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𝜶</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e>
                          </m:d>
                        </m:e>
                      </m:nary>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p:txBody>
          </p:sp>
        </mc:Choice>
        <mc:Fallback>
          <p:sp>
            <p:nvSpPr>
              <p:cNvPr id="24" name="TextBox 23">
                <a:extLst>
                  <a:ext uri="{FF2B5EF4-FFF2-40B4-BE49-F238E27FC236}">
                    <a16:creationId xmlns:a16="http://schemas.microsoft.com/office/drawing/2014/main" id="{8623019D-D084-5A47-A141-A9041A3678A2}"/>
                  </a:ext>
                </a:extLst>
              </p:cNvPr>
              <p:cNvSpPr txBox="1">
                <a:spLocks noRot="1" noChangeAspect="1" noMove="1" noResize="1" noEditPoints="1" noAdjustHandles="1" noChangeArrowheads="1" noChangeShapeType="1" noTextEdit="1"/>
              </p:cNvSpPr>
              <p:nvPr/>
            </p:nvSpPr>
            <p:spPr>
              <a:xfrm>
                <a:off x="1624527" y="804862"/>
                <a:ext cx="6778200" cy="3600024"/>
              </a:xfrm>
              <a:prstGeom prst="rect">
                <a:avLst/>
              </a:prstGeom>
              <a:blipFill>
                <a:blip r:embed="rId13"/>
                <a:stretch>
                  <a:fillRect r="-2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19118AA-0B09-1F02-7E86-5560E75FC593}"/>
                  </a:ext>
                </a:extLst>
              </p:cNvPr>
              <p:cNvSpPr txBox="1"/>
              <p:nvPr/>
            </p:nvSpPr>
            <p:spPr>
              <a:xfrm>
                <a:off x="691482" y="4572404"/>
                <a:ext cx="6100916" cy="7484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smtClean="0">
                              <a:solidFill>
                                <a:srgbClr val="002060"/>
                              </a:solidFill>
                              <a:latin typeface="Cambria Math" panose="02040503050406030204" pitchFamily="18" charset="0"/>
                              <a:ea typeface="MS Mincho" panose="02020609040205080304" pitchFamily="49" charset="-128"/>
                              <a:cs typeface="B Lotus" panose="00000400000000000000" pitchFamily="2" charset="-78"/>
                            </a:rPr>
                          </m:ctrlPr>
                        </m:sSubPr>
                        <m:e>
                          <m:r>
                            <m:rPr>
                              <m:sty m:val="p"/>
                            </m:r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α</m:t>
                          </m:r>
                        </m:e>
                        <m:sub>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𝑖</m:t>
                          </m:r>
                        </m:sub>
                      </m:sSub>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m:t>
                      </m:r>
                      <m:f>
                        <m:fPr>
                          <m:ctrl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fPr>
                        <m:num>
                          <m:sSubSup>
                            <m:sSubSupPr>
                              <m:ctrl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sSubSupPr>
                            <m:e>
                              <m:r>
                                <m:rPr>
                                  <m:sty m:val="p"/>
                                </m:r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λ</m:t>
                              </m:r>
                            </m:e>
                            <m:sub>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𝑃𝑁</m:t>
                              </m:r>
                            </m:sub>
                            <m:sup>
                              <m:d>
                                <m:dPr>
                                  <m:ctrl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dPr>
                                <m:e>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m:t>
                          </m:r>
                          <m:r>
                            <m:rPr>
                              <m:sty m:val="p"/>
                            </m:r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ν</m:t>
                          </m:r>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m:t>
                          </m:r>
                          <m:sSubSup>
                            <m:sSubSupPr>
                              <m:ctrl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sSubSupPr>
                            <m:e>
                              <m:r>
                                <m:rPr>
                                  <m:sty m:val="p"/>
                                </m:r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λ</m:t>
                              </m:r>
                            </m:e>
                            <m:sub>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𝑃𝑁</m:t>
                              </m:r>
                            </m:sub>
                            <m:sup>
                              <m:d>
                                <m:dPr>
                                  <m:ctrl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dPr>
                                <m:e>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𝑖</m:t>
                                  </m:r>
                                </m:e>
                              </m:d>
                            </m:sup>
                          </m:sSubSup>
                        </m:num>
                        <m:den>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𝑢</m:t>
                          </m:r>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m:t>
                          </m:r>
                          <m:sSubSup>
                            <m:sSubSupPr>
                              <m:ctrl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sSubSupPr>
                            <m:e>
                              <m:r>
                                <m:rPr>
                                  <m:sty m:val="p"/>
                                </m:r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λ</m:t>
                              </m:r>
                            </m:e>
                            <m:sub>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𝑁𝑃</m:t>
                              </m:r>
                            </m:sub>
                            <m:sup>
                              <m:d>
                                <m:dPr>
                                  <m:ctrl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dPr>
                                <m:e>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m:t>
                          </m:r>
                          <m:r>
                            <m:rPr>
                              <m:sty m:val="p"/>
                            </m:r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ν</m:t>
                          </m:r>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m:t>
                          </m:r>
                          <m:sSubSup>
                            <m:sSubSupPr>
                              <m:ctrl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sSubSupPr>
                            <m:e>
                              <m:r>
                                <m:rPr>
                                  <m:sty m:val="p"/>
                                </m:r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λ</m:t>
                              </m:r>
                            </m:e>
                            <m:sub>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𝑃𝑁</m:t>
                              </m:r>
                            </m:sub>
                            <m:sup>
                              <m:d>
                                <m:dPr>
                                  <m:ctrl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dPr>
                                <m:e>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m:t>
                          </m:r>
                          <m:sSubSup>
                            <m:sSubSupPr>
                              <m:ctrl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sSubSupPr>
                            <m:e>
                              <m:r>
                                <m:rPr>
                                  <m:sty m:val="p"/>
                                </m:r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λ</m:t>
                              </m:r>
                            </m:e>
                            <m:sub>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𝑃𝑁</m:t>
                              </m:r>
                            </m:sub>
                            <m:sup>
                              <m:d>
                                <m:dPr>
                                  <m:ctrlP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dPr>
                                <m:e>
                                  <m:r>
                                    <a:rPr lang="en-US" sz="16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𝑖</m:t>
                                  </m:r>
                                </m:e>
                              </m:d>
                            </m:sup>
                          </m:sSubSup>
                        </m:den>
                      </m:f>
                    </m:oMath>
                  </m:oMathPara>
                </a14:m>
                <a:endParaRPr lang="en-US" sz="2000" b="1" i="1" dirty="0">
                  <a:solidFill>
                    <a:srgbClr val="002060"/>
                  </a:solidFill>
                  <a:latin typeface="Cambria Math" panose="02040503050406030204" pitchFamily="18" charset="0"/>
                  <a:ea typeface="MS Mincho" panose="02020609040205080304" pitchFamily="49" charset="-128"/>
                  <a:cs typeface="B Lotus" panose="00000400000000000000" pitchFamily="2" charset="-78"/>
                </a:endParaRPr>
              </a:p>
            </p:txBody>
          </p:sp>
        </mc:Choice>
        <mc:Fallback>
          <p:sp>
            <p:nvSpPr>
              <p:cNvPr id="5" name="TextBox 4">
                <a:extLst>
                  <a:ext uri="{FF2B5EF4-FFF2-40B4-BE49-F238E27FC236}">
                    <a16:creationId xmlns:a16="http://schemas.microsoft.com/office/drawing/2014/main" id="{119118AA-0B09-1F02-7E86-5560E75FC593}"/>
                  </a:ext>
                </a:extLst>
              </p:cNvPr>
              <p:cNvSpPr txBox="1">
                <a:spLocks noRot="1" noChangeAspect="1" noMove="1" noResize="1" noEditPoints="1" noAdjustHandles="1" noChangeArrowheads="1" noChangeShapeType="1" noTextEdit="1"/>
              </p:cNvSpPr>
              <p:nvPr/>
            </p:nvSpPr>
            <p:spPr>
              <a:xfrm>
                <a:off x="691482" y="4572404"/>
                <a:ext cx="6100916" cy="74847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B487D42-F027-8F82-82C6-A938473DB4E9}"/>
                  </a:ext>
                </a:extLst>
              </p:cNvPr>
              <p:cNvSpPr txBox="1"/>
              <p:nvPr/>
            </p:nvSpPr>
            <p:spPr>
              <a:xfrm>
                <a:off x="6236138" y="4535715"/>
                <a:ext cx="6376218" cy="738151"/>
              </a:xfrm>
              <a:prstGeom prst="rect">
                <a:avLst/>
              </a:prstGeom>
              <a:noFill/>
            </p:spPr>
            <p:txBody>
              <a:bodyPr wrap="square">
                <a:spAutoFit/>
              </a:bodyPr>
              <a:lstStyle/>
              <a:p>
                <a:r>
                  <a:rPr lang="fa-IR" sz="2000" b="1" i="1" dirty="0">
                    <a:solidFill>
                      <a:srgbClr val="002060"/>
                    </a:solidFill>
                    <a:latin typeface="Cambria Math" panose="02040503050406030204" pitchFamily="18" charset="0"/>
                    <a:ea typeface="MS Mincho" panose="02020609040205080304" pitchFamily="49" charset="-128"/>
                    <a:cs typeface="B Lotus" panose="00000400000000000000" pitchFamily="2" charset="-78"/>
                  </a:rPr>
                  <a:t> </a:t>
                </a:r>
                <a14:m>
                  <m:oMath xmlns:m="http://schemas.openxmlformats.org/officeDocument/2006/math">
                    <m:sSub>
                      <m:sSubPr>
                        <m:ctrl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sSubPr>
                      <m:e>
                        <m:r>
                          <m:rPr>
                            <m:sty m:val="p"/>
                          </m:r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β</m:t>
                        </m:r>
                      </m:e>
                      <m:sub>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𝑖</m:t>
                        </m:r>
                      </m:sub>
                    </m:sSub>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m:t>
                    </m:r>
                    <m:f>
                      <m:fPr>
                        <m:ctrl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fPr>
                      <m:num>
                        <m:r>
                          <m:rPr>
                            <m:sty m:val="p"/>
                          </m:r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ν</m:t>
                        </m:r>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m:t>
                        </m:r>
                        <m:sSubSup>
                          <m:sSubSupPr>
                            <m:ctrl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sSubSupPr>
                          <m:e>
                            <m:r>
                              <m:rPr>
                                <m:sty m:val="p"/>
                              </m:r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λ</m:t>
                            </m:r>
                          </m:e>
                          <m:sub>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𝑃𝑁</m:t>
                            </m:r>
                          </m:sub>
                          <m:sup>
                            <m:d>
                              <m:dPr>
                                <m:ctrl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dPr>
                              <m:e>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𝑖</m:t>
                                </m:r>
                              </m:e>
                            </m:d>
                          </m:sup>
                        </m:sSubSup>
                      </m:num>
                      <m:den>
                        <m:r>
                          <m:rPr>
                            <m:sty m:val="p"/>
                          </m:r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ν</m:t>
                        </m:r>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m:t>
                        </m:r>
                        <m:sSubSup>
                          <m:sSubSupPr>
                            <m:ctrl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sSubSupPr>
                          <m:e>
                            <m:r>
                              <m:rPr>
                                <m:sty m:val="p"/>
                              </m:r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λ</m:t>
                            </m:r>
                          </m:e>
                          <m:sub>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𝑃𝑁</m:t>
                            </m:r>
                          </m:sub>
                          <m:sup>
                            <m:d>
                              <m:dPr>
                                <m:ctrl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dPr>
                              <m:e>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𝑖</m:t>
                                </m:r>
                              </m:e>
                            </m:d>
                          </m:sup>
                        </m:sSubSup>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m:t>
                        </m:r>
                        <m:sSubSup>
                          <m:sSubSupPr>
                            <m:ctrl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sSubSupPr>
                          <m:e>
                            <m:r>
                              <m:rPr>
                                <m:sty m:val="p"/>
                              </m:r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λ</m:t>
                            </m:r>
                          </m:e>
                          <m:sub>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𝑁𝑃</m:t>
                            </m:r>
                          </m:sub>
                          <m:sup>
                            <m:d>
                              <m:dPr>
                                <m:ctrl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dPr>
                              <m:e>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𝑖</m:t>
                                </m:r>
                              </m:e>
                            </m:d>
                          </m:sup>
                        </m:sSubSup>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m:t>
                        </m:r>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𝑢</m:t>
                        </m:r>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m:t>
                        </m:r>
                        <m:sSubSup>
                          <m:sSubSupPr>
                            <m:ctrl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sSubSupPr>
                          <m:e>
                            <m:r>
                              <m:rPr>
                                <m:sty m:val="p"/>
                              </m:r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λ</m:t>
                            </m:r>
                          </m:e>
                          <m:sub>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𝑁𝑃</m:t>
                            </m:r>
                          </m:sub>
                          <m:sup>
                            <m:d>
                              <m:dPr>
                                <m:ctrlP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ctrlPr>
                              </m:dPr>
                              <m:e>
                                <m:r>
                                  <a:rPr lang="en-US" sz="2000" b="1" i="1">
                                    <a:solidFill>
                                      <a:srgbClr val="002060"/>
                                    </a:solidFill>
                                    <a:latin typeface="Cambria Math" panose="02040503050406030204" pitchFamily="18" charset="0"/>
                                    <a:ea typeface="MS Mincho" panose="02020609040205080304" pitchFamily="49" charset="-128"/>
                                    <a:cs typeface="B Lotus" panose="00000400000000000000" pitchFamily="2" charset="-78"/>
                                  </a:rPr>
                                  <m:t>𝑖</m:t>
                                </m:r>
                              </m:e>
                            </m:d>
                          </m:sup>
                        </m:sSubSup>
                      </m:den>
                    </m:f>
                  </m:oMath>
                </a14:m>
                <a:endParaRPr lang="en-US" sz="2000" b="1" i="1" dirty="0">
                  <a:solidFill>
                    <a:srgbClr val="002060"/>
                  </a:solidFill>
                  <a:latin typeface="Cambria Math" panose="02040503050406030204" pitchFamily="18" charset="0"/>
                  <a:ea typeface="MS Mincho" panose="02020609040205080304" pitchFamily="49" charset="-128"/>
                  <a:cs typeface="B Lotus" panose="00000400000000000000" pitchFamily="2" charset="-78"/>
                </a:endParaRPr>
              </a:p>
            </p:txBody>
          </p:sp>
        </mc:Choice>
        <mc:Fallback>
          <p:sp>
            <p:nvSpPr>
              <p:cNvPr id="7" name="TextBox 6">
                <a:extLst>
                  <a:ext uri="{FF2B5EF4-FFF2-40B4-BE49-F238E27FC236}">
                    <a16:creationId xmlns:a16="http://schemas.microsoft.com/office/drawing/2014/main" id="{7B487D42-F027-8F82-82C6-A938473DB4E9}"/>
                  </a:ext>
                </a:extLst>
              </p:cNvPr>
              <p:cNvSpPr txBox="1">
                <a:spLocks noRot="1" noChangeAspect="1" noMove="1" noResize="1" noEditPoints="1" noAdjustHandles="1" noChangeArrowheads="1" noChangeShapeType="1" noTextEdit="1"/>
              </p:cNvSpPr>
              <p:nvPr/>
            </p:nvSpPr>
            <p:spPr>
              <a:xfrm>
                <a:off x="6236138" y="4535715"/>
                <a:ext cx="6376218" cy="738151"/>
              </a:xfrm>
              <a:prstGeom prst="rect">
                <a:avLst/>
              </a:prstGeom>
              <a:blipFill>
                <a:blip r:embed="rId15"/>
                <a:stretch>
                  <a:fillRect l="-114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8D2F8C8-5CAE-1747-CAD4-EC536E7668BB}"/>
              </a:ext>
            </a:extLst>
          </p:cNvPr>
          <p:cNvSpPr txBox="1"/>
          <p:nvPr/>
        </p:nvSpPr>
        <p:spPr>
          <a:xfrm>
            <a:off x="5553117" y="4792754"/>
            <a:ext cx="6204154" cy="307777"/>
          </a:xfrm>
          <a:prstGeom prst="rect">
            <a:avLst/>
          </a:prstGeom>
          <a:noFill/>
        </p:spPr>
        <p:txBody>
          <a:bodyPr wrap="square">
            <a:spAutoFit/>
          </a:bodyPr>
          <a:lstStyle/>
          <a:p>
            <a:r>
              <a:rPr lang="en-US" sz="1400" i="1" dirty="0" err="1">
                <a:solidFill>
                  <a:srgbClr val="002060"/>
                </a:solidFill>
                <a:latin typeface="Cambria Math" panose="02040503050406030204" pitchFamily="18" charset="0"/>
                <a:ea typeface="MS Mincho" panose="02020609040205080304" pitchFamily="49" charset="-128"/>
                <a:cs typeface="B Lotus" panose="00000400000000000000" pitchFamily="2" charset="-78"/>
              </a:rPr>
              <a:t>آستانه</a:t>
            </a:r>
            <a:r>
              <a:rPr lang="en-US" sz="1400" i="1" dirty="0">
                <a:solidFill>
                  <a:srgbClr val="002060"/>
                </a:solidFill>
                <a:latin typeface="Cambria Math" panose="02040503050406030204" pitchFamily="18" charset="0"/>
                <a:ea typeface="MS Mincho" panose="02020609040205080304" pitchFamily="49" charset="-128"/>
                <a:cs typeface="B Lotus" panose="00000400000000000000" pitchFamily="2" charset="-78"/>
              </a:rPr>
              <a:t> </a:t>
            </a:r>
            <a:r>
              <a:rPr lang="fa-IR" sz="1400" i="1" dirty="0">
                <a:solidFill>
                  <a:srgbClr val="002060"/>
                </a:solidFill>
                <a:latin typeface="Cambria Math" panose="02040503050406030204" pitchFamily="18" charset="0"/>
                <a:ea typeface="MS Mincho" panose="02020609040205080304" pitchFamily="49" charset="-128"/>
                <a:cs typeface="B Lotus" panose="00000400000000000000" pitchFamily="2" charset="-78"/>
              </a:rPr>
              <a:t>دوم</a:t>
            </a:r>
            <a:endParaRPr lang="en-US" sz="1400" i="1" dirty="0">
              <a:solidFill>
                <a:srgbClr val="002060"/>
              </a:solidFill>
              <a:latin typeface="Cambria Math" panose="02040503050406030204" pitchFamily="18" charset="0"/>
              <a:ea typeface="MS Mincho" panose="02020609040205080304" pitchFamily="49" charset="-128"/>
              <a:cs typeface="B Lotus" panose="00000400000000000000" pitchFamily="2" charset="-78"/>
            </a:endParaRPr>
          </a:p>
        </p:txBody>
      </p:sp>
      <p:sp>
        <p:nvSpPr>
          <p:cNvPr id="11" name="TextBox 10">
            <a:extLst>
              <a:ext uri="{FF2B5EF4-FFF2-40B4-BE49-F238E27FC236}">
                <a16:creationId xmlns:a16="http://schemas.microsoft.com/office/drawing/2014/main" id="{A17A4DAD-28CF-A33B-DF12-7144CA14BF74}"/>
              </a:ext>
            </a:extLst>
          </p:cNvPr>
          <p:cNvSpPr txBox="1"/>
          <p:nvPr/>
        </p:nvSpPr>
        <p:spPr>
          <a:xfrm>
            <a:off x="1579796" y="4835707"/>
            <a:ext cx="6204154" cy="307777"/>
          </a:xfrm>
          <a:prstGeom prst="rect">
            <a:avLst/>
          </a:prstGeom>
          <a:noFill/>
        </p:spPr>
        <p:txBody>
          <a:bodyPr wrap="square">
            <a:spAutoFit/>
          </a:bodyPr>
          <a:lstStyle/>
          <a:p>
            <a:r>
              <a:rPr lang="en-US" sz="1400" i="1" dirty="0" err="1">
                <a:solidFill>
                  <a:srgbClr val="002060"/>
                </a:solidFill>
                <a:latin typeface="Cambria Math" panose="02040503050406030204" pitchFamily="18" charset="0"/>
                <a:ea typeface="MS Mincho" panose="02020609040205080304" pitchFamily="49" charset="-128"/>
                <a:cs typeface="B Lotus" panose="00000400000000000000" pitchFamily="2" charset="-78"/>
              </a:rPr>
              <a:t>آستانه</a:t>
            </a:r>
            <a:r>
              <a:rPr lang="en-US" sz="1400" i="1" dirty="0">
                <a:solidFill>
                  <a:srgbClr val="002060"/>
                </a:solidFill>
                <a:latin typeface="Cambria Math" panose="02040503050406030204" pitchFamily="18" charset="0"/>
                <a:ea typeface="MS Mincho" panose="02020609040205080304" pitchFamily="49" charset="-128"/>
                <a:cs typeface="B Lotus" panose="00000400000000000000" pitchFamily="2" charset="-78"/>
              </a:rPr>
              <a:t> </a:t>
            </a:r>
            <a:r>
              <a:rPr lang="en-US" sz="1400" i="1" dirty="0" err="1">
                <a:solidFill>
                  <a:srgbClr val="002060"/>
                </a:solidFill>
                <a:latin typeface="Cambria Math" panose="02040503050406030204" pitchFamily="18" charset="0"/>
                <a:ea typeface="MS Mincho" panose="02020609040205080304" pitchFamily="49" charset="-128"/>
                <a:cs typeface="B Lotus" panose="00000400000000000000" pitchFamily="2" charset="-78"/>
              </a:rPr>
              <a:t>اول</a:t>
            </a:r>
            <a:endParaRPr lang="en-US" sz="1400" i="1" dirty="0">
              <a:solidFill>
                <a:srgbClr val="002060"/>
              </a:solidFill>
              <a:latin typeface="Cambria Math" panose="02040503050406030204" pitchFamily="18" charset="0"/>
              <a:ea typeface="MS Mincho" panose="02020609040205080304" pitchFamily="49" charset="-128"/>
              <a:cs typeface="B Lotus" panose="00000400000000000000" pitchFamily="2" charset="-78"/>
            </a:endParaRPr>
          </a:p>
        </p:txBody>
      </p:sp>
    </p:spTree>
    <p:extLst>
      <p:ext uri="{BB962C8B-B14F-4D97-AF65-F5344CB8AC3E}">
        <p14:creationId xmlns:p14="http://schemas.microsoft.com/office/powerpoint/2010/main" val="20411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4C5F5-AC7D-33E1-EC14-642BBCAB4502}"/>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FC87752-34A7-16CC-EA0C-90BB84BB2607}"/>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6E2DCC7E-EF64-1B95-02A7-99F69E27E789}"/>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18B5AE7-0D25-5F7F-550F-055A0735D766}"/>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EA5AC2CC-F3DD-7813-FFA8-321B6EE8BC3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82D6442-7FF4-B31D-CE0C-884A6BC8C8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75C2E368-88A5-4DD4-4F5C-86EF8452EF0F}"/>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35</a:t>
            </a:r>
          </a:p>
        </p:txBody>
      </p:sp>
      <p:graphicFrame>
        <p:nvGraphicFramePr>
          <p:cNvPr id="14" name="Diagram 13">
            <a:extLst>
              <a:ext uri="{FF2B5EF4-FFF2-40B4-BE49-F238E27FC236}">
                <a16:creationId xmlns:a16="http://schemas.microsoft.com/office/drawing/2014/main" id="{808DBBE3-A397-DEED-B1BE-1A129F791841}"/>
              </a:ext>
            </a:extLst>
          </p:cNvPr>
          <p:cNvGraphicFramePr/>
          <p:nvPr>
            <p:extLst>
              <p:ext uri="{D42A27DB-BD31-4B8C-83A1-F6EECF244321}">
                <p14:modId xmlns:p14="http://schemas.microsoft.com/office/powerpoint/2010/main" val="158289391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8F2B044-B60D-8B99-DFDF-45A29661C648}"/>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اجرای تصمیم‌گیری سه‌طرفه و مدیریت نمونه‌های مرزی</a:t>
            </a:r>
          </a:p>
        </p:txBody>
      </p:sp>
      <p:pic>
        <p:nvPicPr>
          <p:cNvPr id="17" name="Picture 16" descr="Line-3.png">
            <a:extLst>
              <a:ext uri="{FF2B5EF4-FFF2-40B4-BE49-F238E27FC236}">
                <a16:creationId xmlns:a16="http://schemas.microsoft.com/office/drawing/2014/main" id="{52FDC122-7F90-627F-4168-2C96B9B9971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EEF3B306-BD81-D46B-D523-34C4A28C8219}"/>
              </a:ext>
            </a:extLst>
          </p:cNvPr>
          <p:cNvSpPr txBox="1"/>
          <p:nvPr/>
        </p:nvSpPr>
        <p:spPr>
          <a:xfrm>
            <a:off x="1110342" y="1006731"/>
            <a:ext cx="7819075" cy="3381695"/>
          </a:xfrm>
          <a:prstGeom prst="rect">
            <a:avLst/>
          </a:prstGeom>
          <a:noFill/>
        </p:spPr>
        <p:txBody>
          <a:bodyPr wrap="square" rtlCol="0">
            <a:spAutoFit/>
          </a:bodyPr>
          <a:lstStyle/>
          <a:p>
            <a:pPr algn="justLow" rtl="1">
              <a:lnSpc>
                <a:spcPct val="150000"/>
              </a:lnSpc>
            </a:pPr>
            <a:r>
              <a:rPr lang="fa-IR" b="1" dirty="0">
                <a:solidFill>
                  <a:srgbClr val="002060"/>
                </a:solidFill>
                <a:cs typeface="B Titr" panose="00000700000000000000" pitchFamily="2" charset="-78"/>
              </a:rPr>
              <a:t>در مرحله اجرای تصمیم‌گیری سه‌طرفه، با استفاده از آستانه‌های </a:t>
            </a:r>
            <a:r>
              <a:rPr lang="el-GR" b="1" dirty="0">
                <a:solidFill>
                  <a:srgbClr val="002060"/>
                </a:solidFill>
                <a:cs typeface="B Titr" panose="00000700000000000000" pitchFamily="2" charset="-78"/>
              </a:rPr>
              <a:t>α</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و </a:t>
            </a:r>
            <a:r>
              <a:rPr lang="el-GR" b="1" dirty="0">
                <a:solidFill>
                  <a:srgbClr val="002060"/>
                </a:solidFill>
                <a:cs typeface="B Titr" panose="00000700000000000000" pitchFamily="2" charset="-78"/>
              </a:rPr>
              <a:t>β</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هر مشتری در یکی از سه دسته «نکول قطعی»، «عدم نکول قطعی» یا «ناحیه مرزی» قرار می‌گیرد.</a:t>
            </a:r>
          </a:p>
          <a:p>
            <a:pPr algn="justLow" rtl="1">
              <a:lnSpc>
                <a:spcPct val="150000"/>
              </a:lnSpc>
            </a:pPr>
            <a:r>
              <a:rPr lang="fa-IR" b="1" dirty="0">
                <a:solidFill>
                  <a:srgbClr val="002060"/>
                </a:solidFill>
                <a:cs typeface="B Titr" panose="00000700000000000000" pitchFamily="2" charset="-78"/>
              </a:rPr>
              <a:t>اگر احتمال نکول</a:t>
            </a:r>
            <a:r>
              <a:rPr lang="en-US" b="1" dirty="0">
                <a:solidFill>
                  <a:srgbClr val="002060"/>
                </a:solidFill>
                <a:cs typeface="B Titr" panose="00000700000000000000" pitchFamily="2" charset="-78"/>
              </a:rPr>
              <a:t>pᵢ </a:t>
            </a:r>
            <a:r>
              <a:rPr lang="fa-IR" b="1" dirty="0">
                <a:solidFill>
                  <a:srgbClr val="002060"/>
                </a:solidFill>
                <a:cs typeface="B Titr" panose="00000700000000000000" pitchFamily="2" charset="-78"/>
              </a:rPr>
              <a:t> بزرگ‌تر از</a:t>
            </a:r>
            <a:r>
              <a:rPr lang="el-GR" b="1" dirty="0">
                <a:solidFill>
                  <a:srgbClr val="002060"/>
                </a:solidFill>
                <a:cs typeface="B Titr" panose="00000700000000000000" pitchFamily="2" charset="-78"/>
              </a:rPr>
              <a:t>α</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 باشد، مشتری در دسته پرریسک و اگر کمتر از </a:t>
            </a:r>
            <a:r>
              <a:rPr lang="el-GR" b="1" dirty="0">
                <a:solidFill>
                  <a:srgbClr val="002060"/>
                </a:solidFill>
                <a:cs typeface="B Titr" panose="00000700000000000000" pitchFamily="2" charset="-78"/>
              </a:rPr>
              <a:t>β</a:t>
            </a:r>
            <a:r>
              <a:rPr lang="en-US" b="1" dirty="0">
                <a:solidFill>
                  <a:srgbClr val="002060"/>
                </a:solidFill>
                <a:cs typeface="B Titr" panose="00000700000000000000" pitchFamily="2" charset="-78"/>
              </a:rPr>
              <a:t>ᵢ</a:t>
            </a:r>
            <a:r>
              <a:rPr lang="fa-IR" b="1" dirty="0">
                <a:solidFill>
                  <a:srgbClr val="002060"/>
                </a:solidFill>
                <a:cs typeface="B Titr" panose="00000700000000000000" pitchFamily="2" charset="-78"/>
              </a:rPr>
              <a:t> </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باشد، در دسته کم‌ریسک طبقه‌بندی می‌شود. </a:t>
            </a:r>
          </a:p>
          <a:p>
            <a:pPr algn="justLow" rtl="1">
              <a:lnSpc>
                <a:spcPct val="150000"/>
              </a:lnSpc>
            </a:pPr>
            <a:r>
              <a:rPr lang="fa-IR" b="1" dirty="0">
                <a:solidFill>
                  <a:srgbClr val="002060"/>
                </a:solidFill>
                <a:cs typeface="B Titr" panose="00000700000000000000" pitchFamily="2" charset="-78"/>
              </a:rPr>
              <a:t>مقادیر میانی در ناحیه مرزی قرار گرفته و نیازمند بررسی تکمیلی هستند.این رویکرد با کاهش تصمیم‌گیری‌های پرریسک و تمرکز بر موارد نامطمئن، به بهبود دقت مدل و استفاده بهینه از منابع کمک می‌کند. نمونه‌های مرزی در مرحله بعد با مدل ترکیبی مجدداً تحلیل می‌شوند تا دقت نهایی افزایش یابد. </a:t>
            </a:r>
          </a:p>
        </p:txBody>
      </p:sp>
      <p:sp>
        <p:nvSpPr>
          <p:cNvPr id="2" name="Right Brace 1">
            <a:extLst>
              <a:ext uri="{FF2B5EF4-FFF2-40B4-BE49-F238E27FC236}">
                <a16:creationId xmlns:a16="http://schemas.microsoft.com/office/drawing/2014/main" id="{34937AA4-5FC6-3D63-C575-95682C3E1834}"/>
              </a:ext>
            </a:extLst>
          </p:cNvPr>
          <p:cNvSpPr/>
          <p:nvPr/>
        </p:nvSpPr>
        <p:spPr>
          <a:xfrm>
            <a:off x="6801932" y="4516860"/>
            <a:ext cx="597159" cy="172974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EDABB8-9BF0-C49E-2690-6FCA559BF0B3}"/>
                  </a:ext>
                </a:extLst>
              </p:cNvPr>
              <p:cNvSpPr txBox="1"/>
              <p:nvPr/>
            </p:nvSpPr>
            <p:spPr>
              <a:xfrm>
                <a:off x="1510412" y="4561292"/>
                <a:ext cx="5352288" cy="1856983"/>
              </a:xfrm>
              <a:prstGeom prst="rect">
                <a:avLst/>
              </a:prstGeom>
              <a:noFill/>
            </p:spPr>
            <p:txBody>
              <a:bodyPr wrap="square" rtlCol="0">
                <a:spAutoFit/>
              </a:bodyPr>
              <a:lstStyle/>
              <a:p>
                <a:pPr algn="r" rtl="1"/>
                <a14:m>
                  <m:oMath xmlns:m="http://schemas.openxmlformats.org/officeDocument/2006/math">
                    <m:sSub>
                      <m:sSubPr>
                        <m:ctrlPr>
                          <a:rPr lang="en-US" b="1" i="1" smtClean="0">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𝛼</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a14:m>
                <a:r>
                  <a:rPr lang="fa-IR" b="1" dirty="0">
                    <a:solidFill>
                      <a:srgbClr val="002060"/>
                    </a:solidFill>
                    <a:cs typeface="B Titr" panose="00000700000000000000" pitchFamily="2" charset="-78"/>
                  </a:rPr>
                  <a:t>  :طبقه بندی به عنوان نکول</a:t>
                </a:r>
                <a:endParaRPr lang="en-US" b="1" dirty="0">
                  <a:solidFill>
                    <a:srgbClr val="002060"/>
                  </a:solidFill>
                  <a:cs typeface="B Titr" panose="00000700000000000000" pitchFamily="2" charset="-78"/>
                </a:endParaRPr>
              </a:p>
              <a:p>
                <a:pPr algn="r" rtl="1"/>
                <a:r>
                  <a:rPr lang="en-US" b="1" dirty="0">
                    <a:solidFill>
                      <a:srgbClr val="002060"/>
                    </a:solidFill>
                    <a:cs typeface="B Titr" panose="00000700000000000000" pitchFamily="2" charset="-78"/>
                  </a:rPr>
                  <a:t> </a:t>
                </a:r>
              </a:p>
              <a:p>
                <a:pPr algn="r" rtl="1"/>
                <a14:m>
                  <m:oMathPara xmlns:m="http://schemas.openxmlformats.org/officeDocument/2006/math">
                    <m:oMathParaPr>
                      <m:jc m:val="right"/>
                    </m:oMathParaPr>
                    <m:oMath xmlns:m="http://schemas.openxmlformats.org/officeDocument/2006/math">
                      <m:r>
                        <m:rPr>
                          <m:nor/>
                        </m:rPr>
                        <a:rPr lang="fa-IR" b="1" dirty="0">
                          <a:solidFill>
                            <a:srgbClr val="002060"/>
                          </a:solidFill>
                          <a:cs typeface="B Titr" panose="00000700000000000000" pitchFamily="2" charset="-78"/>
                        </a:rPr>
                        <m:t>طبقه بندی به عنوان عدم نکول</m:t>
                      </m:r>
                      <m:r>
                        <a:rPr lang="fa-IR" b="1" i="0" smtClean="0">
                          <a:solidFill>
                            <a:srgbClr val="002060"/>
                          </a:solidFill>
                          <a:latin typeface="Cambria Math" panose="02040503050406030204" pitchFamily="18" charset="0"/>
                          <a:cs typeface="B Titr" panose="00000700000000000000" pitchFamily="2" charset="-78"/>
                        </a:rPr>
                        <m:t>:</m:t>
                      </m:r>
                      <m:r>
                        <a:rPr lang="fa-IR" b="1">
                          <a:solidFill>
                            <a:srgbClr val="002060"/>
                          </a:solidFill>
                          <a:latin typeface="Cambria Math" panose="02040503050406030204" pitchFamily="18" charset="0"/>
                          <a:cs typeface="B Titr" panose="00000700000000000000" pitchFamily="2" charset="-78"/>
                        </a:rPr>
                        <m: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𝛽</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m:oMathPara>
                </a14:m>
                <a:endParaRPr lang="en-US" b="1" dirty="0">
                  <a:solidFill>
                    <a:srgbClr val="002060"/>
                  </a:solidFill>
                  <a:cs typeface="B Titr" panose="00000700000000000000" pitchFamily="2" charset="-78"/>
                </a:endParaRPr>
              </a:p>
              <a:p>
                <a:pPr algn="r" rtl="1"/>
                <a:r>
                  <a:rPr lang="en-US" b="1" dirty="0">
                    <a:solidFill>
                      <a:srgbClr val="002060"/>
                    </a:solidFill>
                    <a:cs typeface="B Titr" panose="00000700000000000000" pitchFamily="2" charset="-78"/>
                  </a:rPr>
                  <a:t> </a:t>
                </a:r>
              </a:p>
              <a:p>
                <a:pPr algn="r" rtl="1"/>
                <a14:m>
                  <m:oMath xmlns:m="http://schemas.openxmlformats.org/officeDocument/2006/math">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𝛽</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r>
                      <a:rPr lang="en-US" b="1">
                        <a:solidFill>
                          <a:srgbClr val="002060"/>
                        </a:solidFill>
                        <a:latin typeface="Cambria Math" panose="02040503050406030204" pitchFamily="18" charset="0"/>
                        <a:cs typeface="B Titr" panose="00000700000000000000" pitchFamily="2" charset="-78"/>
                      </a:rPr>
                      <m:t>&lt;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&lt;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𝛼</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a14:m>
                <a:r>
                  <a:rPr lang="fa-IR" b="1" dirty="0">
                    <a:solidFill>
                      <a:srgbClr val="002060"/>
                    </a:solidFill>
                    <a:cs typeface="B Titr" panose="00000700000000000000" pitchFamily="2" charset="-78"/>
                  </a:rPr>
                  <a:t>: طبقه بندی در ناحیه مرزی </a:t>
                </a:r>
                <a:r>
                  <a:rPr lang="en-US" b="1" dirty="0">
                    <a:solidFill>
                      <a:srgbClr val="002060"/>
                    </a:solidFill>
                    <a:cs typeface="B Titr" panose="00000700000000000000" pitchFamily="2" charset="-78"/>
                  </a:rPr>
                  <a:t> </a:t>
                </a:r>
              </a:p>
              <a:p>
                <a:pPr algn="r" rtl="1"/>
                <a:endParaRPr lang="en-US" dirty="0">
                  <a:solidFill>
                    <a:schemeClr val="tx1"/>
                  </a:solidFill>
                  <a:cs typeface="B Titr" panose="00000700000000000000" pitchFamily="2" charset="-78"/>
                </a:endParaRPr>
              </a:p>
            </p:txBody>
          </p:sp>
        </mc:Choice>
        <mc:Fallback xmlns="">
          <p:sp>
            <p:nvSpPr>
              <p:cNvPr id="4" name="TextBox 3">
                <a:extLst>
                  <a:ext uri="{FF2B5EF4-FFF2-40B4-BE49-F238E27FC236}">
                    <a16:creationId xmlns:a16="http://schemas.microsoft.com/office/drawing/2014/main" id="{57EDABB8-9BF0-C49E-2690-6FCA559BF0B3}"/>
                  </a:ext>
                </a:extLst>
              </p:cNvPr>
              <p:cNvSpPr txBox="1">
                <a:spLocks noRot="1" noChangeAspect="1" noMove="1" noResize="1" noEditPoints="1" noAdjustHandles="1" noChangeArrowheads="1" noChangeShapeType="1" noTextEdit="1"/>
              </p:cNvSpPr>
              <p:nvPr/>
            </p:nvSpPr>
            <p:spPr>
              <a:xfrm>
                <a:off x="1510412" y="4561292"/>
                <a:ext cx="5352288" cy="1856983"/>
              </a:xfrm>
              <a:prstGeom prst="rect">
                <a:avLst/>
              </a:prstGeom>
              <a:blipFill>
                <a:blip r:embed="rId13"/>
                <a:stretch>
                  <a:fillRect t="-328"/>
                </a:stretch>
              </a:blipFill>
            </p:spPr>
            <p:txBody>
              <a:bodyPr/>
              <a:lstStyle/>
              <a:p>
                <a:r>
                  <a:rPr lang="en-US">
                    <a:noFill/>
                  </a:rPr>
                  <a:t> </a:t>
                </a:r>
              </a:p>
            </p:txBody>
          </p:sp>
        </mc:Fallback>
      </mc:AlternateContent>
    </p:spTree>
    <p:extLst>
      <p:ext uri="{BB962C8B-B14F-4D97-AF65-F5344CB8AC3E}">
        <p14:creationId xmlns:p14="http://schemas.microsoft.com/office/powerpoint/2010/main" val="36772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BEE8F-33F7-7788-E4FA-8890C16001B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91DB0442-66B1-68CF-B1AA-5265B017B2F8}"/>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FAB3C008-D1A0-680E-0CBB-6F701336B2C4}"/>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84C7095-856B-CDCC-80CC-1DE01AAB05D0}"/>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A7FA0DBA-0FE1-10A2-D765-EE57AF4D6DDC}"/>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D0B8397-A160-9708-90F6-0D68FFE469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9088A76-5C28-A510-BBAE-FEDCD6F1974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36</a:t>
            </a:r>
          </a:p>
        </p:txBody>
      </p:sp>
      <p:graphicFrame>
        <p:nvGraphicFramePr>
          <p:cNvPr id="14" name="Diagram 13">
            <a:extLst>
              <a:ext uri="{FF2B5EF4-FFF2-40B4-BE49-F238E27FC236}">
                <a16:creationId xmlns:a16="http://schemas.microsoft.com/office/drawing/2014/main" id="{BA5B911A-6E39-3605-732D-4B907DD02210}"/>
              </a:ext>
            </a:extLst>
          </p:cNvPr>
          <p:cNvGraphicFramePr/>
          <p:nvPr>
            <p:extLst>
              <p:ext uri="{D42A27DB-BD31-4B8C-83A1-F6EECF244321}">
                <p14:modId xmlns:p14="http://schemas.microsoft.com/office/powerpoint/2010/main" val="77834941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8B15E7AD-7ED4-6214-2718-85F91B1F7F2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تصمیم‌گیری نمونه‌های مرزی توسط رویکرد بگینگ </a:t>
            </a:r>
          </a:p>
        </p:txBody>
      </p:sp>
      <p:pic>
        <p:nvPicPr>
          <p:cNvPr id="17" name="Picture 16" descr="Line-3.png">
            <a:extLst>
              <a:ext uri="{FF2B5EF4-FFF2-40B4-BE49-F238E27FC236}">
                <a16:creationId xmlns:a16="http://schemas.microsoft.com/office/drawing/2014/main" id="{5DAD16C4-73D4-648F-BADB-36E1EA91DB12}"/>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16F0C541-83DC-98CA-3EED-F483417D2DAD}"/>
              </a:ext>
            </a:extLst>
          </p:cNvPr>
          <p:cNvSpPr txBox="1"/>
          <p:nvPr/>
        </p:nvSpPr>
        <p:spPr>
          <a:xfrm>
            <a:off x="1110342" y="1006731"/>
            <a:ext cx="7819075" cy="1754326"/>
          </a:xfrm>
          <a:prstGeom prst="rect">
            <a:avLst/>
          </a:prstGeom>
          <a:noFill/>
        </p:spPr>
        <p:txBody>
          <a:bodyPr wrap="square" rtlCol="0">
            <a:spAutoFit/>
          </a:bodyPr>
          <a:lstStyle/>
          <a:p>
            <a:pPr algn="just" rtl="1"/>
            <a:r>
              <a:rPr lang="fa-IR" b="1" dirty="0">
                <a:solidFill>
                  <a:srgbClr val="002060"/>
                </a:solidFill>
                <a:cs typeface="B Titr" panose="00000700000000000000" pitchFamily="2" charset="-78"/>
              </a:rPr>
              <a:t>این رویکرد با بهره‌گیری از مجموعه‌ای از طبقه‌بندهای ساده و متنوع، دقت پیش‌بینی را در ناحیه مرزی به‌طور قابل‌توجهی افزایش می‌دهد. </a:t>
            </a:r>
          </a:p>
          <a:p>
            <a:pPr algn="just" rtl="1"/>
            <a:r>
              <a:rPr lang="fa-IR" b="1" dirty="0">
                <a:solidFill>
                  <a:srgbClr val="002060"/>
                </a:solidFill>
                <a:cs typeface="B Titr" panose="00000700000000000000" pitchFamily="2" charset="-78"/>
              </a:rPr>
              <a:t>در این پیاده‌سازی، ده درخت تصمیم به‌عنوان مدل‌های پایه مورد استفاده قرار گرفته‌اند که هرکدام بر اساس نمونه‌برداری تصادفی با جایگزینی از داده‌های مرزی آموزش دیده‌اند. این ساختار باعث می‌شود تصمیم نهایی با اتکا به رأی‌گیری اکثریت میان مدل‌ها، از پایداری و دقت بالاتری برخوردار باشد.</a:t>
            </a:r>
          </a:p>
        </p:txBody>
      </p:sp>
      <p:pic>
        <p:nvPicPr>
          <p:cNvPr id="6" name="Picture 5">
            <a:extLst>
              <a:ext uri="{FF2B5EF4-FFF2-40B4-BE49-F238E27FC236}">
                <a16:creationId xmlns:a16="http://schemas.microsoft.com/office/drawing/2014/main" id="{5822E753-A0A5-66FF-EEA9-D76EFD8A1EBD}"/>
              </a:ext>
            </a:extLst>
          </p:cNvPr>
          <p:cNvPicPr>
            <a:picLocks noChangeAspect="1"/>
          </p:cNvPicPr>
          <p:nvPr/>
        </p:nvPicPr>
        <p:blipFill>
          <a:blip r:embed="rId13"/>
          <a:stretch>
            <a:fillRect/>
          </a:stretch>
        </p:blipFill>
        <p:spPr>
          <a:xfrm>
            <a:off x="2493572" y="3038056"/>
            <a:ext cx="4423361" cy="3217730"/>
          </a:xfrm>
          <a:prstGeom prst="rect">
            <a:avLst/>
          </a:prstGeom>
        </p:spPr>
      </p:pic>
    </p:spTree>
    <p:extLst>
      <p:ext uri="{BB962C8B-B14F-4D97-AF65-F5344CB8AC3E}">
        <p14:creationId xmlns:p14="http://schemas.microsoft.com/office/powerpoint/2010/main" val="325719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B604-0866-CEFD-5AE9-79AFB7AECD2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8D54BA5-69D5-1040-5981-1D9FE70473A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2DB8AC2-FDB2-23BC-9C53-272F2764A5FC}"/>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922A97C-6A5B-5F13-FF19-F03FD6CDF25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FB9F8D9A-9A71-B7A8-A9DC-190B54C890B9}"/>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7C5DBC1-473B-C3F9-5504-D046857652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CB9FB55-AE20-17E4-3DE2-37FD8CC4431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a:t>
            </a:r>
            <a:r>
              <a:rPr lang="en-US" sz="1400" dirty="0">
                <a:solidFill>
                  <a:srgbClr val="911F1F"/>
                </a:solidFill>
                <a:cs typeface="B Titr" pitchFamily="2" charset="-78"/>
              </a:rPr>
              <a:t>37</a:t>
            </a:r>
          </a:p>
        </p:txBody>
      </p:sp>
      <p:graphicFrame>
        <p:nvGraphicFramePr>
          <p:cNvPr id="14" name="Diagram 13">
            <a:extLst>
              <a:ext uri="{FF2B5EF4-FFF2-40B4-BE49-F238E27FC236}">
                <a16:creationId xmlns:a16="http://schemas.microsoft.com/office/drawing/2014/main" id="{88F2559D-4F44-5934-C074-D75D3CFC2159}"/>
              </a:ext>
            </a:extLst>
          </p:cNvPr>
          <p:cNvGraphicFramePr/>
          <p:nvPr>
            <p:extLst>
              <p:ext uri="{D42A27DB-BD31-4B8C-83A1-F6EECF244321}">
                <p14:modId xmlns:p14="http://schemas.microsoft.com/office/powerpoint/2010/main" val="252729351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9594211-86B4-4FEF-D57D-A0C8DDF49BB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ارزیابی نهایی و تحلیل هزینه‌های تصمیم‌گیری</a:t>
            </a:r>
          </a:p>
        </p:txBody>
      </p:sp>
      <p:pic>
        <p:nvPicPr>
          <p:cNvPr id="17" name="Picture 16" descr="Line-3.png">
            <a:extLst>
              <a:ext uri="{FF2B5EF4-FFF2-40B4-BE49-F238E27FC236}">
                <a16:creationId xmlns:a16="http://schemas.microsoft.com/office/drawing/2014/main" id="{C4C63536-0DE3-3B12-A6D6-82A8A2C4A243}"/>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5A39803C-800F-07DC-176C-4C37875E5088}"/>
              </a:ext>
            </a:extLst>
          </p:cNvPr>
          <p:cNvSpPr txBox="1"/>
          <p:nvPr/>
        </p:nvSpPr>
        <p:spPr>
          <a:xfrm>
            <a:off x="1110342" y="1006731"/>
            <a:ext cx="7819075" cy="584775"/>
          </a:xfrm>
          <a:prstGeom prst="rect">
            <a:avLst/>
          </a:prstGeom>
          <a:noFill/>
        </p:spPr>
        <p:txBody>
          <a:bodyPr wrap="square" rtlCol="0">
            <a:spAutoFit/>
          </a:bodyPr>
          <a:lstStyle/>
          <a:p>
            <a:pPr algn="just" rtl="1"/>
            <a:r>
              <a:rPr lang="fa-IR" sz="1600" b="1" dirty="0">
                <a:solidFill>
                  <a:srgbClr val="002060"/>
                </a:solidFill>
                <a:cs typeface="B Titr" panose="00000700000000000000" pitchFamily="2" charset="-78"/>
              </a:rPr>
              <a:t>در این بخش، عملکرد مدل نهایی از منظر آماری و اقتصادی بررسی شده است. هدف، سنجش توان مدل در پیش‌بینی صحیح ریسک اعتباری و تحلیل پیامدهای اقتصادی تصمیم‌های اتخاذشده است.</a:t>
            </a:r>
          </a:p>
        </p:txBody>
      </p:sp>
      <p:sp>
        <p:nvSpPr>
          <p:cNvPr id="2" name="TextBox 1">
            <a:extLst>
              <a:ext uri="{FF2B5EF4-FFF2-40B4-BE49-F238E27FC236}">
                <a16:creationId xmlns:a16="http://schemas.microsoft.com/office/drawing/2014/main" id="{6BF7495C-F9D8-EFAF-62B1-6F36E98DA95E}"/>
              </a:ext>
            </a:extLst>
          </p:cNvPr>
          <p:cNvSpPr txBox="1"/>
          <p:nvPr/>
        </p:nvSpPr>
        <p:spPr>
          <a:xfrm>
            <a:off x="5637678" y="1858688"/>
            <a:ext cx="3181760" cy="2031325"/>
          </a:xfrm>
          <a:prstGeom prst="rect">
            <a:avLst/>
          </a:prstGeom>
          <a:noFill/>
        </p:spPr>
        <p:txBody>
          <a:bodyPr wrap="square" rtlCol="0">
            <a:spAutoFit/>
          </a:bodyPr>
          <a:lstStyle/>
          <a:p>
            <a:pPr algn="just" rtl="1"/>
            <a:endParaRPr lang="fa-IR" sz="1400" b="1" dirty="0">
              <a:solidFill>
                <a:srgbClr val="002060"/>
              </a:solidFill>
              <a:cs typeface="B Titr" panose="00000700000000000000" pitchFamily="2" charset="-78"/>
            </a:endParaRPr>
          </a:p>
          <a:p>
            <a:pPr algn="just" rtl="1"/>
            <a:r>
              <a:rPr lang="en-US" sz="1400" b="1" dirty="0">
                <a:solidFill>
                  <a:srgbClr val="002060"/>
                </a:solidFill>
                <a:cs typeface="B Titr" panose="00000700000000000000" pitchFamily="2" charset="-78"/>
              </a:rPr>
              <a:t> : TP </a:t>
            </a:r>
            <a:r>
              <a:rPr lang="fa-IR" sz="1400" b="1" dirty="0">
                <a:solidFill>
                  <a:srgbClr val="002060"/>
                </a:solidFill>
                <a:cs typeface="B Titr" panose="00000700000000000000" pitchFamily="2" charset="-78"/>
              </a:rPr>
              <a:t>مشتریان نکول‌کرده که به‌درستی پرریسک شناسایی شده‌اند.</a:t>
            </a:r>
          </a:p>
          <a:p>
            <a:pPr algn="just" rtl="1"/>
            <a:r>
              <a:rPr lang="en-US" sz="1400" b="1" dirty="0">
                <a:solidFill>
                  <a:srgbClr val="002060"/>
                </a:solidFill>
                <a:cs typeface="B Titr" panose="00000700000000000000" pitchFamily="2" charset="-78"/>
              </a:rPr>
              <a:t> : TN </a:t>
            </a:r>
            <a:r>
              <a:rPr lang="fa-IR" sz="1400" b="1" dirty="0">
                <a:solidFill>
                  <a:srgbClr val="002060"/>
                </a:solidFill>
                <a:cs typeface="B Titr" panose="00000700000000000000" pitchFamily="2" charset="-78"/>
              </a:rPr>
              <a:t>مشتریان غیرنکول که به‌درستی کم‌ریسک شناسایی شده‌اند.</a:t>
            </a:r>
          </a:p>
          <a:p>
            <a:pPr algn="just" rtl="1"/>
            <a:r>
              <a:rPr lang="en-US" sz="1400" b="1" dirty="0">
                <a:solidFill>
                  <a:srgbClr val="002060"/>
                </a:solidFill>
                <a:cs typeface="B Titr" panose="00000700000000000000" pitchFamily="2" charset="-78"/>
              </a:rPr>
              <a:t> : FP </a:t>
            </a:r>
            <a:r>
              <a:rPr lang="fa-IR" sz="1400" b="1" dirty="0">
                <a:solidFill>
                  <a:srgbClr val="002060"/>
                </a:solidFill>
                <a:cs typeface="B Titr" panose="00000700000000000000" pitchFamily="2" charset="-78"/>
              </a:rPr>
              <a:t>مشتریان غیرنکول که به‌اشتباه پرریسک تشخیص داده شده‌اند.</a:t>
            </a:r>
          </a:p>
          <a:p>
            <a:pPr algn="just" rtl="1"/>
            <a:r>
              <a:rPr lang="en-US" sz="1400" b="1" dirty="0">
                <a:solidFill>
                  <a:srgbClr val="002060"/>
                </a:solidFill>
                <a:cs typeface="B Titr" panose="00000700000000000000" pitchFamily="2" charset="-78"/>
              </a:rPr>
              <a:t> : FN </a:t>
            </a:r>
            <a:r>
              <a:rPr lang="fa-IR" sz="1400" b="1" dirty="0">
                <a:solidFill>
                  <a:srgbClr val="002060"/>
                </a:solidFill>
                <a:cs typeface="B Titr" panose="00000700000000000000" pitchFamily="2" charset="-78"/>
              </a:rPr>
              <a:t>مشتریان نکول‌کرده که به‌اشتباه کم‌ریسک پیش‌بینی شده‌اند.</a:t>
            </a:r>
          </a:p>
        </p:txBody>
      </p:sp>
      <p:sp>
        <p:nvSpPr>
          <p:cNvPr id="5" name="TextBox 4">
            <a:extLst>
              <a:ext uri="{FF2B5EF4-FFF2-40B4-BE49-F238E27FC236}">
                <a16:creationId xmlns:a16="http://schemas.microsoft.com/office/drawing/2014/main" id="{778F2F1E-0FAA-9C6C-E938-C7117C7A80B0}"/>
              </a:ext>
            </a:extLst>
          </p:cNvPr>
          <p:cNvSpPr txBox="1"/>
          <p:nvPr/>
        </p:nvSpPr>
        <p:spPr>
          <a:xfrm>
            <a:off x="1110342" y="2095775"/>
            <a:ext cx="3524762" cy="1384995"/>
          </a:xfrm>
          <a:prstGeom prst="rect">
            <a:avLst/>
          </a:prstGeom>
          <a:noFill/>
        </p:spPr>
        <p:txBody>
          <a:bodyPr wrap="square">
            <a:spAutoFit/>
          </a:bodyPr>
          <a:lstStyle/>
          <a:p>
            <a:pPr algn="just" rtl="1"/>
            <a:r>
              <a:rPr lang="en-US" sz="1200" b="1" dirty="0">
                <a:solidFill>
                  <a:srgbClr val="002060"/>
                </a:solidFill>
                <a:cs typeface="B Titr" panose="00000700000000000000" pitchFamily="2" charset="-78"/>
              </a:rPr>
              <a:t>Balanced Accuracy</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میانگین دقت شناسایی صحیح در هر کلاس</a:t>
            </a:r>
          </a:p>
          <a:p>
            <a:pPr algn="just" rtl="1"/>
            <a:r>
              <a:rPr lang="en-US" sz="1200" b="1" dirty="0">
                <a:solidFill>
                  <a:srgbClr val="002060"/>
                </a:solidFill>
                <a:cs typeface="B Titr" panose="00000700000000000000" pitchFamily="2" charset="-78"/>
              </a:rPr>
              <a:t>Recall</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حساسیت : قدرت مدل در شناسایی صحیح مشتریان نکول</a:t>
            </a:r>
          </a:p>
          <a:p>
            <a:pPr algn="just" rtl="1"/>
            <a:r>
              <a:rPr lang="en-US" sz="1200" b="1" dirty="0">
                <a:solidFill>
                  <a:srgbClr val="002060"/>
                </a:solidFill>
                <a:cs typeface="B Titr" panose="00000700000000000000" pitchFamily="2" charset="-78"/>
              </a:rPr>
              <a:t>G-Mean</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تعادل در عملکرد میان دو کلاس</a:t>
            </a:r>
          </a:p>
          <a:p>
            <a:pPr algn="just" rtl="1"/>
            <a:r>
              <a:rPr lang="en-US" sz="1200" b="1" dirty="0">
                <a:solidFill>
                  <a:srgbClr val="002060"/>
                </a:solidFill>
                <a:cs typeface="B Titr" panose="00000700000000000000" pitchFamily="2" charset="-78"/>
              </a:rPr>
              <a:t>AUC</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توان مدل در تفکیک نکول از غیرنکول در کل دامنه احتمالات</a:t>
            </a:r>
          </a:p>
        </p:txBody>
      </p:sp>
      <p:graphicFrame>
        <p:nvGraphicFramePr>
          <p:cNvPr id="7" name="Table 6">
            <a:extLst>
              <a:ext uri="{FF2B5EF4-FFF2-40B4-BE49-F238E27FC236}">
                <a16:creationId xmlns:a16="http://schemas.microsoft.com/office/drawing/2014/main" id="{191B964E-99E0-5E8D-8610-9FAD8D2DE717}"/>
              </a:ext>
            </a:extLst>
          </p:cNvPr>
          <p:cNvGraphicFramePr>
            <a:graphicFrameLocks noGrp="1"/>
          </p:cNvGraphicFramePr>
          <p:nvPr>
            <p:extLst>
              <p:ext uri="{D42A27DB-BD31-4B8C-83A1-F6EECF244321}">
                <p14:modId xmlns:p14="http://schemas.microsoft.com/office/powerpoint/2010/main" val="2594112381"/>
              </p:ext>
            </p:extLst>
          </p:nvPr>
        </p:nvGraphicFramePr>
        <p:xfrm>
          <a:off x="2370941" y="4092124"/>
          <a:ext cx="5326380" cy="2205990"/>
        </p:xfrm>
        <a:graphic>
          <a:graphicData uri="http://schemas.openxmlformats.org/drawingml/2006/table">
            <a:tbl>
              <a:tblPr firstRow="1" firstCol="1" bandRow="1">
                <a:tableStyleId>{5C22544A-7EE6-4342-B048-85BDC9FD1C3A}</a:tableStyleId>
              </a:tblPr>
              <a:tblGrid>
                <a:gridCol w="1620520">
                  <a:extLst>
                    <a:ext uri="{9D8B030D-6E8A-4147-A177-3AD203B41FA5}">
                      <a16:colId xmlns:a16="http://schemas.microsoft.com/office/drawing/2014/main" val="580949047"/>
                    </a:ext>
                  </a:extLst>
                </a:gridCol>
                <a:gridCol w="1852930">
                  <a:extLst>
                    <a:ext uri="{9D8B030D-6E8A-4147-A177-3AD203B41FA5}">
                      <a16:colId xmlns:a16="http://schemas.microsoft.com/office/drawing/2014/main" val="1088048729"/>
                    </a:ext>
                  </a:extLst>
                </a:gridCol>
                <a:gridCol w="1852930">
                  <a:extLst>
                    <a:ext uri="{9D8B030D-6E8A-4147-A177-3AD203B41FA5}">
                      <a16:colId xmlns:a16="http://schemas.microsoft.com/office/drawing/2014/main" val="747077395"/>
                    </a:ext>
                  </a:extLst>
                </a:gridCol>
              </a:tblGrid>
              <a:tr h="245110">
                <a:tc>
                  <a:txBody>
                    <a:bodyPr/>
                    <a:lstStyle/>
                    <a:p>
                      <a:pPr algn="ctr">
                        <a:lnSpc>
                          <a:spcPct val="107000"/>
                        </a:lnSpc>
                        <a:spcAft>
                          <a:spcPts val="800"/>
                        </a:spcAft>
                        <a:buNone/>
                      </a:pPr>
                      <a:r>
                        <a:rPr lang="ar-SA" sz="1100">
                          <a:effectLst/>
                        </a:rPr>
                        <a:t>معیار</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ar-SA" sz="1100">
                          <a:effectLst/>
                        </a:rPr>
                        <a:t>میانگین</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ar-SA" sz="1100">
                          <a:effectLst/>
                        </a:rPr>
                        <a:t>انحراف معیار</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030222837"/>
                  </a:ext>
                </a:extLst>
              </a:tr>
              <a:tr h="245110">
                <a:tc>
                  <a:txBody>
                    <a:bodyPr/>
                    <a:lstStyle/>
                    <a:p>
                      <a:pPr algn="ctr">
                        <a:lnSpc>
                          <a:spcPct val="107000"/>
                        </a:lnSpc>
                        <a:spcAft>
                          <a:spcPts val="800"/>
                        </a:spcAft>
                        <a:buNone/>
                      </a:pPr>
                      <a:r>
                        <a:rPr lang="en-US" sz="1100">
                          <a:effectLst/>
                        </a:rPr>
                        <a:t>BAcc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0.7639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0.0614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221542002"/>
                  </a:ext>
                </a:extLst>
              </a:tr>
              <a:tr h="245110">
                <a:tc>
                  <a:txBody>
                    <a:bodyPr/>
                    <a:lstStyle/>
                    <a:p>
                      <a:pPr algn="ctr">
                        <a:lnSpc>
                          <a:spcPct val="107000"/>
                        </a:lnSpc>
                        <a:spcAft>
                          <a:spcPts val="800"/>
                        </a:spcAft>
                        <a:buNone/>
                      </a:pPr>
                      <a:r>
                        <a:rPr lang="en-US" sz="1100">
                          <a:effectLst/>
                        </a:rPr>
                        <a:t>GM</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0.7422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0.1636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101835099"/>
                  </a:ext>
                </a:extLst>
              </a:tr>
              <a:tr h="245110">
                <a:tc>
                  <a:txBody>
                    <a:bodyPr/>
                    <a:lstStyle/>
                    <a:p>
                      <a:pPr algn="ctr">
                        <a:lnSpc>
                          <a:spcPct val="107000"/>
                        </a:lnSpc>
                        <a:spcAft>
                          <a:spcPts val="800"/>
                        </a:spcAft>
                        <a:buNone/>
                      </a:pPr>
                      <a:r>
                        <a:rPr lang="en-US" sz="1100">
                          <a:effectLst/>
                        </a:rPr>
                        <a:t>AUC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0.9352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0.0032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401666595"/>
                  </a:ext>
                </a:extLst>
              </a:tr>
              <a:tr h="245110">
                <a:tc>
                  <a:txBody>
                    <a:bodyPr/>
                    <a:lstStyle/>
                    <a:p>
                      <a:pPr algn="ctr">
                        <a:lnSpc>
                          <a:spcPct val="107000"/>
                        </a:lnSpc>
                        <a:spcAft>
                          <a:spcPts val="800"/>
                        </a:spcAft>
                        <a:buNone/>
                      </a:pPr>
                      <a:r>
                        <a:rPr lang="en-US" sz="1100">
                          <a:effectLst/>
                        </a:rPr>
                        <a:t>Recall</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0.7343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0.2226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218658282"/>
                  </a:ext>
                </a:extLst>
              </a:tr>
              <a:tr h="245110">
                <a:tc>
                  <a:txBody>
                    <a:bodyPr/>
                    <a:lstStyle/>
                    <a:p>
                      <a:pPr algn="ctr">
                        <a:lnSpc>
                          <a:spcPct val="107000"/>
                        </a:lnSpc>
                        <a:spcAft>
                          <a:spcPts val="800"/>
                        </a:spcAft>
                        <a:buNone/>
                      </a:pPr>
                      <a:r>
                        <a:rPr lang="en-US" sz="1100">
                          <a:effectLst/>
                        </a:rPr>
                        <a:t>TP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4350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1318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320129901"/>
                  </a:ext>
                </a:extLst>
              </a:tr>
              <a:tr h="245110">
                <a:tc>
                  <a:txBody>
                    <a:bodyPr/>
                    <a:lstStyle/>
                    <a:p>
                      <a:pPr algn="ctr">
                        <a:lnSpc>
                          <a:spcPct val="107000"/>
                        </a:lnSpc>
                        <a:spcAft>
                          <a:spcPts val="800"/>
                        </a:spcAft>
                        <a:buNone/>
                      </a:pPr>
                      <a:r>
                        <a:rPr lang="en-US" sz="1100">
                          <a:effectLst/>
                        </a:rPr>
                        <a:t>TN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64100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8073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257797337"/>
                  </a:ext>
                </a:extLst>
              </a:tr>
              <a:tr h="245110">
                <a:tc>
                  <a:txBody>
                    <a:bodyPr/>
                    <a:lstStyle/>
                    <a:p>
                      <a:pPr algn="ctr">
                        <a:lnSpc>
                          <a:spcPct val="107000"/>
                        </a:lnSpc>
                        <a:spcAft>
                          <a:spcPts val="800"/>
                        </a:spcAft>
                        <a:buNone/>
                      </a:pPr>
                      <a:r>
                        <a:rPr lang="en-US" sz="1100">
                          <a:effectLst/>
                        </a:rPr>
                        <a:t>FP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16674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8072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223827707"/>
                  </a:ext>
                </a:extLst>
              </a:tr>
              <a:tr h="245110">
                <a:tc>
                  <a:txBody>
                    <a:bodyPr/>
                    <a:lstStyle/>
                    <a:p>
                      <a:pPr algn="ctr">
                        <a:lnSpc>
                          <a:spcPct val="107000"/>
                        </a:lnSpc>
                        <a:spcAft>
                          <a:spcPts val="800"/>
                        </a:spcAft>
                        <a:buNone/>
                      </a:pPr>
                      <a:r>
                        <a:rPr lang="en-US" sz="1100">
                          <a:effectLst/>
                        </a:rPr>
                        <a:t>FN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dirty="0">
                          <a:effectLst/>
                        </a:rPr>
                        <a:t>1574</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dirty="0">
                          <a:effectLst/>
                        </a:rPr>
                        <a:t>1318</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717878510"/>
                  </a:ext>
                </a:extLst>
              </a:tr>
            </a:tbl>
          </a:graphicData>
        </a:graphic>
      </p:graphicFrame>
    </p:spTree>
    <p:extLst>
      <p:ext uri="{BB962C8B-B14F-4D97-AF65-F5344CB8AC3E}">
        <p14:creationId xmlns:p14="http://schemas.microsoft.com/office/powerpoint/2010/main" val="238452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489CA-D65E-0339-E0D7-03C2B4947B9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85F11D2A-2C88-7E1F-2FC0-BCB8001F662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FD82AF9E-1B95-8325-DA44-1B1AF554AE1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F4B0D45D-3414-85BC-F3DB-9C396E9B5C6F}"/>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3161F90-45AC-DFA5-D5BB-FD6C562BB98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CF1F61F-5694-35CC-F772-386D667835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BFCF2132-875E-0EBA-315E-8556C34B1D3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4</a:t>
            </a:r>
          </a:p>
        </p:txBody>
      </p:sp>
      <p:graphicFrame>
        <p:nvGraphicFramePr>
          <p:cNvPr id="14" name="Diagram 13">
            <a:extLst>
              <a:ext uri="{FF2B5EF4-FFF2-40B4-BE49-F238E27FC236}">
                <a16:creationId xmlns:a16="http://schemas.microsoft.com/office/drawing/2014/main" id="{44559AC9-DF71-9463-57FD-B62BE4BE3E42}"/>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3DFEA7FF-8655-2C42-BE66-DF9FF30CCF29}"/>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ریسک اعتباری و پیامدهای آن</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AD7C097D-8F1F-0D86-9C44-18304F640B0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55" name="Freeform: Shape 54">
            <a:extLst>
              <a:ext uri="{FF2B5EF4-FFF2-40B4-BE49-F238E27FC236}">
                <a16:creationId xmlns:a16="http://schemas.microsoft.com/office/drawing/2014/main" id="{2010973C-184E-BF28-22FF-5DF1C59A42A9}"/>
              </a:ext>
            </a:extLst>
          </p:cNvPr>
          <p:cNvSpPr/>
          <p:nvPr/>
        </p:nvSpPr>
        <p:spPr>
          <a:xfrm>
            <a:off x="717752" y="2895312"/>
            <a:ext cx="1050406" cy="560618"/>
          </a:xfrm>
          <a:custGeom>
            <a:avLst/>
            <a:gdLst>
              <a:gd name="connsiteX0" fmla="*/ 1322340 w 1400541"/>
              <a:gd name="connsiteY0" fmla="*/ 89264 h 747490"/>
              <a:gd name="connsiteX1" fmla="*/ 1353407 w 1400541"/>
              <a:gd name="connsiteY1" fmla="*/ 99426 h 747490"/>
              <a:gd name="connsiteX2" fmla="*/ 1400541 w 1400541"/>
              <a:gd name="connsiteY2" fmla="*/ 120727 h 747490"/>
              <a:gd name="connsiteX3" fmla="*/ 1392661 w 1400541"/>
              <a:gd name="connsiteY3" fmla="*/ 158805 h 747490"/>
              <a:gd name="connsiteX4" fmla="*/ 1326404 w 1400541"/>
              <a:gd name="connsiteY4" fmla="*/ 210796 h 747490"/>
              <a:gd name="connsiteX5" fmla="*/ 1212517 w 1400541"/>
              <a:gd name="connsiteY5" fmla="*/ 169033 h 747490"/>
              <a:gd name="connsiteX6" fmla="*/ 1202621 w 1400541"/>
              <a:gd name="connsiteY6" fmla="*/ 165342 h 747490"/>
              <a:gd name="connsiteX7" fmla="*/ 1227783 w 1400541"/>
              <a:gd name="connsiteY7" fmla="*/ 168194 h 747490"/>
              <a:gd name="connsiteX8" fmla="*/ 1286655 w 1400541"/>
              <a:gd name="connsiteY8" fmla="*/ 131297 h 747490"/>
              <a:gd name="connsiteX9" fmla="*/ 1322340 w 1400541"/>
              <a:gd name="connsiteY9" fmla="*/ 89264 h 747490"/>
              <a:gd name="connsiteX10" fmla="*/ 842563 w 1400541"/>
              <a:gd name="connsiteY10" fmla="*/ 70 h 747490"/>
              <a:gd name="connsiteX11" fmla="*/ 902619 w 1400541"/>
              <a:gd name="connsiteY11" fmla="*/ 5444 h 747490"/>
              <a:gd name="connsiteX12" fmla="*/ 929966 w 1400541"/>
              <a:gd name="connsiteY12" fmla="*/ 15152 h 747490"/>
              <a:gd name="connsiteX13" fmla="*/ 1007089 w 1400541"/>
              <a:gd name="connsiteY13" fmla="*/ 46876 h 747490"/>
              <a:gd name="connsiteX14" fmla="*/ 950919 w 1400541"/>
              <a:gd name="connsiteY14" fmla="*/ 105055 h 747490"/>
              <a:gd name="connsiteX15" fmla="*/ 951903 w 1400541"/>
              <a:gd name="connsiteY15" fmla="*/ 169475 h 747490"/>
              <a:gd name="connsiteX16" fmla="*/ 952853 w 1400541"/>
              <a:gd name="connsiteY16" fmla="*/ 195800 h 747490"/>
              <a:gd name="connsiteX17" fmla="*/ 980880 w 1400541"/>
              <a:gd name="connsiteY17" fmla="*/ 207747 h 747490"/>
              <a:gd name="connsiteX18" fmla="*/ 1027000 w 1400541"/>
              <a:gd name="connsiteY18" fmla="*/ 211552 h 747490"/>
              <a:gd name="connsiteX19" fmla="*/ 1122782 w 1400541"/>
              <a:gd name="connsiteY19" fmla="*/ 159728 h 747490"/>
              <a:gd name="connsiteX20" fmla="*/ 1176133 w 1400541"/>
              <a:gd name="connsiteY20" fmla="*/ 164759 h 747490"/>
              <a:gd name="connsiteX21" fmla="*/ 1143755 w 1400541"/>
              <a:gd name="connsiteY21" fmla="*/ 212562 h 747490"/>
              <a:gd name="connsiteX22" fmla="*/ 1087215 w 1400541"/>
              <a:gd name="connsiteY22" fmla="*/ 256674 h 747490"/>
              <a:gd name="connsiteX23" fmla="*/ 997000 w 1400541"/>
              <a:gd name="connsiteY23" fmla="*/ 250460 h 747490"/>
              <a:gd name="connsiteX24" fmla="*/ 972517 w 1400541"/>
              <a:gd name="connsiteY24" fmla="*/ 263504 h 747490"/>
              <a:gd name="connsiteX25" fmla="*/ 955793 w 1400541"/>
              <a:gd name="connsiteY25" fmla="*/ 277256 h 747490"/>
              <a:gd name="connsiteX26" fmla="*/ 956625 w 1400541"/>
              <a:gd name="connsiteY26" fmla="*/ 300291 h 747490"/>
              <a:gd name="connsiteX27" fmla="*/ 947034 w 1400541"/>
              <a:gd name="connsiteY27" fmla="*/ 407496 h 747490"/>
              <a:gd name="connsiteX28" fmla="*/ 985242 w 1400541"/>
              <a:gd name="connsiteY28" fmla="*/ 460250 h 747490"/>
              <a:gd name="connsiteX29" fmla="*/ 990937 w 1400541"/>
              <a:gd name="connsiteY29" fmla="*/ 460964 h 747490"/>
              <a:gd name="connsiteX30" fmla="*/ 991170 w 1400541"/>
              <a:gd name="connsiteY30" fmla="*/ 460336 h 747490"/>
              <a:gd name="connsiteX31" fmla="*/ 1017659 w 1400541"/>
              <a:gd name="connsiteY31" fmla="*/ 464029 h 747490"/>
              <a:gd name="connsiteX32" fmla="*/ 1024726 w 1400541"/>
              <a:gd name="connsiteY32" fmla="*/ 453787 h 747490"/>
              <a:gd name="connsiteX33" fmla="*/ 1024953 w 1400541"/>
              <a:gd name="connsiteY33" fmla="*/ 454225 h 747490"/>
              <a:gd name="connsiteX34" fmla="*/ 1025042 w 1400541"/>
              <a:gd name="connsiteY34" fmla="*/ 454094 h 747490"/>
              <a:gd name="connsiteX35" fmla="*/ 1031928 w 1400541"/>
              <a:gd name="connsiteY35" fmla="*/ 478607 h 747490"/>
              <a:gd name="connsiteX36" fmla="*/ 1000400 w 1400541"/>
              <a:gd name="connsiteY36" fmla="*/ 516018 h 747490"/>
              <a:gd name="connsiteX37" fmla="*/ 963806 w 1400541"/>
              <a:gd name="connsiteY37" fmla="*/ 571180 h 747490"/>
              <a:gd name="connsiteX38" fmla="*/ 957880 w 1400541"/>
              <a:gd name="connsiteY38" fmla="*/ 571666 h 747490"/>
              <a:gd name="connsiteX39" fmla="*/ 938282 w 1400541"/>
              <a:gd name="connsiteY39" fmla="*/ 573314 h 747490"/>
              <a:gd name="connsiteX40" fmla="*/ 917618 w 1400541"/>
              <a:gd name="connsiteY40" fmla="*/ 574953 h 747490"/>
              <a:gd name="connsiteX41" fmla="*/ 916686 w 1400541"/>
              <a:gd name="connsiteY41" fmla="*/ 575029 h 747490"/>
              <a:gd name="connsiteX42" fmla="*/ 903258 w 1400541"/>
              <a:gd name="connsiteY42" fmla="*/ 634594 h 747490"/>
              <a:gd name="connsiteX43" fmla="*/ 883633 w 1400541"/>
              <a:gd name="connsiteY43" fmla="*/ 696310 h 747490"/>
              <a:gd name="connsiteX44" fmla="*/ 865379 w 1400541"/>
              <a:gd name="connsiteY44" fmla="*/ 710989 h 747490"/>
              <a:gd name="connsiteX45" fmla="*/ 865158 w 1400541"/>
              <a:gd name="connsiteY45" fmla="*/ 711016 h 747490"/>
              <a:gd name="connsiteX46" fmla="*/ 865059 w 1400541"/>
              <a:gd name="connsiteY46" fmla="*/ 711066 h 747490"/>
              <a:gd name="connsiteX47" fmla="*/ 852863 w 1400541"/>
              <a:gd name="connsiteY47" fmla="*/ 712495 h 747490"/>
              <a:gd name="connsiteX48" fmla="*/ 839563 w 1400541"/>
              <a:gd name="connsiteY48" fmla="*/ 714096 h 747490"/>
              <a:gd name="connsiteX49" fmla="*/ 796771 w 1400541"/>
              <a:gd name="connsiteY49" fmla="*/ 721967 h 747490"/>
              <a:gd name="connsiteX50" fmla="*/ 796641 w 1400541"/>
              <a:gd name="connsiteY50" fmla="*/ 721958 h 747490"/>
              <a:gd name="connsiteX51" fmla="*/ 796468 w 1400541"/>
              <a:gd name="connsiteY51" fmla="*/ 721990 h 747490"/>
              <a:gd name="connsiteX52" fmla="*/ 767737 w 1400541"/>
              <a:gd name="connsiteY52" fmla="*/ 720180 h 747490"/>
              <a:gd name="connsiteX53" fmla="*/ 749994 w 1400541"/>
              <a:gd name="connsiteY53" fmla="*/ 722035 h 747490"/>
              <a:gd name="connsiteX54" fmla="*/ 739568 w 1400541"/>
              <a:gd name="connsiteY54" fmla="*/ 723146 h 747490"/>
              <a:gd name="connsiteX55" fmla="*/ 704007 w 1400541"/>
              <a:gd name="connsiteY55" fmla="*/ 747451 h 747490"/>
              <a:gd name="connsiteX56" fmla="*/ 703850 w 1400541"/>
              <a:gd name="connsiteY56" fmla="*/ 747396 h 747490"/>
              <a:gd name="connsiteX57" fmla="*/ 703683 w 1400541"/>
              <a:gd name="connsiteY57" fmla="*/ 747484 h 747490"/>
              <a:gd name="connsiteX58" fmla="*/ 667820 w 1400541"/>
              <a:gd name="connsiteY58" fmla="*/ 733563 h 747490"/>
              <a:gd name="connsiteX59" fmla="*/ 651673 w 1400541"/>
              <a:gd name="connsiteY59" fmla="*/ 733558 h 747490"/>
              <a:gd name="connsiteX60" fmla="*/ 649319 w 1400541"/>
              <a:gd name="connsiteY60" fmla="*/ 733631 h 747490"/>
              <a:gd name="connsiteX61" fmla="*/ 635737 w 1400541"/>
              <a:gd name="connsiteY61" fmla="*/ 734067 h 747490"/>
              <a:gd name="connsiteX62" fmla="*/ 619367 w 1400541"/>
              <a:gd name="connsiteY62" fmla="*/ 733997 h 747490"/>
              <a:gd name="connsiteX63" fmla="*/ 581052 w 1400541"/>
              <a:gd name="connsiteY63" fmla="*/ 733850 h 747490"/>
              <a:gd name="connsiteX64" fmla="*/ 557311 w 1400541"/>
              <a:gd name="connsiteY64" fmla="*/ 735404 h 747490"/>
              <a:gd name="connsiteX65" fmla="*/ 526576 w 1400541"/>
              <a:gd name="connsiteY65" fmla="*/ 737421 h 747490"/>
              <a:gd name="connsiteX66" fmla="*/ 447108 w 1400541"/>
              <a:gd name="connsiteY66" fmla="*/ 733697 h 747490"/>
              <a:gd name="connsiteX67" fmla="*/ 382732 w 1400541"/>
              <a:gd name="connsiteY67" fmla="*/ 730713 h 747490"/>
              <a:gd name="connsiteX68" fmla="*/ 382509 w 1400541"/>
              <a:gd name="connsiteY68" fmla="*/ 730670 h 747490"/>
              <a:gd name="connsiteX69" fmla="*/ 382400 w 1400541"/>
              <a:gd name="connsiteY69" fmla="*/ 730665 h 747490"/>
              <a:gd name="connsiteX70" fmla="*/ 242262 w 1400541"/>
              <a:gd name="connsiteY70" fmla="*/ 694986 h 747490"/>
              <a:gd name="connsiteX71" fmla="*/ 123661 w 1400541"/>
              <a:gd name="connsiteY71" fmla="*/ 649022 h 747490"/>
              <a:gd name="connsiteX72" fmla="*/ 80587 w 1400541"/>
              <a:gd name="connsiteY72" fmla="*/ 616156 h 747490"/>
              <a:gd name="connsiteX73" fmla="*/ 31262 w 1400541"/>
              <a:gd name="connsiteY73" fmla="*/ 578237 h 747490"/>
              <a:gd name="connsiteX74" fmla="*/ 11508 w 1400541"/>
              <a:gd name="connsiteY74" fmla="*/ 553362 h 747490"/>
              <a:gd name="connsiteX75" fmla="*/ 2728 w 1400541"/>
              <a:gd name="connsiteY75" fmla="*/ 527983 h 747490"/>
              <a:gd name="connsiteX76" fmla="*/ 1846 w 1400541"/>
              <a:gd name="connsiteY76" fmla="*/ 526447 h 747490"/>
              <a:gd name="connsiteX77" fmla="*/ 1815 w 1400541"/>
              <a:gd name="connsiteY77" fmla="*/ 525343 h 747490"/>
              <a:gd name="connsiteX78" fmla="*/ 867 w 1400541"/>
              <a:gd name="connsiteY78" fmla="*/ 522602 h 747490"/>
              <a:gd name="connsiteX79" fmla="*/ 1054 w 1400541"/>
              <a:gd name="connsiteY79" fmla="*/ 498046 h 747490"/>
              <a:gd name="connsiteX80" fmla="*/ 0 w 1400541"/>
              <a:gd name="connsiteY80" fmla="*/ 460253 h 747490"/>
              <a:gd name="connsiteX81" fmla="*/ 1382 w 1400541"/>
              <a:gd name="connsiteY81" fmla="*/ 454958 h 747490"/>
              <a:gd name="connsiteX82" fmla="*/ 1407 w 1400541"/>
              <a:gd name="connsiteY82" fmla="*/ 451604 h 747490"/>
              <a:gd name="connsiteX83" fmla="*/ 1989 w 1400541"/>
              <a:gd name="connsiteY83" fmla="*/ 452631 h 747490"/>
              <a:gd name="connsiteX84" fmla="*/ 14868 w 1400541"/>
              <a:gd name="connsiteY84" fmla="*/ 403289 h 747490"/>
              <a:gd name="connsiteX85" fmla="*/ 8578 w 1400541"/>
              <a:gd name="connsiteY85" fmla="*/ 412493 h 747490"/>
              <a:gd name="connsiteX86" fmla="*/ 37659 w 1400541"/>
              <a:gd name="connsiteY86" fmla="*/ 232039 h 747490"/>
              <a:gd name="connsiteX87" fmla="*/ 153875 w 1400541"/>
              <a:gd name="connsiteY87" fmla="*/ 171326 h 747490"/>
              <a:gd name="connsiteX88" fmla="*/ 189100 w 1400541"/>
              <a:gd name="connsiteY88" fmla="*/ 162772 h 747490"/>
              <a:gd name="connsiteX89" fmla="*/ 210232 w 1400541"/>
              <a:gd name="connsiteY89" fmla="*/ 137438 h 747490"/>
              <a:gd name="connsiteX90" fmla="*/ 265418 w 1400541"/>
              <a:gd name="connsiteY90" fmla="*/ 99196 h 747490"/>
              <a:gd name="connsiteX91" fmla="*/ 326261 w 1400541"/>
              <a:gd name="connsiteY91" fmla="*/ 65148 h 747490"/>
              <a:gd name="connsiteX92" fmla="*/ 388530 w 1400541"/>
              <a:gd name="connsiteY92" fmla="*/ 56584 h 747490"/>
              <a:gd name="connsiteX93" fmla="*/ 459308 w 1400541"/>
              <a:gd name="connsiteY93" fmla="*/ 33770 h 747490"/>
              <a:gd name="connsiteX94" fmla="*/ 595651 w 1400541"/>
              <a:gd name="connsiteY94" fmla="*/ 12655 h 747490"/>
              <a:gd name="connsiteX95" fmla="*/ 729190 w 1400541"/>
              <a:gd name="connsiteY95" fmla="*/ 4612 h 747490"/>
              <a:gd name="connsiteX96" fmla="*/ 788360 w 1400541"/>
              <a:gd name="connsiteY96" fmla="*/ 7940 h 747490"/>
              <a:gd name="connsiteX97" fmla="*/ 842563 w 1400541"/>
              <a:gd name="connsiteY97" fmla="*/ 70 h 747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400541" h="747490">
                <a:moveTo>
                  <a:pt x="1322340" y="89264"/>
                </a:moveTo>
                <a:cubicBezTo>
                  <a:pt x="1329937" y="90600"/>
                  <a:pt x="1339905" y="93975"/>
                  <a:pt x="1353407" y="99426"/>
                </a:cubicBezTo>
                <a:cubicBezTo>
                  <a:pt x="1363642" y="103453"/>
                  <a:pt x="1381253" y="112009"/>
                  <a:pt x="1400541" y="120727"/>
                </a:cubicBezTo>
                <a:lnTo>
                  <a:pt x="1392661" y="158805"/>
                </a:lnTo>
                <a:cubicBezTo>
                  <a:pt x="1348376" y="151591"/>
                  <a:pt x="1359784" y="201407"/>
                  <a:pt x="1326404" y="210796"/>
                </a:cubicBezTo>
                <a:cubicBezTo>
                  <a:pt x="1304101" y="217003"/>
                  <a:pt x="1236002" y="178596"/>
                  <a:pt x="1212517" y="169033"/>
                </a:cubicBezTo>
                <a:cubicBezTo>
                  <a:pt x="1208824" y="167523"/>
                  <a:pt x="1205810" y="166517"/>
                  <a:pt x="1202621" y="165342"/>
                </a:cubicBezTo>
                <a:cubicBezTo>
                  <a:pt x="1210501" y="167020"/>
                  <a:pt x="1218894" y="168026"/>
                  <a:pt x="1227783" y="168194"/>
                </a:cubicBezTo>
                <a:cubicBezTo>
                  <a:pt x="1268036" y="168530"/>
                  <a:pt x="1274743" y="164000"/>
                  <a:pt x="1286655" y="131297"/>
                </a:cubicBezTo>
                <a:cubicBezTo>
                  <a:pt x="1298104" y="99597"/>
                  <a:pt x="1299549" y="85255"/>
                  <a:pt x="1322340" y="89264"/>
                </a:cubicBezTo>
                <a:close/>
                <a:moveTo>
                  <a:pt x="842563" y="70"/>
                </a:moveTo>
                <a:cubicBezTo>
                  <a:pt x="863369" y="1422"/>
                  <a:pt x="882650" y="3433"/>
                  <a:pt x="902619" y="5444"/>
                </a:cubicBezTo>
                <a:cubicBezTo>
                  <a:pt x="911669" y="6276"/>
                  <a:pt x="920916" y="13314"/>
                  <a:pt x="929966" y="15152"/>
                </a:cubicBezTo>
                <a:cubicBezTo>
                  <a:pt x="946394" y="19035"/>
                  <a:pt x="988005" y="32280"/>
                  <a:pt x="1007089" y="46876"/>
                </a:cubicBezTo>
                <a:cubicBezTo>
                  <a:pt x="1000892" y="81583"/>
                  <a:pt x="966364" y="78219"/>
                  <a:pt x="950919" y="105055"/>
                </a:cubicBezTo>
                <a:cubicBezTo>
                  <a:pt x="937688" y="127869"/>
                  <a:pt x="949886" y="147181"/>
                  <a:pt x="951903" y="169475"/>
                </a:cubicBezTo>
                <a:lnTo>
                  <a:pt x="952853" y="195800"/>
                </a:lnTo>
                <a:lnTo>
                  <a:pt x="980880" y="207747"/>
                </a:lnTo>
                <a:cubicBezTo>
                  <a:pt x="995830" y="213027"/>
                  <a:pt x="1011027" y="215769"/>
                  <a:pt x="1027000" y="211552"/>
                </a:cubicBezTo>
                <a:cubicBezTo>
                  <a:pt x="1062080" y="202326"/>
                  <a:pt x="1085053" y="167945"/>
                  <a:pt x="1122782" y="159728"/>
                </a:cubicBezTo>
                <a:cubicBezTo>
                  <a:pt x="1141052" y="155706"/>
                  <a:pt x="1158187" y="160059"/>
                  <a:pt x="1176133" y="164759"/>
                </a:cubicBezTo>
                <a:cubicBezTo>
                  <a:pt x="1158998" y="164428"/>
                  <a:pt x="1155863" y="179852"/>
                  <a:pt x="1143755" y="212562"/>
                </a:cubicBezTo>
                <a:cubicBezTo>
                  <a:pt x="1130512" y="248615"/>
                  <a:pt x="1123971" y="254150"/>
                  <a:pt x="1087215" y="256674"/>
                </a:cubicBezTo>
                <a:cubicBezTo>
                  <a:pt x="1051864" y="259024"/>
                  <a:pt x="1027378" y="240398"/>
                  <a:pt x="997000" y="250460"/>
                </a:cubicBezTo>
                <a:cubicBezTo>
                  <a:pt x="988230" y="253398"/>
                  <a:pt x="980176" y="258022"/>
                  <a:pt x="972517" y="263504"/>
                </a:cubicBezTo>
                <a:lnTo>
                  <a:pt x="955793" y="277256"/>
                </a:lnTo>
                <a:lnTo>
                  <a:pt x="956625" y="300291"/>
                </a:lnTo>
                <a:cubicBezTo>
                  <a:pt x="958445" y="336349"/>
                  <a:pt x="954756" y="372443"/>
                  <a:pt x="947034" y="407496"/>
                </a:cubicBezTo>
                <a:cubicBezTo>
                  <a:pt x="935229" y="462077"/>
                  <a:pt x="955103" y="459496"/>
                  <a:pt x="985242" y="460250"/>
                </a:cubicBezTo>
                <a:lnTo>
                  <a:pt x="990937" y="460964"/>
                </a:lnTo>
                <a:lnTo>
                  <a:pt x="991170" y="460336"/>
                </a:lnTo>
                <a:cubicBezTo>
                  <a:pt x="999583" y="460665"/>
                  <a:pt x="1008477" y="461338"/>
                  <a:pt x="1017659" y="464029"/>
                </a:cubicBezTo>
                <a:cubicBezTo>
                  <a:pt x="1020015" y="460500"/>
                  <a:pt x="1022371" y="457151"/>
                  <a:pt x="1024726" y="453787"/>
                </a:cubicBezTo>
                <a:lnTo>
                  <a:pt x="1024953" y="454225"/>
                </a:lnTo>
                <a:lnTo>
                  <a:pt x="1025042" y="454094"/>
                </a:lnTo>
                <a:cubicBezTo>
                  <a:pt x="1026911" y="451598"/>
                  <a:pt x="1030600" y="481623"/>
                  <a:pt x="1031928" y="478607"/>
                </a:cubicBezTo>
                <a:cubicBezTo>
                  <a:pt x="1028584" y="494209"/>
                  <a:pt x="1008958" y="503258"/>
                  <a:pt x="1000400" y="516018"/>
                </a:cubicBezTo>
                <a:cubicBezTo>
                  <a:pt x="983775" y="540669"/>
                  <a:pt x="993514" y="557936"/>
                  <a:pt x="963806" y="571180"/>
                </a:cubicBezTo>
                <a:lnTo>
                  <a:pt x="957880" y="571666"/>
                </a:lnTo>
                <a:lnTo>
                  <a:pt x="938282" y="573314"/>
                </a:lnTo>
                <a:lnTo>
                  <a:pt x="917618" y="574953"/>
                </a:lnTo>
                <a:lnTo>
                  <a:pt x="916686" y="575029"/>
                </a:lnTo>
                <a:cubicBezTo>
                  <a:pt x="894700" y="588135"/>
                  <a:pt x="905619" y="619478"/>
                  <a:pt x="903258" y="634594"/>
                </a:cubicBezTo>
                <a:cubicBezTo>
                  <a:pt x="900406" y="652381"/>
                  <a:pt x="895241" y="681887"/>
                  <a:pt x="883633" y="696310"/>
                </a:cubicBezTo>
                <a:cubicBezTo>
                  <a:pt x="875936" y="705949"/>
                  <a:pt x="871288" y="709433"/>
                  <a:pt x="865379" y="710989"/>
                </a:cubicBezTo>
                <a:lnTo>
                  <a:pt x="865158" y="711016"/>
                </a:lnTo>
                <a:lnTo>
                  <a:pt x="865059" y="711066"/>
                </a:lnTo>
                <a:lnTo>
                  <a:pt x="852863" y="712495"/>
                </a:lnTo>
                <a:lnTo>
                  <a:pt x="839563" y="714096"/>
                </a:lnTo>
                <a:cubicBezTo>
                  <a:pt x="823774" y="716454"/>
                  <a:pt x="814380" y="721482"/>
                  <a:pt x="796771" y="721967"/>
                </a:cubicBezTo>
                <a:lnTo>
                  <a:pt x="796641" y="721958"/>
                </a:lnTo>
                <a:lnTo>
                  <a:pt x="796468" y="721990"/>
                </a:lnTo>
                <a:cubicBezTo>
                  <a:pt x="787911" y="722237"/>
                  <a:pt x="777803" y="720810"/>
                  <a:pt x="767737" y="720180"/>
                </a:cubicBezTo>
                <a:lnTo>
                  <a:pt x="749994" y="722035"/>
                </a:lnTo>
                <a:lnTo>
                  <a:pt x="739568" y="723146"/>
                </a:lnTo>
                <a:cubicBezTo>
                  <a:pt x="722107" y="730357"/>
                  <a:pt x="723485" y="746618"/>
                  <a:pt x="704007" y="747451"/>
                </a:cubicBezTo>
                <a:lnTo>
                  <a:pt x="703850" y="747396"/>
                </a:lnTo>
                <a:lnTo>
                  <a:pt x="703683" y="747484"/>
                </a:lnTo>
                <a:cubicBezTo>
                  <a:pt x="693972" y="747814"/>
                  <a:pt x="678684" y="735238"/>
                  <a:pt x="667820" y="733563"/>
                </a:cubicBezTo>
                <a:cubicBezTo>
                  <a:pt x="662364" y="732637"/>
                  <a:pt x="657027" y="733055"/>
                  <a:pt x="651673" y="733558"/>
                </a:cubicBezTo>
                <a:lnTo>
                  <a:pt x="649319" y="733631"/>
                </a:lnTo>
                <a:lnTo>
                  <a:pt x="635737" y="734067"/>
                </a:lnTo>
                <a:lnTo>
                  <a:pt x="619367" y="733997"/>
                </a:lnTo>
                <a:lnTo>
                  <a:pt x="581052" y="733850"/>
                </a:lnTo>
                <a:lnTo>
                  <a:pt x="557311" y="735404"/>
                </a:lnTo>
                <a:lnTo>
                  <a:pt x="526576" y="737421"/>
                </a:lnTo>
                <a:lnTo>
                  <a:pt x="447108" y="733697"/>
                </a:lnTo>
                <a:lnTo>
                  <a:pt x="382732" y="730713"/>
                </a:lnTo>
                <a:lnTo>
                  <a:pt x="382509" y="730670"/>
                </a:lnTo>
                <a:lnTo>
                  <a:pt x="382400" y="730665"/>
                </a:lnTo>
                <a:cubicBezTo>
                  <a:pt x="335178" y="724248"/>
                  <a:pt x="288630" y="713012"/>
                  <a:pt x="242262" y="694986"/>
                </a:cubicBezTo>
                <a:cubicBezTo>
                  <a:pt x="203033" y="679720"/>
                  <a:pt x="162073" y="666293"/>
                  <a:pt x="123661" y="649022"/>
                </a:cubicBezTo>
                <a:cubicBezTo>
                  <a:pt x="100538" y="638630"/>
                  <a:pt x="96355" y="634594"/>
                  <a:pt x="80587" y="616156"/>
                </a:cubicBezTo>
                <a:cubicBezTo>
                  <a:pt x="64289" y="597197"/>
                  <a:pt x="50203" y="594506"/>
                  <a:pt x="31262" y="578237"/>
                </a:cubicBezTo>
                <a:cubicBezTo>
                  <a:pt x="23005" y="571153"/>
                  <a:pt x="16497" y="562748"/>
                  <a:pt x="11508" y="553362"/>
                </a:cubicBezTo>
                <a:lnTo>
                  <a:pt x="2728" y="527983"/>
                </a:lnTo>
                <a:lnTo>
                  <a:pt x="1846" y="526447"/>
                </a:lnTo>
                <a:lnTo>
                  <a:pt x="1815" y="525343"/>
                </a:lnTo>
                <a:lnTo>
                  <a:pt x="867" y="522602"/>
                </a:lnTo>
                <a:lnTo>
                  <a:pt x="1054" y="498046"/>
                </a:lnTo>
                <a:lnTo>
                  <a:pt x="0" y="460253"/>
                </a:lnTo>
                <a:lnTo>
                  <a:pt x="1382" y="454958"/>
                </a:lnTo>
                <a:lnTo>
                  <a:pt x="1407" y="451604"/>
                </a:lnTo>
                <a:lnTo>
                  <a:pt x="1989" y="452631"/>
                </a:lnTo>
                <a:lnTo>
                  <a:pt x="14868" y="403289"/>
                </a:lnTo>
                <a:lnTo>
                  <a:pt x="8578" y="412493"/>
                </a:lnTo>
                <a:cubicBezTo>
                  <a:pt x="18254" y="352342"/>
                  <a:pt x="27983" y="292190"/>
                  <a:pt x="37659" y="232039"/>
                </a:cubicBezTo>
                <a:cubicBezTo>
                  <a:pt x="50591" y="195809"/>
                  <a:pt x="108250" y="181579"/>
                  <a:pt x="153875" y="171326"/>
                </a:cubicBezTo>
                <a:lnTo>
                  <a:pt x="189100" y="162772"/>
                </a:lnTo>
                <a:lnTo>
                  <a:pt x="210232" y="137438"/>
                </a:lnTo>
                <a:cubicBezTo>
                  <a:pt x="224151" y="122668"/>
                  <a:pt x="247760" y="109424"/>
                  <a:pt x="265418" y="99196"/>
                </a:cubicBezTo>
                <a:cubicBezTo>
                  <a:pt x="283863" y="88447"/>
                  <a:pt x="305799" y="70349"/>
                  <a:pt x="326261" y="65148"/>
                </a:cubicBezTo>
                <a:cubicBezTo>
                  <a:pt x="351444" y="58595"/>
                  <a:pt x="363494" y="66812"/>
                  <a:pt x="388530" y="56584"/>
                </a:cubicBezTo>
                <a:cubicBezTo>
                  <a:pt x="413172" y="46530"/>
                  <a:pt x="432600" y="37480"/>
                  <a:pt x="459308" y="33770"/>
                </a:cubicBezTo>
                <a:cubicBezTo>
                  <a:pt x="506428" y="27252"/>
                  <a:pt x="552367" y="13661"/>
                  <a:pt x="595651" y="12655"/>
                </a:cubicBezTo>
                <a:cubicBezTo>
                  <a:pt x="641098" y="11650"/>
                  <a:pt x="684579" y="7940"/>
                  <a:pt x="729190" y="4612"/>
                </a:cubicBezTo>
                <a:cubicBezTo>
                  <a:pt x="751963" y="2913"/>
                  <a:pt x="765883" y="6276"/>
                  <a:pt x="788360" y="7940"/>
                </a:cubicBezTo>
                <a:cubicBezTo>
                  <a:pt x="805133" y="9119"/>
                  <a:pt x="825643" y="-936"/>
                  <a:pt x="842563" y="70"/>
                </a:cubicBezTo>
                <a:close/>
              </a:path>
            </a:pathLst>
          </a:custGeom>
          <a:solidFill>
            <a:schemeClr val="bg1"/>
          </a:solidFill>
          <a:ln w="12700">
            <a:miter lim="400000"/>
          </a:ln>
          <a:effectLst>
            <a:outerShdw blurRad="254000" dist="203200" dir="5400000" algn="ctr" rotWithShape="0">
              <a:srgbClr val="000000">
                <a:alpha val="40000"/>
              </a:srgbClr>
            </a:outerShdw>
          </a:effectLst>
        </p:spPr>
        <p:txBody>
          <a:bodyPr wrap="square" lIns="28575" tIns="28575" rIns="28575" bIns="28575" anchor="ctr">
            <a:noAutofit/>
          </a:bodyPr>
          <a:lstStyle/>
          <a:p>
            <a:endParaRPr sz="2250">
              <a:solidFill>
                <a:srgbClr val="FFFFFF"/>
              </a:solidFill>
            </a:endParaRPr>
          </a:p>
        </p:txBody>
      </p:sp>
      <p:grpSp>
        <p:nvGrpSpPr>
          <p:cNvPr id="56" name="Group 55">
            <a:extLst>
              <a:ext uri="{FF2B5EF4-FFF2-40B4-BE49-F238E27FC236}">
                <a16:creationId xmlns:a16="http://schemas.microsoft.com/office/drawing/2014/main" id="{49EBC6E6-DEAF-7FF3-156E-9A93AEAF781B}"/>
              </a:ext>
            </a:extLst>
          </p:cNvPr>
          <p:cNvGrpSpPr/>
          <p:nvPr/>
        </p:nvGrpSpPr>
        <p:grpSpPr>
          <a:xfrm>
            <a:off x="1356024" y="911095"/>
            <a:ext cx="7854225" cy="2350930"/>
            <a:chOff x="1910201" y="1848261"/>
            <a:chExt cx="10472300" cy="3288871"/>
          </a:xfrm>
        </p:grpSpPr>
        <p:sp>
          <p:nvSpPr>
            <p:cNvPr id="57" name="Freeform: Shape 56">
              <a:extLst>
                <a:ext uri="{FF2B5EF4-FFF2-40B4-BE49-F238E27FC236}">
                  <a16:creationId xmlns:a16="http://schemas.microsoft.com/office/drawing/2014/main" id="{ECDB7E1D-8525-7F96-4F81-3E884C290AD6}"/>
                </a:ext>
              </a:extLst>
            </p:cNvPr>
            <p:cNvSpPr/>
            <p:nvPr/>
          </p:nvSpPr>
          <p:spPr>
            <a:xfrm>
              <a:off x="2355732" y="1955770"/>
              <a:ext cx="10018568" cy="3076162"/>
            </a:xfrm>
            <a:custGeom>
              <a:avLst/>
              <a:gdLst>
                <a:gd name="connsiteX0" fmla="*/ 2720555 w 10018568"/>
                <a:gd name="connsiteY0" fmla="*/ 2927706 h 3076162"/>
                <a:gd name="connsiteX1" fmla="*/ 2720737 w 10018568"/>
                <a:gd name="connsiteY1" fmla="*/ 2927758 h 3076162"/>
                <a:gd name="connsiteX2" fmla="*/ 2720555 w 10018568"/>
                <a:gd name="connsiteY2" fmla="*/ 2932011 h 3076162"/>
                <a:gd name="connsiteX3" fmla="*/ 5797194 w 10018568"/>
                <a:gd name="connsiteY3" fmla="*/ 1090 h 3076162"/>
                <a:gd name="connsiteX4" fmla="*/ 5894160 w 10018568"/>
                <a:gd name="connsiteY4" fmla="*/ 23003 h 3076162"/>
                <a:gd name="connsiteX5" fmla="*/ 6001223 w 10018568"/>
                <a:gd name="connsiteY5" fmla="*/ 80397 h 3076162"/>
                <a:gd name="connsiteX6" fmla="*/ 6086186 w 10018568"/>
                <a:gd name="connsiteY6" fmla="*/ 115120 h 3076162"/>
                <a:gd name="connsiteX7" fmla="*/ 6174588 w 10018568"/>
                <a:gd name="connsiteY7" fmla="*/ 143386 h 3076162"/>
                <a:gd name="connsiteX8" fmla="*/ 6307190 w 10018568"/>
                <a:gd name="connsiteY8" fmla="*/ 140660 h 3076162"/>
                <a:gd name="connsiteX9" fmla="*/ 6312592 w 10018568"/>
                <a:gd name="connsiteY9" fmla="*/ 114259 h 3076162"/>
                <a:gd name="connsiteX10" fmla="*/ 6446176 w 10018568"/>
                <a:gd name="connsiteY10" fmla="*/ 111246 h 3076162"/>
                <a:gd name="connsiteX11" fmla="*/ 6530157 w 10018568"/>
                <a:gd name="connsiteY11" fmla="*/ 130903 h 3076162"/>
                <a:gd name="connsiteX12" fmla="*/ 6638694 w 10018568"/>
                <a:gd name="connsiteY12" fmla="*/ 139799 h 3076162"/>
                <a:gd name="connsiteX13" fmla="*/ 6772278 w 10018568"/>
                <a:gd name="connsiteY13" fmla="*/ 122581 h 3076162"/>
                <a:gd name="connsiteX14" fmla="*/ 6786520 w 10018568"/>
                <a:gd name="connsiteY14" fmla="*/ 204511 h 3076162"/>
                <a:gd name="connsiteX15" fmla="*/ 6835142 w 10018568"/>
                <a:gd name="connsiteY15" fmla="*/ 206376 h 3076162"/>
                <a:gd name="connsiteX16" fmla="*/ 6872466 w 10018568"/>
                <a:gd name="connsiteY16" fmla="*/ 218716 h 3076162"/>
                <a:gd name="connsiteX17" fmla="*/ 6927962 w 10018568"/>
                <a:gd name="connsiteY17" fmla="*/ 236364 h 3076162"/>
                <a:gd name="connsiteX18" fmla="*/ 6978548 w 10018568"/>
                <a:gd name="connsiteY18" fmla="*/ 207524 h 3076162"/>
                <a:gd name="connsiteX19" fmla="*/ 7080700 w 10018568"/>
                <a:gd name="connsiteY19" fmla="*/ 191597 h 3076162"/>
                <a:gd name="connsiteX20" fmla="*/ 7120972 w 10018568"/>
                <a:gd name="connsiteY20" fmla="*/ 158022 h 3076162"/>
                <a:gd name="connsiteX21" fmla="*/ 7190711 w 10018568"/>
                <a:gd name="connsiteY21" fmla="*/ 159313 h 3076162"/>
                <a:gd name="connsiteX22" fmla="*/ 7309562 w 10018568"/>
                <a:gd name="connsiteY22" fmla="*/ 148121 h 3076162"/>
                <a:gd name="connsiteX23" fmla="*/ 7376354 w 10018568"/>
                <a:gd name="connsiteY23" fmla="*/ 92449 h 3076162"/>
                <a:gd name="connsiteX24" fmla="*/ 7443636 w 10018568"/>
                <a:gd name="connsiteY24" fmla="*/ 30894 h 3076162"/>
                <a:gd name="connsiteX25" fmla="*/ 7546280 w 10018568"/>
                <a:gd name="connsiteY25" fmla="*/ 48686 h 3076162"/>
                <a:gd name="connsiteX26" fmla="*/ 7630262 w 10018568"/>
                <a:gd name="connsiteY26" fmla="*/ 40364 h 3076162"/>
                <a:gd name="connsiteX27" fmla="*/ 7816395 w 10018568"/>
                <a:gd name="connsiteY27" fmla="*/ 89580 h 3076162"/>
                <a:gd name="connsiteX28" fmla="*/ 7866489 w 10018568"/>
                <a:gd name="connsiteY28" fmla="*/ 46678 h 3076162"/>
                <a:gd name="connsiteX29" fmla="*/ 7921985 w 10018568"/>
                <a:gd name="connsiteY29" fmla="*/ 92162 h 3076162"/>
                <a:gd name="connsiteX30" fmla="*/ 8039363 w 10018568"/>
                <a:gd name="connsiteY30" fmla="*/ 188441 h 3076162"/>
                <a:gd name="connsiteX31" fmla="*/ 8086510 w 10018568"/>
                <a:gd name="connsiteY31" fmla="*/ 189588 h 3076162"/>
                <a:gd name="connsiteX32" fmla="*/ 8152811 w 10018568"/>
                <a:gd name="connsiteY32" fmla="*/ 217137 h 3076162"/>
                <a:gd name="connsiteX33" fmla="*/ 8157722 w 10018568"/>
                <a:gd name="connsiteY33" fmla="*/ 193893 h 3076162"/>
                <a:gd name="connsiteX34" fmla="*/ 8266259 w 10018568"/>
                <a:gd name="connsiteY34" fmla="*/ 190880 h 3076162"/>
                <a:gd name="connsiteX35" fmla="*/ 8383145 w 10018568"/>
                <a:gd name="connsiteY35" fmla="*/ 190880 h 3076162"/>
                <a:gd name="connsiteX36" fmla="*/ 8540303 w 10018568"/>
                <a:gd name="connsiteY36" fmla="*/ 187436 h 3076162"/>
                <a:gd name="connsiteX37" fmla="*/ 8629686 w 10018568"/>
                <a:gd name="connsiteY37" fmla="*/ 184423 h 3076162"/>
                <a:gd name="connsiteX38" fmla="*/ 8684692 w 10018568"/>
                <a:gd name="connsiteY38" fmla="*/ 206807 h 3076162"/>
                <a:gd name="connsiteX39" fmla="*/ 8701881 w 10018568"/>
                <a:gd name="connsiteY39" fmla="*/ 206807 h 3076162"/>
                <a:gd name="connsiteX40" fmla="*/ 8735277 w 10018568"/>
                <a:gd name="connsiteY40" fmla="*/ 194467 h 3076162"/>
                <a:gd name="connsiteX41" fmla="*/ 8782915 w 10018568"/>
                <a:gd name="connsiteY41" fmla="*/ 188297 h 3076162"/>
                <a:gd name="connsiteX42" fmla="*/ 8812382 w 10018568"/>
                <a:gd name="connsiteY42" fmla="*/ 160318 h 3076162"/>
                <a:gd name="connsiteX43" fmla="*/ 8817293 w 10018568"/>
                <a:gd name="connsiteY43" fmla="*/ 190162 h 3076162"/>
                <a:gd name="connsiteX44" fmla="*/ 8865914 w 10018568"/>
                <a:gd name="connsiteY44" fmla="*/ 216420 h 3076162"/>
                <a:gd name="connsiteX45" fmla="*/ 8917482 w 10018568"/>
                <a:gd name="connsiteY45" fmla="*/ 207667 h 3076162"/>
                <a:gd name="connsiteX46" fmla="*/ 8949404 w 10018568"/>
                <a:gd name="connsiteY46" fmla="*/ 187723 h 3076162"/>
                <a:gd name="connsiteX47" fmla="*/ 9052048 w 10018568"/>
                <a:gd name="connsiteY47" fmla="*/ 143530 h 3076162"/>
                <a:gd name="connsiteX48" fmla="*/ 9162058 w 10018568"/>
                <a:gd name="connsiteY48" fmla="*/ 157878 h 3076162"/>
                <a:gd name="connsiteX49" fmla="*/ 9213626 w 10018568"/>
                <a:gd name="connsiteY49" fmla="*/ 166631 h 3076162"/>
                <a:gd name="connsiteX50" fmla="*/ 9250460 w 10018568"/>
                <a:gd name="connsiteY50" fmla="*/ 189445 h 3076162"/>
                <a:gd name="connsiteX51" fmla="*/ 9303991 w 10018568"/>
                <a:gd name="connsiteY51" fmla="*/ 148121 h 3076162"/>
                <a:gd name="connsiteX52" fmla="*/ 9322654 w 10018568"/>
                <a:gd name="connsiteY52" fmla="*/ 139943 h 3076162"/>
                <a:gd name="connsiteX53" fmla="*/ 9502894 w 10018568"/>
                <a:gd name="connsiteY53" fmla="*/ 95032 h 3076162"/>
                <a:gd name="connsiteX54" fmla="*/ 9561337 w 10018568"/>
                <a:gd name="connsiteY54" fmla="*/ 47538 h 3076162"/>
                <a:gd name="connsiteX55" fmla="*/ 9611431 w 10018568"/>
                <a:gd name="connsiteY55" fmla="*/ 19416 h 3076162"/>
                <a:gd name="connsiteX56" fmla="*/ 9679205 w 10018568"/>
                <a:gd name="connsiteY56" fmla="*/ 32616 h 3076162"/>
                <a:gd name="connsiteX57" fmla="*/ 9737649 w 10018568"/>
                <a:gd name="connsiteY57" fmla="*/ 33477 h 3076162"/>
                <a:gd name="connsiteX58" fmla="*/ 9745506 w 10018568"/>
                <a:gd name="connsiteY58" fmla="*/ 112968 h 3076162"/>
                <a:gd name="connsiteX59" fmla="*/ 9789216 w 10018568"/>
                <a:gd name="connsiteY59" fmla="*/ 113254 h 3076162"/>
                <a:gd name="connsiteX60" fmla="*/ 9814754 w 10018568"/>
                <a:gd name="connsiteY60" fmla="*/ 124303 h 3076162"/>
                <a:gd name="connsiteX61" fmla="*/ 9865339 w 10018568"/>
                <a:gd name="connsiteY61" fmla="*/ 131334 h 3076162"/>
                <a:gd name="connsiteX62" fmla="*/ 9983699 w 10018568"/>
                <a:gd name="connsiteY62" fmla="*/ 140086 h 3076162"/>
                <a:gd name="connsiteX63" fmla="*/ 10018568 w 10018568"/>
                <a:gd name="connsiteY63" fmla="*/ 128607 h 3076162"/>
                <a:gd name="connsiteX64" fmla="*/ 10018568 w 10018568"/>
                <a:gd name="connsiteY64" fmla="*/ 2975056 h 3076162"/>
                <a:gd name="connsiteX65" fmla="*/ 10007763 w 10018568"/>
                <a:gd name="connsiteY65" fmla="*/ 2970895 h 3076162"/>
                <a:gd name="connsiteX66" fmla="*/ 9880564 w 10018568"/>
                <a:gd name="connsiteY66" fmla="*/ 2981083 h 3076162"/>
                <a:gd name="connsiteX67" fmla="*/ 9797565 w 10018568"/>
                <a:gd name="connsiteY67" fmla="*/ 2980652 h 3076162"/>
                <a:gd name="connsiteX68" fmla="*/ 9703761 w 10018568"/>
                <a:gd name="connsiteY68" fmla="*/ 2973335 h 3076162"/>
                <a:gd name="connsiteX69" fmla="*/ 9675277 w 10018568"/>
                <a:gd name="connsiteY69" fmla="*/ 2952242 h 3076162"/>
                <a:gd name="connsiteX70" fmla="*/ 9587366 w 10018568"/>
                <a:gd name="connsiteY70" fmla="*/ 2949229 h 3076162"/>
                <a:gd name="connsiteX71" fmla="*/ 9533343 w 10018568"/>
                <a:gd name="connsiteY71" fmla="*/ 2945355 h 3076162"/>
                <a:gd name="connsiteX72" fmla="*/ 9441504 w 10018568"/>
                <a:gd name="connsiteY72" fmla="*/ 3040629 h 3076162"/>
                <a:gd name="connsiteX73" fmla="*/ 9414984 w 10018568"/>
                <a:gd name="connsiteY73" fmla="*/ 3043212 h 3076162"/>
                <a:gd name="connsiteX74" fmla="*/ 9408108 w 10018568"/>
                <a:gd name="connsiteY74" fmla="*/ 3045938 h 3076162"/>
                <a:gd name="connsiteX75" fmla="*/ 9322654 w 10018568"/>
                <a:gd name="connsiteY75" fmla="*/ 3032450 h 3076162"/>
                <a:gd name="connsiteX76" fmla="*/ 9303500 w 10018568"/>
                <a:gd name="connsiteY76" fmla="*/ 3015806 h 3076162"/>
                <a:gd name="connsiteX77" fmla="*/ 9232779 w 10018568"/>
                <a:gd name="connsiteY77" fmla="*/ 2984526 h 3076162"/>
                <a:gd name="connsiteX78" fmla="*/ 9226886 w 10018568"/>
                <a:gd name="connsiteY78" fmla="*/ 2971613 h 3076162"/>
                <a:gd name="connsiteX79" fmla="*/ 9163532 w 10018568"/>
                <a:gd name="connsiteY79" fmla="*/ 2961425 h 3076162"/>
                <a:gd name="connsiteX80" fmla="*/ 9039279 w 10018568"/>
                <a:gd name="connsiteY80" fmla="*/ 2948081 h 3076162"/>
                <a:gd name="connsiteX81" fmla="*/ 9035350 w 10018568"/>
                <a:gd name="connsiteY81" fmla="*/ 2949516 h 3076162"/>
                <a:gd name="connsiteX82" fmla="*/ 9016196 w 10018568"/>
                <a:gd name="connsiteY82" fmla="*/ 2955686 h 3076162"/>
                <a:gd name="connsiteX83" fmla="*/ 8949895 w 10018568"/>
                <a:gd name="connsiteY83" fmla="*/ 2993422 h 3076162"/>
                <a:gd name="connsiteX84" fmla="*/ 8848234 w 10018568"/>
                <a:gd name="connsiteY84" fmla="*/ 2996866 h 3076162"/>
                <a:gd name="connsiteX85" fmla="*/ 8763762 w 10018568"/>
                <a:gd name="connsiteY85" fmla="*/ 2963721 h 3076162"/>
                <a:gd name="connsiteX86" fmla="*/ 8702863 w 10018568"/>
                <a:gd name="connsiteY86" fmla="*/ 2964582 h 3076162"/>
                <a:gd name="connsiteX87" fmla="*/ 8655716 w 10018568"/>
                <a:gd name="connsiteY87" fmla="*/ 2979504 h 3076162"/>
                <a:gd name="connsiteX88" fmla="*/ 8501996 w 10018568"/>
                <a:gd name="connsiteY88" fmla="*/ 2981370 h 3076162"/>
                <a:gd name="connsiteX89" fmla="*/ 8441097 w 10018568"/>
                <a:gd name="connsiteY89" fmla="*/ 2919815 h 3076162"/>
                <a:gd name="connsiteX90" fmla="*/ 8256928 w 10018568"/>
                <a:gd name="connsiteY90" fmla="*/ 2965012 h 3076162"/>
                <a:gd name="connsiteX91" fmla="*/ 8260857 w 10018568"/>
                <a:gd name="connsiteY91" fmla="*/ 2897575 h 3076162"/>
                <a:gd name="connsiteX92" fmla="*/ 8243177 w 10018568"/>
                <a:gd name="connsiteY92" fmla="*/ 2905466 h 3076162"/>
                <a:gd name="connsiteX93" fmla="*/ 8155758 w 10018568"/>
                <a:gd name="connsiteY93" fmla="*/ 2906184 h 3076162"/>
                <a:gd name="connsiteX94" fmla="*/ 8035434 w 10018568"/>
                <a:gd name="connsiteY94" fmla="*/ 2852234 h 3076162"/>
                <a:gd name="connsiteX95" fmla="*/ 7967659 w 10018568"/>
                <a:gd name="connsiteY95" fmla="*/ 2914219 h 3076162"/>
                <a:gd name="connsiteX96" fmla="*/ 7722100 w 10018568"/>
                <a:gd name="connsiteY96" fmla="*/ 2980652 h 3076162"/>
                <a:gd name="connsiteX97" fmla="*/ 7629770 w 10018568"/>
                <a:gd name="connsiteY97" fmla="*/ 2991844 h 3076162"/>
                <a:gd name="connsiteX98" fmla="*/ 7545298 w 10018568"/>
                <a:gd name="connsiteY98" fmla="*/ 3028576 h 3076162"/>
                <a:gd name="connsiteX99" fmla="*/ 7478506 w 10018568"/>
                <a:gd name="connsiteY99" fmla="*/ 3048090 h 3076162"/>
                <a:gd name="connsiteX100" fmla="*/ 7367022 w 10018568"/>
                <a:gd name="connsiteY100" fmla="*/ 3068608 h 3076162"/>
                <a:gd name="connsiteX101" fmla="*/ 7337555 w 10018568"/>
                <a:gd name="connsiteY101" fmla="*/ 3044646 h 3076162"/>
                <a:gd name="connsiteX102" fmla="*/ 7260450 w 10018568"/>
                <a:gd name="connsiteY102" fmla="*/ 2968026 h 3076162"/>
                <a:gd name="connsiteX103" fmla="*/ 7172048 w 10018568"/>
                <a:gd name="connsiteY103" fmla="*/ 2905466 h 3076162"/>
                <a:gd name="connsiteX104" fmla="*/ 6972654 w 10018568"/>
                <a:gd name="connsiteY104" fmla="*/ 2817941 h 3076162"/>
                <a:gd name="connsiteX105" fmla="*/ 6880816 w 10018568"/>
                <a:gd name="connsiteY105" fmla="*/ 2834872 h 3076162"/>
                <a:gd name="connsiteX106" fmla="*/ 6753124 w 10018568"/>
                <a:gd name="connsiteY106" fmla="*/ 2840755 h 3076162"/>
                <a:gd name="connsiteX107" fmla="*/ 6681422 w 10018568"/>
                <a:gd name="connsiteY107" fmla="*/ 2871174 h 3076162"/>
                <a:gd name="connsiteX108" fmla="*/ 6597440 w 10018568"/>
                <a:gd name="connsiteY108" fmla="*/ 2853955 h 3076162"/>
                <a:gd name="connsiteX109" fmla="*/ 6476626 w 10018568"/>
                <a:gd name="connsiteY109" fmla="*/ 2882796 h 3076162"/>
                <a:gd name="connsiteX110" fmla="*/ 6381840 w 10018568"/>
                <a:gd name="connsiteY110" fmla="*/ 2885522 h 3076162"/>
                <a:gd name="connsiteX111" fmla="*/ 6276249 w 10018568"/>
                <a:gd name="connsiteY111" fmla="*/ 2883370 h 3076162"/>
                <a:gd name="connsiteX112" fmla="*/ 6250220 w 10018568"/>
                <a:gd name="connsiteY112" fmla="*/ 2830137 h 3076162"/>
                <a:gd name="connsiteX113" fmla="*/ 6172623 w 10018568"/>
                <a:gd name="connsiteY113" fmla="*/ 2798427 h 3076162"/>
                <a:gd name="connsiteX114" fmla="*/ 6069980 w 10018568"/>
                <a:gd name="connsiteY114" fmla="*/ 2787809 h 3076162"/>
                <a:gd name="connsiteX115" fmla="*/ 5939342 w 10018568"/>
                <a:gd name="connsiteY115" fmla="*/ 2744620 h 3076162"/>
                <a:gd name="connsiteX116" fmla="*/ 5947200 w 10018568"/>
                <a:gd name="connsiteY116" fmla="*/ 2822963 h 3076162"/>
                <a:gd name="connsiteX117" fmla="*/ 5915278 w 10018568"/>
                <a:gd name="connsiteY117" fmla="*/ 2849507 h 3076162"/>
                <a:gd name="connsiteX118" fmla="*/ 5901526 w 10018568"/>
                <a:gd name="connsiteY118" fmla="*/ 2875622 h 3076162"/>
                <a:gd name="connsiteX119" fmla="*/ 5772362 w 10018568"/>
                <a:gd name="connsiteY119" fmla="*/ 2963147 h 3076162"/>
                <a:gd name="connsiteX120" fmla="*/ 5648109 w 10018568"/>
                <a:gd name="connsiteY120" fmla="*/ 2868160 h 3076162"/>
                <a:gd name="connsiteX121" fmla="*/ 5530241 w 10018568"/>
                <a:gd name="connsiteY121" fmla="*/ 2876913 h 3076162"/>
                <a:gd name="connsiteX122" fmla="*/ 5469343 w 10018568"/>
                <a:gd name="connsiteY122" fmla="*/ 2919241 h 3076162"/>
                <a:gd name="connsiteX123" fmla="*/ 5383397 w 10018568"/>
                <a:gd name="connsiteY123" fmla="*/ 2924406 h 3076162"/>
                <a:gd name="connsiteX124" fmla="*/ 5276824 w 10018568"/>
                <a:gd name="connsiteY124" fmla="*/ 2900444 h 3076162"/>
                <a:gd name="connsiteX125" fmla="*/ 5141767 w 10018568"/>
                <a:gd name="connsiteY125" fmla="*/ 2936316 h 3076162"/>
                <a:gd name="connsiteX126" fmla="*/ 5091673 w 10018568"/>
                <a:gd name="connsiteY126" fmla="*/ 2966017 h 3076162"/>
                <a:gd name="connsiteX127" fmla="*/ 5013585 w 10018568"/>
                <a:gd name="connsiteY127" fmla="*/ 2964008 h 3076162"/>
                <a:gd name="connsiteX128" fmla="*/ 4914379 w 10018568"/>
                <a:gd name="connsiteY128" fmla="*/ 3014371 h 3076162"/>
                <a:gd name="connsiteX129" fmla="*/ 4837274 w 10018568"/>
                <a:gd name="connsiteY129" fmla="*/ 3044646 h 3076162"/>
                <a:gd name="connsiteX130" fmla="*/ 4748873 w 10018568"/>
                <a:gd name="connsiteY130" fmla="*/ 2997440 h 3076162"/>
                <a:gd name="connsiteX131" fmla="*/ 4632478 w 10018568"/>
                <a:gd name="connsiteY131" fmla="*/ 2892840 h 3076162"/>
                <a:gd name="connsiteX132" fmla="*/ 4486616 w 10018568"/>
                <a:gd name="connsiteY132" fmla="*/ 2869739 h 3076162"/>
                <a:gd name="connsiteX133" fmla="*/ 4396250 w 10018568"/>
                <a:gd name="connsiteY133" fmla="*/ 2866295 h 3076162"/>
                <a:gd name="connsiteX134" fmla="*/ 4322582 w 10018568"/>
                <a:gd name="connsiteY134" fmla="*/ 2853238 h 3076162"/>
                <a:gd name="connsiteX135" fmla="*/ 4279364 w 10018568"/>
                <a:gd name="connsiteY135" fmla="*/ 2815071 h 3076162"/>
                <a:gd name="connsiteX136" fmla="*/ 4219447 w 10018568"/>
                <a:gd name="connsiteY136" fmla="*/ 2806318 h 3076162"/>
                <a:gd name="connsiteX137" fmla="*/ 4110419 w 10018568"/>
                <a:gd name="connsiteY137" fmla="*/ 2806462 h 3076162"/>
                <a:gd name="connsiteX138" fmla="*/ 3974871 w 10018568"/>
                <a:gd name="connsiteY138" fmla="*/ 2807610 h 3076162"/>
                <a:gd name="connsiteX139" fmla="*/ 3878611 w 10018568"/>
                <a:gd name="connsiteY139" fmla="*/ 2727115 h 3076162"/>
                <a:gd name="connsiteX140" fmla="*/ 3694933 w 10018568"/>
                <a:gd name="connsiteY140" fmla="*/ 2829133 h 3076162"/>
                <a:gd name="connsiteX141" fmla="*/ 3574609 w 10018568"/>
                <a:gd name="connsiteY141" fmla="*/ 2838746 h 3076162"/>
                <a:gd name="connsiteX142" fmla="*/ 3465582 w 10018568"/>
                <a:gd name="connsiteY142" fmla="*/ 2927276 h 3076162"/>
                <a:gd name="connsiteX143" fmla="*/ 3213638 w 10018568"/>
                <a:gd name="connsiteY143" fmla="*/ 2920102 h 3076162"/>
                <a:gd name="connsiteX144" fmla="*/ 2986741 w 10018568"/>
                <a:gd name="connsiteY144" fmla="*/ 2937176 h 3076162"/>
                <a:gd name="connsiteX145" fmla="*/ 2924370 w 10018568"/>
                <a:gd name="connsiteY145" fmla="*/ 2900731 h 3076162"/>
                <a:gd name="connsiteX146" fmla="*/ 2791767 w 10018568"/>
                <a:gd name="connsiteY146" fmla="*/ 2904749 h 3076162"/>
                <a:gd name="connsiteX147" fmla="*/ 2739694 w 10018568"/>
                <a:gd name="connsiteY147" fmla="*/ 2933199 h 3076162"/>
                <a:gd name="connsiteX148" fmla="*/ 2720737 w 10018568"/>
                <a:gd name="connsiteY148" fmla="*/ 2927758 h 3076162"/>
                <a:gd name="connsiteX149" fmla="*/ 2722274 w 10018568"/>
                <a:gd name="connsiteY149" fmla="*/ 2891728 h 3076162"/>
                <a:gd name="connsiteX150" fmla="*/ 2704840 w 10018568"/>
                <a:gd name="connsiteY150" fmla="*/ 2862851 h 3076162"/>
                <a:gd name="connsiteX151" fmla="*/ 2703857 w 10018568"/>
                <a:gd name="connsiteY151" fmla="*/ 2862421 h 3076162"/>
                <a:gd name="connsiteX152" fmla="*/ 2705331 w 10018568"/>
                <a:gd name="connsiteY152" fmla="*/ 2837311 h 3076162"/>
                <a:gd name="connsiteX153" fmla="*/ 2689615 w 10018568"/>
                <a:gd name="connsiteY153" fmla="*/ 2772743 h 3076162"/>
                <a:gd name="connsiteX154" fmla="*/ 2551611 w 10018568"/>
                <a:gd name="connsiteY154" fmla="*/ 2773891 h 3076162"/>
                <a:gd name="connsiteX155" fmla="*/ 2480890 w 10018568"/>
                <a:gd name="connsiteY155" fmla="*/ 2785944 h 3076162"/>
                <a:gd name="connsiteX156" fmla="*/ 2452405 w 10018568"/>
                <a:gd name="connsiteY156" fmla="*/ 2838459 h 3076162"/>
                <a:gd name="connsiteX157" fmla="*/ 2365969 w 10018568"/>
                <a:gd name="connsiteY157" fmla="*/ 2853094 h 3076162"/>
                <a:gd name="connsiteX158" fmla="*/ 2310963 w 10018568"/>
                <a:gd name="connsiteY158" fmla="*/ 2854242 h 3076162"/>
                <a:gd name="connsiteX159" fmla="*/ 2282478 w 10018568"/>
                <a:gd name="connsiteY159" fmla="*/ 2820667 h 3076162"/>
                <a:gd name="connsiteX160" fmla="*/ 2232384 w 10018568"/>
                <a:gd name="connsiteY160" fmla="*/ 2825832 h 3076162"/>
                <a:gd name="connsiteX161" fmla="*/ 2138580 w 10018568"/>
                <a:gd name="connsiteY161" fmla="*/ 2837168 h 3076162"/>
                <a:gd name="connsiteX162" fmla="*/ 2091433 w 10018568"/>
                <a:gd name="connsiteY162" fmla="*/ 2840037 h 3076162"/>
                <a:gd name="connsiteX163" fmla="*/ 2046250 w 10018568"/>
                <a:gd name="connsiteY163" fmla="*/ 2870169 h 3076162"/>
                <a:gd name="connsiteX164" fmla="*/ 1934276 w 10018568"/>
                <a:gd name="connsiteY164" fmla="*/ 2869595 h 3076162"/>
                <a:gd name="connsiteX165" fmla="*/ 1906773 w 10018568"/>
                <a:gd name="connsiteY165" fmla="*/ 2856682 h 3076162"/>
                <a:gd name="connsiteX166" fmla="*/ 1829667 w 10018568"/>
                <a:gd name="connsiteY166" fmla="*/ 2852951 h 3076162"/>
                <a:gd name="connsiteX167" fmla="*/ 1758946 w 10018568"/>
                <a:gd name="connsiteY167" fmla="*/ 2855390 h 3076162"/>
                <a:gd name="connsiteX168" fmla="*/ 1721130 w 10018568"/>
                <a:gd name="connsiteY168" fmla="*/ 2898292 h 3076162"/>
                <a:gd name="connsiteX169" fmla="*/ 1572813 w 10018568"/>
                <a:gd name="connsiteY169" fmla="*/ 2904175 h 3076162"/>
                <a:gd name="connsiteX170" fmla="*/ 1504547 w 10018568"/>
                <a:gd name="connsiteY170" fmla="*/ 2960851 h 3076162"/>
                <a:gd name="connsiteX171" fmla="*/ 1461820 w 10018568"/>
                <a:gd name="connsiteY171" fmla="*/ 2979074 h 3076162"/>
                <a:gd name="connsiteX172" fmla="*/ 1452980 w 10018568"/>
                <a:gd name="connsiteY172" fmla="*/ 3011071 h 3076162"/>
                <a:gd name="connsiteX173" fmla="*/ 1398466 w 10018568"/>
                <a:gd name="connsiteY173" fmla="*/ 3059282 h 3076162"/>
                <a:gd name="connsiteX174" fmla="*/ 1300242 w 10018568"/>
                <a:gd name="connsiteY174" fmla="*/ 3056125 h 3076162"/>
                <a:gd name="connsiteX175" fmla="*/ 1154871 w 10018568"/>
                <a:gd name="connsiteY175" fmla="*/ 2969747 h 3076162"/>
                <a:gd name="connsiteX176" fmla="*/ 1027672 w 10018568"/>
                <a:gd name="connsiteY176" fmla="*/ 2980078 h 3076162"/>
                <a:gd name="connsiteX177" fmla="*/ 945164 w 10018568"/>
                <a:gd name="connsiteY177" fmla="*/ 2979648 h 3076162"/>
                <a:gd name="connsiteX178" fmla="*/ 851360 w 10018568"/>
                <a:gd name="connsiteY178" fmla="*/ 2972330 h 3076162"/>
                <a:gd name="connsiteX179" fmla="*/ 822876 w 10018568"/>
                <a:gd name="connsiteY179" fmla="*/ 2951094 h 3076162"/>
                <a:gd name="connsiteX180" fmla="*/ 734474 w 10018568"/>
                <a:gd name="connsiteY180" fmla="*/ 2948081 h 3076162"/>
                <a:gd name="connsiteX181" fmla="*/ 626920 w 10018568"/>
                <a:gd name="connsiteY181" fmla="*/ 2949660 h 3076162"/>
                <a:gd name="connsiteX182" fmla="*/ 555216 w 10018568"/>
                <a:gd name="connsiteY182" fmla="*/ 3045077 h 3076162"/>
                <a:gd name="connsiteX183" fmla="*/ 469762 w 10018568"/>
                <a:gd name="connsiteY183" fmla="*/ 3031589 h 3076162"/>
                <a:gd name="connsiteX184" fmla="*/ 450608 w 10018568"/>
                <a:gd name="connsiteY184" fmla="*/ 3014945 h 3076162"/>
                <a:gd name="connsiteX185" fmla="*/ 380378 w 10018568"/>
                <a:gd name="connsiteY185" fmla="*/ 2983666 h 3076162"/>
                <a:gd name="connsiteX186" fmla="*/ 371047 w 10018568"/>
                <a:gd name="connsiteY186" fmla="*/ 2964439 h 3076162"/>
                <a:gd name="connsiteX187" fmla="*/ 269385 w 10018568"/>
                <a:gd name="connsiteY187" fmla="*/ 2918954 h 3076162"/>
                <a:gd name="connsiteX188" fmla="*/ 182949 w 10018568"/>
                <a:gd name="connsiteY188" fmla="*/ 2948655 h 3076162"/>
                <a:gd name="connsiteX189" fmla="*/ 102406 w 10018568"/>
                <a:gd name="connsiteY189" fmla="*/ 2960421 h 3076162"/>
                <a:gd name="connsiteX190" fmla="*/ 82761 w 10018568"/>
                <a:gd name="connsiteY190" fmla="*/ 2947364 h 3076162"/>
                <a:gd name="connsiteX191" fmla="*/ 14495 w 10018568"/>
                <a:gd name="connsiteY191" fmla="*/ 2948225 h 3076162"/>
                <a:gd name="connsiteX192" fmla="*/ 0 w 10018568"/>
                <a:gd name="connsiteY192" fmla="*/ 2947251 h 3076162"/>
                <a:gd name="connsiteX193" fmla="*/ 599705 w 10018568"/>
                <a:gd name="connsiteY193" fmla="*/ 105422 h 3076162"/>
                <a:gd name="connsiteX194" fmla="*/ 650493 w 10018568"/>
                <a:gd name="connsiteY194" fmla="*/ 94602 h 3076162"/>
                <a:gd name="connsiteX195" fmla="*/ 708445 w 10018568"/>
                <a:gd name="connsiteY195" fmla="*/ 47108 h 3076162"/>
                <a:gd name="connsiteX196" fmla="*/ 758539 w 10018568"/>
                <a:gd name="connsiteY196" fmla="*/ 18985 h 3076162"/>
                <a:gd name="connsiteX197" fmla="*/ 826313 w 10018568"/>
                <a:gd name="connsiteY197" fmla="*/ 32042 h 3076162"/>
                <a:gd name="connsiteX198" fmla="*/ 885248 w 10018568"/>
                <a:gd name="connsiteY198" fmla="*/ 32903 h 3076162"/>
                <a:gd name="connsiteX199" fmla="*/ 892614 w 10018568"/>
                <a:gd name="connsiteY199" fmla="*/ 112537 h 3076162"/>
                <a:gd name="connsiteX200" fmla="*/ 936324 w 10018568"/>
                <a:gd name="connsiteY200" fmla="*/ 112681 h 3076162"/>
                <a:gd name="connsiteX201" fmla="*/ 961862 w 10018568"/>
                <a:gd name="connsiteY201" fmla="*/ 123729 h 3076162"/>
                <a:gd name="connsiteX202" fmla="*/ 1012447 w 10018568"/>
                <a:gd name="connsiteY202" fmla="*/ 130760 h 3076162"/>
                <a:gd name="connsiteX203" fmla="*/ 1130807 w 10018568"/>
                <a:gd name="connsiteY203" fmla="*/ 139512 h 3076162"/>
                <a:gd name="connsiteX204" fmla="*/ 1232468 w 10018568"/>
                <a:gd name="connsiteY204" fmla="*/ 95606 h 3076162"/>
                <a:gd name="connsiteX205" fmla="*/ 1325780 w 10018568"/>
                <a:gd name="connsiteY205" fmla="*/ 48830 h 3076162"/>
                <a:gd name="connsiteX206" fmla="*/ 1477045 w 10018568"/>
                <a:gd name="connsiteY206" fmla="*/ 64039 h 3076162"/>
                <a:gd name="connsiteX207" fmla="*/ 1589020 w 10018568"/>
                <a:gd name="connsiteY207" fmla="*/ 66622 h 3076162"/>
                <a:gd name="connsiteX208" fmla="*/ 1629782 w 10018568"/>
                <a:gd name="connsiteY208" fmla="*/ 96323 h 3076162"/>
                <a:gd name="connsiteX209" fmla="*/ 1686261 w 10018568"/>
                <a:gd name="connsiteY209" fmla="*/ 99193 h 3076162"/>
                <a:gd name="connsiteX210" fmla="*/ 1767295 w 10018568"/>
                <a:gd name="connsiteY210" fmla="*/ 143386 h 3076162"/>
                <a:gd name="connsiteX211" fmla="*/ 1826230 w 10018568"/>
                <a:gd name="connsiteY211" fmla="*/ 162183 h 3076162"/>
                <a:gd name="connsiteX212" fmla="*/ 1866501 w 10018568"/>
                <a:gd name="connsiteY212" fmla="*/ 191597 h 3076162"/>
                <a:gd name="connsiteX213" fmla="*/ 2009908 w 10018568"/>
                <a:gd name="connsiteY213" fmla="*/ 190880 h 3076162"/>
                <a:gd name="connsiteX214" fmla="*/ 2180325 w 10018568"/>
                <a:gd name="connsiteY214" fmla="*/ 189732 h 3076162"/>
                <a:gd name="connsiteX215" fmla="*/ 2290336 w 10018568"/>
                <a:gd name="connsiteY215" fmla="*/ 253009 h 3076162"/>
                <a:gd name="connsiteX216" fmla="*/ 2511830 w 10018568"/>
                <a:gd name="connsiteY216" fmla="*/ 206233 h 3076162"/>
                <a:gd name="connsiteX217" fmla="*/ 2576167 w 10018568"/>
                <a:gd name="connsiteY217" fmla="*/ 146973 h 3076162"/>
                <a:gd name="connsiteX218" fmla="*/ 2679301 w 10018568"/>
                <a:gd name="connsiteY218" fmla="*/ 142095 h 3076162"/>
                <a:gd name="connsiteX219" fmla="*/ 2730378 w 10018568"/>
                <a:gd name="connsiteY219" fmla="*/ 127029 h 3076162"/>
                <a:gd name="connsiteX220" fmla="*/ 2797661 w 10018568"/>
                <a:gd name="connsiteY220" fmla="*/ 126312 h 3076162"/>
                <a:gd name="connsiteX221" fmla="*/ 2864453 w 10018568"/>
                <a:gd name="connsiteY221" fmla="*/ 111102 h 3076162"/>
                <a:gd name="connsiteX222" fmla="*/ 2979374 w 10018568"/>
                <a:gd name="connsiteY222" fmla="*/ 171079 h 3076162"/>
                <a:gd name="connsiteX223" fmla="*/ 3094296 w 10018568"/>
                <a:gd name="connsiteY223" fmla="*/ 207524 h 3076162"/>
                <a:gd name="connsiteX224" fmla="*/ 3203815 w 10018568"/>
                <a:gd name="connsiteY224" fmla="*/ 142812 h 3076162"/>
                <a:gd name="connsiteX225" fmla="*/ 3305477 w 10018568"/>
                <a:gd name="connsiteY225" fmla="*/ 159887 h 3076162"/>
                <a:gd name="connsiteX226" fmla="*/ 3416470 w 10018568"/>
                <a:gd name="connsiteY226" fmla="*/ 139943 h 3076162"/>
                <a:gd name="connsiteX227" fmla="*/ 3499959 w 10018568"/>
                <a:gd name="connsiteY227" fmla="*/ 78675 h 3076162"/>
                <a:gd name="connsiteX228" fmla="*/ 3614881 w 10018568"/>
                <a:gd name="connsiteY228" fmla="*/ 163905 h 3076162"/>
                <a:gd name="connsiteX229" fmla="*/ 3830974 w 10018568"/>
                <a:gd name="connsiteY229" fmla="*/ 175240 h 3076162"/>
                <a:gd name="connsiteX230" fmla="*/ 3889907 w 10018568"/>
                <a:gd name="connsiteY230" fmla="*/ 172514 h 3076162"/>
                <a:gd name="connsiteX231" fmla="*/ 3949332 w 10018568"/>
                <a:gd name="connsiteY231" fmla="*/ 142812 h 3076162"/>
                <a:gd name="connsiteX232" fmla="*/ 4077023 w 10018568"/>
                <a:gd name="connsiteY232" fmla="*/ 159313 h 3076162"/>
                <a:gd name="connsiteX233" fmla="*/ 4253826 w 10018568"/>
                <a:gd name="connsiteY233" fmla="*/ 239091 h 3076162"/>
                <a:gd name="connsiteX234" fmla="*/ 4331422 w 10018568"/>
                <a:gd name="connsiteY234" fmla="*/ 238086 h 3076162"/>
                <a:gd name="connsiteX235" fmla="*/ 4374150 w 10018568"/>
                <a:gd name="connsiteY235" fmla="*/ 253152 h 3076162"/>
                <a:gd name="connsiteX236" fmla="*/ 4434066 w 10018568"/>
                <a:gd name="connsiteY236" fmla="*/ 193462 h 3076162"/>
                <a:gd name="connsiteX237" fmla="*/ 4583857 w 10018568"/>
                <a:gd name="connsiteY237" fmla="*/ 191023 h 3076162"/>
                <a:gd name="connsiteX238" fmla="*/ 4689938 w 10018568"/>
                <a:gd name="connsiteY238" fmla="*/ 147834 h 3076162"/>
                <a:gd name="connsiteX239" fmla="*/ 4721861 w 10018568"/>
                <a:gd name="connsiteY239" fmla="*/ 98045 h 3076162"/>
                <a:gd name="connsiteX240" fmla="*/ 4803878 w 10018568"/>
                <a:gd name="connsiteY240" fmla="*/ 116268 h 3076162"/>
                <a:gd name="connsiteX241" fmla="*/ 4872143 w 10018568"/>
                <a:gd name="connsiteY241" fmla="*/ 128751 h 3076162"/>
                <a:gd name="connsiteX242" fmla="*/ 4912906 w 10018568"/>
                <a:gd name="connsiteY242" fmla="*/ 96754 h 3076162"/>
                <a:gd name="connsiteX243" fmla="*/ 5040597 w 10018568"/>
                <a:gd name="connsiteY243" fmla="*/ 95176 h 3076162"/>
                <a:gd name="connsiteX244" fmla="*/ 5108371 w 10018568"/>
                <a:gd name="connsiteY244" fmla="*/ 124303 h 3076162"/>
                <a:gd name="connsiteX245" fmla="*/ 5176145 w 10018568"/>
                <a:gd name="connsiteY245" fmla="*/ 127603 h 3076162"/>
                <a:gd name="connsiteX246" fmla="*/ 5306783 w 10018568"/>
                <a:gd name="connsiteY246" fmla="*/ 112107 h 3076162"/>
                <a:gd name="connsiteX247" fmla="*/ 5433491 w 10018568"/>
                <a:gd name="connsiteY247" fmla="*/ 50982 h 3076162"/>
                <a:gd name="connsiteX248" fmla="*/ 5476218 w 10018568"/>
                <a:gd name="connsiteY248" fmla="*/ 28025 h 3076162"/>
                <a:gd name="connsiteX249" fmla="*/ 5531715 w 10018568"/>
                <a:gd name="connsiteY249" fmla="*/ 16546 h 3076162"/>
                <a:gd name="connsiteX250" fmla="*/ 5582300 w 10018568"/>
                <a:gd name="connsiteY250" fmla="*/ 16259 h 3076162"/>
                <a:gd name="connsiteX251" fmla="*/ 5653512 w 10018568"/>
                <a:gd name="connsiteY251" fmla="*/ 33334 h 3076162"/>
                <a:gd name="connsiteX252" fmla="*/ 5735528 w 10018568"/>
                <a:gd name="connsiteY252" fmla="*/ 33334 h 3076162"/>
                <a:gd name="connsiteX253" fmla="*/ 5764013 w 10018568"/>
                <a:gd name="connsiteY253" fmla="*/ 12241 h 3076162"/>
                <a:gd name="connsiteX254" fmla="*/ 5797194 w 10018568"/>
                <a:gd name="connsiteY254" fmla="*/ 1090 h 3076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0018568" h="3076162">
                  <a:moveTo>
                    <a:pt x="2720555" y="2927706"/>
                  </a:moveTo>
                  <a:lnTo>
                    <a:pt x="2720737" y="2927758"/>
                  </a:lnTo>
                  <a:lnTo>
                    <a:pt x="2720555" y="2932011"/>
                  </a:lnTo>
                  <a:close/>
                  <a:moveTo>
                    <a:pt x="5797194" y="1090"/>
                  </a:moveTo>
                  <a:cubicBezTo>
                    <a:pt x="5829240" y="-3793"/>
                    <a:pt x="5858799" y="8475"/>
                    <a:pt x="5894160" y="23003"/>
                  </a:cubicBezTo>
                  <a:cubicBezTo>
                    <a:pt x="5936396" y="40651"/>
                    <a:pt x="5963898" y="53278"/>
                    <a:pt x="6001223" y="80397"/>
                  </a:cubicBezTo>
                  <a:cubicBezTo>
                    <a:pt x="6030199" y="101489"/>
                    <a:pt x="6050335" y="103928"/>
                    <a:pt x="6086186" y="115120"/>
                  </a:cubicBezTo>
                  <a:cubicBezTo>
                    <a:pt x="6121547" y="126312"/>
                    <a:pt x="6133825" y="143817"/>
                    <a:pt x="6174588" y="143386"/>
                  </a:cubicBezTo>
                  <a:cubicBezTo>
                    <a:pt x="6216332" y="142812"/>
                    <a:pt x="6267900" y="151421"/>
                    <a:pt x="6307190" y="140660"/>
                  </a:cubicBezTo>
                  <a:cubicBezTo>
                    <a:pt x="6309645" y="131907"/>
                    <a:pt x="6311118" y="123011"/>
                    <a:pt x="6312592" y="114259"/>
                  </a:cubicBezTo>
                  <a:cubicBezTo>
                    <a:pt x="6338621" y="102493"/>
                    <a:pt x="6415236" y="107515"/>
                    <a:pt x="6446176" y="111246"/>
                  </a:cubicBezTo>
                  <a:cubicBezTo>
                    <a:pt x="6474661" y="114833"/>
                    <a:pt x="6500199" y="124016"/>
                    <a:pt x="6530157" y="130903"/>
                  </a:cubicBezTo>
                  <a:cubicBezTo>
                    <a:pt x="6570429" y="140230"/>
                    <a:pt x="6595476" y="147260"/>
                    <a:pt x="6638694" y="139799"/>
                  </a:cubicBezTo>
                  <a:cubicBezTo>
                    <a:pt x="6672582" y="134060"/>
                    <a:pt x="6746740" y="102924"/>
                    <a:pt x="6772278" y="122581"/>
                  </a:cubicBezTo>
                  <a:cubicBezTo>
                    <a:pt x="6799290" y="143673"/>
                    <a:pt x="6765402" y="186719"/>
                    <a:pt x="6786520" y="204511"/>
                  </a:cubicBezTo>
                  <a:cubicBezTo>
                    <a:pt x="6798308" y="214268"/>
                    <a:pt x="6821390" y="205228"/>
                    <a:pt x="6835142" y="206376"/>
                  </a:cubicBezTo>
                  <a:cubicBezTo>
                    <a:pt x="6855277" y="208241"/>
                    <a:pt x="6857733" y="213981"/>
                    <a:pt x="6872466" y="218716"/>
                  </a:cubicBezTo>
                  <a:cubicBezTo>
                    <a:pt x="6887691" y="223738"/>
                    <a:pt x="6913229" y="237799"/>
                    <a:pt x="6927962" y="236364"/>
                  </a:cubicBezTo>
                  <a:cubicBezTo>
                    <a:pt x="6949080" y="234356"/>
                    <a:pt x="6957921" y="213263"/>
                    <a:pt x="6978548" y="207524"/>
                  </a:cubicBezTo>
                  <a:cubicBezTo>
                    <a:pt x="7015873" y="197337"/>
                    <a:pt x="7044848" y="215416"/>
                    <a:pt x="7080700" y="191597"/>
                  </a:cubicBezTo>
                  <a:cubicBezTo>
                    <a:pt x="7096907" y="180979"/>
                    <a:pt x="7103783" y="164479"/>
                    <a:pt x="7120972" y="158022"/>
                  </a:cubicBezTo>
                  <a:cubicBezTo>
                    <a:pt x="7138161" y="151708"/>
                    <a:pt x="7172540" y="159313"/>
                    <a:pt x="7190711" y="159313"/>
                  </a:cubicBezTo>
                  <a:cubicBezTo>
                    <a:pt x="7229018" y="159457"/>
                    <a:pt x="7275674" y="168066"/>
                    <a:pt x="7309562" y="148121"/>
                  </a:cubicBezTo>
                  <a:cubicBezTo>
                    <a:pt x="7332152" y="135064"/>
                    <a:pt x="7356708" y="109954"/>
                    <a:pt x="7376354" y="92449"/>
                  </a:cubicBezTo>
                  <a:cubicBezTo>
                    <a:pt x="7398945" y="72505"/>
                    <a:pt x="7411714" y="36347"/>
                    <a:pt x="7443636" y="30894"/>
                  </a:cubicBezTo>
                  <a:cubicBezTo>
                    <a:pt x="7478015" y="25155"/>
                    <a:pt x="7508955" y="53135"/>
                    <a:pt x="7546280" y="48686"/>
                  </a:cubicBezTo>
                  <a:cubicBezTo>
                    <a:pt x="7583114" y="44238"/>
                    <a:pt x="7592446" y="31181"/>
                    <a:pt x="7630262" y="40364"/>
                  </a:cubicBezTo>
                  <a:cubicBezTo>
                    <a:pt x="7677900" y="52274"/>
                    <a:pt x="7787419" y="39503"/>
                    <a:pt x="7816395" y="89580"/>
                  </a:cubicBezTo>
                  <a:cubicBezTo>
                    <a:pt x="7828673" y="76236"/>
                    <a:pt x="7847335" y="49547"/>
                    <a:pt x="7866489" y="46678"/>
                  </a:cubicBezTo>
                  <a:cubicBezTo>
                    <a:pt x="7904796" y="41082"/>
                    <a:pt x="7907743" y="74514"/>
                    <a:pt x="7921985" y="92162"/>
                  </a:cubicBezTo>
                  <a:cubicBezTo>
                    <a:pt x="7954399" y="134777"/>
                    <a:pt x="8039363" y="122581"/>
                    <a:pt x="8039363" y="188441"/>
                  </a:cubicBezTo>
                  <a:cubicBezTo>
                    <a:pt x="8056061" y="194036"/>
                    <a:pt x="8069812" y="187723"/>
                    <a:pt x="8086510" y="189588"/>
                  </a:cubicBezTo>
                  <a:cubicBezTo>
                    <a:pt x="8111066" y="192315"/>
                    <a:pt x="8131693" y="205659"/>
                    <a:pt x="8152811" y="217137"/>
                  </a:cubicBezTo>
                  <a:cubicBezTo>
                    <a:pt x="8155266" y="209389"/>
                    <a:pt x="8156740" y="201785"/>
                    <a:pt x="8157722" y="193893"/>
                  </a:cubicBezTo>
                  <a:cubicBezTo>
                    <a:pt x="8185716" y="183132"/>
                    <a:pt x="8236301" y="190880"/>
                    <a:pt x="8266259" y="190880"/>
                  </a:cubicBezTo>
                  <a:cubicBezTo>
                    <a:pt x="8305549" y="190880"/>
                    <a:pt x="8344347" y="190880"/>
                    <a:pt x="8383145" y="190880"/>
                  </a:cubicBezTo>
                  <a:cubicBezTo>
                    <a:pt x="8430784" y="190880"/>
                    <a:pt x="8489718" y="183706"/>
                    <a:pt x="8540303" y="187436"/>
                  </a:cubicBezTo>
                  <a:cubicBezTo>
                    <a:pt x="8571243" y="179544"/>
                    <a:pt x="8590888" y="167922"/>
                    <a:pt x="8629686" y="184423"/>
                  </a:cubicBezTo>
                  <a:cubicBezTo>
                    <a:pt x="8650804" y="193319"/>
                    <a:pt x="8664065" y="204367"/>
                    <a:pt x="8684692" y="206807"/>
                  </a:cubicBezTo>
                  <a:cubicBezTo>
                    <a:pt x="8690585" y="206807"/>
                    <a:pt x="8695987" y="206807"/>
                    <a:pt x="8701881" y="206807"/>
                  </a:cubicBezTo>
                  <a:cubicBezTo>
                    <a:pt x="8716123" y="204511"/>
                    <a:pt x="8722999" y="198054"/>
                    <a:pt x="8735277" y="194467"/>
                  </a:cubicBezTo>
                  <a:cubicBezTo>
                    <a:pt x="8750993" y="189732"/>
                    <a:pt x="8768673" y="195902"/>
                    <a:pt x="8782915" y="188297"/>
                  </a:cubicBezTo>
                  <a:cubicBezTo>
                    <a:pt x="8798140" y="180549"/>
                    <a:pt x="8795684" y="163905"/>
                    <a:pt x="8812382" y="160318"/>
                  </a:cubicBezTo>
                  <a:cubicBezTo>
                    <a:pt x="8816311" y="169070"/>
                    <a:pt x="8816802" y="179688"/>
                    <a:pt x="8817293" y="190162"/>
                  </a:cubicBezTo>
                  <a:cubicBezTo>
                    <a:pt x="8840376" y="188154"/>
                    <a:pt x="8860021" y="192602"/>
                    <a:pt x="8865914" y="216420"/>
                  </a:cubicBezTo>
                  <a:cubicBezTo>
                    <a:pt x="8879665" y="198054"/>
                    <a:pt x="8898328" y="212259"/>
                    <a:pt x="8917482" y="207667"/>
                  </a:cubicBezTo>
                  <a:cubicBezTo>
                    <a:pt x="8930742" y="204511"/>
                    <a:pt x="8938600" y="195328"/>
                    <a:pt x="8949404" y="187723"/>
                  </a:cubicBezTo>
                  <a:cubicBezTo>
                    <a:pt x="8988203" y="160031"/>
                    <a:pt x="9001954" y="142669"/>
                    <a:pt x="9052048" y="143530"/>
                  </a:cubicBezTo>
                  <a:cubicBezTo>
                    <a:pt x="9094284" y="144247"/>
                    <a:pt x="9121787" y="148695"/>
                    <a:pt x="9162058" y="157878"/>
                  </a:cubicBezTo>
                  <a:cubicBezTo>
                    <a:pt x="9180230" y="161896"/>
                    <a:pt x="9195454" y="158739"/>
                    <a:pt x="9213626" y="166631"/>
                  </a:cubicBezTo>
                  <a:cubicBezTo>
                    <a:pt x="9227868" y="173088"/>
                    <a:pt x="9236708" y="185140"/>
                    <a:pt x="9250460" y="189445"/>
                  </a:cubicBezTo>
                  <a:cubicBezTo>
                    <a:pt x="9269613" y="155726"/>
                    <a:pt x="9282873" y="145682"/>
                    <a:pt x="9303991" y="148121"/>
                  </a:cubicBezTo>
                  <a:cubicBezTo>
                    <a:pt x="9309394" y="145539"/>
                    <a:pt x="9314796" y="142669"/>
                    <a:pt x="9322654" y="139943"/>
                  </a:cubicBezTo>
                  <a:cubicBezTo>
                    <a:pt x="9381588" y="118420"/>
                    <a:pt x="9442978" y="108520"/>
                    <a:pt x="9502894" y="95032"/>
                  </a:cubicBezTo>
                  <a:cubicBezTo>
                    <a:pt x="9542184" y="86279"/>
                    <a:pt x="9542184" y="71788"/>
                    <a:pt x="9561337" y="47538"/>
                  </a:cubicBezTo>
                  <a:cubicBezTo>
                    <a:pt x="9574597" y="30464"/>
                    <a:pt x="9582455" y="16976"/>
                    <a:pt x="9611431" y="19416"/>
                  </a:cubicBezTo>
                  <a:cubicBezTo>
                    <a:pt x="9634023" y="21424"/>
                    <a:pt x="9652685" y="33047"/>
                    <a:pt x="9679205" y="32616"/>
                  </a:cubicBezTo>
                  <a:cubicBezTo>
                    <a:pt x="9691483" y="32329"/>
                    <a:pt x="9728317" y="26159"/>
                    <a:pt x="9737649" y="33477"/>
                  </a:cubicBezTo>
                  <a:cubicBezTo>
                    <a:pt x="9766133" y="55000"/>
                    <a:pt x="9696886" y="93454"/>
                    <a:pt x="9745506" y="112968"/>
                  </a:cubicBezTo>
                  <a:cubicBezTo>
                    <a:pt x="9754838" y="116842"/>
                    <a:pt x="9777429" y="110815"/>
                    <a:pt x="9789216" y="113254"/>
                  </a:cubicBezTo>
                  <a:cubicBezTo>
                    <a:pt x="9799038" y="115120"/>
                    <a:pt x="9805423" y="122151"/>
                    <a:pt x="9814754" y="124303"/>
                  </a:cubicBezTo>
                  <a:cubicBezTo>
                    <a:pt x="9831943" y="128464"/>
                    <a:pt x="9848150" y="127316"/>
                    <a:pt x="9865339" y="131334"/>
                  </a:cubicBezTo>
                  <a:cubicBezTo>
                    <a:pt x="9905611" y="140660"/>
                    <a:pt x="9940480" y="150274"/>
                    <a:pt x="9983699" y="140086"/>
                  </a:cubicBezTo>
                  <a:cubicBezTo>
                    <a:pt x="9995977" y="137217"/>
                    <a:pt x="10007272" y="133055"/>
                    <a:pt x="10018568" y="128607"/>
                  </a:cubicBezTo>
                  <a:lnTo>
                    <a:pt x="10018568" y="2975056"/>
                  </a:lnTo>
                  <a:cubicBezTo>
                    <a:pt x="10015130" y="2973622"/>
                    <a:pt x="10011201" y="2971900"/>
                    <a:pt x="10007763" y="2970895"/>
                  </a:cubicBezTo>
                  <a:cubicBezTo>
                    <a:pt x="9967001" y="2959273"/>
                    <a:pt x="9924764" y="2980222"/>
                    <a:pt x="9880564" y="2981083"/>
                  </a:cubicBezTo>
                  <a:cubicBezTo>
                    <a:pt x="9853061" y="2981657"/>
                    <a:pt x="9825068" y="2980652"/>
                    <a:pt x="9797565" y="2980652"/>
                  </a:cubicBezTo>
                  <a:cubicBezTo>
                    <a:pt x="9766624" y="2980652"/>
                    <a:pt x="9732246" y="2986392"/>
                    <a:pt x="9703761" y="2973335"/>
                  </a:cubicBezTo>
                  <a:cubicBezTo>
                    <a:pt x="9692957" y="2968600"/>
                    <a:pt x="9684608" y="2956116"/>
                    <a:pt x="9675277" y="2952242"/>
                  </a:cubicBezTo>
                  <a:cubicBezTo>
                    <a:pt x="9650230" y="2941624"/>
                    <a:pt x="9614378" y="2949229"/>
                    <a:pt x="9587366" y="2949229"/>
                  </a:cubicBezTo>
                  <a:cubicBezTo>
                    <a:pt x="9576071" y="2949229"/>
                    <a:pt x="9554462" y="2946646"/>
                    <a:pt x="9533343" y="2945355"/>
                  </a:cubicBezTo>
                  <a:cubicBezTo>
                    <a:pt x="9516645" y="2988401"/>
                    <a:pt x="9497983" y="3026998"/>
                    <a:pt x="9441504" y="3040629"/>
                  </a:cubicBezTo>
                  <a:cubicBezTo>
                    <a:pt x="9431682" y="3042925"/>
                    <a:pt x="9423333" y="3043499"/>
                    <a:pt x="9414984" y="3043212"/>
                  </a:cubicBezTo>
                  <a:cubicBezTo>
                    <a:pt x="9413020" y="3044216"/>
                    <a:pt x="9411055" y="3045364"/>
                    <a:pt x="9408108" y="3045938"/>
                  </a:cubicBezTo>
                  <a:cubicBezTo>
                    <a:pt x="9382570" y="3051534"/>
                    <a:pt x="9345245" y="3043212"/>
                    <a:pt x="9322654" y="3032450"/>
                  </a:cubicBezTo>
                  <a:cubicBezTo>
                    <a:pt x="9316760" y="3029868"/>
                    <a:pt x="9309394" y="3018245"/>
                    <a:pt x="9303500" y="3015806"/>
                  </a:cubicBezTo>
                  <a:cubicBezTo>
                    <a:pt x="9276489" y="3005045"/>
                    <a:pt x="9253406" y="3008919"/>
                    <a:pt x="9232779" y="2984526"/>
                  </a:cubicBezTo>
                  <a:cubicBezTo>
                    <a:pt x="9229833" y="2980652"/>
                    <a:pt x="9228359" y="2975917"/>
                    <a:pt x="9226886" y="2971613"/>
                  </a:cubicBezTo>
                  <a:cubicBezTo>
                    <a:pt x="9206750" y="2964726"/>
                    <a:pt x="9186614" y="2964726"/>
                    <a:pt x="9163532" y="2961425"/>
                  </a:cubicBezTo>
                  <a:cubicBezTo>
                    <a:pt x="9125716" y="2955829"/>
                    <a:pt x="9079550" y="2941624"/>
                    <a:pt x="9039279" y="2948081"/>
                  </a:cubicBezTo>
                  <a:cubicBezTo>
                    <a:pt x="9037805" y="2948655"/>
                    <a:pt x="9036823" y="2949229"/>
                    <a:pt x="9035350" y="2949516"/>
                  </a:cubicBezTo>
                  <a:cubicBezTo>
                    <a:pt x="9028965" y="2951668"/>
                    <a:pt x="9022581" y="2953821"/>
                    <a:pt x="9016196" y="2955686"/>
                  </a:cubicBezTo>
                  <a:cubicBezTo>
                    <a:pt x="8994587" y="2966160"/>
                    <a:pt x="8973960" y="2986822"/>
                    <a:pt x="8949895" y="2993422"/>
                  </a:cubicBezTo>
                  <a:cubicBezTo>
                    <a:pt x="8919446" y="3001888"/>
                    <a:pt x="8880157" y="2998157"/>
                    <a:pt x="8848234" y="2996866"/>
                  </a:cubicBezTo>
                  <a:cubicBezTo>
                    <a:pt x="8809436" y="2995431"/>
                    <a:pt x="8799613" y="2970752"/>
                    <a:pt x="8763762" y="2963721"/>
                  </a:cubicBezTo>
                  <a:cubicBezTo>
                    <a:pt x="8745590" y="2960134"/>
                    <a:pt x="8723490" y="2963004"/>
                    <a:pt x="8702863" y="2964582"/>
                  </a:cubicBezTo>
                  <a:cubicBezTo>
                    <a:pt x="8687638" y="2970465"/>
                    <a:pt x="8672414" y="2976061"/>
                    <a:pt x="8655716" y="2979504"/>
                  </a:cubicBezTo>
                  <a:cubicBezTo>
                    <a:pt x="8612497" y="2988544"/>
                    <a:pt x="8547179" y="2987396"/>
                    <a:pt x="8501996" y="2981370"/>
                  </a:cubicBezTo>
                  <a:cubicBezTo>
                    <a:pt x="8452884" y="2974913"/>
                    <a:pt x="8444535" y="2963004"/>
                    <a:pt x="8441097" y="2919815"/>
                  </a:cubicBezTo>
                  <a:cubicBezTo>
                    <a:pt x="8411139" y="2910345"/>
                    <a:pt x="8267241" y="2930289"/>
                    <a:pt x="8256928" y="2965012"/>
                  </a:cubicBezTo>
                  <a:lnTo>
                    <a:pt x="8260857" y="2897575"/>
                  </a:lnTo>
                  <a:cubicBezTo>
                    <a:pt x="8254963" y="2899870"/>
                    <a:pt x="8249070" y="2902023"/>
                    <a:pt x="8243177" y="2905466"/>
                  </a:cubicBezTo>
                  <a:cubicBezTo>
                    <a:pt x="8203887" y="2927993"/>
                    <a:pt x="8197011" y="2925267"/>
                    <a:pt x="8155758" y="2906184"/>
                  </a:cubicBezTo>
                  <a:cubicBezTo>
                    <a:pt x="8122362" y="2890687"/>
                    <a:pt x="8071776" y="2846064"/>
                    <a:pt x="8035434" y="2852234"/>
                  </a:cubicBezTo>
                  <a:cubicBezTo>
                    <a:pt x="8004002" y="2857399"/>
                    <a:pt x="7992215" y="2895996"/>
                    <a:pt x="7967659" y="2914219"/>
                  </a:cubicBezTo>
                  <a:cubicBezTo>
                    <a:pt x="7902341" y="2962573"/>
                    <a:pt x="7801662" y="2980939"/>
                    <a:pt x="7722100" y="2980652"/>
                  </a:cubicBezTo>
                  <a:cubicBezTo>
                    <a:pt x="7688704" y="2980509"/>
                    <a:pt x="7660220" y="2977496"/>
                    <a:pt x="7629770" y="2991844"/>
                  </a:cubicBezTo>
                  <a:cubicBezTo>
                    <a:pt x="7595392" y="3007771"/>
                    <a:pt x="7584588" y="3027285"/>
                    <a:pt x="7545298" y="3028576"/>
                  </a:cubicBezTo>
                  <a:cubicBezTo>
                    <a:pt x="7510428" y="3029581"/>
                    <a:pt x="7506008" y="3032881"/>
                    <a:pt x="7478506" y="3048090"/>
                  </a:cubicBezTo>
                  <a:cubicBezTo>
                    <a:pt x="7443636" y="3067174"/>
                    <a:pt x="7406312" y="3087548"/>
                    <a:pt x="7367022" y="3068608"/>
                  </a:cubicBezTo>
                  <a:cubicBezTo>
                    <a:pt x="7352288" y="3061434"/>
                    <a:pt x="7347868" y="3056412"/>
                    <a:pt x="7337555" y="3044646"/>
                  </a:cubicBezTo>
                  <a:cubicBezTo>
                    <a:pt x="7312999" y="3015806"/>
                    <a:pt x="7292372" y="2994140"/>
                    <a:pt x="7260450" y="2968026"/>
                  </a:cubicBezTo>
                  <a:cubicBezTo>
                    <a:pt x="7231474" y="2944207"/>
                    <a:pt x="7204953" y="2923832"/>
                    <a:pt x="7172048" y="2905466"/>
                  </a:cubicBezTo>
                  <a:cubicBezTo>
                    <a:pt x="7108694" y="2869595"/>
                    <a:pt x="7045831" y="2841759"/>
                    <a:pt x="6972654" y="2817941"/>
                  </a:cubicBezTo>
                  <a:cubicBezTo>
                    <a:pt x="6918140" y="2800005"/>
                    <a:pt x="6924525" y="2817654"/>
                    <a:pt x="6880816" y="2834872"/>
                  </a:cubicBezTo>
                  <a:cubicBezTo>
                    <a:pt x="6843000" y="2850081"/>
                    <a:pt x="6793888" y="2830137"/>
                    <a:pt x="6753124" y="2840755"/>
                  </a:cubicBezTo>
                  <a:cubicBezTo>
                    <a:pt x="6727096" y="2847499"/>
                    <a:pt x="6709906" y="2868304"/>
                    <a:pt x="6681422" y="2871174"/>
                  </a:cubicBezTo>
                  <a:cubicBezTo>
                    <a:pt x="6653428" y="2874043"/>
                    <a:pt x="6623960" y="2861847"/>
                    <a:pt x="6597440" y="2853955"/>
                  </a:cubicBezTo>
                  <a:cubicBezTo>
                    <a:pt x="6557168" y="2842046"/>
                    <a:pt x="6476626" y="2816506"/>
                    <a:pt x="6476626" y="2882796"/>
                  </a:cubicBezTo>
                  <a:cubicBezTo>
                    <a:pt x="6448632" y="2891118"/>
                    <a:pt x="6409833" y="2885522"/>
                    <a:pt x="6381840" y="2885522"/>
                  </a:cubicBezTo>
                  <a:cubicBezTo>
                    <a:pt x="6351390" y="2885522"/>
                    <a:pt x="6304243" y="2894848"/>
                    <a:pt x="6276249" y="2883370"/>
                  </a:cubicBezTo>
                  <a:cubicBezTo>
                    <a:pt x="6273794" y="2847786"/>
                    <a:pt x="6276249" y="2850655"/>
                    <a:pt x="6250220" y="2830137"/>
                  </a:cubicBezTo>
                  <a:cubicBezTo>
                    <a:pt x="6225664" y="2811197"/>
                    <a:pt x="6204055" y="2804884"/>
                    <a:pt x="6172623" y="2798427"/>
                  </a:cubicBezTo>
                  <a:cubicBezTo>
                    <a:pt x="6138245" y="2791253"/>
                    <a:pt x="6103866" y="2794840"/>
                    <a:pt x="6069980" y="2787809"/>
                  </a:cubicBezTo>
                  <a:cubicBezTo>
                    <a:pt x="6026761" y="2778769"/>
                    <a:pt x="5984525" y="2744620"/>
                    <a:pt x="5939342" y="2744620"/>
                  </a:cubicBezTo>
                  <a:cubicBezTo>
                    <a:pt x="5932958" y="2770878"/>
                    <a:pt x="5952603" y="2801440"/>
                    <a:pt x="5947200" y="2822963"/>
                  </a:cubicBezTo>
                  <a:cubicBezTo>
                    <a:pt x="5943271" y="2838746"/>
                    <a:pt x="5924118" y="2838172"/>
                    <a:pt x="5915278" y="2849507"/>
                  </a:cubicBezTo>
                  <a:cubicBezTo>
                    <a:pt x="5908402" y="2857686"/>
                    <a:pt x="5907420" y="2867443"/>
                    <a:pt x="5901526" y="2875622"/>
                  </a:cubicBezTo>
                  <a:cubicBezTo>
                    <a:pt x="5865675" y="2925985"/>
                    <a:pt x="5822947" y="2935598"/>
                    <a:pt x="5772362" y="2963147"/>
                  </a:cubicBezTo>
                  <a:cubicBezTo>
                    <a:pt x="5746824" y="2920245"/>
                    <a:pt x="5701641" y="2875478"/>
                    <a:pt x="5648109" y="2868160"/>
                  </a:cubicBezTo>
                  <a:cubicBezTo>
                    <a:pt x="5616678" y="2863856"/>
                    <a:pt x="5555779" y="2862564"/>
                    <a:pt x="5530241" y="2876913"/>
                  </a:cubicBezTo>
                  <a:cubicBezTo>
                    <a:pt x="5504703" y="2891405"/>
                    <a:pt x="5499301" y="2909053"/>
                    <a:pt x="5469343" y="2919241"/>
                  </a:cubicBezTo>
                  <a:cubicBezTo>
                    <a:pt x="5439384" y="2929572"/>
                    <a:pt x="5412373" y="2933015"/>
                    <a:pt x="5383397" y="2924406"/>
                  </a:cubicBezTo>
                  <a:cubicBezTo>
                    <a:pt x="5347054" y="2913502"/>
                    <a:pt x="5317096" y="2896427"/>
                    <a:pt x="5276824" y="2900444"/>
                  </a:cubicBezTo>
                  <a:cubicBezTo>
                    <a:pt x="5238026" y="2904175"/>
                    <a:pt x="5176636" y="2919384"/>
                    <a:pt x="5141767" y="2936316"/>
                  </a:cubicBezTo>
                  <a:cubicBezTo>
                    <a:pt x="5122613" y="2945355"/>
                    <a:pt x="5114264" y="2961425"/>
                    <a:pt x="5091673" y="2966017"/>
                  </a:cubicBezTo>
                  <a:cubicBezTo>
                    <a:pt x="5067608" y="2971039"/>
                    <a:pt x="5038141" y="2958556"/>
                    <a:pt x="5013585" y="2964008"/>
                  </a:cubicBezTo>
                  <a:cubicBezTo>
                    <a:pt x="4979698" y="2971900"/>
                    <a:pt x="4949249" y="3000597"/>
                    <a:pt x="4914379" y="3014371"/>
                  </a:cubicBezTo>
                  <a:cubicBezTo>
                    <a:pt x="4886877" y="3025133"/>
                    <a:pt x="4868705" y="3042781"/>
                    <a:pt x="4837274" y="3044646"/>
                  </a:cubicBezTo>
                  <a:cubicBezTo>
                    <a:pt x="4798967" y="3047229"/>
                    <a:pt x="4772937" y="3021115"/>
                    <a:pt x="4748873" y="2997440"/>
                  </a:cubicBezTo>
                  <a:cubicBezTo>
                    <a:pt x="4711548" y="2961425"/>
                    <a:pt x="4679625" y="2919241"/>
                    <a:pt x="4632478" y="2892840"/>
                  </a:cubicBezTo>
                  <a:cubicBezTo>
                    <a:pt x="4583857" y="2865434"/>
                    <a:pt x="4541130" y="2869452"/>
                    <a:pt x="4486616" y="2869739"/>
                  </a:cubicBezTo>
                  <a:cubicBezTo>
                    <a:pt x="4456166" y="2869882"/>
                    <a:pt x="4426208" y="2872034"/>
                    <a:pt x="4396250" y="2866295"/>
                  </a:cubicBezTo>
                  <a:cubicBezTo>
                    <a:pt x="4380043" y="2863138"/>
                    <a:pt x="4336333" y="2860412"/>
                    <a:pt x="4322582" y="2853238"/>
                  </a:cubicBezTo>
                  <a:cubicBezTo>
                    <a:pt x="4306375" y="2844629"/>
                    <a:pt x="4298517" y="2824541"/>
                    <a:pt x="4279364" y="2815071"/>
                  </a:cubicBezTo>
                  <a:cubicBezTo>
                    <a:pt x="4258737" y="2805027"/>
                    <a:pt x="4241548" y="2806462"/>
                    <a:pt x="4219447" y="2806318"/>
                  </a:cubicBezTo>
                  <a:cubicBezTo>
                    <a:pt x="4183105" y="2805888"/>
                    <a:pt x="4146762" y="2806462"/>
                    <a:pt x="4110419" y="2806462"/>
                  </a:cubicBezTo>
                  <a:cubicBezTo>
                    <a:pt x="4067201" y="2806462"/>
                    <a:pt x="4018089" y="2812919"/>
                    <a:pt x="3974871" y="2807610"/>
                  </a:cubicBezTo>
                  <a:cubicBezTo>
                    <a:pt x="3916919" y="2800292"/>
                    <a:pt x="3910043" y="2762412"/>
                    <a:pt x="3878611" y="2727115"/>
                  </a:cubicBezTo>
                  <a:cubicBezTo>
                    <a:pt x="3789719" y="2626532"/>
                    <a:pt x="3764181" y="2796418"/>
                    <a:pt x="3694933" y="2829133"/>
                  </a:cubicBezTo>
                  <a:cubicBezTo>
                    <a:pt x="3656626" y="2847068"/>
                    <a:pt x="3615863" y="2830998"/>
                    <a:pt x="3574609" y="2838746"/>
                  </a:cubicBezTo>
                  <a:cubicBezTo>
                    <a:pt x="3521569" y="2848503"/>
                    <a:pt x="3490137" y="2888966"/>
                    <a:pt x="3465582" y="2927276"/>
                  </a:cubicBezTo>
                  <a:cubicBezTo>
                    <a:pt x="3400262" y="2911780"/>
                    <a:pt x="3280921" y="2902166"/>
                    <a:pt x="3213638" y="2920102"/>
                  </a:cubicBezTo>
                  <a:cubicBezTo>
                    <a:pt x="3210200" y="3002892"/>
                    <a:pt x="3036835" y="2970895"/>
                    <a:pt x="2986741" y="2937176"/>
                  </a:cubicBezTo>
                  <a:cubicBezTo>
                    <a:pt x="2964641" y="2922254"/>
                    <a:pt x="2954327" y="2906184"/>
                    <a:pt x="2924370" y="2900731"/>
                  </a:cubicBezTo>
                  <a:cubicBezTo>
                    <a:pt x="2889992" y="2894705"/>
                    <a:pt x="2822217" y="2894848"/>
                    <a:pt x="2791767" y="2904749"/>
                  </a:cubicBezTo>
                  <a:cubicBezTo>
                    <a:pt x="2771509" y="2911206"/>
                    <a:pt x="2757328" y="2931383"/>
                    <a:pt x="2739694" y="2933199"/>
                  </a:cubicBezTo>
                  <a:lnTo>
                    <a:pt x="2720737" y="2927758"/>
                  </a:lnTo>
                  <a:lnTo>
                    <a:pt x="2722274" y="2891728"/>
                  </a:lnTo>
                  <a:cubicBezTo>
                    <a:pt x="2721415" y="2879639"/>
                    <a:pt x="2717363" y="2869452"/>
                    <a:pt x="2704840" y="2862851"/>
                  </a:cubicBezTo>
                  <a:cubicBezTo>
                    <a:pt x="2704840" y="2862564"/>
                    <a:pt x="2704348" y="2862564"/>
                    <a:pt x="2703857" y="2862421"/>
                  </a:cubicBezTo>
                  <a:cubicBezTo>
                    <a:pt x="2704348" y="2852951"/>
                    <a:pt x="2705331" y="2844198"/>
                    <a:pt x="2705331" y="2837311"/>
                  </a:cubicBezTo>
                  <a:cubicBezTo>
                    <a:pt x="2705822" y="2811053"/>
                    <a:pt x="2714662" y="2785226"/>
                    <a:pt x="2689615" y="2772743"/>
                  </a:cubicBezTo>
                  <a:cubicBezTo>
                    <a:pt x="2663095" y="2759542"/>
                    <a:pt x="2579604" y="2774034"/>
                    <a:pt x="2551611" y="2773891"/>
                  </a:cubicBezTo>
                  <a:cubicBezTo>
                    <a:pt x="2519198" y="2773747"/>
                    <a:pt x="2507411" y="2773747"/>
                    <a:pt x="2480890" y="2785944"/>
                  </a:cubicBezTo>
                  <a:cubicBezTo>
                    <a:pt x="2435707" y="2806749"/>
                    <a:pt x="2468121" y="2802588"/>
                    <a:pt x="2452405" y="2838459"/>
                  </a:cubicBezTo>
                  <a:cubicBezTo>
                    <a:pt x="2440618" y="2866008"/>
                    <a:pt x="2395435" y="2852951"/>
                    <a:pt x="2365969" y="2853094"/>
                  </a:cubicBezTo>
                  <a:cubicBezTo>
                    <a:pt x="2350252" y="2853094"/>
                    <a:pt x="2325696" y="2857399"/>
                    <a:pt x="2310963" y="2854242"/>
                  </a:cubicBezTo>
                  <a:cubicBezTo>
                    <a:pt x="2262342" y="2843624"/>
                    <a:pt x="2301140" y="2848216"/>
                    <a:pt x="2282478" y="2820667"/>
                  </a:cubicBezTo>
                  <a:cubicBezTo>
                    <a:pt x="2262833" y="2790535"/>
                    <a:pt x="2257922" y="2813349"/>
                    <a:pt x="2232384" y="2825832"/>
                  </a:cubicBezTo>
                  <a:cubicBezTo>
                    <a:pt x="2200952" y="2841329"/>
                    <a:pt x="2172959" y="2836450"/>
                    <a:pt x="2138580" y="2837168"/>
                  </a:cubicBezTo>
                  <a:cubicBezTo>
                    <a:pt x="2121883" y="2837455"/>
                    <a:pt x="2108131" y="2834154"/>
                    <a:pt x="2091433" y="2840037"/>
                  </a:cubicBezTo>
                  <a:cubicBezTo>
                    <a:pt x="2071297" y="2847212"/>
                    <a:pt x="2065896" y="2865434"/>
                    <a:pt x="2046250" y="2870169"/>
                  </a:cubicBezTo>
                  <a:cubicBezTo>
                    <a:pt x="2019239" y="2876626"/>
                    <a:pt x="1961778" y="2875191"/>
                    <a:pt x="1934276" y="2869595"/>
                  </a:cubicBezTo>
                  <a:cubicBezTo>
                    <a:pt x="1923962" y="2867443"/>
                    <a:pt x="1913157" y="2858116"/>
                    <a:pt x="1906773" y="2856682"/>
                  </a:cubicBezTo>
                  <a:cubicBezTo>
                    <a:pt x="1881235" y="2850942"/>
                    <a:pt x="1857170" y="2853238"/>
                    <a:pt x="1829667" y="2852951"/>
                  </a:cubicBezTo>
                  <a:cubicBezTo>
                    <a:pt x="1809532" y="2852521"/>
                    <a:pt x="1777609" y="2847355"/>
                    <a:pt x="1758946" y="2855390"/>
                  </a:cubicBezTo>
                  <a:cubicBezTo>
                    <a:pt x="1733899" y="2866439"/>
                    <a:pt x="1738320" y="2886670"/>
                    <a:pt x="1721130" y="2898292"/>
                  </a:cubicBezTo>
                  <a:cubicBezTo>
                    <a:pt x="1687734" y="2920102"/>
                    <a:pt x="1611611" y="2894848"/>
                    <a:pt x="1572813" y="2904175"/>
                  </a:cubicBezTo>
                  <a:cubicBezTo>
                    <a:pt x="1538926" y="2912210"/>
                    <a:pt x="1529594" y="2940477"/>
                    <a:pt x="1504547" y="2960851"/>
                  </a:cubicBezTo>
                  <a:cubicBezTo>
                    <a:pt x="1493251" y="2969604"/>
                    <a:pt x="1470660" y="2968169"/>
                    <a:pt x="1461820" y="2979074"/>
                  </a:cubicBezTo>
                  <a:cubicBezTo>
                    <a:pt x="1450524" y="2992705"/>
                    <a:pt x="1458382" y="2994570"/>
                    <a:pt x="1452980" y="3011071"/>
                  </a:cubicBezTo>
                  <a:cubicBezTo>
                    <a:pt x="1440702" y="3048521"/>
                    <a:pt x="1440211" y="3057417"/>
                    <a:pt x="1398466" y="3059282"/>
                  </a:cubicBezTo>
                  <a:cubicBezTo>
                    <a:pt x="1370472" y="3060430"/>
                    <a:pt x="1327254" y="3065882"/>
                    <a:pt x="1300242" y="3056125"/>
                  </a:cubicBezTo>
                  <a:cubicBezTo>
                    <a:pt x="1249166" y="3037903"/>
                    <a:pt x="1210368" y="2985531"/>
                    <a:pt x="1154871" y="2969747"/>
                  </a:cubicBezTo>
                  <a:cubicBezTo>
                    <a:pt x="1114109" y="2958125"/>
                    <a:pt x="1072363" y="2979074"/>
                    <a:pt x="1027672" y="2980078"/>
                  </a:cubicBezTo>
                  <a:cubicBezTo>
                    <a:pt x="1000169" y="2980509"/>
                    <a:pt x="972667" y="2979648"/>
                    <a:pt x="945164" y="2979648"/>
                  </a:cubicBezTo>
                  <a:cubicBezTo>
                    <a:pt x="914224" y="2979648"/>
                    <a:pt x="879354" y="2985387"/>
                    <a:pt x="851360" y="2972330"/>
                  </a:cubicBezTo>
                  <a:cubicBezTo>
                    <a:pt x="840556" y="2967452"/>
                    <a:pt x="832207" y="2955112"/>
                    <a:pt x="822876" y="2951094"/>
                  </a:cubicBezTo>
                  <a:cubicBezTo>
                    <a:pt x="797829" y="2940620"/>
                    <a:pt x="761977" y="2948081"/>
                    <a:pt x="734474" y="2948081"/>
                  </a:cubicBezTo>
                  <a:cubicBezTo>
                    <a:pt x="711392" y="2948081"/>
                    <a:pt x="647055" y="2937176"/>
                    <a:pt x="626920" y="2949660"/>
                  </a:cubicBezTo>
                  <a:cubicBezTo>
                    <a:pt x="590577" y="2972330"/>
                    <a:pt x="607275" y="3033598"/>
                    <a:pt x="555216" y="3045077"/>
                  </a:cubicBezTo>
                  <a:cubicBezTo>
                    <a:pt x="529678" y="3050673"/>
                    <a:pt x="492353" y="3042351"/>
                    <a:pt x="469762" y="3031589"/>
                  </a:cubicBezTo>
                  <a:cubicBezTo>
                    <a:pt x="464359" y="3029007"/>
                    <a:pt x="456502" y="3017241"/>
                    <a:pt x="450608" y="3014945"/>
                  </a:cubicBezTo>
                  <a:cubicBezTo>
                    <a:pt x="424088" y="3004184"/>
                    <a:pt x="400514" y="3007914"/>
                    <a:pt x="380378" y="2983666"/>
                  </a:cubicBezTo>
                  <a:cubicBezTo>
                    <a:pt x="375467" y="2977926"/>
                    <a:pt x="374976" y="2968887"/>
                    <a:pt x="371047" y="2964439"/>
                  </a:cubicBezTo>
                  <a:cubicBezTo>
                    <a:pt x="350420" y="2941624"/>
                    <a:pt x="308184" y="2914219"/>
                    <a:pt x="269385" y="2918954"/>
                  </a:cubicBezTo>
                  <a:cubicBezTo>
                    <a:pt x="242865" y="2922111"/>
                    <a:pt x="210943" y="2939329"/>
                    <a:pt x="182949" y="2948655"/>
                  </a:cubicBezTo>
                  <a:cubicBezTo>
                    <a:pt x="156429" y="2957408"/>
                    <a:pt x="131382" y="2965156"/>
                    <a:pt x="102406" y="2960421"/>
                  </a:cubicBezTo>
                  <a:cubicBezTo>
                    <a:pt x="97985" y="2959704"/>
                    <a:pt x="89636" y="2948942"/>
                    <a:pt x="82761" y="2947364"/>
                  </a:cubicBezTo>
                  <a:cubicBezTo>
                    <a:pt x="63607" y="2943059"/>
                    <a:pt x="34631" y="2948081"/>
                    <a:pt x="14495" y="2948225"/>
                  </a:cubicBezTo>
                  <a:lnTo>
                    <a:pt x="0" y="2947251"/>
                  </a:lnTo>
                  <a:lnTo>
                    <a:pt x="599705" y="105422"/>
                  </a:lnTo>
                  <a:lnTo>
                    <a:pt x="650493" y="94602"/>
                  </a:lnTo>
                  <a:cubicBezTo>
                    <a:pt x="689291" y="85849"/>
                    <a:pt x="689291" y="71213"/>
                    <a:pt x="708445" y="47108"/>
                  </a:cubicBezTo>
                  <a:cubicBezTo>
                    <a:pt x="721705" y="29890"/>
                    <a:pt x="730054" y="16402"/>
                    <a:pt x="758539" y="18985"/>
                  </a:cubicBezTo>
                  <a:cubicBezTo>
                    <a:pt x="781131" y="20850"/>
                    <a:pt x="799793" y="32616"/>
                    <a:pt x="826313" y="32042"/>
                  </a:cubicBezTo>
                  <a:cubicBezTo>
                    <a:pt x="838591" y="31899"/>
                    <a:pt x="875425" y="25585"/>
                    <a:pt x="885248" y="32903"/>
                  </a:cubicBezTo>
                  <a:cubicBezTo>
                    <a:pt x="913241" y="54426"/>
                    <a:pt x="843994" y="93023"/>
                    <a:pt x="892614" y="112537"/>
                  </a:cubicBezTo>
                  <a:cubicBezTo>
                    <a:pt x="901946" y="116268"/>
                    <a:pt x="925028" y="110385"/>
                    <a:pt x="936324" y="112681"/>
                  </a:cubicBezTo>
                  <a:cubicBezTo>
                    <a:pt x="946146" y="114689"/>
                    <a:pt x="952531" y="121577"/>
                    <a:pt x="961862" y="123729"/>
                  </a:cubicBezTo>
                  <a:cubicBezTo>
                    <a:pt x="979051" y="127890"/>
                    <a:pt x="995258" y="126886"/>
                    <a:pt x="1012447" y="130760"/>
                  </a:cubicBezTo>
                  <a:cubicBezTo>
                    <a:pt x="1053210" y="140086"/>
                    <a:pt x="1087588" y="149843"/>
                    <a:pt x="1130807" y="139512"/>
                  </a:cubicBezTo>
                  <a:cubicBezTo>
                    <a:pt x="1168132" y="130760"/>
                    <a:pt x="1201036" y="112681"/>
                    <a:pt x="1232468" y="95606"/>
                  </a:cubicBezTo>
                  <a:cubicBezTo>
                    <a:pt x="1259479" y="81258"/>
                    <a:pt x="1297787" y="57439"/>
                    <a:pt x="1325780" y="48830"/>
                  </a:cubicBezTo>
                  <a:cubicBezTo>
                    <a:pt x="1371454" y="35055"/>
                    <a:pt x="1429897" y="64613"/>
                    <a:pt x="1477045" y="64039"/>
                  </a:cubicBezTo>
                  <a:cubicBezTo>
                    <a:pt x="1505038" y="63752"/>
                    <a:pt x="1564955" y="53565"/>
                    <a:pt x="1589020" y="66622"/>
                  </a:cubicBezTo>
                  <a:cubicBezTo>
                    <a:pt x="1610137" y="78101"/>
                    <a:pt x="1605227" y="90154"/>
                    <a:pt x="1629782" y="96323"/>
                  </a:cubicBezTo>
                  <a:cubicBezTo>
                    <a:pt x="1647463" y="100915"/>
                    <a:pt x="1667599" y="94745"/>
                    <a:pt x="1686261" y="99193"/>
                  </a:cubicBezTo>
                  <a:cubicBezTo>
                    <a:pt x="1713764" y="106080"/>
                    <a:pt x="1742740" y="128607"/>
                    <a:pt x="1767295" y="143386"/>
                  </a:cubicBezTo>
                  <a:cubicBezTo>
                    <a:pt x="1785467" y="154148"/>
                    <a:pt x="1810023" y="152282"/>
                    <a:pt x="1826230" y="162183"/>
                  </a:cubicBezTo>
                  <a:cubicBezTo>
                    <a:pt x="1845383" y="173949"/>
                    <a:pt x="1843910" y="185427"/>
                    <a:pt x="1866501" y="191597"/>
                  </a:cubicBezTo>
                  <a:cubicBezTo>
                    <a:pt x="1906282" y="202502"/>
                    <a:pt x="1968162" y="190880"/>
                    <a:pt x="2009908" y="190880"/>
                  </a:cubicBezTo>
                  <a:cubicBezTo>
                    <a:pt x="2060984" y="190880"/>
                    <a:pt x="2130723" y="178253"/>
                    <a:pt x="2180325" y="189732"/>
                  </a:cubicBezTo>
                  <a:cubicBezTo>
                    <a:pt x="2223053" y="199632"/>
                    <a:pt x="2245153" y="243539"/>
                    <a:pt x="2290336" y="253009"/>
                  </a:cubicBezTo>
                  <a:cubicBezTo>
                    <a:pt x="2366950" y="268935"/>
                    <a:pt x="2456334" y="258461"/>
                    <a:pt x="2511830" y="206233"/>
                  </a:cubicBezTo>
                  <a:cubicBezTo>
                    <a:pt x="2537368" y="182414"/>
                    <a:pt x="2538842" y="157161"/>
                    <a:pt x="2576167" y="146973"/>
                  </a:cubicBezTo>
                  <a:cubicBezTo>
                    <a:pt x="2610054" y="137790"/>
                    <a:pt x="2645414" y="149126"/>
                    <a:pt x="2679301" y="142095"/>
                  </a:cubicBezTo>
                  <a:cubicBezTo>
                    <a:pt x="2697473" y="138364"/>
                    <a:pt x="2711224" y="129468"/>
                    <a:pt x="2730378" y="127029"/>
                  </a:cubicBezTo>
                  <a:cubicBezTo>
                    <a:pt x="2752478" y="124303"/>
                    <a:pt x="2775561" y="129899"/>
                    <a:pt x="2797661" y="126312"/>
                  </a:cubicBezTo>
                  <a:cubicBezTo>
                    <a:pt x="2821234" y="122581"/>
                    <a:pt x="2839406" y="111963"/>
                    <a:pt x="2864453" y="111102"/>
                  </a:cubicBezTo>
                  <a:cubicBezTo>
                    <a:pt x="2922896" y="109094"/>
                    <a:pt x="2950890" y="130903"/>
                    <a:pt x="2979374" y="171079"/>
                  </a:cubicBezTo>
                  <a:cubicBezTo>
                    <a:pt x="3008350" y="211398"/>
                    <a:pt x="3044202" y="211685"/>
                    <a:pt x="3094296" y="207524"/>
                  </a:cubicBezTo>
                  <a:cubicBezTo>
                    <a:pt x="3144881" y="203506"/>
                    <a:pt x="3157650" y="151421"/>
                    <a:pt x="3203815" y="142812"/>
                  </a:cubicBezTo>
                  <a:cubicBezTo>
                    <a:pt x="3246052" y="135064"/>
                    <a:pt x="3270608" y="152426"/>
                    <a:pt x="3305477" y="159887"/>
                  </a:cubicBezTo>
                  <a:cubicBezTo>
                    <a:pt x="3339855" y="167061"/>
                    <a:pt x="3385039" y="151708"/>
                    <a:pt x="3416470" y="139943"/>
                  </a:cubicBezTo>
                  <a:cubicBezTo>
                    <a:pt x="3449865" y="127603"/>
                    <a:pt x="3470492" y="87284"/>
                    <a:pt x="3499959" y="78675"/>
                  </a:cubicBezTo>
                  <a:cubicBezTo>
                    <a:pt x="3555947" y="62461"/>
                    <a:pt x="3577556" y="142669"/>
                    <a:pt x="3614881" y="163905"/>
                  </a:cubicBezTo>
                  <a:cubicBezTo>
                    <a:pt x="3666940" y="193749"/>
                    <a:pt x="3768601" y="174523"/>
                    <a:pt x="3830974" y="175240"/>
                  </a:cubicBezTo>
                  <a:cubicBezTo>
                    <a:pt x="3850127" y="175383"/>
                    <a:pt x="3871736" y="179114"/>
                    <a:pt x="3889907" y="172514"/>
                  </a:cubicBezTo>
                  <a:cubicBezTo>
                    <a:pt x="3912990" y="164048"/>
                    <a:pt x="3923303" y="147260"/>
                    <a:pt x="3949332" y="142812"/>
                  </a:cubicBezTo>
                  <a:cubicBezTo>
                    <a:pt x="3989604" y="135782"/>
                    <a:pt x="4038225" y="153000"/>
                    <a:pt x="4077023" y="159313"/>
                  </a:cubicBezTo>
                  <a:cubicBezTo>
                    <a:pt x="4146271" y="170792"/>
                    <a:pt x="4178193" y="232921"/>
                    <a:pt x="4253826" y="239091"/>
                  </a:cubicBezTo>
                  <a:cubicBezTo>
                    <a:pt x="4279364" y="241243"/>
                    <a:pt x="4305884" y="235217"/>
                    <a:pt x="4331422" y="238086"/>
                  </a:cubicBezTo>
                  <a:cubicBezTo>
                    <a:pt x="4350576" y="240525"/>
                    <a:pt x="4358925" y="251000"/>
                    <a:pt x="4374150" y="253152"/>
                  </a:cubicBezTo>
                  <a:cubicBezTo>
                    <a:pt x="4418350" y="259609"/>
                    <a:pt x="4428664" y="232634"/>
                    <a:pt x="4434066" y="193462"/>
                  </a:cubicBezTo>
                  <a:cubicBezTo>
                    <a:pt x="4470900" y="178110"/>
                    <a:pt x="4542112" y="190449"/>
                    <a:pt x="4583857" y="191023"/>
                  </a:cubicBezTo>
                  <a:cubicBezTo>
                    <a:pt x="4624620" y="191597"/>
                    <a:pt x="4659980" y="176244"/>
                    <a:pt x="4689938" y="147834"/>
                  </a:cubicBezTo>
                  <a:cubicBezTo>
                    <a:pt x="4703199" y="135064"/>
                    <a:pt x="4707619" y="107228"/>
                    <a:pt x="4721861" y="98045"/>
                  </a:cubicBezTo>
                  <a:cubicBezTo>
                    <a:pt x="4746417" y="81544"/>
                    <a:pt x="4782760" y="107515"/>
                    <a:pt x="4803878" y="116268"/>
                  </a:cubicBezTo>
                  <a:cubicBezTo>
                    <a:pt x="4823522" y="124016"/>
                    <a:pt x="4850043" y="135782"/>
                    <a:pt x="4872143" y="128751"/>
                  </a:cubicBezTo>
                  <a:cubicBezTo>
                    <a:pt x="4891788" y="122725"/>
                    <a:pt x="4893752" y="104358"/>
                    <a:pt x="4912906" y="96754"/>
                  </a:cubicBezTo>
                  <a:cubicBezTo>
                    <a:pt x="4938444" y="86566"/>
                    <a:pt x="5013094" y="90871"/>
                    <a:pt x="5040597" y="95176"/>
                  </a:cubicBezTo>
                  <a:cubicBezTo>
                    <a:pt x="5066626" y="99050"/>
                    <a:pt x="5084306" y="117559"/>
                    <a:pt x="5108371" y="124303"/>
                  </a:cubicBezTo>
                  <a:cubicBezTo>
                    <a:pt x="5130471" y="130616"/>
                    <a:pt x="5153554" y="127747"/>
                    <a:pt x="5176145" y="127603"/>
                  </a:cubicBezTo>
                  <a:cubicBezTo>
                    <a:pt x="5226239" y="127316"/>
                    <a:pt x="5260126" y="118994"/>
                    <a:pt x="5306783" y="112107"/>
                  </a:cubicBezTo>
                  <a:cubicBezTo>
                    <a:pt x="5352456" y="105363"/>
                    <a:pt x="5432509" y="106224"/>
                    <a:pt x="5433491" y="50982"/>
                  </a:cubicBezTo>
                  <a:cubicBezTo>
                    <a:pt x="5457065" y="49978"/>
                    <a:pt x="5459029" y="36347"/>
                    <a:pt x="5476218" y="28025"/>
                  </a:cubicBezTo>
                  <a:cubicBezTo>
                    <a:pt x="5497336" y="17694"/>
                    <a:pt x="5504703" y="16259"/>
                    <a:pt x="5531715" y="16546"/>
                  </a:cubicBezTo>
                  <a:cubicBezTo>
                    <a:pt x="5548413" y="16833"/>
                    <a:pt x="5565602" y="15398"/>
                    <a:pt x="5582300" y="16259"/>
                  </a:cubicBezTo>
                  <a:cubicBezTo>
                    <a:pt x="5609311" y="17694"/>
                    <a:pt x="5626991" y="28742"/>
                    <a:pt x="5653512" y="33334"/>
                  </a:cubicBezTo>
                  <a:cubicBezTo>
                    <a:pt x="5668245" y="35773"/>
                    <a:pt x="5720795" y="38642"/>
                    <a:pt x="5735528" y="33334"/>
                  </a:cubicBezTo>
                  <a:cubicBezTo>
                    <a:pt x="5751735" y="27307"/>
                    <a:pt x="5750262" y="19272"/>
                    <a:pt x="5764013" y="12241"/>
                  </a:cubicBezTo>
                  <a:cubicBezTo>
                    <a:pt x="5775554" y="6251"/>
                    <a:pt x="5786513" y="2718"/>
                    <a:pt x="5797194" y="1090"/>
                  </a:cubicBezTo>
                  <a:close/>
                </a:path>
              </a:pathLst>
            </a:custGeom>
            <a:solidFill>
              <a:schemeClr val="accent2">
                <a:lumMod val="75000"/>
              </a:schemeClr>
            </a:solidFill>
            <a:ln w="12700">
              <a:miter lim="400000"/>
            </a:ln>
            <a:effectLst>
              <a:innerShdw blurRad="279400">
                <a:prstClr val="black"/>
              </a:innerShdw>
            </a:effectLst>
          </p:spPr>
          <p:txBody>
            <a:bodyPr wrap="square" lIns="28575" tIns="28575" rIns="28575" bIns="28575" anchor="ctr">
              <a:noAutofit/>
            </a:bodyPr>
            <a:lstStyle/>
            <a:p>
              <a:pPr>
                <a:defRPr sz="3000">
                  <a:solidFill>
                    <a:srgbClr val="FFFFFF"/>
                  </a:solidFill>
                </a:defRPr>
              </a:pPr>
              <a:endParaRPr sz="2250"/>
            </a:p>
          </p:txBody>
        </p:sp>
        <p:sp>
          <p:nvSpPr>
            <p:cNvPr id="58" name="Freeform: Shape 57">
              <a:extLst>
                <a:ext uri="{FF2B5EF4-FFF2-40B4-BE49-F238E27FC236}">
                  <a16:creationId xmlns:a16="http://schemas.microsoft.com/office/drawing/2014/main" id="{69C34E37-006D-5E23-D113-605A47D5B239}"/>
                </a:ext>
              </a:extLst>
            </p:cNvPr>
            <p:cNvSpPr/>
            <p:nvPr/>
          </p:nvSpPr>
          <p:spPr>
            <a:xfrm>
              <a:off x="2355732" y="1955770"/>
              <a:ext cx="10018568" cy="3076162"/>
            </a:xfrm>
            <a:custGeom>
              <a:avLst/>
              <a:gdLst>
                <a:gd name="connsiteX0" fmla="*/ 2720555 w 10018568"/>
                <a:gd name="connsiteY0" fmla="*/ 2927706 h 3076162"/>
                <a:gd name="connsiteX1" fmla="*/ 2720737 w 10018568"/>
                <a:gd name="connsiteY1" fmla="*/ 2927758 h 3076162"/>
                <a:gd name="connsiteX2" fmla="*/ 2720555 w 10018568"/>
                <a:gd name="connsiteY2" fmla="*/ 2932011 h 3076162"/>
                <a:gd name="connsiteX3" fmla="*/ 5797194 w 10018568"/>
                <a:gd name="connsiteY3" fmla="*/ 1090 h 3076162"/>
                <a:gd name="connsiteX4" fmla="*/ 5894160 w 10018568"/>
                <a:gd name="connsiteY4" fmla="*/ 23003 h 3076162"/>
                <a:gd name="connsiteX5" fmla="*/ 6001223 w 10018568"/>
                <a:gd name="connsiteY5" fmla="*/ 80397 h 3076162"/>
                <a:gd name="connsiteX6" fmla="*/ 6086186 w 10018568"/>
                <a:gd name="connsiteY6" fmla="*/ 115120 h 3076162"/>
                <a:gd name="connsiteX7" fmla="*/ 6174588 w 10018568"/>
                <a:gd name="connsiteY7" fmla="*/ 143386 h 3076162"/>
                <a:gd name="connsiteX8" fmla="*/ 6307190 w 10018568"/>
                <a:gd name="connsiteY8" fmla="*/ 140660 h 3076162"/>
                <a:gd name="connsiteX9" fmla="*/ 6312592 w 10018568"/>
                <a:gd name="connsiteY9" fmla="*/ 114259 h 3076162"/>
                <a:gd name="connsiteX10" fmla="*/ 6446176 w 10018568"/>
                <a:gd name="connsiteY10" fmla="*/ 111246 h 3076162"/>
                <a:gd name="connsiteX11" fmla="*/ 6530157 w 10018568"/>
                <a:gd name="connsiteY11" fmla="*/ 130903 h 3076162"/>
                <a:gd name="connsiteX12" fmla="*/ 6638694 w 10018568"/>
                <a:gd name="connsiteY12" fmla="*/ 139799 h 3076162"/>
                <a:gd name="connsiteX13" fmla="*/ 6772278 w 10018568"/>
                <a:gd name="connsiteY13" fmla="*/ 122581 h 3076162"/>
                <a:gd name="connsiteX14" fmla="*/ 6786520 w 10018568"/>
                <a:gd name="connsiteY14" fmla="*/ 204511 h 3076162"/>
                <a:gd name="connsiteX15" fmla="*/ 6835142 w 10018568"/>
                <a:gd name="connsiteY15" fmla="*/ 206376 h 3076162"/>
                <a:gd name="connsiteX16" fmla="*/ 6872466 w 10018568"/>
                <a:gd name="connsiteY16" fmla="*/ 218716 h 3076162"/>
                <a:gd name="connsiteX17" fmla="*/ 6927962 w 10018568"/>
                <a:gd name="connsiteY17" fmla="*/ 236364 h 3076162"/>
                <a:gd name="connsiteX18" fmla="*/ 6978548 w 10018568"/>
                <a:gd name="connsiteY18" fmla="*/ 207524 h 3076162"/>
                <a:gd name="connsiteX19" fmla="*/ 7080700 w 10018568"/>
                <a:gd name="connsiteY19" fmla="*/ 191597 h 3076162"/>
                <a:gd name="connsiteX20" fmla="*/ 7120972 w 10018568"/>
                <a:gd name="connsiteY20" fmla="*/ 158022 h 3076162"/>
                <a:gd name="connsiteX21" fmla="*/ 7190711 w 10018568"/>
                <a:gd name="connsiteY21" fmla="*/ 159313 h 3076162"/>
                <a:gd name="connsiteX22" fmla="*/ 7309562 w 10018568"/>
                <a:gd name="connsiteY22" fmla="*/ 148121 h 3076162"/>
                <a:gd name="connsiteX23" fmla="*/ 7376354 w 10018568"/>
                <a:gd name="connsiteY23" fmla="*/ 92449 h 3076162"/>
                <a:gd name="connsiteX24" fmla="*/ 7443636 w 10018568"/>
                <a:gd name="connsiteY24" fmla="*/ 30894 h 3076162"/>
                <a:gd name="connsiteX25" fmla="*/ 7546280 w 10018568"/>
                <a:gd name="connsiteY25" fmla="*/ 48686 h 3076162"/>
                <a:gd name="connsiteX26" fmla="*/ 7630262 w 10018568"/>
                <a:gd name="connsiteY26" fmla="*/ 40364 h 3076162"/>
                <a:gd name="connsiteX27" fmla="*/ 7816395 w 10018568"/>
                <a:gd name="connsiteY27" fmla="*/ 89580 h 3076162"/>
                <a:gd name="connsiteX28" fmla="*/ 7866489 w 10018568"/>
                <a:gd name="connsiteY28" fmla="*/ 46678 h 3076162"/>
                <a:gd name="connsiteX29" fmla="*/ 7921985 w 10018568"/>
                <a:gd name="connsiteY29" fmla="*/ 92162 h 3076162"/>
                <a:gd name="connsiteX30" fmla="*/ 8039363 w 10018568"/>
                <a:gd name="connsiteY30" fmla="*/ 188441 h 3076162"/>
                <a:gd name="connsiteX31" fmla="*/ 8086510 w 10018568"/>
                <a:gd name="connsiteY31" fmla="*/ 189588 h 3076162"/>
                <a:gd name="connsiteX32" fmla="*/ 8152811 w 10018568"/>
                <a:gd name="connsiteY32" fmla="*/ 217137 h 3076162"/>
                <a:gd name="connsiteX33" fmla="*/ 8157722 w 10018568"/>
                <a:gd name="connsiteY33" fmla="*/ 193893 h 3076162"/>
                <a:gd name="connsiteX34" fmla="*/ 8266259 w 10018568"/>
                <a:gd name="connsiteY34" fmla="*/ 190880 h 3076162"/>
                <a:gd name="connsiteX35" fmla="*/ 8383145 w 10018568"/>
                <a:gd name="connsiteY35" fmla="*/ 190880 h 3076162"/>
                <a:gd name="connsiteX36" fmla="*/ 8540303 w 10018568"/>
                <a:gd name="connsiteY36" fmla="*/ 187436 h 3076162"/>
                <a:gd name="connsiteX37" fmla="*/ 8629686 w 10018568"/>
                <a:gd name="connsiteY37" fmla="*/ 184423 h 3076162"/>
                <a:gd name="connsiteX38" fmla="*/ 8684692 w 10018568"/>
                <a:gd name="connsiteY38" fmla="*/ 206807 h 3076162"/>
                <a:gd name="connsiteX39" fmla="*/ 8701881 w 10018568"/>
                <a:gd name="connsiteY39" fmla="*/ 206807 h 3076162"/>
                <a:gd name="connsiteX40" fmla="*/ 8735277 w 10018568"/>
                <a:gd name="connsiteY40" fmla="*/ 194467 h 3076162"/>
                <a:gd name="connsiteX41" fmla="*/ 8782915 w 10018568"/>
                <a:gd name="connsiteY41" fmla="*/ 188297 h 3076162"/>
                <a:gd name="connsiteX42" fmla="*/ 8812382 w 10018568"/>
                <a:gd name="connsiteY42" fmla="*/ 160318 h 3076162"/>
                <a:gd name="connsiteX43" fmla="*/ 8817293 w 10018568"/>
                <a:gd name="connsiteY43" fmla="*/ 190162 h 3076162"/>
                <a:gd name="connsiteX44" fmla="*/ 8865914 w 10018568"/>
                <a:gd name="connsiteY44" fmla="*/ 216420 h 3076162"/>
                <a:gd name="connsiteX45" fmla="*/ 8917482 w 10018568"/>
                <a:gd name="connsiteY45" fmla="*/ 207667 h 3076162"/>
                <a:gd name="connsiteX46" fmla="*/ 8949404 w 10018568"/>
                <a:gd name="connsiteY46" fmla="*/ 187723 h 3076162"/>
                <a:gd name="connsiteX47" fmla="*/ 9052048 w 10018568"/>
                <a:gd name="connsiteY47" fmla="*/ 143530 h 3076162"/>
                <a:gd name="connsiteX48" fmla="*/ 9162058 w 10018568"/>
                <a:gd name="connsiteY48" fmla="*/ 157878 h 3076162"/>
                <a:gd name="connsiteX49" fmla="*/ 9213626 w 10018568"/>
                <a:gd name="connsiteY49" fmla="*/ 166631 h 3076162"/>
                <a:gd name="connsiteX50" fmla="*/ 9250460 w 10018568"/>
                <a:gd name="connsiteY50" fmla="*/ 189445 h 3076162"/>
                <a:gd name="connsiteX51" fmla="*/ 9303991 w 10018568"/>
                <a:gd name="connsiteY51" fmla="*/ 148121 h 3076162"/>
                <a:gd name="connsiteX52" fmla="*/ 9322654 w 10018568"/>
                <a:gd name="connsiteY52" fmla="*/ 139943 h 3076162"/>
                <a:gd name="connsiteX53" fmla="*/ 9502894 w 10018568"/>
                <a:gd name="connsiteY53" fmla="*/ 95032 h 3076162"/>
                <a:gd name="connsiteX54" fmla="*/ 9561337 w 10018568"/>
                <a:gd name="connsiteY54" fmla="*/ 47538 h 3076162"/>
                <a:gd name="connsiteX55" fmla="*/ 9611431 w 10018568"/>
                <a:gd name="connsiteY55" fmla="*/ 19416 h 3076162"/>
                <a:gd name="connsiteX56" fmla="*/ 9679205 w 10018568"/>
                <a:gd name="connsiteY56" fmla="*/ 32616 h 3076162"/>
                <a:gd name="connsiteX57" fmla="*/ 9737649 w 10018568"/>
                <a:gd name="connsiteY57" fmla="*/ 33477 h 3076162"/>
                <a:gd name="connsiteX58" fmla="*/ 9745506 w 10018568"/>
                <a:gd name="connsiteY58" fmla="*/ 112968 h 3076162"/>
                <a:gd name="connsiteX59" fmla="*/ 9789216 w 10018568"/>
                <a:gd name="connsiteY59" fmla="*/ 113254 h 3076162"/>
                <a:gd name="connsiteX60" fmla="*/ 9814754 w 10018568"/>
                <a:gd name="connsiteY60" fmla="*/ 124303 h 3076162"/>
                <a:gd name="connsiteX61" fmla="*/ 9865339 w 10018568"/>
                <a:gd name="connsiteY61" fmla="*/ 131334 h 3076162"/>
                <a:gd name="connsiteX62" fmla="*/ 9983699 w 10018568"/>
                <a:gd name="connsiteY62" fmla="*/ 140086 h 3076162"/>
                <a:gd name="connsiteX63" fmla="*/ 10018568 w 10018568"/>
                <a:gd name="connsiteY63" fmla="*/ 128607 h 3076162"/>
                <a:gd name="connsiteX64" fmla="*/ 10018568 w 10018568"/>
                <a:gd name="connsiteY64" fmla="*/ 2975056 h 3076162"/>
                <a:gd name="connsiteX65" fmla="*/ 10007763 w 10018568"/>
                <a:gd name="connsiteY65" fmla="*/ 2970895 h 3076162"/>
                <a:gd name="connsiteX66" fmla="*/ 9880564 w 10018568"/>
                <a:gd name="connsiteY66" fmla="*/ 2981083 h 3076162"/>
                <a:gd name="connsiteX67" fmla="*/ 9797565 w 10018568"/>
                <a:gd name="connsiteY67" fmla="*/ 2980652 h 3076162"/>
                <a:gd name="connsiteX68" fmla="*/ 9703761 w 10018568"/>
                <a:gd name="connsiteY68" fmla="*/ 2973335 h 3076162"/>
                <a:gd name="connsiteX69" fmla="*/ 9675277 w 10018568"/>
                <a:gd name="connsiteY69" fmla="*/ 2952242 h 3076162"/>
                <a:gd name="connsiteX70" fmla="*/ 9587366 w 10018568"/>
                <a:gd name="connsiteY70" fmla="*/ 2949229 h 3076162"/>
                <a:gd name="connsiteX71" fmla="*/ 9533343 w 10018568"/>
                <a:gd name="connsiteY71" fmla="*/ 2945355 h 3076162"/>
                <a:gd name="connsiteX72" fmla="*/ 9441504 w 10018568"/>
                <a:gd name="connsiteY72" fmla="*/ 3040629 h 3076162"/>
                <a:gd name="connsiteX73" fmla="*/ 9414984 w 10018568"/>
                <a:gd name="connsiteY73" fmla="*/ 3043212 h 3076162"/>
                <a:gd name="connsiteX74" fmla="*/ 9408108 w 10018568"/>
                <a:gd name="connsiteY74" fmla="*/ 3045938 h 3076162"/>
                <a:gd name="connsiteX75" fmla="*/ 9322654 w 10018568"/>
                <a:gd name="connsiteY75" fmla="*/ 3032450 h 3076162"/>
                <a:gd name="connsiteX76" fmla="*/ 9303500 w 10018568"/>
                <a:gd name="connsiteY76" fmla="*/ 3015806 h 3076162"/>
                <a:gd name="connsiteX77" fmla="*/ 9232779 w 10018568"/>
                <a:gd name="connsiteY77" fmla="*/ 2984526 h 3076162"/>
                <a:gd name="connsiteX78" fmla="*/ 9226886 w 10018568"/>
                <a:gd name="connsiteY78" fmla="*/ 2971613 h 3076162"/>
                <a:gd name="connsiteX79" fmla="*/ 9163532 w 10018568"/>
                <a:gd name="connsiteY79" fmla="*/ 2961425 h 3076162"/>
                <a:gd name="connsiteX80" fmla="*/ 9039279 w 10018568"/>
                <a:gd name="connsiteY80" fmla="*/ 2948081 h 3076162"/>
                <a:gd name="connsiteX81" fmla="*/ 9035350 w 10018568"/>
                <a:gd name="connsiteY81" fmla="*/ 2949516 h 3076162"/>
                <a:gd name="connsiteX82" fmla="*/ 9016196 w 10018568"/>
                <a:gd name="connsiteY82" fmla="*/ 2955686 h 3076162"/>
                <a:gd name="connsiteX83" fmla="*/ 8949895 w 10018568"/>
                <a:gd name="connsiteY83" fmla="*/ 2993422 h 3076162"/>
                <a:gd name="connsiteX84" fmla="*/ 8848234 w 10018568"/>
                <a:gd name="connsiteY84" fmla="*/ 2996866 h 3076162"/>
                <a:gd name="connsiteX85" fmla="*/ 8763762 w 10018568"/>
                <a:gd name="connsiteY85" fmla="*/ 2963721 h 3076162"/>
                <a:gd name="connsiteX86" fmla="*/ 8702863 w 10018568"/>
                <a:gd name="connsiteY86" fmla="*/ 2964582 h 3076162"/>
                <a:gd name="connsiteX87" fmla="*/ 8655716 w 10018568"/>
                <a:gd name="connsiteY87" fmla="*/ 2979504 h 3076162"/>
                <a:gd name="connsiteX88" fmla="*/ 8501996 w 10018568"/>
                <a:gd name="connsiteY88" fmla="*/ 2981370 h 3076162"/>
                <a:gd name="connsiteX89" fmla="*/ 8441097 w 10018568"/>
                <a:gd name="connsiteY89" fmla="*/ 2919815 h 3076162"/>
                <a:gd name="connsiteX90" fmla="*/ 8256928 w 10018568"/>
                <a:gd name="connsiteY90" fmla="*/ 2965012 h 3076162"/>
                <a:gd name="connsiteX91" fmla="*/ 8260857 w 10018568"/>
                <a:gd name="connsiteY91" fmla="*/ 2897575 h 3076162"/>
                <a:gd name="connsiteX92" fmla="*/ 8243177 w 10018568"/>
                <a:gd name="connsiteY92" fmla="*/ 2905466 h 3076162"/>
                <a:gd name="connsiteX93" fmla="*/ 8155758 w 10018568"/>
                <a:gd name="connsiteY93" fmla="*/ 2906184 h 3076162"/>
                <a:gd name="connsiteX94" fmla="*/ 8035434 w 10018568"/>
                <a:gd name="connsiteY94" fmla="*/ 2852234 h 3076162"/>
                <a:gd name="connsiteX95" fmla="*/ 7967659 w 10018568"/>
                <a:gd name="connsiteY95" fmla="*/ 2914219 h 3076162"/>
                <a:gd name="connsiteX96" fmla="*/ 7722100 w 10018568"/>
                <a:gd name="connsiteY96" fmla="*/ 2980652 h 3076162"/>
                <a:gd name="connsiteX97" fmla="*/ 7629770 w 10018568"/>
                <a:gd name="connsiteY97" fmla="*/ 2991844 h 3076162"/>
                <a:gd name="connsiteX98" fmla="*/ 7545298 w 10018568"/>
                <a:gd name="connsiteY98" fmla="*/ 3028576 h 3076162"/>
                <a:gd name="connsiteX99" fmla="*/ 7478506 w 10018568"/>
                <a:gd name="connsiteY99" fmla="*/ 3048090 h 3076162"/>
                <a:gd name="connsiteX100" fmla="*/ 7367022 w 10018568"/>
                <a:gd name="connsiteY100" fmla="*/ 3068608 h 3076162"/>
                <a:gd name="connsiteX101" fmla="*/ 7337555 w 10018568"/>
                <a:gd name="connsiteY101" fmla="*/ 3044646 h 3076162"/>
                <a:gd name="connsiteX102" fmla="*/ 7260450 w 10018568"/>
                <a:gd name="connsiteY102" fmla="*/ 2968026 h 3076162"/>
                <a:gd name="connsiteX103" fmla="*/ 7172048 w 10018568"/>
                <a:gd name="connsiteY103" fmla="*/ 2905466 h 3076162"/>
                <a:gd name="connsiteX104" fmla="*/ 6972654 w 10018568"/>
                <a:gd name="connsiteY104" fmla="*/ 2817941 h 3076162"/>
                <a:gd name="connsiteX105" fmla="*/ 6880816 w 10018568"/>
                <a:gd name="connsiteY105" fmla="*/ 2834872 h 3076162"/>
                <a:gd name="connsiteX106" fmla="*/ 6753124 w 10018568"/>
                <a:gd name="connsiteY106" fmla="*/ 2840755 h 3076162"/>
                <a:gd name="connsiteX107" fmla="*/ 6681422 w 10018568"/>
                <a:gd name="connsiteY107" fmla="*/ 2871174 h 3076162"/>
                <a:gd name="connsiteX108" fmla="*/ 6597440 w 10018568"/>
                <a:gd name="connsiteY108" fmla="*/ 2853955 h 3076162"/>
                <a:gd name="connsiteX109" fmla="*/ 6476626 w 10018568"/>
                <a:gd name="connsiteY109" fmla="*/ 2882796 h 3076162"/>
                <a:gd name="connsiteX110" fmla="*/ 6381840 w 10018568"/>
                <a:gd name="connsiteY110" fmla="*/ 2885522 h 3076162"/>
                <a:gd name="connsiteX111" fmla="*/ 6276249 w 10018568"/>
                <a:gd name="connsiteY111" fmla="*/ 2883370 h 3076162"/>
                <a:gd name="connsiteX112" fmla="*/ 6250220 w 10018568"/>
                <a:gd name="connsiteY112" fmla="*/ 2830137 h 3076162"/>
                <a:gd name="connsiteX113" fmla="*/ 6172623 w 10018568"/>
                <a:gd name="connsiteY113" fmla="*/ 2798427 h 3076162"/>
                <a:gd name="connsiteX114" fmla="*/ 6069980 w 10018568"/>
                <a:gd name="connsiteY114" fmla="*/ 2787809 h 3076162"/>
                <a:gd name="connsiteX115" fmla="*/ 5939342 w 10018568"/>
                <a:gd name="connsiteY115" fmla="*/ 2744620 h 3076162"/>
                <a:gd name="connsiteX116" fmla="*/ 5947200 w 10018568"/>
                <a:gd name="connsiteY116" fmla="*/ 2822963 h 3076162"/>
                <a:gd name="connsiteX117" fmla="*/ 5915278 w 10018568"/>
                <a:gd name="connsiteY117" fmla="*/ 2849507 h 3076162"/>
                <a:gd name="connsiteX118" fmla="*/ 5901526 w 10018568"/>
                <a:gd name="connsiteY118" fmla="*/ 2875622 h 3076162"/>
                <a:gd name="connsiteX119" fmla="*/ 5772362 w 10018568"/>
                <a:gd name="connsiteY119" fmla="*/ 2963147 h 3076162"/>
                <a:gd name="connsiteX120" fmla="*/ 5648109 w 10018568"/>
                <a:gd name="connsiteY120" fmla="*/ 2868160 h 3076162"/>
                <a:gd name="connsiteX121" fmla="*/ 5530241 w 10018568"/>
                <a:gd name="connsiteY121" fmla="*/ 2876913 h 3076162"/>
                <a:gd name="connsiteX122" fmla="*/ 5469343 w 10018568"/>
                <a:gd name="connsiteY122" fmla="*/ 2919241 h 3076162"/>
                <a:gd name="connsiteX123" fmla="*/ 5383397 w 10018568"/>
                <a:gd name="connsiteY123" fmla="*/ 2924406 h 3076162"/>
                <a:gd name="connsiteX124" fmla="*/ 5276824 w 10018568"/>
                <a:gd name="connsiteY124" fmla="*/ 2900444 h 3076162"/>
                <a:gd name="connsiteX125" fmla="*/ 5141767 w 10018568"/>
                <a:gd name="connsiteY125" fmla="*/ 2936316 h 3076162"/>
                <a:gd name="connsiteX126" fmla="*/ 5091673 w 10018568"/>
                <a:gd name="connsiteY126" fmla="*/ 2966017 h 3076162"/>
                <a:gd name="connsiteX127" fmla="*/ 5013585 w 10018568"/>
                <a:gd name="connsiteY127" fmla="*/ 2964008 h 3076162"/>
                <a:gd name="connsiteX128" fmla="*/ 4914379 w 10018568"/>
                <a:gd name="connsiteY128" fmla="*/ 3014371 h 3076162"/>
                <a:gd name="connsiteX129" fmla="*/ 4837274 w 10018568"/>
                <a:gd name="connsiteY129" fmla="*/ 3044646 h 3076162"/>
                <a:gd name="connsiteX130" fmla="*/ 4748873 w 10018568"/>
                <a:gd name="connsiteY130" fmla="*/ 2997440 h 3076162"/>
                <a:gd name="connsiteX131" fmla="*/ 4632478 w 10018568"/>
                <a:gd name="connsiteY131" fmla="*/ 2892840 h 3076162"/>
                <a:gd name="connsiteX132" fmla="*/ 4486616 w 10018568"/>
                <a:gd name="connsiteY132" fmla="*/ 2869739 h 3076162"/>
                <a:gd name="connsiteX133" fmla="*/ 4396250 w 10018568"/>
                <a:gd name="connsiteY133" fmla="*/ 2866295 h 3076162"/>
                <a:gd name="connsiteX134" fmla="*/ 4322582 w 10018568"/>
                <a:gd name="connsiteY134" fmla="*/ 2853238 h 3076162"/>
                <a:gd name="connsiteX135" fmla="*/ 4279364 w 10018568"/>
                <a:gd name="connsiteY135" fmla="*/ 2815071 h 3076162"/>
                <a:gd name="connsiteX136" fmla="*/ 4219447 w 10018568"/>
                <a:gd name="connsiteY136" fmla="*/ 2806318 h 3076162"/>
                <a:gd name="connsiteX137" fmla="*/ 4110419 w 10018568"/>
                <a:gd name="connsiteY137" fmla="*/ 2806462 h 3076162"/>
                <a:gd name="connsiteX138" fmla="*/ 3974871 w 10018568"/>
                <a:gd name="connsiteY138" fmla="*/ 2807610 h 3076162"/>
                <a:gd name="connsiteX139" fmla="*/ 3878611 w 10018568"/>
                <a:gd name="connsiteY139" fmla="*/ 2727115 h 3076162"/>
                <a:gd name="connsiteX140" fmla="*/ 3694933 w 10018568"/>
                <a:gd name="connsiteY140" fmla="*/ 2829133 h 3076162"/>
                <a:gd name="connsiteX141" fmla="*/ 3574609 w 10018568"/>
                <a:gd name="connsiteY141" fmla="*/ 2838746 h 3076162"/>
                <a:gd name="connsiteX142" fmla="*/ 3465582 w 10018568"/>
                <a:gd name="connsiteY142" fmla="*/ 2927276 h 3076162"/>
                <a:gd name="connsiteX143" fmla="*/ 3213638 w 10018568"/>
                <a:gd name="connsiteY143" fmla="*/ 2920102 h 3076162"/>
                <a:gd name="connsiteX144" fmla="*/ 2986741 w 10018568"/>
                <a:gd name="connsiteY144" fmla="*/ 2937176 h 3076162"/>
                <a:gd name="connsiteX145" fmla="*/ 2924370 w 10018568"/>
                <a:gd name="connsiteY145" fmla="*/ 2900731 h 3076162"/>
                <a:gd name="connsiteX146" fmla="*/ 2791767 w 10018568"/>
                <a:gd name="connsiteY146" fmla="*/ 2904749 h 3076162"/>
                <a:gd name="connsiteX147" fmla="*/ 2739694 w 10018568"/>
                <a:gd name="connsiteY147" fmla="*/ 2933199 h 3076162"/>
                <a:gd name="connsiteX148" fmla="*/ 2720737 w 10018568"/>
                <a:gd name="connsiteY148" fmla="*/ 2927758 h 3076162"/>
                <a:gd name="connsiteX149" fmla="*/ 2722274 w 10018568"/>
                <a:gd name="connsiteY149" fmla="*/ 2891728 h 3076162"/>
                <a:gd name="connsiteX150" fmla="*/ 2704840 w 10018568"/>
                <a:gd name="connsiteY150" fmla="*/ 2862851 h 3076162"/>
                <a:gd name="connsiteX151" fmla="*/ 2703857 w 10018568"/>
                <a:gd name="connsiteY151" fmla="*/ 2862421 h 3076162"/>
                <a:gd name="connsiteX152" fmla="*/ 2705331 w 10018568"/>
                <a:gd name="connsiteY152" fmla="*/ 2837311 h 3076162"/>
                <a:gd name="connsiteX153" fmla="*/ 2689615 w 10018568"/>
                <a:gd name="connsiteY153" fmla="*/ 2772743 h 3076162"/>
                <a:gd name="connsiteX154" fmla="*/ 2551611 w 10018568"/>
                <a:gd name="connsiteY154" fmla="*/ 2773891 h 3076162"/>
                <a:gd name="connsiteX155" fmla="*/ 2480890 w 10018568"/>
                <a:gd name="connsiteY155" fmla="*/ 2785944 h 3076162"/>
                <a:gd name="connsiteX156" fmla="*/ 2452405 w 10018568"/>
                <a:gd name="connsiteY156" fmla="*/ 2838459 h 3076162"/>
                <a:gd name="connsiteX157" fmla="*/ 2365969 w 10018568"/>
                <a:gd name="connsiteY157" fmla="*/ 2853094 h 3076162"/>
                <a:gd name="connsiteX158" fmla="*/ 2310963 w 10018568"/>
                <a:gd name="connsiteY158" fmla="*/ 2854242 h 3076162"/>
                <a:gd name="connsiteX159" fmla="*/ 2282478 w 10018568"/>
                <a:gd name="connsiteY159" fmla="*/ 2820667 h 3076162"/>
                <a:gd name="connsiteX160" fmla="*/ 2232384 w 10018568"/>
                <a:gd name="connsiteY160" fmla="*/ 2825832 h 3076162"/>
                <a:gd name="connsiteX161" fmla="*/ 2138580 w 10018568"/>
                <a:gd name="connsiteY161" fmla="*/ 2837168 h 3076162"/>
                <a:gd name="connsiteX162" fmla="*/ 2091433 w 10018568"/>
                <a:gd name="connsiteY162" fmla="*/ 2840037 h 3076162"/>
                <a:gd name="connsiteX163" fmla="*/ 2046250 w 10018568"/>
                <a:gd name="connsiteY163" fmla="*/ 2870169 h 3076162"/>
                <a:gd name="connsiteX164" fmla="*/ 1934276 w 10018568"/>
                <a:gd name="connsiteY164" fmla="*/ 2869595 h 3076162"/>
                <a:gd name="connsiteX165" fmla="*/ 1906773 w 10018568"/>
                <a:gd name="connsiteY165" fmla="*/ 2856682 h 3076162"/>
                <a:gd name="connsiteX166" fmla="*/ 1829667 w 10018568"/>
                <a:gd name="connsiteY166" fmla="*/ 2852951 h 3076162"/>
                <a:gd name="connsiteX167" fmla="*/ 1758946 w 10018568"/>
                <a:gd name="connsiteY167" fmla="*/ 2855390 h 3076162"/>
                <a:gd name="connsiteX168" fmla="*/ 1721130 w 10018568"/>
                <a:gd name="connsiteY168" fmla="*/ 2898292 h 3076162"/>
                <a:gd name="connsiteX169" fmla="*/ 1572813 w 10018568"/>
                <a:gd name="connsiteY169" fmla="*/ 2904175 h 3076162"/>
                <a:gd name="connsiteX170" fmla="*/ 1504547 w 10018568"/>
                <a:gd name="connsiteY170" fmla="*/ 2960851 h 3076162"/>
                <a:gd name="connsiteX171" fmla="*/ 1461820 w 10018568"/>
                <a:gd name="connsiteY171" fmla="*/ 2979074 h 3076162"/>
                <a:gd name="connsiteX172" fmla="*/ 1452980 w 10018568"/>
                <a:gd name="connsiteY172" fmla="*/ 3011071 h 3076162"/>
                <a:gd name="connsiteX173" fmla="*/ 1398466 w 10018568"/>
                <a:gd name="connsiteY173" fmla="*/ 3059282 h 3076162"/>
                <a:gd name="connsiteX174" fmla="*/ 1300242 w 10018568"/>
                <a:gd name="connsiteY174" fmla="*/ 3056125 h 3076162"/>
                <a:gd name="connsiteX175" fmla="*/ 1154871 w 10018568"/>
                <a:gd name="connsiteY175" fmla="*/ 2969747 h 3076162"/>
                <a:gd name="connsiteX176" fmla="*/ 1027672 w 10018568"/>
                <a:gd name="connsiteY176" fmla="*/ 2980078 h 3076162"/>
                <a:gd name="connsiteX177" fmla="*/ 945164 w 10018568"/>
                <a:gd name="connsiteY177" fmla="*/ 2979648 h 3076162"/>
                <a:gd name="connsiteX178" fmla="*/ 851360 w 10018568"/>
                <a:gd name="connsiteY178" fmla="*/ 2972330 h 3076162"/>
                <a:gd name="connsiteX179" fmla="*/ 822876 w 10018568"/>
                <a:gd name="connsiteY179" fmla="*/ 2951094 h 3076162"/>
                <a:gd name="connsiteX180" fmla="*/ 734474 w 10018568"/>
                <a:gd name="connsiteY180" fmla="*/ 2948081 h 3076162"/>
                <a:gd name="connsiteX181" fmla="*/ 626920 w 10018568"/>
                <a:gd name="connsiteY181" fmla="*/ 2949660 h 3076162"/>
                <a:gd name="connsiteX182" fmla="*/ 555216 w 10018568"/>
                <a:gd name="connsiteY182" fmla="*/ 3045077 h 3076162"/>
                <a:gd name="connsiteX183" fmla="*/ 469762 w 10018568"/>
                <a:gd name="connsiteY183" fmla="*/ 3031589 h 3076162"/>
                <a:gd name="connsiteX184" fmla="*/ 450608 w 10018568"/>
                <a:gd name="connsiteY184" fmla="*/ 3014945 h 3076162"/>
                <a:gd name="connsiteX185" fmla="*/ 380378 w 10018568"/>
                <a:gd name="connsiteY185" fmla="*/ 2983666 h 3076162"/>
                <a:gd name="connsiteX186" fmla="*/ 371047 w 10018568"/>
                <a:gd name="connsiteY186" fmla="*/ 2964439 h 3076162"/>
                <a:gd name="connsiteX187" fmla="*/ 269385 w 10018568"/>
                <a:gd name="connsiteY187" fmla="*/ 2918954 h 3076162"/>
                <a:gd name="connsiteX188" fmla="*/ 182949 w 10018568"/>
                <a:gd name="connsiteY188" fmla="*/ 2948655 h 3076162"/>
                <a:gd name="connsiteX189" fmla="*/ 102406 w 10018568"/>
                <a:gd name="connsiteY189" fmla="*/ 2960421 h 3076162"/>
                <a:gd name="connsiteX190" fmla="*/ 82761 w 10018568"/>
                <a:gd name="connsiteY190" fmla="*/ 2947364 h 3076162"/>
                <a:gd name="connsiteX191" fmla="*/ 14495 w 10018568"/>
                <a:gd name="connsiteY191" fmla="*/ 2948225 h 3076162"/>
                <a:gd name="connsiteX192" fmla="*/ 0 w 10018568"/>
                <a:gd name="connsiteY192" fmla="*/ 2947251 h 3076162"/>
                <a:gd name="connsiteX193" fmla="*/ 599705 w 10018568"/>
                <a:gd name="connsiteY193" fmla="*/ 105422 h 3076162"/>
                <a:gd name="connsiteX194" fmla="*/ 650493 w 10018568"/>
                <a:gd name="connsiteY194" fmla="*/ 94602 h 3076162"/>
                <a:gd name="connsiteX195" fmla="*/ 708445 w 10018568"/>
                <a:gd name="connsiteY195" fmla="*/ 47108 h 3076162"/>
                <a:gd name="connsiteX196" fmla="*/ 758539 w 10018568"/>
                <a:gd name="connsiteY196" fmla="*/ 18985 h 3076162"/>
                <a:gd name="connsiteX197" fmla="*/ 826313 w 10018568"/>
                <a:gd name="connsiteY197" fmla="*/ 32042 h 3076162"/>
                <a:gd name="connsiteX198" fmla="*/ 885248 w 10018568"/>
                <a:gd name="connsiteY198" fmla="*/ 32903 h 3076162"/>
                <a:gd name="connsiteX199" fmla="*/ 892614 w 10018568"/>
                <a:gd name="connsiteY199" fmla="*/ 112537 h 3076162"/>
                <a:gd name="connsiteX200" fmla="*/ 936324 w 10018568"/>
                <a:gd name="connsiteY200" fmla="*/ 112681 h 3076162"/>
                <a:gd name="connsiteX201" fmla="*/ 961862 w 10018568"/>
                <a:gd name="connsiteY201" fmla="*/ 123729 h 3076162"/>
                <a:gd name="connsiteX202" fmla="*/ 1012447 w 10018568"/>
                <a:gd name="connsiteY202" fmla="*/ 130760 h 3076162"/>
                <a:gd name="connsiteX203" fmla="*/ 1130807 w 10018568"/>
                <a:gd name="connsiteY203" fmla="*/ 139512 h 3076162"/>
                <a:gd name="connsiteX204" fmla="*/ 1232468 w 10018568"/>
                <a:gd name="connsiteY204" fmla="*/ 95606 h 3076162"/>
                <a:gd name="connsiteX205" fmla="*/ 1325780 w 10018568"/>
                <a:gd name="connsiteY205" fmla="*/ 48830 h 3076162"/>
                <a:gd name="connsiteX206" fmla="*/ 1477045 w 10018568"/>
                <a:gd name="connsiteY206" fmla="*/ 64039 h 3076162"/>
                <a:gd name="connsiteX207" fmla="*/ 1589020 w 10018568"/>
                <a:gd name="connsiteY207" fmla="*/ 66622 h 3076162"/>
                <a:gd name="connsiteX208" fmla="*/ 1629782 w 10018568"/>
                <a:gd name="connsiteY208" fmla="*/ 96323 h 3076162"/>
                <a:gd name="connsiteX209" fmla="*/ 1686261 w 10018568"/>
                <a:gd name="connsiteY209" fmla="*/ 99193 h 3076162"/>
                <a:gd name="connsiteX210" fmla="*/ 1767295 w 10018568"/>
                <a:gd name="connsiteY210" fmla="*/ 143386 h 3076162"/>
                <a:gd name="connsiteX211" fmla="*/ 1826230 w 10018568"/>
                <a:gd name="connsiteY211" fmla="*/ 162183 h 3076162"/>
                <a:gd name="connsiteX212" fmla="*/ 1866501 w 10018568"/>
                <a:gd name="connsiteY212" fmla="*/ 191597 h 3076162"/>
                <a:gd name="connsiteX213" fmla="*/ 2009908 w 10018568"/>
                <a:gd name="connsiteY213" fmla="*/ 190880 h 3076162"/>
                <a:gd name="connsiteX214" fmla="*/ 2180325 w 10018568"/>
                <a:gd name="connsiteY214" fmla="*/ 189732 h 3076162"/>
                <a:gd name="connsiteX215" fmla="*/ 2290336 w 10018568"/>
                <a:gd name="connsiteY215" fmla="*/ 253009 h 3076162"/>
                <a:gd name="connsiteX216" fmla="*/ 2511830 w 10018568"/>
                <a:gd name="connsiteY216" fmla="*/ 206233 h 3076162"/>
                <a:gd name="connsiteX217" fmla="*/ 2576167 w 10018568"/>
                <a:gd name="connsiteY217" fmla="*/ 146973 h 3076162"/>
                <a:gd name="connsiteX218" fmla="*/ 2679301 w 10018568"/>
                <a:gd name="connsiteY218" fmla="*/ 142095 h 3076162"/>
                <a:gd name="connsiteX219" fmla="*/ 2730378 w 10018568"/>
                <a:gd name="connsiteY219" fmla="*/ 127029 h 3076162"/>
                <a:gd name="connsiteX220" fmla="*/ 2797661 w 10018568"/>
                <a:gd name="connsiteY220" fmla="*/ 126312 h 3076162"/>
                <a:gd name="connsiteX221" fmla="*/ 2864453 w 10018568"/>
                <a:gd name="connsiteY221" fmla="*/ 111102 h 3076162"/>
                <a:gd name="connsiteX222" fmla="*/ 2979374 w 10018568"/>
                <a:gd name="connsiteY222" fmla="*/ 171079 h 3076162"/>
                <a:gd name="connsiteX223" fmla="*/ 3094296 w 10018568"/>
                <a:gd name="connsiteY223" fmla="*/ 207524 h 3076162"/>
                <a:gd name="connsiteX224" fmla="*/ 3203815 w 10018568"/>
                <a:gd name="connsiteY224" fmla="*/ 142812 h 3076162"/>
                <a:gd name="connsiteX225" fmla="*/ 3305477 w 10018568"/>
                <a:gd name="connsiteY225" fmla="*/ 159887 h 3076162"/>
                <a:gd name="connsiteX226" fmla="*/ 3416470 w 10018568"/>
                <a:gd name="connsiteY226" fmla="*/ 139943 h 3076162"/>
                <a:gd name="connsiteX227" fmla="*/ 3499959 w 10018568"/>
                <a:gd name="connsiteY227" fmla="*/ 78675 h 3076162"/>
                <a:gd name="connsiteX228" fmla="*/ 3614881 w 10018568"/>
                <a:gd name="connsiteY228" fmla="*/ 163905 h 3076162"/>
                <a:gd name="connsiteX229" fmla="*/ 3830974 w 10018568"/>
                <a:gd name="connsiteY229" fmla="*/ 175240 h 3076162"/>
                <a:gd name="connsiteX230" fmla="*/ 3889907 w 10018568"/>
                <a:gd name="connsiteY230" fmla="*/ 172514 h 3076162"/>
                <a:gd name="connsiteX231" fmla="*/ 3949332 w 10018568"/>
                <a:gd name="connsiteY231" fmla="*/ 142812 h 3076162"/>
                <a:gd name="connsiteX232" fmla="*/ 4077023 w 10018568"/>
                <a:gd name="connsiteY232" fmla="*/ 159313 h 3076162"/>
                <a:gd name="connsiteX233" fmla="*/ 4253826 w 10018568"/>
                <a:gd name="connsiteY233" fmla="*/ 239091 h 3076162"/>
                <a:gd name="connsiteX234" fmla="*/ 4331422 w 10018568"/>
                <a:gd name="connsiteY234" fmla="*/ 238086 h 3076162"/>
                <a:gd name="connsiteX235" fmla="*/ 4374150 w 10018568"/>
                <a:gd name="connsiteY235" fmla="*/ 253152 h 3076162"/>
                <a:gd name="connsiteX236" fmla="*/ 4434066 w 10018568"/>
                <a:gd name="connsiteY236" fmla="*/ 193462 h 3076162"/>
                <a:gd name="connsiteX237" fmla="*/ 4583857 w 10018568"/>
                <a:gd name="connsiteY237" fmla="*/ 191023 h 3076162"/>
                <a:gd name="connsiteX238" fmla="*/ 4689938 w 10018568"/>
                <a:gd name="connsiteY238" fmla="*/ 147834 h 3076162"/>
                <a:gd name="connsiteX239" fmla="*/ 4721861 w 10018568"/>
                <a:gd name="connsiteY239" fmla="*/ 98045 h 3076162"/>
                <a:gd name="connsiteX240" fmla="*/ 4803878 w 10018568"/>
                <a:gd name="connsiteY240" fmla="*/ 116268 h 3076162"/>
                <a:gd name="connsiteX241" fmla="*/ 4872143 w 10018568"/>
                <a:gd name="connsiteY241" fmla="*/ 128751 h 3076162"/>
                <a:gd name="connsiteX242" fmla="*/ 4912906 w 10018568"/>
                <a:gd name="connsiteY242" fmla="*/ 96754 h 3076162"/>
                <a:gd name="connsiteX243" fmla="*/ 5040597 w 10018568"/>
                <a:gd name="connsiteY243" fmla="*/ 95176 h 3076162"/>
                <a:gd name="connsiteX244" fmla="*/ 5108371 w 10018568"/>
                <a:gd name="connsiteY244" fmla="*/ 124303 h 3076162"/>
                <a:gd name="connsiteX245" fmla="*/ 5176145 w 10018568"/>
                <a:gd name="connsiteY245" fmla="*/ 127603 h 3076162"/>
                <a:gd name="connsiteX246" fmla="*/ 5306783 w 10018568"/>
                <a:gd name="connsiteY246" fmla="*/ 112107 h 3076162"/>
                <a:gd name="connsiteX247" fmla="*/ 5433491 w 10018568"/>
                <a:gd name="connsiteY247" fmla="*/ 50982 h 3076162"/>
                <a:gd name="connsiteX248" fmla="*/ 5476218 w 10018568"/>
                <a:gd name="connsiteY248" fmla="*/ 28025 h 3076162"/>
                <a:gd name="connsiteX249" fmla="*/ 5531715 w 10018568"/>
                <a:gd name="connsiteY249" fmla="*/ 16546 h 3076162"/>
                <a:gd name="connsiteX250" fmla="*/ 5582300 w 10018568"/>
                <a:gd name="connsiteY250" fmla="*/ 16259 h 3076162"/>
                <a:gd name="connsiteX251" fmla="*/ 5653512 w 10018568"/>
                <a:gd name="connsiteY251" fmla="*/ 33334 h 3076162"/>
                <a:gd name="connsiteX252" fmla="*/ 5735528 w 10018568"/>
                <a:gd name="connsiteY252" fmla="*/ 33334 h 3076162"/>
                <a:gd name="connsiteX253" fmla="*/ 5764013 w 10018568"/>
                <a:gd name="connsiteY253" fmla="*/ 12241 h 3076162"/>
                <a:gd name="connsiteX254" fmla="*/ 5797194 w 10018568"/>
                <a:gd name="connsiteY254" fmla="*/ 1090 h 3076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0018568" h="3076162">
                  <a:moveTo>
                    <a:pt x="2720555" y="2927706"/>
                  </a:moveTo>
                  <a:lnTo>
                    <a:pt x="2720737" y="2927758"/>
                  </a:lnTo>
                  <a:lnTo>
                    <a:pt x="2720555" y="2932011"/>
                  </a:lnTo>
                  <a:close/>
                  <a:moveTo>
                    <a:pt x="5797194" y="1090"/>
                  </a:moveTo>
                  <a:cubicBezTo>
                    <a:pt x="5829240" y="-3793"/>
                    <a:pt x="5858799" y="8475"/>
                    <a:pt x="5894160" y="23003"/>
                  </a:cubicBezTo>
                  <a:cubicBezTo>
                    <a:pt x="5936396" y="40651"/>
                    <a:pt x="5963898" y="53278"/>
                    <a:pt x="6001223" y="80397"/>
                  </a:cubicBezTo>
                  <a:cubicBezTo>
                    <a:pt x="6030199" y="101489"/>
                    <a:pt x="6050335" y="103928"/>
                    <a:pt x="6086186" y="115120"/>
                  </a:cubicBezTo>
                  <a:cubicBezTo>
                    <a:pt x="6121547" y="126312"/>
                    <a:pt x="6133825" y="143817"/>
                    <a:pt x="6174588" y="143386"/>
                  </a:cubicBezTo>
                  <a:cubicBezTo>
                    <a:pt x="6216332" y="142812"/>
                    <a:pt x="6267900" y="151421"/>
                    <a:pt x="6307190" y="140660"/>
                  </a:cubicBezTo>
                  <a:cubicBezTo>
                    <a:pt x="6309645" y="131907"/>
                    <a:pt x="6311118" y="123011"/>
                    <a:pt x="6312592" y="114259"/>
                  </a:cubicBezTo>
                  <a:cubicBezTo>
                    <a:pt x="6338621" y="102493"/>
                    <a:pt x="6415236" y="107515"/>
                    <a:pt x="6446176" y="111246"/>
                  </a:cubicBezTo>
                  <a:cubicBezTo>
                    <a:pt x="6474661" y="114833"/>
                    <a:pt x="6500199" y="124016"/>
                    <a:pt x="6530157" y="130903"/>
                  </a:cubicBezTo>
                  <a:cubicBezTo>
                    <a:pt x="6570429" y="140230"/>
                    <a:pt x="6595476" y="147260"/>
                    <a:pt x="6638694" y="139799"/>
                  </a:cubicBezTo>
                  <a:cubicBezTo>
                    <a:pt x="6672582" y="134060"/>
                    <a:pt x="6746740" y="102924"/>
                    <a:pt x="6772278" y="122581"/>
                  </a:cubicBezTo>
                  <a:cubicBezTo>
                    <a:pt x="6799290" y="143673"/>
                    <a:pt x="6765402" y="186719"/>
                    <a:pt x="6786520" y="204511"/>
                  </a:cubicBezTo>
                  <a:cubicBezTo>
                    <a:pt x="6798308" y="214268"/>
                    <a:pt x="6821390" y="205228"/>
                    <a:pt x="6835142" y="206376"/>
                  </a:cubicBezTo>
                  <a:cubicBezTo>
                    <a:pt x="6855277" y="208241"/>
                    <a:pt x="6857733" y="213981"/>
                    <a:pt x="6872466" y="218716"/>
                  </a:cubicBezTo>
                  <a:cubicBezTo>
                    <a:pt x="6887691" y="223738"/>
                    <a:pt x="6913229" y="237799"/>
                    <a:pt x="6927962" y="236364"/>
                  </a:cubicBezTo>
                  <a:cubicBezTo>
                    <a:pt x="6949080" y="234356"/>
                    <a:pt x="6957921" y="213263"/>
                    <a:pt x="6978548" y="207524"/>
                  </a:cubicBezTo>
                  <a:cubicBezTo>
                    <a:pt x="7015873" y="197337"/>
                    <a:pt x="7044848" y="215416"/>
                    <a:pt x="7080700" y="191597"/>
                  </a:cubicBezTo>
                  <a:cubicBezTo>
                    <a:pt x="7096907" y="180979"/>
                    <a:pt x="7103783" y="164479"/>
                    <a:pt x="7120972" y="158022"/>
                  </a:cubicBezTo>
                  <a:cubicBezTo>
                    <a:pt x="7138161" y="151708"/>
                    <a:pt x="7172540" y="159313"/>
                    <a:pt x="7190711" y="159313"/>
                  </a:cubicBezTo>
                  <a:cubicBezTo>
                    <a:pt x="7229018" y="159457"/>
                    <a:pt x="7275674" y="168066"/>
                    <a:pt x="7309562" y="148121"/>
                  </a:cubicBezTo>
                  <a:cubicBezTo>
                    <a:pt x="7332152" y="135064"/>
                    <a:pt x="7356708" y="109954"/>
                    <a:pt x="7376354" y="92449"/>
                  </a:cubicBezTo>
                  <a:cubicBezTo>
                    <a:pt x="7398945" y="72505"/>
                    <a:pt x="7411714" y="36347"/>
                    <a:pt x="7443636" y="30894"/>
                  </a:cubicBezTo>
                  <a:cubicBezTo>
                    <a:pt x="7478015" y="25155"/>
                    <a:pt x="7508955" y="53135"/>
                    <a:pt x="7546280" y="48686"/>
                  </a:cubicBezTo>
                  <a:cubicBezTo>
                    <a:pt x="7583114" y="44238"/>
                    <a:pt x="7592446" y="31181"/>
                    <a:pt x="7630262" y="40364"/>
                  </a:cubicBezTo>
                  <a:cubicBezTo>
                    <a:pt x="7677900" y="52274"/>
                    <a:pt x="7787419" y="39503"/>
                    <a:pt x="7816395" y="89580"/>
                  </a:cubicBezTo>
                  <a:cubicBezTo>
                    <a:pt x="7828673" y="76236"/>
                    <a:pt x="7847335" y="49547"/>
                    <a:pt x="7866489" y="46678"/>
                  </a:cubicBezTo>
                  <a:cubicBezTo>
                    <a:pt x="7904796" y="41082"/>
                    <a:pt x="7907743" y="74514"/>
                    <a:pt x="7921985" y="92162"/>
                  </a:cubicBezTo>
                  <a:cubicBezTo>
                    <a:pt x="7954399" y="134777"/>
                    <a:pt x="8039363" y="122581"/>
                    <a:pt x="8039363" y="188441"/>
                  </a:cubicBezTo>
                  <a:cubicBezTo>
                    <a:pt x="8056061" y="194036"/>
                    <a:pt x="8069812" y="187723"/>
                    <a:pt x="8086510" y="189588"/>
                  </a:cubicBezTo>
                  <a:cubicBezTo>
                    <a:pt x="8111066" y="192315"/>
                    <a:pt x="8131693" y="205659"/>
                    <a:pt x="8152811" y="217137"/>
                  </a:cubicBezTo>
                  <a:cubicBezTo>
                    <a:pt x="8155266" y="209389"/>
                    <a:pt x="8156740" y="201785"/>
                    <a:pt x="8157722" y="193893"/>
                  </a:cubicBezTo>
                  <a:cubicBezTo>
                    <a:pt x="8185716" y="183132"/>
                    <a:pt x="8236301" y="190880"/>
                    <a:pt x="8266259" y="190880"/>
                  </a:cubicBezTo>
                  <a:cubicBezTo>
                    <a:pt x="8305549" y="190880"/>
                    <a:pt x="8344347" y="190880"/>
                    <a:pt x="8383145" y="190880"/>
                  </a:cubicBezTo>
                  <a:cubicBezTo>
                    <a:pt x="8430784" y="190880"/>
                    <a:pt x="8489718" y="183706"/>
                    <a:pt x="8540303" y="187436"/>
                  </a:cubicBezTo>
                  <a:cubicBezTo>
                    <a:pt x="8571243" y="179544"/>
                    <a:pt x="8590888" y="167922"/>
                    <a:pt x="8629686" y="184423"/>
                  </a:cubicBezTo>
                  <a:cubicBezTo>
                    <a:pt x="8650804" y="193319"/>
                    <a:pt x="8664065" y="204367"/>
                    <a:pt x="8684692" y="206807"/>
                  </a:cubicBezTo>
                  <a:cubicBezTo>
                    <a:pt x="8690585" y="206807"/>
                    <a:pt x="8695987" y="206807"/>
                    <a:pt x="8701881" y="206807"/>
                  </a:cubicBezTo>
                  <a:cubicBezTo>
                    <a:pt x="8716123" y="204511"/>
                    <a:pt x="8722999" y="198054"/>
                    <a:pt x="8735277" y="194467"/>
                  </a:cubicBezTo>
                  <a:cubicBezTo>
                    <a:pt x="8750993" y="189732"/>
                    <a:pt x="8768673" y="195902"/>
                    <a:pt x="8782915" y="188297"/>
                  </a:cubicBezTo>
                  <a:cubicBezTo>
                    <a:pt x="8798140" y="180549"/>
                    <a:pt x="8795684" y="163905"/>
                    <a:pt x="8812382" y="160318"/>
                  </a:cubicBezTo>
                  <a:cubicBezTo>
                    <a:pt x="8816311" y="169070"/>
                    <a:pt x="8816802" y="179688"/>
                    <a:pt x="8817293" y="190162"/>
                  </a:cubicBezTo>
                  <a:cubicBezTo>
                    <a:pt x="8840376" y="188154"/>
                    <a:pt x="8860021" y="192602"/>
                    <a:pt x="8865914" y="216420"/>
                  </a:cubicBezTo>
                  <a:cubicBezTo>
                    <a:pt x="8879665" y="198054"/>
                    <a:pt x="8898328" y="212259"/>
                    <a:pt x="8917482" y="207667"/>
                  </a:cubicBezTo>
                  <a:cubicBezTo>
                    <a:pt x="8930742" y="204511"/>
                    <a:pt x="8938600" y="195328"/>
                    <a:pt x="8949404" y="187723"/>
                  </a:cubicBezTo>
                  <a:cubicBezTo>
                    <a:pt x="8988203" y="160031"/>
                    <a:pt x="9001954" y="142669"/>
                    <a:pt x="9052048" y="143530"/>
                  </a:cubicBezTo>
                  <a:cubicBezTo>
                    <a:pt x="9094284" y="144247"/>
                    <a:pt x="9121787" y="148695"/>
                    <a:pt x="9162058" y="157878"/>
                  </a:cubicBezTo>
                  <a:cubicBezTo>
                    <a:pt x="9180230" y="161896"/>
                    <a:pt x="9195454" y="158739"/>
                    <a:pt x="9213626" y="166631"/>
                  </a:cubicBezTo>
                  <a:cubicBezTo>
                    <a:pt x="9227868" y="173088"/>
                    <a:pt x="9236708" y="185140"/>
                    <a:pt x="9250460" y="189445"/>
                  </a:cubicBezTo>
                  <a:cubicBezTo>
                    <a:pt x="9269613" y="155726"/>
                    <a:pt x="9282873" y="145682"/>
                    <a:pt x="9303991" y="148121"/>
                  </a:cubicBezTo>
                  <a:cubicBezTo>
                    <a:pt x="9309394" y="145539"/>
                    <a:pt x="9314796" y="142669"/>
                    <a:pt x="9322654" y="139943"/>
                  </a:cubicBezTo>
                  <a:cubicBezTo>
                    <a:pt x="9381588" y="118420"/>
                    <a:pt x="9442978" y="108520"/>
                    <a:pt x="9502894" y="95032"/>
                  </a:cubicBezTo>
                  <a:cubicBezTo>
                    <a:pt x="9542184" y="86279"/>
                    <a:pt x="9542184" y="71788"/>
                    <a:pt x="9561337" y="47538"/>
                  </a:cubicBezTo>
                  <a:cubicBezTo>
                    <a:pt x="9574597" y="30464"/>
                    <a:pt x="9582455" y="16976"/>
                    <a:pt x="9611431" y="19416"/>
                  </a:cubicBezTo>
                  <a:cubicBezTo>
                    <a:pt x="9634023" y="21424"/>
                    <a:pt x="9652685" y="33047"/>
                    <a:pt x="9679205" y="32616"/>
                  </a:cubicBezTo>
                  <a:cubicBezTo>
                    <a:pt x="9691483" y="32329"/>
                    <a:pt x="9728317" y="26159"/>
                    <a:pt x="9737649" y="33477"/>
                  </a:cubicBezTo>
                  <a:cubicBezTo>
                    <a:pt x="9766133" y="55000"/>
                    <a:pt x="9696886" y="93454"/>
                    <a:pt x="9745506" y="112968"/>
                  </a:cubicBezTo>
                  <a:cubicBezTo>
                    <a:pt x="9754838" y="116842"/>
                    <a:pt x="9777429" y="110815"/>
                    <a:pt x="9789216" y="113254"/>
                  </a:cubicBezTo>
                  <a:cubicBezTo>
                    <a:pt x="9799038" y="115120"/>
                    <a:pt x="9805423" y="122151"/>
                    <a:pt x="9814754" y="124303"/>
                  </a:cubicBezTo>
                  <a:cubicBezTo>
                    <a:pt x="9831943" y="128464"/>
                    <a:pt x="9848150" y="127316"/>
                    <a:pt x="9865339" y="131334"/>
                  </a:cubicBezTo>
                  <a:cubicBezTo>
                    <a:pt x="9905611" y="140660"/>
                    <a:pt x="9940480" y="150274"/>
                    <a:pt x="9983699" y="140086"/>
                  </a:cubicBezTo>
                  <a:cubicBezTo>
                    <a:pt x="9995977" y="137217"/>
                    <a:pt x="10007272" y="133055"/>
                    <a:pt x="10018568" y="128607"/>
                  </a:cubicBezTo>
                  <a:lnTo>
                    <a:pt x="10018568" y="2975056"/>
                  </a:lnTo>
                  <a:cubicBezTo>
                    <a:pt x="10015130" y="2973622"/>
                    <a:pt x="10011201" y="2971900"/>
                    <a:pt x="10007763" y="2970895"/>
                  </a:cubicBezTo>
                  <a:cubicBezTo>
                    <a:pt x="9967001" y="2959273"/>
                    <a:pt x="9924764" y="2980222"/>
                    <a:pt x="9880564" y="2981083"/>
                  </a:cubicBezTo>
                  <a:cubicBezTo>
                    <a:pt x="9853061" y="2981657"/>
                    <a:pt x="9825068" y="2980652"/>
                    <a:pt x="9797565" y="2980652"/>
                  </a:cubicBezTo>
                  <a:cubicBezTo>
                    <a:pt x="9766624" y="2980652"/>
                    <a:pt x="9732246" y="2986392"/>
                    <a:pt x="9703761" y="2973335"/>
                  </a:cubicBezTo>
                  <a:cubicBezTo>
                    <a:pt x="9692957" y="2968600"/>
                    <a:pt x="9684608" y="2956116"/>
                    <a:pt x="9675277" y="2952242"/>
                  </a:cubicBezTo>
                  <a:cubicBezTo>
                    <a:pt x="9650230" y="2941624"/>
                    <a:pt x="9614378" y="2949229"/>
                    <a:pt x="9587366" y="2949229"/>
                  </a:cubicBezTo>
                  <a:cubicBezTo>
                    <a:pt x="9576071" y="2949229"/>
                    <a:pt x="9554462" y="2946646"/>
                    <a:pt x="9533343" y="2945355"/>
                  </a:cubicBezTo>
                  <a:cubicBezTo>
                    <a:pt x="9516645" y="2988401"/>
                    <a:pt x="9497983" y="3026998"/>
                    <a:pt x="9441504" y="3040629"/>
                  </a:cubicBezTo>
                  <a:cubicBezTo>
                    <a:pt x="9431682" y="3042925"/>
                    <a:pt x="9423333" y="3043499"/>
                    <a:pt x="9414984" y="3043212"/>
                  </a:cubicBezTo>
                  <a:cubicBezTo>
                    <a:pt x="9413020" y="3044216"/>
                    <a:pt x="9411055" y="3045364"/>
                    <a:pt x="9408108" y="3045938"/>
                  </a:cubicBezTo>
                  <a:cubicBezTo>
                    <a:pt x="9382570" y="3051534"/>
                    <a:pt x="9345245" y="3043212"/>
                    <a:pt x="9322654" y="3032450"/>
                  </a:cubicBezTo>
                  <a:cubicBezTo>
                    <a:pt x="9316760" y="3029868"/>
                    <a:pt x="9309394" y="3018245"/>
                    <a:pt x="9303500" y="3015806"/>
                  </a:cubicBezTo>
                  <a:cubicBezTo>
                    <a:pt x="9276489" y="3005045"/>
                    <a:pt x="9253406" y="3008919"/>
                    <a:pt x="9232779" y="2984526"/>
                  </a:cubicBezTo>
                  <a:cubicBezTo>
                    <a:pt x="9229833" y="2980652"/>
                    <a:pt x="9228359" y="2975917"/>
                    <a:pt x="9226886" y="2971613"/>
                  </a:cubicBezTo>
                  <a:cubicBezTo>
                    <a:pt x="9206750" y="2964726"/>
                    <a:pt x="9186614" y="2964726"/>
                    <a:pt x="9163532" y="2961425"/>
                  </a:cubicBezTo>
                  <a:cubicBezTo>
                    <a:pt x="9125716" y="2955829"/>
                    <a:pt x="9079550" y="2941624"/>
                    <a:pt x="9039279" y="2948081"/>
                  </a:cubicBezTo>
                  <a:cubicBezTo>
                    <a:pt x="9037805" y="2948655"/>
                    <a:pt x="9036823" y="2949229"/>
                    <a:pt x="9035350" y="2949516"/>
                  </a:cubicBezTo>
                  <a:cubicBezTo>
                    <a:pt x="9028965" y="2951668"/>
                    <a:pt x="9022581" y="2953821"/>
                    <a:pt x="9016196" y="2955686"/>
                  </a:cubicBezTo>
                  <a:cubicBezTo>
                    <a:pt x="8994587" y="2966160"/>
                    <a:pt x="8973960" y="2986822"/>
                    <a:pt x="8949895" y="2993422"/>
                  </a:cubicBezTo>
                  <a:cubicBezTo>
                    <a:pt x="8919446" y="3001888"/>
                    <a:pt x="8880157" y="2998157"/>
                    <a:pt x="8848234" y="2996866"/>
                  </a:cubicBezTo>
                  <a:cubicBezTo>
                    <a:pt x="8809436" y="2995431"/>
                    <a:pt x="8799613" y="2970752"/>
                    <a:pt x="8763762" y="2963721"/>
                  </a:cubicBezTo>
                  <a:cubicBezTo>
                    <a:pt x="8745590" y="2960134"/>
                    <a:pt x="8723490" y="2963004"/>
                    <a:pt x="8702863" y="2964582"/>
                  </a:cubicBezTo>
                  <a:cubicBezTo>
                    <a:pt x="8687638" y="2970465"/>
                    <a:pt x="8672414" y="2976061"/>
                    <a:pt x="8655716" y="2979504"/>
                  </a:cubicBezTo>
                  <a:cubicBezTo>
                    <a:pt x="8612497" y="2988544"/>
                    <a:pt x="8547179" y="2987396"/>
                    <a:pt x="8501996" y="2981370"/>
                  </a:cubicBezTo>
                  <a:cubicBezTo>
                    <a:pt x="8452884" y="2974913"/>
                    <a:pt x="8444535" y="2963004"/>
                    <a:pt x="8441097" y="2919815"/>
                  </a:cubicBezTo>
                  <a:cubicBezTo>
                    <a:pt x="8411139" y="2910345"/>
                    <a:pt x="8267241" y="2930289"/>
                    <a:pt x="8256928" y="2965012"/>
                  </a:cubicBezTo>
                  <a:lnTo>
                    <a:pt x="8260857" y="2897575"/>
                  </a:lnTo>
                  <a:cubicBezTo>
                    <a:pt x="8254963" y="2899870"/>
                    <a:pt x="8249070" y="2902023"/>
                    <a:pt x="8243177" y="2905466"/>
                  </a:cubicBezTo>
                  <a:cubicBezTo>
                    <a:pt x="8203887" y="2927993"/>
                    <a:pt x="8197011" y="2925267"/>
                    <a:pt x="8155758" y="2906184"/>
                  </a:cubicBezTo>
                  <a:cubicBezTo>
                    <a:pt x="8122362" y="2890687"/>
                    <a:pt x="8071776" y="2846064"/>
                    <a:pt x="8035434" y="2852234"/>
                  </a:cubicBezTo>
                  <a:cubicBezTo>
                    <a:pt x="8004002" y="2857399"/>
                    <a:pt x="7992215" y="2895996"/>
                    <a:pt x="7967659" y="2914219"/>
                  </a:cubicBezTo>
                  <a:cubicBezTo>
                    <a:pt x="7902341" y="2962573"/>
                    <a:pt x="7801662" y="2980939"/>
                    <a:pt x="7722100" y="2980652"/>
                  </a:cubicBezTo>
                  <a:cubicBezTo>
                    <a:pt x="7688704" y="2980509"/>
                    <a:pt x="7660220" y="2977496"/>
                    <a:pt x="7629770" y="2991844"/>
                  </a:cubicBezTo>
                  <a:cubicBezTo>
                    <a:pt x="7595392" y="3007771"/>
                    <a:pt x="7584588" y="3027285"/>
                    <a:pt x="7545298" y="3028576"/>
                  </a:cubicBezTo>
                  <a:cubicBezTo>
                    <a:pt x="7510428" y="3029581"/>
                    <a:pt x="7506008" y="3032881"/>
                    <a:pt x="7478506" y="3048090"/>
                  </a:cubicBezTo>
                  <a:cubicBezTo>
                    <a:pt x="7443636" y="3067174"/>
                    <a:pt x="7406312" y="3087548"/>
                    <a:pt x="7367022" y="3068608"/>
                  </a:cubicBezTo>
                  <a:cubicBezTo>
                    <a:pt x="7352288" y="3061434"/>
                    <a:pt x="7347868" y="3056412"/>
                    <a:pt x="7337555" y="3044646"/>
                  </a:cubicBezTo>
                  <a:cubicBezTo>
                    <a:pt x="7312999" y="3015806"/>
                    <a:pt x="7292372" y="2994140"/>
                    <a:pt x="7260450" y="2968026"/>
                  </a:cubicBezTo>
                  <a:cubicBezTo>
                    <a:pt x="7231474" y="2944207"/>
                    <a:pt x="7204953" y="2923832"/>
                    <a:pt x="7172048" y="2905466"/>
                  </a:cubicBezTo>
                  <a:cubicBezTo>
                    <a:pt x="7108694" y="2869595"/>
                    <a:pt x="7045831" y="2841759"/>
                    <a:pt x="6972654" y="2817941"/>
                  </a:cubicBezTo>
                  <a:cubicBezTo>
                    <a:pt x="6918140" y="2800005"/>
                    <a:pt x="6924525" y="2817654"/>
                    <a:pt x="6880816" y="2834872"/>
                  </a:cubicBezTo>
                  <a:cubicBezTo>
                    <a:pt x="6843000" y="2850081"/>
                    <a:pt x="6793888" y="2830137"/>
                    <a:pt x="6753124" y="2840755"/>
                  </a:cubicBezTo>
                  <a:cubicBezTo>
                    <a:pt x="6727096" y="2847499"/>
                    <a:pt x="6709906" y="2868304"/>
                    <a:pt x="6681422" y="2871174"/>
                  </a:cubicBezTo>
                  <a:cubicBezTo>
                    <a:pt x="6653428" y="2874043"/>
                    <a:pt x="6623960" y="2861847"/>
                    <a:pt x="6597440" y="2853955"/>
                  </a:cubicBezTo>
                  <a:cubicBezTo>
                    <a:pt x="6557168" y="2842046"/>
                    <a:pt x="6476626" y="2816506"/>
                    <a:pt x="6476626" y="2882796"/>
                  </a:cubicBezTo>
                  <a:cubicBezTo>
                    <a:pt x="6448632" y="2891118"/>
                    <a:pt x="6409833" y="2885522"/>
                    <a:pt x="6381840" y="2885522"/>
                  </a:cubicBezTo>
                  <a:cubicBezTo>
                    <a:pt x="6351390" y="2885522"/>
                    <a:pt x="6304243" y="2894848"/>
                    <a:pt x="6276249" y="2883370"/>
                  </a:cubicBezTo>
                  <a:cubicBezTo>
                    <a:pt x="6273794" y="2847786"/>
                    <a:pt x="6276249" y="2850655"/>
                    <a:pt x="6250220" y="2830137"/>
                  </a:cubicBezTo>
                  <a:cubicBezTo>
                    <a:pt x="6225664" y="2811197"/>
                    <a:pt x="6204055" y="2804884"/>
                    <a:pt x="6172623" y="2798427"/>
                  </a:cubicBezTo>
                  <a:cubicBezTo>
                    <a:pt x="6138245" y="2791253"/>
                    <a:pt x="6103866" y="2794840"/>
                    <a:pt x="6069980" y="2787809"/>
                  </a:cubicBezTo>
                  <a:cubicBezTo>
                    <a:pt x="6026761" y="2778769"/>
                    <a:pt x="5984525" y="2744620"/>
                    <a:pt x="5939342" y="2744620"/>
                  </a:cubicBezTo>
                  <a:cubicBezTo>
                    <a:pt x="5932958" y="2770878"/>
                    <a:pt x="5952603" y="2801440"/>
                    <a:pt x="5947200" y="2822963"/>
                  </a:cubicBezTo>
                  <a:cubicBezTo>
                    <a:pt x="5943271" y="2838746"/>
                    <a:pt x="5924118" y="2838172"/>
                    <a:pt x="5915278" y="2849507"/>
                  </a:cubicBezTo>
                  <a:cubicBezTo>
                    <a:pt x="5908402" y="2857686"/>
                    <a:pt x="5907420" y="2867443"/>
                    <a:pt x="5901526" y="2875622"/>
                  </a:cubicBezTo>
                  <a:cubicBezTo>
                    <a:pt x="5865675" y="2925985"/>
                    <a:pt x="5822947" y="2935598"/>
                    <a:pt x="5772362" y="2963147"/>
                  </a:cubicBezTo>
                  <a:cubicBezTo>
                    <a:pt x="5746824" y="2920245"/>
                    <a:pt x="5701641" y="2875478"/>
                    <a:pt x="5648109" y="2868160"/>
                  </a:cubicBezTo>
                  <a:cubicBezTo>
                    <a:pt x="5616678" y="2863856"/>
                    <a:pt x="5555779" y="2862564"/>
                    <a:pt x="5530241" y="2876913"/>
                  </a:cubicBezTo>
                  <a:cubicBezTo>
                    <a:pt x="5504703" y="2891405"/>
                    <a:pt x="5499301" y="2909053"/>
                    <a:pt x="5469343" y="2919241"/>
                  </a:cubicBezTo>
                  <a:cubicBezTo>
                    <a:pt x="5439384" y="2929572"/>
                    <a:pt x="5412373" y="2933015"/>
                    <a:pt x="5383397" y="2924406"/>
                  </a:cubicBezTo>
                  <a:cubicBezTo>
                    <a:pt x="5347054" y="2913502"/>
                    <a:pt x="5317096" y="2896427"/>
                    <a:pt x="5276824" y="2900444"/>
                  </a:cubicBezTo>
                  <a:cubicBezTo>
                    <a:pt x="5238026" y="2904175"/>
                    <a:pt x="5176636" y="2919384"/>
                    <a:pt x="5141767" y="2936316"/>
                  </a:cubicBezTo>
                  <a:cubicBezTo>
                    <a:pt x="5122613" y="2945355"/>
                    <a:pt x="5114264" y="2961425"/>
                    <a:pt x="5091673" y="2966017"/>
                  </a:cubicBezTo>
                  <a:cubicBezTo>
                    <a:pt x="5067608" y="2971039"/>
                    <a:pt x="5038141" y="2958556"/>
                    <a:pt x="5013585" y="2964008"/>
                  </a:cubicBezTo>
                  <a:cubicBezTo>
                    <a:pt x="4979698" y="2971900"/>
                    <a:pt x="4949249" y="3000597"/>
                    <a:pt x="4914379" y="3014371"/>
                  </a:cubicBezTo>
                  <a:cubicBezTo>
                    <a:pt x="4886877" y="3025133"/>
                    <a:pt x="4868705" y="3042781"/>
                    <a:pt x="4837274" y="3044646"/>
                  </a:cubicBezTo>
                  <a:cubicBezTo>
                    <a:pt x="4798967" y="3047229"/>
                    <a:pt x="4772937" y="3021115"/>
                    <a:pt x="4748873" y="2997440"/>
                  </a:cubicBezTo>
                  <a:cubicBezTo>
                    <a:pt x="4711548" y="2961425"/>
                    <a:pt x="4679625" y="2919241"/>
                    <a:pt x="4632478" y="2892840"/>
                  </a:cubicBezTo>
                  <a:cubicBezTo>
                    <a:pt x="4583857" y="2865434"/>
                    <a:pt x="4541130" y="2869452"/>
                    <a:pt x="4486616" y="2869739"/>
                  </a:cubicBezTo>
                  <a:cubicBezTo>
                    <a:pt x="4456166" y="2869882"/>
                    <a:pt x="4426208" y="2872034"/>
                    <a:pt x="4396250" y="2866295"/>
                  </a:cubicBezTo>
                  <a:cubicBezTo>
                    <a:pt x="4380043" y="2863138"/>
                    <a:pt x="4336333" y="2860412"/>
                    <a:pt x="4322582" y="2853238"/>
                  </a:cubicBezTo>
                  <a:cubicBezTo>
                    <a:pt x="4306375" y="2844629"/>
                    <a:pt x="4298517" y="2824541"/>
                    <a:pt x="4279364" y="2815071"/>
                  </a:cubicBezTo>
                  <a:cubicBezTo>
                    <a:pt x="4258737" y="2805027"/>
                    <a:pt x="4241548" y="2806462"/>
                    <a:pt x="4219447" y="2806318"/>
                  </a:cubicBezTo>
                  <a:cubicBezTo>
                    <a:pt x="4183105" y="2805888"/>
                    <a:pt x="4146762" y="2806462"/>
                    <a:pt x="4110419" y="2806462"/>
                  </a:cubicBezTo>
                  <a:cubicBezTo>
                    <a:pt x="4067201" y="2806462"/>
                    <a:pt x="4018089" y="2812919"/>
                    <a:pt x="3974871" y="2807610"/>
                  </a:cubicBezTo>
                  <a:cubicBezTo>
                    <a:pt x="3916919" y="2800292"/>
                    <a:pt x="3910043" y="2762412"/>
                    <a:pt x="3878611" y="2727115"/>
                  </a:cubicBezTo>
                  <a:cubicBezTo>
                    <a:pt x="3789719" y="2626532"/>
                    <a:pt x="3764181" y="2796418"/>
                    <a:pt x="3694933" y="2829133"/>
                  </a:cubicBezTo>
                  <a:cubicBezTo>
                    <a:pt x="3656626" y="2847068"/>
                    <a:pt x="3615863" y="2830998"/>
                    <a:pt x="3574609" y="2838746"/>
                  </a:cubicBezTo>
                  <a:cubicBezTo>
                    <a:pt x="3521569" y="2848503"/>
                    <a:pt x="3490137" y="2888966"/>
                    <a:pt x="3465582" y="2927276"/>
                  </a:cubicBezTo>
                  <a:cubicBezTo>
                    <a:pt x="3400262" y="2911780"/>
                    <a:pt x="3280921" y="2902166"/>
                    <a:pt x="3213638" y="2920102"/>
                  </a:cubicBezTo>
                  <a:cubicBezTo>
                    <a:pt x="3210200" y="3002892"/>
                    <a:pt x="3036835" y="2970895"/>
                    <a:pt x="2986741" y="2937176"/>
                  </a:cubicBezTo>
                  <a:cubicBezTo>
                    <a:pt x="2964641" y="2922254"/>
                    <a:pt x="2954327" y="2906184"/>
                    <a:pt x="2924370" y="2900731"/>
                  </a:cubicBezTo>
                  <a:cubicBezTo>
                    <a:pt x="2889992" y="2894705"/>
                    <a:pt x="2822217" y="2894848"/>
                    <a:pt x="2791767" y="2904749"/>
                  </a:cubicBezTo>
                  <a:cubicBezTo>
                    <a:pt x="2771509" y="2911206"/>
                    <a:pt x="2757328" y="2931383"/>
                    <a:pt x="2739694" y="2933199"/>
                  </a:cubicBezTo>
                  <a:lnTo>
                    <a:pt x="2720737" y="2927758"/>
                  </a:lnTo>
                  <a:lnTo>
                    <a:pt x="2722274" y="2891728"/>
                  </a:lnTo>
                  <a:cubicBezTo>
                    <a:pt x="2721415" y="2879639"/>
                    <a:pt x="2717363" y="2869452"/>
                    <a:pt x="2704840" y="2862851"/>
                  </a:cubicBezTo>
                  <a:cubicBezTo>
                    <a:pt x="2704840" y="2862564"/>
                    <a:pt x="2704348" y="2862564"/>
                    <a:pt x="2703857" y="2862421"/>
                  </a:cubicBezTo>
                  <a:cubicBezTo>
                    <a:pt x="2704348" y="2852951"/>
                    <a:pt x="2705331" y="2844198"/>
                    <a:pt x="2705331" y="2837311"/>
                  </a:cubicBezTo>
                  <a:cubicBezTo>
                    <a:pt x="2705822" y="2811053"/>
                    <a:pt x="2714662" y="2785226"/>
                    <a:pt x="2689615" y="2772743"/>
                  </a:cubicBezTo>
                  <a:cubicBezTo>
                    <a:pt x="2663095" y="2759542"/>
                    <a:pt x="2579604" y="2774034"/>
                    <a:pt x="2551611" y="2773891"/>
                  </a:cubicBezTo>
                  <a:cubicBezTo>
                    <a:pt x="2519198" y="2773747"/>
                    <a:pt x="2507411" y="2773747"/>
                    <a:pt x="2480890" y="2785944"/>
                  </a:cubicBezTo>
                  <a:cubicBezTo>
                    <a:pt x="2435707" y="2806749"/>
                    <a:pt x="2468121" y="2802588"/>
                    <a:pt x="2452405" y="2838459"/>
                  </a:cubicBezTo>
                  <a:cubicBezTo>
                    <a:pt x="2440618" y="2866008"/>
                    <a:pt x="2395435" y="2852951"/>
                    <a:pt x="2365969" y="2853094"/>
                  </a:cubicBezTo>
                  <a:cubicBezTo>
                    <a:pt x="2350252" y="2853094"/>
                    <a:pt x="2325696" y="2857399"/>
                    <a:pt x="2310963" y="2854242"/>
                  </a:cubicBezTo>
                  <a:cubicBezTo>
                    <a:pt x="2262342" y="2843624"/>
                    <a:pt x="2301140" y="2848216"/>
                    <a:pt x="2282478" y="2820667"/>
                  </a:cubicBezTo>
                  <a:cubicBezTo>
                    <a:pt x="2262833" y="2790535"/>
                    <a:pt x="2257922" y="2813349"/>
                    <a:pt x="2232384" y="2825832"/>
                  </a:cubicBezTo>
                  <a:cubicBezTo>
                    <a:pt x="2200952" y="2841329"/>
                    <a:pt x="2172959" y="2836450"/>
                    <a:pt x="2138580" y="2837168"/>
                  </a:cubicBezTo>
                  <a:cubicBezTo>
                    <a:pt x="2121883" y="2837455"/>
                    <a:pt x="2108131" y="2834154"/>
                    <a:pt x="2091433" y="2840037"/>
                  </a:cubicBezTo>
                  <a:cubicBezTo>
                    <a:pt x="2071297" y="2847212"/>
                    <a:pt x="2065896" y="2865434"/>
                    <a:pt x="2046250" y="2870169"/>
                  </a:cubicBezTo>
                  <a:cubicBezTo>
                    <a:pt x="2019239" y="2876626"/>
                    <a:pt x="1961778" y="2875191"/>
                    <a:pt x="1934276" y="2869595"/>
                  </a:cubicBezTo>
                  <a:cubicBezTo>
                    <a:pt x="1923962" y="2867443"/>
                    <a:pt x="1913157" y="2858116"/>
                    <a:pt x="1906773" y="2856682"/>
                  </a:cubicBezTo>
                  <a:cubicBezTo>
                    <a:pt x="1881235" y="2850942"/>
                    <a:pt x="1857170" y="2853238"/>
                    <a:pt x="1829667" y="2852951"/>
                  </a:cubicBezTo>
                  <a:cubicBezTo>
                    <a:pt x="1809532" y="2852521"/>
                    <a:pt x="1777609" y="2847355"/>
                    <a:pt x="1758946" y="2855390"/>
                  </a:cubicBezTo>
                  <a:cubicBezTo>
                    <a:pt x="1733899" y="2866439"/>
                    <a:pt x="1738320" y="2886670"/>
                    <a:pt x="1721130" y="2898292"/>
                  </a:cubicBezTo>
                  <a:cubicBezTo>
                    <a:pt x="1687734" y="2920102"/>
                    <a:pt x="1611611" y="2894848"/>
                    <a:pt x="1572813" y="2904175"/>
                  </a:cubicBezTo>
                  <a:cubicBezTo>
                    <a:pt x="1538926" y="2912210"/>
                    <a:pt x="1529594" y="2940477"/>
                    <a:pt x="1504547" y="2960851"/>
                  </a:cubicBezTo>
                  <a:cubicBezTo>
                    <a:pt x="1493251" y="2969604"/>
                    <a:pt x="1470660" y="2968169"/>
                    <a:pt x="1461820" y="2979074"/>
                  </a:cubicBezTo>
                  <a:cubicBezTo>
                    <a:pt x="1450524" y="2992705"/>
                    <a:pt x="1458382" y="2994570"/>
                    <a:pt x="1452980" y="3011071"/>
                  </a:cubicBezTo>
                  <a:cubicBezTo>
                    <a:pt x="1440702" y="3048521"/>
                    <a:pt x="1440211" y="3057417"/>
                    <a:pt x="1398466" y="3059282"/>
                  </a:cubicBezTo>
                  <a:cubicBezTo>
                    <a:pt x="1370472" y="3060430"/>
                    <a:pt x="1327254" y="3065882"/>
                    <a:pt x="1300242" y="3056125"/>
                  </a:cubicBezTo>
                  <a:cubicBezTo>
                    <a:pt x="1249166" y="3037903"/>
                    <a:pt x="1210368" y="2985531"/>
                    <a:pt x="1154871" y="2969747"/>
                  </a:cubicBezTo>
                  <a:cubicBezTo>
                    <a:pt x="1114109" y="2958125"/>
                    <a:pt x="1072363" y="2979074"/>
                    <a:pt x="1027672" y="2980078"/>
                  </a:cubicBezTo>
                  <a:cubicBezTo>
                    <a:pt x="1000169" y="2980509"/>
                    <a:pt x="972667" y="2979648"/>
                    <a:pt x="945164" y="2979648"/>
                  </a:cubicBezTo>
                  <a:cubicBezTo>
                    <a:pt x="914224" y="2979648"/>
                    <a:pt x="879354" y="2985387"/>
                    <a:pt x="851360" y="2972330"/>
                  </a:cubicBezTo>
                  <a:cubicBezTo>
                    <a:pt x="840556" y="2967452"/>
                    <a:pt x="832207" y="2955112"/>
                    <a:pt x="822876" y="2951094"/>
                  </a:cubicBezTo>
                  <a:cubicBezTo>
                    <a:pt x="797829" y="2940620"/>
                    <a:pt x="761977" y="2948081"/>
                    <a:pt x="734474" y="2948081"/>
                  </a:cubicBezTo>
                  <a:cubicBezTo>
                    <a:pt x="711392" y="2948081"/>
                    <a:pt x="647055" y="2937176"/>
                    <a:pt x="626920" y="2949660"/>
                  </a:cubicBezTo>
                  <a:cubicBezTo>
                    <a:pt x="590577" y="2972330"/>
                    <a:pt x="607275" y="3033598"/>
                    <a:pt x="555216" y="3045077"/>
                  </a:cubicBezTo>
                  <a:cubicBezTo>
                    <a:pt x="529678" y="3050673"/>
                    <a:pt x="492353" y="3042351"/>
                    <a:pt x="469762" y="3031589"/>
                  </a:cubicBezTo>
                  <a:cubicBezTo>
                    <a:pt x="464359" y="3029007"/>
                    <a:pt x="456502" y="3017241"/>
                    <a:pt x="450608" y="3014945"/>
                  </a:cubicBezTo>
                  <a:cubicBezTo>
                    <a:pt x="424088" y="3004184"/>
                    <a:pt x="400514" y="3007914"/>
                    <a:pt x="380378" y="2983666"/>
                  </a:cubicBezTo>
                  <a:cubicBezTo>
                    <a:pt x="375467" y="2977926"/>
                    <a:pt x="374976" y="2968887"/>
                    <a:pt x="371047" y="2964439"/>
                  </a:cubicBezTo>
                  <a:cubicBezTo>
                    <a:pt x="350420" y="2941624"/>
                    <a:pt x="308184" y="2914219"/>
                    <a:pt x="269385" y="2918954"/>
                  </a:cubicBezTo>
                  <a:cubicBezTo>
                    <a:pt x="242865" y="2922111"/>
                    <a:pt x="210943" y="2939329"/>
                    <a:pt x="182949" y="2948655"/>
                  </a:cubicBezTo>
                  <a:cubicBezTo>
                    <a:pt x="156429" y="2957408"/>
                    <a:pt x="131382" y="2965156"/>
                    <a:pt x="102406" y="2960421"/>
                  </a:cubicBezTo>
                  <a:cubicBezTo>
                    <a:pt x="97985" y="2959704"/>
                    <a:pt x="89636" y="2948942"/>
                    <a:pt x="82761" y="2947364"/>
                  </a:cubicBezTo>
                  <a:cubicBezTo>
                    <a:pt x="63607" y="2943059"/>
                    <a:pt x="34631" y="2948081"/>
                    <a:pt x="14495" y="2948225"/>
                  </a:cubicBezTo>
                  <a:lnTo>
                    <a:pt x="0" y="2947251"/>
                  </a:lnTo>
                  <a:lnTo>
                    <a:pt x="599705" y="105422"/>
                  </a:lnTo>
                  <a:lnTo>
                    <a:pt x="650493" y="94602"/>
                  </a:lnTo>
                  <a:cubicBezTo>
                    <a:pt x="689291" y="85849"/>
                    <a:pt x="689291" y="71213"/>
                    <a:pt x="708445" y="47108"/>
                  </a:cubicBezTo>
                  <a:cubicBezTo>
                    <a:pt x="721705" y="29890"/>
                    <a:pt x="730054" y="16402"/>
                    <a:pt x="758539" y="18985"/>
                  </a:cubicBezTo>
                  <a:cubicBezTo>
                    <a:pt x="781131" y="20850"/>
                    <a:pt x="799793" y="32616"/>
                    <a:pt x="826313" y="32042"/>
                  </a:cubicBezTo>
                  <a:cubicBezTo>
                    <a:pt x="838591" y="31899"/>
                    <a:pt x="875425" y="25585"/>
                    <a:pt x="885248" y="32903"/>
                  </a:cubicBezTo>
                  <a:cubicBezTo>
                    <a:pt x="913241" y="54426"/>
                    <a:pt x="843994" y="93023"/>
                    <a:pt x="892614" y="112537"/>
                  </a:cubicBezTo>
                  <a:cubicBezTo>
                    <a:pt x="901946" y="116268"/>
                    <a:pt x="925028" y="110385"/>
                    <a:pt x="936324" y="112681"/>
                  </a:cubicBezTo>
                  <a:cubicBezTo>
                    <a:pt x="946146" y="114689"/>
                    <a:pt x="952531" y="121577"/>
                    <a:pt x="961862" y="123729"/>
                  </a:cubicBezTo>
                  <a:cubicBezTo>
                    <a:pt x="979051" y="127890"/>
                    <a:pt x="995258" y="126886"/>
                    <a:pt x="1012447" y="130760"/>
                  </a:cubicBezTo>
                  <a:cubicBezTo>
                    <a:pt x="1053210" y="140086"/>
                    <a:pt x="1087588" y="149843"/>
                    <a:pt x="1130807" y="139512"/>
                  </a:cubicBezTo>
                  <a:cubicBezTo>
                    <a:pt x="1168132" y="130760"/>
                    <a:pt x="1201036" y="112681"/>
                    <a:pt x="1232468" y="95606"/>
                  </a:cubicBezTo>
                  <a:cubicBezTo>
                    <a:pt x="1259479" y="81258"/>
                    <a:pt x="1297787" y="57439"/>
                    <a:pt x="1325780" y="48830"/>
                  </a:cubicBezTo>
                  <a:cubicBezTo>
                    <a:pt x="1371454" y="35055"/>
                    <a:pt x="1429897" y="64613"/>
                    <a:pt x="1477045" y="64039"/>
                  </a:cubicBezTo>
                  <a:cubicBezTo>
                    <a:pt x="1505038" y="63752"/>
                    <a:pt x="1564955" y="53565"/>
                    <a:pt x="1589020" y="66622"/>
                  </a:cubicBezTo>
                  <a:cubicBezTo>
                    <a:pt x="1610137" y="78101"/>
                    <a:pt x="1605227" y="90154"/>
                    <a:pt x="1629782" y="96323"/>
                  </a:cubicBezTo>
                  <a:cubicBezTo>
                    <a:pt x="1647463" y="100915"/>
                    <a:pt x="1667599" y="94745"/>
                    <a:pt x="1686261" y="99193"/>
                  </a:cubicBezTo>
                  <a:cubicBezTo>
                    <a:pt x="1713764" y="106080"/>
                    <a:pt x="1742740" y="128607"/>
                    <a:pt x="1767295" y="143386"/>
                  </a:cubicBezTo>
                  <a:cubicBezTo>
                    <a:pt x="1785467" y="154148"/>
                    <a:pt x="1810023" y="152282"/>
                    <a:pt x="1826230" y="162183"/>
                  </a:cubicBezTo>
                  <a:cubicBezTo>
                    <a:pt x="1845383" y="173949"/>
                    <a:pt x="1843910" y="185427"/>
                    <a:pt x="1866501" y="191597"/>
                  </a:cubicBezTo>
                  <a:cubicBezTo>
                    <a:pt x="1906282" y="202502"/>
                    <a:pt x="1968162" y="190880"/>
                    <a:pt x="2009908" y="190880"/>
                  </a:cubicBezTo>
                  <a:cubicBezTo>
                    <a:pt x="2060984" y="190880"/>
                    <a:pt x="2130723" y="178253"/>
                    <a:pt x="2180325" y="189732"/>
                  </a:cubicBezTo>
                  <a:cubicBezTo>
                    <a:pt x="2223053" y="199632"/>
                    <a:pt x="2245153" y="243539"/>
                    <a:pt x="2290336" y="253009"/>
                  </a:cubicBezTo>
                  <a:cubicBezTo>
                    <a:pt x="2366950" y="268935"/>
                    <a:pt x="2456334" y="258461"/>
                    <a:pt x="2511830" y="206233"/>
                  </a:cubicBezTo>
                  <a:cubicBezTo>
                    <a:pt x="2537368" y="182414"/>
                    <a:pt x="2538842" y="157161"/>
                    <a:pt x="2576167" y="146973"/>
                  </a:cubicBezTo>
                  <a:cubicBezTo>
                    <a:pt x="2610054" y="137790"/>
                    <a:pt x="2645414" y="149126"/>
                    <a:pt x="2679301" y="142095"/>
                  </a:cubicBezTo>
                  <a:cubicBezTo>
                    <a:pt x="2697473" y="138364"/>
                    <a:pt x="2711224" y="129468"/>
                    <a:pt x="2730378" y="127029"/>
                  </a:cubicBezTo>
                  <a:cubicBezTo>
                    <a:pt x="2752478" y="124303"/>
                    <a:pt x="2775561" y="129899"/>
                    <a:pt x="2797661" y="126312"/>
                  </a:cubicBezTo>
                  <a:cubicBezTo>
                    <a:pt x="2821234" y="122581"/>
                    <a:pt x="2839406" y="111963"/>
                    <a:pt x="2864453" y="111102"/>
                  </a:cubicBezTo>
                  <a:cubicBezTo>
                    <a:pt x="2922896" y="109094"/>
                    <a:pt x="2950890" y="130903"/>
                    <a:pt x="2979374" y="171079"/>
                  </a:cubicBezTo>
                  <a:cubicBezTo>
                    <a:pt x="3008350" y="211398"/>
                    <a:pt x="3044202" y="211685"/>
                    <a:pt x="3094296" y="207524"/>
                  </a:cubicBezTo>
                  <a:cubicBezTo>
                    <a:pt x="3144881" y="203506"/>
                    <a:pt x="3157650" y="151421"/>
                    <a:pt x="3203815" y="142812"/>
                  </a:cubicBezTo>
                  <a:cubicBezTo>
                    <a:pt x="3246052" y="135064"/>
                    <a:pt x="3270608" y="152426"/>
                    <a:pt x="3305477" y="159887"/>
                  </a:cubicBezTo>
                  <a:cubicBezTo>
                    <a:pt x="3339855" y="167061"/>
                    <a:pt x="3385039" y="151708"/>
                    <a:pt x="3416470" y="139943"/>
                  </a:cubicBezTo>
                  <a:cubicBezTo>
                    <a:pt x="3449865" y="127603"/>
                    <a:pt x="3470492" y="87284"/>
                    <a:pt x="3499959" y="78675"/>
                  </a:cubicBezTo>
                  <a:cubicBezTo>
                    <a:pt x="3555947" y="62461"/>
                    <a:pt x="3577556" y="142669"/>
                    <a:pt x="3614881" y="163905"/>
                  </a:cubicBezTo>
                  <a:cubicBezTo>
                    <a:pt x="3666940" y="193749"/>
                    <a:pt x="3768601" y="174523"/>
                    <a:pt x="3830974" y="175240"/>
                  </a:cubicBezTo>
                  <a:cubicBezTo>
                    <a:pt x="3850127" y="175383"/>
                    <a:pt x="3871736" y="179114"/>
                    <a:pt x="3889907" y="172514"/>
                  </a:cubicBezTo>
                  <a:cubicBezTo>
                    <a:pt x="3912990" y="164048"/>
                    <a:pt x="3923303" y="147260"/>
                    <a:pt x="3949332" y="142812"/>
                  </a:cubicBezTo>
                  <a:cubicBezTo>
                    <a:pt x="3989604" y="135782"/>
                    <a:pt x="4038225" y="153000"/>
                    <a:pt x="4077023" y="159313"/>
                  </a:cubicBezTo>
                  <a:cubicBezTo>
                    <a:pt x="4146271" y="170792"/>
                    <a:pt x="4178193" y="232921"/>
                    <a:pt x="4253826" y="239091"/>
                  </a:cubicBezTo>
                  <a:cubicBezTo>
                    <a:pt x="4279364" y="241243"/>
                    <a:pt x="4305884" y="235217"/>
                    <a:pt x="4331422" y="238086"/>
                  </a:cubicBezTo>
                  <a:cubicBezTo>
                    <a:pt x="4350576" y="240525"/>
                    <a:pt x="4358925" y="251000"/>
                    <a:pt x="4374150" y="253152"/>
                  </a:cubicBezTo>
                  <a:cubicBezTo>
                    <a:pt x="4418350" y="259609"/>
                    <a:pt x="4428664" y="232634"/>
                    <a:pt x="4434066" y="193462"/>
                  </a:cubicBezTo>
                  <a:cubicBezTo>
                    <a:pt x="4470900" y="178110"/>
                    <a:pt x="4542112" y="190449"/>
                    <a:pt x="4583857" y="191023"/>
                  </a:cubicBezTo>
                  <a:cubicBezTo>
                    <a:pt x="4624620" y="191597"/>
                    <a:pt x="4659980" y="176244"/>
                    <a:pt x="4689938" y="147834"/>
                  </a:cubicBezTo>
                  <a:cubicBezTo>
                    <a:pt x="4703199" y="135064"/>
                    <a:pt x="4707619" y="107228"/>
                    <a:pt x="4721861" y="98045"/>
                  </a:cubicBezTo>
                  <a:cubicBezTo>
                    <a:pt x="4746417" y="81544"/>
                    <a:pt x="4782760" y="107515"/>
                    <a:pt x="4803878" y="116268"/>
                  </a:cubicBezTo>
                  <a:cubicBezTo>
                    <a:pt x="4823522" y="124016"/>
                    <a:pt x="4850043" y="135782"/>
                    <a:pt x="4872143" y="128751"/>
                  </a:cubicBezTo>
                  <a:cubicBezTo>
                    <a:pt x="4891788" y="122725"/>
                    <a:pt x="4893752" y="104358"/>
                    <a:pt x="4912906" y="96754"/>
                  </a:cubicBezTo>
                  <a:cubicBezTo>
                    <a:pt x="4938444" y="86566"/>
                    <a:pt x="5013094" y="90871"/>
                    <a:pt x="5040597" y="95176"/>
                  </a:cubicBezTo>
                  <a:cubicBezTo>
                    <a:pt x="5066626" y="99050"/>
                    <a:pt x="5084306" y="117559"/>
                    <a:pt x="5108371" y="124303"/>
                  </a:cubicBezTo>
                  <a:cubicBezTo>
                    <a:pt x="5130471" y="130616"/>
                    <a:pt x="5153554" y="127747"/>
                    <a:pt x="5176145" y="127603"/>
                  </a:cubicBezTo>
                  <a:cubicBezTo>
                    <a:pt x="5226239" y="127316"/>
                    <a:pt x="5260126" y="118994"/>
                    <a:pt x="5306783" y="112107"/>
                  </a:cubicBezTo>
                  <a:cubicBezTo>
                    <a:pt x="5352456" y="105363"/>
                    <a:pt x="5432509" y="106224"/>
                    <a:pt x="5433491" y="50982"/>
                  </a:cubicBezTo>
                  <a:cubicBezTo>
                    <a:pt x="5457065" y="49978"/>
                    <a:pt x="5459029" y="36347"/>
                    <a:pt x="5476218" y="28025"/>
                  </a:cubicBezTo>
                  <a:cubicBezTo>
                    <a:pt x="5497336" y="17694"/>
                    <a:pt x="5504703" y="16259"/>
                    <a:pt x="5531715" y="16546"/>
                  </a:cubicBezTo>
                  <a:cubicBezTo>
                    <a:pt x="5548413" y="16833"/>
                    <a:pt x="5565602" y="15398"/>
                    <a:pt x="5582300" y="16259"/>
                  </a:cubicBezTo>
                  <a:cubicBezTo>
                    <a:pt x="5609311" y="17694"/>
                    <a:pt x="5626991" y="28742"/>
                    <a:pt x="5653512" y="33334"/>
                  </a:cubicBezTo>
                  <a:cubicBezTo>
                    <a:pt x="5668245" y="35773"/>
                    <a:pt x="5720795" y="38642"/>
                    <a:pt x="5735528" y="33334"/>
                  </a:cubicBezTo>
                  <a:cubicBezTo>
                    <a:pt x="5751735" y="27307"/>
                    <a:pt x="5750262" y="19272"/>
                    <a:pt x="5764013" y="12241"/>
                  </a:cubicBezTo>
                  <a:cubicBezTo>
                    <a:pt x="5775554" y="6251"/>
                    <a:pt x="5786513" y="2718"/>
                    <a:pt x="5797194" y="1090"/>
                  </a:cubicBezTo>
                  <a:close/>
                </a:path>
              </a:pathLst>
            </a:custGeom>
            <a:gradFill flip="none" rotWithShape="1">
              <a:gsLst>
                <a:gs pos="49000">
                  <a:schemeClr val="accent1">
                    <a:lumMod val="0"/>
                    <a:lumOff val="100000"/>
                    <a:alpha val="0"/>
                  </a:schemeClr>
                </a:gs>
                <a:gs pos="18000">
                  <a:srgbClr val="656565">
                    <a:alpha val="15000"/>
                  </a:srgbClr>
                </a:gs>
                <a:gs pos="4000">
                  <a:schemeClr val="tx1">
                    <a:alpha val="70000"/>
                  </a:schemeClr>
                </a:gs>
              </a:gsLst>
              <a:lin ang="600000" scaled="0"/>
              <a:tileRect/>
            </a:gradFill>
            <a:ln w="12700">
              <a:miter lim="400000"/>
            </a:ln>
            <a:effectLst/>
          </p:spPr>
          <p:txBody>
            <a:bodyPr wrap="square" lIns="28575" tIns="28575" rIns="28575" bIns="28575" anchor="ctr">
              <a:noAutofit/>
            </a:bodyPr>
            <a:lstStyle/>
            <a:p>
              <a:pPr>
                <a:defRPr sz="3000">
                  <a:solidFill>
                    <a:srgbClr val="FFFFFF"/>
                  </a:solidFill>
                </a:defRPr>
              </a:pPr>
              <a:endParaRPr sz="2250" dirty="0"/>
            </a:p>
          </p:txBody>
        </p:sp>
        <p:sp>
          <p:nvSpPr>
            <p:cNvPr id="59" name="Freeform: Shape 58">
              <a:extLst>
                <a:ext uri="{FF2B5EF4-FFF2-40B4-BE49-F238E27FC236}">
                  <a16:creationId xmlns:a16="http://schemas.microsoft.com/office/drawing/2014/main" id="{3A7A9CB9-1B29-6926-7272-BEA01830FF17}"/>
                </a:ext>
              </a:extLst>
            </p:cNvPr>
            <p:cNvSpPr/>
            <p:nvPr/>
          </p:nvSpPr>
          <p:spPr>
            <a:xfrm>
              <a:off x="1910201" y="1970488"/>
              <a:ext cx="1117811" cy="2918706"/>
            </a:xfrm>
            <a:custGeom>
              <a:avLst/>
              <a:gdLst>
                <a:gd name="connsiteX0" fmla="*/ 610229 w 1117811"/>
                <a:gd name="connsiteY0" fmla="*/ 0 h 2918706"/>
                <a:gd name="connsiteX1" fmla="*/ 1117811 w 1117811"/>
                <a:gd name="connsiteY1" fmla="*/ 66509 h 2918706"/>
                <a:gd name="connsiteX2" fmla="*/ 1112278 w 1117811"/>
                <a:gd name="connsiteY2" fmla="*/ 97218 h 2918706"/>
                <a:gd name="connsiteX3" fmla="*/ 1087100 w 1117811"/>
                <a:gd name="connsiteY3" fmla="*/ 159391 h 2918706"/>
                <a:gd name="connsiteX4" fmla="*/ 521194 w 1117811"/>
                <a:gd name="connsiteY4" fmla="*/ 2877800 h 2918706"/>
                <a:gd name="connsiteX5" fmla="*/ 522998 w 1117811"/>
                <a:gd name="connsiteY5" fmla="*/ 2878630 h 2918706"/>
                <a:gd name="connsiteX6" fmla="*/ 515118 w 1117811"/>
                <a:gd name="connsiteY6" fmla="*/ 2916708 h 2918706"/>
                <a:gd name="connsiteX7" fmla="*/ 513027 w 1117811"/>
                <a:gd name="connsiteY7" fmla="*/ 2917031 h 2918706"/>
                <a:gd name="connsiteX8" fmla="*/ 512993 w 1117811"/>
                <a:gd name="connsiteY8" fmla="*/ 2917193 h 2918706"/>
                <a:gd name="connsiteX9" fmla="*/ 503085 w 1117811"/>
                <a:gd name="connsiteY9" fmla="*/ 2918706 h 2918706"/>
                <a:gd name="connsiteX10" fmla="*/ 0 w 1117811"/>
                <a:gd name="connsiteY10" fmla="*/ 2784085 h 2918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7811" h="2918706">
                  <a:moveTo>
                    <a:pt x="610229" y="0"/>
                  </a:moveTo>
                  <a:lnTo>
                    <a:pt x="1117811" y="66509"/>
                  </a:lnTo>
                  <a:lnTo>
                    <a:pt x="1112278" y="97218"/>
                  </a:lnTo>
                  <a:cubicBezTo>
                    <a:pt x="1105304" y="119665"/>
                    <a:pt x="1093901" y="141822"/>
                    <a:pt x="1087100" y="159391"/>
                  </a:cubicBezTo>
                  <a:lnTo>
                    <a:pt x="521194" y="2877800"/>
                  </a:lnTo>
                  <a:lnTo>
                    <a:pt x="522998" y="2878630"/>
                  </a:lnTo>
                  <a:lnTo>
                    <a:pt x="515118" y="2916708"/>
                  </a:lnTo>
                  <a:lnTo>
                    <a:pt x="513027" y="2917031"/>
                  </a:lnTo>
                  <a:lnTo>
                    <a:pt x="512993" y="2917193"/>
                  </a:lnTo>
                  <a:lnTo>
                    <a:pt x="503085" y="2918706"/>
                  </a:lnTo>
                  <a:lnTo>
                    <a:pt x="0" y="2784085"/>
                  </a:lnTo>
                  <a:close/>
                </a:path>
              </a:pathLst>
            </a:custGeom>
            <a:solidFill>
              <a:schemeClr val="bg1"/>
            </a:solidFill>
            <a:ln w="12700">
              <a:miter lim="400000"/>
            </a:ln>
            <a:effectLst>
              <a:outerShdw blurRad="254000" dist="203200" dir="5400000" algn="ctr" rotWithShape="0">
                <a:srgbClr val="000000">
                  <a:alpha val="40000"/>
                </a:srgbClr>
              </a:outerShdw>
            </a:effectLst>
          </p:spPr>
          <p:txBody>
            <a:bodyPr wrap="square" lIns="28575" tIns="28575" rIns="28575" bIns="28575" anchor="ctr">
              <a:noAutofit/>
            </a:bodyPr>
            <a:lstStyle/>
            <a:p>
              <a:pPr>
                <a:defRPr sz="3000">
                  <a:solidFill>
                    <a:srgbClr val="FFFFFF"/>
                  </a:solidFill>
                </a:defRPr>
              </a:pPr>
              <a:endParaRPr sz="2250"/>
            </a:p>
          </p:txBody>
        </p:sp>
        <p:sp>
          <p:nvSpPr>
            <p:cNvPr id="60" name="Freeform: Shape 59">
              <a:extLst>
                <a:ext uri="{FF2B5EF4-FFF2-40B4-BE49-F238E27FC236}">
                  <a16:creationId xmlns:a16="http://schemas.microsoft.com/office/drawing/2014/main" id="{E0670755-F34E-7445-A0F3-8A4A32DCCFA8}"/>
                </a:ext>
              </a:extLst>
            </p:cNvPr>
            <p:cNvSpPr/>
            <p:nvPr/>
          </p:nvSpPr>
          <p:spPr>
            <a:xfrm>
              <a:off x="2335930" y="1848261"/>
              <a:ext cx="10046571" cy="3288871"/>
            </a:xfrm>
            <a:custGeom>
              <a:avLst/>
              <a:gdLst>
                <a:gd name="connsiteX0" fmla="*/ 2686186 w 10046571"/>
                <a:gd name="connsiteY0" fmla="*/ 2868123 h 3288871"/>
                <a:gd name="connsiteX1" fmla="*/ 2714993 w 10046571"/>
                <a:gd name="connsiteY1" fmla="*/ 2873497 h 3288871"/>
                <a:gd name="connsiteX2" fmla="*/ 2730622 w 10046571"/>
                <a:gd name="connsiteY2" fmla="*/ 2937865 h 3288871"/>
                <a:gd name="connsiteX3" fmla="*/ 2729244 w 10046571"/>
                <a:gd name="connsiteY3" fmla="*/ 2962965 h 3288871"/>
                <a:gd name="connsiteX4" fmla="*/ 2598385 w 10046571"/>
                <a:gd name="connsiteY4" fmla="*/ 2964397 h 3288871"/>
                <a:gd name="connsiteX5" fmla="*/ 2597619 w 10046571"/>
                <a:gd name="connsiteY5" fmla="*/ 2964397 h 3288871"/>
                <a:gd name="connsiteX6" fmla="*/ 2591796 w 10046571"/>
                <a:gd name="connsiteY6" fmla="*/ 2964571 h 3288871"/>
                <a:gd name="connsiteX7" fmla="*/ 2521005 w 10046571"/>
                <a:gd name="connsiteY7" fmla="*/ 2977480 h 3288871"/>
                <a:gd name="connsiteX8" fmla="*/ 2492198 w 10046571"/>
                <a:gd name="connsiteY8" fmla="*/ 3033931 h 3288871"/>
                <a:gd name="connsiteX9" fmla="*/ 2405163 w 10046571"/>
                <a:gd name="connsiteY9" fmla="*/ 3049704 h 3288871"/>
                <a:gd name="connsiteX10" fmla="*/ 2350154 w 10046571"/>
                <a:gd name="connsiteY10" fmla="*/ 3050962 h 3288871"/>
                <a:gd name="connsiteX11" fmla="*/ 2321654 w 10046571"/>
                <a:gd name="connsiteY11" fmla="*/ 3014927 h 3288871"/>
                <a:gd name="connsiteX12" fmla="*/ 2270936 w 10046571"/>
                <a:gd name="connsiteY12" fmla="*/ 3020501 h 3288871"/>
                <a:gd name="connsiteX13" fmla="*/ 2176546 w 10046571"/>
                <a:gd name="connsiteY13" fmla="*/ 3032693 h 3288871"/>
                <a:gd name="connsiteX14" fmla="*/ 2129351 w 10046571"/>
                <a:gd name="connsiteY14" fmla="*/ 3035731 h 3288871"/>
                <a:gd name="connsiteX15" fmla="*/ 2083689 w 10046571"/>
                <a:gd name="connsiteY15" fmla="*/ 3068186 h 3288871"/>
                <a:gd name="connsiteX16" fmla="*/ 1971525 w 10046571"/>
                <a:gd name="connsiteY16" fmla="*/ 3067470 h 3288871"/>
                <a:gd name="connsiteX17" fmla="*/ 1943791 w 10046571"/>
                <a:gd name="connsiteY17" fmla="*/ 3053652 h 3288871"/>
                <a:gd name="connsiteX18" fmla="*/ 1866410 w 10046571"/>
                <a:gd name="connsiteY18" fmla="*/ 3049530 h 3288871"/>
                <a:gd name="connsiteX19" fmla="*/ 1795312 w 10046571"/>
                <a:gd name="connsiteY19" fmla="*/ 3052413 h 3288871"/>
                <a:gd name="connsiteX20" fmla="*/ 1757005 w 10046571"/>
                <a:gd name="connsiteY20" fmla="*/ 3098473 h 3288871"/>
                <a:gd name="connsiteX21" fmla="*/ 1608219 w 10046571"/>
                <a:gd name="connsiteY21" fmla="*/ 3104743 h 3288871"/>
                <a:gd name="connsiteX22" fmla="*/ 1539419 w 10046571"/>
                <a:gd name="connsiteY22" fmla="*/ 3165511 h 3288871"/>
                <a:gd name="connsiteX23" fmla="*/ 1496515 w 10046571"/>
                <a:gd name="connsiteY23" fmla="*/ 3185231 h 3288871"/>
                <a:gd name="connsiteX24" fmla="*/ 1487934 w 10046571"/>
                <a:gd name="connsiteY24" fmla="*/ 3219466 h 3288871"/>
                <a:gd name="connsiteX25" fmla="*/ 1433078 w 10046571"/>
                <a:gd name="connsiteY25" fmla="*/ 3271273 h 3288871"/>
                <a:gd name="connsiteX26" fmla="*/ 1334399 w 10046571"/>
                <a:gd name="connsiteY26" fmla="*/ 3267867 h 3288871"/>
                <a:gd name="connsiteX27" fmla="*/ 1188372 w 10046571"/>
                <a:gd name="connsiteY27" fmla="*/ 3175187 h 3288871"/>
                <a:gd name="connsiteX28" fmla="*/ 1060579 w 10046571"/>
                <a:gd name="connsiteY28" fmla="*/ 3186121 h 3288871"/>
                <a:gd name="connsiteX29" fmla="*/ 977528 w 10046571"/>
                <a:gd name="connsiteY29" fmla="*/ 3185773 h 3288871"/>
                <a:gd name="connsiteX30" fmla="*/ 883292 w 10046571"/>
                <a:gd name="connsiteY30" fmla="*/ 3177877 h 3288871"/>
                <a:gd name="connsiteX31" fmla="*/ 855098 w 10046571"/>
                <a:gd name="connsiteY31" fmla="*/ 3155118 h 3288871"/>
                <a:gd name="connsiteX32" fmla="*/ 766532 w 10046571"/>
                <a:gd name="connsiteY32" fmla="*/ 3151712 h 3288871"/>
                <a:gd name="connsiteX33" fmla="*/ 658352 w 10046571"/>
                <a:gd name="connsiteY33" fmla="*/ 3153493 h 3288871"/>
                <a:gd name="connsiteX34" fmla="*/ 586488 w 10046571"/>
                <a:gd name="connsiteY34" fmla="*/ 3255675 h 3288871"/>
                <a:gd name="connsiteX35" fmla="*/ 500679 w 10046571"/>
                <a:gd name="connsiteY35" fmla="*/ 3241335 h 3288871"/>
                <a:gd name="connsiteX36" fmla="*/ 481066 w 10046571"/>
                <a:gd name="connsiteY36" fmla="*/ 3223414 h 3288871"/>
                <a:gd name="connsiteX37" fmla="*/ 410581 w 10046571"/>
                <a:gd name="connsiteY37" fmla="*/ 3189702 h 3288871"/>
                <a:gd name="connsiteX38" fmla="*/ 401233 w 10046571"/>
                <a:gd name="connsiteY38" fmla="*/ 3169091 h 3288871"/>
                <a:gd name="connsiteX39" fmla="*/ 299030 w 10046571"/>
                <a:gd name="connsiteY39" fmla="*/ 3120167 h 3288871"/>
                <a:gd name="connsiteX40" fmla="*/ 212149 w 10046571"/>
                <a:gd name="connsiteY40" fmla="*/ 3152060 h 3288871"/>
                <a:gd name="connsiteX41" fmla="*/ 131244 w 10046571"/>
                <a:gd name="connsiteY41" fmla="*/ 3164795 h 3288871"/>
                <a:gd name="connsiteX42" fmla="*/ 111324 w 10046571"/>
                <a:gd name="connsiteY42" fmla="*/ 3150803 h 3288871"/>
                <a:gd name="connsiteX43" fmla="*/ 42831 w 10046571"/>
                <a:gd name="connsiteY43" fmla="*/ 3151712 h 3288871"/>
                <a:gd name="connsiteX44" fmla="*/ 0 w 10046571"/>
                <a:gd name="connsiteY44" fmla="*/ 3148604 h 3288871"/>
                <a:gd name="connsiteX45" fmla="*/ 21288 w 10046571"/>
                <a:gd name="connsiteY45" fmla="*/ 3047727 h 3288871"/>
                <a:gd name="connsiteX46" fmla="*/ 40073 w 10046571"/>
                <a:gd name="connsiteY46" fmla="*/ 3048988 h 3288871"/>
                <a:gd name="connsiteX47" fmla="*/ 108107 w 10046571"/>
                <a:gd name="connsiteY47" fmla="*/ 3048098 h 3288871"/>
                <a:gd name="connsiteX48" fmla="*/ 127873 w 10046571"/>
                <a:gd name="connsiteY48" fmla="*/ 3061180 h 3288871"/>
                <a:gd name="connsiteX49" fmla="*/ 208318 w 10046571"/>
                <a:gd name="connsiteY49" fmla="*/ 3049356 h 3288871"/>
                <a:gd name="connsiteX50" fmla="*/ 294893 w 10046571"/>
                <a:gd name="connsiteY50" fmla="*/ 3019591 h 3288871"/>
                <a:gd name="connsiteX51" fmla="*/ 396484 w 10046571"/>
                <a:gd name="connsiteY51" fmla="*/ 3065128 h 3288871"/>
                <a:gd name="connsiteX52" fmla="*/ 405831 w 10046571"/>
                <a:gd name="connsiteY52" fmla="*/ 3084307 h 3288871"/>
                <a:gd name="connsiteX53" fmla="*/ 476163 w 10046571"/>
                <a:gd name="connsiteY53" fmla="*/ 3115677 h 3288871"/>
                <a:gd name="connsiteX54" fmla="*/ 495470 w 10046571"/>
                <a:gd name="connsiteY54" fmla="*/ 3132340 h 3288871"/>
                <a:gd name="connsiteX55" fmla="*/ 580971 w 10046571"/>
                <a:gd name="connsiteY55" fmla="*/ 3145790 h 3288871"/>
                <a:gd name="connsiteX56" fmla="*/ 652529 w 10046571"/>
                <a:gd name="connsiteY56" fmla="*/ 3050420 h 3288871"/>
                <a:gd name="connsiteX57" fmla="*/ 760250 w 10046571"/>
                <a:gd name="connsiteY57" fmla="*/ 3048814 h 3288871"/>
                <a:gd name="connsiteX58" fmla="*/ 848356 w 10046571"/>
                <a:gd name="connsiteY58" fmla="*/ 3051871 h 3288871"/>
                <a:gd name="connsiteX59" fmla="*/ 876704 w 10046571"/>
                <a:gd name="connsiteY59" fmla="*/ 3073024 h 3288871"/>
                <a:gd name="connsiteX60" fmla="*/ 970480 w 10046571"/>
                <a:gd name="connsiteY60" fmla="*/ 3080359 h 3288871"/>
                <a:gd name="connsiteX61" fmla="*/ 1053224 w 10046571"/>
                <a:gd name="connsiteY61" fmla="*/ 3080726 h 3288871"/>
                <a:gd name="connsiteX62" fmla="*/ 1180557 w 10046571"/>
                <a:gd name="connsiteY62" fmla="*/ 3070508 h 3288871"/>
                <a:gd name="connsiteX63" fmla="*/ 1325664 w 10046571"/>
                <a:gd name="connsiteY63" fmla="*/ 3156899 h 3288871"/>
                <a:gd name="connsiteX64" fmla="*/ 1423885 w 10046571"/>
                <a:gd name="connsiteY64" fmla="*/ 3159956 h 3288871"/>
                <a:gd name="connsiteX65" fmla="*/ 1478587 w 10046571"/>
                <a:gd name="connsiteY65" fmla="*/ 3111729 h 3288871"/>
                <a:gd name="connsiteX66" fmla="*/ 1487168 w 10046571"/>
                <a:gd name="connsiteY66" fmla="*/ 3079836 h 3288871"/>
                <a:gd name="connsiteX67" fmla="*/ 1529919 w 10046571"/>
                <a:gd name="connsiteY67" fmla="*/ 3061548 h 3288871"/>
                <a:gd name="connsiteX68" fmla="*/ 1598412 w 10046571"/>
                <a:gd name="connsiteY68" fmla="*/ 3004902 h 3288871"/>
                <a:gd name="connsiteX69" fmla="*/ 1746432 w 10046571"/>
                <a:gd name="connsiteY69" fmla="*/ 2998980 h 3288871"/>
                <a:gd name="connsiteX70" fmla="*/ 1784586 w 10046571"/>
                <a:gd name="connsiteY70" fmla="*/ 2956153 h 3288871"/>
                <a:gd name="connsiteX71" fmla="*/ 1855224 w 10046571"/>
                <a:gd name="connsiteY71" fmla="*/ 2953637 h 3288871"/>
                <a:gd name="connsiteX72" fmla="*/ 1932298 w 10046571"/>
                <a:gd name="connsiteY72" fmla="*/ 2957392 h 3288871"/>
                <a:gd name="connsiteX73" fmla="*/ 1959880 w 10046571"/>
                <a:gd name="connsiteY73" fmla="*/ 2970300 h 3288871"/>
                <a:gd name="connsiteX74" fmla="*/ 2071584 w 10046571"/>
                <a:gd name="connsiteY74" fmla="*/ 2970842 h 3288871"/>
                <a:gd name="connsiteX75" fmla="*/ 2116939 w 10046571"/>
                <a:gd name="connsiteY75" fmla="*/ 2940729 h 3288871"/>
                <a:gd name="connsiteX76" fmla="*/ 2163981 w 10046571"/>
                <a:gd name="connsiteY76" fmla="*/ 2937865 h 3288871"/>
                <a:gd name="connsiteX77" fmla="*/ 2257757 w 10046571"/>
                <a:gd name="connsiteY77" fmla="*/ 2926563 h 3288871"/>
                <a:gd name="connsiteX78" fmla="*/ 2308169 w 10046571"/>
                <a:gd name="connsiteY78" fmla="*/ 2921376 h 3288871"/>
                <a:gd name="connsiteX79" fmla="*/ 2336517 w 10046571"/>
                <a:gd name="connsiteY79" fmla="*/ 2954895 h 3288871"/>
                <a:gd name="connsiteX80" fmla="*/ 2391374 w 10046571"/>
                <a:gd name="connsiteY80" fmla="*/ 2953811 h 3288871"/>
                <a:gd name="connsiteX81" fmla="*/ 2478100 w 10046571"/>
                <a:gd name="connsiteY81" fmla="*/ 2939123 h 3288871"/>
                <a:gd name="connsiteX82" fmla="*/ 2506601 w 10046571"/>
                <a:gd name="connsiteY82" fmla="*/ 2886599 h 3288871"/>
                <a:gd name="connsiteX83" fmla="*/ 2577240 w 10046571"/>
                <a:gd name="connsiteY83" fmla="*/ 2874581 h 3288871"/>
                <a:gd name="connsiteX84" fmla="*/ 2686186 w 10046571"/>
                <a:gd name="connsiteY84" fmla="*/ 2868123 h 3288871"/>
                <a:gd name="connsiteX85" fmla="*/ 3850611 w 10046571"/>
                <a:gd name="connsiteY85" fmla="*/ 2796620 h 3288871"/>
                <a:gd name="connsiteX86" fmla="*/ 3907109 w 10046571"/>
                <a:gd name="connsiteY86" fmla="*/ 2827770 h 3288871"/>
                <a:gd name="connsiteX87" fmla="*/ 4003196 w 10046571"/>
                <a:gd name="connsiteY87" fmla="*/ 2908255 h 3288871"/>
                <a:gd name="connsiteX88" fmla="*/ 4138869 w 10046571"/>
                <a:gd name="connsiteY88" fmla="*/ 2907165 h 3288871"/>
                <a:gd name="connsiteX89" fmla="*/ 4247475 w 10046571"/>
                <a:gd name="connsiteY89" fmla="*/ 2907006 h 3288871"/>
                <a:gd name="connsiteX90" fmla="*/ 4307699 w 10046571"/>
                <a:gd name="connsiteY90" fmla="*/ 2915777 h 3288871"/>
                <a:gd name="connsiteX91" fmla="*/ 4350668 w 10046571"/>
                <a:gd name="connsiteY91" fmla="*/ 2953947 h 3288871"/>
                <a:gd name="connsiteX92" fmla="*/ 4424764 w 10046571"/>
                <a:gd name="connsiteY92" fmla="*/ 2967051 h 3288871"/>
                <a:gd name="connsiteX93" fmla="*/ 4515100 w 10046571"/>
                <a:gd name="connsiteY93" fmla="*/ 2970453 h 3288871"/>
                <a:gd name="connsiteX94" fmla="*/ 4660923 w 10046571"/>
                <a:gd name="connsiteY94" fmla="*/ 2993578 h 3288871"/>
                <a:gd name="connsiteX95" fmla="*/ 4776973 w 10046571"/>
                <a:gd name="connsiteY95" fmla="*/ 3098064 h 3288871"/>
                <a:gd name="connsiteX96" fmla="*/ 4865955 w 10046571"/>
                <a:gd name="connsiteY96" fmla="*/ 3145404 h 3288871"/>
                <a:gd name="connsiteX97" fmla="*/ 4942758 w 10046571"/>
                <a:gd name="connsiteY97" fmla="*/ 3115102 h 3288871"/>
                <a:gd name="connsiteX98" fmla="*/ 5041891 w 10046571"/>
                <a:gd name="connsiteY98" fmla="*/ 3064733 h 3288871"/>
                <a:gd name="connsiteX99" fmla="*/ 5120046 w 10046571"/>
                <a:gd name="connsiteY99" fmla="*/ 3066700 h 3288871"/>
                <a:gd name="connsiteX100" fmla="*/ 5170120 w 10046571"/>
                <a:gd name="connsiteY100" fmla="*/ 3036957 h 3288871"/>
                <a:gd name="connsiteX101" fmla="*/ 5305117 w 10046571"/>
                <a:gd name="connsiteY101" fmla="*/ 3001100 h 3288871"/>
                <a:gd name="connsiteX102" fmla="*/ 5412031 w 10046571"/>
                <a:gd name="connsiteY102" fmla="*/ 3025128 h 3288871"/>
                <a:gd name="connsiteX103" fmla="*/ 5497969 w 10046571"/>
                <a:gd name="connsiteY103" fmla="*/ 3019919 h 3288871"/>
                <a:gd name="connsiteX104" fmla="*/ 5558531 w 10046571"/>
                <a:gd name="connsiteY104" fmla="*/ 2977630 h 3288871"/>
                <a:gd name="connsiteX105" fmla="*/ 5676611 w 10046571"/>
                <a:gd name="connsiteY105" fmla="*/ 2968832 h 3288871"/>
                <a:gd name="connsiteX106" fmla="*/ 5800780 w 10046571"/>
                <a:gd name="connsiteY106" fmla="*/ 3063829 h 3288871"/>
                <a:gd name="connsiteX107" fmla="*/ 5929687 w 10046571"/>
                <a:gd name="connsiteY107" fmla="*/ 2976354 h 3288871"/>
                <a:gd name="connsiteX108" fmla="*/ 5943559 w 10046571"/>
                <a:gd name="connsiteY108" fmla="*/ 2950199 h 3288871"/>
                <a:gd name="connsiteX109" fmla="*/ 5975701 w 10046571"/>
                <a:gd name="connsiteY109" fmla="*/ 2923672 h 3288871"/>
                <a:gd name="connsiteX110" fmla="*/ 5967581 w 10046571"/>
                <a:gd name="connsiteY110" fmla="*/ 2845340 h 3288871"/>
                <a:gd name="connsiteX111" fmla="*/ 6098178 w 10046571"/>
                <a:gd name="connsiteY111" fmla="*/ 2888533 h 3288871"/>
                <a:gd name="connsiteX112" fmla="*/ 6201033 w 10046571"/>
                <a:gd name="connsiteY112" fmla="*/ 2899112 h 3288871"/>
                <a:gd name="connsiteX113" fmla="*/ 6278512 w 10046571"/>
                <a:gd name="connsiteY113" fmla="*/ 2930822 h 3288871"/>
                <a:gd name="connsiteX114" fmla="*/ 6304902 w 10046571"/>
                <a:gd name="connsiteY114" fmla="*/ 2984062 h 3288871"/>
                <a:gd name="connsiteX115" fmla="*/ 6410125 w 10046571"/>
                <a:gd name="connsiteY115" fmla="*/ 2986215 h 3288871"/>
                <a:gd name="connsiteX116" fmla="*/ 6504860 w 10046571"/>
                <a:gd name="connsiteY116" fmla="*/ 2983530 h 3288871"/>
                <a:gd name="connsiteX117" fmla="*/ 6625984 w 10046571"/>
                <a:gd name="connsiteY117" fmla="*/ 2954664 h 3288871"/>
                <a:gd name="connsiteX118" fmla="*/ 6709892 w 10046571"/>
                <a:gd name="connsiteY118" fmla="*/ 2971888 h 3288871"/>
                <a:gd name="connsiteX119" fmla="*/ 6781619 w 10046571"/>
                <a:gd name="connsiteY119" fmla="*/ 2941401 h 3288871"/>
                <a:gd name="connsiteX120" fmla="*/ 6909510 w 10046571"/>
                <a:gd name="connsiteY120" fmla="*/ 2935500 h 3288871"/>
                <a:gd name="connsiteX121" fmla="*/ 7001200 w 10046571"/>
                <a:gd name="connsiteY121" fmla="*/ 2918648 h 3288871"/>
                <a:gd name="connsiteX122" fmla="*/ 7200480 w 10046571"/>
                <a:gd name="connsiteY122" fmla="*/ 3006124 h 3288871"/>
                <a:gd name="connsiteX123" fmla="*/ 7289124 w 10046571"/>
                <a:gd name="connsiteY123" fmla="*/ 3068667 h 3288871"/>
                <a:gd name="connsiteX124" fmla="*/ 7366266 w 10046571"/>
                <a:gd name="connsiteY124" fmla="*/ 3145404 h 3288871"/>
                <a:gd name="connsiteX125" fmla="*/ 7395024 w 10046571"/>
                <a:gd name="connsiteY125" fmla="*/ 3169246 h 3288871"/>
                <a:gd name="connsiteX126" fmla="*/ 7506676 w 10046571"/>
                <a:gd name="connsiteY126" fmla="*/ 3148806 h 3288871"/>
                <a:gd name="connsiteX127" fmla="*/ 7573328 w 10046571"/>
                <a:gd name="connsiteY127" fmla="*/ 3129270 h 3288871"/>
                <a:gd name="connsiteX128" fmla="*/ 7658250 w 10046571"/>
                <a:gd name="connsiteY128" fmla="*/ 3092509 h 3288871"/>
                <a:gd name="connsiteX129" fmla="*/ 7750278 w 10046571"/>
                <a:gd name="connsiteY129" fmla="*/ 3081399 h 3288871"/>
                <a:gd name="connsiteX130" fmla="*/ 7995910 w 10046571"/>
                <a:gd name="connsiteY130" fmla="*/ 3014895 h 3288871"/>
                <a:gd name="connsiteX131" fmla="*/ 8063578 w 10046571"/>
                <a:gd name="connsiteY131" fmla="*/ 2952883 h 3288871"/>
                <a:gd name="connsiteX132" fmla="*/ 8184026 w 10046571"/>
                <a:gd name="connsiteY132" fmla="*/ 3006841 h 3288871"/>
                <a:gd name="connsiteX133" fmla="*/ 8271655 w 10046571"/>
                <a:gd name="connsiteY133" fmla="*/ 3006124 h 3288871"/>
                <a:gd name="connsiteX134" fmla="*/ 8288910 w 10046571"/>
                <a:gd name="connsiteY134" fmla="*/ 2998229 h 3288871"/>
                <a:gd name="connsiteX135" fmla="*/ 8285188 w 10046571"/>
                <a:gd name="connsiteY135" fmla="*/ 3065637 h 3288871"/>
                <a:gd name="connsiteX136" fmla="*/ 8469244 w 10046571"/>
                <a:gd name="connsiteY136" fmla="*/ 3020450 h 3288871"/>
                <a:gd name="connsiteX137" fmla="*/ 8530483 w 10046571"/>
                <a:gd name="connsiteY137" fmla="*/ 3082116 h 3288871"/>
                <a:gd name="connsiteX138" fmla="*/ 8684088 w 10046571"/>
                <a:gd name="connsiteY138" fmla="*/ 3080149 h 3288871"/>
                <a:gd name="connsiteX139" fmla="*/ 8731455 w 10046571"/>
                <a:gd name="connsiteY139" fmla="*/ 3065265 h 3288871"/>
                <a:gd name="connsiteX140" fmla="*/ 8792356 w 10046571"/>
                <a:gd name="connsiteY140" fmla="*/ 3064387 h 3288871"/>
                <a:gd name="connsiteX141" fmla="*/ 8876940 w 10046571"/>
                <a:gd name="connsiteY141" fmla="*/ 3097533 h 3288871"/>
                <a:gd name="connsiteX142" fmla="*/ 8978441 w 10046571"/>
                <a:gd name="connsiteY142" fmla="*/ 3094131 h 3288871"/>
                <a:gd name="connsiteX143" fmla="*/ 9044417 w 10046571"/>
                <a:gd name="connsiteY143" fmla="*/ 3056307 h 3288871"/>
                <a:gd name="connsiteX144" fmla="*/ 9063702 w 10046571"/>
                <a:gd name="connsiteY144" fmla="*/ 3050220 h 3288871"/>
                <a:gd name="connsiteX145" fmla="*/ 9067424 w 10046571"/>
                <a:gd name="connsiteY145" fmla="*/ 3048785 h 3288871"/>
                <a:gd name="connsiteX146" fmla="*/ 9191932 w 10046571"/>
                <a:gd name="connsiteY146" fmla="*/ 3062048 h 3288871"/>
                <a:gd name="connsiteX147" fmla="*/ 9254862 w 10046571"/>
                <a:gd name="connsiteY147" fmla="*/ 3072255 h 3288871"/>
                <a:gd name="connsiteX148" fmla="*/ 9261291 w 10046571"/>
                <a:gd name="connsiteY148" fmla="*/ 3085173 h 3288871"/>
                <a:gd name="connsiteX149" fmla="*/ 9331665 w 10046571"/>
                <a:gd name="connsiteY149" fmla="*/ 3116538 h 3288871"/>
                <a:gd name="connsiteX150" fmla="*/ 9350950 w 10046571"/>
                <a:gd name="connsiteY150" fmla="*/ 3133204 h 3288871"/>
                <a:gd name="connsiteX151" fmla="*/ 9436550 w 10046571"/>
                <a:gd name="connsiteY151" fmla="*/ 3146653 h 3288871"/>
                <a:gd name="connsiteX152" fmla="*/ 9443654 w 10046571"/>
                <a:gd name="connsiteY152" fmla="*/ 3143969 h 3288871"/>
                <a:gd name="connsiteX153" fmla="*/ 9469706 w 10046571"/>
                <a:gd name="connsiteY153" fmla="*/ 3141284 h 3288871"/>
                <a:gd name="connsiteX154" fmla="*/ 9561734 w 10046571"/>
                <a:gd name="connsiteY154" fmla="*/ 3046100 h 3288871"/>
                <a:gd name="connsiteX155" fmla="*/ 9615530 w 10046571"/>
                <a:gd name="connsiteY155" fmla="*/ 3049848 h 3288871"/>
                <a:gd name="connsiteX156" fmla="*/ 9703836 w 10046571"/>
                <a:gd name="connsiteY156" fmla="*/ 3052905 h 3288871"/>
                <a:gd name="connsiteX157" fmla="*/ 9732256 w 10046571"/>
                <a:gd name="connsiteY157" fmla="*/ 3074063 h 3288871"/>
                <a:gd name="connsiteX158" fmla="*/ 9825976 w 10046571"/>
                <a:gd name="connsiteY158" fmla="*/ 3081399 h 3288871"/>
                <a:gd name="connsiteX159" fmla="*/ 9908868 w 10046571"/>
                <a:gd name="connsiteY159" fmla="*/ 3081771 h 3288871"/>
                <a:gd name="connsiteX160" fmla="*/ 10036082 w 10046571"/>
                <a:gd name="connsiteY160" fmla="*/ 3071537 h 3288871"/>
                <a:gd name="connsiteX161" fmla="*/ 10046571 w 10046571"/>
                <a:gd name="connsiteY161" fmla="*/ 3076375 h 3288871"/>
                <a:gd name="connsiteX162" fmla="*/ 10046571 w 10046571"/>
                <a:gd name="connsiteY162" fmla="*/ 3173712 h 3288871"/>
                <a:gd name="connsiteX163" fmla="*/ 9957250 w 10046571"/>
                <a:gd name="connsiteY163" fmla="*/ 3187693 h 3288871"/>
                <a:gd name="connsiteX164" fmla="*/ 9874019 w 10046571"/>
                <a:gd name="connsiteY164" fmla="*/ 3187347 h 3288871"/>
                <a:gd name="connsiteX165" fmla="*/ 9779962 w 10046571"/>
                <a:gd name="connsiteY165" fmla="*/ 3179453 h 3288871"/>
                <a:gd name="connsiteX166" fmla="*/ 9751541 w 10046571"/>
                <a:gd name="connsiteY166" fmla="*/ 3156700 h 3288871"/>
                <a:gd name="connsiteX167" fmla="*/ 9662897 w 10046571"/>
                <a:gd name="connsiteY167" fmla="*/ 3153298 h 3288871"/>
                <a:gd name="connsiteX168" fmla="*/ 9608763 w 10046571"/>
                <a:gd name="connsiteY168" fmla="*/ 3149152 h 3288871"/>
                <a:gd name="connsiteX169" fmla="*/ 9516397 w 10046571"/>
                <a:gd name="connsiteY169" fmla="*/ 3251326 h 3288871"/>
                <a:gd name="connsiteX170" fmla="*/ 9490006 w 10046571"/>
                <a:gd name="connsiteY170" fmla="*/ 3254197 h 3288871"/>
                <a:gd name="connsiteX171" fmla="*/ 9482902 w 10046571"/>
                <a:gd name="connsiteY171" fmla="*/ 3257067 h 3288871"/>
                <a:gd name="connsiteX172" fmla="*/ 9397302 w 10046571"/>
                <a:gd name="connsiteY172" fmla="*/ 3242741 h 3288871"/>
                <a:gd name="connsiteX173" fmla="*/ 9377679 w 10046571"/>
                <a:gd name="connsiteY173" fmla="*/ 3224799 h 3288871"/>
                <a:gd name="connsiteX174" fmla="*/ 9306966 w 10046571"/>
                <a:gd name="connsiteY174" fmla="*/ 3191095 h 3288871"/>
                <a:gd name="connsiteX175" fmla="*/ 9300876 w 10046571"/>
                <a:gd name="connsiteY175" fmla="*/ 3177300 h 3288871"/>
                <a:gd name="connsiteX176" fmla="*/ 9237269 w 10046571"/>
                <a:gd name="connsiteY176" fmla="*/ 3166190 h 3288871"/>
                <a:gd name="connsiteX177" fmla="*/ 9112422 w 10046571"/>
                <a:gd name="connsiteY177" fmla="*/ 3151863 h 3288871"/>
                <a:gd name="connsiteX178" fmla="*/ 9108701 w 10046571"/>
                <a:gd name="connsiteY178" fmla="*/ 3153272 h 3288871"/>
                <a:gd name="connsiteX179" fmla="*/ 9089078 w 10046571"/>
                <a:gd name="connsiteY179" fmla="*/ 3159731 h 3288871"/>
                <a:gd name="connsiteX180" fmla="*/ 9065056 w 10046571"/>
                <a:gd name="connsiteY180" fmla="*/ 3175679 h 3288871"/>
                <a:gd name="connsiteX181" fmla="*/ 9022764 w 10046571"/>
                <a:gd name="connsiteY181" fmla="*/ 3200239 h 3288871"/>
                <a:gd name="connsiteX182" fmla="*/ 8920924 w 10046571"/>
                <a:gd name="connsiteY182" fmla="*/ 3204013 h 3288871"/>
                <a:gd name="connsiteX183" fmla="*/ 8836002 w 10046571"/>
                <a:gd name="connsiteY183" fmla="*/ 3168343 h 3288871"/>
                <a:gd name="connsiteX184" fmla="*/ 8775100 w 10046571"/>
                <a:gd name="connsiteY184" fmla="*/ 3169246 h 3288871"/>
                <a:gd name="connsiteX185" fmla="*/ 8727395 w 10046571"/>
                <a:gd name="connsiteY185" fmla="*/ 3185194 h 3288871"/>
                <a:gd name="connsiteX186" fmla="*/ 8573114 w 10046571"/>
                <a:gd name="connsiteY186" fmla="*/ 3187161 h 3288871"/>
                <a:gd name="connsiteX187" fmla="*/ 8511874 w 10046571"/>
                <a:gd name="connsiteY187" fmla="*/ 3121030 h 3288871"/>
                <a:gd name="connsiteX188" fmla="*/ 8326804 w 10046571"/>
                <a:gd name="connsiteY188" fmla="*/ 3169592 h 3288871"/>
                <a:gd name="connsiteX189" fmla="*/ 8330526 w 10046571"/>
                <a:gd name="connsiteY189" fmla="*/ 3097187 h 3288871"/>
                <a:gd name="connsiteX190" fmla="*/ 8313270 w 10046571"/>
                <a:gd name="connsiteY190" fmla="*/ 3105773 h 3288871"/>
                <a:gd name="connsiteX191" fmla="*/ 8225303 w 10046571"/>
                <a:gd name="connsiteY191" fmla="*/ 3106490 h 3288871"/>
                <a:gd name="connsiteX192" fmla="*/ 8104178 w 10046571"/>
                <a:gd name="connsiteY192" fmla="*/ 3048599 h 3288871"/>
                <a:gd name="connsiteX193" fmla="*/ 8036172 w 10046571"/>
                <a:gd name="connsiteY193" fmla="*/ 3115102 h 3288871"/>
                <a:gd name="connsiteX194" fmla="*/ 7789525 w 10046571"/>
                <a:gd name="connsiteY194" fmla="*/ 3186444 h 3288871"/>
                <a:gd name="connsiteX195" fmla="*/ 7696820 w 10046571"/>
                <a:gd name="connsiteY195" fmla="*/ 3198458 h 3288871"/>
                <a:gd name="connsiteX196" fmla="*/ 7611898 w 10046571"/>
                <a:gd name="connsiteY196" fmla="*/ 3237876 h 3288871"/>
                <a:gd name="connsiteX197" fmla="*/ 7544569 w 10046571"/>
                <a:gd name="connsiteY197" fmla="*/ 3258689 h 3288871"/>
                <a:gd name="connsiteX198" fmla="*/ 7432580 w 10046571"/>
                <a:gd name="connsiteY198" fmla="*/ 3280724 h 3288871"/>
                <a:gd name="connsiteX199" fmla="*/ 7403482 w 10046571"/>
                <a:gd name="connsiteY199" fmla="*/ 3255286 h 3288871"/>
                <a:gd name="connsiteX200" fmla="*/ 7326004 w 10046571"/>
                <a:gd name="connsiteY200" fmla="*/ 3172808 h 3288871"/>
                <a:gd name="connsiteX201" fmla="*/ 7237359 w 10046571"/>
                <a:gd name="connsiteY201" fmla="*/ 3105613 h 3288871"/>
                <a:gd name="connsiteX202" fmla="*/ 7037064 w 10046571"/>
                <a:gd name="connsiteY202" fmla="*/ 3011679 h 3288871"/>
                <a:gd name="connsiteX203" fmla="*/ 6945036 w 10046571"/>
                <a:gd name="connsiteY203" fmla="*/ 3029780 h 3288871"/>
                <a:gd name="connsiteX204" fmla="*/ 6816468 w 10046571"/>
                <a:gd name="connsiteY204" fmla="*/ 3036053 h 3288871"/>
                <a:gd name="connsiteX205" fmla="*/ 6744402 w 10046571"/>
                <a:gd name="connsiteY205" fmla="*/ 3068853 h 3288871"/>
                <a:gd name="connsiteX206" fmla="*/ 6659818 w 10046571"/>
                <a:gd name="connsiteY206" fmla="*/ 3050220 h 3288871"/>
                <a:gd name="connsiteX207" fmla="*/ 6538693 w 10046571"/>
                <a:gd name="connsiteY207" fmla="*/ 3081213 h 3288871"/>
                <a:gd name="connsiteX208" fmla="*/ 6443282 w 10046571"/>
                <a:gd name="connsiteY208" fmla="*/ 3084083 h 3288871"/>
                <a:gd name="connsiteX209" fmla="*/ 6337383 w 10046571"/>
                <a:gd name="connsiteY209" fmla="*/ 3081771 h 3288871"/>
                <a:gd name="connsiteX210" fmla="*/ 6310992 w 10046571"/>
                <a:gd name="connsiteY210" fmla="*/ 3024570 h 3288871"/>
                <a:gd name="connsiteX211" fmla="*/ 6265317 w 10046571"/>
                <a:gd name="connsiteY211" fmla="*/ 2998947 h 3288871"/>
                <a:gd name="connsiteX212" fmla="*/ 6233175 w 10046571"/>
                <a:gd name="connsiteY212" fmla="*/ 2990521 h 3288871"/>
                <a:gd name="connsiteX213" fmla="*/ 6219980 w 10046571"/>
                <a:gd name="connsiteY213" fmla="*/ 2988182 h 3288871"/>
                <a:gd name="connsiteX214" fmla="*/ 6129982 w 10046571"/>
                <a:gd name="connsiteY214" fmla="*/ 2979224 h 3288871"/>
                <a:gd name="connsiteX215" fmla="*/ 5998369 w 10046571"/>
                <a:gd name="connsiteY215" fmla="*/ 2932975 h 3288871"/>
                <a:gd name="connsiteX216" fmla="*/ 6006489 w 10046571"/>
                <a:gd name="connsiteY216" fmla="*/ 3017048 h 3288871"/>
                <a:gd name="connsiteX217" fmla="*/ 5974009 w 10046571"/>
                <a:gd name="connsiteY217" fmla="*/ 3045542 h 3288871"/>
                <a:gd name="connsiteX218" fmla="*/ 5960137 w 10046571"/>
                <a:gd name="connsiteY218" fmla="*/ 3073690 h 3288871"/>
                <a:gd name="connsiteX219" fmla="*/ 5830554 w 10046571"/>
                <a:gd name="connsiteY219" fmla="*/ 3167625 h 3288871"/>
                <a:gd name="connsiteX220" fmla="*/ 5705708 w 10046571"/>
                <a:gd name="connsiteY220" fmla="*/ 3065796 h 3288871"/>
                <a:gd name="connsiteX221" fmla="*/ 5587290 w 10046571"/>
                <a:gd name="connsiteY221" fmla="*/ 3075312 h 3288871"/>
                <a:gd name="connsiteX222" fmla="*/ 5526051 w 10046571"/>
                <a:gd name="connsiteY222" fmla="*/ 3120658 h 3288871"/>
                <a:gd name="connsiteX223" fmla="*/ 5439775 w 10046571"/>
                <a:gd name="connsiteY223" fmla="*/ 3126213 h 3288871"/>
                <a:gd name="connsiteX224" fmla="*/ 5332522 w 10046571"/>
                <a:gd name="connsiteY224" fmla="*/ 3100404 h 3288871"/>
                <a:gd name="connsiteX225" fmla="*/ 5197187 w 10046571"/>
                <a:gd name="connsiteY225" fmla="*/ 3138945 h 3288871"/>
                <a:gd name="connsiteX226" fmla="*/ 5146775 w 10046571"/>
                <a:gd name="connsiteY226" fmla="*/ 3170841 h 3288871"/>
                <a:gd name="connsiteX227" fmla="*/ 5068281 w 10046571"/>
                <a:gd name="connsiteY227" fmla="*/ 3168874 h 3288871"/>
                <a:gd name="connsiteX228" fmla="*/ 4968810 w 10046571"/>
                <a:gd name="connsiteY228" fmla="*/ 3223018 h 3288871"/>
                <a:gd name="connsiteX229" fmla="*/ 4891331 w 10046571"/>
                <a:gd name="connsiteY229" fmla="*/ 3255446 h 3288871"/>
                <a:gd name="connsiteX230" fmla="*/ 4802010 w 10046571"/>
                <a:gd name="connsiteY230" fmla="*/ 3204545 h 3288871"/>
                <a:gd name="connsiteX231" fmla="*/ 4685283 w 10046571"/>
                <a:gd name="connsiteY231" fmla="*/ 3092350 h 3288871"/>
                <a:gd name="connsiteX232" fmla="*/ 4538784 w 10046571"/>
                <a:gd name="connsiteY232" fmla="*/ 3067604 h 3288871"/>
                <a:gd name="connsiteX233" fmla="*/ 4447771 w 10046571"/>
                <a:gd name="connsiteY233" fmla="*/ 3063829 h 3288871"/>
                <a:gd name="connsiteX234" fmla="*/ 4373675 w 10046571"/>
                <a:gd name="connsiteY234" fmla="*/ 3049848 h 3288871"/>
                <a:gd name="connsiteX235" fmla="*/ 4330368 w 10046571"/>
                <a:gd name="connsiteY235" fmla="*/ 3008994 h 3288871"/>
                <a:gd name="connsiteX236" fmla="*/ 4269806 w 10046571"/>
                <a:gd name="connsiteY236" fmla="*/ 2999479 h 3288871"/>
                <a:gd name="connsiteX237" fmla="*/ 4160523 w 10046571"/>
                <a:gd name="connsiteY237" fmla="*/ 2999665 h 3288871"/>
                <a:gd name="connsiteX238" fmla="*/ 4024511 w 10046571"/>
                <a:gd name="connsiteY238" fmla="*/ 3000914 h 3288871"/>
                <a:gd name="connsiteX239" fmla="*/ 3928086 w 10046571"/>
                <a:gd name="connsiteY239" fmla="*/ 2914528 h 3288871"/>
                <a:gd name="connsiteX240" fmla="*/ 3743015 w 10046571"/>
                <a:gd name="connsiteY240" fmla="*/ 3023879 h 3288871"/>
                <a:gd name="connsiteX241" fmla="*/ 3622229 w 10046571"/>
                <a:gd name="connsiteY241" fmla="*/ 3034272 h 3288871"/>
                <a:gd name="connsiteX242" fmla="*/ 3512607 w 10046571"/>
                <a:gd name="connsiteY242" fmla="*/ 3129270 h 3288871"/>
                <a:gd name="connsiteX243" fmla="*/ 3259870 w 10046571"/>
                <a:gd name="connsiteY243" fmla="*/ 3121561 h 3288871"/>
                <a:gd name="connsiteX244" fmla="*/ 3032169 w 10046571"/>
                <a:gd name="connsiteY244" fmla="*/ 3139849 h 3288871"/>
                <a:gd name="connsiteX245" fmla="*/ 2969238 w 10046571"/>
                <a:gd name="connsiteY245" fmla="*/ 3100776 h 3288871"/>
                <a:gd name="connsiteX246" fmla="*/ 2835595 w 10046571"/>
                <a:gd name="connsiteY246" fmla="*/ 3104896 h 3288871"/>
                <a:gd name="connsiteX247" fmla="*/ 2764206 w 10046571"/>
                <a:gd name="connsiteY247" fmla="*/ 3129615 h 3288871"/>
                <a:gd name="connsiteX248" fmla="*/ 2748305 w 10046571"/>
                <a:gd name="connsiteY248" fmla="*/ 3033554 h 3288871"/>
                <a:gd name="connsiteX249" fmla="*/ 2748305 w 10046571"/>
                <a:gd name="connsiteY249" fmla="*/ 3027999 h 3288871"/>
                <a:gd name="connsiteX250" fmla="*/ 2748981 w 10046571"/>
                <a:gd name="connsiteY250" fmla="*/ 3028345 h 3288871"/>
                <a:gd name="connsiteX251" fmla="*/ 2820032 w 10046571"/>
                <a:gd name="connsiteY251" fmla="*/ 3005406 h 3288871"/>
                <a:gd name="connsiteX252" fmla="*/ 2952661 w 10046571"/>
                <a:gd name="connsiteY252" fmla="*/ 3001445 h 3288871"/>
                <a:gd name="connsiteX253" fmla="*/ 3015252 w 10046571"/>
                <a:gd name="connsiteY253" fmla="*/ 3037834 h 3288871"/>
                <a:gd name="connsiteX254" fmla="*/ 3242276 w 10046571"/>
                <a:gd name="connsiteY254" fmla="*/ 3020822 h 3288871"/>
                <a:gd name="connsiteX255" fmla="*/ 3493661 w 10046571"/>
                <a:gd name="connsiteY255" fmla="*/ 3027999 h 3288871"/>
                <a:gd name="connsiteX256" fmla="*/ 3602943 w 10046571"/>
                <a:gd name="connsiteY256" fmla="*/ 2939434 h 3288871"/>
                <a:gd name="connsiteX257" fmla="*/ 3723053 w 10046571"/>
                <a:gd name="connsiteY257" fmla="*/ 2929759 h 3288871"/>
                <a:gd name="connsiteX258" fmla="*/ 3850611 w 10046571"/>
                <a:gd name="connsiteY258" fmla="*/ 2796620 h 3288871"/>
                <a:gd name="connsiteX259" fmla="*/ 5841406 w 10046571"/>
                <a:gd name="connsiteY259" fmla="*/ 1181 h 3288871"/>
                <a:gd name="connsiteX260" fmla="*/ 5938496 w 10046571"/>
                <a:gd name="connsiteY260" fmla="*/ 24665 h 3288871"/>
                <a:gd name="connsiteX261" fmla="*/ 6046252 w 10046571"/>
                <a:gd name="connsiteY261" fmla="*/ 86316 h 3288871"/>
                <a:gd name="connsiteX262" fmla="*/ 6132066 w 10046571"/>
                <a:gd name="connsiteY262" fmla="*/ 123594 h 3288871"/>
                <a:gd name="connsiteX263" fmla="*/ 6220806 w 10046571"/>
                <a:gd name="connsiteY263" fmla="*/ 153734 h 3288871"/>
                <a:gd name="connsiteX264" fmla="*/ 6353916 w 10046571"/>
                <a:gd name="connsiteY264" fmla="*/ 150850 h 3288871"/>
                <a:gd name="connsiteX265" fmla="*/ 6359279 w 10046571"/>
                <a:gd name="connsiteY265" fmla="*/ 122729 h 3288871"/>
                <a:gd name="connsiteX266" fmla="*/ 6492877 w 10046571"/>
                <a:gd name="connsiteY266" fmla="*/ 119484 h 3288871"/>
                <a:gd name="connsiteX267" fmla="*/ 6577717 w 10046571"/>
                <a:gd name="connsiteY267" fmla="*/ 140611 h 3288871"/>
                <a:gd name="connsiteX268" fmla="*/ 6686935 w 10046571"/>
                <a:gd name="connsiteY268" fmla="*/ 150129 h 3288871"/>
                <a:gd name="connsiteX269" fmla="*/ 6820533 w 10046571"/>
                <a:gd name="connsiteY269" fmla="*/ 131526 h 3288871"/>
                <a:gd name="connsiteX270" fmla="*/ 6835160 w 10046571"/>
                <a:gd name="connsiteY270" fmla="*/ 219351 h 3288871"/>
                <a:gd name="connsiteX271" fmla="*/ 6884406 w 10046571"/>
                <a:gd name="connsiteY271" fmla="*/ 221514 h 3288871"/>
                <a:gd name="connsiteX272" fmla="*/ 6921462 w 10046571"/>
                <a:gd name="connsiteY272" fmla="*/ 234781 h 3288871"/>
                <a:gd name="connsiteX273" fmla="*/ 6977047 w 10046571"/>
                <a:gd name="connsiteY273" fmla="*/ 253601 h 3288871"/>
                <a:gd name="connsiteX274" fmla="*/ 7028243 w 10046571"/>
                <a:gd name="connsiteY274" fmla="*/ 222596 h 3288871"/>
                <a:gd name="connsiteX275" fmla="*/ 7130635 w 10046571"/>
                <a:gd name="connsiteY275" fmla="*/ 205362 h 3288871"/>
                <a:gd name="connsiteX276" fmla="*/ 7171105 w 10046571"/>
                <a:gd name="connsiteY276" fmla="*/ 169526 h 3288871"/>
                <a:gd name="connsiteX277" fmla="*/ 7241317 w 10046571"/>
                <a:gd name="connsiteY277" fmla="*/ 170752 h 3288871"/>
                <a:gd name="connsiteX278" fmla="*/ 7360774 w 10046571"/>
                <a:gd name="connsiteY278" fmla="*/ 158782 h 3288871"/>
                <a:gd name="connsiteX279" fmla="*/ 7428061 w 10046571"/>
                <a:gd name="connsiteY279" fmla="*/ 98862 h 3288871"/>
                <a:gd name="connsiteX280" fmla="*/ 7495347 w 10046571"/>
                <a:gd name="connsiteY280" fmla="*/ 32885 h 3288871"/>
                <a:gd name="connsiteX281" fmla="*/ 7598227 w 10046571"/>
                <a:gd name="connsiteY281" fmla="*/ 51921 h 3288871"/>
                <a:gd name="connsiteX282" fmla="*/ 7683066 w 10046571"/>
                <a:gd name="connsiteY282" fmla="*/ 43124 h 3288871"/>
                <a:gd name="connsiteX283" fmla="*/ 7869810 w 10046571"/>
                <a:gd name="connsiteY283" fmla="*/ 95834 h 3288871"/>
                <a:gd name="connsiteX284" fmla="*/ 7920031 w 10046571"/>
                <a:gd name="connsiteY284" fmla="*/ 49974 h 3288871"/>
                <a:gd name="connsiteX285" fmla="*/ 7976103 w 10046571"/>
                <a:gd name="connsiteY285" fmla="*/ 98862 h 3288871"/>
                <a:gd name="connsiteX286" fmla="*/ 8094098 w 10046571"/>
                <a:gd name="connsiteY286" fmla="*/ 202118 h 3288871"/>
                <a:gd name="connsiteX287" fmla="*/ 8141393 w 10046571"/>
                <a:gd name="connsiteY287" fmla="*/ 203199 h 3288871"/>
                <a:gd name="connsiteX288" fmla="*/ 8208192 w 10046571"/>
                <a:gd name="connsiteY288" fmla="*/ 232762 h 3288871"/>
                <a:gd name="connsiteX289" fmla="*/ 8213068 w 10046571"/>
                <a:gd name="connsiteY289" fmla="*/ 207886 h 3288871"/>
                <a:gd name="connsiteX290" fmla="*/ 8322287 w 10046571"/>
                <a:gd name="connsiteY290" fmla="*/ 204641 h 3288871"/>
                <a:gd name="connsiteX291" fmla="*/ 8439794 w 10046571"/>
                <a:gd name="connsiteY291" fmla="*/ 204641 h 3288871"/>
                <a:gd name="connsiteX292" fmla="*/ 8597283 w 10046571"/>
                <a:gd name="connsiteY292" fmla="*/ 200892 h 3288871"/>
                <a:gd name="connsiteX293" fmla="*/ 8687486 w 10046571"/>
                <a:gd name="connsiteY293" fmla="*/ 197647 h 3288871"/>
                <a:gd name="connsiteX294" fmla="*/ 8742583 w 10046571"/>
                <a:gd name="connsiteY294" fmla="*/ 221658 h 3288871"/>
                <a:gd name="connsiteX295" fmla="*/ 8759648 w 10046571"/>
                <a:gd name="connsiteY295" fmla="*/ 221658 h 3288871"/>
                <a:gd name="connsiteX296" fmla="*/ 8793291 w 10046571"/>
                <a:gd name="connsiteY296" fmla="*/ 208391 h 3288871"/>
                <a:gd name="connsiteX297" fmla="*/ 8841562 w 10046571"/>
                <a:gd name="connsiteY297" fmla="*/ 201973 h 3288871"/>
                <a:gd name="connsiteX298" fmla="*/ 8871304 w 10046571"/>
                <a:gd name="connsiteY298" fmla="*/ 171977 h 3288871"/>
                <a:gd name="connsiteX299" fmla="*/ 8875693 w 10046571"/>
                <a:gd name="connsiteY299" fmla="*/ 203920 h 3288871"/>
                <a:gd name="connsiteX300" fmla="*/ 8924451 w 10046571"/>
                <a:gd name="connsiteY300" fmla="*/ 232041 h 3288871"/>
                <a:gd name="connsiteX301" fmla="*/ 8976622 w 10046571"/>
                <a:gd name="connsiteY301" fmla="*/ 222523 h 3288871"/>
                <a:gd name="connsiteX302" fmla="*/ 9008803 w 10046571"/>
                <a:gd name="connsiteY302" fmla="*/ 201252 h 3288871"/>
                <a:gd name="connsiteX303" fmla="*/ 9111683 w 10046571"/>
                <a:gd name="connsiteY303" fmla="*/ 153734 h 3288871"/>
                <a:gd name="connsiteX304" fmla="*/ 9222364 w 10046571"/>
                <a:gd name="connsiteY304" fmla="*/ 169165 h 3288871"/>
                <a:gd name="connsiteX305" fmla="*/ 9274048 w 10046571"/>
                <a:gd name="connsiteY305" fmla="*/ 178611 h 3288871"/>
                <a:gd name="connsiteX306" fmla="*/ 9311104 w 10046571"/>
                <a:gd name="connsiteY306" fmla="*/ 203199 h 3288871"/>
                <a:gd name="connsiteX307" fmla="*/ 9365225 w 10046571"/>
                <a:gd name="connsiteY307" fmla="*/ 158926 h 3288871"/>
                <a:gd name="connsiteX308" fmla="*/ 9383754 w 10046571"/>
                <a:gd name="connsiteY308" fmla="*/ 150129 h 3288871"/>
                <a:gd name="connsiteX309" fmla="*/ 9565134 w 10046571"/>
                <a:gd name="connsiteY309" fmla="*/ 102107 h 3288871"/>
                <a:gd name="connsiteX310" fmla="*/ 9623644 w 10046571"/>
                <a:gd name="connsiteY310" fmla="*/ 50984 h 3288871"/>
                <a:gd name="connsiteX311" fmla="*/ 9674353 w 10046571"/>
                <a:gd name="connsiteY311" fmla="*/ 20916 h 3288871"/>
                <a:gd name="connsiteX312" fmla="*/ 9742127 w 10046571"/>
                <a:gd name="connsiteY312" fmla="*/ 34904 h 3288871"/>
                <a:gd name="connsiteX313" fmla="*/ 9801124 w 10046571"/>
                <a:gd name="connsiteY313" fmla="*/ 35770 h 3288871"/>
                <a:gd name="connsiteX314" fmla="*/ 9808925 w 10046571"/>
                <a:gd name="connsiteY314" fmla="*/ 121287 h 3288871"/>
                <a:gd name="connsiteX315" fmla="*/ 9852808 w 10046571"/>
                <a:gd name="connsiteY315" fmla="*/ 121431 h 3288871"/>
                <a:gd name="connsiteX316" fmla="*/ 9878162 w 10046571"/>
                <a:gd name="connsiteY316" fmla="*/ 133256 h 3288871"/>
                <a:gd name="connsiteX317" fmla="*/ 9929358 w 10046571"/>
                <a:gd name="connsiteY317" fmla="*/ 140828 h 3288871"/>
                <a:gd name="connsiteX318" fmla="*/ 10033701 w 10046571"/>
                <a:gd name="connsiteY318" fmla="*/ 153158 h 3288871"/>
                <a:gd name="connsiteX319" fmla="*/ 10033701 w 10046571"/>
                <a:gd name="connsiteY319" fmla="*/ 240838 h 3288871"/>
                <a:gd name="connsiteX320" fmla="*/ 9999083 w 10046571"/>
                <a:gd name="connsiteY320" fmla="*/ 252303 h 3288871"/>
                <a:gd name="connsiteX321" fmla="*/ 9880600 w 10046571"/>
                <a:gd name="connsiteY321" fmla="*/ 243506 h 3288871"/>
                <a:gd name="connsiteX322" fmla="*/ 9829892 w 10046571"/>
                <a:gd name="connsiteY322" fmla="*/ 236512 h 3288871"/>
                <a:gd name="connsiteX323" fmla="*/ 9804050 w 10046571"/>
                <a:gd name="connsiteY323" fmla="*/ 225408 h 3288871"/>
                <a:gd name="connsiteX324" fmla="*/ 9760655 w 10046571"/>
                <a:gd name="connsiteY324" fmla="*/ 225263 h 3288871"/>
                <a:gd name="connsiteX325" fmla="*/ 9752854 w 10046571"/>
                <a:gd name="connsiteY325" fmla="*/ 145659 h 3288871"/>
                <a:gd name="connsiteX326" fmla="*/ 9694344 w 10046571"/>
                <a:gd name="connsiteY326" fmla="*/ 144793 h 3288871"/>
                <a:gd name="connsiteX327" fmla="*/ 9626570 w 10046571"/>
                <a:gd name="connsiteY327" fmla="*/ 131670 h 3288871"/>
                <a:gd name="connsiteX328" fmla="*/ 9576349 w 10046571"/>
                <a:gd name="connsiteY328" fmla="*/ 159791 h 3288871"/>
                <a:gd name="connsiteX329" fmla="*/ 9518326 w 10046571"/>
                <a:gd name="connsiteY329" fmla="*/ 207309 h 3288871"/>
                <a:gd name="connsiteX330" fmla="*/ 9337921 w 10046571"/>
                <a:gd name="connsiteY330" fmla="*/ 252159 h 3288871"/>
                <a:gd name="connsiteX331" fmla="*/ 9319393 w 10046571"/>
                <a:gd name="connsiteY331" fmla="*/ 260379 h 3288871"/>
                <a:gd name="connsiteX332" fmla="*/ 9265759 w 10046571"/>
                <a:gd name="connsiteY332" fmla="*/ 301623 h 3288871"/>
                <a:gd name="connsiteX333" fmla="*/ 9228702 w 10046571"/>
                <a:gd name="connsiteY333" fmla="*/ 278838 h 3288871"/>
                <a:gd name="connsiteX334" fmla="*/ 9177019 w 10046571"/>
                <a:gd name="connsiteY334" fmla="*/ 270041 h 3288871"/>
                <a:gd name="connsiteX335" fmla="*/ 9066825 w 10046571"/>
                <a:gd name="connsiteY335" fmla="*/ 255692 h 3288871"/>
                <a:gd name="connsiteX336" fmla="*/ 8964433 w 10046571"/>
                <a:gd name="connsiteY336" fmla="*/ 299965 h 3288871"/>
                <a:gd name="connsiteX337" fmla="*/ 8932740 w 10046571"/>
                <a:gd name="connsiteY337" fmla="*/ 319866 h 3288871"/>
                <a:gd name="connsiteX338" fmla="*/ 8881056 w 10046571"/>
                <a:gd name="connsiteY338" fmla="*/ 328663 h 3288871"/>
                <a:gd name="connsiteX339" fmla="*/ 8832298 w 10046571"/>
                <a:gd name="connsiteY339" fmla="*/ 302344 h 3288871"/>
                <a:gd name="connsiteX340" fmla="*/ 8827910 w 10046571"/>
                <a:gd name="connsiteY340" fmla="*/ 272565 h 3288871"/>
                <a:gd name="connsiteX341" fmla="*/ 8798167 w 10046571"/>
                <a:gd name="connsiteY341" fmla="*/ 300542 h 3288871"/>
                <a:gd name="connsiteX342" fmla="*/ 8750384 w 10046571"/>
                <a:gd name="connsiteY342" fmla="*/ 306599 h 3288871"/>
                <a:gd name="connsiteX343" fmla="*/ 8716741 w 10046571"/>
                <a:gd name="connsiteY343" fmla="*/ 319001 h 3288871"/>
                <a:gd name="connsiteX344" fmla="*/ 8699675 w 10046571"/>
                <a:gd name="connsiteY344" fmla="*/ 319001 h 3288871"/>
                <a:gd name="connsiteX345" fmla="*/ 8645066 w 10046571"/>
                <a:gd name="connsiteY345" fmla="*/ 296576 h 3288871"/>
                <a:gd name="connsiteX346" fmla="*/ 8555351 w 10046571"/>
                <a:gd name="connsiteY346" fmla="*/ 299604 h 3288871"/>
                <a:gd name="connsiteX347" fmla="*/ 8398349 w 10046571"/>
                <a:gd name="connsiteY347" fmla="*/ 303065 h 3288871"/>
                <a:gd name="connsiteX348" fmla="*/ 8281330 w 10046571"/>
                <a:gd name="connsiteY348" fmla="*/ 303065 h 3288871"/>
                <a:gd name="connsiteX349" fmla="*/ 8172599 w 10046571"/>
                <a:gd name="connsiteY349" fmla="*/ 306094 h 3288871"/>
                <a:gd name="connsiteX350" fmla="*/ 8167723 w 10046571"/>
                <a:gd name="connsiteY350" fmla="*/ 329384 h 3288871"/>
                <a:gd name="connsiteX351" fmla="*/ 8101412 w 10046571"/>
                <a:gd name="connsiteY351" fmla="*/ 301768 h 3288871"/>
                <a:gd name="connsiteX352" fmla="*/ 8054604 w 10046571"/>
                <a:gd name="connsiteY352" fmla="*/ 300686 h 3288871"/>
                <a:gd name="connsiteX353" fmla="*/ 7937096 w 10046571"/>
                <a:gd name="connsiteY353" fmla="*/ 204425 h 3288871"/>
                <a:gd name="connsiteX354" fmla="*/ 7881512 w 10046571"/>
                <a:gd name="connsiteY354" fmla="*/ 158926 h 3288871"/>
                <a:gd name="connsiteX355" fmla="*/ 7831779 w 10046571"/>
                <a:gd name="connsiteY355" fmla="*/ 201757 h 3288871"/>
                <a:gd name="connsiteX356" fmla="*/ 7645522 w 10046571"/>
                <a:gd name="connsiteY356" fmla="*/ 152653 h 3288871"/>
                <a:gd name="connsiteX357" fmla="*/ 7561171 w 10046571"/>
                <a:gd name="connsiteY357" fmla="*/ 160873 h 3288871"/>
                <a:gd name="connsiteX358" fmla="*/ 7458778 w 10046571"/>
                <a:gd name="connsiteY358" fmla="*/ 143135 h 3288871"/>
                <a:gd name="connsiteX359" fmla="*/ 7391491 w 10046571"/>
                <a:gd name="connsiteY359" fmla="*/ 204641 h 3288871"/>
                <a:gd name="connsiteX360" fmla="*/ 7324693 w 10046571"/>
                <a:gd name="connsiteY360" fmla="*/ 260379 h 3288871"/>
                <a:gd name="connsiteX361" fmla="*/ 7205723 w 10046571"/>
                <a:gd name="connsiteY361" fmla="*/ 271483 h 3288871"/>
                <a:gd name="connsiteX362" fmla="*/ 7135999 w 10046571"/>
                <a:gd name="connsiteY362" fmla="*/ 270257 h 3288871"/>
                <a:gd name="connsiteX363" fmla="*/ 7096017 w 10046571"/>
                <a:gd name="connsiteY363" fmla="*/ 303787 h 3288871"/>
                <a:gd name="connsiteX364" fmla="*/ 6993625 w 10046571"/>
                <a:gd name="connsiteY364" fmla="*/ 319722 h 3288871"/>
                <a:gd name="connsiteX365" fmla="*/ 6942916 w 10046571"/>
                <a:gd name="connsiteY365" fmla="*/ 348564 h 3288871"/>
                <a:gd name="connsiteX366" fmla="*/ 6887331 w 10046571"/>
                <a:gd name="connsiteY366" fmla="*/ 330970 h 3288871"/>
                <a:gd name="connsiteX367" fmla="*/ 6850275 w 10046571"/>
                <a:gd name="connsiteY367" fmla="*/ 318640 h 3288871"/>
                <a:gd name="connsiteX368" fmla="*/ 6801517 w 10046571"/>
                <a:gd name="connsiteY368" fmla="*/ 316693 h 3288871"/>
                <a:gd name="connsiteX369" fmla="*/ 6787377 w 10046571"/>
                <a:gd name="connsiteY369" fmla="*/ 234781 h 3288871"/>
                <a:gd name="connsiteX370" fmla="*/ 6653779 w 10046571"/>
                <a:gd name="connsiteY370" fmla="*/ 251943 h 3288871"/>
                <a:gd name="connsiteX371" fmla="*/ 6545536 w 10046571"/>
                <a:gd name="connsiteY371" fmla="*/ 243146 h 3288871"/>
                <a:gd name="connsiteX372" fmla="*/ 6461185 w 10046571"/>
                <a:gd name="connsiteY372" fmla="*/ 223461 h 3288871"/>
                <a:gd name="connsiteX373" fmla="*/ 6327587 w 10046571"/>
                <a:gd name="connsiteY373" fmla="*/ 226489 h 3288871"/>
                <a:gd name="connsiteX374" fmla="*/ 6322223 w 10046571"/>
                <a:gd name="connsiteY374" fmla="*/ 252880 h 3288871"/>
                <a:gd name="connsiteX375" fmla="*/ 6190089 w 10046571"/>
                <a:gd name="connsiteY375" fmla="*/ 255548 h 3288871"/>
                <a:gd name="connsiteX376" fmla="*/ 6101349 w 10046571"/>
                <a:gd name="connsiteY376" fmla="*/ 227427 h 3288871"/>
                <a:gd name="connsiteX377" fmla="*/ 6016022 w 10046571"/>
                <a:gd name="connsiteY377" fmla="*/ 192599 h 3288871"/>
                <a:gd name="connsiteX378" fmla="*/ 5909241 w 10046571"/>
                <a:gd name="connsiteY378" fmla="*/ 135276 h 3288871"/>
                <a:gd name="connsiteX379" fmla="*/ 5779057 w 10046571"/>
                <a:gd name="connsiteY379" fmla="*/ 124532 h 3288871"/>
                <a:gd name="connsiteX380" fmla="*/ 5750289 w 10046571"/>
                <a:gd name="connsiteY380" fmla="*/ 145515 h 3288871"/>
                <a:gd name="connsiteX381" fmla="*/ 5668863 w 10046571"/>
                <a:gd name="connsiteY381" fmla="*/ 145515 h 3288871"/>
                <a:gd name="connsiteX382" fmla="*/ 5597189 w 10046571"/>
                <a:gd name="connsiteY382" fmla="*/ 128425 h 3288871"/>
                <a:gd name="connsiteX383" fmla="*/ 5546480 w 10046571"/>
                <a:gd name="connsiteY383" fmla="*/ 128786 h 3288871"/>
                <a:gd name="connsiteX384" fmla="*/ 5491383 w 10046571"/>
                <a:gd name="connsiteY384" fmla="*/ 140323 h 3288871"/>
                <a:gd name="connsiteX385" fmla="*/ 5448476 w 10046571"/>
                <a:gd name="connsiteY385" fmla="*/ 163253 h 3288871"/>
                <a:gd name="connsiteX386" fmla="*/ 5321704 w 10046571"/>
                <a:gd name="connsiteY386" fmla="*/ 224326 h 3288871"/>
                <a:gd name="connsiteX387" fmla="*/ 5191520 w 10046571"/>
                <a:gd name="connsiteY387" fmla="*/ 239757 h 3288871"/>
                <a:gd name="connsiteX388" fmla="*/ 5123746 w 10046571"/>
                <a:gd name="connsiteY388" fmla="*/ 236512 h 3288871"/>
                <a:gd name="connsiteX389" fmla="*/ 5055972 w 10046571"/>
                <a:gd name="connsiteY389" fmla="*/ 207309 h 3288871"/>
                <a:gd name="connsiteX390" fmla="*/ 4928225 w 10046571"/>
                <a:gd name="connsiteY390" fmla="*/ 208968 h 3288871"/>
                <a:gd name="connsiteX391" fmla="*/ 4887268 w 10046571"/>
                <a:gd name="connsiteY391" fmla="*/ 241055 h 3288871"/>
                <a:gd name="connsiteX392" fmla="*/ 4819007 w 10046571"/>
                <a:gd name="connsiteY392" fmla="*/ 228508 h 3288871"/>
                <a:gd name="connsiteX393" fmla="*/ 4736605 w 10046571"/>
                <a:gd name="connsiteY393" fmla="*/ 210193 h 3288871"/>
                <a:gd name="connsiteX394" fmla="*/ 4704913 w 10046571"/>
                <a:gd name="connsiteY394" fmla="*/ 260018 h 3288871"/>
                <a:gd name="connsiteX395" fmla="*/ 4599107 w 10046571"/>
                <a:gd name="connsiteY395" fmla="*/ 303210 h 3288871"/>
                <a:gd name="connsiteX396" fmla="*/ 4449419 w 10046571"/>
                <a:gd name="connsiteY396" fmla="*/ 305733 h 3288871"/>
                <a:gd name="connsiteX397" fmla="*/ 4388959 w 10046571"/>
                <a:gd name="connsiteY397" fmla="*/ 365437 h 3288871"/>
                <a:gd name="connsiteX398" fmla="*/ 4346540 w 10046571"/>
                <a:gd name="connsiteY398" fmla="*/ 350367 h 3288871"/>
                <a:gd name="connsiteX399" fmla="*/ 4269014 w 10046571"/>
                <a:gd name="connsiteY399" fmla="*/ 351232 h 3288871"/>
                <a:gd name="connsiteX400" fmla="*/ 4092021 w 10046571"/>
                <a:gd name="connsiteY400" fmla="*/ 271483 h 3288871"/>
                <a:gd name="connsiteX401" fmla="*/ 3964275 w 10046571"/>
                <a:gd name="connsiteY401" fmla="*/ 255043 h 3288871"/>
                <a:gd name="connsiteX402" fmla="*/ 3905278 w 10046571"/>
                <a:gd name="connsiteY402" fmla="*/ 284751 h 3288871"/>
                <a:gd name="connsiteX403" fmla="*/ 3845792 w 10046571"/>
                <a:gd name="connsiteY403" fmla="*/ 287491 h 3288871"/>
                <a:gd name="connsiteX404" fmla="*/ 3630281 w 10046571"/>
                <a:gd name="connsiteY404" fmla="*/ 276170 h 3288871"/>
                <a:gd name="connsiteX405" fmla="*/ 3515211 w 10046571"/>
                <a:gd name="connsiteY405" fmla="*/ 190869 h 3288871"/>
                <a:gd name="connsiteX406" fmla="*/ 3431835 w 10046571"/>
                <a:gd name="connsiteY406" fmla="*/ 252159 h 3288871"/>
                <a:gd name="connsiteX407" fmla="*/ 3320667 w 10046571"/>
                <a:gd name="connsiteY407" fmla="*/ 272060 h 3288871"/>
                <a:gd name="connsiteX408" fmla="*/ 3219249 w 10046571"/>
                <a:gd name="connsiteY408" fmla="*/ 255043 h 3288871"/>
                <a:gd name="connsiteX409" fmla="*/ 3109543 w 10046571"/>
                <a:gd name="connsiteY409" fmla="*/ 319722 h 3288871"/>
                <a:gd name="connsiteX410" fmla="*/ 2994473 w 10046571"/>
                <a:gd name="connsiteY410" fmla="*/ 283309 h 3288871"/>
                <a:gd name="connsiteX411" fmla="*/ 2879404 w 10046571"/>
                <a:gd name="connsiteY411" fmla="*/ 223317 h 3288871"/>
                <a:gd name="connsiteX412" fmla="*/ 2812605 w 10046571"/>
                <a:gd name="connsiteY412" fmla="*/ 238531 h 3288871"/>
                <a:gd name="connsiteX413" fmla="*/ 2745806 w 10046571"/>
                <a:gd name="connsiteY413" fmla="*/ 239252 h 3288871"/>
                <a:gd name="connsiteX414" fmla="*/ 2694122 w 10046571"/>
                <a:gd name="connsiteY414" fmla="*/ 254322 h 3288871"/>
                <a:gd name="connsiteX415" fmla="*/ 2591243 w 10046571"/>
                <a:gd name="connsiteY415" fmla="*/ 259153 h 3288871"/>
                <a:gd name="connsiteX416" fmla="*/ 2526883 w 10046571"/>
                <a:gd name="connsiteY416" fmla="*/ 318496 h 3288871"/>
                <a:gd name="connsiteX417" fmla="*/ 2305519 w 10046571"/>
                <a:gd name="connsiteY417" fmla="*/ 365221 h 3288871"/>
                <a:gd name="connsiteX418" fmla="*/ 2195813 w 10046571"/>
                <a:gd name="connsiteY418" fmla="*/ 301984 h 3288871"/>
                <a:gd name="connsiteX419" fmla="*/ 2025159 w 10046571"/>
                <a:gd name="connsiteY419" fmla="*/ 303065 h 3288871"/>
                <a:gd name="connsiteX420" fmla="*/ 1881322 w 10046571"/>
                <a:gd name="connsiteY420" fmla="*/ 303787 h 3288871"/>
                <a:gd name="connsiteX421" fmla="*/ 1841341 w 10046571"/>
                <a:gd name="connsiteY421" fmla="*/ 274367 h 3288871"/>
                <a:gd name="connsiteX422" fmla="*/ 1782831 w 10046571"/>
                <a:gd name="connsiteY422" fmla="*/ 255548 h 3288871"/>
                <a:gd name="connsiteX423" fmla="*/ 1701405 w 10046571"/>
                <a:gd name="connsiteY423" fmla="*/ 211491 h 3288871"/>
                <a:gd name="connsiteX424" fmla="*/ 1645333 w 10046571"/>
                <a:gd name="connsiteY424" fmla="*/ 208607 h 3288871"/>
                <a:gd name="connsiteX425" fmla="*/ 1604376 w 10046571"/>
                <a:gd name="connsiteY425" fmla="*/ 178827 h 3288871"/>
                <a:gd name="connsiteX426" fmla="*/ 1492232 w 10046571"/>
                <a:gd name="connsiteY426" fmla="*/ 176304 h 3288871"/>
                <a:gd name="connsiteX427" fmla="*/ 1341081 w 10046571"/>
                <a:gd name="connsiteY427" fmla="*/ 161089 h 3288871"/>
                <a:gd name="connsiteX428" fmla="*/ 1247953 w 10046571"/>
                <a:gd name="connsiteY428" fmla="*/ 207886 h 3288871"/>
                <a:gd name="connsiteX429" fmla="*/ 1146048 w 10046571"/>
                <a:gd name="connsiteY429" fmla="*/ 251798 h 3288871"/>
                <a:gd name="connsiteX430" fmla="*/ 1027566 w 10046571"/>
                <a:gd name="connsiteY430" fmla="*/ 243001 h 3288871"/>
                <a:gd name="connsiteX431" fmla="*/ 976857 w 10046571"/>
                <a:gd name="connsiteY431" fmla="*/ 236007 h 3288871"/>
                <a:gd name="connsiteX432" fmla="*/ 951503 w 10046571"/>
                <a:gd name="connsiteY432" fmla="*/ 224903 h 3288871"/>
                <a:gd name="connsiteX433" fmla="*/ 908108 w 10046571"/>
                <a:gd name="connsiteY433" fmla="*/ 224687 h 3288871"/>
                <a:gd name="connsiteX434" fmla="*/ 900307 w 10046571"/>
                <a:gd name="connsiteY434" fmla="*/ 145154 h 3288871"/>
                <a:gd name="connsiteX435" fmla="*/ 841309 w 10046571"/>
                <a:gd name="connsiteY435" fmla="*/ 144217 h 3288871"/>
                <a:gd name="connsiteX436" fmla="*/ 774023 w 10046571"/>
                <a:gd name="connsiteY436" fmla="*/ 131165 h 3288871"/>
                <a:gd name="connsiteX437" fmla="*/ 723314 w 10046571"/>
                <a:gd name="connsiteY437" fmla="*/ 159287 h 3288871"/>
                <a:gd name="connsiteX438" fmla="*/ 665292 w 10046571"/>
                <a:gd name="connsiteY438" fmla="*/ 206804 h 3288871"/>
                <a:gd name="connsiteX439" fmla="*/ 618695 w 10046571"/>
                <a:gd name="connsiteY439" fmla="*/ 216785 h 3288871"/>
                <a:gd name="connsiteX440" fmla="*/ 641615 w 10046571"/>
                <a:gd name="connsiteY440" fmla="*/ 108172 h 3288871"/>
                <a:gd name="connsiteX441" fmla="*/ 669680 w 10046571"/>
                <a:gd name="connsiteY441" fmla="*/ 101746 h 3288871"/>
                <a:gd name="connsiteX442" fmla="*/ 728190 w 10046571"/>
                <a:gd name="connsiteY442" fmla="*/ 50695 h 3288871"/>
                <a:gd name="connsiteX443" fmla="*/ 778899 w 10046571"/>
                <a:gd name="connsiteY443" fmla="*/ 20555 h 3288871"/>
                <a:gd name="connsiteX444" fmla="*/ 846673 w 10046571"/>
                <a:gd name="connsiteY444" fmla="*/ 34544 h 3288871"/>
                <a:gd name="connsiteX445" fmla="*/ 905670 w 10046571"/>
                <a:gd name="connsiteY445" fmla="*/ 35409 h 3288871"/>
                <a:gd name="connsiteX446" fmla="*/ 913472 w 10046571"/>
                <a:gd name="connsiteY446" fmla="*/ 120926 h 3288871"/>
                <a:gd name="connsiteX447" fmla="*/ 957354 w 10046571"/>
                <a:gd name="connsiteY447" fmla="*/ 121071 h 3288871"/>
                <a:gd name="connsiteX448" fmla="*/ 982708 w 10046571"/>
                <a:gd name="connsiteY448" fmla="*/ 132968 h 3288871"/>
                <a:gd name="connsiteX449" fmla="*/ 1033904 w 10046571"/>
                <a:gd name="connsiteY449" fmla="*/ 140467 h 3288871"/>
                <a:gd name="connsiteX450" fmla="*/ 1152875 w 10046571"/>
                <a:gd name="connsiteY450" fmla="*/ 149985 h 3288871"/>
                <a:gd name="connsiteX451" fmla="*/ 1254779 w 10046571"/>
                <a:gd name="connsiteY451" fmla="*/ 102828 h 3288871"/>
                <a:gd name="connsiteX452" fmla="*/ 1348395 w 10046571"/>
                <a:gd name="connsiteY452" fmla="*/ 52642 h 3288871"/>
                <a:gd name="connsiteX453" fmla="*/ 1500033 w 10046571"/>
                <a:gd name="connsiteY453" fmla="*/ 68938 h 3288871"/>
                <a:gd name="connsiteX454" fmla="*/ 1612665 w 10046571"/>
                <a:gd name="connsiteY454" fmla="*/ 71606 h 3288871"/>
                <a:gd name="connsiteX455" fmla="*/ 1654109 w 10046571"/>
                <a:gd name="connsiteY455" fmla="*/ 103549 h 3288871"/>
                <a:gd name="connsiteX456" fmla="*/ 1710181 w 10046571"/>
                <a:gd name="connsiteY456" fmla="*/ 106577 h 3288871"/>
                <a:gd name="connsiteX457" fmla="*/ 1792095 w 10046571"/>
                <a:gd name="connsiteY457" fmla="*/ 153879 h 3288871"/>
                <a:gd name="connsiteX458" fmla="*/ 1851093 w 10046571"/>
                <a:gd name="connsiteY458" fmla="*/ 173996 h 3288871"/>
                <a:gd name="connsiteX459" fmla="*/ 1891562 w 10046571"/>
                <a:gd name="connsiteY459" fmla="*/ 205506 h 3288871"/>
                <a:gd name="connsiteX460" fmla="*/ 2035887 w 10046571"/>
                <a:gd name="connsiteY460" fmla="*/ 204785 h 3288871"/>
                <a:gd name="connsiteX461" fmla="*/ 2207515 w 10046571"/>
                <a:gd name="connsiteY461" fmla="*/ 203560 h 3288871"/>
                <a:gd name="connsiteX462" fmla="*/ 2317709 w 10046571"/>
                <a:gd name="connsiteY462" fmla="*/ 271483 h 3288871"/>
                <a:gd name="connsiteX463" fmla="*/ 2540534 w 10046571"/>
                <a:gd name="connsiteY463" fmla="*/ 221298 h 3288871"/>
                <a:gd name="connsiteX464" fmla="*/ 2604895 w 10046571"/>
                <a:gd name="connsiteY464" fmla="*/ 157700 h 3288871"/>
                <a:gd name="connsiteX465" fmla="*/ 2708263 w 10046571"/>
                <a:gd name="connsiteY465" fmla="*/ 152509 h 3288871"/>
                <a:gd name="connsiteX466" fmla="*/ 2759947 w 10046571"/>
                <a:gd name="connsiteY466" fmla="*/ 136357 h 3288871"/>
                <a:gd name="connsiteX467" fmla="*/ 2827232 w 10046571"/>
                <a:gd name="connsiteY467" fmla="*/ 135420 h 3288871"/>
                <a:gd name="connsiteX468" fmla="*/ 2894520 w 10046571"/>
                <a:gd name="connsiteY468" fmla="*/ 119124 h 3288871"/>
                <a:gd name="connsiteX469" fmla="*/ 3010076 w 10046571"/>
                <a:gd name="connsiteY469" fmla="*/ 183658 h 3288871"/>
                <a:gd name="connsiteX470" fmla="*/ 3125633 w 10046571"/>
                <a:gd name="connsiteY470" fmla="*/ 222740 h 3288871"/>
                <a:gd name="connsiteX471" fmla="*/ 3235827 w 10046571"/>
                <a:gd name="connsiteY471" fmla="*/ 153158 h 3288871"/>
                <a:gd name="connsiteX472" fmla="*/ 3337731 w 10046571"/>
                <a:gd name="connsiteY472" fmla="*/ 171473 h 3288871"/>
                <a:gd name="connsiteX473" fmla="*/ 3448900 w 10046571"/>
                <a:gd name="connsiteY473" fmla="*/ 150129 h 3288871"/>
                <a:gd name="connsiteX474" fmla="*/ 3532764 w 10046571"/>
                <a:gd name="connsiteY474" fmla="*/ 84369 h 3288871"/>
                <a:gd name="connsiteX475" fmla="*/ 3648809 w 10046571"/>
                <a:gd name="connsiteY475" fmla="*/ 175943 h 3288871"/>
                <a:gd name="connsiteX476" fmla="*/ 3865297 w 10046571"/>
                <a:gd name="connsiteY476" fmla="*/ 187985 h 3288871"/>
                <a:gd name="connsiteX477" fmla="*/ 3924781 w 10046571"/>
                <a:gd name="connsiteY477" fmla="*/ 185100 h 3288871"/>
                <a:gd name="connsiteX478" fmla="*/ 3984266 w 10046571"/>
                <a:gd name="connsiteY478" fmla="*/ 153158 h 3288871"/>
                <a:gd name="connsiteX479" fmla="*/ 4112988 w 10046571"/>
                <a:gd name="connsiteY479" fmla="*/ 170968 h 3288871"/>
                <a:gd name="connsiteX480" fmla="*/ 4290468 w 10046571"/>
                <a:gd name="connsiteY480" fmla="*/ 256629 h 3288871"/>
                <a:gd name="connsiteX481" fmla="*/ 4368481 w 10046571"/>
                <a:gd name="connsiteY481" fmla="*/ 255548 h 3288871"/>
                <a:gd name="connsiteX482" fmla="*/ 4411388 w 10046571"/>
                <a:gd name="connsiteY482" fmla="*/ 271699 h 3288871"/>
                <a:gd name="connsiteX483" fmla="*/ 4471848 w 10046571"/>
                <a:gd name="connsiteY483" fmla="*/ 207525 h 3288871"/>
                <a:gd name="connsiteX484" fmla="*/ 4622024 w 10046571"/>
                <a:gd name="connsiteY484" fmla="*/ 204785 h 3288871"/>
                <a:gd name="connsiteX485" fmla="*/ 4728804 w 10046571"/>
                <a:gd name="connsiteY485" fmla="*/ 158421 h 3288871"/>
                <a:gd name="connsiteX486" fmla="*/ 4760497 w 10046571"/>
                <a:gd name="connsiteY486" fmla="*/ 104991 h 3288871"/>
                <a:gd name="connsiteX487" fmla="*/ 4843874 w 10046571"/>
                <a:gd name="connsiteY487" fmla="*/ 124532 h 3288871"/>
                <a:gd name="connsiteX488" fmla="*/ 4912135 w 10046571"/>
                <a:gd name="connsiteY488" fmla="*/ 138160 h 3288871"/>
                <a:gd name="connsiteX489" fmla="*/ 4953092 w 10046571"/>
                <a:gd name="connsiteY489" fmla="*/ 103693 h 3288871"/>
                <a:gd name="connsiteX490" fmla="*/ 5081326 w 10046571"/>
                <a:gd name="connsiteY490" fmla="*/ 102107 h 3288871"/>
                <a:gd name="connsiteX491" fmla="*/ 5149588 w 10046571"/>
                <a:gd name="connsiteY491" fmla="*/ 133473 h 3288871"/>
                <a:gd name="connsiteX492" fmla="*/ 5217362 w 10046571"/>
                <a:gd name="connsiteY492" fmla="*/ 136862 h 3288871"/>
                <a:gd name="connsiteX493" fmla="*/ 5348521 w 10046571"/>
                <a:gd name="connsiteY493" fmla="*/ 120422 h 3288871"/>
                <a:gd name="connsiteX494" fmla="*/ 5475780 w 10046571"/>
                <a:gd name="connsiteY494" fmla="*/ 54806 h 3288871"/>
                <a:gd name="connsiteX495" fmla="*/ 5518688 w 10046571"/>
                <a:gd name="connsiteY495" fmla="*/ 30217 h 3288871"/>
                <a:gd name="connsiteX496" fmla="*/ 5574760 w 10046571"/>
                <a:gd name="connsiteY496" fmla="*/ 17887 h 3288871"/>
                <a:gd name="connsiteX497" fmla="*/ 5625468 w 10046571"/>
                <a:gd name="connsiteY497" fmla="*/ 17311 h 3288871"/>
                <a:gd name="connsiteX498" fmla="*/ 5697143 w 10046571"/>
                <a:gd name="connsiteY498" fmla="*/ 35625 h 3288871"/>
                <a:gd name="connsiteX499" fmla="*/ 5779057 w 10046571"/>
                <a:gd name="connsiteY499" fmla="*/ 35625 h 3288871"/>
                <a:gd name="connsiteX500" fmla="*/ 5807824 w 10046571"/>
                <a:gd name="connsiteY500" fmla="*/ 13200 h 3288871"/>
                <a:gd name="connsiteX501" fmla="*/ 5841406 w 10046571"/>
                <a:gd name="connsiteY501" fmla="*/ 1181 h 328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Lst>
              <a:rect l="l" t="t" r="r" b="b"/>
              <a:pathLst>
                <a:path w="10046571" h="3288871">
                  <a:moveTo>
                    <a:pt x="2686186" y="2868123"/>
                  </a:moveTo>
                  <a:cubicBezTo>
                    <a:pt x="2698176" y="2868616"/>
                    <a:pt x="2708366" y="2870183"/>
                    <a:pt x="2714993" y="2873497"/>
                  </a:cubicBezTo>
                  <a:cubicBezTo>
                    <a:pt x="2739969" y="2885864"/>
                    <a:pt x="2731235" y="2911506"/>
                    <a:pt x="2730622" y="2937865"/>
                  </a:cubicBezTo>
                  <a:cubicBezTo>
                    <a:pt x="2730469" y="2944677"/>
                    <a:pt x="2729703" y="2953463"/>
                    <a:pt x="2729244" y="2962965"/>
                  </a:cubicBezTo>
                  <a:cubicBezTo>
                    <a:pt x="2703654" y="2950405"/>
                    <a:pt x="2630563" y="2962772"/>
                    <a:pt x="2598385" y="2964397"/>
                  </a:cubicBezTo>
                  <a:cubicBezTo>
                    <a:pt x="2598232" y="2964397"/>
                    <a:pt x="2597772" y="2964397"/>
                    <a:pt x="2597619" y="2964397"/>
                  </a:cubicBezTo>
                  <a:cubicBezTo>
                    <a:pt x="2595474" y="2964571"/>
                    <a:pt x="2593482" y="2964571"/>
                    <a:pt x="2591796" y="2964571"/>
                  </a:cubicBezTo>
                  <a:cubicBezTo>
                    <a:pt x="2559159" y="2964397"/>
                    <a:pt x="2547513" y="2964397"/>
                    <a:pt x="2521005" y="2977480"/>
                  </a:cubicBezTo>
                  <a:cubicBezTo>
                    <a:pt x="2475037" y="2999871"/>
                    <a:pt x="2507980" y="2995574"/>
                    <a:pt x="2492198" y="3033931"/>
                  </a:cubicBezTo>
                  <a:cubicBezTo>
                    <a:pt x="2480246" y="3063522"/>
                    <a:pt x="2434890" y="3049530"/>
                    <a:pt x="2405163" y="3049704"/>
                  </a:cubicBezTo>
                  <a:cubicBezTo>
                    <a:pt x="2389535" y="3049897"/>
                    <a:pt x="2364864" y="3054368"/>
                    <a:pt x="2350154" y="3050962"/>
                  </a:cubicBezTo>
                  <a:cubicBezTo>
                    <a:pt x="2301121" y="3039679"/>
                    <a:pt x="2339888" y="3044517"/>
                    <a:pt x="2321654" y="3014927"/>
                  </a:cubicBezTo>
                  <a:cubicBezTo>
                    <a:pt x="2301580" y="2982666"/>
                    <a:pt x="2296371" y="3007051"/>
                    <a:pt x="2270936" y="3020501"/>
                  </a:cubicBezTo>
                  <a:cubicBezTo>
                    <a:pt x="2239216" y="3037163"/>
                    <a:pt x="2211023" y="3031958"/>
                    <a:pt x="2176546" y="3032693"/>
                  </a:cubicBezTo>
                  <a:cubicBezTo>
                    <a:pt x="2159997" y="3033041"/>
                    <a:pt x="2145747" y="3029287"/>
                    <a:pt x="2129351" y="3035731"/>
                  </a:cubicBezTo>
                  <a:cubicBezTo>
                    <a:pt x="2109278" y="3043627"/>
                    <a:pt x="2103455" y="3063154"/>
                    <a:pt x="2083689" y="3068186"/>
                  </a:cubicBezTo>
                  <a:cubicBezTo>
                    <a:pt x="2056720" y="3074804"/>
                    <a:pt x="1998953" y="3073372"/>
                    <a:pt x="1971525" y="3067470"/>
                  </a:cubicBezTo>
                  <a:cubicBezTo>
                    <a:pt x="1961259" y="3065302"/>
                    <a:pt x="1950073" y="3055084"/>
                    <a:pt x="1943791" y="3053652"/>
                  </a:cubicBezTo>
                  <a:cubicBezTo>
                    <a:pt x="1917896" y="3047382"/>
                    <a:pt x="1893685" y="3049897"/>
                    <a:pt x="1866410" y="3049530"/>
                  </a:cubicBezTo>
                  <a:cubicBezTo>
                    <a:pt x="1846031" y="3049356"/>
                    <a:pt x="1813853" y="3043627"/>
                    <a:pt x="1795312" y="3052413"/>
                  </a:cubicBezTo>
                  <a:cubicBezTo>
                    <a:pt x="1770029" y="3064412"/>
                    <a:pt x="1774626" y="3086106"/>
                    <a:pt x="1757005" y="3098473"/>
                  </a:cubicBezTo>
                  <a:cubicBezTo>
                    <a:pt x="1723907" y="3121773"/>
                    <a:pt x="1647292" y="3094893"/>
                    <a:pt x="1608219" y="3104743"/>
                  </a:cubicBezTo>
                  <a:cubicBezTo>
                    <a:pt x="1574049" y="3113355"/>
                    <a:pt x="1564702" y="3143642"/>
                    <a:pt x="1539419" y="3165511"/>
                  </a:cubicBezTo>
                  <a:cubicBezTo>
                    <a:pt x="1528234" y="3175013"/>
                    <a:pt x="1505862" y="3173387"/>
                    <a:pt x="1496515" y="3185231"/>
                  </a:cubicBezTo>
                  <a:cubicBezTo>
                    <a:pt x="1485023" y="3199746"/>
                    <a:pt x="1493297" y="3201720"/>
                    <a:pt x="1487934" y="3219466"/>
                  </a:cubicBezTo>
                  <a:cubicBezTo>
                    <a:pt x="1475829" y="3259797"/>
                    <a:pt x="1474910" y="3269299"/>
                    <a:pt x="1433078" y="3271273"/>
                  </a:cubicBezTo>
                  <a:cubicBezTo>
                    <a:pt x="1405191" y="3272531"/>
                    <a:pt x="1361520" y="3278260"/>
                    <a:pt x="1334399" y="3267867"/>
                  </a:cubicBezTo>
                  <a:cubicBezTo>
                    <a:pt x="1282914" y="3248321"/>
                    <a:pt x="1243994" y="3192217"/>
                    <a:pt x="1188372" y="3175187"/>
                  </a:cubicBezTo>
                  <a:cubicBezTo>
                    <a:pt x="1147766" y="3162646"/>
                    <a:pt x="1105475" y="3185057"/>
                    <a:pt x="1060579" y="3186121"/>
                  </a:cubicBezTo>
                  <a:cubicBezTo>
                    <a:pt x="1032997" y="3186837"/>
                    <a:pt x="1005262" y="3185773"/>
                    <a:pt x="977528" y="3185773"/>
                  </a:cubicBezTo>
                  <a:cubicBezTo>
                    <a:pt x="946423" y="3185773"/>
                    <a:pt x="911793" y="3192043"/>
                    <a:pt x="883292" y="3177877"/>
                  </a:cubicBezTo>
                  <a:cubicBezTo>
                    <a:pt x="872720" y="3172671"/>
                    <a:pt x="864139" y="3159240"/>
                    <a:pt x="855098" y="3155118"/>
                  </a:cubicBezTo>
                  <a:cubicBezTo>
                    <a:pt x="829969" y="3143468"/>
                    <a:pt x="793807" y="3151712"/>
                    <a:pt x="766532" y="3151712"/>
                  </a:cubicBezTo>
                  <a:cubicBezTo>
                    <a:pt x="743394" y="3151886"/>
                    <a:pt x="678731" y="3140062"/>
                    <a:pt x="658352" y="3153493"/>
                  </a:cubicBezTo>
                  <a:cubicBezTo>
                    <a:pt x="621883" y="3177703"/>
                    <a:pt x="638432" y="3243309"/>
                    <a:pt x="586488" y="3255675"/>
                  </a:cubicBezTo>
                  <a:cubicBezTo>
                    <a:pt x="560745" y="3261771"/>
                    <a:pt x="523204" y="3252985"/>
                    <a:pt x="500679" y="3241335"/>
                  </a:cubicBezTo>
                  <a:cubicBezTo>
                    <a:pt x="494704" y="3238277"/>
                    <a:pt x="487042" y="3225910"/>
                    <a:pt x="481066" y="3223414"/>
                  </a:cubicBezTo>
                  <a:cubicBezTo>
                    <a:pt x="454404" y="3211938"/>
                    <a:pt x="430960" y="3215692"/>
                    <a:pt x="410581" y="3189702"/>
                  </a:cubicBezTo>
                  <a:cubicBezTo>
                    <a:pt x="405677" y="3183605"/>
                    <a:pt x="405065" y="3173755"/>
                    <a:pt x="401233" y="3169091"/>
                  </a:cubicBezTo>
                  <a:cubicBezTo>
                    <a:pt x="380548" y="3144532"/>
                    <a:pt x="337950" y="3115135"/>
                    <a:pt x="299030" y="3120167"/>
                  </a:cubicBezTo>
                  <a:cubicBezTo>
                    <a:pt x="272368" y="3123573"/>
                    <a:pt x="240650" y="3142036"/>
                    <a:pt x="212149" y="3152060"/>
                  </a:cubicBezTo>
                  <a:cubicBezTo>
                    <a:pt x="185334" y="3161563"/>
                    <a:pt x="160358" y="3169807"/>
                    <a:pt x="131244" y="3164795"/>
                  </a:cubicBezTo>
                  <a:cubicBezTo>
                    <a:pt x="126647" y="3164079"/>
                    <a:pt x="118373" y="3152602"/>
                    <a:pt x="111324" y="3150803"/>
                  </a:cubicBezTo>
                  <a:cubicBezTo>
                    <a:pt x="92018" y="3146158"/>
                    <a:pt x="62904" y="3151519"/>
                    <a:pt x="42831" y="3151712"/>
                  </a:cubicBezTo>
                  <a:lnTo>
                    <a:pt x="0" y="3148604"/>
                  </a:lnTo>
                  <a:lnTo>
                    <a:pt x="21288" y="3047727"/>
                  </a:lnTo>
                  <a:lnTo>
                    <a:pt x="40073" y="3048988"/>
                  </a:lnTo>
                  <a:cubicBezTo>
                    <a:pt x="59839" y="3048814"/>
                    <a:pt x="88953" y="3043801"/>
                    <a:pt x="108107" y="3048098"/>
                  </a:cubicBezTo>
                  <a:cubicBezTo>
                    <a:pt x="115155" y="3049704"/>
                    <a:pt x="123429" y="3060464"/>
                    <a:pt x="127873" y="3061180"/>
                  </a:cubicBezTo>
                  <a:cubicBezTo>
                    <a:pt x="156680" y="3065844"/>
                    <a:pt x="181810" y="3058142"/>
                    <a:pt x="208318" y="3049356"/>
                  </a:cubicBezTo>
                  <a:cubicBezTo>
                    <a:pt x="236666" y="3040028"/>
                    <a:pt x="268231" y="3022823"/>
                    <a:pt x="294893" y="3019591"/>
                  </a:cubicBezTo>
                  <a:cubicBezTo>
                    <a:pt x="333506" y="3014753"/>
                    <a:pt x="375951" y="3042176"/>
                    <a:pt x="396484" y="3065128"/>
                  </a:cubicBezTo>
                  <a:cubicBezTo>
                    <a:pt x="400468" y="3069424"/>
                    <a:pt x="401081" y="3078578"/>
                    <a:pt x="405831" y="3084307"/>
                  </a:cubicBezTo>
                  <a:cubicBezTo>
                    <a:pt x="426057" y="3108691"/>
                    <a:pt x="449348" y="3105091"/>
                    <a:pt x="476163" y="3115677"/>
                  </a:cubicBezTo>
                  <a:cubicBezTo>
                    <a:pt x="481986" y="3118000"/>
                    <a:pt x="489800" y="3129650"/>
                    <a:pt x="495470" y="3132340"/>
                  </a:cubicBezTo>
                  <a:cubicBezTo>
                    <a:pt x="517994" y="3143274"/>
                    <a:pt x="555229" y="3151519"/>
                    <a:pt x="580971" y="3145790"/>
                  </a:cubicBezTo>
                  <a:cubicBezTo>
                    <a:pt x="632609" y="3134314"/>
                    <a:pt x="616061" y="3073005"/>
                    <a:pt x="652529" y="3050420"/>
                  </a:cubicBezTo>
                  <a:cubicBezTo>
                    <a:pt x="672755" y="3037879"/>
                    <a:pt x="737265" y="3048814"/>
                    <a:pt x="760250" y="3048814"/>
                  </a:cubicBezTo>
                  <a:cubicBezTo>
                    <a:pt x="787524" y="3048640"/>
                    <a:pt x="823380" y="3041111"/>
                    <a:pt x="848356" y="3051871"/>
                  </a:cubicBezTo>
                  <a:cubicBezTo>
                    <a:pt x="857550" y="3055800"/>
                    <a:pt x="866131" y="3068166"/>
                    <a:pt x="876704" y="3073024"/>
                  </a:cubicBezTo>
                  <a:cubicBezTo>
                    <a:pt x="905051" y="3086106"/>
                    <a:pt x="939681" y="3080359"/>
                    <a:pt x="970480" y="3080359"/>
                  </a:cubicBezTo>
                  <a:cubicBezTo>
                    <a:pt x="998061" y="3080359"/>
                    <a:pt x="1025642" y="3081268"/>
                    <a:pt x="1053224" y="3080726"/>
                  </a:cubicBezTo>
                  <a:cubicBezTo>
                    <a:pt x="1097966" y="3079836"/>
                    <a:pt x="1139798" y="3058858"/>
                    <a:pt x="1180557" y="3070508"/>
                  </a:cubicBezTo>
                  <a:cubicBezTo>
                    <a:pt x="1235719" y="3086455"/>
                    <a:pt x="1274486" y="3138630"/>
                    <a:pt x="1325664" y="3156899"/>
                  </a:cubicBezTo>
                  <a:cubicBezTo>
                    <a:pt x="1352786" y="3166401"/>
                    <a:pt x="1396150" y="3161214"/>
                    <a:pt x="1423885" y="3159956"/>
                  </a:cubicBezTo>
                  <a:cubicBezTo>
                    <a:pt x="1465563" y="3158157"/>
                    <a:pt x="1466482" y="3149370"/>
                    <a:pt x="1478587" y="3111729"/>
                  </a:cubicBezTo>
                  <a:cubicBezTo>
                    <a:pt x="1483950" y="3095067"/>
                    <a:pt x="1475983" y="3093460"/>
                    <a:pt x="1487168" y="3079836"/>
                  </a:cubicBezTo>
                  <a:cubicBezTo>
                    <a:pt x="1496362" y="3068902"/>
                    <a:pt x="1518887" y="3070508"/>
                    <a:pt x="1529919" y="3061548"/>
                  </a:cubicBezTo>
                  <a:cubicBezTo>
                    <a:pt x="1555202" y="3041286"/>
                    <a:pt x="1564242" y="3012973"/>
                    <a:pt x="1598412" y="3004902"/>
                  </a:cubicBezTo>
                  <a:cubicBezTo>
                    <a:pt x="1637026" y="2995574"/>
                    <a:pt x="1713488" y="3020849"/>
                    <a:pt x="1746432" y="2998980"/>
                  </a:cubicBezTo>
                  <a:cubicBezTo>
                    <a:pt x="1764053" y="2987330"/>
                    <a:pt x="1759456" y="2967261"/>
                    <a:pt x="1784586" y="2956153"/>
                  </a:cubicBezTo>
                  <a:cubicBezTo>
                    <a:pt x="1803127" y="2948083"/>
                    <a:pt x="1835151" y="2953463"/>
                    <a:pt x="1855224" y="2953637"/>
                  </a:cubicBezTo>
                  <a:cubicBezTo>
                    <a:pt x="1882499" y="2953811"/>
                    <a:pt x="1906709" y="2951663"/>
                    <a:pt x="1932298" y="2957392"/>
                  </a:cubicBezTo>
                  <a:cubicBezTo>
                    <a:pt x="1938581" y="2958824"/>
                    <a:pt x="1949613" y="2968152"/>
                    <a:pt x="1959880" y="2970300"/>
                  </a:cubicBezTo>
                  <a:cubicBezTo>
                    <a:pt x="1987154" y="2975854"/>
                    <a:pt x="2044615" y="2977112"/>
                    <a:pt x="2071584" y="2970842"/>
                  </a:cubicBezTo>
                  <a:cubicBezTo>
                    <a:pt x="2091350" y="2966371"/>
                    <a:pt x="2096866" y="2947909"/>
                    <a:pt x="2116939" y="2940729"/>
                  </a:cubicBezTo>
                  <a:cubicBezTo>
                    <a:pt x="2133335" y="2934807"/>
                    <a:pt x="2147585" y="2938213"/>
                    <a:pt x="2163981" y="2937865"/>
                  </a:cubicBezTo>
                  <a:cubicBezTo>
                    <a:pt x="2198304" y="2937323"/>
                    <a:pt x="2226499" y="2941987"/>
                    <a:pt x="2257757" y="2926563"/>
                  </a:cubicBezTo>
                  <a:cubicBezTo>
                    <a:pt x="2283040" y="2914022"/>
                    <a:pt x="2288250" y="2891244"/>
                    <a:pt x="2308169" y="2921376"/>
                  </a:cubicBezTo>
                  <a:cubicBezTo>
                    <a:pt x="2326404" y="2948799"/>
                    <a:pt x="2287790" y="2944309"/>
                    <a:pt x="2336517" y="2954895"/>
                  </a:cubicBezTo>
                  <a:cubicBezTo>
                    <a:pt x="2351227" y="2958108"/>
                    <a:pt x="2375744" y="2953985"/>
                    <a:pt x="2391374" y="2953811"/>
                  </a:cubicBezTo>
                  <a:cubicBezTo>
                    <a:pt x="2420946" y="2953637"/>
                    <a:pt x="2466149" y="2966545"/>
                    <a:pt x="2478100" y="2939123"/>
                  </a:cubicBezTo>
                  <a:cubicBezTo>
                    <a:pt x="2493730" y="2903436"/>
                    <a:pt x="2460939" y="2907558"/>
                    <a:pt x="2506601" y="2886599"/>
                  </a:cubicBezTo>
                  <a:cubicBezTo>
                    <a:pt x="2533111" y="2874407"/>
                    <a:pt x="2544603" y="2874407"/>
                    <a:pt x="2577240" y="2874581"/>
                  </a:cubicBezTo>
                  <a:cubicBezTo>
                    <a:pt x="2598041" y="2874843"/>
                    <a:pt x="2650215" y="2866645"/>
                    <a:pt x="2686186" y="2868123"/>
                  </a:cubicBezTo>
                  <a:close/>
                  <a:moveTo>
                    <a:pt x="3850611" y="2796620"/>
                  </a:moveTo>
                  <a:cubicBezTo>
                    <a:pt x="3866593" y="2794329"/>
                    <a:pt x="3884863" y="2802586"/>
                    <a:pt x="3907109" y="2827770"/>
                  </a:cubicBezTo>
                  <a:cubicBezTo>
                    <a:pt x="3938574" y="2863069"/>
                    <a:pt x="3945340" y="2900893"/>
                    <a:pt x="4003196" y="2908255"/>
                  </a:cubicBezTo>
                  <a:cubicBezTo>
                    <a:pt x="4046165" y="2913624"/>
                    <a:pt x="4095224" y="2907165"/>
                    <a:pt x="4138869" y="2907165"/>
                  </a:cubicBezTo>
                  <a:cubicBezTo>
                    <a:pt x="4175071" y="2907165"/>
                    <a:pt x="4211273" y="2906634"/>
                    <a:pt x="4247475" y="2907006"/>
                  </a:cubicBezTo>
                  <a:cubicBezTo>
                    <a:pt x="4269806" y="2907165"/>
                    <a:pt x="4287061" y="2905730"/>
                    <a:pt x="4307699" y="2915777"/>
                  </a:cubicBezTo>
                  <a:cubicBezTo>
                    <a:pt x="4326985" y="2925453"/>
                    <a:pt x="4334428" y="2945547"/>
                    <a:pt x="4350668" y="2953947"/>
                  </a:cubicBezTo>
                  <a:cubicBezTo>
                    <a:pt x="4364540" y="2961123"/>
                    <a:pt x="4408185" y="2963808"/>
                    <a:pt x="4424764" y="2967051"/>
                  </a:cubicBezTo>
                  <a:cubicBezTo>
                    <a:pt x="4454538" y="2972792"/>
                    <a:pt x="4484650" y="2970639"/>
                    <a:pt x="4515100" y="2970453"/>
                  </a:cubicBezTo>
                  <a:cubicBezTo>
                    <a:pt x="4569234" y="2970081"/>
                    <a:pt x="4611864" y="2966147"/>
                    <a:pt x="4660923" y="2993578"/>
                  </a:cubicBezTo>
                  <a:cubicBezTo>
                    <a:pt x="4707952" y="3019733"/>
                    <a:pt x="4740094" y="3061862"/>
                    <a:pt x="4776973" y="3098064"/>
                  </a:cubicBezTo>
                  <a:cubicBezTo>
                    <a:pt x="4801333" y="3121747"/>
                    <a:pt x="4827385" y="3147902"/>
                    <a:pt x="4865955" y="3145404"/>
                  </a:cubicBezTo>
                  <a:cubicBezTo>
                    <a:pt x="4896744" y="3143437"/>
                    <a:pt x="4915352" y="3125867"/>
                    <a:pt x="4942758" y="3115102"/>
                  </a:cubicBezTo>
                  <a:cubicBezTo>
                    <a:pt x="4977945" y="3101307"/>
                    <a:pt x="5008057" y="3072627"/>
                    <a:pt x="5041891" y="3064733"/>
                  </a:cubicBezTo>
                  <a:cubicBezTo>
                    <a:pt x="5066251" y="3059178"/>
                    <a:pt x="5095686" y="3071724"/>
                    <a:pt x="5120046" y="3066700"/>
                  </a:cubicBezTo>
                  <a:cubicBezTo>
                    <a:pt x="5142377" y="3062048"/>
                    <a:pt x="5150835" y="3046260"/>
                    <a:pt x="5170120" y="3036957"/>
                  </a:cubicBezTo>
                  <a:cubicBezTo>
                    <a:pt x="5204969" y="3020105"/>
                    <a:pt x="5266546" y="3004874"/>
                    <a:pt x="5305117" y="3001100"/>
                  </a:cubicBezTo>
                  <a:cubicBezTo>
                    <a:pt x="5345717" y="2996980"/>
                    <a:pt x="5375491" y="3014177"/>
                    <a:pt x="5412031" y="3025128"/>
                  </a:cubicBezTo>
                  <a:cubicBezTo>
                    <a:pt x="5440790" y="3033714"/>
                    <a:pt x="5467857" y="3030312"/>
                    <a:pt x="5497969" y="3019919"/>
                  </a:cubicBezTo>
                  <a:cubicBezTo>
                    <a:pt x="5527404" y="3009712"/>
                    <a:pt x="5532817" y="2992142"/>
                    <a:pt x="5558531" y="2977630"/>
                  </a:cubicBezTo>
                  <a:cubicBezTo>
                    <a:pt x="5584245" y="2963276"/>
                    <a:pt x="5645145" y="2964526"/>
                    <a:pt x="5676611" y="2968832"/>
                  </a:cubicBezTo>
                  <a:cubicBezTo>
                    <a:pt x="5730068" y="2976194"/>
                    <a:pt x="5775405" y="3021008"/>
                    <a:pt x="5800780" y="3063829"/>
                  </a:cubicBezTo>
                  <a:cubicBezTo>
                    <a:pt x="5851193" y="3036239"/>
                    <a:pt x="5893823" y="3026723"/>
                    <a:pt x="5929687" y="2976354"/>
                  </a:cubicBezTo>
                  <a:cubicBezTo>
                    <a:pt x="5935438" y="2968300"/>
                    <a:pt x="5937130" y="2958625"/>
                    <a:pt x="5943559" y="2950199"/>
                  </a:cubicBezTo>
                  <a:cubicBezTo>
                    <a:pt x="5952355" y="2938902"/>
                    <a:pt x="5971641" y="2939434"/>
                    <a:pt x="5975701" y="2923672"/>
                  </a:cubicBezTo>
                  <a:cubicBezTo>
                    <a:pt x="5981114" y="2902168"/>
                    <a:pt x="5961152" y="2871681"/>
                    <a:pt x="5967581" y="2845340"/>
                  </a:cubicBezTo>
                  <a:cubicBezTo>
                    <a:pt x="6012918" y="2845499"/>
                    <a:pt x="6054871" y="2879575"/>
                    <a:pt x="6098178" y="2888533"/>
                  </a:cubicBezTo>
                  <a:cubicBezTo>
                    <a:pt x="6132012" y="2895709"/>
                    <a:pt x="6166184" y="2891935"/>
                    <a:pt x="6201033" y="2899112"/>
                  </a:cubicBezTo>
                  <a:cubicBezTo>
                    <a:pt x="6232498" y="2905571"/>
                    <a:pt x="6254152" y="2911844"/>
                    <a:pt x="6278512" y="2930822"/>
                  </a:cubicBezTo>
                  <a:cubicBezTo>
                    <a:pt x="6304902" y="2951262"/>
                    <a:pt x="6301857" y="2948391"/>
                    <a:pt x="6304902" y="2984062"/>
                  </a:cubicBezTo>
                  <a:cubicBezTo>
                    <a:pt x="6332646" y="2995359"/>
                    <a:pt x="6379675" y="2986215"/>
                    <a:pt x="6410125" y="2986215"/>
                  </a:cubicBezTo>
                  <a:cubicBezTo>
                    <a:pt x="6437869" y="2986215"/>
                    <a:pt x="6476778" y="2991770"/>
                    <a:pt x="6504860" y="2983530"/>
                  </a:cubicBezTo>
                  <a:cubicBezTo>
                    <a:pt x="6504860" y="2917213"/>
                    <a:pt x="6585384" y="2942677"/>
                    <a:pt x="6625984" y="2954664"/>
                  </a:cubicBezTo>
                  <a:cubicBezTo>
                    <a:pt x="6652374" y="2962373"/>
                    <a:pt x="6681472" y="2974759"/>
                    <a:pt x="6709892" y="2971888"/>
                  </a:cubicBezTo>
                  <a:cubicBezTo>
                    <a:pt x="6738650" y="2969018"/>
                    <a:pt x="6755229" y="2948232"/>
                    <a:pt x="6781619" y="2941401"/>
                  </a:cubicBezTo>
                  <a:cubicBezTo>
                    <a:pt x="6822220" y="2930662"/>
                    <a:pt x="6870940" y="2950544"/>
                    <a:pt x="6909510" y="2935500"/>
                  </a:cubicBezTo>
                  <a:cubicBezTo>
                    <a:pt x="6952818" y="2918462"/>
                    <a:pt x="6946728" y="2900733"/>
                    <a:pt x="7001200" y="2918648"/>
                  </a:cubicBezTo>
                  <a:cubicBezTo>
                    <a:pt x="7073942" y="2942491"/>
                    <a:pt x="7136873" y="2970267"/>
                    <a:pt x="7200480" y="3006124"/>
                  </a:cubicBezTo>
                  <a:cubicBezTo>
                    <a:pt x="7233299" y="3024597"/>
                    <a:pt x="7260028" y="3044851"/>
                    <a:pt x="7289124" y="3068667"/>
                  </a:cubicBezTo>
                  <a:cubicBezTo>
                    <a:pt x="7320928" y="3094848"/>
                    <a:pt x="7341228" y="3116538"/>
                    <a:pt x="7366266" y="3145404"/>
                  </a:cubicBezTo>
                  <a:cubicBezTo>
                    <a:pt x="7376077" y="3157046"/>
                    <a:pt x="7380476" y="3162256"/>
                    <a:pt x="7395024" y="3169246"/>
                  </a:cubicBezTo>
                  <a:cubicBezTo>
                    <a:pt x="7434610" y="3188225"/>
                    <a:pt x="7471826" y="3167811"/>
                    <a:pt x="7506676" y="3148806"/>
                  </a:cubicBezTo>
                  <a:cubicBezTo>
                    <a:pt x="7534419" y="3133576"/>
                    <a:pt x="7538479" y="3130333"/>
                    <a:pt x="7573328" y="3129270"/>
                  </a:cubicBezTo>
                  <a:cubicBezTo>
                    <a:pt x="7612913" y="3128180"/>
                    <a:pt x="7623740" y="3108484"/>
                    <a:pt x="7658250" y="3092509"/>
                  </a:cubicBezTo>
                  <a:cubicBezTo>
                    <a:pt x="7688700" y="3078183"/>
                    <a:pt x="7716782" y="3081399"/>
                    <a:pt x="7750278" y="3081399"/>
                  </a:cubicBezTo>
                  <a:cubicBezTo>
                    <a:pt x="7830126" y="3081771"/>
                    <a:pt x="7930950" y="3063298"/>
                    <a:pt x="7995910" y="3014895"/>
                  </a:cubicBezTo>
                  <a:cubicBezTo>
                    <a:pt x="8020609" y="2996608"/>
                    <a:pt x="8032451" y="2958093"/>
                    <a:pt x="8063578" y="2952883"/>
                  </a:cubicBezTo>
                  <a:cubicBezTo>
                    <a:pt x="8100118" y="2946797"/>
                    <a:pt x="8150530" y="2991239"/>
                    <a:pt x="8184026" y="3006841"/>
                  </a:cubicBezTo>
                  <a:cubicBezTo>
                    <a:pt x="8225642" y="3026006"/>
                    <a:pt x="8232070" y="3028876"/>
                    <a:pt x="8271655" y="3006124"/>
                  </a:cubicBezTo>
                  <a:cubicBezTo>
                    <a:pt x="8277407" y="3002907"/>
                    <a:pt x="8283158" y="3000568"/>
                    <a:pt x="8288910" y="2998229"/>
                  </a:cubicBezTo>
                  <a:lnTo>
                    <a:pt x="8285188" y="3065637"/>
                  </a:lnTo>
                  <a:cubicBezTo>
                    <a:pt x="8295339" y="3031029"/>
                    <a:pt x="8439470" y="3010961"/>
                    <a:pt x="8469244" y="3020450"/>
                  </a:cubicBezTo>
                  <a:cubicBezTo>
                    <a:pt x="8472966" y="3063670"/>
                    <a:pt x="8481086" y="3075657"/>
                    <a:pt x="8530483" y="3082116"/>
                  </a:cubicBezTo>
                  <a:cubicBezTo>
                    <a:pt x="8575144" y="3088044"/>
                    <a:pt x="8640781" y="3089293"/>
                    <a:pt x="8684088" y="3080149"/>
                  </a:cubicBezTo>
                  <a:cubicBezTo>
                    <a:pt x="8700328" y="3076561"/>
                    <a:pt x="8716230" y="3071006"/>
                    <a:pt x="8731455" y="3065265"/>
                  </a:cubicBezTo>
                  <a:cubicBezTo>
                    <a:pt x="8752094" y="3063670"/>
                    <a:pt x="8773748" y="3060799"/>
                    <a:pt x="8792356" y="3064387"/>
                  </a:cubicBezTo>
                  <a:cubicBezTo>
                    <a:pt x="8827881" y="3071378"/>
                    <a:pt x="8837693" y="3095912"/>
                    <a:pt x="8876940" y="3097533"/>
                  </a:cubicBezTo>
                  <a:cubicBezTo>
                    <a:pt x="8908406" y="3098782"/>
                    <a:pt x="8947652" y="3102557"/>
                    <a:pt x="8978441" y="3094131"/>
                  </a:cubicBezTo>
                  <a:cubicBezTo>
                    <a:pt x="9002463" y="3087512"/>
                    <a:pt x="9023102" y="3066886"/>
                    <a:pt x="9044417" y="3056307"/>
                  </a:cubicBezTo>
                  <a:cubicBezTo>
                    <a:pt x="9050846" y="3054340"/>
                    <a:pt x="9057274" y="3052373"/>
                    <a:pt x="9063702" y="3050220"/>
                  </a:cubicBezTo>
                  <a:cubicBezTo>
                    <a:pt x="9065056" y="3049848"/>
                    <a:pt x="9066409" y="3049130"/>
                    <a:pt x="9067424" y="3048785"/>
                  </a:cubicBezTo>
                  <a:cubicBezTo>
                    <a:pt x="9107686" y="3042326"/>
                    <a:pt x="9154038" y="3056493"/>
                    <a:pt x="9191932" y="3062048"/>
                  </a:cubicBezTo>
                  <a:cubicBezTo>
                    <a:pt x="9214938" y="3065265"/>
                    <a:pt x="9235239" y="3065451"/>
                    <a:pt x="9254862" y="3072255"/>
                  </a:cubicBezTo>
                  <a:cubicBezTo>
                    <a:pt x="9256554" y="3076747"/>
                    <a:pt x="9257908" y="3081399"/>
                    <a:pt x="9261291" y="3085173"/>
                  </a:cubicBezTo>
                  <a:cubicBezTo>
                    <a:pt x="9281591" y="3109547"/>
                    <a:pt x="9304936" y="3105959"/>
                    <a:pt x="9331665" y="3116538"/>
                  </a:cubicBezTo>
                  <a:cubicBezTo>
                    <a:pt x="9337755" y="3118877"/>
                    <a:pt x="9345198" y="3130519"/>
                    <a:pt x="9350950" y="3133204"/>
                  </a:cubicBezTo>
                  <a:cubicBezTo>
                    <a:pt x="9373618" y="3144155"/>
                    <a:pt x="9410836" y="3152394"/>
                    <a:pt x="9436550" y="3146653"/>
                  </a:cubicBezTo>
                  <a:cubicBezTo>
                    <a:pt x="9439256" y="3146122"/>
                    <a:pt x="9441286" y="3144872"/>
                    <a:pt x="9443654" y="3143969"/>
                  </a:cubicBezTo>
                  <a:cubicBezTo>
                    <a:pt x="9451436" y="3144155"/>
                    <a:pt x="9459894" y="3143596"/>
                    <a:pt x="9469706" y="3141284"/>
                  </a:cubicBezTo>
                  <a:cubicBezTo>
                    <a:pt x="9526547" y="3127648"/>
                    <a:pt x="9544818" y="3089293"/>
                    <a:pt x="9561734" y="3046100"/>
                  </a:cubicBezTo>
                  <a:cubicBezTo>
                    <a:pt x="9582711" y="3047349"/>
                    <a:pt x="9604364" y="3049848"/>
                    <a:pt x="9615530" y="3049848"/>
                  </a:cubicBezTo>
                  <a:cubicBezTo>
                    <a:pt x="9642596" y="3049689"/>
                    <a:pt x="9678798" y="3042140"/>
                    <a:pt x="9703836" y="3052905"/>
                  </a:cubicBezTo>
                  <a:cubicBezTo>
                    <a:pt x="9713309" y="3056839"/>
                    <a:pt x="9721429" y="3069225"/>
                    <a:pt x="9732256" y="3074063"/>
                  </a:cubicBezTo>
                  <a:cubicBezTo>
                    <a:pt x="9760338" y="3087140"/>
                    <a:pt x="9795186" y="3081399"/>
                    <a:pt x="9825976" y="3081399"/>
                  </a:cubicBezTo>
                  <a:cubicBezTo>
                    <a:pt x="9853380" y="3081399"/>
                    <a:pt x="9881124" y="3082302"/>
                    <a:pt x="9908868" y="3081771"/>
                  </a:cubicBezTo>
                  <a:cubicBezTo>
                    <a:pt x="9953190" y="3080867"/>
                    <a:pt x="9995144" y="3059895"/>
                    <a:pt x="10036082" y="3071537"/>
                  </a:cubicBezTo>
                  <a:cubicBezTo>
                    <a:pt x="10039804" y="3072627"/>
                    <a:pt x="10043188" y="3074249"/>
                    <a:pt x="10046571" y="3076375"/>
                  </a:cubicBezTo>
                  <a:lnTo>
                    <a:pt x="10046571" y="3173712"/>
                  </a:lnTo>
                  <a:cubicBezTo>
                    <a:pt x="10017812" y="3176396"/>
                    <a:pt x="9988038" y="3186975"/>
                    <a:pt x="9957250" y="3187693"/>
                  </a:cubicBezTo>
                  <a:cubicBezTo>
                    <a:pt x="9929506" y="3188411"/>
                    <a:pt x="9901763" y="3187347"/>
                    <a:pt x="9874019" y="3187347"/>
                  </a:cubicBezTo>
                  <a:cubicBezTo>
                    <a:pt x="9842892" y="3187347"/>
                    <a:pt x="9808382" y="3193620"/>
                    <a:pt x="9779962" y="3179453"/>
                  </a:cubicBezTo>
                  <a:cubicBezTo>
                    <a:pt x="9769134" y="3174243"/>
                    <a:pt x="9760676" y="3160820"/>
                    <a:pt x="9751541" y="3156700"/>
                  </a:cubicBezTo>
                  <a:cubicBezTo>
                    <a:pt x="9726504" y="3145032"/>
                    <a:pt x="9690302" y="3153298"/>
                    <a:pt x="9662897" y="3153298"/>
                  </a:cubicBezTo>
                  <a:cubicBezTo>
                    <a:pt x="9651732" y="3153298"/>
                    <a:pt x="9630078" y="3150428"/>
                    <a:pt x="9608763" y="3149152"/>
                  </a:cubicBezTo>
                  <a:cubicBezTo>
                    <a:pt x="9591846" y="3195401"/>
                    <a:pt x="9573576" y="3236627"/>
                    <a:pt x="9516397" y="3251326"/>
                  </a:cubicBezTo>
                  <a:cubicBezTo>
                    <a:pt x="9506585" y="3253851"/>
                    <a:pt x="9497788" y="3254383"/>
                    <a:pt x="9490006" y="3254197"/>
                  </a:cubicBezTo>
                  <a:cubicBezTo>
                    <a:pt x="9487638" y="3255100"/>
                    <a:pt x="9485608" y="3256350"/>
                    <a:pt x="9482902" y="3257067"/>
                  </a:cubicBezTo>
                  <a:cubicBezTo>
                    <a:pt x="9457188" y="3263154"/>
                    <a:pt x="9419632" y="3254383"/>
                    <a:pt x="9397302" y="3242741"/>
                  </a:cubicBezTo>
                  <a:cubicBezTo>
                    <a:pt x="9391212" y="3239684"/>
                    <a:pt x="9383430" y="3227324"/>
                    <a:pt x="9377679" y="3224799"/>
                  </a:cubicBezTo>
                  <a:cubicBezTo>
                    <a:pt x="9350950" y="3213343"/>
                    <a:pt x="9327266" y="3217091"/>
                    <a:pt x="9306966" y="3191095"/>
                  </a:cubicBezTo>
                  <a:cubicBezTo>
                    <a:pt x="9303922" y="3187161"/>
                    <a:pt x="9302230" y="3181978"/>
                    <a:pt x="9300876" y="3177300"/>
                  </a:cubicBezTo>
                  <a:cubicBezTo>
                    <a:pt x="9280914" y="3169964"/>
                    <a:pt x="9260276" y="3169778"/>
                    <a:pt x="9237269" y="3166190"/>
                  </a:cubicBezTo>
                  <a:cubicBezTo>
                    <a:pt x="9199037" y="3160103"/>
                    <a:pt x="9152684" y="3145032"/>
                    <a:pt x="9112422" y="3151863"/>
                  </a:cubicBezTo>
                  <a:cubicBezTo>
                    <a:pt x="9111070" y="3152208"/>
                    <a:pt x="9109716" y="3152926"/>
                    <a:pt x="9108701" y="3153272"/>
                  </a:cubicBezTo>
                  <a:cubicBezTo>
                    <a:pt x="9102272" y="3155425"/>
                    <a:pt x="9095506" y="3157764"/>
                    <a:pt x="9089078" y="3159731"/>
                  </a:cubicBezTo>
                  <a:cubicBezTo>
                    <a:pt x="9081296" y="3164037"/>
                    <a:pt x="9073176" y="3169778"/>
                    <a:pt x="9065056" y="3175679"/>
                  </a:cubicBezTo>
                  <a:cubicBezTo>
                    <a:pt x="9051860" y="3185540"/>
                    <a:pt x="9037988" y="3195773"/>
                    <a:pt x="9022764" y="3200239"/>
                  </a:cubicBezTo>
                  <a:cubicBezTo>
                    <a:pt x="8991974" y="3209382"/>
                    <a:pt x="8952728" y="3205262"/>
                    <a:pt x="8920924" y="3204013"/>
                  </a:cubicBezTo>
                  <a:cubicBezTo>
                    <a:pt x="8881338" y="3202392"/>
                    <a:pt x="8871865" y="3175865"/>
                    <a:pt x="8836002" y="3168343"/>
                  </a:cubicBezTo>
                  <a:cubicBezTo>
                    <a:pt x="8817393" y="3164409"/>
                    <a:pt x="8795739" y="3167625"/>
                    <a:pt x="8775100" y="3169246"/>
                  </a:cubicBezTo>
                  <a:cubicBezTo>
                    <a:pt x="8759876" y="3175519"/>
                    <a:pt x="8743974" y="3181420"/>
                    <a:pt x="8727395" y="3185194"/>
                  </a:cubicBezTo>
                  <a:cubicBezTo>
                    <a:pt x="8684088" y="3194870"/>
                    <a:pt x="8618112" y="3193434"/>
                    <a:pt x="8573114" y="3187161"/>
                  </a:cubicBezTo>
                  <a:cubicBezTo>
                    <a:pt x="8523716" y="3180171"/>
                    <a:pt x="8515596" y="3167253"/>
                    <a:pt x="8511874" y="3121030"/>
                  </a:cubicBezTo>
                  <a:cubicBezTo>
                    <a:pt x="8481762" y="3110982"/>
                    <a:pt x="8336954" y="3132486"/>
                    <a:pt x="8326804" y="3169592"/>
                  </a:cubicBezTo>
                  <a:lnTo>
                    <a:pt x="8330526" y="3097187"/>
                  </a:lnTo>
                  <a:cubicBezTo>
                    <a:pt x="8324774" y="3099872"/>
                    <a:pt x="8319022" y="3102211"/>
                    <a:pt x="8313270" y="3105773"/>
                  </a:cubicBezTo>
                  <a:cubicBezTo>
                    <a:pt x="8273347" y="3129987"/>
                    <a:pt x="8266918" y="3127117"/>
                    <a:pt x="8225303" y="3106490"/>
                  </a:cubicBezTo>
                  <a:cubicBezTo>
                    <a:pt x="8191470" y="3089825"/>
                    <a:pt x="8141057" y="3042140"/>
                    <a:pt x="8104178" y="3048599"/>
                  </a:cubicBezTo>
                  <a:cubicBezTo>
                    <a:pt x="8073052" y="3053968"/>
                    <a:pt x="8061210" y="3095566"/>
                    <a:pt x="8036172" y="3115102"/>
                  </a:cubicBezTo>
                  <a:cubicBezTo>
                    <a:pt x="7971212" y="3166907"/>
                    <a:pt x="7869711" y="3186630"/>
                    <a:pt x="7789525" y="3186444"/>
                  </a:cubicBezTo>
                  <a:cubicBezTo>
                    <a:pt x="7756030" y="3186444"/>
                    <a:pt x="7727610" y="3183041"/>
                    <a:pt x="7696820" y="3198458"/>
                  </a:cubicBezTo>
                  <a:cubicBezTo>
                    <a:pt x="7662310" y="3215469"/>
                    <a:pt x="7651484" y="3236627"/>
                    <a:pt x="7611898" y="3237876"/>
                  </a:cubicBezTo>
                  <a:cubicBezTo>
                    <a:pt x="7576711" y="3238966"/>
                    <a:pt x="7572651" y="3242368"/>
                    <a:pt x="7544569" y="3258689"/>
                  </a:cubicBezTo>
                  <a:cubicBezTo>
                    <a:pt x="7509720" y="3279129"/>
                    <a:pt x="7472165" y="3301164"/>
                    <a:pt x="7432580" y="3280724"/>
                  </a:cubicBezTo>
                  <a:cubicBezTo>
                    <a:pt x="7418031" y="3273201"/>
                    <a:pt x="7413294" y="3267832"/>
                    <a:pt x="7403482" y="3255286"/>
                  </a:cubicBezTo>
                  <a:cubicBezTo>
                    <a:pt x="7378446" y="3224267"/>
                    <a:pt x="7358146" y="3200956"/>
                    <a:pt x="7326004" y="3172808"/>
                  </a:cubicBezTo>
                  <a:cubicBezTo>
                    <a:pt x="7296906" y="3146999"/>
                    <a:pt x="7270516" y="3125495"/>
                    <a:pt x="7237359" y="3105613"/>
                  </a:cubicBezTo>
                  <a:cubicBezTo>
                    <a:pt x="7173414" y="3067072"/>
                    <a:pt x="7110144" y="3037143"/>
                    <a:pt x="7037064" y="3011679"/>
                  </a:cubicBezTo>
                  <a:cubicBezTo>
                    <a:pt x="6982253" y="2992488"/>
                    <a:pt x="6988682" y="3011307"/>
                    <a:pt x="6945036" y="3029780"/>
                  </a:cubicBezTo>
                  <a:cubicBezTo>
                    <a:pt x="6906466" y="3045914"/>
                    <a:pt x="6857068" y="3024570"/>
                    <a:pt x="6816468" y="3036053"/>
                  </a:cubicBezTo>
                  <a:cubicBezTo>
                    <a:pt x="6789739" y="3043575"/>
                    <a:pt x="6772822" y="3065796"/>
                    <a:pt x="6744402" y="3068853"/>
                  </a:cubicBezTo>
                  <a:cubicBezTo>
                    <a:pt x="6715644" y="3071724"/>
                    <a:pt x="6686546" y="3058646"/>
                    <a:pt x="6659818" y="3050220"/>
                  </a:cubicBezTo>
                  <a:cubicBezTo>
                    <a:pt x="6619218" y="3037302"/>
                    <a:pt x="6538693" y="3010057"/>
                    <a:pt x="6538693" y="3081213"/>
                  </a:cubicBezTo>
                  <a:cubicBezTo>
                    <a:pt x="6510273" y="3090197"/>
                    <a:pt x="6471026" y="3084083"/>
                    <a:pt x="6443282" y="3084083"/>
                  </a:cubicBezTo>
                  <a:cubicBezTo>
                    <a:pt x="6412494" y="3084083"/>
                    <a:pt x="6365465" y="3093945"/>
                    <a:pt x="6337383" y="3081771"/>
                  </a:cubicBezTo>
                  <a:cubicBezTo>
                    <a:pt x="6334676" y="3043416"/>
                    <a:pt x="6337383" y="3046446"/>
                    <a:pt x="6310992" y="3024570"/>
                  </a:cubicBezTo>
                  <a:cubicBezTo>
                    <a:pt x="6295767" y="3011865"/>
                    <a:pt x="6281557" y="3004316"/>
                    <a:pt x="6265317" y="2998947"/>
                  </a:cubicBezTo>
                  <a:cubicBezTo>
                    <a:pt x="6255505" y="2995731"/>
                    <a:pt x="6245017" y="2993206"/>
                    <a:pt x="6233175" y="2990521"/>
                  </a:cubicBezTo>
                  <a:cubicBezTo>
                    <a:pt x="6228776" y="2989617"/>
                    <a:pt x="6224378" y="2988900"/>
                    <a:pt x="6219980" y="2988182"/>
                  </a:cubicBezTo>
                  <a:cubicBezTo>
                    <a:pt x="6189530" y="2983716"/>
                    <a:pt x="6159756" y="2985869"/>
                    <a:pt x="6129982" y="2979224"/>
                  </a:cubicBezTo>
                  <a:cubicBezTo>
                    <a:pt x="6086337" y="2969549"/>
                    <a:pt x="6044045" y="2932975"/>
                    <a:pt x="5998369" y="2932975"/>
                  </a:cubicBezTo>
                  <a:cubicBezTo>
                    <a:pt x="5991941" y="2961123"/>
                    <a:pt x="6011903" y="2993923"/>
                    <a:pt x="6006489" y="3017048"/>
                  </a:cubicBezTo>
                  <a:cubicBezTo>
                    <a:pt x="6002429" y="3034086"/>
                    <a:pt x="5983144" y="3033368"/>
                    <a:pt x="5974009" y="3045542"/>
                  </a:cubicBezTo>
                  <a:cubicBezTo>
                    <a:pt x="5967581" y="3054526"/>
                    <a:pt x="5966227" y="3064919"/>
                    <a:pt x="5960137" y="3073690"/>
                  </a:cubicBezTo>
                  <a:cubicBezTo>
                    <a:pt x="5923935" y="3127834"/>
                    <a:pt x="5881305" y="3138041"/>
                    <a:pt x="5830554" y="3167625"/>
                  </a:cubicBezTo>
                  <a:cubicBezTo>
                    <a:pt x="5805179" y="3121721"/>
                    <a:pt x="5759503" y="3073690"/>
                    <a:pt x="5705708" y="3065796"/>
                  </a:cubicBezTo>
                  <a:cubicBezTo>
                    <a:pt x="5674242" y="3061145"/>
                    <a:pt x="5613003" y="3059895"/>
                    <a:pt x="5587290" y="3075312"/>
                  </a:cubicBezTo>
                  <a:cubicBezTo>
                    <a:pt x="5561576" y="3090888"/>
                    <a:pt x="5555824" y="3109733"/>
                    <a:pt x="5526051" y="3120658"/>
                  </a:cubicBezTo>
                  <a:cubicBezTo>
                    <a:pt x="5495939" y="3131768"/>
                    <a:pt x="5468872" y="3135543"/>
                    <a:pt x="5439775" y="3126213"/>
                  </a:cubicBezTo>
                  <a:cubicBezTo>
                    <a:pt x="5403234" y="3114385"/>
                    <a:pt x="5373122" y="3096098"/>
                    <a:pt x="5332522" y="3100404"/>
                  </a:cubicBezTo>
                  <a:cubicBezTo>
                    <a:pt x="5293952" y="3104523"/>
                    <a:pt x="5232036" y="3120844"/>
                    <a:pt x="5197187" y="3138945"/>
                  </a:cubicBezTo>
                  <a:cubicBezTo>
                    <a:pt x="5177564" y="3148806"/>
                    <a:pt x="5169105" y="3165817"/>
                    <a:pt x="5146775" y="3170841"/>
                  </a:cubicBezTo>
                  <a:cubicBezTo>
                    <a:pt x="5122415" y="3176396"/>
                    <a:pt x="5092641" y="3162787"/>
                    <a:pt x="5068281" y="3168874"/>
                  </a:cubicBezTo>
                  <a:cubicBezTo>
                    <a:pt x="5034109" y="3177486"/>
                    <a:pt x="5003658" y="3208319"/>
                    <a:pt x="4968810" y="3223018"/>
                  </a:cubicBezTo>
                  <a:cubicBezTo>
                    <a:pt x="4941066" y="3234474"/>
                    <a:pt x="4922458" y="3253293"/>
                    <a:pt x="4891331" y="3255446"/>
                  </a:cubicBezTo>
                  <a:cubicBezTo>
                    <a:pt x="4852422" y="3257971"/>
                    <a:pt x="4826708" y="3230009"/>
                    <a:pt x="4802010" y="3204545"/>
                  </a:cubicBezTo>
                  <a:cubicBezTo>
                    <a:pt x="4764793" y="3165658"/>
                    <a:pt x="4732312" y="3120472"/>
                    <a:pt x="4685283" y="3092350"/>
                  </a:cubicBezTo>
                  <a:cubicBezTo>
                    <a:pt x="4635886" y="3062952"/>
                    <a:pt x="4593256" y="3067258"/>
                    <a:pt x="4538784" y="3067604"/>
                  </a:cubicBezTo>
                  <a:cubicBezTo>
                    <a:pt x="4508333" y="3067790"/>
                    <a:pt x="4477883" y="3069943"/>
                    <a:pt x="4447771" y="3063829"/>
                  </a:cubicBezTo>
                  <a:cubicBezTo>
                    <a:pt x="4431192" y="3060427"/>
                    <a:pt x="4387547" y="3057556"/>
                    <a:pt x="4373675" y="3049848"/>
                  </a:cubicBezTo>
                  <a:cubicBezTo>
                    <a:pt x="4357435" y="3040704"/>
                    <a:pt x="4349653" y="3019201"/>
                    <a:pt x="4330368" y="3008994"/>
                  </a:cubicBezTo>
                  <a:cubicBezTo>
                    <a:pt x="4309391" y="2998043"/>
                    <a:pt x="4292136" y="2999665"/>
                    <a:pt x="4269806" y="2999479"/>
                  </a:cubicBezTo>
                  <a:cubicBezTo>
                    <a:pt x="4233265" y="2999133"/>
                    <a:pt x="4197063" y="2999665"/>
                    <a:pt x="4160523" y="2999665"/>
                  </a:cubicBezTo>
                  <a:cubicBezTo>
                    <a:pt x="4117216" y="2999665"/>
                    <a:pt x="4067480" y="3006655"/>
                    <a:pt x="4024511" y="3000914"/>
                  </a:cubicBezTo>
                  <a:cubicBezTo>
                    <a:pt x="3965979" y="2993046"/>
                    <a:pt x="3959212" y="2952352"/>
                    <a:pt x="3928086" y="2914528"/>
                  </a:cubicBezTo>
                  <a:cubicBezTo>
                    <a:pt x="3838426" y="2806426"/>
                    <a:pt x="3813052" y="2988926"/>
                    <a:pt x="3743015" y="3023879"/>
                  </a:cubicBezTo>
                  <a:cubicBezTo>
                    <a:pt x="3704783" y="3043043"/>
                    <a:pt x="3663844" y="3026006"/>
                    <a:pt x="3622229" y="3034272"/>
                  </a:cubicBezTo>
                  <a:cubicBezTo>
                    <a:pt x="3569448" y="3044665"/>
                    <a:pt x="3537645" y="3088044"/>
                    <a:pt x="3512607" y="3129270"/>
                  </a:cubicBezTo>
                  <a:cubicBezTo>
                    <a:pt x="3446970" y="3112604"/>
                    <a:pt x="3326860" y="3102370"/>
                    <a:pt x="3259870" y="3121561"/>
                  </a:cubicBezTo>
                  <a:cubicBezTo>
                    <a:pt x="3256486" y="3210286"/>
                    <a:pt x="3082243" y="3176051"/>
                    <a:pt x="3032169" y="3139849"/>
                  </a:cubicBezTo>
                  <a:cubicBezTo>
                    <a:pt x="3009839" y="3123714"/>
                    <a:pt x="2999350" y="3106490"/>
                    <a:pt x="2969238" y="3100776"/>
                  </a:cubicBezTo>
                  <a:cubicBezTo>
                    <a:pt x="2934728" y="3094131"/>
                    <a:pt x="2866722" y="3094317"/>
                    <a:pt x="2835595" y="3104896"/>
                  </a:cubicBezTo>
                  <a:cubicBezTo>
                    <a:pt x="2808867" y="3114199"/>
                    <a:pt x="2792288" y="3149524"/>
                    <a:pt x="2764206" y="3129615"/>
                  </a:cubicBezTo>
                  <a:cubicBezTo>
                    <a:pt x="2738492" y="3111328"/>
                    <a:pt x="2747966" y="3059178"/>
                    <a:pt x="2748305" y="3033554"/>
                  </a:cubicBezTo>
                  <a:cubicBezTo>
                    <a:pt x="2748305" y="3031747"/>
                    <a:pt x="2748305" y="3029780"/>
                    <a:pt x="2748305" y="3027999"/>
                  </a:cubicBezTo>
                  <a:cubicBezTo>
                    <a:pt x="2748643" y="3027999"/>
                    <a:pt x="2748643" y="3028159"/>
                    <a:pt x="2748981" y="3028345"/>
                  </a:cubicBezTo>
                  <a:cubicBezTo>
                    <a:pt x="2776725" y="3046977"/>
                    <a:pt x="2792965" y="3014018"/>
                    <a:pt x="2820032" y="3005406"/>
                  </a:cubicBezTo>
                  <a:cubicBezTo>
                    <a:pt x="2850820" y="2995545"/>
                    <a:pt x="2918488" y="2995359"/>
                    <a:pt x="2952661" y="3001445"/>
                  </a:cubicBezTo>
                  <a:cubicBezTo>
                    <a:pt x="2982772" y="3006841"/>
                    <a:pt x="2993260" y="3022975"/>
                    <a:pt x="3015252" y="3037834"/>
                  </a:cubicBezTo>
                  <a:cubicBezTo>
                    <a:pt x="3065326" y="3071537"/>
                    <a:pt x="3238893" y="3103460"/>
                    <a:pt x="3242276" y="3020822"/>
                  </a:cubicBezTo>
                  <a:cubicBezTo>
                    <a:pt x="3308929" y="3002881"/>
                    <a:pt x="3428363" y="3012396"/>
                    <a:pt x="3493661" y="3027999"/>
                  </a:cubicBezTo>
                  <a:cubicBezTo>
                    <a:pt x="3518698" y="2989644"/>
                    <a:pt x="3550164" y="2949295"/>
                    <a:pt x="3602943" y="2939434"/>
                  </a:cubicBezTo>
                  <a:cubicBezTo>
                    <a:pt x="3644221" y="2931912"/>
                    <a:pt x="3684821" y="2947674"/>
                    <a:pt x="3723053" y="2929759"/>
                  </a:cubicBezTo>
                  <a:cubicBezTo>
                    <a:pt x="3775327" y="2905298"/>
                    <a:pt x="3802668" y="2803494"/>
                    <a:pt x="3850611" y="2796620"/>
                  </a:cubicBezTo>
                  <a:close/>
                  <a:moveTo>
                    <a:pt x="5841406" y="1181"/>
                  </a:moveTo>
                  <a:cubicBezTo>
                    <a:pt x="5873770" y="-4091"/>
                    <a:pt x="5903390" y="9090"/>
                    <a:pt x="5938496" y="24665"/>
                  </a:cubicBezTo>
                  <a:cubicBezTo>
                    <a:pt x="5981403" y="43701"/>
                    <a:pt x="6009196" y="57473"/>
                    <a:pt x="6046252" y="86316"/>
                  </a:cubicBezTo>
                  <a:cubicBezTo>
                    <a:pt x="6075507" y="108885"/>
                    <a:pt x="6095985" y="111409"/>
                    <a:pt x="6132066" y="123594"/>
                  </a:cubicBezTo>
                  <a:cubicBezTo>
                    <a:pt x="6167172" y="135420"/>
                    <a:pt x="6179361" y="154239"/>
                    <a:pt x="6220806" y="153734"/>
                  </a:cubicBezTo>
                  <a:cubicBezTo>
                    <a:pt x="6262251" y="153158"/>
                    <a:pt x="6313935" y="162531"/>
                    <a:pt x="6353916" y="150850"/>
                  </a:cubicBezTo>
                  <a:cubicBezTo>
                    <a:pt x="6355867" y="141549"/>
                    <a:pt x="6357817" y="132247"/>
                    <a:pt x="6359279" y="122729"/>
                  </a:cubicBezTo>
                  <a:cubicBezTo>
                    <a:pt x="6385121" y="110183"/>
                    <a:pt x="6462159" y="115519"/>
                    <a:pt x="6492877" y="119484"/>
                  </a:cubicBezTo>
                  <a:cubicBezTo>
                    <a:pt x="6521645" y="123234"/>
                    <a:pt x="6547487" y="133256"/>
                    <a:pt x="6577717" y="140611"/>
                  </a:cubicBezTo>
                  <a:cubicBezTo>
                    <a:pt x="6617699" y="150706"/>
                    <a:pt x="6643053" y="158205"/>
                    <a:pt x="6686935" y="150129"/>
                  </a:cubicBezTo>
                  <a:cubicBezTo>
                    <a:pt x="6720578" y="143856"/>
                    <a:pt x="6795179" y="110543"/>
                    <a:pt x="6820533" y="131526"/>
                  </a:cubicBezTo>
                  <a:cubicBezTo>
                    <a:pt x="6847837" y="154095"/>
                    <a:pt x="6814194" y="200315"/>
                    <a:pt x="6835160" y="219351"/>
                  </a:cubicBezTo>
                  <a:cubicBezTo>
                    <a:pt x="6846862" y="229878"/>
                    <a:pt x="6869779" y="220072"/>
                    <a:pt x="6884406" y="221514"/>
                  </a:cubicBezTo>
                  <a:cubicBezTo>
                    <a:pt x="6903909" y="223461"/>
                    <a:pt x="6906835" y="229518"/>
                    <a:pt x="6921462" y="234781"/>
                  </a:cubicBezTo>
                  <a:cubicBezTo>
                    <a:pt x="6936577" y="240117"/>
                    <a:pt x="6962419" y="254971"/>
                    <a:pt x="6977047" y="253601"/>
                  </a:cubicBezTo>
                  <a:cubicBezTo>
                    <a:pt x="6998500" y="251438"/>
                    <a:pt x="7007277" y="228652"/>
                    <a:pt x="7028243" y="222596"/>
                  </a:cubicBezTo>
                  <a:cubicBezTo>
                    <a:pt x="7065299" y="211635"/>
                    <a:pt x="7094554" y="230960"/>
                    <a:pt x="7130635" y="205362"/>
                  </a:cubicBezTo>
                  <a:cubicBezTo>
                    <a:pt x="7146725" y="194042"/>
                    <a:pt x="7153551" y="176304"/>
                    <a:pt x="7171105" y="169526"/>
                  </a:cubicBezTo>
                  <a:cubicBezTo>
                    <a:pt x="7188170" y="162531"/>
                    <a:pt x="7222788" y="170752"/>
                    <a:pt x="7241317" y="170752"/>
                  </a:cubicBezTo>
                  <a:cubicBezTo>
                    <a:pt x="7279347" y="170752"/>
                    <a:pt x="7326155" y="180269"/>
                    <a:pt x="7360774" y="158782"/>
                  </a:cubicBezTo>
                  <a:cubicBezTo>
                    <a:pt x="7383203" y="144793"/>
                    <a:pt x="7408069" y="117898"/>
                    <a:pt x="7428061" y="98862"/>
                  </a:cubicBezTo>
                  <a:cubicBezTo>
                    <a:pt x="7450489" y="77375"/>
                    <a:pt x="7463167" y="38798"/>
                    <a:pt x="7495347" y="32885"/>
                  </a:cubicBezTo>
                  <a:cubicBezTo>
                    <a:pt x="7529965" y="26612"/>
                    <a:pt x="7561171" y="56752"/>
                    <a:pt x="7598227" y="51921"/>
                  </a:cubicBezTo>
                  <a:cubicBezTo>
                    <a:pt x="7635771" y="47090"/>
                    <a:pt x="7645035" y="33246"/>
                    <a:pt x="7683066" y="43124"/>
                  </a:cubicBezTo>
                  <a:cubicBezTo>
                    <a:pt x="7730849" y="55671"/>
                    <a:pt x="7841043" y="42259"/>
                    <a:pt x="7869810" y="95834"/>
                  </a:cubicBezTo>
                  <a:cubicBezTo>
                    <a:pt x="7881999" y="81701"/>
                    <a:pt x="7901015" y="53003"/>
                    <a:pt x="7920031" y="49974"/>
                  </a:cubicBezTo>
                  <a:cubicBezTo>
                    <a:pt x="7959038" y="43990"/>
                    <a:pt x="7961963" y="79682"/>
                    <a:pt x="7976103" y="98862"/>
                  </a:cubicBezTo>
                  <a:cubicBezTo>
                    <a:pt x="8008771" y="144433"/>
                    <a:pt x="8094098" y="131310"/>
                    <a:pt x="8094098" y="202118"/>
                  </a:cubicBezTo>
                  <a:cubicBezTo>
                    <a:pt x="8111163" y="208030"/>
                    <a:pt x="8124816" y="201252"/>
                    <a:pt x="8141393" y="203199"/>
                  </a:cubicBezTo>
                  <a:cubicBezTo>
                    <a:pt x="8166260" y="206083"/>
                    <a:pt x="8186739" y="220432"/>
                    <a:pt x="8208192" y="232762"/>
                  </a:cubicBezTo>
                  <a:cubicBezTo>
                    <a:pt x="8210630" y="224687"/>
                    <a:pt x="8212093" y="216250"/>
                    <a:pt x="8213068" y="207886"/>
                  </a:cubicBezTo>
                  <a:cubicBezTo>
                    <a:pt x="8241835" y="196421"/>
                    <a:pt x="8292056" y="204641"/>
                    <a:pt x="8322287" y="204641"/>
                  </a:cubicBezTo>
                  <a:cubicBezTo>
                    <a:pt x="8361293" y="204641"/>
                    <a:pt x="8400787" y="204641"/>
                    <a:pt x="8439794" y="204641"/>
                  </a:cubicBezTo>
                  <a:cubicBezTo>
                    <a:pt x="8487577" y="204641"/>
                    <a:pt x="8546575" y="196782"/>
                    <a:pt x="8597283" y="200892"/>
                  </a:cubicBezTo>
                  <a:cubicBezTo>
                    <a:pt x="8628976" y="192455"/>
                    <a:pt x="8648479" y="179909"/>
                    <a:pt x="8687486" y="197647"/>
                  </a:cubicBezTo>
                  <a:cubicBezTo>
                    <a:pt x="8708452" y="207309"/>
                    <a:pt x="8721617" y="219134"/>
                    <a:pt x="8742583" y="221658"/>
                  </a:cubicBezTo>
                  <a:cubicBezTo>
                    <a:pt x="8748434" y="221658"/>
                    <a:pt x="8754285" y="221658"/>
                    <a:pt x="8759648" y="221658"/>
                  </a:cubicBezTo>
                  <a:cubicBezTo>
                    <a:pt x="8774276" y="219134"/>
                    <a:pt x="8781102" y="212356"/>
                    <a:pt x="8793291" y="208391"/>
                  </a:cubicBezTo>
                  <a:cubicBezTo>
                    <a:pt x="8808894" y="203560"/>
                    <a:pt x="8826934" y="209977"/>
                    <a:pt x="8841562" y="201973"/>
                  </a:cubicBezTo>
                  <a:cubicBezTo>
                    <a:pt x="8856189" y="193681"/>
                    <a:pt x="8853751" y="175943"/>
                    <a:pt x="8871304" y="171977"/>
                  </a:cubicBezTo>
                  <a:cubicBezTo>
                    <a:pt x="8874718" y="181495"/>
                    <a:pt x="8875205" y="192816"/>
                    <a:pt x="8875693" y="203920"/>
                  </a:cubicBezTo>
                  <a:cubicBezTo>
                    <a:pt x="8899097" y="201613"/>
                    <a:pt x="8918600" y="206444"/>
                    <a:pt x="8924451" y="232041"/>
                  </a:cubicBezTo>
                  <a:cubicBezTo>
                    <a:pt x="8938591" y="212140"/>
                    <a:pt x="8957119" y="227571"/>
                    <a:pt x="8976622" y="222523"/>
                  </a:cubicBezTo>
                  <a:cubicBezTo>
                    <a:pt x="8989787" y="218990"/>
                    <a:pt x="8998076" y="209472"/>
                    <a:pt x="9008803" y="201252"/>
                  </a:cubicBezTo>
                  <a:cubicBezTo>
                    <a:pt x="9047809" y="171473"/>
                    <a:pt x="9061462" y="152797"/>
                    <a:pt x="9111683" y="153734"/>
                  </a:cubicBezTo>
                  <a:cubicBezTo>
                    <a:pt x="9154590" y="154600"/>
                    <a:pt x="9181894" y="159287"/>
                    <a:pt x="9222364" y="169165"/>
                  </a:cubicBezTo>
                  <a:cubicBezTo>
                    <a:pt x="9240404" y="173636"/>
                    <a:pt x="9256007" y="170030"/>
                    <a:pt x="9274048" y="178611"/>
                  </a:cubicBezTo>
                  <a:cubicBezTo>
                    <a:pt x="9288675" y="185605"/>
                    <a:pt x="9297451" y="198512"/>
                    <a:pt x="9311104" y="203199"/>
                  </a:cubicBezTo>
                  <a:cubicBezTo>
                    <a:pt x="9330607" y="167002"/>
                    <a:pt x="9344259" y="156258"/>
                    <a:pt x="9365225" y="158926"/>
                  </a:cubicBezTo>
                  <a:cubicBezTo>
                    <a:pt x="9370101" y="156042"/>
                    <a:pt x="9375952" y="153158"/>
                    <a:pt x="9383754" y="150129"/>
                  </a:cubicBezTo>
                  <a:cubicBezTo>
                    <a:pt x="9443239" y="127200"/>
                    <a:pt x="9504674" y="116600"/>
                    <a:pt x="9565134" y="102107"/>
                  </a:cubicBezTo>
                  <a:cubicBezTo>
                    <a:pt x="9604628" y="92589"/>
                    <a:pt x="9604628" y="77014"/>
                    <a:pt x="9623644" y="50984"/>
                  </a:cubicBezTo>
                  <a:cubicBezTo>
                    <a:pt x="9636809" y="32741"/>
                    <a:pt x="9645098" y="18248"/>
                    <a:pt x="9674353" y="20916"/>
                  </a:cubicBezTo>
                  <a:cubicBezTo>
                    <a:pt x="9696782" y="23079"/>
                    <a:pt x="9715310" y="35409"/>
                    <a:pt x="9742127" y="34904"/>
                  </a:cubicBezTo>
                  <a:cubicBezTo>
                    <a:pt x="9754316" y="34688"/>
                    <a:pt x="9791373" y="27910"/>
                    <a:pt x="9801124" y="35770"/>
                  </a:cubicBezTo>
                  <a:cubicBezTo>
                    <a:pt x="9829404" y="59060"/>
                    <a:pt x="9760167" y="100304"/>
                    <a:pt x="9808925" y="121287"/>
                  </a:cubicBezTo>
                  <a:cubicBezTo>
                    <a:pt x="9818190" y="125253"/>
                    <a:pt x="9841106" y="118980"/>
                    <a:pt x="9852808" y="121431"/>
                  </a:cubicBezTo>
                  <a:cubicBezTo>
                    <a:pt x="9862560" y="123450"/>
                    <a:pt x="9868898" y="130949"/>
                    <a:pt x="9878162" y="133256"/>
                  </a:cubicBezTo>
                  <a:cubicBezTo>
                    <a:pt x="9895715" y="137583"/>
                    <a:pt x="9911805" y="136501"/>
                    <a:pt x="9929358" y="140828"/>
                  </a:cubicBezTo>
                  <a:cubicBezTo>
                    <a:pt x="9965439" y="149769"/>
                    <a:pt x="9996645" y="158926"/>
                    <a:pt x="10033701" y="153158"/>
                  </a:cubicBezTo>
                  <a:lnTo>
                    <a:pt x="10033701" y="240838"/>
                  </a:lnTo>
                  <a:cubicBezTo>
                    <a:pt x="10022487" y="245309"/>
                    <a:pt x="10010785" y="249419"/>
                    <a:pt x="9999083" y="252303"/>
                  </a:cubicBezTo>
                  <a:cubicBezTo>
                    <a:pt x="9955200" y="262542"/>
                    <a:pt x="9921069" y="252880"/>
                    <a:pt x="9880600" y="243506"/>
                  </a:cubicBezTo>
                  <a:cubicBezTo>
                    <a:pt x="9863047" y="239612"/>
                    <a:pt x="9846957" y="240478"/>
                    <a:pt x="9829892" y="236512"/>
                  </a:cubicBezTo>
                  <a:cubicBezTo>
                    <a:pt x="9820627" y="234421"/>
                    <a:pt x="9813801" y="227427"/>
                    <a:pt x="9804050" y="225408"/>
                  </a:cubicBezTo>
                  <a:cubicBezTo>
                    <a:pt x="9792835" y="223100"/>
                    <a:pt x="9769919" y="228797"/>
                    <a:pt x="9760655" y="225263"/>
                  </a:cubicBezTo>
                  <a:cubicBezTo>
                    <a:pt x="9712384" y="205867"/>
                    <a:pt x="9781133" y="167363"/>
                    <a:pt x="9752854" y="145659"/>
                  </a:cubicBezTo>
                  <a:cubicBezTo>
                    <a:pt x="9743589" y="138304"/>
                    <a:pt x="9706533" y="144577"/>
                    <a:pt x="9694344" y="144793"/>
                  </a:cubicBezTo>
                  <a:cubicBezTo>
                    <a:pt x="9667527" y="145154"/>
                    <a:pt x="9649486" y="133617"/>
                    <a:pt x="9626570" y="131670"/>
                  </a:cubicBezTo>
                  <a:cubicBezTo>
                    <a:pt x="9597802" y="129147"/>
                    <a:pt x="9589513" y="142630"/>
                    <a:pt x="9576349" y="159791"/>
                  </a:cubicBezTo>
                  <a:cubicBezTo>
                    <a:pt x="9557333" y="183875"/>
                    <a:pt x="9557333" y="198512"/>
                    <a:pt x="9518326" y="207309"/>
                  </a:cubicBezTo>
                  <a:cubicBezTo>
                    <a:pt x="9458354" y="220793"/>
                    <a:pt x="9396918" y="230599"/>
                    <a:pt x="9337921" y="252159"/>
                  </a:cubicBezTo>
                  <a:cubicBezTo>
                    <a:pt x="9330120" y="254971"/>
                    <a:pt x="9324269" y="257711"/>
                    <a:pt x="9319393" y="260379"/>
                  </a:cubicBezTo>
                  <a:cubicBezTo>
                    <a:pt x="9298427" y="257855"/>
                    <a:pt x="9284774" y="267734"/>
                    <a:pt x="9265759" y="301623"/>
                  </a:cubicBezTo>
                  <a:cubicBezTo>
                    <a:pt x="9252106" y="297297"/>
                    <a:pt x="9242842" y="285327"/>
                    <a:pt x="9228702" y="278838"/>
                  </a:cubicBezTo>
                  <a:cubicBezTo>
                    <a:pt x="9210662" y="270978"/>
                    <a:pt x="9195059" y="274151"/>
                    <a:pt x="9177019" y="270041"/>
                  </a:cubicBezTo>
                  <a:cubicBezTo>
                    <a:pt x="9136549" y="260884"/>
                    <a:pt x="9109732" y="256413"/>
                    <a:pt x="9066825" y="255692"/>
                  </a:cubicBezTo>
                  <a:cubicBezTo>
                    <a:pt x="9017092" y="254827"/>
                    <a:pt x="9003927" y="272204"/>
                    <a:pt x="8964433" y="299965"/>
                  </a:cubicBezTo>
                  <a:cubicBezTo>
                    <a:pt x="8953706" y="307680"/>
                    <a:pt x="8945905" y="316693"/>
                    <a:pt x="8932740" y="319866"/>
                  </a:cubicBezTo>
                  <a:cubicBezTo>
                    <a:pt x="8913724" y="324553"/>
                    <a:pt x="8894708" y="310060"/>
                    <a:pt x="8881056" y="328663"/>
                  </a:cubicBezTo>
                  <a:cubicBezTo>
                    <a:pt x="8875205" y="304796"/>
                    <a:pt x="8855214" y="300325"/>
                    <a:pt x="8832298" y="302344"/>
                  </a:cubicBezTo>
                  <a:cubicBezTo>
                    <a:pt x="8831810" y="291889"/>
                    <a:pt x="8831323" y="281362"/>
                    <a:pt x="8827910" y="272565"/>
                  </a:cubicBezTo>
                  <a:cubicBezTo>
                    <a:pt x="8810844" y="276170"/>
                    <a:pt x="8812795" y="292826"/>
                    <a:pt x="8798167" y="300542"/>
                  </a:cubicBezTo>
                  <a:cubicBezTo>
                    <a:pt x="8784027" y="308041"/>
                    <a:pt x="8765987" y="302128"/>
                    <a:pt x="8750384" y="306599"/>
                  </a:cubicBezTo>
                  <a:cubicBezTo>
                    <a:pt x="8737707" y="310204"/>
                    <a:pt x="8731368" y="316838"/>
                    <a:pt x="8716741" y="319001"/>
                  </a:cubicBezTo>
                  <a:cubicBezTo>
                    <a:pt x="8711377" y="319001"/>
                    <a:pt x="8705526" y="319001"/>
                    <a:pt x="8699675" y="319001"/>
                  </a:cubicBezTo>
                  <a:cubicBezTo>
                    <a:pt x="8679197" y="316693"/>
                    <a:pt x="8666032" y="305517"/>
                    <a:pt x="8645066" y="296576"/>
                  </a:cubicBezTo>
                  <a:cubicBezTo>
                    <a:pt x="8606060" y="280064"/>
                    <a:pt x="8586556" y="291745"/>
                    <a:pt x="8555351" y="299604"/>
                  </a:cubicBezTo>
                  <a:cubicBezTo>
                    <a:pt x="8505130" y="295711"/>
                    <a:pt x="8446133" y="303065"/>
                    <a:pt x="8398349" y="303065"/>
                  </a:cubicBezTo>
                  <a:cubicBezTo>
                    <a:pt x="8359343" y="303065"/>
                    <a:pt x="8320336" y="303065"/>
                    <a:pt x="8281330" y="303065"/>
                  </a:cubicBezTo>
                  <a:cubicBezTo>
                    <a:pt x="8251587" y="303065"/>
                    <a:pt x="8200879" y="295350"/>
                    <a:pt x="8172599" y="306094"/>
                  </a:cubicBezTo>
                  <a:cubicBezTo>
                    <a:pt x="8171624" y="313953"/>
                    <a:pt x="8170161" y="321669"/>
                    <a:pt x="8167723" y="329384"/>
                  </a:cubicBezTo>
                  <a:cubicBezTo>
                    <a:pt x="8146757" y="317919"/>
                    <a:pt x="8126278" y="304508"/>
                    <a:pt x="8101412" y="301768"/>
                  </a:cubicBezTo>
                  <a:cubicBezTo>
                    <a:pt x="8085322" y="299965"/>
                    <a:pt x="8071182" y="306238"/>
                    <a:pt x="8054604" y="300686"/>
                  </a:cubicBezTo>
                  <a:cubicBezTo>
                    <a:pt x="8054604" y="234709"/>
                    <a:pt x="7969764" y="246967"/>
                    <a:pt x="7937096" y="204425"/>
                  </a:cubicBezTo>
                  <a:cubicBezTo>
                    <a:pt x="7922957" y="186687"/>
                    <a:pt x="7920031" y="153374"/>
                    <a:pt x="7881512" y="158926"/>
                  </a:cubicBezTo>
                  <a:cubicBezTo>
                    <a:pt x="7862497" y="161810"/>
                    <a:pt x="7843968" y="188706"/>
                    <a:pt x="7831779" y="201757"/>
                  </a:cubicBezTo>
                  <a:cubicBezTo>
                    <a:pt x="7802523" y="151716"/>
                    <a:pt x="7693305" y="164478"/>
                    <a:pt x="7645522" y="152653"/>
                  </a:cubicBezTo>
                  <a:cubicBezTo>
                    <a:pt x="7607979" y="143496"/>
                    <a:pt x="7598227" y="156402"/>
                    <a:pt x="7561171" y="160873"/>
                  </a:cubicBezTo>
                  <a:cubicBezTo>
                    <a:pt x="7524114" y="165344"/>
                    <a:pt x="7492909" y="137439"/>
                    <a:pt x="7458778" y="143135"/>
                  </a:cubicBezTo>
                  <a:cubicBezTo>
                    <a:pt x="7426597" y="148687"/>
                    <a:pt x="7413921" y="184740"/>
                    <a:pt x="7391491" y="204641"/>
                  </a:cubicBezTo>
                  <a:cubicBezTo>
                    <a:pt x="7371501" y="222163"/>
                    <a:pt x="7347121" y="247256"/>
                    <a:pt x="7324693" y="260379"/>
                  </a:cubicBezTo>
                  <a:cubicBezTo>
                    <a:pt x="7290562" y="280280"/>
                    <a:pt x="7244242" y="271483"/>
                    <a:pt x="7205723" y="271483"/>
                  </a:cubicBezTo>
                  <a:cubicBezTo>
                    <a:pt x="7187682" y="271339"/>
                    <a:pt x="7153064" y="263768"/>
                    <a:pt x="7135999" y="270257"/>
                  </a:cubicBezTo>
                  <a:cubicBezTo>
                    <a:pt x="7118933" y="276675"/>
                    <a:pt x="7111619" y="293187"/>
                    <a:pt x="7096017" y="303787"/>
                  </a:cubicBezTo>
                  <a:cubicBezTo>
                    <a:pt x="7060423" y="327581"/>
                    <a:pt x="7031169" y="309483"/>
                    <a:pt x="6993625" y="319722"/>
                  </a:cubicBezTo>
                  <a:cubicBezTo>
                    <a:pt x="6973146" y="325418"/>
                    <a:pt x="6964369" y="346617"/>
                    <a:pt x="6942916" y="348564"/>
                  </a:cubicBezTo>
                  <a:cubicBezTo>
                    <a:pt x="6928289" y="350006"/>
                    <a:pt x="6902447" y="336018"/>
                    <a:pt x="6887331" y="330970"/>
                  </a:cubicBezTo>
                  <a:cubicBezTo>
                    <a:pt x="6873191" y="326139"/>
                    <a:pt x="6870266" y="320443"/>
                    <a:pt x="6850275" y="318640"/>
                  </a:cubicBezTo>
                  <a:cubicBezTo>
                    <a:pt x="6836135" y="317415"/>
                    <a:pt x="6813707" y="326500"/>
                    <a:pt x="6801517" y="316693"/>
                  </a:cubicBezTo>
                  <a:cubicBezTo>
                    <a:pt x="6780551" y="298883"/>
                    <a:pt x="6814681" y="255908"/>
                    <a:pt x="6787377" y="234781"/>
                  </a:cubicBezTo>
                  <a:cubicBezTo>
                    <a:pt x="6762023" y="215024"/>
                    <a:pt x="6687423" y="246246"/>
                    <a:pt x="6653779" y="251943"/>
                  </a:cubicBezTo>
                  <a:cubicBezTo>
                    <a:pt x="6610872" y="259514"/>
                    <a:pt x="6585518" y="252519"/>
                    <a:pt x="6545536" y="243146"/>
                  </a:cubicBezTo>
                  <a:cubicBezTo>
                    <a:pt x="6515306" y="236151"/>
                    <a:pt x="6489951" y="227066"/>
                    <a:pt x="6461185" y="223461"/>
                  </a:cubicBezTo>
                  <a:cubicBezTo>
                    <a:pt x="6430467" y="219711"/>
                    <a:pt x="6353429" y="214664"/>
                    <a:pt x="6327587" y="226489"/>
                  </a:cubicBezTo>
                  <a:cubicBezTo>
                    <a:pt x="6326124" y="235430"/>
                    <a:pt x="6324661" y="244083"/>
                    <a:pt x="6322223" y="252880"/>
                  </a:cubicBezTo>
                  <a:cubicBezTo>
                    <a:pt x="6282729" y="263768"/>
                    <a:pt x="6231533" y="254971"/>
                    <a:pt x="6190089" y="255548"/>
                  </a:cubicBezTo>
                  <a:cubicBezTo>
                    <a:pt x="6148644" y="256053"/>
                    <a:pt x="6136455" y="238531"/>
                    <a:pt x="6101349" y="227427"/>
                  </a:cubicBezTo>
                  <a:cubicBezTo>
                    <a:pt x="6065755" y="216106"/>
                    <a:pt x="6045277" y="213799"/>
                    <a:pt x="6016022" y="192599"/>
                  </a:cubicBezTo>
                  <a:cubicBezTo>
                    <a:pt x="5978966" y="165704"/>
                    <a:pt x="5951661" y="152869"/>
                    <a:pt x="5909241" y="135276"/>
                  </a:cubicBezTo>
                  <a:cubicBezTo>
                    <a:pt x="5861946" y="115879"/>
                    <a:pt x="5825377" y="100521"/>
                    <a:pt x="5779057" y="124532"/>
                  </a:cubicBezTo>
                  <a:cubicBezTo>
                    <a:pt x="5765404" y="131526"/>
                    <a:pt x="5766867" y="139602"/>
                    <a:pt x="5750289" y="145515"/>
                  </a:cubicBezTo>
                  <a:cubicBezTo>
                    <a:pt x="5735662" y="150850"/>
                    <a:pt x="5683491" y="147966"/>
                    <a:pt x="5668863" y="145515"/>
                  </a:cubicBezTo>
                  <a:cubicBezTo>
                    <a:pt x="5642534" y="140972"/>
                    <a:pt x="5624493" y="129868"/>
                    <a:pt x="5597189" y="128425"/>
                  </a:cubicBezTo>
                  <a:cubicBezTo>
                    <a:pt x="5580611" y="127560"/>
                    <a:pt x="5563545" y="129002"/>
                    <a:pt x="5546480" y="128786"/>
                  </a:cubicBezTo>
                  <a:cubicBezTo>
                    <a:pt x="5520150" y="128642"/>
                    <a:pt x="5512349" y="129868"/>
                    <a:pt x="5491383" y="140323"/>
                  </a:cubicBezTo>
                  <a:cubicBezTo>
                    <a:pt x="5474318" y="148543"/>
                    <a:pt x="5472367" y="162315"/>
                    <a:pt x="5448476" y="163253"/>
                  </a:cubicBezTo>
                  <a:cubicBezTo>
                    <a:pt x="5447988" y="218413"/>
                    <a:pt x="5367537" y="217548"/>
                    <a:pt x="5321704" y="224326"/>
                  </a:cubicBezTo>
                  <a:cubicBezTo>
                    <a:pt x="5275384" y="231320"/>
                    <a:pt x="5241741" y="239612"/>
                    <a:pt x="5191520" y="239757"/>
                  </a:cubicBezTo>
                  <a:cubicBezTo>
                    <a:pt x="5168604" y="239757"/>
                    <a:pt x="5145687" y="242785"/>
                    <a:pt x="5123746" y="236512"/>
                  </a:cubicBezTo>
                  <a:cubicBezTo>
                    <a:pt x="5099367" y="229734"/>
                    <a:pt x="5081814" y="211275"/>
                    <a:pt x="5055972" y="207309"/>
                  </a:cubicBezTo>
                  <a:cubicBezTo>
                    <a:pt x="5028180" y="203055"/>
                    <a:pt x="4953580" y="198728"/>
                    <a:pt x="4928225" y="208968"/>
                  </a:cubicBezTo>
                  <a:cubicBezTo>
                    <a:pt x="4908722" y="216683"/>
                    <a:pt x="4906772" y="234926"/>
                    <a:pt x="4887268" y="241055"/>
                  </a:cubicBezTo>
                  <a:cubicBezTo>
                    <a:pt x="4864840" y="248049"/>
                    <a:pt x="4838510" y="236368"/>
                    <a:pt x="4819007" y="228508"/>
                  </a:cubicBezTo>
                  <a:cubicBezTo>
                    <a:pt x="4797553" y="219711"/>
                    <a:pt x="4761472" y="193681"/>
                    <a:pt x="4736605" y="210193"/>
                  </a:cubicBezTo>
                  <a:cubicBezTo>
                    <a:pt x="4722953" y="219495"/>
                    <a:pt x="4718565" y="247328"/>
                    <a:pt x="4704913" y="260018"/>
                  </a:cubicBezTo>
                  <a:cubicBezTo>
                    <a:pt x="4675170" y="288500"/>
                    <a:pt x="4640064" y="303570"/>
                    <a:pt x="4599107" y="303210"/>
                  </a:cubicBezTo>
                  <a:cubicBezTo>
                    <a:pt x="4557175" y="302849"/>
                    <a:pt x="4485988" y="290519"/>
                    <a:pt x="4449419" y="305733"/>
                  </a:cubicBezTo>
                  <a:cubicBezTo>
                    <a:pt x="4443568" y="344598"/>
                    <a:pt x="4433329" y="371854"/>
                    <a:pt x="4388959" y="365437"/>
                  </a:cubicBezTo>
                  <a:cubicBezTo>
                    <a:pt x="4373844" y="363130"/>
                    <a:pt x="4365555" y="352530"/>
                    <a:pt x="4346540" y="350367"/>
                  </a:cubicBezTo>
                  <a:cubicBezTo>
                    <a:pt x="4321185" y="347483"/>
                    <a:pt x="4294368" y="353251"/>
                    <a:pt x="4269014" y="351232"/>
                  </a:cubicBezTo>
                  <a:cubicBezTo>
                    <a:pt x="4193439" y="345175"/>
                    <a:pt x="4161746" y="282948"/>
                    <a:pt x="4092021" y="271483"/>
                  </a:cubicBezTo>
                  <a:cubicBezTo>
                    <a:pt x="4053502" y="265210"/>
                    <a:pt x="4005232" y="248193"/>
                    <a:pt x="3964275" y="255043"/>
                  </a:cubicBezTo>
                  <a:cubicBezTo>
                    <a:pt x="3938433" y="259514"/>
                    <a:pt x="3928194" y="276531"/>
                    <a:pt x="3905278" y="284751"/>
                  </a:cubicBezTo>
                  <a:cubicBezTo>
                    <a:pt x="3886750" y="291384"/>
                    <a:pt x="3865297" y="287635"/>
                    <a:pt x="3845792" y="287491"/>
                  </a:cubicBezTo>
                  <a:cubicBezTo>
                    <a:pt x="3783870" y="286770"/>
                    <a:pt x="3681965" y="305733"/>
                    <a:pt x="3630281" y="276170"/>
                  </a:cubicBezTo>
                  <a:cubicBezTo>
                    <a:pt x="3592737" y="254827"/>
                    <a:pt x="3570796" y="174717"/>
                    <a:pt x="3515211" y="190869"/>
                  </a:cubicBezTo>
                  <a:cubicBezTo>
                    <a:pt x="3485469" y="199449"/>
                    <a:pt x="3464990" y="239757"/>
                    <a:pt x="3431835" y="252159"/>
                  </a:cubicBezTo>
                  <a:cubicBezTo>
                    <a:pt x="3400142" y="263768"/>
                    <a:pt x="3354797" y="279198"/>
                    <a:pt x="3320667" y="272060"/>
                  </a:cubicBezTo>
                  <a:cubicBezTo>
                    <a:pt x="3285560" y="264849"/>
                    <a:pt x="3261181" y="247328"/>
                    <a:pt x="3219249" y="255043"/>
                  </a:cubicBezTo>
                  <a:cubicBezTo>
                    <a:pt x="3172929" y="263407"/>
                    <a:pt x="3159764" y="315612"/>
                    <a:pt x="3109543" y="319722"/>
                  </a:cubicBezTo>
                  <a:cubicBezTo>
                    <a:pt x="3059322" y="323832"/>
                    <a:pt x="3023728" y="323688"/>
                    <a:pt x="2994473" y="283309"/>
                  </a:cubicBezTo>
                  <a:cubicBezTo>
                    <a:pt x="2966193" y="243218"/>
                    <a:pt x="2937914" y="221298"/>
                    <a:pt x="2879404" y="223317"/>
                  </a:cubicBezTo>
                  <a:cubicBezTo>
                    <a:pt x="2854537" y="224182"/>
                    <a:pt x="2836009" y="234781"/>
                    <a:pt x="2812605" y="238531"/>
                  </a:cubicBezTo>
                  <a:cubicBezTo>
                    <a:pt x="2790664" y="242136"/>
                    <a:pt x="2767747" y="236368"/>
                    <a:pt x="2745806" y="239252"/>
                  </a:cubicBezTo>
                  <a:cubicBezTo>
                    <a:pt x="2726790" y="241559"/>
                    <a:pt x="2712652" y="250500"/>
                    <a:pt x="2694122" y="254322"/>
                  </a:cubicBezTo>
                  <a:cubicBezTo>
                    <a:pt x="2660479" y="261316"/>
                    <a:pt x="2625373" y="249996"/>
                    <a:pt x="2591243" y="259153"/>
                  </a:cubicBezTo>
                  <a:cubicBezTo>
                    <a:pt x="2553699" y="269176"/>
                    <a:pt x="2552236" y="294629"/>
                    <a:pt x="2526883" y="318496"/>
                  </a:cubicBezTo>
                  <a:cubicBezTo>
                    <a:pt x="2471785" y="370629"/>
                    <a:pt x="2382070" y="381228"/>
                    <a:pt x="2305519" y="365221"/>
                  </a:cubicBezTo>
                  <a:cubicBezTo>
                    <a:pt x="2260174" y="355775"/>
                    <a:pt x="2238234" y="311862"/>
                    <a:pt x="2195813" y="301984"/>
                  </a:cubicBezTo>
                  <a:cubicBezTo>
                    <a:pt x="2146080" y="290519"/>
                    <a:pt x="2076355" y="303065"/>
                    <a:pt x="2025159" y="303065"/>
                  </a:cubicBezTo>
                  <a:cubicBezTo>
                    <a:pt x="1983227" y="303065"/>
                    <a:pt x="1921792" y="314674"/>
                    <a:pt x="1881322" y="303787"/>
                  </a:cubicBezTo>
                  <a:cubicBezTo>
                    <a:pt x="1858894" y="297658"/>
                    <a:pt x="1860844" y="286193"/>
                    <a:pt x="1841341" y="274367"/>
                  </a:cubicBezTo>
                  <a:cubicBezTo>
                    <a:pt x="1825251" y="264345"/>
                    <a:pt x="1800872" y="266292"/>
                    <a:pt x="1782831" y="255548"/>
                  </a:cubicBezTo>
                  <a:cubicBezTo>
                    <a:pt x="1757964" y="240838"/>
                    <a:pt x="1728709" y="218269"/>
                    <a:pt x="1701405" y="211491"/>
                  </a:cubicBezTo>
                  <a:cubicBezTo>
                    <a:pt x="1682877" y="206804"/>
                    <a:pt x="1662398" y="213077"/>
                    <a:pt x="1645333" y="208607"/>
                  </a:cubicBezTo>
                  <a:cubicBezTo>
                    <a:pt x="1620466" y="202334"/>
                    <a:pt x="1625342" y="190292"/>
                    <a:pt x="1604376" y="178827"/>
                  </a:cubicBezTo>
                  <a:cubicBezTo>
                    <a:pt x="1580484" y="165776"/>
                    <a:pt x="1520512" y="175943"/>
                    <a:pt x="1492232" y="176304"/>
                  </a:cubicBezTo>
                  <a:cubicBezTo>
                    <a:pt x="1444936" y="176880"/>
                    <a:pt x="1386426" y="147101"/>
                    <a:pt x="1341081" y="161089"/>
                  </a:cubicBezTo>
                  <a:cubicBezTo>
                    <a:pt x="1312802" y="169670"/>
                    <a:pt x="1274770" y="193537"/>
                    <a:pt x="1247953" y="207886"/>
                  </a:cubicBezTo>
                  <a:cubicBezTo>
                    <a:pt x="1215773" y="224903"/>
                    <a:pt x="1183104" y="243001"/>
                    <a:pt x="1146048" y="251798"/>
                  </a:cubicBezTo>
                  <a:cubicBezTo>
                    <a:pt x="1102654" y="262037"/>
                    <a:pt x="1068523" y="252303"/>
                    <a:pt x="1027566" y="243001"/>
                  </a:cubicBezTo>
                  <a:cubicBezTo>
                    <a:pt x="1010500" y="239036"/>
                    <a:pt x="993922" y="239973"/>
                    <a:pt x="976857" y="236007"/>
                  </a:cubicBezTo>
                  <a:cubicBezTo>
                    <a:pt x="967593" y="233844"/>
                    <a:pt x="961254" y="226850"/>
                    <a:pt x="951503" y="224903"/>
                  </a:cubicBezTo>
                  <a:cubicBezTo>
                    <a:pt x="939801" y="222596"/>
                    <a:pt x="916885" y="228292"/>
                    <a:pt x="908108" y="224687"/>
                  </a:cubicBezTo>
                  <a:cubicBezTo>
                    <a:pt x="859350" y="205362"/>
                    <a:pt x="928586" y="166858"/>
                    <a:pt x="900307" y="145154"/>
                  </a:cubicBezTo>
                  <a:cubicBezTo>
                    <a:pt x="890555" y="137799"/>
                    <a:pt x="853986" y="144072"/>
                    <a:pt x="841309" y="144217"/>
                  </a:cubicBezTo>
                  <a:cubicBezTo>
                    <a:pt x="814980" y="144577"/>
                    <a:pt x="796452" y="133112"/>
                    <a:pt x="774023" y="131165"/>
                  </a:cubicBezTo>
                  <a:cubicBezTo>
                    <a:pt x="745256" y="128642"/>
                    <a:pt x="736967" y="142053"/>
                    <a:pt x="723314" y="159287"/>
                  </a:cubicBezTo>
                  <a:cubicBezTo>
                    <a:pt x="704786" y="183298"/>
                    <a:pt x="704786" y="198007"/>
                    <a:pt x="665292" y="206804"/>
                  </a:cubicBezTo>
                  <a:lnTo>
                    <a:pt x="618695" y="216785"/>
                  </a:lnTo>
                  <a:lnTo>
                    <a:pt x="641615" y="108172"/>
                  </a:lnTo>
                  <a:lnTo>
                    <a:pt x="669680" y="101746"/>
                  </a:lnTo>
                  <a:cubicBezTo>
                    <a:pt x="709174" y="92228"/>
                    <a:pt x="709174" y="76654"/>
                    <a:pt x="728190" y="50695"/>
                  </a:cubicBezTo>
                  <a:cubicBezTo>
                    <a:pt x="741355" y="32381"/>
                    <a:pt x="749644" y="17887"/>
                    <a:pt x="778899" y="20555"/>
                  </a:cubicBezTo>
                  <a:cubicBezTo>
                    <a:pt x="801327" y="22718"/>
                    <a:pt x="819856" y="35049"/>
                    <a:pt x="846673" y="34544"/>
                  </a:cubicBezTo>
                  <a:cubicBezTo>
                    <a:pt x="858862" y="34328"/>
                    <a:pt x="895919" y="27550"/>
                    <a:pt x="905670" y="35409"/>
                  </a:cubicBezTo>
                  <a:cubicBezTo>
                    <a:pt x="933950" y="58699"/>
                    <a:pt x="864713" y="99944"/>
                    <a:pt x="913472" y="120926"/>
                  </a:cubicBezTo>
                  <a:cubicBezTo>
                    <a:pt x="922736" y="124892"/>
                    <a:pt x="945652" y="118619"/>
                    <a:pt x="957354" y="121071"/>
                  </a:cubicBezTo>
                  <a:cubicBezTo>
                    <a:pt x="967106" y="123090"/>
                    <a:pt x="973444" y="130589"/>
                    <a:pt x="982708" y="132968"/>
                  </a:cubicBezTo>
                  <a:cubicBezTo>
                    <a:pt x="1000261" y="137222"/>
                    <a:pt x="1016351" y="136141"/>
                    <a:pt x="1033904" y="140467"/>
                  </a:cubicBezTo>
                  <a:cubicBezTo>
                    <a:pt x="1074861" y="150490"/>
                    <a:pt x="1108992" y="160873"/>
                    <a:pt x="1152875" y="149985"/>
                  </a:cubicBezTo>
                  <a:cubicBezTo>
                    <a:pt x="1189931" y="140611"/>
                    <a:pt x="1223086" y="121143"/>
                    <a:pt x="1254779" y="102828"/>
                  </a:cubicBezTo>
                  <a:cubicBezTo>
                    <a:pt x="1281596" y="87397"/>
                    <a:pt x="1320115" y="61800"/>
                    <a:pt x="1348395" y="52642"/>
                  </a:cubicBezTo>
                  <a:cubicBezTo>
                    <a:pt x="1394228" y="37788"/>
                    <a:pt x="1452738" y="69515"/>
                    <a:pt x="1500033" y="68938"/>
                  </a:cubicBezTo>
                  <a:cubicBezTo>
                    <a:pt x="1528801" y="68578"/>
                    <a:pt x="1588773" y="57473"/>
                    <a:pt x="1612665" y="71606"/>
                  </a:cubicBezTo>
                  <a:cubicBezTo>
                    <a:pt x="1634118" y="83792"/>
                    <a:pt x="1629243" y="96699"/>
                    <a:pt x="1654109" y="103549"/>
                  </a:cubicBezTo>
                  <a:cubicBezTo>
                    <a:pt x="1671662" y="108380"/>
                    <a:pt x="1692141" y="101746"/>
                    <a:pt x="1710181" y="106577"/>
                  </a:cubicBezTo>
                  <a:cubicBezTo>
                    <a:pt x="1737974" y="113788"/>
                    <a:pt x="1767228" y="138160"/>
                    <a:pt x="1792095" y="153879"/>
                  </a:cubicBezTo>
                  <a:cubicBezTo>
                    <a:pt x="1810136" y="165416"/>
                    <a:pt x="1835002" y="163397"/>
                    <a:pt x="1851093" y="173996"/>
                  </a:cubicBezTo>
                  <a:cubicBezTo>
                    <a:pt x="1870597" y="186687"/>
                    <a:pt x="1868645" y="198873"/>
                    <a:pt x="1891562" y="205506"/>
                  </a:cubicBezTo>
                  <a:cubicBezTo>
                    <a:pt x="1931545" y="217332"/>
                    <a:pt x="1993955" y="204785"/>
                    <a:pt x="2035887" y="204785"/>
                  </a:cubicBezTo>
                  <a:cubicBezTo>
                    <a:pt x="2087083" y="204785"/>
                    <a:pt x="2157294" y="191374"/>
                    <a:pt x="2207515" y="203560"/>
                  </a:cubicBezTo>
                  <a:cubicBezTo>
                    <a:pt x="2249935" y="214159"/>
                    <a:pt x="2272364" y="261316"/>
                    <a:pt x="2317709" y="271483"/>
                  </a:cubicBezTo>
                  <a:cubicBezTo>
                    <a:pt x="2394259" y="288716"/>
                    <a:pt x="2484950" y="277252"/>
                    <a:pt x="2540534" y="221298"/>
                  </a:cubicBezTo>
                  <a:cubicBezTo>
                    <a:pt x="2565888" y="195700"/>
                    <a:pt x="2567351" y="168588"/>
                    <a:pt x="2604895" y="157700"/>
                  </a:cubicBezTo>
                  <a:cubicBezTo>
                    <a:pt x="2639027" y="147822"/>
                    <a:pt x="2674619" y="160008"/>
                    <a:pt x="2708263" y="152509"/>
                  </a:cubicBezTo>
                  <a:cubicBezTo>
                    <a:pt x="2726790" y="148543"/>
                    <a:pt x="2740930" y="139025"/>
                    <a:pt x="2759947" y="136357"/>
                  </a:cubicBezTo>
                  <a:cubicBezTo>
                    <a:pt x="2782376" y="133329"/>
                    <a:pt x="2805292" y="139241"/>
                    <a:pt x="2827232" y="135420"/>
                  </a:cubicBezTo>
                  <a:cubicBezTo>
                    <a:pt x="2851124" y="131310"/>
                    <a:pt x="2869652" y="120061"/>
                    <a:pt x="2894520" y="119124"/>
                  </a:cubicBezTo>
                  <a:cubicBezTo>
                    <a:pt x="2953029" y="116961"/>
                    <a:pt x="2981309" y="140611"/>
                    <a:pt x="3010076" y="183658"/>
                  </a:cubicBezTo>
                  <a:cubicBezTo>
                    <a:pt x="3039331" y="227066"/>
                    <a:pt x="3075414" y="227066"/>
                    <a:pt x="3125633" y="222740"/>
                  </a:cubicBezTo>
                  <a:cubicBezTo>
                    <a:pt x="3176341" y="218269"/>
                    <a:pt x="3189019" y="162315"/>
                    <a:pt x="3235827" y="153158"/>
                  </a:cubicBezTo>
                  <a:cubicBezTo>
                    <a:pt x="3277759" y="144938"/>
                    <a:pt x="3302625" y="163613"/>
                    <a:pt x="3337731" y="171473"/>
                  </a:cubicBezTo>
                  <a:cubicBezTo>
                    <a:pt x="3371862" y="179188"/>
                    <a:pt x="3417695" y="162676"/>
                    <a:pt x="3448900" y="150129"/>
                  </a:cubicBezTo>
                  <a:cubicBezTo>
                    <a:pt x="3482543" y="136862"/>
                    <a:pt x="3503023" y="93526"/>
                    <a:pt x="3532764" y="84369"/>
                  </a:cubicBezTo>
                  <a:cubicBezTo>
                    <a:pt x="3589325" y="67135"/>
                    <a:pt x="3611266" y="153013"/>
                    <a:pt x="3648809" y="175943"/>
                  </a:cubicBezTo>
                  <a:cubicBezTo>
                    <a:pt x="3700493" y="207670"/>
                    <a:pt x="3802885" y="187264"/>
                    <a:pt x="3865297" y="187985"/>
                  </a:cubicBezTo>
                  <a:cubicBezTo>
                    <a:pt x="3884799" y="188129"/>
                    <a:pt x="3906740" y="192239"/>
                    <a:pt x="3924781" y="185100"/>
                  </a:cubicBezTo>
                  <a:cubicBezTo>
                    <a:pt x="3948186" y="176159"/>
                    <a:pt x="3957936" y="158061"/>
                    <a:pt x="3984266" y="153158"/>
                  </a:cubicBezTo>
                  <a:cubicBezTo>
                    <a:pt x="4025223" y="145875"/>
                    <a:pt x="4073981" y="164118"/>
                    <a:pt x="4112988" y="170968"/>
                  </a:cubicBezTo>
                  <a:cubicBezTo>
                    <a:pt x="4182712" y="183298"/>
                    <a:pt x="4214892" y="249996"/>
                    <a:pt x="4290468" y="256629"/>
                  </a:cubicBezTo>
                  <a:cubicBezTo>
                    <a:pt x="4316309" y="258793"/>
                    <a:pt x="4343126" y="252519"/>
                    <a:pt x="4368481" y="255548"/>
                  </a:cubicBezTo>
                  <a:cubicBezTo>
                    <a:pt x="4387984" y="257855"/>
                    <a:pt x="4396273" y="269320"/>
                    <a:pt x="4411388" y="271699"/>
                  </a:cubicBezTo>
                  <a:cubicBezTo>
                    <a:pt x="4455758" y="278477"/>
                    <a:pt x="4465997" y="249419"/>
                    <a:pt x="4471848" y="207525"/>
                  </a:cubicBezTo>
                  <a:cubicBezTo>
                    <a:pt x="4508904" y="191013"/>
                    <a:pt x="4580092" y="204281"/>
                    <a:pt x="4622024" y="204785"/>
                  </a:cubicBezTo>
                  <a:cubicBezTo>
                    <a:pt x="4662981" y="205146"/>
                    <a:pt x="4698574" y="189066"/>
                    <a:pt x="4728804" y="158421"/>
                  </a:cubicBezTo>
                  <a:cubicBezTo>
                    <a:pt x="4741969" y="144793"/>
                    <a:pt x="4746845" y="114870"/>
                    <a:pt x="4760497" y="104991"/>
                  </a:cubicBezTo>
                  <a:cubicBezTo>
                    <a:pt x="4785364" y="87253"/>
                    <a:pt x="4821932" y="115158"/>
                    <a:pt x="4843874" y="124532"/>
                  </a:cubicBezTo>
                  <a:cubicBezTo>
                    <a:pt x="4863377" y="132968"/>
                    <a:pt x="4889706" y="145659"/>
                    <a:pt x="4912135" y="138160"/>
                  </a:cubicBezTo>
                  <a:cubicBezTo>
                    <a:pt x="4931638" y="131670"/>
                    <a:pt x="4933589" y="111985"/>
                    <a:pt x="4953092" y="103693"/>
                  </a:cubicBezTo>
                  <a:cubicBezTo>
                    <a:pt x="4978446" y="92805"/>
                    <a:pt x="5053534" y="97420"/>
                    <a:pt x="5081326" y="102107"/>
                  </a:cubicBezTo>
                  <a:cubicBezTo>
                    <a:pt x="5107656" y="106433"/>
                    <a:pt x="5125209" y="126118"/>
                    <a:pt x="5149588" y="133473"/>
                  </a:cubicBezTo>
                  <a:cubicBezTo>
                    <a:pt x="5171529" y="140106"/>
                    <a:pt x="5194445" y="137078"/>
                    <a:pt x="5217362" y="136862"/>
                  </a:cubicBezTo>
                  <a:cubicBezTo>
                    <a:pt x="5268070" y="136718"/>
                    <a:pt x="5302201" y="127704"/>
                    <a:pt x="5348521" y="120422"/>
                  </a:cubicBezTo>
                  <a:cubicBezTo>
                    <a:pt x="5394842" y="113067"/>
                    <a:pt x="5475293" y="114149"/>
                    <a:pt x="5475780" y="54806"/>
                  </a:cubicBezTo>
                  <a:cubicBezTo>
                    <a:pt x="5499672" y="53724"/>
                    <a:pt x="5501622" y="39159"/>
                    <a:pt x="5518688" y="30217"/>
                  </a:cubicBezTo>
                  <a:cubicBezTo>
                    <a:pt x="5540141" y="18969"/>
                    <a:pt x="5547943" y="17527"/>
                    <a:pt x="5574760" y="17887"/>
                  </a:cubicBezTo>
                  <a:cubicBezTo>
                    <a:pt x="5591338" y="18032"/>
                    <a:pt x="5608890" y="16445"/>
                    <a:pt x="5625468" y="17311"/>
                  </a:cubicBezTo>
                  <a:cubicBezTo>
                    <a:pt x="5652773" y="18753"/>
                    <a:pt x="5670813" y="30794"/>
                    <a:pt x="5697143" y="35625"/>
                  </a:cubicBezTo>
                  <a:cubicBezTo>
                    <a:pt x="5711770" y="38293"/>
                    <a:pt x="5764429" y="41538"/>
                    <a:pt x="5779057" y="35625"/>
                  </a:cubicBezTo>
                  <a:cubicBezTo>
                    <a:pt x="5795635" y="29352"/>
                    <a:pt x="5794172" y="20699"/>
                    <a:pt x="5807824" y="13200"/>
                  </a:cubicBezTo>
                  <a:cubicBezTo>
                    <a:pt x="5819526" y="6747"/>
                    <a:pt x="5830619" y="2939"/>
                    <a:pt x="5841406" y="1181"/>
                  </a:cubicBezTo>
                  <a:close/>
                </a:path>
              </a:pathLst>
            </a:custGeom>
            <a:solidFill>
              <a:schemeClr val="bg1"/>
            </a:solidFill>
            <a:ln w="12700">
              <a:miter lim="400000"/>
            </a:ln>
          </p:spPr>
          <p:txBody>
            <a:bodyPr wrap="square" lIns="28575" tIns="28575" rIns="28575" bIns="28575" anchor="ctr">
              <a:noAutofit/>
            </a:bodyPr>
            <a:lstStyle/>
            <a:p>
              <a:pPr>
                <a:defRPr sz="3000">
                  <a:solidFill>
                    <a:srgbClr val="FFFFFF"/>
                  </a:solidFill>
                </a:defRPr>
              </a:pPr>
              <a:endParaRPr sz="2250"/>
            </a:p>
          </p:txBody>
        </p:sp>
      </p:grpSp>
      <p:sp>
        <p:nvSpPr>
          <p:cNvPr id="61" name="Triangle">
            <a:extLst>
              <a:ext uri="{FF2B5EF4-FFF2-40B4-BE49-F238E27FC236}">
                <a16:creationId xmlns:a16="http://schemas.microsoft.com/office/drawing/2014/main" id="{E45B1E22-2D35-8815-ADC1-230F964046F6}"/>
              </a:ext>
            </a:extLst>
          </p:cNvPr>
          <p:cNvSpPr/>
          <p:nvPr/>
        </p:nvSpPr>
        <p:spPr>
          <a:xfrm>
            <a:off x="1759638" y="3029523"/>
            <a:ext cx="4151" cy="7900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close/>
              </a:path>
            </a:pathLst>
          </a:custGeom>
          <a:solidFill>
            <a:srgbClr val="EBEBEB"/>
          </a:solidFill>
          <a:ln w="12700">
            <a:miter lim="400000"/>
          </a:ln>
        </p:spPr>
        <p:txBody>
          <a:bodyPr lIns="28575" tIns="28575" rIns="28575" bIns="28575" anchor="ctr"/>
          <a:lstStyle/>
          <a:p>
            <a:pPr>
              <a:defRPr sz="3000">
                <a:solidFill>
                  <a:srgbClr val="FFFFFF"/>
                </a:solidFill>
              </a:defRPr>
            </a:pPr>
            <a:endParaRPr sz="2250"/>
          </a:p>
        </p:txBody>
      </p:sp>
      <p:sp>
        <p:nvSpPr>
          <p:cNvPr id="62" name="Shape">
            <a:extLst>
              <a:ext uri="{FF2B5EF4-FFF2-40B4-BE49-F238E27FC236}">
                <a16:creationId xmlns:a16="http://schemas.microsoft.com/office/drawing/2014/main" id="{2FAB3322-6846-FE12-9A05-16E3086A9B70}"/>
              </a:ext>
            </a:extLst>
          </p:cNvPr>
          <p:cNvSpPr/>
          <p:nvPr/>
        </p:nvSpPr>
        <p:spPr>
          <a:xfrm>
            <a:off x="717756" y="2895312"/>
            <a:ext cx="775487" cy="560614"/>
          </a:xfrm>
          <a:custGeom>
            <a:avLst/>
            <a:gdLst/>
            <a:ahLst/>
            <a:cxnLst>
              <a:cxn ang="0">
                <a:pos x="wd2" y="hd2"/>
              </a:cxn>
              <a:cxn ang="5400000">
                <a:pos x="wd2" y="hd2"/>
              </a:cxn>
              <a:cxn ang="10800000">
                <a:pos x="wd2" y="hd2"/>
              </a:cxn>
              <a:cxn ang="16200000">
                <a:pos x="wd2" y="hd2"/>
              </a:cxn>
            </a:cxnLst>
            <a:rect l="0" t="0" r="r" b="b"/>
            <a:pathLst>
              <a:path w="21022" h="21559" extrusionOk="0">
                <a:moveTo>
                  <a:pt x="20517" y="1352"/>
                </a:moveTo>
                <a:cubicBezTo>
                  <a:pt x="20391" y="2353"/>
                  <a:pt x="19689" y="2256"/>
                  <a:pt x="19375" y="3030"/>
                </a:cubicBezTo>
                <a:cubicBezTo>
                  <a:pt x="19106" y="3688"/>
                  <a:pt x="19354" y="4245"/>
                  <a:pt x="19395" y="4888"/>
                </a:cubicBezTo>
                <a:cubicBezTo>
                  <a:pt x="19470" y="6097"/>
                  <a:pt x="19447" y="7428"/>
                  <a:pt x="19491" y="8661"/>
                </a:cubicBezTo>
                <a:cubicBezTo>
                  <a:pt x="19528" y="9701"/>
                  <a:pt x="19453" y="10742"/>
                  <a:pt x="19296" y="11753"/>
                </a:cubicBezTo>
                <a:cubicBezTo>
                  <a:pt x="18976" y="13852"/>
                  <a:pt x="19801" y="13020"/>
                  <a:pt x="20739" y="13393"/>
                </a:cubicBezTo>
                <a:cubicBezTo>
                  <a:pt x="20787" y="13296"/>
                  <a:pt x="20834" y="13199"/>
                  <a:pt x="20882" y="13097"/>
                </a:cubicBezTo>
                <a:cubicBezTo>
                  <a:pt x="20920" y="13025"/>
                  <a:pt x="20995" y="13891"/>
                  <a:pt x="21022" y="13804"/>
                </a:cubicBezTo>
                <a:cubicBezTo>
                  <a:pt x="20954" y="14254"/>
                  <a:pt x="20555" y="14515"/>
                  <a:pt x="20381" y="14883"/>
                </a:cubicBezTo>
                <a:cubicBezTo>
                  <a:pt x="20043" y="15594"/>
                  <a:pt x="20241" y="16092"/>
                  <a:pt x="19637" y="16474"/>
                </a:cubicBezTo>
                <a:cubicBezTo>
                  <a:pt x="19368" y="16643"/>
                  <a:pt x="18867" y="16426"/>
                  <a:pt x="18679" y="16585"/>
                </a:cubicBezTo>
                <a:cubicBezTo>
                  <a:pt x="18232" y="16963"/>
                  <a:pt x="18454" y="17867"/>
                  <a:pt x="18406" y="18303"/>
                </a:cubicBezTo>
                <a:cubicBezTo>
                  <a:pt x="18348" y="18816"/>
                  <a:pt x="18243" y="19667"/>
                  <a:pt x="18007" y="20083"/>
                </a:cubicBezTo>
                <a:cubicBezTo>
                  <a:pt x="17694" y="20639"/>
                  <a:pt x="17629" y="20485"/>
                  <a:pt x="17111" y="20596"/>
                </a:cubicBezTo>
                <a:cubicBezTo>
                  <a:pt x="16790" y="20664"/>
                  <a:pt x="16599" y="20809"/>
                  <a:pt x="16241" y="20823"/>
                </a:cubicBezTo>
                <a:cubicBezTo>
                  <a:pt x="15893" y="20833"/>
                  <a:pt x="15419" y="20659"/>
                  <a:pt x="15078" y="20857"/>
                </a:cubicBezTo>
                <a:cubicBezTo>
                  <a:pt x="14723" y="21065"/>
                  <a:pt x="14751" y="21534"/>
                  <a:pt x="14355" y="21558"/>
                </a:cubicBezTo>
                <a:cubicBezTo>
                  <a:pt x="14157" y="21573"/>
                  <a:pt x="13847" y="21210"/>
                  <a:pt x="13625" y="21157"/>
                </a:cubicBezTo>
                <a:cubicBezTo>
                  <a:pt x="13400" y="21104"/>
                  <a:pt x="13192" y="21205"/>
                  <a:pt x="12967" y="21172"/>
                </a:cubicBezTo>
                <a:cubicBezTo>
                  <a:pt x="12183" y="21055"/>
                  <a:pt x="11538" y="21239"/>
                  <a:pt x="10754" y="21268"/>
                </a:cubicBezTo>
                <a:cubicBezTo>
                  <a:pt x="8759" y="21346"/>
                  <a:pt x="6860" y="21084"/>
                  <a:pt x="4974" y="20044"/>
                </a:cubicBezTo>
                <a:cubicBezTo>
                  <a:pt x="4176" y="19604"/>
                  <a:pt x="3344" y="19217"/>
                  <a:pt x="2563" y="18719"/>
                </a:cubicBezTo>
                <a:cubicBezTo>
                  <a:pt x="2092" y="18419"/>
                  <a:pt x="2007" y="18298"/>
                  <a:pt x="1686" y="17771"/>
                </a:cubicBezTo>
                <a:cubicBezTo>
                  <a:pt x="1356" y="17224"/>
                  <a:pt x="1069" y="17147"/>
                  <a:pt x="684" y="16677"/>
                </a:cubicBezTo>
                <a:cubicBezTo>
                  <a:pt x="-578" y="15139"/>
                  <a:pt x="138" y="11438"/>
                  <a:pt x="970" y="9789"/>
                </a:cubicBezTo>
                <a:cubicBezTo>
                  <a:pt x="1414" y="8913"/>
                  <a:pt x="2113" y="8091"/>
                  <a:pt x="2566" y="7162"/>
                </a:cubicBezTo>
                <a:cubicBezTo>
                  <a:pt x="3105" y="6068"/>
                  <a:pt x="3692" y="4907"/>
                  <a:pt x="4316" y="3964"/>
                </a:cubicBezTo>
                <a:cubicBezTo>
                  <a:pt x="4599" y="3538"/>
                  <a:pt x="5079" y="3156"/>
                  <a:pt x="5438" y="2861"/>
                </a:cubicBezTo>
                <a:cubicBezTo>
                  <a:pt x="5813" y="2551"/>
                  <a:pt x="6259" y="2029"/>
                  <a:pt x="6675" y="1879"/>
                </a:cubicBezTo>
                <a:cubicBezTo>
                  <a:pt x="7187" y="1690"/>
                  <a:pt x="7432" y="1927"/>
                  <a:pt x="7941" y="1632"/>
                </a:cubicBezTo>
                <a:cubicBezTo>
                  <a:pt x="8442" y="1342"/>
                  <a:pt x="8837" y="1081"/>
                  <a:pt x="9380" y="974"/>
                </a:cubicBezTo>
                <a:cubicBezTo>
                  <a:pt x="10338" y="786"/>
                  <a:pt x="11272" y="394"/>
                  <a:pt x="12152" y="365"/>
                </a:cubicBezTo>
                <a:cubicBezTo>
                  <a:pt x="13076" y="336"/>
                  <a:pt x="13960" y="229"/>
                  <a:pt x="14867" y="133"/>
                </a:cubicBezTo>
                <a:cubicBezTo>
                  <a:pt x="15330" y="84"/>
                  <a:pt x="15613" y="181"/>
                  <a:pt x="16070" y="229"/>
                </a:cubicBezTo>
                <a:cubicBezTo>
                  <a:pt x="16411" y="263"/>
                  <a:pt x="16828" y="-27"/>
                  <a:pt x="17172" y="2"/>
                </a:cubicBezTo>
                <a:cubicBezTo>
                  <a:pt x="17595" y="41"/>
                  <a:pt x="17987" y="99"/>
                  <a:pt x="18393" y="157"/>
                </a:cubicBezTo>
                <a:cubicBezTo>
                  <a:pt x="18577" y="181"/>
                  <a:pt x="18765" y="384"/>
                  <a:pt x="18949" y="437"/>
                </a:cubicBezTo>
                <a:cubicBezTo>
                  <a:pt x="19283" y="549"/>
                  <a:pt x="20129" y="931"/>
                  <a:pt x="20517" y="1352"/>
                </a:cubicBezTo>
                <a:close/>
              </a:path>
            </a:pathLst>
          </a:custGeom>
          <a:gradFill flip="none" rotWithShape="1">
            <a:gsLst>
              <a:gs pos="71000">
                <a:schemeClr val="bg1">
                  <a:lumMod val="85000"/>
                </a:schemeClr>
              </a:gs>
              <a:gs pos="38000">
                <a:schemeClr val="tx1">
                  <a:lumMod val="65000"/>
                  <a:lumOff val="35000"/>
                </a:schemeClr>
              </a:gs>
            </a:gsLst>
            <a:lin ang="6000000" scaled="0"/>
            <a:tileRect/>
          </a:gradFill>
          <a:ln w="12700">
            <a:miter lim="400000"/>
          </a:ln>
        </p:spPr>
        <p:txBody>
          <a:bodyPr lIns="28575" tIns="28575" rIns="28575" bIns="28575" anchor="ctr"/>
          <a:lstStyle/>
          <a:p>
            <a:pPr>
              <a:defRPr sz="3000">
                <a:solidFill>
                  <a:srgbClr val="FFFFFF"/>
                </a:solidFill>
              </a:defRPr>
            </a:pPr>
            <a:endParaRPr sz="2250"/>
          </a:p>
        </p:txBody>
      </p:sp>
      <p:sp>
        <p:nvSpPr>
          <p:cNvPr id="63" name="Freeform: Shape 62">
            <a:extLst>
              <a:ext uri="{FF2B5EF4-FFF2-40B4-BE49-F238E27FC236}">
                <a16:creationId xmlns:a16="http://schemas.microsoft.com/office/drawing/2014/main" id="{C6E58770-7512-22DD-BCC0-0EAD9A1E1041}"/>
              </a:ext>
            </a:extLst>
          </p:cNvPr>
          <p:cNvSpPr/>
          <p:nvPr/>
        </p:nvSpPr>
        <p:spPr>
          <a:xfrm>
            <a:off x="728113" y="828062"/>
            <a:ext cx="1488062" cy="2516998"/>
          </a:xfrm>
          <a:custGeom>
            <a:avLst/>
            <a:gdLst>
              <a:gd name="connsiteX0" fmla="*/ 927916 w 1984083"/>
              <a:gd name="connsiteY0" fmla="*/ 363 h 3355997"/>
              <a:gd name="connsiteX1" fmla="*/ 1010724 w 1984083"/>
              <a:gd name="connsiteY1" fmla="*/ 31148 h 3355997"/>
              <a:gd name="connsiteX2" fmla="*/ 1188554 w 1984083"/>
              <a:gd name="connsiteY2" fmla="*/ 90076 h 3355997"/>
              <a:gd name="connsiteX3" fmla="*/ 1220567 w 1984083"/>
              <a:gd name="connsiteY3" fmla="*/ 164553 h 3355997"/>
              <a:gd name="connsiteX4" fmla="*/ 1225748 w 1984083"/>
              <a:gd name="connsiteY4" fmla="*/ 197204 h 3355997"/>
              <a:gd name="connsiteX5" fmla="*/ 1262665 w 1984083"/>
              <a:gd name="connsiteY5" fmla="*/ 186942 h 3355997"/>
              <a:gd name="connsiteX6" fmla="*/ 1339460 w 1984083"/>
              <a:gd name="connsiteY6" fmla="*/ 176680 h 3355997"/>
              <a:gd name="connsiteX7" fmla="*/ 1382298 w 1984083"/>
              <a:gd name="connsiteY7" fmla="*/ 129725 h 3355997"/>
              <a:gd name="connsiteX8" fmla="*/ 1482778 w 1984083"/>
              <a:gd name="connsiteY8" fmla="*/ 159111 h 3355997"/>
              <a:gd name="connsiteX9" fmla="*/ 1545324 w 1984083"/>
              <a:gd name="connsiteY9" fmla="*/ 126148 h 3355997"/>
              <a:gd name="connsiteX10" fmla="*/ 1618787 w 1984083"/>
              <a:gd name="connsiteY10" fmla="*/ 95052 h 3355997"/>
              <a:gd name="connsiteX11" fmla="*/ 1683831 w 1984083"/>
              <a:gd name="connsiteY11" fmla="*/ 68153 h 3355997"/>
              <a:gd name="connsiteX12" fmla="*/ 1744897 w 1984083"/>
              <a:gd name="connsiteY12" fmla="*/ 59602 h 3355997"/>
              <a:gd name="connsiteX13" fmla="*/ 1807442 w 1984083"/>
              <a:gd name="connsiteY13" fmla="*/ 84168 h 3355997"/>
              <a:gd name="connsiteX14" fmla="*/ 1942526 w 1984083"/>
              <a:gd name="connsiteY14" fmla="*/ 123350 h 3355997"/>
              <a:gd name="connsiteX15" fmla="*/ 1942619 w 1984083"/>
              <a:gd name="connsiteY15" fmla="*/ 168129 h 3355997"/>
              <a:gd name="connsiteX16" fmla="*/ 1976667 w 1984083"/>
              <a:gd name="connsiteY16" fmla="*/ 222703 h 3355997"/>
              <a:gd name="connsiteX17" fmla="*/ 1952889 w 1984083"/>
              <a:gd name="connsiteY17" fmla="*/ 348800 h 3355997"/>
              <a:gd name="connsiteX18" fmla="*/ 1378782 w 1984083"/>
              <a:gd name="connsiteY18" fmla="*/ 3106602 h 3355997"/>
              <a:gd name="connsiteX19" fmla="*/ 1312443 w 1984083"/>
              <a:gd name="connsiteY19" fmla="*/ 3158534 h 3355997"/>
              <a:gd name="connsiteX20" fmla="*/ 1198639 w 1984083"/>
              <a:gd name="connsiteY20" fmla="*/ 3116864 h 3355997"/>
              <a:gd name="connsiteX21" fmla="*/ 1135168 w 1984083"/>
              <a:gd name="connsiteY21" fmla="*/ 3156046 h 3355997"/>
              <a:gd name="connsiteX22" fmla="*/ 1078636 w 1984083"/>
              <a:gd name="connsiteY22" fmla="*/ 3200203 h 3355997"/>
              <a:gd name="connsiteX23" fmla="*/ 988426 w 1984083"/>
              <a:gd name="connsiteY23" fmla="*/ 3193984 h 3355997"/>
              <a:gd name="connsiteX24" fmla="*/ 897013 w 1984083"/>
              <a:gd name="connsiteY24" fmla="*/ 3257110 h 3355997"/>
              <a:gd name="connsiteX25" fmla="*/ 788483 w 1984083"/>
              <a:gd name="connsiteY25" fmla="*/ 3232855 h 3355997"/>
              <a:gd name="connsiteX26" fmla="*/ 687818 w 1984083"/>
              <a:gd name="connsiteY26" fmla="*/ 3241406 h 3355997"/>
              <a:gd name="connsiteX27" fmla="*/ 519796 w 1984083"/>
              <a:gd name="connsiteY27" fmla="*/ 3306087 h 3355997"/>
              <a:gd name="connsiteX28" fmla="*/ 437635 w 1984083"/>
              <a:gd name="connsiteY28" fmla="*/ 3301578 h 3355997"/>
              <a:gd name="connsiteX29" fmla="*/ 332899 w 1984083"/>
              <a:gd name="connsiteY29" fmla="*/ 3260375 h 3355997"/>
              <a:gd name="connsiteX30" fmla="*/ 226312 w 1984083"/>
              <a:gd name="connsiteY30" fmla="*/ 3251668 h 3355997"/>
              <a:gd name="connsiteX31" fmla="*/ 139248 w 1984083"/>
              <a:gd name="connsiteY31" fmla="*/ 3265972 h 3355997"/>
              <a:gd name="connsiteX32" fmla="*/ 0 w 1984083"/>
              <a:gd name="connsiteY32" fmla="*/ 3355997 h 3355997"/>
              <a:gd name="connsiteX33" fmla="*/ 554029 w 1984083"/>
              <a:gd name="connsiteY33" fmla="*/ 158955 h 3355997"/>
              <a:gd name="connsiteX34" fmla="*/ 574585 w 1984083"/>
              <a:gd name="connsiteY34" fmla="*/ 72669 h 3355997"/>
              <a:gd name="connsiteX35" fmla="*/ 582736 w 1984083"/>
              <a:gd name="connsiteY35" fmla="*/ 46751 h 3355997"/>
              <a:gd name="connsiteX36" fmla="*/ 771689 w 1984083"/>
              <a:gd name="connsiteY36" fmla="*/ 46751 h 3355997"/>
              <a:gd name="connsiteX37" fmla="*/ 771689 w 1984083"/>
              <a:gd name="connsiteY37" fmla="*/ 30964 h 3355997"/>
              <a:gd name="connsiteX38" fmla="*/ 814482 w 1984083"/>
              <a:gd name="connsiteY38" fmla="*/ 22752 h 3355997"/>
              <a:gd name="connsiteX39" fmla="*/ 855748 w 1984083"/>
              <a:gd name="connsiteY39" fmla="*/ 17621 h 3355997"/>
              <a:gd name="connsiteX40" fmla="*/ 927916 w 1984083"/>
              <a:gd name="connsiteY40" fmla="*/ 363 h 3355997"/>
              <a:gd name="connsiteX0" fmla="*/ 927916 w 1984083"/>
              <a:gd name="connsiteY0" fmla="*/ 363 h 3355997"/>
              <a:gd name="connsiteX1" fmla="*/ 1010724 w 1984083"/>
              <a:gd name="connsiteY1" fmla="*/ 31148 h 3355997"/>
              <a:gd name="connsiteX2" fmla="*/ 1188554 w 1984083"/>
              <a:gd name="connsiteY2" fmla="*/ 90076 h 3355997"/>
              <a:gd name="connsiteX3" fmla="*/ 1220567 w 1984083"/>
              <a:gd name="connsiteY3" fmla="*/ 164553 h 3355997"/>
              <a:gd name="connsiteX4" fmla="*/ 1225748 w 1984083"/>
              <a:gd name="connsiteY4" fmla="*/ 197204 h 3355997"/>
              <a:gd name="connsiteX5" fmla="*/ 1262665 w 1984083"/>
              <a:gd name="connsiteY5" fmla="*/ 186942 h 3355997"/>
              <a:gd name="connsiteX6" fmla="*/ 1339460 w 1984083"/>
              <a:gd name="connsiteY6" fmla="*/ 176680 h 3355997"/>
              <a:gd name="connsiteX7" fmla="*/ 1382298 w 1984083"/>
              <a:gd name="connsiteY7" fmla="*/ 129725 h 3355997"/>
              <a:gd name="connsiteX8" fmla="*/ 1482778 w 1984083"/>
              <a:gd name="connsiteY8" fmla="*/ 159111 h 3355997"/>
              <a:gd name="connsiteX9" fmla="*/ 1545324 w 1984083"/>
              <a:gd name="connsiteY9" fmla="*/ 126148 h 3355997"/>
              <a:gd name="connsiteX10" fmla="*/ 1618787 w 1984083"/>
              <a:gd name="connsiteY10" fmla="*/ 95052 h 3355997"/>
              <a:gd name="connsiteX11" fmla="*/ 1683831 w 1984083"/>
              <a:gd name="connsiteY11" fmla="*/ 68153 h 3355997"/>
              <a:gd name="connsiteX12" fmla="*/ 1744897 w 1984083"/>
              <a:gd name="connsiteY12" fmla="*/ 59602 h 3355997"/>
              <a:gd name="connsiteX13" fmla="*/ 1807442 w 1984083"/>
              <a:gd name="connsiteY13" fmla="*/ 84168 h 3355997"/>
              <a:gd name="connsiteX14" fmla="*/ 1942526 w 1984083"/>
              <a:gd name="connsiteY14" fmla="*/ 123350 h 3355997"/>
              <a:gd name="connsiteX15" fmla="*/ 1942619 w 1984083"/>
              <a:gd name="connsiteY15" fmla="*/ 168129 h 3355997"/>
              <a:gd name="connsiteX16" fmla="*/ 1976667 w 1984083"/>
              <a:gd name="connsiteY16" fmla="*/ 222703 h 3355997"/>
              <a:gd name="connsiteX17" fmla="*/ 1952889 w 1984083"/>
              <a:gd name="connsiteY17" fmla="*/ 348800 h 3355997"/>
              <a:gd name="connsiteX18" fmla="*/ 1378782 w 1984083"/>
              <a:gd name="connsiteY18" fmla="*/ 3106602 h 3355997"/>
              <a:gd name="connsiteX19" fmla="*/ 1312443 w 1984083"/>
              <a:gd name="connsiteY19" fmla="*/ 3158534 h 3355997"/>
              <a:gd name="connsiteX20" fmla="*/ 1198639 w 1984083"/>
              <a:gd name="connsiteY20" fmla="*/ 3116864 h 3355997"/>
              <a:gd name="connsiteX21" fmla="*/ 1135168 w 1984083"/>
              <a:gd name="connsiteY21" fmla="*/ 3156046 h 3355997"/>
              <a:gd name="connsiteX22" fmla="*/ 1078636 w 1984083"/>
              <a:gd name="connsiteY22" fmla="*/ 3200203 h 3355997"/>
              <a:gd name="connsiteX23" fmla="*/ 988426 w 1984083"/>
              <a:gd name="connsiteY23" fmla="*/ 3193984 h 3355997"/>
              <a:gd name="connsiteX24" fmla="*/ 897013 w 1984083"/>
              <a:gd name="connsiteY24" fmla="*/ 3257110 h 3355997"/>
              <a:gd name="connsiteX25" fmla="*/ 788483 w 1984083"/>
              <a:gd name="connsiteY25" fmla="*/ 3232855 h 3355997"/>
              <a:gd name="connsiteX26" fmla="*/ 687818 w 1984083"/>
              <a:gd name="connsiteY26" fmla="*/ 3241406 h 3355997"/>
              <a:gd name="connsiteX27" fmla="*/ 519796 w 1984083"/>
              <a:gd name="connsiteY27" fmla="*/ 3306087 h 3355997"/>
              <a:gd name="connsiteX28" fmla="*/ 437635 w 1984083"/>
              <a:gd name="connsiteY28" fmla="*/ 3301578 h 3355997"/>
              <a:gd name="connsiteX29" fmla="*/ 332899 w 1984083"/>
              <a:gd name="connsiteY29" fmla="*/ 3260375 h 3355997"/>
              <a:gd name="connsiteX30" fmla="*/ 226312 w 1984083"/>
              <a:gd name="connsiteY30" fmla="*/ 3251668 h 3355997"/>
              <a:gd name="connsiteX31" fmla="*/ 139248 w 1984083"/>
              <a:gd name="connsiteY31" fmla="*/ 3265972 h 3355997"/>
              <a:gd name="connsiteX32" fmla="*/ 0 w 1984083"/>
              <a:gd name="connsiteY32" fmla="*/ 3355997 h 3355997"/>
              <a:gd name="connsiteX33" fmla="*/ 554029 w 1984083"/>
              <a:gd name="connsiteY33" fmla="*/ 158955 h 3355997"/>
              <a:gd name="connsiteX34" fmla="*/ 574585 w 1984083"/>
              <a:gd name="connsiteY34" fmla="*/ 72669 h 3355997"/>
              <a:gd name="connsiteX35" fmla="*/ 582736 w 1984083"/>
              <a:gd name="connsiteY35" fmla="*/ 46751 h 3355997"/>
              <a:gd name="connsiteX36" fmla="*/ 771689 w 1984083"/>
              <a:gd name="connsiteY36" fmla="*/ 30964 h 3355997"/>
              <a:gd name="connsiteX37" fmla="*/ 814482 w 1984083"/>
              <a:gd name="connsiteY37" fmla="*/ 22752 h 3355997"/>
              <a:gd name="connsiteX38" fmla="*/ 855748 w 1984083"/>
              <a:gd name="connsiteY38" fmla="*/ 17621 h 3355997"/>
              <a:gd name="connsiteX39" fmla="*/ 927916 w 1984083"/>
              <a:gd name="connsiteY39" fmla="*/ 363 h 335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984083" h="3355997">
                <a:moveTo>
                  <a:pt x="927916" y="363"/>
                </a:moveTo>
                <a:cubicBezTo>
                  <a:pt x="954193" y="3472"/>
                  <a:pt x="985743" y="21353"/>
                  <a:pt x="1010724" y="31148"/>
                </a:cubicBezTo>
                <a:cubicBezTo>
                  <a:pt x="1047641" y="45608"/>
                  <a:pt x="1155523" y="106402"/>
                  <a:pt x="1188554" y="90076"/>
                </a:cubicBezTo>
                <a:cubicBezTo>
                  <a:pt x="1187721" y="121950"/>
                  <a:pt x="1209372" y="138431"/>
                  <a:pt x="1220567" y="164553"/>
                </a:cubicBezTo>
                <a:cubicBezTo>
                  <a:pt x="1227321" y="180257"/>
                  <a:pt x="1205116" y="184921"/>
                  <a:pt x="1225748" y="197204"/>
                </a:cubicBezTo>
                <a:cubicBezTo>
                  <a:pt x="1239905" y="205445"/>
                  <a:pt x="1251562" y="190518"/>
                  <a:pt x="1262665" y="186942"/>
                </a:cubicBezTo>
                <a:cubicBezTo>
                  <a:pt x="1288017" y="178857"/>
                  <a:pt x="1312813" y="180101"/>
                  <a:pt x="1339460" y="176680"/>
                </a:cubicBezTo>
                <a:cubicBezTo>
                  <a:pt x="1377857" y="171860"/>
                  <a:pt x="1359445" y="162065"/>
                  <a:pt x="1382298" y="129725"/>
                </a:cubicBezTo>
                <a:cubicBezTo>
                  <a:pt x="1417272" y="132523"/>
                  <a:pt x="1446694" y="156001"/>
                  <a:pt x="1482778" y="159111"/>
                </a:cubicBezTo>
                <a:cubicBezTo>
                  <a:pt x="1529872" y="163153"/>
                  <a:pt x="1518770" y="150715"/>
                  <a:pt x="1545324" y="126148"/>
                </a:cubicBezTo>
                <a:cubicBezTo>
                  <a:pt x="1561608" y="111066"/>
                  <a:pt x="1598155" y="105314"/>
                  <a:pt x="1618787" y="95052"/>
                </a:cubicBezTo>
                <a:cubicBezTo>
                  <a:pt x="1639605" y="84790"/>
                  <a:pt x="1662366" y="77638"/>
                  <a:pt x="1683831" y="68153"/>
                </a:cubicBezTo>
                <a:cubicBezTo>
                  <a:pt x="1710385" y="56647"/>
                  <a:pt x="1714826" y="49495"/>
                  <a:pt x="1744897" y="59602"/>
                </a:cubicBezTo>
                <a:cubicBezTo>
                  <a:pt x="1765992" y="66598"/>
                  <a:pt x="1786810" y="75927"/>
                  <a:pt x="1807442" y="84168"/>
                </a:cubicBezTo>
                <a:cubicBezTo>
                  <a:pt x="1853426" y="102515"/>
                  <a:pt x="1898855" y="89143"/>
                  <a:pt x="1942526" y="123350"/>
                </a:cubicBezTo>
                <a:cubicBezTo>
                  <a:pt x="1936975" y="138276"/>
                  <a:pt x="1941508" y="153513"/>
                  <a:pt x="1942619" y="168129"/>
                </a:cubicBezTo>
                <a:cubicBezTo>
                  <a:pt x="1945857" y="205445"/>
                  <a:pt x="1959273" y="192851"/>
                  <a:pt x="1976667" y="222703"/>
                </a:cubicBezTo>
                <a:cubicBezTo>
                  <a:pt x="1998503" y="260175"/>
                  <a:pt x="1966490" y="313661"/>
                  <a:pt x="1952889" y="348800"/>
                </a:cubicBezTo>
                <a:lnTo>
                  <a:pt x="1378782" y="3106602"/>
                </a:lnTo>
                <a:cubicBezTo>
                  <a:pt x="1334463" y="3099295"/>
                  <a:pt x="1345844" y="3149205"/>
                  <a:pt x="1312443" y="3158534"/>
                </a:cubicBezTo>
                <a:cubicBezTo>
                  <a:pt x="1290145" y="3164753"/>
                  <a:pt x="1222048" y="3126349"/>
                  <a:pt x="1198639" y="3116864"/>
                </a:cubicBezTo>
                <a:cubicBezTo>
                  <a:pt x="1150990" y="3097429"/>
                  <a:pt x="1152470" y="3109401"/>
                  <a:pt x="1135168" y="3156046"/>
                </a:cubicBezTo>
                <a:cubicBezTo>
                  <a:pt x="1121937" y="3192118"/>
                  <a:pt x="1115368" y="3197715"/>
                  <a:pt x="1078636" y="3200203"/>
                </a:cubicBezTo>
                <a:cubicBezTo>
                  <a:pt x="1043292" y="3202535"/>
                  <a:pt x="1018774" y="3183877"/>
                  <a:pt x="988426" y="3193984"/>
                </a:cubicBezTo>
                <a:cubicBezTo>
                  <a:pt x="953360" y="3205645"/>
                  <a:pt x="929766" y="3244516"/>
                  <a:pt x="897013" y="3257110"/>
                </a:cubicBezTo>
                <a:cubicBezTo>
                  <a:pt x="857228" y="3272347"/>
                  <a:pt x="826233" y="3233943"/>
                  <a:pt x="788483" y="3232855"/>
                </a:cubicBezTo>
                <a:cubicBezTo>
                  <a:pt x="756100" y="3232077"/>
                  <a:pt x="724272" y="3250735"/>
                  <a:pt x="687818" y="3241406"/>
                </a:cubicBezTo>
                <a:cubicBezTo>
                  <a:pt x="655342" y="3305154"/>
                  <a:pt x="585857" y="3297536"/>
                  <a:pt x="519796" y="3306087"/>
                </a:cubicBezTo>
                <a:cubicBezTo>
                  <a:pt x="487968" y="3309974"/>
                  <a:pt x="469278" y="3314328"/>
                  <a:pt x="437635" y="3301578"/>
                </a:cubicBezTo>
                <a:cubicBezTo>
                  <a:pt x="406732" y="3289139"/>
                  <a:pt x="365837" y="3264729"/>
                  <a:pt x="332899" y="3260375"/>
                </a:cubicBezTo>
                <a:cubicBezTo>
                  <a:pt x="300053" y="3256022"/>
                  <a:pt x="262489" y="3251979"/>
                  <a:pt x="226312" y="3251668"/>
                </a:cubicBezTo>
                <a:cubicBezTo>
                  <a:pt x="191708" y="3251357"/>
                  <a:pt x="170243" y="3251824"/>
                  <a:pt x="139248" y="3265972"/>
                </a:cubicBezTo>
                <a:cubicBezTo>
                  <a:pt x="88545" y="3288828"/>
                  <a:pt x="19430" y="3302511"/>
                  <a:pt x="0" y="3355997"/>
                </a:cubicBezTo>
                <a:cubicBezTo>
                  <a:pt x="69115" y="2838239"/>
                  <a:pt x="492594" y="441779"/>
                  <a:pt x="554029" y="158955"/>
                </a:cubicBezTo>
                <a:cubicBezTo>
                  <a:pt x="561709" y="123602"/>
                  <a:pt x="568505" y="95253"/>
                  <a:pt x="574585" y="72669"/>
                </a:cubicBezTo>
                <a:lnTo>
                  <a:pt x="582736" y="46751"/>
                </a:lnTo>
                <a:lnTo>
                  <a:pt x="771689" y="30964"/>
                </a:lnTo>
                <a:lnTo>
                  <a:pt x="814482" y="22752"/>
                </a:lnTo>
                <a:cubicBezTo>
                  <a:pt x="828083" y="19331"/>
                  <a:pt x="843997" y="20886"/>
                  <a:pt x="855748" y="17621"/>
                </a:cubicBezTo>
                <a:cubicBezTo>
                  <a:pt x="877768" y="11713"/>
                  <a:pt x="903027" y="-2436"/>
                  <a:pt x="927916" y="363"/>
                </a:cubicBezTo>
                <a:close/>
              </a:path>
            </a:pathLst>
          </a:custGeom>
          <a:gradFill>
            <a:gsLst>
              <a:gs pos="20000">
                <a:schemeClr val="bg1">
                  <a:lumMod val="50000"/>
                </a:schemeClr>
              </a:gs>
              <a:gs pos="44000">
                <a:schemeClr val="bg1">
                  <a:lumMod val="95000"/>
                </a:schemeClr>
              </a:gs>
              <a:gs pos="34000">
                <a:schemeClr val="bg1">
                  <a:lumMod val="85000"/>
                </a:schemeClr>
              </a:gs>
              <a:gs pos="61000">
                <a:schemeClr val="bg1">
                  <a:lumMod val="95000"/>
                </a:schemeClr>
              </a:gs>
              <a:gs pos="82000">
                <a:schemeClr val="bg1">
                  <a:lumMod val="65000"/>
                </a:schemeClr>
              </a:gs>
            </a:gsLst>
            <a:lin ang="600000" scaled="0"/>
          </a:gra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64" name="Freeform: Shape 63">
            <a:extLst>
              <a:ext uri="{FF2B5EF4-FFF2-40B4-BE49-F238E27FC236}">
                <a16:creationId xmlns:a16="http://schemas.microsoft.com/office/drawing/2014/main" id="{6D383284-EC6F-6FA6-6C55-9529C754BEB7}"/>
              </a:ext>
            </a:extLst>
          </p:cNvPr>
          <p:cNvSpPr/>
          <p:nvPr/>
        </p:nvSpPr>
        <p:spPr>
          <a:xfrm>
            <a:off x="717752" y="3105000"/>
            <a:ext cx="1051951" cy="494163"/>
          </a:xfrm>
          <a:custGeom>
            <a:avLst/>
            <a:gdLst>
              <a:gd name="connsiteX0" fmla="*/ 3467 w 1402601"/>
              <a:gd name="connsiteY0" fmla="*/ 362998 h 658884"/>
              <a:gd name="connsiteX1" fmla="*/ 33322 w 1402601"/>
              <a:gd name="connsiteY1" fmla="*/ 415675 h 658884"/>
              <a:gd name="connsiteX2" fmla="*/ 82647 w 1402601"/>
              <a:gd name="connsiteY2" fmla="*/ 453580 h 658884"/>
              <a:gd name="connsiteX3" fmla="*/ 125721 w 1402601"/>
              <a:gd name="connsiteY3" fmla="*/ 486446 h 658884"/>
              <a:gd name="connsiteX4" fmla="*/ 244322 w 1402601"/>
              <a:gd name="connsiteY4" fmla="*/ 532410 h 658884"/>
              <a:gd name="connsiteX5" fmla="*/ 528636 w 1402601"/>
              <a:gd name="connsiteY5" fmla="*/ 574845 h 658884"/>
              <a:gd name="connsiteX6" fmla="*/ 637477 w 1402601"/>
              <a:gd name="connsiteY6" fmla="*/ 571482 h 658884"/>
              <a:gd name="connsiteX7" fmla="*/ 669880 w 1402601"/>
              <a:gd name="connsiteY7" fmla="*/ 570987 h 658884"/>
              <a:gd name="connsiteX8" fmla="*/ 705743 w 1402601"/>
              <a:gd name="connsiteY8" fmla="*/ 584908 h 658884"/>
              <a:gd name="connsiteX9" fmla="*/ 741319 w 1402601"/>
              <a:gd name="connsiteY9" fmla="*/ 560581 h 658884"/>
              <a:gd name="connsiteX10" fmla="*/ 798528 w 1402601"/>
              <a:gd name="connsiteY10" fmla="*/ 559414 h 658884"/>
              <a:gd name="connsiteX11" fmla="*/ 841266 w 1402601"/>
              <a:gd name="connsiteY11" fmla="*/ 551534 h 658884"/>
              <a:gd name="connsiteX12" fmla="*/ 885399 w 1402601"/>
              <a:gd name="connsiteY12" fmla="*/ 533755 h 658884"/>
              <a:gd name="connsiteX13" fmla="*/ 905013 w 1402601"/>
              <a:gd name="connsiteY13" fmla="*/ 472031 h 658884"/>
              <a:gd name="connsiteX14" fmla="*/ 918426 w 1402601"/>
              <a:gd name="connsiteY14" fmla="*/ 412476 h 658884"/>
              <a:gd name="connsiteX15" fmla="*/ 965539 w 1402601"/>
              <a:gd name="connsiteY15" fmla="*/ 408619 h 658884"/>
              <a:gd name="connsiteX16" fmla="*/ 993230 w 1402601"/>
              <a:gd name="connsiteY16" fmla="*/ 371730 h 658884"/>
              <a:gd name="connsiteX17" fmla="*/ 1019719 w 1402601"/>
              <a:gd name="connsiteY17" fmla="*/ 375423 h 658884"/>
              <a:gd name="connsiteX18" fmla="*/ 1026786 w 1402601"/>
              <a:gd name="connsiteY18" fmla="*/ 365181 h 658884"/>
              <a:gd name="connsiteX19" fmla="*/ 1033661 w 1402601"/>
              <a:gd name="connsiteY19" fmla="*/ 390003 h 658884"/>
              <a:gd name="connsiteX20" fmla="*/ 1002124 w 1402601"/>
              <a:gd name="connsiteY20" fmla="*/ 427413 h 658884"/>
              <a:gd name="connsiteX21" fmla="*/ 965539 w 1402601"/>
              <a:gd name="connsiteY21" fmla="*/ 482589 h 658884"/>
              <a:gd name="connsiteX22" fmla="*/ 918426 w 1402601"/>
              <a:gd name="connsiteY22" fmla="*/ 486446 h 658884"/>
              <a:gd name="connsiteX23" fmla="*/ 905013 w 1402601"/>
              <a:gd name="connsiteY23" fmla="*/ 545988 h 658884"/>
              <a:gd name="connsiteX24" fmla="*/ 885399 w 1402601"/>
              <a:gd name="connsiteY24" fmla="*/ 607712 h 658884"/>
              <a:gd name="connsiteX25" fmla="*/ 841266 w 1402601"/>
              <a:gd name="connsiteY25" fmla="*/ 625490 h 658884"/>
              <a:gd name="connsiteX26" fmla="*/ 798528 w 1402601"/>
              <a:gd name="connsiteY26" fmla="*/ 633384 h 658884"/>
              <a:gd name="connsiteX27" fmla="*/ 741319 w 1402601"/>
              <a:gd name="connsiteY27" fmla="*/ 634551 h 658884"/>
              <a:gd name="connsiteX28" fmla="*/ 705743 w 1402601"/>
              <a:gd name="connsiteY28" fmla="*/ 658878 h 658884"/>
              <a:gd name="connsiteX29" fmla="*/ 669880 w 1402601"/>
              <a:gd name="connsiteY29" fmla="*/ 644957 h 658884"/>
              <a:gd name="connsiteX30" fmla="*/ 637477 w 1402601"/>
              <a:gd name="connsiteY30" fmla="*/ 645452 h 658884"/>
              <a:gd name="connsiteX31" fmla="*/ 528636 w 1402601"/>
              <a:gd name="connsiteY31" fmla="*/ 648815 h 658884"/>
              <a:gd name="connsiteX32" fmla="*/ 244322 w 1402601"/>
              <a:gd name="connsiteY32" fmla="*/ 606380 h 658884"/>
              <a:gd name="connsiteX33" fmla="*/ 125721 w 1402601"/>
              <a:gd name="connsiteY33" fmla="*/ 560416 h 658884"/>
              <a:gd name="connsiteX34" fmla="*/ 82647 w 1402601"/>
              <a:gd name="connsiteY34" fmla="*/ 527550 h 658884"/>
              <a:gd name="connsiteX35" fmla="*/ 33322 w 1402601"/>
              <a:gd name="connsiteY35" fmla="*/ 489631 h 658884"/>
              <a:gd name="connsiteX36" fmla="*/ 3467 w 1402601"/>
              <a:gd name="connsiteY36" fmla="*/ 362998 h 658884"/>
              <a:gd name="connsiteX37" fmla="*/ 881175 w 1402601"/>
              <a:gd name="connsiteY37" fmla="*/ 50319 h 658884"/>
              <a:gd name="connsiteX38" fmla="*/ 931493 w 1402601"/>
              <a:gd name="connsiteY38" fmla="*/ 73802 h 658884"/>
              <a:gd name="connsiteX39" fmla="*/ 922640 w 1402601"/>
              <a:gd name="connsiteY39" fmla="*/ 93460 h 658884"/>
              <a:gd name="connsiteX40" fmla="*/ 920298 w 1402601"/>
              <a:gd name="connsiteY40" fmla="*/ 95370 h 658884"/>
              <a:gd name="connsiteX41" fmla="*/ 938308 w 1402601"/>
              <a:gd name="connsiteY41" fmla="*/ 100116 h 658884"/>
              <a:gd name="connsiteX42" fmla="*/ 1029060 w 1402601"/>
              <a:gd name="connsiteY42" fmla="*/ 122946 h 658884"/>
              <a:gd name="connsiteX43" fmla="*/ 1124842 w 1402601"/>
              <a:gd name="connsiteY43" fmla="*/ 71122 h 658884"/>
              <a:gd name="connsiteX44" fmla="*/ 1178193 w 1402601"/>
              <a:gd name="connsiteY44" fmla="*/ 76153 h 658884"/>
              <a:gd name="connsiteX45" fmla="*/ 1145815 w 1402601"/>
              <a:gd name="connsiteY45" fmla="*/ 123956 h 658884"/>
              <a:gd name="connsiteX46" fmla="*/ 1089275 w 1402601"/>
              <a:gd name="connsiteY46" fmla="*/ 168068 h 658884"/>
              <a:gd name="connsiteX47" fmla="*/ 999060 w 1402601"/>
              <a:gd name="connsiteY47" fmla="*/ 161854 h 658884"/>
              <a:gd name="connsiteX48" fmla="*/ 907655 w 1402601"/>
              <a:gd name="connsiteY48" fmla="*/ 224923 h 658884"/>
              <a:gd name="connsiteX49" fmla="*/ 799116 w 1402601"/>
              <a:gd name="connsiteY49" fmla="*/ 200777 h 658884"/>
              <a:gd name="connsiteX50" fmla="*/ 698469 w 1402601"/>
              <a:gd name="connsiteY50" fmla="*/ 209325 h 658884"/>
              <a:gd name="connsiteX51" fmla="*/ 530416 w 1402601"/>
              <a:gd name="connsiteY51" fmla="*/ 273908 h 658884"/>
              <a:gd name="connsiteX52" fmla="*/ 448255 w 1402601"/>
              <a:gd name="connsiteY52" fmla="*/ 269540 h 658884"/>
              <a:gd name="connsiteX53" fmla="*/ 343553 w 1402601"/>
              <a:gd name="connsiteY53" fmla="*/ 228282 h 658884"/>
              <a:gd name="connsiteX54" fmla="*/ 236906 w 1402601"/>
              <a:gd name="connsiteY54" fmla="*/ 219561 h 658884"/>
              <a:gd name="connsiteX55" fmla="*/ 149826 w 1402601"/>
              <a:gd name="connsiteY55" fmla="*/ 233818 h 658884"/>
              <a:gd name="connsiteX56" fmla="*/ 10638 w 1402601"/>
              <a:gd name="connsiteY56" fmla="*/ 323887 h 658884"/>
              <a:gd name="connsiteX57" fmla="*/ 39719 w 1402601"/>
              <a:gd name="connsiteY57" fmla="*/ 143433 h 658884"/>
              <a:gd name="connsiteX58" fmla="*/ 195447 w 1402601"/>
              <a:gd name="connsiteY58" fmla="*/ 73125 h 658884"/>
              <a:gd name="connsiteX59" fmla="*/ 290257 w 1402601"/>
              <a:gd name="connsiteY59" fmla="*/ 66596 h 658884"/>
              <a:gd name="connsiteX60" fmla="*/ 408472 w 1402601"/>
              <a:gd name="connsiteY60" fmla="*/ 83029 h 658884"/>
              <a:gd name="connsiteX61" fmla="*/ 526903 w 1402601"/>
              <a:gd name="connsiteY61" fmla="*/ 129491 h 658884"/>
              <a:gd name="connsiteX62" fmla="*/ 617659 w 1402601"/>
              <a:gd name="connsiteY62" fmla="*/ 139727 h 658884"/>
              <a:gd name="connsiteX63" fmla="*/ 797603 w 1402601"/>
              <a:gd name="connsiteY63" fmla="*/ 92255 h 658884"/>
              <a:gd name="connsiteX64" fmla="*/ 854656 w 1402601"/>
              <a:gd name="connsiteY64" fmla="*/ 95250 h 658884"/>
              <a:gd name="connsiteX65" fmla="*/ 870794 w 1402601"/>
              <a:gd name="connsiteY65" fmla="*/ 94288 h 658884"/>
              <a:gd name="connsiteX66" fmla="*/ 870083 w 1402601"/>
              <a:gd name="connsiteY66" fmla="*/ 90617 h 658884"/>
              <a:gd name="connsiteX67" fmla="*/ 875304 w 1402601"/>
              <a:gd name="connsiteY67" fmla="*/ 58201 h 658884"/>
              <a:gd name="connsiteX68" fmla="*/ 881175 w 1402601"/>
              <a:gd name="connsiteY68" fmla="*/ 50319 h 658884"/>
              <a:gd name="connsiteX69" fmla="*/ 1324400 w 1402601"/>
              <a:gd name="connsiteY69" fmla="*/ 658 h 658884"/>
              <a:gd name="connsiteX70" fmla="*/ 1355467 w 1402601"/>
              <a:gd name="connsiteY70" fmla="*/ 10820 h 658884"/>
              <a:gd name="connsiteX71" fmla="*/ 1402601 w 1402601"/>
              <a:gd name="connsiteY71" fmla="*/ 32121 h 658884"/>
              <a:gd name="connsiteX72" fmla="*/ 1394721 w 1402601"/>
              <a:gd name="connsiteY72" fmla="*/ 70199 h 658884"/>
              <a:gd name="connsiteX73" fmla="*/ 1328464 w 1402601"/>
              <a:gd name="connsiteY73" fmla="*/ 122190 h 658884"/>
              <a:gd name="connsiteX74" fmla="*/ 1214577 w 1402601"/>
              <a:gd name="connsiteY74" fmla="*/ 80427 h 658884"/>
              <a:gd name="connsiteX75" fmla="*/ 1204681 w 1402601"/>
              <a:gd name="connsiteY75" fmla="*/ 76736 h 658884"/>
              <a:gd name="connsiteX76" fmla="*/ 1229843 w 1402601"/>
              <a:gd name="connsiteY76" fmla="*/ 79588 h 658884"/>
              <a:gd name="connsiteX77" fmla="*/ 1288715 w 1402601"/>
              <a:gd name="connsiteY77" fmla="*/ 42691 h 658884"/>
              <a:gd name="connsiteX78" fmla="*/ 1324400 w 1402601"/>
              <a:gd name="connsiteY78" fmla="*/ 658 h 65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402601" h="658884">
                <a:moveTo>
                  <a:pt x="3467" y="362998"/>
                </a:moveTo>
                <a:cubicBezTo>
                  <a:pt x="8179" y="383797"/>
                  <a:pt x="17553" y="402084"/>
                  <a:pt x="33322" y="415675"/>
                </a:cubicBezTo>
                <a:cubicBezTo>
                  <a:pt x="52263" y="431944"/>
                  <a:pt x="66349" y="434621"/>
                  <a:pt x="82647" y="453580"/>
                </a:cubicBezTo>
                <a:cubicBezTo>
                  <a:pt x="98415" y="471853"/>
                  <a:pt x="102598" y="476054"/>
                  <a:pt x="125721" y="486446"/>
                </a:cubicBezTo>
                <a:cubicBezTo>
                  <a:pt x="164133" y="503731"/>
                  <a:pt x="205093" y="517144"/>
                  <a:pt x="244322" y="532410"/>
                </a:cubicBezTo>
                <a:cubicBezTo>
                  <a:pt x="337058" y="568461"/>
                  <a:pt x="430515" y="577522"/>
                  <a:pt x="528636" y="574845"/>
                </a:cubicBezTo>
                <a:cubicBezTo>
                  <a:pt x="567192" y="573843"/>
                  <a:pt x="598921" y="567459"/>
                  <a:pt x="637477" y="571482"/>
                </a:cubicBezTo>
                <a:cubicBezTo>
                  <a:pt x="648534" y="572662"/>
                  <a:pt x="658774" y="569134"/>
                  <a:pt x="669880" y="570987"/>
                </a:cubicBezTo>
                <a:cubicBezTo>
                  <a:pt x="680744" y="572827"/>
                  <a:pt x="696032" y="585402"/>
                  <a:pt x="705743" y="584908"/>
                </a:cubicBezTo>
                <a:cubicBezTo>
                  <a:pt x="725214" y="584071"/>
                  <a:pt x="723867" y="567802"/>
                  <a:pt x="741319" y="560581"/>
                </a:cubicBezTo>
                <a:cubicBezTo>
                  <a:pt x="758097" y="553717"/>
                  <a:pt x="781413" y="559744"/>
                  <a:pt x="798528" y="559414"/>
                </a:cubicBezTo>
                <a:cubicBezTo>
                  <a:pt x="816123" y="558906"/>
                  <a:pt x="825497" y="553881"/>
                  <a:pt x="841266" y="551534"/>
                </a:cubicBezTo>
                <a:cubicBezTo>
                  <a:pt x="866794" y="547676"/>
                  <a:pt x="869967" y="553044"/>
                  <a:pt x="885399" y="533755"/>
                </a:cubicBezTo>
                <a:cubicBezTo>
                  <a:pt x="896985" y="519326"/>
                  <a:pt x="902177" y="489810"/>
                  <a:pt x="905013" y="472031"/>
                </a:cubicBezTo>
                <a:cubicBezTo>
                  <a:pt x="907369" y="456930"/>
                  <a:pt x="896456" y="425560"/>
                  <a:pt x="918426" y="412476"/>
                </a:cubicBezTo>
                <a:cubicBezTo>
                  <a:pt x="927656" y="406944"/>
                  <a:pt x="952319" y="414494"/>
                  <a:pt x="965539" y="408619"/>
                </a:cubicBezTo>
                <a:cubicBezTo>
                  <a:pt x="987365" y="398899"/>
                  <a:pt x="988038" y="386996"/>
                  <a:pt x="993230" y="371730"/>
                </a:cubicBezTo>
                <a:cubicBezTo>
                  <a:pt x="1001643" y="372059"/>
                  <a:pt x="1010537" y="372732"/>
                  <a:pt x="1019719" y="375423"/>
                </a:cubicBezTo>
                <a:cubicBezTo>
                  <a:pt x="1022075" y="371894"/>
                  <a:pt x="1024431" y="368545"/>
                  <a:pt x="1026786" y="365181"/>
                </a:cubicBezTo>
                <a:cubicBezTo>
                  <a:pt x="1028613" y="362669"/>
                  <a:pt x="1032315" y="392693"/>
                  <a:pt x="1033661" y="390003"/>
                </a:cubicBezTo>
                <a:cubicBezTo>
                  <a:pt x="1030296" y="405612"/>
                  <a:pt x="1010681" y="414659"/>
                  <a:pt x="1002124" y="427413"/>
                </a:cubicBezTo>
                <a:cubicBezTo>
                  <a:pt x="985538" y="451905"/>
                  <a:pt x="995249" y="469340"/>
                  <a:pt x="965539" y="482589"/>
                </a:cubicBezTo>
                <a:cubicBezTo>
                  <a:pt x="952126" y="488629"/>
                  <a:pt x="927464" y="480914"/>
                  <a:pt x="918426" y="486446"/>
                </a:cubicBezTo>
                <a:cubicBezTo>
                  <a:pt x="896648" y="499530"/>
                  <a:pt x="907369" y="530900"/>
                  <a:pt x="905013" y="545988"/>
                </a:cubicBezTo>
                <a:cubicBezTo>
                  <a:pt x="902177" y="563945"/>
                  <a:pt x="896985" y="593296"/>
                  <a:pt x="885399" y="607712"/>
                </a:cubicBezTo>
                <a:cubicBezTo>
                  <a:pt x="869967" y="627179"/>
                  <a:pt x="866794" y="621646"/>
                  <a:pt x="841266" y="625490"/>
                </a:cubicBezTo>
                <a:cubicBezTo>
                  <a:pt x="825497" y="628016"/>
                  <a:pt x="815931" y="633041"/>
                  <a:pt x="798528" y="633384"/>
                </a:cubicBezTo>
                <a:cubicBezTo>
                  <a:pt x="781413" y="633878"/>
                  <a:pt x="758097" y="627673"/>
                  <a:pt x="741319" y="634551"/>
                </a:cubicBezTo>
                <a:cubicBezTo>
                  <a:pt x="723867" y="641759"/>
                  <a:pt x="725214" y="658027"/>
                  <a:pt x="705743" y="658878"/>
                </a:cubicBezTo>
                <a:cubicBezTo>
                  <a:pt x="696032" y="659208"/>
                  <a:pt x="680744" y="646632"/>
                  <a:pt x="669880" y="644957"/>
                </a:cubicBezTo>
                <a:cubicBezTo>
                  <a:pt x="658967" y="643104"/>
                  <a:pt x="648534" y="646632"/>
                  <a:pt x="637477" y="645452"/>
                </a:cubicBezTo>
                <a:cubicBezTo>
                  <a:pt x="598921" y="641429"/>
                  <a:pt x="567192" y="647799"/>
                  <a:pt x="528636" y="648815"/>
                </a:cubicBezTo>
                <a:cubicBezTo>
                  <a:pt x="430515" y="651327"/>
                  <a:pt x="337058" y="642431"/>
                  <a:pt x="244322" y="606380"/>
                </a:cubicBezTo>
                <a:cubicBezTo>
                  <a:pt x="205093" y="591114"/>
                  <a:pt x="164133" y="577687"/>
                  <a:pt x="125721" y="560416"/>
                </a:cubicBezTo>
                <a:cubicBezTo>
                  <a:pt x="102598" y="550024"/>
                  <a:pt x="98415" y="545988"/>
                  <a:pt x="82647" y="527550"/>
                </a:cubicBezTo>
                <a:cubicBezTo>
                  <a:pt x="66349" y="508591"/>
                  <a:pt x="52263" y="505900"/>
                  <a:pt x="33322" y="489631"/>
                </a:cubicBezTo>
                <a:cubicBezTo>
                  <a:pt x="294" y="461295"/>
                  <a:pt x="-4753" y="411817"/>
                  <a:pt x="3467" y="362998"/>
                </a:cubicBezTo>
                <a:close/>
                <a:moveTo>
                  <a:pt x="881175" y="50319"/>
                </a:moveTo>
                <a:cubicBezTo>
                  <a:pt x="899123" y="56356"/>
                  <a:pt x="919418" y="64743"/>
                  <a:pt x="931493" y="73802"/>
                </a:cubicBezTo>
                <a:cubicBezTo>
                  <a:pt x="929984" y="82272"/>
                  <a:pt x="926807" y="88499"/>
                  <a:pt x="922640" y="93460"/>
                </a:cubicBezTo>
                <a:lnTo>
                  <a:pt x="920298" y="95370"/>
                </a:lnTo>
                <a:lnTo>
                  <a:pt x="938308" y="100116"/>
                </a:lnTo>
                <a:cubicBezTo>
                  <a:pt x="968270" y="111975"/>
                  <a:pt x="997114" y="131380"/>
                  <a:pt x="1029060" y="122946"/>
                </a:cubicBezTo>
                <a:cubicBezTo>
                  <a:pt x="1064140" y="113720"/>
                  <a:pt x="1087113" y="79339"/>
                  <a:pt x="1124842" y="71122"/>
                </a:cubicBezTo>
                <a:cubicBezTo>
                  <a:pt x="1143112" y="67100"/>
                  <a:pt x="1160247" y="71453"/>
                  <a:pt x="1178193" y="76153"/>
                </a:cubicBezTo>
                <a:cubicBezTo>
                  <a:pt x="1161058" y="75822"/>
                  <a:pt x="1157923" y="91246"/>
                  <a:pt x="1145815" y="123956"/>
                </a:cubicBezTo>
                <a:cubicBezTo>
                  <a:pt x="1132572" y="160009"/>
                  <a:pt x="1126031" y="165544"/>
                  <a:pt x="1089275" y="168068"/>
                </a:cubicBezTo>
                <a:cubicBezTo>
                  <a:pt x="1053924" y="170418"/>
                  <a:pt x="1029438" y="151792"/>
                  <a:pt x="999060" y="161854"/>
                </a:cubicBezTo>
                <a:cubicBezTo>
                  <a:pt x="963979" y="173603"/>
                  <a:pt x="940358" y="212353"/>
                  <a:pt x="907655" y="224923"/>
                </a:cubicBezTo>
                <a:cubicBezTo>
                  <a:pt x="867872" y="240189"/>
                  <a:pt x="836845" y="201787"/>
                  <a:pt x="799116" y="200777"/>
                </a:cubicBezTo>
                <a:cubicBezTo>
                  <a:pt x="766738" y="199941"/>
                  <a:pt x="734901" y="218551"/>
                  <a:pt x="698469" y="209325"/>
                </a:cubicBezTo>
                <a:cubicBezTo>
                  <a:pt x="665928" y="273072"/>
                  <a:pt x="596524" y="265344"/>
                  <a:pt x="530416" y="273908"/>
                </a:cubicBezTo>
                <a:cubicBezTo>
                  <a:pt x="498579" y="277930"/>
                  <a:pt x="479930" y="282299"/>
                  <a:pt x="448255" y="269540"/>
                </a:cubicBezTo>
                <a:cubicBezTo>
                  <a:pt x="417390" y="256970"/>
                  <a:pt x="376472" y="232651"/>
                  <a:pt x="343553" y="228282"/>
                </a:cubicBezTo>
                <a:cubicBezTo>
                  <a:pt x="310689" y="224087"/>
                  <a:pt x="273122" y="219892"/>
                  <a:pt x="236906" y="219561"/>
                </a:cubicBezTo>
                <a:cubicBezTo>
                  <a:pt x="202366" y="219229"/>
                  <a:pt x="180907" y="219734"/>
                  <a:pt x="149826" y="233818"/>
                </a:cubicBezTo>
                <a:cubicBezTo>
                  <a:pt x="99178" y="256796"/>
                  <a:pt x="30097" y="270376"/>
                  <a:pt x="10638" y="323887"/>
                </a:cubicBezTo>
                <a:cubicBezTo>
                  <a:pt x="20314" y="263736"/>
                  <a:pt x="30043" y="203584"/>
                  <a:pt x="39719" y="143433"/>
                </a:cubicBezTo>
                <a:cubicBezTo>
                  <a:pt x="56962" y="95126"/>
                  <a:pt x="153718" y="85931"/>
                  <a:pt x="195447" y="73125"/>
                </a:cubicBezTo>
                <a:cubicBezTo>
                  <a:pt x="237230" y="60318"/>
                  <a:pt x="252149" y="63567"/>
                  <a:pt x="290257" y="66596"/>
                </a:cubicBezTo>
                <a:cubicBezTo>
                  <a:pt x="330148" y="69781"/>
                  <a:pt x="371931" y="76484"/>
                  <a:pt x="408472" y="83029"/>
                </a:cubicBezTo>
                <a:cubicBezTo>
                  <a:pt x="444904" y="89574"/>
                  <a:pt x="491822" y="115392"/>
                  <a:pt x="526903" y="129491"/>
                </a:cubicBezTo>
                <a:cubicBezTo>
                  <a:pt x="562794" y="143748"/>
                  <a:pt x="582902" y="141067"/>
                  <a:pt x="617659" y="139727"/>
                </a:cubicBezTo>
                <a:cubicBezTo>
                  <a:pt x="689766" y="136872"/>
                  <a:pt x="766738" y="149284"/>
                  <a:pt x="797603" y="92255"/>
                </a:cubicBezTo>
                <a:cubicBezTo>
                  <a:pt x="818062" y="97957"/>
                  <a:pt x="836683" y="97117"/>
                  <a:pt x="854656" y="95250"/>
                </a:cubicBezTo>
                <a:lnTo>
                  <a:pt x="870794" y="94288"/>
                </a:lnTo>
                <a:lnTo>
                  <a:pt x="870083" y="90617"/>
                </a:lnTo>
                <a:cubicBezTo>
                  <a:pt x="868427" y="80134"/>
                  <a:pt x="868679" y="69608"/>
                  <a:pt x="875304" y="58201"/>
                </a:cubicBezTo>
                <a:cubicBezTo>
                  <a:pt x="876982" y="55182"/>
                  <a:pt x="878995" y="52667"/>
                  <a:pt x="881175" y="50319"/>
                </a:cubicBezTo>
                <a:close/>
                <a:moveTo>
                  <a:pt x="1324400" y="658"/>
                </a:moveTo>
                <a:cubicBezTo>
                  <a:pt x="1331997" y="1994"/>
                  <a:pt x="1341965" y="5369"/>
                  <a:pt x="1355467" y="10820"/>
                </a:cubicBezTo>
                <a:cubicBezTo>
                  <a:pt x="1365702" y="14847"/>
                  <a:pt x="1383313" y="23403"/>
                  <a:pt x="1402601" y="32121"/>
                </a:cubicBezTo>
                <a:lnTo>
                  <a:pt x="1394721" y="70199"/>
                </a:lnTo>
                <a:cubicBezTo>
                  <a:pt x="1350436" y="62985"/>
                  <a:pt x="1361844" y="112801"/>
                  <a:pt x="1328464" y="122190"/>
                </a:cubicBezTo>
                <a:cubicBezTo>
                  <a:pt x="1306161" y="128397"/>
                  <a:pt x="1238062" y="89990"/>
                  <a:pt x="1214577" y="80427"/>
                </a:cubicBezTo>
                <a:cubicBezTo>
                  <a:pt x="1210884" y="78917"/>
                  <a:pt x="1207870" y="77911"/>
                  <a:pt x="1204681" y="76736"/>
                </a:cubicBezTo>
                <a:cubicBezTo>
                  <a:pt x="1212561" y="78414"/>
                  <a:pt x="1220954" y="79420"/>
                  <a:pt x="1229843" y="79588"/>
                </a:cubicBezTo>
                <a:cubicBezTo>
                  <a:pt x="1270096" y="79924"/>
                  <a:pt x="1276803" y="75394"/>
                  <a:pt x="1288715" y="42691"/>
                </a:cubicBezTo>
                <a:cubicBezTo>
                  <a:pt x="1300164" y="10991"/>
                  <a:pt x="1301609" y="-3351"/>
                  <a:pt x="1324400" y="658"/>
                </a:cubicBezTo>
                <a:close/>
              </a:path>
            </a:pathLst>
          </a:custGeom>
          <a:solidFill>
            <a:schemeClr val="bg1"/>
          </a:solidFill>
          <a:ln w="12700">
            <a:miter lim="400000"/>
          </a:ln>
        </p:spPr>
        <p:txBody>
          <a:bodyPr wrap="square" lIns="28575" tIns="28575" rIns="28575" bIns="28575" anchor="ctr">
            <a:noAutofit/>
          </a:bodyPr>
          <a:lstStyle/>
          <a:p>
            <a:pPr>
              <a:defRPr sz="3000">
                <a:solidFill>
                  <a:srgbClr val="FFFFFF"/>
                </a:solidFill>
              </a:defRPr>
            </a:pPr>
            <a:endParaRPr sz="2250"/>
          </a:p>
        </p:txBody>
      </p:sp>
      <p:sp>
        <p:nvSpPr>
          <p:cNvPr id="67" name="TextBox 66">
            <a:extLst>
              <a:ext uri="{FF2B5EF4-FFF2-40B4-BE49-F238E27FC236}">
                <a16:creationId xmlns:a16="http://schemas.microsoft.com/office/drawing/2014/main" id="{881C6AFD-B288-07AF-4387-F063B423806B}"/>
              </a:ext>
            </a:extLst>
          </p:cNvPr>
          <p:cNvSpPr txBox="1"/>
          <p:nvPr/>
        </p:nvSpPr>
        <p:spPr>
          <a:xfrm>
            <a:off x="3438211" y="1947615"/>
            <a:ext cx="5061112" cy="323165"/>
          </a:xfrm>
          <a:prstGeom prst="rect">
            <a:avLst/>
          </a:prstGeom>
          <a:noFill/>
        </p:spPr>
        <p:txBody>
          <a:bodyPr wrap="square" lIns="0" rIns="0" rtlCol="0" anchor="t">
            <a:spAutoFit/>
          </a:bodyPr>
          <a:lstStyle/>
          <a:p>
            <a:pPr algn="just"/>
            <a:endParaRPr lang="en-US" sz="1500" b="1" noProof="1">
              <a:solidFill>
                <a:schemeClr val="bg1"/>
              </a:solidFill>
              <a:effectLst>
                <a:outerShdw blurRad="38100" dist="38100" dir="2700000" algn="tl">
                  <a:srgbClr val="000000">
                    <a:alpha val="43137"/>
                  </a:srgbClr>
                </a:outerShdw>
              </a:effectLst>
            </a:endParaRPr>
          </a:p>
        </p:txBody>
      </p:sp>
      <p:sp>
        <p:nvSpPr>
          <p:cNvPr id="68" name="Shape">
            <a:extLst>
              <a:ext uri="{FF2B5EF4-FFF2-40B4-BE49-F238E27FC236}">
                <a16:creationId xmlns:a16="http://schemas.microsoft.com/office/drawing/2014/main" id="{4E0C8829-0AF9-5E10-3E4C-5FF3E9BA40B9}"/>
              </a:ext>
            </a:extLst>
          </p:cNvPr>
          <p:cNvSpPr/>
          <p:nvPr/>
        </p:nvSpPr>
        <p:spPr>
          <a:xfrm>
            <a:off x="1143238" y="684850"/>
            <a:ext cx="1064354" cy="284467"/>
          </a:xfrm>
          <a:custGeom>
            <a:avLst/>
            <a:gdLst>
              <a:gd name="connsiteX0" fmla="*/ 141 w 21214"/>
              <a:gd name="connsiteY0" fmla="*/ 7471 h 21460"/>
              <a:gd name="connsiteX1" fmla="*/ 813 w 21214"/>
              <a:gd name="connsiteY1" fmla="*/ 7661 h 21460"/>
              <a:gd name="connsiteX2" fmla="*/ 1733 w 21214"/>
              <a:gd name="connsiteY2" fmla="*/ 7338 h 21460"/>
              <a:gd name="connsiteX3" fmla="*/ 2405 w 21214"/>
              <a:gd name="connsiteY3" fmla="*/ 7253 h 21460"/>
              <a:gd name="connsiteX4" fmla="*/ 3573 w 21214"/>
              <a:gd name="connsiteY4" fmla="*/ 6655 h 21460"/>
              <a:gd name="connsiteX5" fmla="*/ 4970 w 21214"/>
              <a:gd name="connsiteY5" fmla="*/ 8638 h 21460"/>
              <a:gd name="connsiteX6" fmla="*/ 7961 w 21214"/>
              <a:gd name="connsiteY6" fmla="*/ 12520 h 21460"/>
              <a:gd name="connsiteX7" fmla="*/ 8573 w 21214"/>
              <a:gd name="connsiteY7" fmla="*/ 16591 h 21460"/>
              <a:gd name="connsiteX8" fmla="*/ 8696 w 21214"/>
              <a:gd name="connsiteY8" fmla="*/ 18338 h 21460"/>
              <a:gd name="connsiteX9" fmla="*/ 9290 w 21214"/>
              <a:gd name="connsiteY9" fmla="*/ 17958 h 21460"/>
              <a:gd name="connsiteX10" fmla="*/ 10541 w 21214"/>
              <a:gd name="connsiteY10" fmla="*/ 17749 h 21460"/>
              <a:gd name="connsiteX11" fmla="*/ 11190 w 21214"/>
              <a:gd name="connsiteY11" fmla="*/ 15453 h 21460"/>
              <a:gd name="connsiteX12" fmla="*/ 12875 w 21214"/>
              <a:gd name="connsiteY12" fmla="*/ 17436 h 21460"/>
              <a:gd name="connsiteX13" fmla="*/ 13868 w 21214"/>
              <a:gd name="connsiteY13" fmla="*/ 15965 h 21460"/>
              <a:gd name="connsiteX14" fmla="*/ 15042 w 21214"/>
              <a:gd name="connsiteY14" fmla="*/ 14636 h 21460"/>
              <a:gd name="connsiteX15" fmla="*/ 16080 w 21214"/>
              <a:gd name="connsiteY15" fmla="*/ 13497 h 21460"/>
              <a:gd name="connsiteX16" fmla="*/ 17072 w 21214"/>
              <a:gd name="connsiteY16" fmla="*/ 13308 h 21460"/>
              <a:gd name="connsiteX17" fmla="*/ 18128 w 21214"/>
              <a:gd name="connsiteY17" fmla="*/ 14874 h 21460"/>
              <a:gd name="connsiteX18" fmla="*/ 20395 w 21214"/>
              <a:gd name="connsiteY18" fmla="*/ 17531 h 21460"/>
              <a:gd name="connsiteX19" fmla="*/ 20450 w 21214"/>
              <a:gd name="connsiteY19" fmla="*/ 19904 h 21460"/>
              <a:gd name="connsiteX20" fmla="*/ 20653 w 21214"/>
              <a:gd name="connsiteY20" fmla="*/ 21460 h 21460"/>
              <a:gd name="connsiteX21" fmla="*/ 20748 w 21214"/>
              <a:gd name="connsiteY21" fmla="*/ 19733 h 21460"/>
              <a:gd name="connsiteX22" fmla="*/ 21104 w 21214"/>
              <a:gd name="connsiteY22" fmla="*/ 12596 h 21460"/>
              <a:gd name="connsiteX23" fmla="*/ 20595 w 21214"/>
              <a:gd name="connsiteY23" fmla="*/ 9512 h 21460"/>
              <a:gd name="connsiteX24" fmla="*/ 20593 w 21214"/>
              <a:gd name="connsiteY24" fmla="*/ 6978 h 21460"/>
              <a:gd name="connsiteX25" fmla="*/ 18574 w 21214"/>
              <a:gd name="connsiteY25" fmla="*/ 4757 h 21460"/>
              <a:gd name="connsiteX26" fmla="*/ 17639 w 21214"/>
              <a:gd name="connsiteY26" fmla="*/ 3371 h 21460"/>
              <a:gd name="connsiteX27" fmla="*/ 16726 w 21214"/>
              <a:gd name="connsiteY27" fmla="*/ 3855 h 21460"/>
              <a:gd name="connsiteX28" fmla="*/ 15754 w 21214"/>
              <a:gd name="connsiteY28" fmla="*/ 5374 h 21460"/>
              <a:gd name="connsiteX29" fmla="*/ 14655 w 21214"/>
              <a:gd name="connsiteY29" fmla="*/ 7139 h 21460"/>
              <a:gd name="connsiteX30" fmla="*/ 13720 w 21214"/>
              <a:gd name="connsiteY30" fmla="*/ 8999 h 21460"/>
              <a:gd name="connsiteX31" fmla="*/ 12218 w 21214"/>
              <a:gd name="connsiteY31" fmla="*/ 7338 h 21460"/>
              <a:gd name="connsiteX32" fmla="*/ 11579 w 21214"/>
              <a:gd name="connsiteY32" fmla="*/ 9996 h 21460"/>
              <a:gd name="connsiteX33" fmla="*/ 10431 w 21214"/>
              <a:gd name="connsiteY33" fmla="*/ 10575 h 21460"/>
              <a:gd name="connsiteX34" fmla="*/ 9879 w 21214"/>
              <a:gd name="connsiteY34" fmla="*/ 11153 h 21460"/>
              <a:gd name="connsiteX35" fmla="*/ 9801 w 21214"/>
              <a:gd name="connsiteY35" fmla="*/ 9312 h 21460"/>
              <a:gd name="connsiteX36" fmla="*/ 9322 w 21214"/>
              <a:gd name="connsiteY36" fmla="*/ 5099 h 21460"/>
              <a:gd name="connsiteX37" fmla="*/ 6665 w 21214"/>
              <a:gd name="connsiteY37" fmla="*/ 1758 h 21460"/>
              <a:gd name="connsiteX38" fmla="*/ 5426 w 21214"/>
              <a:gd name="connsiteY38" fmla="*/ 21 h 21460"/>
              <a:gd name="connsiteX39" fmla="*/ 4348 w 21214"/>
              <a:gd name="connsiteY39" fmla="*/ 999 h 21460"/>
              <a:gd name="connsiteX40" fmla="*/ 3731 w 21214"/>
              <a:gd name="connsiteY40" fmla="*/ 1284 h 21460"/>
              <a:gd name="connsiteX41" fmla="*/ 2884 w 21214"/>
              <a:gd name="connsiteY41" fmla="*/ 1901 h 21460"/>
              <a:gd name="connsiteX42" fmla="*/ 1337 w 21214"/>
              <a:gd name="connsiteY42" fmla="*/ 631 h 21460"/>
              <a:gd name="connsiteX43" fmla="*/ 259 w 21214"/>
              <a:gd name="connsiteY43" fmla="*/ 2309 h 21460"/>
              <a:gd name="connsiteX44" fmla="*/ 226 w 21214"/>
              <a:gd name="connsiteY44" fmla="*/ 7063 h 21460"/>
              <a:gd name="connsiteX45" fmla="*/ 141 w 21214"/>
              <a:gd name="connsiteY45" fmla="*/ 7471 h 21460"/>
              <a:gd name="connsiteX0" fmla="*/ 141 w 21214"/>
              <a:gd name="connsiteY0" fmla="*/ 7471 h 21460"/>
              <a:gd name="connsiteX1" fmla="*/ 813 w 21214"/>
              <a:gd name="connsiteY1" fmla="*/ 7661 h 21460"/>
              <a:gd name="connsiteX2" fmla="*/ 1733 w 21214"/>
              <a:gd name="connsiteY2" fmla="*/ 7338 h 21460"/>
              <a:gd name="connsiteX3" fmla="*/ 2405 w 21214"/>
              <a:gd name="connsiteY3" fmla="*/ 7253 h 21460"/>
              <a:gd name="connsiteX4" fmla="*/ 3573 w 21214"/>
              <a:gd name="connsiteY4" fmla="*/ 6655 h 21460"/>
              <a:gd name="connsiteX5" fmla="*/ 4970 w 21214"/>
              <a:gd name="connsiteY5" fmla="*/ 8638 h 21460"/>
              <a:gd name="connsiteX6" fmla="*/ 7961 w 21214"/>
              <a:gd name="connsiteY6" fmla="*/ 12520 h 21460"/>
              <a:gd name="connsiteX7" fmla="*/ 8573 w 21214"/>
              <a:gd name="connsiteY7" fmla="*/ 16591 h 21460"/>
              <a:gd name="connsiteX8" fmla="*/ 8696 w 21214"/>
              <a:gd name="connsiteY8" fmla="*/ 18338 h 21460"/>
              <a:gd name="connsiteX9" fmla="*/ 9290 w 21214"/>
              <a:gd name="connsiteY9" fmla="*/ 17958 h 21460"/>
              <a:gd name="connsiteX10" fmla="*/ 10541 w 21214"/>
              <a:gd name="connsiteY10" fmla="*/ 17749 h 21460"/>
              <a:gd name="connsiteX11" fmla="*/ 11190 w 21214"/>
              <a:gd name="connsiteY11" fmla="*/ 15453 h 21460"/>
              <a:gd name="connsiteX12" fmla="*/ 12875 w 21214"/>
              <a:gd name="connsiteY12" fmla="*/ 17436 h 21460"/>
              <a:gd name="connsiteX13" fmla="*/ 13868 w 21214"/>
              <a:gd name="connsiteY13" fmla="*/ 15965 h 21460"/>
              <a:gd name="connsiteX14" fmla="*/ 15042 w 21214"/>
              <a:gd name="connsiteY14" fmla="*/ 14636 h 21460"/>
              <a:gd name="connsiteX15" fmla="*/ 16080 w 21214"/>
              <a:gd name="connsiteY15" fmla="*/ 13497 h 21460"/>
              <a:gd name="connsiteX16" fmla="*/ 17072 w 21214"/>
              <a:gd name="connsiteY16" fmla="*/ 13308 h 21460"/>
              <a:gd name="connsiteX17" fmla="*/ 18128 w 21214"/>
              <a:gd name="connsiteY17" fmla="*/ 14874 h 21460"/>
              <a:gd name="connsiteX18" fmla="*/ 20395 w 21214"/>
              <a:gd name="connsiteY18" fmla="*/ 17531 h 21460"/>
              <a:gd name="connsiteX19" fmla="*/ 20450 w 21214"/>
              <a:gd name="connsiteY19" fmla="*/ 19904 h 21460"/>
              <a:gd name="connsiteX20" fmla="*/ 20653 w 21214"/>
              <a:gd name="connsiteY20" fmla="*/ 21460 h 21460"/>
              <a:gd name="connsiteX21" fmla="*/ 20748 w 21214"/>
              <a:gd name="connsiteY21" fmla="*/ 19733 h 21460"/>
              <a:gd name="connsiteX22" fmla="*/ 21104 w 21214"/>
              <a:gd name="connsiteY22" fmla="*/ 12596 h 21460"/>
              <a:gd name="connsiteX23" fmla="*/ 20595 w 21214"/>
              <a:gd name="connsiteY23" fmla="*/ 9512 h 21460"/>
              <a:gd name="connsiteX24" fmla="*/ 20593 w 21214"/>
              <a:gd name="connsiteY24" fmla="*/ 6978 h 21460"/>
              <a:gd name="connsiteX25" fmla="*/ 18574 w 21214"/>
              <a:gd name="connsiteY25" fmla="*/ 4757 h 21460"/>
              <a:gd name="connsiteX26" fmla="*/ 17639 w 21214"/>
              <a:gd name="connsiteY26" fmla="*/ 3371 h 21460"/>
              <a:gd name="connsiteX27" fmla="*/ 16726 w 21214"/>
              <a:gd name="connsiteY27" fmla="*/ 3855 h 21460"/>
              <a:gd name="connsiteX28" fmla="*/ 15754 w 21214"/>
              <a:gd name="connsiteY28" fmla="*/ 5374 h 21460"/>
              <a:gd name="connsiteX29" fmla="*/ 14655 w 21214"/>
              <a:gd name="connsiteY29" fmla="*/ 7139 h 21460"/>
              <a:gd name="connsiteX30" fmla="*/ 13720 w 21214"/>
              <a:gd name="connsiteY30" fmla="*/ 8999 h 21460"/>
              <a:gd name="connsiteX31" fmla="*/ 12218 w 21214"/>
              <a:gd name="connsiteY31" fmla="*/ 7338 h 21460"/>
              <a:gd name="connsiteX32" fmla="*/ 11579 w 21214"/>
              <a:gd name="connsiteY32" fmla="*/ 9996 h 21460"/>
              <a:gd name="connsiteX33" fmla="*/ 10431 w 21214"/>
              <a:gd name="connsiteY33" fmla="*/ 10575 h 21460"/>
              <a:gd name="connsiteX34" fmla="*/ 9879 w 21214"/>
              <a:gd name="connsiteY34" fmla="*/ 11153 h 21460"/>
              <a:gd name="connsiteX35" fmla="*/ 9801 w 21214"/>
              <a:gd name="connsiteY35" fmla="*/ 9312 h 21460"/>
              <a:gd name="connsiteX36" fmla="*/ 9322 w 21214"/>
              <a:gd name="connsiteY36" fmla="*/ 5099 h 21460"/>
              <a:gd name="connsiteX37" fmla="*/ 6665 w 21214"/>
              <a:gd name="connsiteY37" fmla="*/ 1758 h 21460"/>
              <a:gd name="connsiteX38" fmla="*/ 5426 w 21214"/>
              <a:gd name="connsiteY38" fmla="*/ 21 h 21460"/>
              <a:gd name="connsiteX39" fmla="*/ 4348 w 21214"/>
              <a:gd name="connsiteY39" fmla="*/ 999 h 21460"/>
              <a:gd name="connsiteX40" fmla="*/ 3731 w 21214"/>
              <a:gd name="connsiteY40" fmla="*/ 1284 h 21460"/>
              <a:gd name="connsiteX41" fmla="*/ 2884 w 21214"/>
              <a:gd name="connsiteY41" fmla="*/ 1901 h 21460"/>
              <a:gd name="connsiteX42" fmla="*/ 1337 w 21214"/>
              <a:gd name="connsiteY42" fmla="*/ 631 h 21460"/>
              <a:gd name="connsiteX43" fmla="*/ 259 w 21214"/>
              <a:gd name="connsiteY43" fmla="*/ 2309 h 21460"/>
              <a:gd name="connsiteX44" fmla="*/ 226 w 21214"/>
              <a:gd name="connsiteY44" fmla="*/ 7063 h 21460"/>
              <a:gd name="connsiteX45" fmla="*/ 141 w 21214"/>
              <a:gd name="connsiteY45" fmla="*/ 7471 h 21460"/>
              <a:gd name="connsiteX0" fmla="*/ 141 w 21214"/>
              <a:gd name="connsiteY0" fmla="*/ 7605 h 21594"/>
              <a:gd name="connsiteX1" fmla="*/ 813 w 21214"/>
              <a:gd name="connsiteY1" fmla="*/ 7795 h 21594"/>
              <a:gd name="connsiteX2" fmla="*/ 1733 w 21214"/>
              <a:gd name="connsiteY2" fmla="*/ 7472 h 21594"/>
              <a:gd name="connsiteX3" fmla="*/ 2405 w 21214"/>
              <a:gd name="connsiteY3" fmla="*/ 7387 h 21594"/>
              <a:gd name="connsiteX4" fmla="*/ 3573 w 21214"/>
              <a:gd name="connsiteY4" fmla="*/ 6789 h 21594"/>
              <a:gd name="connsiteX5" fmla="*/ 4970 w 21214"/>
              <a:gd name="connsiteY5" fmla="*/ 8772 h 21594"/>
              <a:gd name="connsiteX6" fmla="*/ 7961 w 21214"/>
              <a:gd name="connsiteY6" fmla="*/ 12654 h 21594"/>
              <a:gd name="connsiteX7" fmla="*/ 8573 w 21214"/>
              <a:gd name="connsiteY7" fmla="*/ 16725 h 21594"/>
              <a:gd name="connsiteX8" fmla="*/ 8696 w 21214"/>
              <a:gd name="connsiteY8" fmla="*/ 18472 h 21594"/>
              <a:gd name="connsiteX9" fmla="*/ 9290 w 21214"/>
              <a:gd name="connsiteY9" fmla="*/ 18092 h 21594"/>
              <a:gd name="connsiteX10" fmla="*/ 10541 w 21214"/>
              <a:gd name="connsiteY10" fmla="*/ 17883 h 21594"/>
              <a:gd name="connsiteX11" fmla="*/ 11190 w 21214"/>
              <a:gd name="connsiteY11" fmla="*/ 15587 h 21594"/>
              <a:gd name="connsiteX12" fmla="*/ 12875 w 21214"/>
              <a:gd name="connsiteY12" fmla="*/ 17570 h 21594"/>
              <a:gd name="connsiteX13" fmla="*/ 13868 w 21214"/>
              <a:gd name="connsiteY13" fmla="*/ 16099 h 21594"/>
              <a:gd name="connsiteX14" fmla="*/ 15042 w 21214"/>
              <a:gd name="connsiteY14" fmla="*/ 14770 h 21594"/>
              <a:gd name="connsiteX15" fmla="*/ 16080 w 21214"/>
              <a:gd name="connsiteY15" fmla="*/ 13631 h 21594"/>
              <a:gd name="connsiteX16" fmla="*/ 17072 w 21214"/>
              <a:gd name="connsiteY16" fmla="*/ 13442 h 21594"/>
              <a:gd name="connsiteX17" fmla="*/ 18128 w 21214"/>
              <a:gd name="connsiteY17" fmla="*/ 15008 h 21594"/>
              <a:gd name="connsiteX18" fmla="*/ 20395 w 21214"/>
              <a:gd name="connsiteY18" fmla="*/ 17665 h 21594"/>
              <a:gd name="connsiteX19" fmla="*/ 20450 w 21214"/>
              <a:gd name="connsiteY19" fmla="*/ 20038 h 21594"/>
              <a:gd name="connsiteX20" fmla="*/ 20653 w 21214"/>
              <a:gd name="connsiteY20" fmla="*/ 21594 h 21594"/>
              <a:gd name="connsiteX21" fmla="*/ 20748 w 21214"/>
              <a:gd name="connsiteY21" fmla="*/ 19867 h 21594"/>
              <a:gd name="connsiteX22" fmla="*/ 21104 w 21214"/>
              <a:gd name="connsiteY22" fmla="*/ 12730 h 21594"/>
              <a:gd name="connsiteX23" fmla="*/ 20595 w 21214"/>
              <a:gd name="connsiteY23" fmla="*/ 9646 h 21594"/>
              <a:gd name="connsiteX24" fmla="*/ 20593 w 21214"/>
              <a:gd name="connsiteY24" fmla="*/ 7112 h 21594"/>
              <a:gd name="connsiteX25" fmla="*/ 18574 w 21214"/>
              <a:gd name="connsiteY25" fmla="*/ 4891 h 21594"/>
              <a:gd name="connsiteX26" fmla="*/ 17639 w 21214"/>
              <a:gd name="connsiteY26" fmla="*/ 3505 h 21594"/>
              <a:gd name="connsiteX27" fmla="*/ 16726 w 21214"/>
              <a:gd name="connsiteY27" fmla="*/ 3989 h 21594"/>
              <a:gd name="connsiteX28" fmla="*/ 15754 w 21214"/>
              <a:gd name="connsiteY28" fmla="*/ 5508 h 21594"/>
              <a:gd name="connsiteX29" fmla="*/ 14655 w 21214"/>
              <a:gd name="connsiteY29" fmla="*/ 7273 h 21594"/>
              <a:gd name="connsiteX30" fmla="*/ 13720 w 21214"/>
              <a:gd name="connsiteY30" fmla="*/ 9133 h 21594"/>
              <a:gd name="connsiteX31" fmla="*/ 12218 w 21214"/>
              <a:gd name="connsiteY31" fmla="*/ 7472 h 21594"/>
              <a:gd name="connsiteX32" fmla="*/ 11579 w 21214"/>
              <a:gd name="connsiteY32" fmla="*/ 10130 h 21594"/>
              <a:gd name="connsiteX33" fmla="*/ 10431 w 21214"/>
              <a:gd name="connsiteY33" fmla="*/ 10709 h 21594"/>
              <a:gd name="connsiteX34" fmla="*/ 9879 w 21214"/>
              <a:gd name="connsiteY34" fmla="*/ 11287 h 21594"/>
              <a:gd name="connsiteX35" fmla="*/ 9801 w 21214"/>
              <a:gd name="connsiteY35" fmla="*/ 9446 h 21594"/>
              <a:gd name="connsiteX36" fmla="*/ 9322 w 21214"/>
              <a:gd name="connsiteY36" fmla="*/ 5233 h 21594"/>
              <a:gd name="connsiteX37" fmla="*/ 6665 w 21214"/>
              <a:gd name="connsiteY37" fmla="*/ 1892 h 21594"/>
              <a:gd name="connsiteX38" fmla="*/ 5426 w 21214"/>
              <a:gd name="connsiteY38" fmla="*/ 155 h 21594"/>
              <a:gd name="connsiteX39" fmla="*/ 4348 w 21214"/>
              <a:gd name="connsiteY39" fmla="*/ 1133 h 21594"/>
              <a:gd name="connsiteX40" fmla="*/ 3731 w 21214"/>
              <a:gd name="connsiteY40" fmla="*/ 1418 h 21594"/>
              <a:gd name="connsiteX41" fmla="*/ 2884 w 21214"/>
              <a:gd name="connsiteY41" fmla="*/ 2035 h 21594"/>
              <a:gd name="connsiteX42" fmla="*/ 1337 w 21214"/>
              <a:gd name="connsiteY42" fmla="*/ 765 h 21594"/>
              <a:gd name="connsiteX43" fmla="*/ 259 w 21214"/>
              <a:gd name="connsiteY43" fmla="*/ 2443 h 21594"/>
              <a:gd name="connsiteX44" fmla="*/ 226 w 21214"/>
              <a:gd name="connsiteY44" fmla="*/ 7197 h 21594"/>
              <a:gd name="connsiteX45" fmla="*/ 141 w 21214"/>
              <a:gd name="connsiteY45" fmla="*/ 7605 h 21594"/>
              <a:gd name="connsiteX0" fmla="*/ 141 w 21214"/>
              <a:gd name="connsiteY0" fmla="*/ 7472 h 21461"/>
              <a:gd name="connsiteX1" fmla="*/ 813 w 21214"/>
              <a:gd name="connsiteY1" fmla="*/ 7662 h 21461"/>
              <a:gd name="connsiteX2" fmla="*/ 1733 w 21214"/>
              <a:gd name="connsiteY2" fmla="*/ 7339 h 21461"/>
              <a:gd name="connsiteX3" fmla="*/ 2405 w 21214"/>
              <a:gd name="connsiteY3" fmla="*/ 7254 h 21461"/>
              <a:gd name="connsiteX4" fmla="*/ 3573 w 21214"/>
              <a:gd name="connsiteY4" fmla="*/ 6656 h 21461"/>
              <a:gd name="connsiteX5" fmla="*/ 4970 w 21214"/>
              <a:gd name="connsiteY5" fmla="*/ 8639 h 21461"/>
              <a:gd name="connsiteX6" fmla="*/ 7961 w 21214"/>
              <a:gd name="connsiteY6" fmla="*/ 12521 h 21461"/>
              <a:gd name="connsiteX7" fmla="*/ 8573 w 21214"/>
              <a:gd name="connsiteY7" fmla="*/ 16592 h 21461"/>
              <a:gd name="connsiteX8" fmla="*/ 8696 w 21214"/>
              <a:gd name="connsiteY8" fmla="*/ 18339 h 21461"/>
              <a:gd name="connsiteX9" fmla="*/ 9290 w 21214"/>
              <a:gd name="connsiteY9" fmla="*/ 17959 h 21461"/>
              <a:gd name="connsiteX10" fmla="*/ 10541 w 21214"/>
              <a:gd name="connsiteY10" fmla="*/ 17750 h 21461"/>
              <a:gd name="connsiteX11" fmla="*/ 11190 w 21214"/>
              <a:gd name="connsiteY11" fmla="*/ 15454 h 21461"/>
              <a:gd name="connsiteX12" fmla="*/ 12875 w 21214"/>
              <a:gd name="connsiteY12" fmla="*/ 17437 h 21461"/>
              <a:gd name="connsiteX13" fmla="*/ 13868 w 21214"/>
              <a:gd name="connsiteY13" fmla="*/ 15966 h 21461"/>
              <a:gd name="connsiteX14" fmla="*/ 15042 w 21214"/>
              <a:gd name="connsiteY14" fmla="*/ 14637 h 21461"/>
              <a:gd name="connsiteX15" fmla="*/ 16080 w 21214"/>
              <a:gd name="connsiteY15" fmla="*/ 13498 h 21461"/>
              <a:gd name="connsiteX16" fmla="*/ 17072 w 21214"/>
              <a:gd name="connsiteY16" fmla="*/ 13309 h 21461"/>
              <a:gd name="connsiteX17" fmla="*/ 18128 w 21214"/>
              <a:gd name="connsiteY17" fmla="*/ 14875 h 21461"/>
              <a:gd name="connsiteX18" fmla="*/ 20395 w 21214"/>
              <a:gd name="connsiteY18" fmla="*/ 17532 h 21461"/>
              <a:gd name="connsiteX19" fmla="*/ 20450 w 21214"/>
              <a:gd name="connsiteY19" fmla="*/ 19905 h 21461"/>
              <a:gd name="connsiteX20" fmla="*/ 20653 w 21214"/>
              <a:gd name="connsiteY20" fmla="*/ 21461 h 21461"/>
              <a:gd name="connsiteX21" fmla="*/ 20748 w 21214"/>
              <a:gd name="connsiteY21" fmla="*/ 19734 h 21461"/>
              <a:gd name="connsiteX22" fmla="*/ 21104 w 21214"/>
              <a:gd name="connsiteY22" fmla="*/ 12597 h 21461"/>
              <a:gd name="connsiteX23" fmla="*/ 20595 w 21214"/>
              <a:gd name="connsiteY23" fmla="*/ 9513 h 21461"/>
              <a:gd name="connsiteX24" fmla="*/ 20593 w 21214"/>
              <a:gd name="connsiteY24" fmla="*/ 6979 h 21461"/>
              <a:gd name="connsiteX25" fmla="*/ 18574 w 21214"/>
              <a:gd name="connsiteY25" fmla="*/ 4758 h 21461"/>
              <a:gd name="connsiteX26" fmla="*/ 17639 w 21214"/>
              <a:gd name="connsiteY26" fmla="*/ 3372 h 21461"/>
              <a:gd name="connsiteX27" fmla="*/ 16726 w 21214"/>
              <a:gd name="connsiteY27" fmla="*/ 3856 h 21461"/>
              <a:gd name="connsiteX28" fmla="*/ 15754 w 21214"/>
              <a:gd name="connsiteY28" fmla="*/ 5375 h 21461"/>
              <a:gd name="connsiteX29" fmla="*/ 14655 w 21214"/>
              <a:gd name="connsiteY29" fmla="*/ 7140 h 21461"/>
              <a:gd name="connsiteX30" fmla="*/ 13720 w 21214"/>
              <a:gd name="connsiteY30" fmla="*/ 9000 h 21461"/>
              <a:gd name="connsiteX31" fmla="*/ 12218 w 21214"/>
              <a:gd name="connsiteY31" fmla="*/ 7339 h 21461"/>
              <a:gd name="connsiteX32" fmla="*/ 11579 w 21214"/>
              <a:gd name="connsiteY32" fmla="*/ 9997 h 21461"/>
              <a:gd name="connsiteX33" fmla="*/ 10431 w 21214"/>
              <a:gd name="connsiteY33" fmla="*/ 10576 h 21461"/>
              <a:gd name="connsiteX34" fmla="*/ 9879 w 21214"/>
              <a:gd name="connsiteY34" fmla="*/ 11154 h 21461"/>
              <a:gd name="connsiteX35" fmla="*/ 9801 w 21214"/>
              <a:gd name="connsiteY35" fmla="*/ 9313 h 21461"/>
              <a:gd name="connsiteX36" fmla="*/ 9322 w 21214"/>
              <a:gd name="connsiteY36" fmla="*/ 5100 h 21461"/>
              <a:gd name="connsiteX37" fmla="*/ 6665 w 21214"/>
              <a:gd name="connsiteY37" fmla="*/ 1759 h 21461"/>
              <a:gd name="connsiteX38" fmla="*/ 5426 w 21214"/>
              <a:gd name="connsiteY38" fmla="*/ 22 h 21461"/>
              <a:gd name="connsiteX39" fmla="*/ 4348 w 21214"/>
              <a:gd name="connsiteY39" fmla="*/ 1000 h 21461"/>
              <a:gd name="connsiteX40" fmla="*/ 3731 w 21214"/>
              <a:gd name="connsiteY40" fmla="*/ 1285 h 21461"/>
              <a:gd name="connsiteX41" fmla="*/ 2884 w 21214"/>
              <a:gd name="connsiteY41" fmla="*/ 1902 h 21461"/>
              <a:gd name="connsiteX42" fmla="*/ 1337 w 21214"/>
              <a:gd name="connsiteY42" fmla="*/ 632 h 21461"/>
              <a:gd name="connsiteX43" fmla="*/ 259 w 21214"/>
              <a:gd name="connsiteY43" fmla="*/ 2310 h 21461"/>
              <a:gd name="connsiteX44" fmla="*/ 226 w 21214"/>
              <a:gd name="connsiteY44" fmla="*/ 7064 h 21461"/>
              <a:gd name="connsiteX45" fmla="*/ 141 w 21214"/>
              <a:gd name="connsiteY45" fmla="*/ 7472 h 21461"/>
              <a:gd name="connsiteX0" fmla="*/ 141 w 21214"/>
              <a:gd name="connsiteY0" fmla="*/ 7472 h 21461"/>
              <a:gd name="connsiteX1" fmla="*/ 813 w 21214"/>
              <a:gd name="connsiteY1" fmla="*/ 7662 h 21461"/>
              <a:gd name="connsiteX2" fmla="*/ 1733 w 21214"/>
              <a:gd name="connsiteY2" fmla="*/ 7339 h 21461"/>
              <a:gd name="connsiteX3" fmla="*/ 2405 w 21214"/>
              <a:gd name="connsiteY3" fmla="*/ 7254 h 21461"/>
              <a:gd name="connsiteX4" fmla="*/ 3573 w 21214"/>
              <a:gd name="connsiteY4" fmla="*/ 6656 h 21461"/>
              <a:gd name="connsiteX5" fmla="*/ 4970 w 21214"/>
              <a:gd name="connsiteY5" fmla="*/ 8639 h 21461"/>
              <a:gd name="connsiteX6" fmla="*/ 7961 w 21214"/>
              <a:gd name="connsiteY6" fmla="*/ 12521 h 21461"/>
              <a:gd name="connsiteX7" fmla="*/ 8573 w 21214"/>
              <a:gd name="connsiteY7" fmla="*/ 16592 h 21461"/>
              <a:gd name="connsiteX8" fmla="*/ 8696 w 21214"/>
              <a:gd name="connsiteY8" fmla="*/ 18339 h 21461"/>
              <a:gd name="connsiteX9" fmla="*/ 9290 w 21214"/>
              <a:gd name="connsiteY9" fmla="*/ 17959 h 21461"/>
              <a:gd name="connsiteX10" fmla="*/ 10541 w 21214"/>
              <a:gd name="connsiteY10" fmla="*/ 17750 h 21461"/>
              <a:gd name="connsiteX11" fmla="*/ 11190 w 21214"/>
              <a:gd name="connsiteY11" fmla="*/ 15454 h 21461"/>
              <a:gd name="connsiteX12" fmla="*/ 12875 w 21214"/>
              <a:gd name="connsiteY12" fmla="*/ 17437 h 21461"/>
              <a:gd name="connsiteX13" fmla="*/ 13868 w 21214"/>
              <a:gd name="connsiteY13" fmla="*/ 15966 h 21461"/>
              <a:gd name="connsiteX14" fmla="*/ 15042 w 21214"/>
              <a:gd name="connsiteY14" fmla="*/ 14637 h 21461"/>
              <a:gd name="connsiteX15" fmla="*/ 16080 w 21214"/>
              <a:gd name="connsiteY15" fmla="*/ 13498 h 21461"/>
              <a:gd name="connsiteX16" fmla="*/ 17072 w 21214"/>
              <a:gd name="connsiteY16" fmla="*/ 13309 h 21461"/>
              <a:gd name="connsiteX17" fmla="*/ 18128 w 21214"/>
              <a:gd name="connsiteY17" fmla="*/ 14875 h 21461"/>
              <a:gd name="connsiteX18" fmla="*/ 20395 w 21214"/>
              <a:gd name="connsiteY18" fmla="*/ 17532 h 21461"/>
              <a:gd name="connsiteX19" fmla="*/ 20450 w 21214"/>
              <a:gd name="connsiteY19" fmla="*/ 19905 h 21461"/>
              <a:gd name="connsiteX20" fmla="*/ 20653 w 21214"/>
              <a:gd name="connsiteY20" fmla="*/ 21461 h 21461"/>
              <a:gd name="connsiteX21" fmla="*/ 20748 w 21214"/>
              <a:gd name="connsiteY21" fmla="*/ 19734 h 21461"/>
              <a:gd name="connsiteX22" fmla="*/ 21104 w 21214"/>
              <a:gd name="connsiteY22" fmla="*/ 12597 h 21461"/>
              <a:gd name="connsiteX23" fmla="*/ 20595 w 21214"/>
              <a:gd name="connsiteY23" fmla="*/ 9513 h 21461"/>
              <a:gd name="connsiteX24" fmla="*/ 20593 w 21214"/>
              <a:gd name="connsiteY24" fmla="*/ 6979 h 21461"/>
              <a:gd name="connsiteX25" fmla="*/ 18574 w 21214"/>
              <a:gd name="connsiteY25" fmla="*/ 4758 h 21461"/>
              <a:gd name="connsiteX26" fmla="*/ 17639 w 21214"/>
              <a:gd name="connsiteY26" fmla="*/ 3372 h 21461"/>
              <a:gd name="connsiteX27" fmla="*/ 16726 w 21214"/>
              <a:gd name="connsiteY27" fmla="*/ 3856 h 21461"/>
              <a:gd name="connsiteX28" fmla="*/ 15754 w 21214"/>
              <a:gd name="connsiteY28" fmla="*/ 5375 h 21461"/>
              <a:gd name="connsiteX29" fmla="*/ 14655 w 21214"/>
              <a:gd name="connsiteY29" fmla="*/ 7140 h 21461"/>
              <a:gd name="connsiteX30" fmla="*/ 13720 w 21214"/>
              <a:gd name="connsiteY30" fmla="*/ 9000 h 21461"/>
              <a:gd name="connsiteX31" fmla="*/ 12218 w 21214"/>
              <a:gd name="connsiteY31" fmla="*/ 7339 h 21461"/>
              <a:gd name="connsiteX32" fmla="*/ 11579 w 21214"/>
              <a:gd name="connsiteY32" fmla="*/ 9997 h 21461"/>
              <a:gd name="connsiteX33" fmla="*/ 10431 w 21214"/>
              <a:gd name="connsiteY33" fmla="*/ 10576 h 21461"/>
              <a:gd name="connsiteX34" fmla="*/ 9879 w 21214"/>
              <a:gd name="connsiteY34" fmla="*/ 11154 h 21461"/>
              <a:gd name="connsiteX35" fmla="*/ 9801 w 21214"/>
              <a:gd name="connsiteY35" fmla="*/ 9313 h 21461"/>
              <a:gd name="connsiteX36" fmla="*/ 9322 w 21214"/>
              <a:gd name="connsiteY36" fmla="*/ 5100 h 21461"/>
              <a:gd name="connsiteX37" fmla="*/ 6665 w 21214"/>
              <a:gd name="connsiteY37" fmla="*/ 1759 h 21461"/>
              <a:gd name="connsiteX38" fmla="*/ 5426 w 21214"/>
              <a:gd name="connsiteY38" fmla="*/ 22 h 21461"/>
              <a:gd name="connsiteX39" fmla="*/ 4348 w 21214"/>
              <a:gd name="connsiteY39" fmla="*/ 1000 h 21461"/>
              <a:gd name="connsiteX40" fmla="*/ 3731 w 21214"/>
              <a:gd name="connsiteY40" fmla="*/ 1285 h 21461"/>
              <a:gd name="connsiteX41" fmla="*/ 2884 w 21214"/>
              <a:gd name="connsiteY41" fmla="*/ 1902 h 21461"/>
              <a:gd name="connsiteX42" fmla="*/ 1337 w 21214"/>
              <a:gd name="connsiteY42" fmla="*/ 632 h 21461"/>
              <a:gd name="connsiteX43" fmla="*/ 259 w 21214"/>
              <a:gd name="connsiteY43" fmla="*/ 2310 h 21461"/>
              <a:gd name="connsiteX44" fmla="*/ 226 w 21214"/>
              <a:gd name="connsiteY44" fmla="*/ 7064 h 21461"/>
              <a:gd name="connsiteX45" fmla="*/ 141 w 21214"/>
              <a:gd name="connsiteY45" fmla="*/ 7472 h 2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214" h="21461" extrusionOk="0">
                <a:moveTo>
                  <a:pt x="141" y="7472"/>
                </a:moveTo>
                <a:cubicBezTo>
                  <a:pt x="354" y="7577"/>
                  <a:pt x="572" y="7643"/>
                  <a:pt x="813" y="7662"/>
                </a:cubicBezTo>
                <a:cubicBezTo>
                  <a:pt x="1154" y="7690"/>
                  <a:pt x="1410" y="7501"/>
                  <a:pt x="1733" y="7339"/>
                </a:cubicBezTo>
                <a:cubicBezTo>
                  <a:pt x="1951" y="7225"/>
                  <a:pt x="2217" y="7377"/>
                  <a:pt x="2405" y="7254"/>
                </a:cubicBezTo>
                <a:cubicBezTo>
                  <a:pt x="2761" y="7026"/>
                  <a:pt x="3162" y="6390"/>
                  <a:pt x="3573" y="6656"/>
                </a:cubicBezTo>
                <a:cubicBezTo>
                  <a:pt x="4010" y="6931"/>
                  <a:pt x="4549" y="8013"/>
                  <a:pt x="4970" y="8639"/>
                </a:cubicBezTo>
                <a:cubicBezTo>
                  <a:pt x="5592" y="9551"/>
                  <a:pt x="7435" y="13242"/>
                  <a:pt x="7961" y="12521"/>
                </a:cubicBezTo>
                <a:cubicBezTo>
                  <a:pt x="7984" y="14201"/>
                  <a:pt x="8360" y="15159"/>
                  <a:pt x="8573" y="16592"/>
                </a:cubicBezTo>
                <a:cubicBezTo>
                  <a:pt x="8701" y="17447"/>
                  <a:pt x="8342" y="17608"/>
                  <a:pt x="8696" y="18339"/>
                </a:cubicBezTo>
                <a:cubicBezTo>
                  <a:pt x="8936" y="18832"/>
                  <a:pt x="9112" y="18101"/>
                  <a:pt x="9290" y="17959"/>
                </a:cubicBezTo>
                <a:cubicBezTo>
                  <a:pt x="9696" y="17646"/>
                  <a:pt x="10107" y="17817"/>
                  <a:pt x="10541" y="17750"/>
                </a:cubicBezTo>
                <a:cubicBezTo>
                  <a:pt x="11168" y="17655"/>
                  <a:pt x="10854" y="17067"/>
                  <a:pt x="11190" y="15454"/>
                </a:cubicBezTo>
                <a:cubicBezTo>
                  <a:pt x="11770" y="15748"/>
                  <a:pt x="12279" y="17114"/>
                  <a:pt x="12875" y="17437"/>
                </a:cubicBezTo>
                <a:cubicBezTo>
                  <a:pt x="13658" y="17854"/>
                  <a:pt x="13459" y="17152"/>
                  <a:pt x="13868" y="15966"/>
                </a:cubicBezTo>
                <a:cubicBezTo>
                  <a:pt x="14119" y="15235"/>
                  <a:pt x="14713" y="15093"/>
                  <a:pt x="15042" y="14637"/>
                </a:cubicBezTo>
                <a:cubicBezTo>
                  <a:pt x="15370" y="14191"/>
                  <a:pt x="15739" y="13897"/>
                  <a:pt x="16080" y="13498"/>
                </a:cubicBezTo>
                <a:cubicBezTo>
                  <a:pt x="16501" y="13005"/>
                  <a:pt x="16568" y="12654"/>
                  <a:pt x="17072" y="13309"/>
                </a:cubicBezTo>
                <a:cubicBezTo>
                  <a:pt x="17426" y="13774"/>
                  <a:pt x="17782" y="14353"/>
                  <a:pt x="18128" y="14875"/>
                </a:cubicBezTo>
                <a:cubicBezTo>
                  <a:pt x="18905" y="16042"/>
                  <a:pt x="19637" y="15539"/>
                  <a:pt x="20395" y="17532"/>
                </a:cubicBezTo>
                <a:cubicBezTo>
                  <a:pt x="20322" y="18301"/>
                  <a:pt x="20412" y="19126"/>
                  <a:pt x="20450" y="19905"/>
                </a:cubicBezTo>
                <a:cubicBezTo>
                  <a:pt x="20492" y="20816"/>
                  <a:pt x="20562" y="21176"/>
                  <a:pt x="20653" y="21461"/>
                </a:cubicBezTo>
                <a:cubicBezTo>
                  <a:pt x="20685" y="20885"/>
                  <a:pt x="20716" y="20310"/>
                  <a:pt x="20748" y="19734"/>
                </a:cubicBezTo>
                <a:cubicBezTo>
                  <a:pt x="20951" y="17750"/>
                  <a:pt x="21430" y="14723"/>
                  <a:pt x="21104" y="12597"/>
                </a:cubicBezTo>
                <a:cubicBezTo>
                  <a:pt x="20843" y="10908"/>
                  <a:pt x="20643" y="11619"/>
                  <a:pt x="20595" y="9513"/>
                </a:cubicBezTo>
                <a:cubicBezTo>
                  <a:pt x="20578" y="8687"/>
                  <a:pt x="20510" y="7823"/>
                  <a:pt x="20593" y="6979"/>
                </a:cubicBezTo>
                <a:cubicBezTo>
                  <a:pt x="19941" y="5043"/>
                  <a:pt x="19261" y="5802"/>
                  <a:pt x="18574" y="4758"/>
                </a:cubicBezTo>
                <a:cubicBezTo>
                  <a:pt x="18266" y="4293"/>
                  <a:pt x="17955" y="3771"/>
                  <a:pt x="17639" y="3372"/>
                </a:cubicBezTo>
                <a:cubicBezTo>
                  <a:pt x="17190" y="2803"/>
                  <a:pt x="17123" y="3202"/>
                  <a:pt x="16726" y="3856"/>
                </a:cubicBezTo>
                <a:cubicBezTo>
                  <a:pt x="16405" y="4388"/>
                  <a:pt x="16064" y="4796"/>
                  <a:pt x="15754" y="5375"/>
                </a:cubicBezTo>
                <a:cubicBezTo>
                  <a:pt x="15445" y="5954"/>
                  <a:pt x="14899" y="6286"/>
                  <a:pt x="14655" y="7140"/>
                </a:cubicBezTo>
                <a:cubicBezTo>
                  <a:pt x="14259" y="8526"/>
                  <a:pt x="14425" y="9228"/>
                  <a:pt x="13720" y="9000"/>
                </a:cubicBezTo>
                <a:cubicBezTo>
                  <a:pt x="13181" y="8829"/>
                  <a:pt x="12742" y="7501"/>
                  <a:pt x="12218" y="7339"/>
                </a:cubicBezTo>
                <a:cubicBezTo>
                  <a:pt x="11877" y="9171"/>
                  <a:pt x="12153" y="9721"/>
                  <a:pt x="11579" y="9997"/>
                </a:cubicBezTo>
                <a:cubicBezTo>
                  <a:pt x="11180" y="10186"/>
                  <a:pt x="10809" y="10120"/>
                  <a:pt x="10431" y="10576"/>
                </a:cubicBezTo>
                <a:cubicBezTo>
                  <a:pt x="10265" y="10775"/>
                  <a:pt x="10090" y="11619"/>
                  <a:pt x="9879" y="11154"/>
                </a:cubicBezTo>
                <a:cubicBezTo>
                  <a:pt x="9571" y="10462"/>
                  <a:pt x="9902" y="10196"/>
                  <a:pt x="9801" y="9313"/>
                </a:cubicBezTo>
                <a:cubicBezTo>
                  <a:pt x="9633" y="7833"/>
                  <a:pt x="9310" y="6903"/>
                  <a:pt x="9322" y="5100"/>
                </a:cubicBezTo>
                <a:cubicBezTo>
                  <a:pt x="8829" y="6020"/>
                  <a:pt x="7216" y="2575"/>
                  <a:pt x="6665" y="1759"/>
                </a:cubicBezTo>
                <a:cubicBezTo>
                  <a:pt x="6291" y="1209"/>
                  <a:pt x="5820" y="193"/>
                  <a:pt x="5426" y="22"/>
                </a:cubicBezTo>
                <a:cubicBezTo>
                  <a:pt x="5055" y="-139"/>
                  <a:pt x="4677" y="658"/>
                  <a:pt x="4348" y="1000"/>
                </a:cubicBezTo>
                <a:cubicBezTo>
                  <a:pt x="4173" y="1180"/>
                  <a:pt x="3934" y="1095"/>
                  <a:pt x="3731" y="1285"/>
                </a:cubicBezTo>
                <a:cubicBezTo>
                  <a:pt x="3433" y="1550"/>
                  <a:pt x="3195" y="1826"/>
                  <a:pt x="2884" y="1902"/>
                </a:cubicBezTo>
                <a:cubicBezTo>
                  <a:pt x="2310" y="2025"/>
                  <a:pt x="1845" y="739"/>
                  <a:pt x="1337" y="632"/>
                </a:cubicBezTo>
                <a:cubicBezTo>
                  <a:pt x="712" y="500"/>
                  <a:pt x="514" y="488"/>
                  <a:pt x="259" y="2310"/>
                </a:cubicBezTo>
                <a:cubicBezTo>
                  <a:pt x="28" y="3951"/>
                  <a:pt x="-170" y="5593"/>
                  <a:pt x="226" y="7064"/>
                </a:cubicBezTo>
                <a:cubicBezTo>
                  <a:pt x="211" y="7131"/>
                  <a:pt x="176" y="7282"/>
                  <a:pt x="141" y="7472"/>
                </a:cubicBezTo>
                <a:close/>
              </a:path>
            </a:pathLst>
          </a:custGeom>
          <a:solidFill>
            <a:schemeClr val="bg1"/>
          </a:solidFill>
          <a:ln w="12700">
            <a:miter lim="400000"/>
          </a:ln>
        </p:spPr>
        <p:txBody>
          <a:bodyPr lIns="28575" tIns="28575" rIns="28575" bIns="28575" anchor="ctr"/>
          <a:lstStyle/>
          <a:p>
            <a:pPr>
              <a:defRPr sz="3000">
                <a:solidFill>
                  <a:srgbClr val="FFFFFF"/>
                </a:solidFill>
              </a:defRPr>
            </a:pPr>
            <a:endParaRPr sz="2250"/>
          </a:p>
        </p:txBody>
      </p:sp>
      <p:sp>
        <p:nvSpPr>
          <p:cNvPr id="71" name="TextBox 70">
            <a:extLst>
              <a:ext uri="{FF2B5EF4-FFF2-40B4-BE49-F238E27FC236}">
                <a16:creationId xmlns:a16="http://schemas.microsoft.com/office/drawing/2014/main" id="{DAC78AE2-0676-BD7F-67D7-43BDF78F7C92}"/>
              </a:ext>
            </a:extLst>
          </p:cNvPr>
          <p:cNvSpPr txBox="1"/>
          <p:nvPr/>
        </p:nvSpPr>
        <p:spPr>
          <a:xfrm>
            <a:off x="2894921" y="1501339"/>
            <a:ext cx="6147691" cy="769441"/>
          </a:xfrm>
          <a:prstGeom prst="rect">
            <a:avLst/>
          </a:prstGeom>
          <a:noFill/>
        </p:spPr>
        <p:txBody>
          <a:bodyPr wrap="square" rtlCol="0">
            <a:spAutoFit/>
          </a:bodyPr>
          <a:lstStyle/>
          <a:p>
            <a:pPr algn="just" rtl="1"/>
            <a:r>
              <a:rPr lang="fa-IR" sz="2200" b="1" dirty="0">
                <a:solidFill>
                  <a:schemeClr val="bg1"/>
                </a:solidFill>
                <a:cs typeface="B Titr" panose="00000700000000000000" pitchFamily="2" charset="-78"/>
              </a:rPr>
              <a:t>ریسک اعتباری به احتمال نکول وام‌ها یا عدم بازپرداخت تعهدات مالی توسط وام‌گیرندگان اشاره دارد.</a:t>
            </a:r>
          </a:p>
        </p:txBody>
      </p:sp>
      <p:sp>
        <p:nvSpPr>
          <p:cNvPr id="73" name="TextBox 72">
            <a:extLst>
              <a:ext uri="{FF2B5EF4-FFF2-40B4-BE49-F238E27FC236}">
                <a16:creationId xmlns:a16="http://schemas.microsoft.com/office/drawing/2014/main" id="{7D69D3A0-335D-19B4-CFBC-7A330A448B72}"/>
              </a:ext>
            </a:extLst>
          </p:cNvPr>
          <p:cNvSpPr txBox="1"/>
          <p:nvPr/>
        </p:nvSpPr>
        <p:spPr>
          <a:xfrm>
            <a:off x="4149213" y="3798271"/>
            <a:ext cx="4630992" cy="2123658"/>
          </a:xfrm>
          <a:prstGeom prst="rect">
            <a:avLst/>
          </a:prstGeom>
          <a:noFill/>
        </p:spPr>
        <p:txBody>
          <a:bodyPr wrap="square" rtlCol="0">
            <a:spAutoFit/>
          </a:bodyPr>
          <a:lstStyle/>
          <a:p>
            <a:pPr marL="342900" indent="-342900" algn="justLow" rtl="1">
              <a:buFont typeface="Arial" panose="020B0604020202020204" pitchFamily="34" charset="0"/>
              <a:buChar char="•"/>
            </a:pPr>
            <a:r>
              <a:rPr lang="fa-IR" sz="2200" b="1" dirty="0">
                <a:solidFill>
                  <a:srgbClr val="002060"/>
                </a:solidFill>
                <a:cs typeface="B Titr" panose="00000700000000000000" pitchFamily="2" charset="-78"/>
              </a:rPr>
              <a:t> پیامد مستقیم بر نقدینگی، بدهی‌های غیرجاری و توان وام‌دهی بانک.</a:t>
            </a:r>
          </a:p>
          <a:p>
            <a:pPr marL="342900" indent="-342900" algn="justLow" rtl="1">
              <a:buFont typeface="Arial" panose="020B0604020202020204" pitchFamily="34" charset="0"/>
              <a:buChar char="•"/>
            </a:pPr>
            <a:endParaRPr lang="fa-IR" sz="2200" b="1" dirty="0">
              <a:solidFill>
                <a:srgbClr val="002060"/>
              </a:solidFill>
              <a:cs typeface="B Titr" panose="00000700000000000000" pitchFamily="2" charset="-78"/>
            </a:endParaRPr>
          </a:p>
          <a:p>
            <a:pPr marL="342900" indent="-342900" algn="justLow" rtl="1">
              <a:buFont typeface="Arial" panose="020B0604020202020204" pitchFamily="34" charset="0"/>
              <a:buChar char="•"/>
            </a:pPr>
            <a:r>
              <a:rPr lang="fa-IR" sz="2200" b="1" dirty="0">
                <a:solidFill>
                  <a:srgbClr val="002060"/>
                </a:solidFill>
                <a:cs typeface="B Titr" panose="00000700000000000000" pitchFamily="2" charset="-78"/>
              </a:rPr>
              <a:t> ناکامی در مدیریت ریسک منجبر به  کاهش اعتماد مشتریان/سرمایه‌گذاران و مشکلات اقتصادی میشود.</a:t>
            </a:r>
          </a:p>
        </p:txBody>
      </p:sp>
      <p:pic>
        <p:nvPicPr>
          <p:cNvPr id="80" name="Picture 79">
            <a:extLst>
              <a:ext uri="{FF2B5EF4-FFF2-40B4-BE49-F238E27FC236}">
                <a16:creationId xmlns:a16="http://schemas.microsoft.com/office/drawing/2014/main" id="{AD95A229-7FAD-E75C-F868-AB3E0DE6854B}"/>
              </a:ext>
            </a:extLst>
          </p:cNvPr>
          <p:cNvPicPr>
            <a:picLocks noChangeAspect="1"/>
          </p:cNvPicPr>
          <p:nvPr/>
        </p:nvPicPr>
        <p:blipFill>
          <a:blip r:embed="rId13"/>
          <a:srcRect t="20116" b="5087"/>
          <a:stretch>
            <a:fillRect/>
          </a:stretch>
        </p:blipFill>
        <p:spPr>
          <a:xfrm>
            <a:off x="530188" y="3808851"/>
            <a:ext cx="3315159" cy="194606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1746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C36C8-1336-A973-0D8F-8A0481EDBC2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31A530A-6D68-0C21-3DBB-2554B1E42BE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CE8EC773-BEAD-4E29-25EB-BA0A60281EF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05C9291A-FC10-ECCE-9376-3C2BDBA85D31}"/>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3058744-E050-3A67-3A73-5A4E478E5AB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30447A9-5286-C9F0-FD10-63E9FA443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90C93C5-6294-5C35-5A8E-9484BB888A2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38</a:t>
            </a:r>
          </a:p>
        </p:txBody>
      </p:sp>
      <p:graphicFrame>
        <p:nvGraphicFramePr>
          <p:cNvPr id="14" name="Diagram 13">
            <a:extLst>
              <a:ext uri="{FF2B5EF4-FFF2-40B4-BE49-F238E27FC236}">
                <a16:creationId xmlns:a16="http://schemas.microsoft.com/office/drawing/2014/main" id="{3329D757-3B10-5190-BE3F-1064082BB283}"/>
              </a:ext>
            </a:extLst>
          </p:cNvPr>
          <p:cNvGraphicFramePr/>
          <p:nvPr>
            <p:extLst>
              <p:ext uri="{D42A27DB-BD31-4B8C-83A1-F6EECF244321}">
                <p14:modId xmlns:p14="http://schemas.microsoft.com/office/powerpoint/2010/main" val="220837459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BCDEA59-6921-826F-F9BD-A606283BA8A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ارزیابی جامع عملکرد مدل پیشنهادی و مقایسه با دیگر الگوریتم‌ها </a:t>
            </a:r>
          </a:p>
        </p:txBody>
      </p:sp>
      <p:pic>
        <p:nvPicPr>
          <p:cNvPr id="17" name="Picture 16" descr="Line-3.png">
            <a:extLst>
              <a:ext uri="{FF2B5EF4-FFF2-40B4-BE49-F238E27FC236}">
                <a16:creationId xmlns:a16="http://schemas.microsoft.com/office/drawing/2014/main" id="{AA8CBE6D-5612-4AF5-3EB4-1499B754150F}"/>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68E5F151-80D5-142F-220D-CB822B13ECF8}"/>
              </a:ext>
            </a:extLst>
          </p:cNvPr>
          <p:cNvSpPr txBox="1"/>
          <p:nvPr/>
        </p:nvSpPr>
        <p:spPr>
          <a:xfrm>
            <a:off x="1110342" y="1006731"/>
            <a:ext cx="7819075" cy="923330"/>
          </a:xfrm>
          <a:prstGeom prst="rect">
            <a:avLst/>
          </a:prstGeom>
          <a:noFill/>
        </p:spPr>
        <p:txBody>
          <a:bodyPr wrap="square" rtlCol="0">
            <a:spAutoFit/>
          </a:bodyPr>
          <a:lstStyle/>
          <a:p>
            <a:pPr algn="just" rtl="1"/>
            <a:r>
              <a:rPr lang="fa-IR" b="1" dirty="0">
                <a:solidFill>
                  <a:srgbClr val="002060"/>
                </a:solidFill>
                <a:cs typeface="B Titr" panose="00000700000000000000" pitchFamily="2" charset="-78"/>
              </a:rPr>
              <a:t>در این جدول، عملکرد مدل پیشنهادی با چند الگوریتم مرجع بر اساس معیارهای کلیدی مانند دقت متوازن، </a:t>
            </a:r>
            <a:r>
              <a:rPr lang="en-US" b="1" dirty="0">
                <a:solidFill>
                  <a:srgbClr val="002060"/>
                </a:solidFill>
                <a:cs typeface="B Titr" panose="00000700000000000000" pitchFamily="2" charset="-78"/>
              </a:rPr>
              <a:t>AUC </a:t>
            </a:r>
            <a:r>
              <a:rPr lang="fa-IR" b="1" dirty="0">
                <a:solidFill>
                  <a:srgbClr val="002060"/>
                </a:solidFill>
                <a:cs typeface="B Titr" panose="00000700000000000000" pitchFamily="2" charset="-78"/>
              </a:rPr>
              <a:t>و </a:t>
            </a:r>
            <a:r>
              <a:rPr lang="en-US" b="1" dirty="0">
                <a:solidFill>
                  <a:srgbClr val="002060"/>
                </a:solidFill>
                <a:cs typeface="B Titr" panose="00000700000000000000" pitchFamily="2" charset="-78"/>
              </a:rPr>
              <a:t>G-Mean </a:t>
            </a:r>
            <a:r>
              <a:rPr lang="fa-IR" b="1" dirty="0">
                <a:solidFill>
                  <a:srgbClr val="002060"/>
                </a:solidFill>
                <a:cs typeface="B Titr" panose="00000700000000000000" pitchFamily="2" charset="-78"/>
              </a:rPr>
              <a:t>مقایسه شده است.نتایج نشان می‌دهد که مدل پیشنهادی در تشخیص مشتریان نکول‌پذیر عملکرد دقیق‌تر و متعادل‌تری دارد.</a:t>
            </a:r>
          </a:p>
        </p:txBody>
      </p:sp>
      <p:graphicFrame>
        <p:nvGraphicFramePr>
          <p:cNvPr id="8" name="Table 7">
            <a:extLst>
              <a:ext uri="{FF2B5EF4-FFF2-40B4-BE49-F238E27FC236}">
                <a16:creationId xmlns:a16="http://schemas.microsoft.com/office/drawing/2014/main" id="{8DEAD2A6-6568-A562-F503-319625BFA3F1}"/>
              </a:ext>
            </a:extLst>
          </p:cNvPr>
          <p:cNvGraphicFramePr>
            <a:graphicFrameLocks noGrp="1"/>
          </p:cNvGraphicFramePr>
          <p:nvPr>
            <p:extLst>
              <p:ext uri="{D42A27DB-BD31-4B8C-83A1-F6EECF244321}">
                <p14:modId xmlns:p14="http://schemas.microsoft.com/office/powerpoint/2010/main" val="377662582"/>
              </p:ext>
            </p:extLst>
          </p:nvPr>
        </p:nvGraphicFramePr>
        <p:xfrm>
          <a:off x="1110339" y="2524483"/>
          <a:ext cx="7819077" cy="3123645"/>
        </p:xfrm>
        <a:graphic>
          <a:graphicData uri="http://schemas.openxmlformats.org/drawingml/2006/table">
            <a:tbl>
              <a:tblPr firstRow="1" firstCol="1" bandRow="1">
                <a:tableStyleId>{5C22544A-7EE6-4342-B048-85BDC9FD1C3A}</a:tableStyleId>
              </a:tblPr>
              <a:tblGrid>
                <a:gridCol w="1879003">
                  <a:extLst>
                    <a:ext uri="{9D8B030D-6E8A-4147-A177-3AD203B41FA5}">
                      <a16:colId xmlns:a16="http://schemas.microsoft.com/office/drawing/2014/main" val="2319326663"/>
                    </a:ext>
                  </a:extLst>
                </a:gridCol>
                <a:gridCol w="844963">
                  <a:extLst>
                    <a:ext uri="{9D8B030D-6E8A-4147-A177-3AD203B41FA5}">
                      <a16:colId xmlns:a16="http://schemas.microsoft.com/office/drawing/2014/main" val="3254422067"/>
                    </a:ext>
                  </a:extLst>
                </a:gridCol>
                <a:gridCol w="762639">
                  <a:extLst>
                    <a:ext uri="{9D8B030D-6E8A-4147-A177-3AD203B41FA5}">
                      <a16:colId xmlns:a16="http://schemas.microsoft.com/office/drawing/2014/main" val="1771363333"/>
                    </a:ext>
                  </a:extLst>
                </a:gridCol>
                <a:gridCol w="755400">
                  <a:extLst>
                    <a:ext uri="{9D8B030D-6E8A-4147-A177-3AD203B41FA5}">
                      <a16:colId xmlns:a16="http://schemas.microsoft.com/office/drawing/2014/main" val="1759252400"/>
                    </a:ext>
                  </a:extLst>
                </a:gridCol>
                <a:gridCol w="825060">
                  <a:extLst>
                    <a:ext uri="{9D8B030D-6E8A-4147-A177-3AD203B41FA5}">
                      <a16:colId xmlns:a16="http://schemas.microsoft.com/office/drawing/2014/main" val="2452505515"/>
                    </a:ext>
                  </a:extLst>
                </a:gridCol>
                <a:gridCol w="963476">
                  <a:extLst>
                    <a:ext uri="{9D8B030D-6E8A-4147-A177-3AD203B41FA5}">
                      <a16:colId xmlns:a16="http://schemas.microsoft.com/office/drawing/2014/main" val="3697239042"/>
                    </a:ext>
                  </a:extLst>
                </a:gridCol>
                <a:gridCol w="963476">
                  <a:extLst>
                    <a:ext uri="{9D8B030D-6E8A-4147-A177-3AD203B41FA5}">
                      <a16:colId xmlns:a16="http://schemas.microsoft.com/office/drawing/2014/main" val="942039606"/>
                    </a:ext>
                  </a:extLst>
                </a:gridCol>
                <a:gridCol w="825060">
                  <a:extLst>
                    <a:ext uri="{9D8B030D-6E8A-4147-A177-3AD203B41FA5}">
                      <a16:colId xmlns:a16="http://schemas.microsoft.com/office/drawing/2014/main" val="1975506035"/>
                    </a:ext>
                  </a:extLst>
                </a:gridCol>
              </a:tblGrid>
              <a:tr h="446235">
                <a:tc>
                  <a:txBody>
                    <a:bodyPr/>
                    <a:lstStyle/>
                    <a:p>
                      <a:pPr algn="ctr">
                        <a:lnSpc>
                          <a:spcPct val="107000"/>
                        </a:lnSpc>
                        <a:spcAft>
                          <a:spcPts val="800"/>
                        </a:spcAft>
                        <a:buNone/>
                      </a:pPr>
                      <a:r>
                        <a:rPr lang="en-US" sz="1100">
                          <a:effectLst/>
                        </a:rPr>
                        <a:t>Method</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BAcc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AUC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GM</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TP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TN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FP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FN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147776741"/>
                  </a:ext>
                </a:extLst>
              </a:tr>
              <a:tr h="446235">
                <a:tc>
                  <a:txBody>
                    <a:bodyPr/>
                    <a:lstStyle/>
                    <a:p>
                      <a:pPr algn="l">
                        <a:lnSpc>
                          <a:spcPct val="107000"/>
                        </a:lnSpc>
                        <a:spcAft>
                          <a:spcPts val="800"/>
                        </a:spcAft>
                        <a:buNone/>
                      </a:pPr>
                      <a:r>
                        <a:rPr lang="en-US" sz="1100">
                          <a:effectLst/>
                        </a:rPr>
                        <a:t>Proposed</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0.93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dirty="0">
                          <a:effectLst/>
                        </a:rPr>
                        <a:t>4350</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64100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16674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1574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064671672"/>
                  </a:ext>
                </a:extLst>
              </a:tr>
              <a:tr h="446235">
                <a:tc>
                  <a:txBody>
                    <a:bodyPr/>
                    <a:lstStyle/>
                    <a:p>
                      <a:pPr algn="l">
                        <a:lnSpc>
                          <a:spcPct val="107000"/>
                        </a:lnSpc>
                        <a:spcAft>
                          <a:spcPts val="800"/>
                        </a:spcAft>
                        <a:buNone/>
                      </a:pPr>
                      <a:r>
                        <a:rPr lang="en-US" sz="1100">
                          <a:effectLst/>
                        </a:rPr>
                        <a:t>Bagging</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4147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63004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399194590"/>
                  </a:ext>
                </a:extLst>
              </a:tr>
              <a:tr h="446235">
                <a:tc>
                  <a:txBody>
                    <a:bodyPr/>
                    <a:lstStyle/>
                    <a:p>
                      <a:pPr algn="l">
                        <a:lnSpc>
                          <a:spcPct val="107000"/>
                        </a:lnSpc>
                        <a:spcAft>
                          <a:spcPts val="800"/>
                        </a:spcAft>
                        <a:buNone/>
                      </a:pPr>
                      <a:r>
                        <a:rPr lang="en-US" sz="1100">
                          <a:effectLst/>
                        </a:rPr>
                        <a:t>XGBoost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3851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63811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16963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2073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472357406"/>
                  </a:ext>
                </a:extLst>
              </a:tr>
              <a:tr h="446235">
                <a:tc>
                  <a:txBody>
                    <a:bodyPr/>
                    <a:lstStyle/>
                    <a:p>
                      <a:pPr algn="l">
                        <a:lnSpc>
                          <a:spcPct val="107000"/>
                        </a:lnSpc>
                        <a:spcAft>
                          <a:spcPts val="800"/>
                        </a:spcAft>
                        <a:buNone/>
                      </a:pPr>
                      <a:r>
                        <a:rPr lang="en-US" sz="1100">
                          <a:effectLst/>
                        </a:rPr>
                        <a:t>Stacking</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3791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63004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2133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728491082"/>
                  </a:ext>
                </a:extLst>
              </a:tr>
              <a:tr h="446235">
                <a:tc>
                  <a:txBody>
                    <a:bodyPr/>
                    <a:lstStyle/>
                    <a:p>
                      <a:pPr algn="l">
                        <a:lnSpc>
                          <a:spcPct val="107000"/>
                        </a:lnSpc>
                        <a:spcAft>
                          <a:spcPts val="800"/>
                        </a:spcAft>
                        <a:buNone/>
                      </a:pPr>
                      <a:r>
                        <a:rPr lang="en-US" sz="1100">
                          <a:effectLst/>
                        </a:rPr>
                        <a:t>RandomForest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0.69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0.69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l">
                        <a:lnSpc>
                          <a:spcPct val="107000"/>
                        </a:lnSpc>
                        <a:spcAft>
                          <a:spcPts val="800"/>
                        </a:spcAft>
                        <a:buNone/>
                      </a:pPr>
                      <a:r>
                        <a:rPr lang="en-US" sz="1100">
                          <a:effectLst/>
                        </a:rPr>
                        <a:t>3 673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61388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19386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2251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798807296"/>
                  </a:ext>
                </a:extLst>
              </a:tr>
              <a:tr h="446235">
                <a:tc>
                  <a:txBody>
                    <a:bodyPr/>
                    <a:lstStyle/>
                    <a:p>
                      <a:pPr algn="l">
                        <a:lnSpc>
                          <a:spcPct val="107000"/>
                        </a:lnSpc>
                        <a:spcAft>
                          <a:spcPts val="800"/>
                        </a:spcAft>
                        <a:buNone/>
                      </a:pPr>
                      <a:r>
                        <a:rPr lang="en-US" sz="1100">
                          <a:effectLst/>
                        </a:rPr>
                        <a:t>SVM-RBF</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0.5</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0.55</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80774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dirty="0">
                          <a:effectLst/>
                        </a:rPr>
                        <a:t>5924</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954101742"/>
                  </a:ext>
                </a:extLst>
              </a:tr>
            </a:tbl>
          </a:graphicData>
        </a:graphic>
      </p:graphicFrame>
    </p:spTree>
    <p:extLst>
      <p:ext uri="{BB962C8B-B14F-4D97-AF65-F5344CB8AC3E}">
        <p14:creationId xmlns:p14="http://schemas.microsoft.com/office/powerpoint/2010/main" val="234677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26A9E-4B2E-F593-FD49-EFB100F6AA07}"/>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E128552-4757-0E18-C5E7-6E32898A0BA4}"/>
              </a:ext>
            </a:extLst>
          </p:cNvPr>
          <p:cNvGraphicFramePr/>
          <p:nvPr>
            <p:extLst>
              <p:ext uri="{D42A27DB-BD31-4B8C-83A1-F6EECF244321}">
                <p14:modId xmlns:p14="http://schemas.microsoft.com/office/powerpoint/2010/main" val="4090555107"/>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D911EF74-A56F-2544-4DDB-D2199EDE89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98108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40</a:t>
            </a:r>
          </a:p>
        </p:txBody>
      </p:sp>
      <p:graphicFrame>
        <p:nvGraphicFramePr>
          <p:cNvPr id="14" name="Diagram 13"/>
          <p:cNvGraphicFramePr/>
          <p:nvPr>
            <p:extLst>
              <p:ext uri="{D42A27DB-BD31-4B8C-83A1-F6EECF244321}">
                <p14:modId xmlns:p14="http://schemas.microsoft.com/office/powerpoint/2010/main" val="67971064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جمع‌بندی و نتیجه‌گیری مدل پیشنهادی</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606C60FB-9370-9EF8-329F-E74CADEDB842}"/>
              </a:ext>
            </a:extLst>
          </p:cNvPr>
          <p:cNvSpPr txBox="1"/>
          <p:nvPr/>
        </p:nvSpPr>
        <p:spPr>
          <a:xfrm>
            <a:off x="961053" y="1006731"/>
            <a:ext cx="7968365" cy="1107996"/>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در این پژوهش، چارچوبی ترکیبی برای ارزیابی ریسک اعتباری مشتریان بانکی توسعه داده شد. این چارچوب شامل چهار گام اصلی بود:</a:t>
            </a:r>
            <a:endParaRPr lang="en-US" sz="2200" b="1" dirty="0">
              <a:solidFill>
                <a:srgbClr val="002060"/>
              </a:solidFill>
              <a:cs typeface="B Titr" panose="00000700000000000000" pitchFamily="2" charset="-78"/>
            </a:endParaRPr>
          </a:p>
          <a:p>
            <a:pPr algn="just" rtl="1"/>
            <a:endParaRPr lang="fa-IR" sz="2200" b="1" dirty="0">
              <a:solidFill>
                <a:srgbClr val="002060"/>
              </a:solidFill>
              <a:cs typeface="B Titr" panose="00000700000000000000" pitchFamily="2" charset="-78"/>
            </a:endParaRPr>
          </a:p>
        </p:txBody>
      </p:sp>
      <p:sp>
        <p:nvSpPr>
          <p:cNvPr id="4" name="TextBox 3">
            <a:extLst>
              <a:ext uri="{FF2B5EF4-FFF2-40B4-BE49-F238E27FC236}">
                <a16:creationId xmlns:a16="http://schemas.microsoft.com/office/drawing/2014/main" id="{0742D4D0-FA16-957F-6AC2-C87D34C04F2A}"/>
              </a:ext>
            </a:extLst>
          </p:cNvPr>
          <p:cNvSpPr txBox="1"/>
          <p:nvPr/>
        </p:nvSpPr>
        <p:spPr>
          <a:xfrm>
            <a:off x="718479" y="2219846"/>
            <a:ext cx="8210939" cy="2277547"/>
          </a:xfrm>
          <a:prstGeom prst="rect">
            <a:avLst/>
          </a:prstGeom>
          <a:noFill/>
        </p:spPr>
        <p:txBody>
          <a:bodyPr wrap="square" rtlCol="0">
            <a:spAutoFit/>
          </a:bodyPr>
          <a:lstStyle/>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تحلیل آماری و آماده‌سازی داده‌ها: پالایش داده‌های گمشده و پرت، تبدیل ویژگی‌ها، و شناسایی روابط میان متغیرها.</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برآورد احتمال نکول با مدل </a:t>
            </a:r>
            <a:r>
              <a:rPr lang="en-US" b="1" dirty="0" err="1">
                <a:solidFill>
                  <a:srgbClr val="002060"/>
                </a:solidFill>
                <a:cs typeface="B Titr" panose="00000700000000000000" pitchFamily="2" charset="-78"/>
              </a:rPr>
              <a:t>LightGBM</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 به همراه تکنیک </a:t>
            </a:r>
            <a:r>
              <a:rPr lang="en-US" b="1" dirty="0">
                <a:solidFill>
                  <a:srgbClr val="002060"/>
                </a:solidFill>
                <a:cs typeface="B Titr" panose="00000700000000000000" pitchFamily="2" charset="-78"/>
              </a:rPr>
              <a:t>SMOTE </a:t>
            </a:r>
            <a:r>
              <a:rPr lang="fa-IR" b="1" dirty="0">
                <a:solidFill>
                  <a:srgbClr val="002060"/>
                </a:solidFill>
                <a:cs typeface="B Titr" panose="00000700000000000000" pitchFamily="2" charset="-78"/>
              </a:rPr>
              <a:t> برای مواجهه با داده‌های نامتوازن.</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بهینه‌سازی آستانه‌های تصمیم با الگوریتم </a:t>
            </a:r>
            <a:r>
              <a:rPr lang="en-US" b="1" dirty="0">
                <a:solidFill>
                  <a:srgbClr val="002060"/>
                </a:solidFill>
                <a:cs typeface="B Titr" panose="00000700000000000000" pitchFamily="2" charset="-78"/>
              </a:rPr>
              <a:t>NSGA-II </a:t>
            </a:r>
            <a:r>
              <a:rPr lang="fa-IR" b="1" dirty="0">
                <a:solidFill>
                  <a:srgbClr val="002060"/>
                </a:solidFill>
                <a:cs typeface="B Titr" panose="00000700000000000000" pitchFamily="2" charset="-78"/>
              </a:rPr>
              <a:t> به منظور کاهش هم‌زمان زیان اقتصادی و ناحیه عدم قطعیت.</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تصمیم‌گیری سه‌طرفه و تفکیک داده‌های مرزی با استفاده از مدل ترکیبی بگینگ</a:t>
            </a:r>
            <a:r>
              <a:rPr lang="en-US" b="1" dirty="0">
                <a:solidFill>
                  <a:srgbClr val="002060"/>
                </a:solidFill>
                <a:cs typeface="B Titr" panose="00000700000000000000" pitchFamily="2" charset="-78"/>
              </a:rPr>
              <a:t>.</a:t>
            </a:r>
          </a:p>
          <a:p>
            <a:pPr marL="285750" indent="-285750" algn="just" rtl="1">
              <a:buFont typeface="Arial" panose="020B0604020202020204" pitchFamily="34" charset="0"/>
              <a:buChar char="•"/>
            </a:pPr>
            <a:endParaRPr lang="en-US" sz="1400" dirty="0"/>
          </a:p>
        </p:txBody>
      </p:sp>
      <p:sp>
        <p:nvSpPr>
          <p:cNvPr id="5" name="TextBox 4">
            <a:extLst>
              <a:ext uri="{FF2B5EF4-FFF2-40B4-BE49-F238E27FC236}">
                <a16:creationId xmlns:a16="http://schemas.microsoft.com/office/drawing/2014/main" id="{C3766358-4A83-01C1-B471-0874F7AA1FC3}"/>
              </a:ext>
            </a:extLst>
          </p:cNvPr>
          <p:cNvSpPr txBox="1"/>
          <p:nvPr/>
        </p:nvSpPr>
        <p:spPr>
          <a:xfrm>
            <a:off x="970406" y="4497393"/>
            <a:ext cx="7968365" cy="1446550"/>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نتایج نهایی نشان داد که مدل پیشنهادی در مقایسه با الگوریتم‌های مرجع عملکرد بهتری در شاخص‌های </a:t>
            </a:r>
            <a:r>
              <a:rPr lang="en-US" sz="2200" b="1" dirty="0">
                <a:solidFill>
                  <a:srgbClr val="002060"/>
                </a:solidFill>
                <a:cs typeface="B Titr" panose="00000700000000000000" pitchFamily="2" charset="-78"/>
              </a:rPr>
              <a:t>Balanced Accuracy، G-Mean، AUC </a:t>
            </a:r>
            <a:r>
              <a:rPr lang="fa-IR" sz="2200" b="1" dirty="0">
                <a:solidFill>
                  <a:srgbClr val="002060"/>
                </a:solidFill>
                <a:cs typeface="B Titr" panose="00000700000000000000" pitchFamily="2" charset="-78"/>
              </a:rPr>
              <a:t>و </a:t>
            </a:r>
            <a:r>
              <a:rPr lang="en-US" sz="2200" b="1" dirty="0">
                <a:solidFill>
                  <a:srgbClr val="002060"/>
                </a:solidFill>
                <a:cs typeface="B Titr" panose="00000700000000000000" pitchFamily="2" charset="-78"/>
              </a:rPr>
              <a:t>Recall </a:t>
            </a:r>
            <a:r>
              <a:rPr lang="fa-IR" sz="2200" b="1" dirty="0">
                <a:solidFill>
                  <a:srgbClr val="002060"/>
                </a:solidFill>
                <a:cs typeface="B Titr" panose="00000700000000000000" pitchFamily="2" charset="-78"/>
              </a:rPr>
              <a:t>دارد. همچنین، با تمرکز محاسباتی بر نمونه‌های مرزی، دقت کلی مدل و کارایی اقتصادی تصمیم‌ها به‌صورت محسوسی افزایش یافت.</a:t>
            </a:r>
          </a:p>
        </p:txBody>
      </p:sp>
    </p:spTree>
    <p:extLst>
      <p:ext uri="{BB962C8B-B14F-4D97-AF65-F5344CB8AC3E}">
        <p14:creationId xmlns:p14="http://schemas.microsoft.com/office/powerpoint/2010/main" val="21503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E60B2-CC9B-6607-BAE5-B45B895444B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18E70942-CCC2-C618-810D-41DBEA54982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8276D40-2560-DA0A-9E1E-44C4BFAA7022}"/>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6A926F2-B6DC-9BEF-4D53-891A4830551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DF74248-424A-4B71-133D-2F6E764FD05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BFAD094-C2E9-3201-EFB3-B48802F84C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4C16001-6CD9-8522-FA44-1CBCA113E10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41</a:t>
            </a:r>
          </a:p>
        </p:txBody>
      </p:sp>
      <p:graphicFrame>
        <p:nvGraphicFramePr>
          <p:cNvPr id="14" name="Diagram 13">
            <a:extLst>
              <a:ext uri="{FF2B5EF4-FFF2-40B4-BE49-F238E27FC236}">
                <a16:creationId xmlns:a16="http://schemas.microsoft.com/office/drawing/2014/main" id="{1E53F00B-D1AC-C63F-3065-7876BEAAD528}"/>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D6A5823-5633-3E31-3FB1-30D2C203248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پیشنهاد ها </a:t>
            </a:r>
          </a:p>
        </p:txBody>
      </p:sp>
      <p:pic>
        <p:nvPicPr>
          <p:cNvPr id="17" name="Picture 16" descr="Line-3.png">
            <a:extLst>
              <a:ext uri="{FF2B5EF4-FFF2-40B4-BE49-F238E27FC236}">
                <a16:creationId xmlns:a16="http://schemas.microsoft.com/office/drawing/2014/main" id="{865C810B-7EEF-19F3-9DCD-8FDAF8A675B8}"/>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CB84B2A1-AD33-D293-589B-81141D0C42B6}"/>
              </a:ext>
            </a:extLst>
          </p:cNvPr>
          <p:cNvSpPr txBox="1"/>
          <p:nvPr/>
        </p:nvSpPr>
        <p:spPr>
          <a:xfrm>
            <a:off x="1267784" y="1209872"/>
            <a:ext cx="7968365" cy="4832092"/>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ویژگی‌های مورد استفاده گسترش یابد و علاوه بر اطلاعات مالی مشتریان، متغیرهایی از قبیل شاخص‌های اقتصاد کلان و الگوهای رفتاری نیز در مدل لحاظ شود .</a:t>
            </a:r>
          </a:p>
          <a:p>
            <a:pPr algn="just" rtl="1"/>
            <a:endParaRPr lang="fa-IR" sz="2200" b="1" dirty="0">
              <a:solidFill>
                <a:srgbClr val="002060"/>
              </a:solidFill>
              <a:cs typeface="B Titr" panose="00000700000000000000" pitchFamily="2" charset="-78"/>
            </a:endParaRPr>
          </a:p>
          <a:p>
            <a:pPr algn="just" rtl="1"/>
            <a:r>
              <a:rPr lang="ar-SA" sz="2200" b="1" dirty="0">
                <a:solidFill>
                  <a:srgbClr val="002060"/>
                </a:solidFill>
                <a:cs typeface="B Titr" panose="00000700000000000000" pitchFamily="2" charset="-78"/>
              </a:rPr>
              <a:t>بهره‌گیری از رویکردهای هوشمند در انتخاب ویژگی‌ها و تنظیم پارامترها مانند الگوریتم‌های</a:t>
            </a:r>
            <a:r>
              <a:rPr lang="en-US" sz="2200" b="1" dirty="0">
                <a:solidFill>
                  <a:srgbClr val="002060"/>
                </a:solidFill>
                <a:cs typeface="B Titr" panose="00000700000000000000" pitchFamily="2" charset="-78"/>
              </a:rPr>
              <a:t> </a:t>
            </a:r>
            <a:r>
              <a:rPr lang="en-US" sz="2200" b="1" dirty="0" err="1">
                <a:solidFill>
                  <a:srgbClr val="002060"/>
                </a:solidFill>
                <a:cs typeface="B Titr" panose="00000700000000000000" pitchFamily="2" charset="-78"/>
              </a:rPr>
              <a:t>AutoML</a:t>
            </a:r>
            <a:r>
              <a:rPr lang="ar-SA" sz="2200" b="1" dirty="0">
                <a:solidFill>
                  <a:srgbClr val="002060"/>
                </a:solidFill>
                <a:cs typeface="B Titr" panose="00000700000000000000" pitchFamily="2" charset="-78"/>
              </a:rPr>
              <a:t>، می‌تواند روند مدلسازی را به‌صورت پویا و خودکار بهبود بخشد</a:t>
            </a:r>
            <a:r>
              <a:rPr lang="en-US" sz="2200" b="1" dirty="0">
                <a:solidFill>
                  <a:srgbClr val="002060"/>
                </a:solidFill>
                <a:cs typeface="B Titr" panose="00000700000000000000" pitchFamily="2" charset="-78"/>
              </a:rPr>
              <a:t>.</a:t>
            </a:r>
            <a:endParaRPr lang="fa-IR" sz="2200" b="1" dirty="0">
              <a:solidFill>
                <a:srgbClr val="002060"/>
              </a:solidFill>
              <a:cs typeface="B Titr" panose="00000700000000000000" pitchFamily="2" charset="-78"/>
            </a:endParaRPr>
          </a:p>
          <a:p>
            <a:pPr algn="just" rtl="1"/>
            <a:endParaRPr lang="fa-IR" sz="2200" b="1" dirty="0">
              <a:solidFill>
                <a:srgbClr val="002060"/>
              </a:solidFill>
              <a:cs typeface="B Titr" panose="00000700000000000000" pitchFamily="2" charset="-78"/>
            </a:endParaRPr>
          </a:p>
          <a:p>
            <a:pPr algn="just" rtl="1"/>
            <a:r>
              <a:rPr lang="ar-SA" sz="2200" b="1" dirty="0">
                <a:solidFill>
                  <a:srgbClr val="002060"/>
                </a:solidFill>
                <a:cs typeface="B Titr" panose="00000700000000000000" pitchFamily="2" charset="-78"/>
              </a:rPr>
              <a:t>در زمینه بهینه‌سازی، می‌توان از الگوریتم‌های پیشرفته‌تری همچون</a:t>
            </a:r>
            <a:r>
              <a:rPr lang="en-US" sz="2200" b="1" dirty="0">
                <a:solidFill>
                  <a:srgbClr val="002060"/>
                </a:solidFill>
                <a:cs typeface="B Titr" panose="00000700000000000000" pitchFamily="2" charset="-78"/>
              </a:rPr>
              <a:t> NSGA-III </a:t>
            </a:r>
            <a:r>
              <a:rPr lang="ar-SA" sz="2200" b="1" dirty="0">
                <a:solidFill>
                  <a:srgbClr val="002060"/>
                </a:solidFill>
                <a:cs typeface="B Titr" panose="00000700000000000000" pitchFamily="2" charset="-78"/>
              </a:rPr>
              <a:t>یا الگوریتم‌های چندهدفه استفاده کرد </a:t>
            </a:r>
            <a:endParaRPr lang="fa-IR" sz="2200" b="1" dirty="0">
              <a:solidFill>
                <a:srgbClr val="002060"/>
              </a:solidFill>
              <a:cs typeface="B Titr" panose="00000700000000000000" pitchFamily="2" charset="-78"/>
            </a:endParaRPr>
          </a:p>
          <a:p>
            <a:pPr algn="just" rtl="1"/>
            <a:endParaRPr lang="fa-IR" sz="2200" b="1" dirty="0">
              <a:solidFill>
                <a:srgbClr val="002060"/>
              </a:solidFill>
              <a:cs typeface="B Titr" panose="00000700000000000000" pitchFamily="2" charset="-78"/>
            </a:endParaRPr>
          </a:p>
          <a:p>
            <a:pPr algn="just" rtl="1"/>
            <a:r>
              <a:rPr lang="ar-SA" sz="2200" b="1" dirty="0">
                <a:solidFill>
                  <a:srgbClr val="002060"/>
                </a:solidFill>
                <a:cs typeface="B Titr" panose="00000700000000000000" pitchFamily="2" charset="-78"/>
              </a:rPr>
              <a:t>علاوه بر این، پیشنهاد می‌شود استفاده از داده‌های نیمه‌برچسب‌خورده با روش‌های یادگیری نیمه‌نظارتی یا خوشه‌بندی برای پوشش بهتر داده‌های واقعی در دستور کار قرار گیرد</a:t>
            </a:r>
            <a:r>
              <a:rPr lang="en-US" sz="2200" b="1" dirty="0">
                <a:solidFill>
                  <a:srgbClr val="002060"/>
                </a:solidFill>
                <a:cs typeface="B Titr" panose="00000700000000000000" pitchFamily="2" charset="-78"/>
              </a:rPr>
              <a:t>.</a:t>
            </a:r>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372149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73441" y="3096753"/>
            <a:ext cx="5895994" cy="664494"/>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fontAlgn="auto">
              <a:spcAft>
                <a:spcPts val="0"/>
              </a:spcAft>
              <a:defRPr/>
            </a:pPr>
            <a:r>
              <a:rPr lang="fa-IR" sz="4400" dirty="0">
                <a:cs typeface="B Titr" pitchFamily="2" charset="-78"/>
              </a:rPr>
              <a:t>با تشکر از حسن نگاهتان</a:t>
            </a:r>
          </a:p>
          <a:p>
            <a:pPr algn="ctr" rtl="1" fontAlgn="auto">
              <a:spcAft>
                <a:spcPts val="0"/>
              </a:spcAft>
              <a:defRPr/>
            </a:pPr>
            <a:endParaRPr lang="fa-IR" sz="2400" dirty="0">
              <a:cs typeface="B Titr" pitchFamily="2" charset="-78"/>
            </a:endParaRPr>
          </a:p>
        </p:txBody>
      </p:sp>
    </p:spTree>
    <p:extLst>
      <p:ext uri="{BB962C8B-B14F-4D97-AF65-F5344CB8AC3E}">
        <p14:creationId xmlns:p14="http://schemas.microsoft.com/office/powerpoint/2010/main" val="354648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BA08D-6B61-A0D5-2F32-B7B26DB8FC6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B798B9FF-FAE1-0DC2-F70A-B10BDE88EB8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2021D07-52C0-A096-13FA-9E073B880D8C}"/>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ED3427BB-FA8C-619B-8AF1-FAE49036015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6B8566C-AC5C-8B0C-45E9-C9CA4092321F}"/>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3374FE9-7297-FF37-04B5-05E0C153D8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700AE93C-0ACA-B3C3-AE80-8F96A2A9C85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5</a:t>
            </a:r>
          </a:p>
        </p:txBody>
      </p:sp>
      <p:graphicFrame>
        <p:nvGraphicFramePr>
          <p:cNvPr id="14" name="Diagram 13">
            <a:extLst>
              <a:ext uri="{FF2B5EF4-FFF2-40B4-BE49-F238E27FC236}">
                <a16:creationId xmlns:a16="http://schemas.microsoft.com/office/drawing/2014/main" id="{015159F1-0192-8590-C3D7-090B0997350D}"/>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17E3DFE-C240-8EEC-B5EF-B2CC5AF691C6}"/>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محدودیت روش‌‏های سنتی	</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754B6416-5994-BCBB-4A49-C3CD551D7F11}"/>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99" name="TextBox 198">
            <a:extLst>
              <a:ext uri="{FF2B5EF4-FFF2-40B4-BE49-F238E27FC236}">
                <a16:creationId xmlns:a16="http://schemas.microsoft.com/office/drawing/2014/main" id="{CD9B9522-10A4-6B53-73DE-2364D24AAB11}"/>
              </a:ext>
            </a:extLst>
          </p:cNvPr>
          <p:cNvSpPr txBox="1"/>
          <p:nvPr/>
        </p:nvSpPr>
        <p:spPr>
          <a:xfrm>
            <a:off x="1293219" y="1006731"/>
            <a:ext cx="7636199" cy="461665"/>
          </a:xfrm>
          <a:prstGeom prst="rect">
            <a:avLst/>
          </a:prstGeom>
          <a:noFill/>
        </p:spPr>
        <p:txBody>
          <a:bodyPr wrap="square" rtlCol="0">
            <a:spAutoFit/>
          </a:bodyPr>
          <a:lstStyle/>
          <a:p>
            <a:pPr algn="r" rtl="1"/>
            <a:r>
              <a:rPr lang="fa-IR" sz="2400" cap="all" dirty="0">
                <a:solidFill>
                  <a:srgbClr val="002060"/>
                </a:solidFill>
                <a:latin typeface="+mj-lt"/>
                <a:ea typeface="+mj-ea"/>
                <a:cs typeface="B Titr" pitchFamily="2" charset="-78"/>
              </a:rPr>
              <a:t>چالش‌ها در مدیریت ریسک اعتباری عبارتند از : </a:t>
            </a:r>
          </a:p>
        </p:txBody>
      </p:sp>
      <p:sp>
        <p:nvSpPr>
          <p:cNvPr id="37" name="Freeform 9">
            <a:extLst>
              <a:ext uri="{FF2B5EF4-FFF2-40B4-BE49-F238E27FC236}">
                <a16:creationId xmlns:a16="http://schemas.microsoft.com/office/drawing/2014/main" id="{63816E04-7865-0686-BA94-1D6B77093F75}"/>
              </a:ext>
            </a:extLst>
          </p:cNvPr>
          <p:cNvSpPr/>
          <p:nvPr/>
        </p:nvSpPr>
        <p:spPr>
          <a:xfrm>
            <a:off x="1393407" y="2835817"/>
            <a:ext cx="1691710" cy="1691136"/>
          </a:xfrm>
          <a:custGeom>
            <a:avLst/>
            <a:gdLst>
              <a:gd name="connsiteX0" fmla="*/ 96766 w 329954"/>
              <a:gd name="connsiteY0" fmla="*/ 329843 h 329842"/>
              <a:gd name="connsiteX1" fmla="*/ 233718 w 329954"/>
              <a:gd name="connsiteY1" fmla="*/ 329843 h 329842"/>
              <a:gd name="connsiteX2" fmla="*/ 329955 w 329954"/>
              <a:gd name="connsiteY2" fmla="*/ 233110 h 329842"/>
              <a:gd name="connsiteX3" fmla="*/ 329955 w 329954"/>
              <a:gd name="connsiteY3" fmla="*/ 96733 h 329842"/>
              <a:gd name="connsiteX4" fmla="*/ 233718 w 329954"/>
              <a:gd name="connsiteY4" fmla="*/ 0 h 329842"/>
              <a:gd name="connsiteX5" fmla="*/ 96766 w 329954"/>
              <a:gd name="connsiteY5" fmla="*/ 0 h 329842"/>
              <a:gd name="connsiteX6" fmla="*/ 0 w 329954"/>
              <a:gd name="connsiteY6" fmla="*/ 96733 h 329842"/>
              <a:gd name="connsiteX7" fmla="*/ 0 w 329954"/>
              <a:gd name="connsiteY7" fmla="*/ 233110 h 329842"/>
              <a:gd name="connsiteX8" fmla="*/ 96766 w 329954"/>
              <a:gd name="connsiteY8" fmla="*/ 329843 h 329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9954" h="329842">
                <a:moveTo>
                  <a:pt x="96766" y="329843"/>
                </a:moveTo>
                <a:lnTo>
                  <a:pt x="233718" y="329843"/>
                </a:lnTo>
                <a:lnTo>
                  <a:pt x="329955" y="233110"/>
                </a:lnTo>
                <a:lnTo>
                  <a:pt x="329955" y="96733"/>
                </a:lnTo>
                <a:lnTo>
                  <a:pt x="233718" y="0"/>
                </a:lnTo>
                <a:lnTo>
                  <a:pt x="96766" y="0"/>
                </a:lnTo>
                <a:lnTo>
                  <a:pt x="0" y="96733"/>
                </a:lnTo>
                <a:lnTo>
                  <a:pt x="0" y="233110"/>
                </a:lnTo>
                <a:lnTo>
                  <a:pt x="96766" y="329843"/>
                </a:lnTo>
                <a:close/>
              </a:path>
            </a:pathLst>
          </a:custGeom>
          <a:solidFill>
            <a:schemeClr val="tx2"/>
          </a:solidFill>
          <a:ln w="0" cap="flat">
            <a:noFill/>
            <a:prstDash val="solid"/>
            <a:miter/>
          </a:ln>
        </p:spPr>
        <p:txBody>
          <a:bodyPr rtlCol="0" anchor="ctr"/>
          <a:lstStyle/>
          <a:p>
            <a:endParaRPr lang="en-US" sz="1200"/>
          </a:p>
        </p:txBody>
      </p:sp>
      <p:grpSp>
        <p:nvGrpSpPr>
          <p:cNvPr id="38" name="Group 37">
            <a:extLst>
              <a:ext uri="{FF2B5EF4-FFF2-40B4-BE49-F238E27FC236}">
                <a16:creationId xmlns:a16="http://schemas.microsoft.com/office/drawing/2014/main" id="{E31884E6-D051-DF15-5772-B53C8584C0C7}"/>
              </a:ext>
            </a:extLst>
          </p:cNvPr>
          <p:cNvGrpSpPr/>
          <p:nvPr/>
        </p:nvGrpSpPr>
        <p:grpSpPr>
          <a:xfrm>
            <a:off x="2678459" y="4077068"/>
            <a:ext cx="5701397" cy="1092199"/>
            <a:chOff x="2363827" y="3991234"/>
            <a:chExt cx="5701397" cy="1092199"/>
          </a:xfrm>
        </p:grpSpPr>
        <p:sp>
          <p:nvSpPr>
            <p:cNvPr id="39" name="Freeform 15">
              <a:extLst>
                <a:ext uri="{FF2B5EF4-FFF2-40B4-BE49-F238E27FC236}">
                  <a16:creationId xmlns:a16="http://schemas.microsoft.com/office/drawing/2014/main" id="{86686DE2-83C0-C0FD-39BC-5A936CAB0DD4}"/>
                </a:ext>
              </a:extLst>
            </p:cNvPr>
            <p:cNvSpPr/>
            <p:nvPr/>
          </p:nvSpPr>
          <p:spPr>
            <a:xfrm>
              <a:off x="2616204" y="4159265"/>
              <a:ext cx="5449020" cy="924168"/>
            </a:xfrm>
            <a:custGeom>
              <a:avLst/>
              <a:gdLst>
                <a:gd name="connsiteX0" fmla="*/ 807966 w 897856"/>
                <a:gd name="connsiteY0" fmla="*/ 0 h 180250"/>
                <a:gd name="connsiteX1" fmla="*/ 0 w 897856"/>
                <a:gd name="connsiteY1" fmla="*/ 0 h 180250"/>
                <a:gd name="connsiteX2" fmla="*/ 0 w 897856"/>
                <a:gd name="connsiteY2" fmla="*/ 180251 h 180250"/>
                <a:gd name="connsiteX3" fmla="*/ 807966 w 897856"/>
                <a:gd name="connsiteY3" fmla="*/ 180251 h 180250"/>
                <a:gd name="connsiteX4" fmla="*/ 897857 w 897856"/>
                <a:gd name="connsiteY4" fmla="*/ 90389 h 180250"/>
                <a:gd name="connsiteX5" fmla="*/ 897857 w 897856"/>
                <a:gd name="connsiteY5" fmla="*/ 90389 h 180250"/>
                <a:gd name="connsiteX6" fmla="*/ 807966 w 897856"/>
                <a:gd name="connsiteY6" fmla="*/ 528 h 180250"/>
                <a:gd name="connsiteX7" fmla="*/ 804264 w 897856"/>
                <a:gd name="connsiteY7" fmla="*/ 167036 h 180250"/>
                <a:gd name="connsiteX8" fmla="*/ 727063 w 897856"/>
                <a:gd name="connsiteY8" fmla="*/ 89861 h 180250"/>
                <a:gd name="connsiteX9" fmla="*/ 804264 w 897856"/>
                <a:gd name="connsiteY9" fmla="*/ 12686 h 180250"/>
                <a:gd name="connsiteX10" fmla="*/ 881465 w 897856"/>
                <a:gd name="connsiteY10" fmla="*/ 89861 h 180250"/>
                <a:gd name="connsiteX11" fmla="*/ 804264 w 897856"/>
                <a:gd name="connsiteY11" fmla="*/ 167036 h 180250"/>
                <a:gd name="connsiteX0" fmla="*/ 808653 w 898544"/>
                <a:gd name="connsiteY0" fmla="*/ 0 h 180251"/>
                <a:gd name="connsiteX1" fmla="*/ 687 w 898544"/>
                <a:gd name="connsiteY1" fmla="*/ 0 h 180251"/>
                <a:gd name="connsiteX2" fmla="*/ 0 w 898544"/>
                <a:gd name="connsiteY2" fmla="*/ 80655 h 180251"/>
                <a:gd name="connsiteX3" fmla="*/ 687 w 898544"/>
                <a:gd name="connsiteY3" fmla="*/ 180251 h 180251"/>
                <a:gd name="connsiteX4" fmla="*/ 808653 w 898544"/>
                <a:gd name="connsiteY4" fmla="*/ 180251 h 180251"/>
                <a:gd name="connsiteX5" fmla="*/ 898544 w 898544"/>
                <a:gd name="connsiteY5" fmla="*/ 90389 h 180251"/>
                <a:gd name="connsiteX6" fmla="*/ 898544 w 898544"/>
                <a:gd name="connsiteY6" fmla="*/ 90389 h 180251"/>
                <a:gd name="connsiteX7" fmla="*/ 808653 w 898544"/>
                <a:gd name="connsiteY7" fmla="*/ 528 h 180251"/>
                <a:gd name="connsiteX8" fmla="*/ 808653 w 898544"/>
                <a:gd name="connsiteY8" fmla="*/ 0 h 180251"/>
                <a:gd name="connsiteX9" fmla="*/ 804951 w 898544"/>
                <a:gd name="connsiteY9" fmla="*/ 167036 h 180251"/>
                <a:gd name="connsiteX10" fmla="*/ 727750 w 898544"/>
                <a:gd name="connsiteY10" fmla="*/ 89861 h 180251"/>
                <a:gd name="connsiteX11" fmla="*/ 804951 w 898544"/>
                <a:gd name="connsiteY11" fmla="*/ 12686 h 180251"/>
                <a:gd name="connsiteX12" fmla="*/ 882152 w 898544"/>
                <a:gd name="connsiteY12" fmla="*/ 89861 h 180251"/>
                <a:gd name="connsiteX13" fmla="*/ 804951 w 898544"/>
                <a:gd name="connsiteY13" fmla="*/ 167036 h 180251"/>
                <a:gd name="connsiteX0" fmla="*/ 819815 w 909706"/>
                <a:gd name="connsiteY0" fmla="*/ 0 h 180251"/>
                <a:gd name="connsiteX1" fmla="*/ 11849 w 909706"/>
                <a:gd name="connsiteY1" fmla="*/ 0 h 180251"/>
                <a:gd name="connsiteX2" fmla="*/ 0 w 909706"/>
                <a:gd name="connsiteY2" fmla="*/ 82372 h 180251"/>
                <a:gd name="connsiteX3" fmla="*/ 11849 w 909706"/>
                <a:gd name="connsiteY3" fmla="*/ 180251 h 180251"/>
                <a:gd name="connsiteX4" fmla="*/ 819815 w 909706"/>
                <a:gd name="connsiteY4" fmla="*/ 180251 h 180251"/>
                <a:gd name="connsiteX5" fmla="*/ 909706 w 909706"/>
                <a:gd name="connsiteY5" fmla="*/ 90389 h 180251"/>
                <a:gd name="connsiteX6" fmla="*/ 909706 w 909706"/>
                <a:gd name="connsiteY6" fmla="*/ 90389 h 180251"/>
                <a:gd name="connsiteX7" fmla="*/ 819815 w 909706"/>
                <a:gd name="connsiteY7" fmla="*/ 528 h 180251"/>
                <a:gd name="connsiteX8" fmla="*/ 819815 w 909706"/>
                <a:gd name="connsiteY8" fmla="*/ 0 h 180251"/>
                <a:gd name="connsiteX9" fmla="*/ 816113 w 909706"/>
                <a:gd name="connsiteY9" fmla="*/ 167036 h 180251"/>
                <a:gd name="connsiteX10" fmla="*/ 738912 w 909706"/>
                <a:gd name="connsiteY10" fmla="*/ 89861 h 180251"/>
                <a:gd name="connsiteX11" fmla="*/ 816113 w 909706"/>
                <a:gd name="connsiteY11" fmla="*/ 12686 h 180251"/>
                <a:gd name="connsiteX12" fmla="*/ 893314 w 909706"/>
                <a:gd name="connsiteY12" fmla="*/ 89861 h 180251"/>
                <a:gd name="connsiteX13" fmla="*/ 816113 w 909706"/>
                <a:gd name="connsiteY13" fmla="*/ 167036 h 180251"/>
                <a:gd name="connsiteX0" fmla="*/ 972895 w 1062786"/>
                <a:gd name="connsiteY0" fmla="*/ 0 h 180251"/>
                <a:gd name="connsiteX1" fmla="*/ 164929 w 1062786"/>
                <a:gd name="connsiteY1" fmla="*/ 0 h 180251"/>
                <a:gd name="connsiteX2" fmla="*/ 0 w 1062786"/>
                <a:gd name="connsiteY2" fmla="*/ 61565 h 180251"/>
                <a:gd name="connsiteX3" fmla="*/ 164929 w 1062786"/>
                <a:gd name="connsiteY3" fmla="*/ 180251 h 180251"/>
                <a:gd name="connsiteX4" fmla="*/ 972895 w 1062786"/>
                <a:gd name="connsiteY4" fmla="*/ 180251 h 180251"/>
                <a:gd name="connsiteX5" fmla="*/ 1062786 w 1062786"/>
                <a:gd name="connsiteY5" fmla="*/ 90389 h 180251"/>
                <a:gd name="connsiteX6" fmla="*/ 1062786 w 1062786"/>
                <a:gd name="connsiteY6" fmla="*/ 90389 h 180251"/>
                <a:gd name="connsiteX7" fmla="*/ 972895 w 1062786"/>
                <a:gd name="connsiteY7" fmla="*/ 528 h 180251"/>
                <a:gd name="connsiteX8" fmla="*/ 972895 w 1062786"/>
                <a:gd name="connsiteY8" fmla="*/ 0 h 180251"/>
                <a:gd name="connsiteX9" fmla="*/ 969193 w 1062786"/>
                <a:gd name="connsiteY9" fmla="*/ 167036 h 180251"/>
                <a:gd name="connsiteX10" fmla="*/ 891992 w 1062786"/>
                <a:gd name="connsiteY10" fmla="*/ 89861 h 180251"/>
                <a:gd name="connsiteX11" fmla="*/ 969193 w 1062786"/>
                <a:gd name="connsiteY11" fmla="*/ 12686 h 180251"/>
                <a:gd name="connsiteX12" fmla="*/ 1046394 w 1062786"/>
                <a:gd name="connsiteY12" fmla="*/ 89861 h 180251"/>
                <a:gd name="connsiteX13" fmla="*/ 969193 w 1062786"/>
                <a:gd name="connsiteY13" fmla="*/ 167036 h 18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62786" h="180251">
                  <a:moveTo>
                    <a:pt x="972895" y="0"/>
                  </a:moveTo>
                  <a:lnTo>
                    <a:pt x="164929" y="0"/>
                  </a:lnTo>
                  <a:lnTo>
                    <a:pt x="0" y="61565"/>
                  </a:lnTo>
                  <a:lnTo>
                    <a:pt x="164929" y="180251"/>
                  </a:lnTo>
                  <a:lnTo>
                    <a:pt x="972895" y="180251"/>
                  </a:lnTo>
                  <a:cubicBezTo>
                    <a:pt x="1022599" y="180251"/>
                    <a:pt x="1062786" y="140077"/>
                    <a:pt x="1062786" y="90389"/>
                  </a:cubicBezTo>
                  <a:lnTo>
                    <a:pt x="1062786" y="90389"/>
                  </a:lnTo>
                  <a:cubicBezTo>
                    <a:pt x="1062786" y="40702"/>
                    <a:pt x="1022599" y="528"/>
                    <a:pt x="972895" y="528"/>
                  </a:cubicBezTo>
                  <a:lnTo>
                    <a:pt x="972895" y="0"/>
                  </a:lnTo>
                  <a:close/>
                  <a:moveTo>
                    <a:pt x="969193" y="167036"/>
                  </a:moveTo>
                  <a:cubicBezTo>
                    <a:pt x="926891" y="167036"/>
                    <a:pt x="891992" y="132677"/>
                    <a:pt x="891992" y="89861"/>
                  </a:cubicBezTo>
                  <a:cubicBezTo>
                    <a:pt x="891992" y="47045"/>
                    <a:pt x="926362" y="12686"/>
                    <a:pt x="969193" y="12686"/>
                  </a:cubicBezTo>
                  <a:cubicBezTo>
                    <a:pt x="1012024" y="12686"/>
                    <a:pt x="1046394" y="47045"/>
                    <a:pt x="1046394" y="89861"/>
                  </a:cubicBezTo>
                  <a:cubicBezTo>
                    <a:pt x="1046394" y="132677"/>
                    <a:pt x="1012024" y="167036"/>
                    <a:pt x="969193" y="167036"/>
                  </a:cubicBezTo>
                  <a:close/>
                </a:path>
              </a:pathLst>
            </a:custGeom>
            <a:solidFill>
              <a:schemeClr val="accent4"/>
            </a:solidFill>
            <a:ln w="0" cap="flat">
              <a:noFill/>
              <a:prstDash val="solid"/>
              <a:miter/>
            </a:ln>
          </p:spPr>
          <p:txBody>
            <a:bodyPr rtlCol="0" anchor="ctr"/>
            <a:lstStyle/>
            <a:p>
              <a:endParaRPr lang="en-US" sz="1200"/>
            </a:p>
          </p:txBody>
        </p:sp>
        <p:sp>
          <p:nvSpPr>
            <p:cNvPr id="40" name="Freeform 10">
              <a:extLst>
                <a:ext uri="{FF2B5EF4-FFF2-40B4-BE49-F238E27FC236}">
                  <a16:creationId xmlns:a16="http://schemas.microsoft.com/office/drawing/2014/main" id="{C62DA427-EC3B-9B3D-E8A6-E35EC4B44EA2}"/>
                </a:ext>
              </a:extLst>
            </p:cNvPr>
            <p:cNvSpPr/>
            <p:nvPr/>
          </p:nvSpPr>
          <p:spPr>
            <a:xfrm>
              <a:off x="2363827" y="3991234"/>
              <a:ext cx="1097986" cy="1092192"/>
            </a:xfrm>
            <a:custGeom>
              <a:avLst/>
              <a:gdLst>
                <a:gd name="connsiteX0" fmla="*/ 214153 w 214153"/>
                <a:gd name="connsiteY0" fmla="*/ 213023 h 213023"/>
                <a:gd name="connsiteX1" fmla="*/ 0 w 214153"/>
                <a:gd name="connsiteY1" fmla="*/ 96204 h 213023"/>
                <a:gd name="connsiteX2" fmla="*/ 96766 w 214153"/>
                <a:gd name="connsiteY2" fmla="*/ 0 h 213023"/>
                <a:gd name="connsiteX3" fmla="*/ 214153 w 214153"/>
                <a:gd name="connsiteY3" fmla="*/ 32773 h 213023"/>
                <a:gd name="connsiteX4" fmla="*/ 214153 w 214153"/>
                <a:gd name="connsiteY4" fmla="*/ 213023 h 21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53" h="213023">
                  <a:moveTo>
                    <a:pt x="214153" y="213023"/>
                  </a:moveTo>
                  <a:lnTo>
                    <a:pt x="0" y="96204"/>
                  </a:lnTo>
                  <a:lnTo>
                    <a:pt x="96766" y="0"/>
                  </a:lnTo>
                  <a:lnTo>
                    <a:pt x="214153" y="32773"/>
                  </a:lnTo>
                  <a:lnTo>
                    <a:pt x="214153" y="213023"/>
                  </a:lnTo>
                  <a:close/>
                </a:path>
              </a:pathLst>
            </a:custGeom>
            <a:solidFill>
              <a:schemeClr val="accent4">
                <a:lumMod val="75000"/>
              </a:schemeClr>
            </a:solidFill>
            <a:ln w="0" cap="flat">
              <a:noFill/>
              <a:prstDash val="solid"/>
              <a:miter/>
            </a:ln>
          </p:spPr>
          <p:txBody>
            <a:bodyPr rtlCol="0" anchor="ctr"/>
            <a:lstStyle/>
            <a:p>
              <a:endParaRPr lang="en-US" sz="1200"/>
            </a:p>
          </p:txBody>
        </p:sp>
        <p:sp>
          <p:nvSpPr>
            <p:cNvPr id="41" name="TextBox 40">
              <a:extLst>
                <a:ext uri="{FF2B5EF4-FFF2-40B4-BE49-F238E27FC236}">
                  <a16:creationId xmlns:a16="http://schemas.microsoft.com/office/drawing/2014/main" id="{463EEFDA-E1D8-2F15-62AA-09FEBEDD9DA8}"/>
                </a:ext>
              </a:extLst>
            </p:cNvPr>
            <p:cNvSpPr txBox="1"/>
            <p:nvPr/>
          </p:nvSpPr>
          <p:spPr>
            <a:xfrm>
              <a:off x="7278093" y="4466301"/>
              <a:ext cx="635732" cy="307777"/>
            </a:xfrm>
            <a:prstGeom prst="rect">
              <a:avLst/>
            </a:prstGeom>
            <a:noFill/>
          </p:spPr>
          <p:txBody>
            <a:bodyPr wrap="square" lIns="0" rIns="0" rtlCol="0" anchor="ctr">
              <a:spAutoFit/>
            </a:bodyPr>
            <a:lstStyle/>
            <a:p>
              <a:pPr algn="ctr"/>
              <a:r>
                <a:rPr lang="en-US" sz="1400" b="1" noProof="1"/>
                <a:t>3</a:t>
              </a:r>
            </a:p>
          </p:txBody>
        </p:sp>
        <p:grpSp>
          <p:nvGrpSpPr>
            <p:cNvPr id="42" name="Group 41">
              <a:extLst>
                <a:ext uri="{FF2B5EF4-FFF2-40B4-BE49-F238E27FC236}">
                  <a16:creationId xmlns:a16="http://schemas.microsoft.com/office/drawing/2014/main" id="{2D500931-53EB-2AAE-4812-73DDF5ED68F1}"/>
                </a:ext>
              </a:extLst>
            </p:cNvPr>
            <p:cNvGrpSpPr/>
            <p:nvPr/>
          </p:nvGrpSpPr>
          <p:grpSpPr>
            <a:xfrm>
              <a:off x="3650295" y="4283954"/>
              <a:ext cx="3476399" cy="736345"/>
              <a:chOff x="8921977" y="1562109"/>
              <a:chExt cx="2926080" cy="796650"/>
            </a:xfrm>
          </p:grpSpPr>
          <p:sp>
            <p:nvSpPr>
              <p:cNvPr id="43" name="TextBox 42">
                <a:extLst>
                  <a:ext uri="{FF2B5EF4-FFF2-40B4-BE49-F238E27FC236}">
                    <a16:creationId xmlns:a16="http://schemas.microsoft.com/office/drawing/2014/main" id="{4B04FA69-2F74-C1CF-2BF6-FDD45DE482CD}"/>
                  </a:ext>
                </a:extLst>
              </p:cNvPr>
              <p:cNvSpPr txBox="1"/>
              <p:nvPr/>
            </p:nvSpPr>
            <p:spPr>
              <a:xfrm>
                <a:off x="8921977" y="1562109"/>
                <a:ext cx="2926080" cy="366281"/>
              </a:xfrm>
              <a:prstGeom prst="rect">
                <a:avLst/>
              </a:prstGeom>
              <a:noFill/>
            </p:spPr>
            <p:txBody>
              <a:bodyPr wrap="square" lIns="0" rIns="0" rtlCol="0" anchor="b">
                <a:spAutoFit/>
              </a:bodyPr>
              <a:lstStyle/>
              <a:p>
                <a:pPr algn="r" rtl="1"/>
                <a:r>
                  <a:rPr lang="fa-IR" sz="1600" b="1" noProof="1">
                    <a:solidFill>
                      <a:schemeClr val="bg1"/>
                    </a:solidFill>
                    <a:cs typeface="B Titr" panose="00000700000000000000" pitchFamily="2" charset="-78"/>
                  </a:rPr>
                  <a:t>حساس به داده‌های پراکنده</a:t>
                </a:r>
                <a:endParaRPr lang="en-US" sz="1600" b="1" noProof="1">
                  <a:solidFill>
                    <a:schemeClr val="bg1"/>
                  </a:solidFill>
                  <a:cs typeface="B Titr" panose="00000700000000000000" pitchFamily="2" charset="-78"/>
                </a:endParaRPr>
              </a:p>
            </p:txBody>
          </p:sp>
          <p:sp>
            <p:nvSpPr>
              <p:cNvPr id="44" name="TextBox 43">
                <a:extLst>
                  <a:ext uri="{FF2B5EF4-FFF2-40B4-BE49-F238E27FC236}">
                    <a16:creationId xmlns:a16="http://schemas.microsoft.com/office/drawing/2014/main" id="{F946DF39-1A54-CA96-C211-0CED04D892EF}"/>
                  </a:ext>
                </a:extLst>
              </p:cNvPr>
              <p:cNvSpPr txBox="1"/>
              <p:nvPr/>
            </p:nvSpPr>
            <p:spPr>
              <a:xfrm>
                <a:off x="8921977" y="1925881"/>
                <a:ext cx="2926080" cy="432878"/>
              </a:xfrm>
              <a:prstGeom prst="rect">
                <a:avLst/>
              </a:prstGeom>
              <a:noFill/>
            </p:spPr>
            <p:txBody>
              <a:bodyPr wrap="square" lIns="0" rIns="0" rtlCol="0" anchor="t">
                <a:spAutoFit/>
              </a:bodyPr>
              <a:lstStyle/>
              <a:p>
                <a:pPr algn="r" rtl="1"/>
                <a:r>
                  <a:rPr lang="fa-IR" sz="1000" noProof="1">
                    <a:solidFill>
                      <a:schemeClr val="bg1"/>
                    </a:solidFill>
                    <a:cs typeface="B Titr" panose="00000700000000000000" pitchFamily="2" charset="-78"/>
                  </a:rPr>
                  <a:t> کاهش دقّت و افزایش هزینه‌ خطا </a:t>
                </a:r>
              </a:p>
              <a:p>
                <a:pPr algn="r" rtl="1"/>
                <a:endParaRPr lang="en-US" sz="1000" noProof="1">
                  <a:solidFill>
                    <a:schemeClr val="bg1"/>
                  </a:solidFill>
                  <a:cs typeface="B Titr" panose="00000700000000000000" pitchFamily="2" charset="-78"/>
                </a:endParaRPr>
              </a:p>
            </p:txBody>
          </p:sp>
        </p:grpSp>
      </p:grpSp>
      <p:grpSp>
        <p:nvGrpSpPr>
          <p:cNvPr id="45" name="Group 44">
            <a:extLst>
              <a:ext uri="{FF2B5EF4-FFF2-40B4-BE49-F238E27FC236}">
                <a16:creationId xmlns:a16="http://schemas.microsoft.com/office/drawing/2014/main" id="{396E1471-0D42-D256-E1EE-F73FFE192467}"/>
              </a:ext>
            </a:extLst>
          </p:cNvPr>
          <p:cNvGrpSpPr/>
          <p:nvPr/>
        </p:nvGrpSpPr>
        <p:grpSpPr>
          <a:xfrm>
            <a:off x="3174590" y="3220657"/>
            <a:ext cx="5205267" cy="924168"/>
            <a:chOff x="2859958" y="3134823"/>
            <a:chExt cx="5205267" cy="924168"/>
          </a:xfrm>
        </p:grpSpPr>
        <p:sp>
          <p:nvSpPr>
            <p:cNvPr id="47" name="Freeform 14">
              <a:extLst>
                <a:ext uri="{FF2B5EF4-FFF2-40B4-BE49-F238E27FC236}">
                  <a16:creationId xmlns:a16="http://schemas.microsoft.com/office/drawing/2014/main" id="{F8A6A2F8-0C32-05DA-47C2-35866E0E69AA}"/>
                </a:ext>
              </a:extLst>
            </p:cNvPr>
            <p:cNvSpPr/>
            <p:nvPr/>
          </p:nvSpPr>
          <p:spPr>
            <a:xfrm>
              <a:off x="2968375" y="3134823"/>
              <a:ext cx="5096850" cy="924168"/>
            </a:xfrm>
            <a:custGeom>
              <a:avLst/>
              <a:gdLst>
                <a:gd name="connsiteX0" fmla="*/ 807966 w 897856"/>
                <a:gd name="connsiteY0" fmla="*/ 0 h 180250"/>
                <a:gd name="connsiteX1" fmla="*/ 0 w 897856"/>
                <a:gd name="connsiteY1" fmla="*/ 0 h 180250"/>
                <a:gd name="connsiteX2" fmla="*/ 0 w 897856"/>
                <a:gd name="connsiteY2" fmla="*/ 180251 h 180250"/>
                <a:gd name="connsiteX3" fmla="*/ 807966 w 897856"/>
                <a:gd name="connsiteY3" fmla="*/ 180251 h 180250"/>
                <a:gd name="connsiteX4" fmla="*/ 897857 w 897856"/>
                <a:gd name="connsiteY4" fmla="*/ 90390 h 180250"/>
                <a:gd name="connsiteX5" fmla="*/ 807966 w 897856"/>
                <a:gd name="connsiteY5" fmla="*/ 529 h 180250"/>
                <a:gd name="connsiteX6" fmla="*/ 804264 w 897856"/>
                <a:gd name="connsiteY6" fmla="*/ 167036 h 180250"/>
                <a:gd name="connsiteX7" fmla="*/ 727063 w 897856"/>
                <a:gd name="connsiteY7" fmla="*/ 89861 h 180250"/>
                <a:gd name="connsiteX8" fmla="*/ 804264 w 897856"/>
                <a:gd name="connsiteY8" fmla="*/ 12686 h 180250"/>
                <a:gd name="connsiteX9" fmla="*/ 881465 w 897856"/>
                <a:gd name="connsiteY9" fmla="*/ 89861 h 180250"/>
                <a:gd name="connsiteX10" fmla="*/ 804264 w 897856"/>
                <a:gd name="connsiteY10" fmla="*/ 167036 h 180250"/>
                <a:gd name="connsiteX0" fmla="*/ 807966 w 897857"/>
                <a:gd name="connsiteY0" fmla="*/ 0 h 180251"/>
                <a:gd name="connsiteX1" fmla="*/ 0 w 897857"/>
                <a:gd name="connsiteY1" fmla="*/ 0 h 180251"/>
                <a:gd name="connsiteX2" fmla="*/ 172 w 897857"/>
                <a:gd name="connsiteY2" fmla="*/ 94154 h 180251"/>
                <a:gd name="connsiteX3" fmla="*/ 0 w 897857"/>
                <a:gd name="connsiteY3" fmla="*/ 180251 h 180251"/>
                <a:gd name="connsiteX4" fmla="*/ 807966 w 897857"/>
                <a:gd name="connsiteY4" fmla="*/ 180251 h 180251"/>
                <a:gd name="connsiteX5" fmla="*/ 897857 w 897857"/>
                <a:gd name="connsiteY5" fmla="*/ 90390 h 180251"/>
                <a:gd name="connsiteX6" fmla="*/ 807966 w 897857"/>
                <a:gd name="connsiteY6" fmla="*/ 529 h 180251"/>
                <a:gd name="connsiteX7" fmla="*/ 807966 w 897857"/>
                <a:gd name="connsiteY7" fmla="*/ 0 h 180251"/>
                <a:gd name="connsiteX8" fmla="*/ 804264 w 897857"/>
                <a:gd name="connsiteY8" fmla="*/ 167036 h 180251"/>
                <a:gd name="connsiteX9" fmla="*/ 727063 w 897857"/>
                <a:gd name="connsiteY9" fmla="*/ 89861 h 180251"/>
                <a:gd name="connsiteX10" fmla="*/ 804264 w 897857"/>
                <a:gd name="connsiteY10" fmla="*/ 12686 h 180251"/>
                <a:gd name="connsiteX11" fmla="*/ 881465 w 897857"/>
                <a:gd name="connsiteY11" fmla="*/ 89861 h 180251"/>
                <a:gd name="connsiteX12" fmla="*/ 804264 w 897857"/>
                <a:gd name="connsiteY12" fmla="*/ 167036 h 180251"/>
                <a:gd name="connsiteX0" fmla="*/ 819814 w 909705"/>
                <a:gd name="connsiteY0" fmla="*/ 0 h 180251"/>
                <a:gd name="connsiteX1" fmla="*/ 11848 w 909705"/>
                <a:gd name="connsiteY1" fmla="*/ 0 h 180251"/>
                <a:gd name="connsiteX2" fmla="*/ 0 w 909705"/>
                <a:gd name="connsiteY2" fmla="*/ 93295 h 180251"/>
                <a:gd name="connsiteX3" fmla="*/ 11848 w 909705"/>
                <a:gd name="connsiteY3" fmla="*/ 180251 h 180251"/>
                <a:gd name="connsiteX4" fmla="*/ 819814 w 909705"/>
                <a:gd name="connsiteY4" fmla="*/ 180251 h 180251"/>
                <a:gd name="connsiteX5" fmla="*/ 909705 w 909705"/>
                <a:gd name="connsiteY5" fmla="*/ 90390 h 180251"/>
                <a:gd name="connsiteX6" fmla="*/ 819814 w 909705"/>
                <a:gd name="connsiteY6" fmla="*/ 529 h 180251"/>
                <a:gd name="connsiteX7" fmla="*/ 819814 w 909705"/>
                <a:gd name="connsiteY7" fmla="*/ 0 h 180251"/>
                <a:gd name="connsiteX8" fmla="*/ 816112 w 909705"/>
                <a:gd name="connsiteY8" fmla="*/ 167036 h 180251"/>
                <a:gd name="connsiteX9" fmla="*/ 738911 w 909705"/>
                <a:gd name="connsiteY9" fmla="*/ 89861 h 180251"/>
                <a:gd name="connsiteX10" fmla="*/ 816112 w 909705"/>
                <a:gd name="connsiteY10" fmla="*/ 12686 h 180251"/>
                <a:gd name="connsiteX11" fmla="*/ 893313 w 909705"/>
                <a:gd name="connsiteY11" fmla="*/ 89861 h 180251"/>
                <a:gd name="connsiteX12" fmla="*/ 816112 w 909705"/>
                <a:gd name="connsiteY12" fmla="*/ 167036 h 180251"/>
                <a:gd name="connsiteX0" fmla="*/ 835841 w 925732"/>
                <a:gd name="connsiteY0" fmla="*/ 0 h 180251"/>
                <a:gd name="connsiteX1" fmla="*/ 27875 w 925732"/>
                <a:gd name="connsiteY1" fmla="*/ 0 h 180251"/>
                <a:gd name="connsiteX2" fmla="*/ 0 w 925732"/>
                <a:gd name="connsiteY2" fmla="*/ 92150 h 180251"/>
                <a:gd name="connsiteX3" fmla="*/ 27875 w 925732"/>
                <a:gd name="connsiteY3" fmla="*/ 180251 h 180251"/>
                <a:gd name="connsiteX4" fmla="*/ 835841 w 925732"/>
                <a:gd name="connsiteY4" fmla="*/ 180251 h 180251"/>
                <a:gd name="connsiteX5" fmla="*/ 925732 w 925732"/>
                <a:gd name="connsiteY5" fmla="*/ 90390 h 180251"/>
                <a:gd name="connsiteX6" fmla="*/ 835841 w 925732"/>
                <a:gd name="connsiteY6" fmla="*/ 529 h 180251"/>
                <a:gd name="connsiteX7" fmla="*/ 835841 w 925732"/>
                <a:gd name="connsiteY7" fmla="*/ 0 h 180251"/>
                <a:gd name="connsiteX8" fmla="*/ 832139 w 925732"/>
                <a:gd name="connsiteY8" fmla="*/ 167036 h 180251"/>
                <a:gd name="connsiteX9" fmla="*/ 754938 w 925732"/>
                <a:gd name="connsiteY9" fmla="*/ 89861 h 180251"/>
                <a:gd name="connsiteX10" fmla="*/ 832139 w 925732"/>
                <a:gd name="connsiteY10" fmla="*/ 12686 h 180251"/>
                <a:gd name="connsiteX11" fmla="*/ 909340 w 925732"/>
                <a:gd name="connsiteY11" fmla="*/ 89861 h 180251"/>
                <a:gd name="connsiteX12" fmla="*/ 832139 w 925732"/>
                <a:gd name="connsiteY12" fmla="*/ 167036 h 180251"/>
                <a:gd name="connsiteX0" fmla="*/ 835841 w 925732"/>
                <a:gd name="connsiteY0" fmla="*/ 0 h 180251"/>
                <a:gd name="connsiteX1" fmla="*/ 27875 w 925732"/>
                <a:gd name="connsiteY1" fmla="*/ 0 h 180251"/>
                <a:gd name="connsiteX2" fmla="*/ 0 w 925732"/>
                <a:gd name="connsiteY2" fmla="*/ 92150 h 180251"/>
                <a:gd name="connsiteX3" fmla="*/ 27875 w 925732"/>
                <a:gd name="connsiteY3" fmla="*/ 180251 h 180251"/>
                <a:gd name="connsiteX4" fmla="*/ 835841 w 925732"/>
                <a:gd name="connsiteY4" fmla="*/ 180251 h 180251"/>
                <a:gd name="connsiteX5" fmla="*/ 925732 w 925732"/>
                <a:gd name="connsiteY5" fmla="*/ 90390 h 180251"/>
                <a:gd name="connsiteX6" fmla="*/ 835841 w 925732"/>
                <a:gd name="connsiteY6" fmla="*/ 529 h 180251"/>
                <a:gd name="connsiteX7" fmla="*/ 835841 w 925732"/>
                <a:gd name="connsiteY7" fmla="*/ 0 h 180251"/>
                <a:gd name="connsiteX8" fmla="*/ 832139 w 925732"/>
                <a:gd name="connsiteY8" fmla="*/ 167036 h 180251"/>
                <a:gd name="connsiteX9" fmla="*/ 754938 w 925732"/>
                <a:gd name="connsiteY9" fmla="*/ 89861 h 180251"/>
                <a:gd name="connsiteX10" fmla="*/ 832139 w 925732"/>
                <a:gd name="connsiteY10" fmla="*/ 12686 h 180251"/>
                <a:gd name="connsiteX11" fmla="*/ 909340 w 925732"/>
                <a:gd name="connsiteY11" fmla="*/ 89861 h 180251"/>
                <a:gd name="connsiteX12" fmla="*/ 832139 w 925732"/>
                <a:gd name="connsiteY12" fmla="*/ 167036 h 180251"/>
                <a:gd name="connsiteX0" fmla="*/ 835841 w 925732"/>
                <a:gd name="connsiteY0" fmla="*/ 0 h 180251"/>
                <a:gd name="connsiteX1" fmla="*/ 27875 w 925732"/>
                <a:gd name="connsiteY1" fmla="*/ 0 h 180251"/>
                <a:gd name="connsiteX2" fmla="*/ 0 w 925732"/>
                <a:gd name="connsiteY2" fmla="*/ 92150 h 180251"/>
                <a:gd name="connsiteX3" fmla="*/ 27875 w 925732"/>
                <a:gd name="connsiteY3" fmla="*/ 180251 h 180251"/>
                <a:gd name="connsiteX4" fmla="*/ 835841 w 925732"/>
                <a:gd name="connsiteY4" fmla="*/ 180251 h 180251"/>
                <a:gd name="connsiteX5" fmla="*/ 925732 w 925732"/>
                <a:gd name="connsiteY5" fmla="*/ 90390 h 180251"/>
                <a:gd name="connsiteX6" fmla="*/ 835841 w 925732"/>
                <a:gd name="connsiteY6" fmla="*/ 529 h 180251"/>
                <a:gd name="connsiteX7" fmla="*/ 835841 w 925732"/>
                <a:gd name="connsiteY7" fmla="*/ 0 h 180251"/>
                <a:gd name="connsiteX8" fmla="*/ 832139 w 925732"/>
                <a:gd name="connsiteY8" fmla="*/ 167036 h 180251"/>
                <a:gd name="connsiteX9" fmla="*/ 754938 w 925732"/>
                <a:gd name="connsiteY9" fmla="*/ 89861 h 180251"/>
                <a:gd name="connsiteX10" fmla="*/ 832139 w 925732"/>
                <a:gd name="connsiteY10" fmla="*/ 12686 h 180251"/>
                <a:gd name="connsiteX11" fmla="*/ 909340 w 925732"/>
                <a:gd name="connsiteY11" fmla="*/ 89861 h 180251"/>
                <a:gd name="connsiteX12" fmla="*/ 832139 w 925732"/>
                <a:gd name="connsiteY12" fmla="*/ 167036 h 180251"/>
                <a:gd name="connsiteX0" fmla="*/ 878019 w 967910"/>
                <a:gd name="connsiteY0" fmla="*/ 0 h 180251"/>
                <a:gd name="connsiteX1" fmla="*/ 70053 w 967910"/>
                <a:gd name="connsiteY1" fmla="*/ 0 h 180251"/>
                <a:gd name="connsiteX2" fmla="*/ 42178 w 967910"/>
                <a:gd name="connsiteY2" fmla="*/ 92150 h 180251"/>
                <a:gd name="connsiteX3" fmla="*/ 70053 w 967910"/>
                <a:gd name="connsiteY3" fmla="*/ 180251 h 180251"/>
                <a:gd name="connsiteX4" fmla="*/ 878019 w 967910"/>
                <a:gd name="connsiteY4" fmla="*/ 180251 h 180251"/>
                <a:gd name="connsiteX5" fmla="*/ 967910 w 967910"/>
                <a:gd name="connsiteY5" fmla="*/ 90390 h 180251"/>
                <a:gd name="connsiteX6" fmla="*/ 878019 w 967910"/>
                <a:gd name="connsiteY6" fmla="*/ 529 h 180251"/>
                <a:gd name="connsiteX7" fmla="*/ 878019 w 967910"/>
                <a:gd name="connsiteY7" fmla="*/ 0 h 180251"/>
                <a:gd name="connsiteX8" fmla="*/ 874317 w 967910"/>
                <a:gd name="connsiteY8" fmla="*/ 167036 h 180251"/>
                <a:gd name="connsiteX9" fmla="*/ 797116 w 967910"/>
                <a:gd name="connsiteY9" fmla="*/ 89861 h 180251"/>
                <a:gd name="connsiteX10" fmla="*/ 874317 w 967910"/>
                <a:gd name="connsiteY10" fmla="*/ 12686 h 180251"/>
                <a:gd name="connsiteX11" fmla="*/ 951518 w 967910"/>
                <a:gd name="connsiteY11" fmla="*/ 89861 h 180251"/>
                <a:gd name="connsiteX12" fmla="*/ 874317 w 967910"/>
                <a:gd name="connsiteY12" fmla="*/ 167036 h 180251"/>
                <a:gd name="connsiteX0" fmla="*/ 878404 w 968295"/>
                <a:gd name="connsiteY0" fmla="*/ 0 h 180251"/>
                <a:gd name="connsiteX1" fmla="*/ 70438 w 968295"/>
                <a:gd name="connsiteY1" fmla="*/ 0 h 180251"/>
                <a:gd name="connsiteX2" fmla="*/ 42563 w 968295"/>
                <a:gd name="connsiteY2" fmla="*/ 92150 h 180251"/>
                <a:gd name="connsiteX3" fmla="*/ 70438 w 968295"/>
                <a:gd name="connsiteY3" fmla="*/ 180251 h 180251"/>
                <a:gd name="connsiteX4" fmla="*/ 878404 w 968295"/>
                <a:gd name="connsiteY4" fmla="*/ 180251 h 180251"/>
                <a:gd name="connsiteX5" fmla="*/ 968295 w 968295"/>
                <a:gd name="connsiteY5" fmla="*/ 90390 h 180251"/>
                <a:gd name="connsiteX6" fmla="*/ 878404 w 968295"/>
                <a:gd name="connsiteY6" fmla="*/ 529 h 180251"/>
                <a:gd name="connsiteX7" fmla="*/ 878404 w 968295"/>
                <a:gd name="connsiteY7" fmla="*/ 0 h 180251"/>
                <a:gd name="connsiteX8" fmla="*/ 874702 w 968295"/>
                <a:gd name="connsiteY8" fmla="*/ 167036 h 180251"/>
                <a:gd name="connsiteX9" fmla="*/ 797501 w 968295"/>
                <a:gd name="connsiteY9" fmla="*/ 89861 h 180251"/>
                <a:gd name="connsiteX10" fmla="*/ 874702 w 968295"/>
                <a:gd name="connsiteY10" fmla="*/ 12686 h 180251"/>
                <a:gd name="connsiteX11" fmla="*/ 951903 w 968295"/>
                <a:gd name="connsiteY11" fmla="*/ 89861 h 180251"/>
                <a:gd name="connsiteX12" fmla="*/ 874702 w 968295"/>
                <a:gd name="connsiteY12" fmla="*/ 167036 h 180251"/>
                <a:gd name="connsiteX0" fmla="*/ 835842 w 925733"/>
                <a:gd name="connsiteY0" fmla="*/ 0 h 180251"/>
                <a:gd name="connsiteX1" fmla="*/ 27876 w 925733"/>
                <a:gd name="connsiteY1" fmla="*/ 0 h 180251"/>
                <a:gd name="connsiteX2" fmla="*/ 1 w 925733"/>
                <a:gd name="connsiteY2" fmla="*/ 92150 h 180251"/>
                <a:gd name="connsiteX3" fmla="*/ 27876 w 925733"/>
                <a:gd name="connsiteY3" fmla="*/ 180251 h 180251"/>
                <a:gd name="connsiteX4" fmla="*/ 835842 w 925733"/>
                <a:gd name="connsiteY4" fmla="*/ 180251 h 180251"/>
                <a:gd name="connsiteX5" fmla="*/ 925733 w 925733"/>
                <a:gd name="connsiteY5" fmla="*/ 90390 h 180251"/>
                <a:gd name="connsiteX6" fmla="*/ 835842 w 925733"/>
                <a:gd name="connsiteY6" fmla="*/ 529 h 180251"/>
                <a:gd name="connsiteX7" fmla="*/ 835842 w 925733"/>
                <a:gd name="connsiteY7" fmla="*/ 0 h 180251"/>
                <a:gd name="connsiteX8" fmla="*/ 832140 w 925733"/>
                <a:gd name="connsiteY8" fmla="*/ 167036 h 180251"/>
                <a:gd name="connsiteX9" fmla="*/ 754939 w 925733"/>
                <a:gd name="connsiteY9" fmla="*/ 89861 h 180251"/>
                <a:gd name="connsiteX10" fmla="*/ 832140 w 925733"/>
                <a:gd name="connsiteY10" fmla="*/ 12686 h 180251"/>
                <a:gd name="connsiteX11" fmla="*/ 909341 w 925733"/>
                <a:gd name="connsiteY11" fmla="*/ 89861 h 180251"/>
                <a:gd name="connsiteX12" fmla="*/ 832140 w 925733"/>
                <a:gd name="connsiteY12" fmla="*/ 167036 h 180251"/>
                <a:gd name="connsiteX0" fmla="*/ 835842 w 925733"/>
                <a:gd name="connsiteY0" fmla="*/ 0 h 180251"/>
                <a:gd name="connsiteX1" fmla="*/ 27876 w 925733"/>
                <a:gd name="connsiteY1" fmla="*/ 0 h 180251"/>
                <a:gd name="connsiteX2" fmla="*/ 1 w 925733"/>
                <a:gd name="connsiteY2" fmla="*/ 92150 h 180251"/>
                <a:gd name="connsiteX3" fmla="*/ 27876 w 925733"/>
                <a:gd name="connsiteY3" fmla="*/ 180251 h 180251"/>
                <a:gd name="connsiteX4" fmla="*/ 835842 w 925733"/>
                <a:gd name="connsiteY4" fmla="*/ 180251 h 180251"/>
                <a:gd name="connsiteX5" fmla="*/ 925733 w 925733"/>
                <a:gd name="connsiteY5" fmla="*/ 90390 h 180251"/>
                <a:gd name="connsiteX6" fmla="*/ 835842 w 925733"/>
                <a:gd name="connsiteY6" fmla="*/ 529 h 180251"/>
                <a:gd name="connsiteX7" fmla="*/ 835842 w 925733"/>
                <a:gd name="connsiteY7" fmla="*/ 0 h 180251"/>
                <a:gd name="connsiteX8" fmla="*/ 832140 w 925733"/>
                <a:gd name="connsiteY8" fmla="*/ 167036 h 180251"/>
                <a:gd name="connsiteX9" fmla="*/ 754939 w 925733"/>
                <a:gd name="connsiteY9" fmla="*/ 89861 h 180251"/>
                <a:gd name="connsiteX10" fmla="*/ 832140 w 925733"/>
                <a:gd name="connsiteY10" fmla="*/ 12686 h 180251"/>
                <a:gd name="connsiteX11" fmla="*/ 909341 w 925733"/>
                <a:gd name="connsiteY11" fmla="*/ 89861 h 180251"/>
                <a:gd name="connsiteX12" fmla="*/ 832140 w 925733"/>
                <a:gd name="connsiteY12" fmla="*/ 167036 h 180251"/>
                <a:gd name="connsiteX0" fmla="*/ 835842 w 925733"/>
                <a:gd name="connsiteY0" fmla="*/ 0 h 180251"/>
                <a:gd name="connsiteX1" fmla="*/ 27876 w 925733"/>
                <a:gd name="connsiteY1" fmla="*/ 0 h 180251"/>
                <a:gd name="connsiteX2" fmla="*/ 1 w 925733"/>
                <a:gd name="connsiteY2" fmla="*/ 92150 h 180251"/>
                <a:gd name="connsiteX3" fmla="*/ 27876 w 925733"/>
                <a:gd name="connsiteY3" fmla="*/ 180251 h 180251"/>
                <a:gd name="connsiteX4" fmla="*/ 835842 w 925733"/>
                <a:gd name="connsiteY4" fmla="*/ 180251 h 180251"/>
                <a:gd name="connsiteX5" fmla="*/ 925733 w 925733"/>
                <a:gd name="connsiteY5" fmla="*/ 90390 h 180251"/>
                <a:gd name="connsiteX6" fmla="*/ 835842 w 925733"/>
                <a:gd name="connsiteY6" fmla="*/ 529 h 180251"/>
                <a:gd name="connsiteX7" fmla="*/ 835842 w 925733"/>
                <a:gd name="connsiteY7" fmla="*/ 0 h 180251"/>
                <a:gd name="connsiteX8" fmla="*/ 832140 w 925733"/>
                <a:gd name="connsiteY8" fmla="*/ 167036 h 180251"/>
                <a:gd name="connsiteX9" fmla="*/ 754939 w 925733"/>
                <a:gd name="connsiteY9" fmla="*/ 89861 h 180251"/>
                <a:gd name="connsiteX10" fmla="*/ 832140 w 925733"/>
                <a:gd name="connsiteY10" fmla="*/ 12686 h 180251"/>
                <a:gd name="connsiteX11" fmla="*/ 909341 w 925733"/>
                <a:gd name="connsiteY11" fmla="*/ 89861 h 180251"/>
                <a:gd name="connsiteX12" fmla="*/ 832140 w 925733"/>
                <a:gd name="connsiteY12" fmla="*/ 167036 h 180251"/>
                <a:gd name="connsiteX0" fmla="*/ 835842 w 925733"/>
                <a:gd name="connsiteY0" fmla="*/ 0 h 180251"/>
                <a:gd name="connsiteX1" fmla="*/ 27876 w 925733"/>
                <a:gd name="connsiteY1" fmla="*/ 0 h 180251"/>
                <a:gd name="connsiteX2" fmla="*/ 1 w 925733"/>
                <a:gd name="connsiteY2" fmla="*/ 92150 h 180251"/>
                <a:gd name="connsiteX3" fmla="*/ 27876 w 925733"/>
                <a:gd name="connsiteY3" fmla="*/ 180251 h 180251"/>
                <a:gd name="connsiteX4" fmla="*/ 835842 w 925733"/>
                <a:gd name="connsiteY4" fmla="*/ 180251 h 180251"/>
                <a:gd name="connsiteX5" fmla="*/ 925733 w 925733"/>
                <a:gd name="connsiteY5" fmla="*/ 90390 h 180251"/>
                <a:gd name="connsiteX6" fmla="*/ 835842 w 925733"/>
                <a:gd name="connsiteY6" fmla="*/ 529 h 180251"/>
                <a:gd name="connsiteX7" fmla="*/ 835842 w 925733"/>
                <a:gd name="connsiteY7" fmla="*/ 0 h 180251"/>
                <a:gd name="connsiteX8" fmla="*/ 832140 w 925733"/>
                <a:gd name="connsiteY8" fmla="*/ 167036 h 180251"/>
                <a:gd name="connsiteX9" fmla="*/ 754939 w 925733"/>
                <a:gd name="connsiteY9" fmla="*/ 89861 h 180251"/>
                <a:gd name="connsiteX10" fmla="*/ 832140 w 925733"/>
                <a:gd name="connsiteY10" fmla="*/ 12686 h 180251"/>
                <a:gd name="connsiteX11" fmla="*/ 909341 w 925733"/>
                <a:gd name="connsiteY11" fmla="*/ 89861 h 180251"/>
                <a:gd name="connsiteX12" fmla="*/ 832140 w 925733"/>
                <a:gd name="connsiteY12" fmla="*/ 167036 h 180251"/>
                <a:gd name="connsiteX0" fmla="*/ 904207 w 994098"/>
                <a:gd name="connsiteY0" fmla="*/ 0 h 180251"/>
                <a:gd name="connsiteX1" fmla="*/ 96241 w 994098"/>
                <a:gd name="connsiteY1" fmla="*/ 0 h 180251"/>
                <a:gd name="connsiteX2" fmla="*/ 0 w 994098"/>
                <a:gd name="connsiteY2" fmla="*/ 93636 h 180251"/>
                <a:gd name="connsiteX3" fmla="*/ 96241 w 994098"/>
                <a:gd name="connsiteY3" fmla="*/ 180251 h 180251"/>
                <a:gd name="connsiteX4" fmla="*/ 904207 w 994098"/>
                <a:gd name="connsiteY4" fmla="*/ 180251 h 180251"/>
                <a:gd name="connsiteX5" fmla="*/ 994098 w 994098"/>
                <a:gd name="connsiteY5" fmla="*/ 90390 h 180251"/>
                <a:gd name="connsiteX6" fmla="*/ 904207 w 994098"/>
                <a:gd name="connsiteY6" fmla="*/ 529 h 180251"/>
                <a:gd name="connsiteX7" fmla="*/ 904207 w 994098"/>
                <a:gd name="connsiteY7" fmla="*/ 0 h 180251"/>
                <a:gd name="connsiteX8" fmla="*/ 900505 w 994098"/>
                <a:gd name="connsiteY8" fmla="*/ 167036 h 180251"/>
                <a:gd name="connsiteX9" fmla="*/ 823304 w 994098"/>
                <a:gd name="connsiteY9" fmla="*/ 89861 h 180251"/>
                <a:gd name="connsiteX10" fmla="*/ 900505 w 994098"/>
                <a:gd name="connsiteY10" fmla="*/ 12686 h 180251"/>
                <a:gd name="connsiteX11" fmla="*/ 977706 w 994098"/>
                <a:gd name="connsiteY11" fmla="*/ 89861 h 180251"/>
                <a:gd name="connsiteX12" fmla="*/ 900505 w 994098"/>
                <a:gd name="connsiteY12" fmla="*/ 167036 h 18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94098" h="180251">
                  <a:moveTo>
                    <a:pt x="904207" y="0"/>
                  </a:moveTo>
                  <a:lnTo>
                    <a:pt x="96241" y="0"/>
                  </a:lnTo>
                  <a:cubicBezTo>
                    <a:pt x="95468" y="51799"/>
                    <a:pt x="7641" y="46416"/>
                    <a:pt x="0" y="93636"/>
                  </a:cubicBezTo>
                  <a:cubicBezTo>
                    <a:pt x="-57" y="122335"/>
                    <a:pt x="96298" y="151552"/>
                    <a:pt x="96241" y="180251"/>
                  </a:cubicBezTo>
                  <a:lnTo>
                    <a:pt x="904207" y="180251"/>
                  </a:lnTo>
                  <a:cubicBezTo>
                    <a:pt x="953911" y="180251"/>
                    <a:pt x="994098" y="140078"/>
                    <a:pt x="994098" y="90390"/>
                  </a:cubicBezTo>
                  <a:cubicBezTo>
                    <a:pt x="994098" y="40702"/>
                    <a:pt x="953911" y="529"/>
                    <a:pt x="904207" y="529"/>
                  </a:cubicBezTo>
                  <a:lnTo>
                    <a:pt x="904207" y="0"/>
                  </a:lnTo>
                  <a:close/>
                  <a:moveTo>
                    <a:pt x="900505" y="167036"/>
                  </a:moveTo>
                  <a:cubicBezTo>
                    <a:pt x="858203" y="167036"/>
                    <a:pt x="823304" y="132677"/>
                    <a:pt x="823304" y="89861"/>
                  </a:cubicBezTo>
                  <a:cubicBezTo>
                    <a:pt x="823304" y="47045"/>
                    <a:pt x="857674" y="12686"/>
                    <a:pt x="900505" y="12686"/>
                  </a:cubicBezTo>
                  <a:cubicBezTo>
                    <a:pt x="943336" y="12686"/>
                    <a:pt x="977706" y="47045"/>
                    <a:pt x="977706" y="89861"/>
                  </a:cubicBezTo>
                  <a:cubicBezTo>
                    <a:pt x="977706" y="132677"/>
                    <a:pt x="943336" y="167036"/>
                    <a:pt x="900505" y="167036"/>
                  </a:cubicBezTo>
                  <a:close/>
                </a:path>
              </a:pathLst>
            </a:custGeom>
            <a:solidFill>
              <a:schemeClr val="accent2"/>
            </a:solidFill>
            <a:ln w="0" cap="flat">
              <a:noFill/>
              <a:prstDash val="solid"/>
              <a:miter/>
            </a:ln>
          </p:spPr>
          <p:txBody>
            <a:bodyPr rtlCol="0" anchor="ctr"/>
            <a:lstStyle/>
            <a:p>
              <a:endParaRPr lang="en-US" sz="1200"/>
            </a:p>
          </p:txBody>
        </p:sp>
        <p:sp>
          <p:nvSpPr>
            <p:cNvPr id="48" name="Freeform 11">
              <a:extLst>
                <a:ext uri="{FF2B5EF4-FFF2-40B4-BE49-F238E27FC236}">
                  <a16:creationId xmlns:a16="http://schemas.microsoft.com/office/drawing/2014/main" id="{67122021-A761-7864-A312-7E9C55F843AA}"/>
                </a:ext>
              </a:extLst>
            </p:cNvPr>
            <p:cNvSpPr/>
            <p:nvPr/>
          </p:nvSpPr>
          <p:spPr>
            <a:xfrm>
              <a:off x="2859958" y="3134823"/>
              <a:ext cx="601857" cy="924162"/>
            </a:xfrm>
            <a:custGeom>
              <a:avLst/>
              <a:gdLst>
                <a:gd name="connsiteX0" fmla="*/ 117387 w 117387"/>
                <a:gd name="connsiteY0" fmla="*/ 0 h 180250"/>
                <a:gd name="connsiteX1" fmla="*/ 117387 w 117387"/>
                <a:gd name="connsiteY1" fmla="*/ 180251 h 180250"/>
                <a:gd name="connsiteX2" fmla="*/ 0 w 117387"/>
                <a:gd name="connsiteY2" fmla="*/ 158050 h 180250"/>
                <a:gd name="connsiteX3" fmla="*/ 0 w 117387"/>
                <a:gd name="connsiteY3" fmla="*/ 21672 h 180250"/>
                <a:gd name="connsiteX4" fmla="*/ 117387 w 117387"/>
                <a:gd name="connsiteY4" fmla="*/ 0 h 180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87" h="180250">
                  <a:moveTo>
                    <a:pt x="117387" y="0"/>
                  </a:moveTo>
                  <a:lnTo>
                    <a:pt x="117387" y="180251"/>
                  </a:lnTo>
                  <a:lnTo>
                    <a:pt x="0" y="158050"/>
                  </a:lnTo>
                  <a:lnTo>
                    <a:pt x="0" y="21672"/>
                  </a:lnTo>
                  <a:lnTo>
                    <a:pt x="117387" y="0"/>
                  </a:lnTo>
                  <a:close/>
                </a:path>
              </a:pathLst>
            </a:custGeom>
            <a:solidFill>
              <a:schemeClr val="accent2">
                <a:lumMod val="75000"/>
              </a:schemeClr>
            </a:solidFill>
            <a:ln w="0" cap="flat">
              <a:noFill/>
              <a:prstDash val="solid"/>
              <a:miter/>
            </a:ln>
          </p:spPr>
          <p:txBody>
            <a:bodyPr rtlCol="0" anchor="ctr"/>
            <a:lstStyle/>
            <a:p>
              <a:endParaRPr lang="en-US" sz="1200"/>
            </a:p>
          </p:txBody>
        </p:sp>
        <p:sp>
          <p:nvSpPr>
            <p:cNvPr id="49" name="TextBox 48">
              <a:extLst>
                <a:ext uri="{FF2B5EF4-FFF2-40B4-BE49-F238E27FC236}">
                  <a16:creationId xmlns:a16="http://schemas.microsoft.com/office/drawing/2014/main" id="{90301402-D1BE-A5E5-AE73-0A6E9AA8FF1F}"/>
                </a:ext>
              </a:extLst>
            </p:cNvPr>
            <p:cNvSpPr txBox="1"/>
            <p:nvPr/>
          </p:nvSpPr>
          <p:spPr>
            <a:xfrm>
              <a:off x="7278093" y="3449175"/>
              <a:ext cx="635732" cy="307777"/>
            </a:xfrm>
            <a:prstGeom prst="rect">
              <a:avLst/>
            </a:prstGeom>
            <a:noFill/>
          </p:spPr>
          <p:txBody>
            <a:bodyPr wrap="square" lIns="0" rIns="0" rtlCol="0" anchor="ctr">
              <a:spAutoFit/>
            </a:bodyPr>
            <a:lstStyle/>
            <a:p>
              <a:pPr algn="ctr"/>
              <a:r>
                <a:rPr lang="en-US" sz="1400" b="1" noProof="1"/>
                <a:t>2</a:t>
              </a:r>
            </a:p>
          </p:txBody>
        </p:sp>
        <p:grpSp>
          <p:nvGrpSpPr>
            <p:cNvPr id="50" name="Group 49">
              <a:extLst>
                <a:ext uri="{FF2B5EF4-FFF2-40B4-BE49-F238E27FC236}">
                  <a16:creationId xmlns:a16="http://schemas.microsoft.com/office/drawing/2014/main" id="{B8C4F59D-7915-2C3A-C276-CA193A3235E7}"/>
                </a:ext>
              </a:extLst>
            </p:cNvPr>
            <p:cNvGrpSpPr/>
            <p:nvPr/>
          </p:nvGrpSpPr>
          <p:grpSpPr>
            <a:xfrm>
              <a:off x="3650295" y="3259512"/>
              <a:ext cx="3476399" cy="582457"/>
              <a:chOff x="8921977" y="1562108"/>
              <a:chExt cx="2926080" cy="630159"/>
            </a:xfrm>
          </p:grpSpPr>
          <p:sp>
            <p:nvSpPr>
              <p:cNvPr id="52" name="TextBox 51">
                <a:extLst>
                  <a:ext uri="{FF2B5EF4-FFF2-40B4-BE49-F238E27FC236}">
                    <a16:creationId xmlns:a16="http://schemas.microsoft.com/office/drawing/2014/main" id="{1FC91B1D-9DC1-B1A0-1133-616BEB457DF8}"/>
                  </a:ext>
                </a:extLst>
              </p:cNvPr>
              <p:cNvSpPr txBox="1"/>
              <p:nvPr/>
            </p:nvSpPr>
            <p:spPr>
              <a:xfrm>
                <a:off x="8921977" y="1562108"/>
                <a:ext cx="2926080" cy="366281"/>
              </a:xfrm>
              <a:prstGeom prst="rect">
                <a:avLst/>
              </a:prstGeom>
              <a:noFill/>
            </p:spPr>
            <p:txBody>
              <a:bodyPr wrap="square" lIns="0" rIns="0" rtlCol="0" anchor="b">
                <a:spAutoFit/>
              </a:bodyPr>
              <a:lstStyle/>
              <a:p>
                <a:pPr algn="r" rtl="1"/>
                <a:r>
                  <a:rPr lang="fa-IR" sz="1600" b="1" noProof="1">
                    <a:solidFill>
                      <a:schemeClr val="bg1"/>
                    </a:solidFill>
                    <a:cs typeface="B Titr" panose="00000700000000000000" pitchFamily="2" charset="-78"/>
                  </a:rPr>
                  <a:t>نادیده‌گرفتن موارد مرزی</a:t>
                </a:r>
                <a:endParaRPr lang="en-US" sz="1600" b="1" noProof="1">
                  <a:solidFill>
                    <a:schemeClr val="bg1"/>
                  </a:solidFill>
                  <a:cs typeface="B Titr" panose="00000700000000000000" pitchFamily="2" charset="-78"/>
                </a:endParaRPr>
              </a:p>
            </p:txBody>
          </p:sp>
          <p:sp>
            <p:nvSpPr>
              <p:cNvPr id="53" name="TextBox 52">
                <a:extLst>
                  <a:ext uri="{FF2B5EF4-FFF2-40B4-BE49-F238E27FC236}">
                    <a16:creationId xmlns:a16="http://schemas.microsoft.com/office/drawing/2014/main" id="{4F8B52CB-BCF2-A42B-D9E8-DCC507AA391B}"/>
                  </a:ext>
                </a:extLst>
              </p:cNvPr>
              <p:cNvSpPr txBox="1"/>
              <p:nvPr/>
            </p:nvSpPr>
            <p:spPr>
              <a:xfrm>
                <a:off x="8921977" y="1925881"/>
                <a:ext cx="2926080" cy="266386"/>
              </a:xfrm>
              <a:prstGeom prst="rect">
                <a:avLst/>
              </a:prstGeom>
              <a:noFill/>
            </p:spPr>
            <p:txBody>
              <a:bodyPr wrap="square" lIns="0" rIns="0" rtlCol="0" anchor="t">
                <a:spAutoFit/>
              </a:bodyPr>
              <a:lstStyle/>
              <a:p>
                <a:pPr algn="r" rtl="1"/>
                <a:r>
                  <a:rPr lang="fa-IR" sz="1000" noProof="1">
                    <a:solidFill>
                      <a:schemeClr val="bg1"/>
                    </a:solidFill>
                    <a:cs typeface="B Titr" panose="00000700000000000000" pitchFamily="2" charset="-78"/>
                  </a:rPr>
                  <a:t>چشم‌پوشی از نمونه‌هایی با احتمال نکول نزدیک به آستانه تصمیم‌گیری</a:t>
                </a:r>
                <a:endParaRPr lang="en-US" sz="1000" noProof="1">
                  <a:solidFill>
                    <a:schemeClr val="bg1"/>
                  </a:solidFill>
                  <a:cs typeface="B Titr" panose="00000700000000000000" pitchFamily="2" charset="-78"/>
                </a:endParaRPr>
              </a:p>
            </p:txBody>
          </p:sp>
        </p:grpSp>
      </p:grpSp>
      <p:grpSp>
        <p:nvGrpSpPr>
          <p:cNvPr id="54" name="Group 53">
            <a:extLst>
              <a:ext uri="{FF2B5EF4-FFF2-40B4-BE49-F238E27FC236}">
                <a16:creationId xmlns:a16="http://schemas.microsoft.com/office/drawing/2014/main" id="{292D6CCD-F1F6-9895-7CDE-5C21569FE473}"/>
              </a:ext>
            </a:extLst>
          </p:cNvPr>
          <p:cNvGrpSpPr/>
          <p:nvPr/>
        </p:nvGrpSpPr>
        <p:grpSpPr>
          <a:xfrm>
            <a:off x="2678459" y="2193507"/>
            <a:ext cx="5701397" cy="1094905"/>
            <a:chOff x="2363827" y="2107673"/>
            <a:chExt cx="5701397" cy="1094905"/>
          </a:xfrm>
        </p:grpSpPr>
        <p:sp>
          <p:nvSpPr>
            <p:cNvPr id="55" name="Freeform 13">
              <a:extLst>
                <a:ext uri="{FF2B5EF4-FFF2-40B4-BE49-F238E27FC236}">
                  <a16:creationId xmlns:a16="http://schemas.microsoft.com/office/drawing/2014/main" id="{BF0DBCA7-F7FD-F742-B66D-719A699358D6}"/>
                </a:ext>
              </a:extLst>
            </p:cNvPr>
            <p:cNvSpPr/>
            <p:nvPr/>
          </p:nvSpPr>
          <p:spPr>
            <a:xfrm>
              <a:off x="2785880" y="2107673"/>
              <a:ext cx="5279344" cy="924168"/>
            </a:xfrm>
            <a:custGeom>
              <a:avLst/>
              <a:gdLst>
                <a:gd name="connsiteX0" fmla="*/ 807966 w 897856"/>
                <a:gd name="connsiteY0" fmla="*/ 0 h 180250"/>
                <a:gd name="connsiteX1" fmla="*/ 0 w 897856"/>
                <a:gd name="connsiteY1" fmla="*/ 0 h 180250"/>
                <a:gd name="connsiteX2" fmla="*/ 0 w 897856"/>
                <a:gd name="connsiteY2" fmla="*/ 180251 h 180250"/>
                <a:gd name="connsiteX3" fmla="*/ 807966 w 897856"/>
                <a:gd name="connsiteY3" fmla="*/ 180251 h 180250"/>
                <a:gd name="connsiteX4" fmla="*/ 897857 w 897856"/>
                <a:gd name="connsiteY4" fmla="*/ 90390 h 180250"/>
                <a:gd name="connsiteX5" fmla="*/ 897857 w 897856"/>
                <a:gd name="connsiteY5" fmla="*/ 90390 h 180250"/>
                <a:gd name="connsiteX6" fmla="*/ 807966 w 897856"/>
                <a:gd name="connsiteY6" fmla="*/ 529 h 180250"/>
                <a:gd name="connsiteX7" fmla="*/ 804264 w 897856"/>
                <a:gd name="connsiteY7" fmla="*/ 167036 h 180250"/>
                <a:gd name="connsiteX8" fmla="*/ 727063 w 897856"/>
                <a:gd name="connsiteY8" fmla="*/ 89861 h 180250"/>
                <a:gd name="connsiteX9" fmla="*/ 804264 w 897856"/>
                <a:gd name="connsiteY9" fmla="*/ 12686 h 180250"/>
                <a:gd name="connsiteX10" fmla="*/ 881465 w 897856"/>
                <a:gd name="connsiteY10" fmla="*/ 89861 h 180250"/>
                <a:gd name="connsiteX11" fmla="*/ 804264 w 897856"/>
                <a:gd name="connsiteY11" fmla="*/ 167036 h 180250"/>
                <a:gd name="connsiteX0" fmla="*/ 808653 w 898544"/>
                <a:gd name="connsiteY0" fmla="*/ 0 h 180251"/>
                <a:gd name="connsiteX1" fmla="*/ 687 w 898544"/>
                <a:gd name="connsiteY1" fmla="*/ 0 h 180251"/>
                <a:gd name="connsiteX2" fmla="*/ 0 w 898544"/>
                <a:gd name="connsiteY2" fmla="*/ 90151 h 180251"/>
                <a:gd name="connsiteX3" fmla="*/ 687 w 898544"/>
                <a:gd name="connsiteY3" fmla="*/ 180251 h 180251"/>
                <a:gd name="connsiteX4" fmla="*/ 808653 w 898544"/>
                <a:gd name="connsiteY4" fmla="*/ 180251 h 180251"/>
                <a:gd name="connsiteX5" fmla="*/ 898544 w 898544"/>
                <a:gd name="connsiteY5" fmla="*/ 90390 h 180251"/>
                <a:gd name="connsiteX6" fmla="*/ 898544 w 898544"/>
                <a:gd name="connsiteY6" fmla="*/ 90390 h 180251"/>
                <a:gd name="connsiteX7" fmla="*/ 808653 w 898544"/>
                <a:gd name="connsiteY7" fmla="*/ 529 h 180251"/>
                <a:gd name="connsiteX8" fmla="*/ 808653 w 898544"/>
                <a:gd name="connsiteY8" fmla="*/ 0 h 180251"/>
                <a:gd name="connsiteX9" fmla="*/ 804951 w 898544"/>
                <a:gd name="connsiteY9" fmla="*/ 167036 h 180251"/>
                <a:gd name="connsiteX10" fmla="*/ 727750 w 898544"/>
                <a:gd name="connsiteY10" fmla="*/ 89861 h 180251"/>
                <a:gd name="connsiteX11" fmla="*/ 804951 w 898544"/>
                <a:gd name="connsiteY11" fmla="*/ 12686 h 180251"/>
                <a:gd name="connsiteX12" fmla="*/ 882152 w 898544"/>
                <a:gd name="connsiteY12" fmla="*/ 89861 h 180251"/>
                <a:gd name="connsiteX13" fmla="*/ 804951 w 898544"/>
                <a:gd name="connsiteY13" fmla="*/ 167036 h 180251"/>
                <a:gd name="connsiteX0" fmla="*/ 822390 w 912281"/>
                <a:gd name="connsiteY0" fmla="*/ 0 h 180251"/>
                <a:gd name="connsiteX1" fmla="*/ 14424 w 912281"/>
                <a:gd name="connsiteY1" fmla="*/ 0 h 180251"/>
                <a:gd name="connsiteX2" fmla="*/ 0 w 912281"/>
                <a:gd name="connsiteY2" fmla="*/ 91868 h 180251"/>
                <a:gd name="connsiteX3" fmla="*/ 14424 w 912281"/>
                <a:gd name="connsiteY3" fmla="*/ 180251 h 180251"/>
                <a:gd name="connsiteX4" fmla="*/ 822390 w 912281"/>
                <a:gd name="connsiteY4" fmla="*/ 180251 h 180251"/>
                <a:gd name="connsiteX5" fmla="*/ 912281 w 912281"/>
                <a:gd name="connsiteY5" fmla="*/ 90390 h 180251"/>
                <a:gd name="connsiteX6" fmla="*/ 912281 w 912281"/>
                <a:gd name="connsiteY6" fmla="*/ 90390 h 180251"/>
                <a:gd name="connsiteX7" fmla="*/ 822390 w 912281"/>
                <a:gd name="connsiteY7" fmla="*/ 529 h 180251"/>
                <a:gd name="connsiteX8" fmla="*/ 822390 w 912281"/>
                <a:gd name="connsiteY8" fmla="*/ 0 h 180251"/>
                <a:gd name="connsiteX9" fmla="*/ 818688 w 912281"/>
                <a:gd name="connsiteY9" fmla="*/ 167036 h 180251"/>
                <a:gd name="connsiteX10" fmla="*/ 741487 w 912281"/>
                <a:gd name="connsiteY10" fmla="*/ 89861 h 180251"/>
                <a:gd name="connsiteX11" fmla="*/ 818688 w 912281"/>
                <a:gd name="connsiteY11" fmla="*/ 12686 h 180251"/>
                <a:gd name="connsiteX12" fmla="*/ 895889 w 912281"/>
                <a:gd name="connsiteY12" fmla="*/ 89861 h 180251"/>
                <a:gd name="connsiteX13" fmla="*/ 818688 w 912281"/>
                <a:gd name="connsiteY13" fmla="*/ 167036 h 180251"/>
                <a:gd name="connsiteX0" fmla="*/ 939801 w 1029692"/>
                <a:gd name="connsiteY0" fmla="*/ 0 h 180251"/>
                <a:gd name="connsiteX1" fmla="*/ 131835 w 1029692"/>
                <a:gd name="connsiteY1" fmla="*/ 0 h 180251"/>
                <a:gd name="connsiteX2" fmla="*/ 0 w 1029692"/>
                <a:gd name="connsiteY2" fmla="*/ 118620 h 180251"/>
                <a:gd name="connsiteX3" fmla="*/ 131835 w 1029692"/>
                <a:gd name="connsiteY3" fmla="*/ 180251 h 180251"/>
                <a:gd name="connsiteX4" fmla="*/ 939801 w 1029692"/>
                <a:gd name="connsiteY4" fmla="*/ 180251 h 180251"/>
                <a:gd name="connsiteX5" fmla="*/ 1029692 w 1029692"/>
                <a:gd name="connsiteY5" fmla="*/ 90390 h 180251"/>
                <a:gd name="connsiteX6" fmla="*/ 1029692 w 1029692"/>
                <a:gd name="connsiteY6" fmla="*/ 90390 h 180251"/>
                <a:gd name="connsiteX7" fmla="*/ 939801 w 1029692"/>
                <a:gd name="connsiteY7" fmla="*/ 529 h 180251"/>
                <a:gd name="connsiteX8" fmla="*/ 939801 w 1029692"/>
                <a:gd name="connsiteY8" fmla="*/ 0 h 180251"/>
                <a:gd name="connsiteX9" fmla="*/ 936099 w 1029692"/>
                <a:gd name="connsiteY9" fmla="*/ 167036 h 180251"/>
                <a:gd name="connsiteX10" fmla="*/ 858898 w 1029692"/>
                <a:gd name="connsiteY10" fmla="*/ 89861 h 180251"/>
                <a:gd name="connsiteX11" fmla="*/ 936099 w 1029692"/>
                <a:gd name="connsiteY11" fmla="*/ 12686 h 180251"/>
                <a:gd name="connsiteX12" fmla="*/ 1013300 w 1029692"/>
                <a:gd name="connsiteY12" fmla="*/ 89861 h 180251"/>
                <a:gd name="connsiteX13" fmla="*/ 936099 w 1029692"/>
                <a:gd name="connsiteY13" fmla="*/ 167036 h 18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29692" h="180251">
                  <a:moveTo>
                    <a:pt x="939801" y="0"/>
                  </a:moveTo>
                  <a:lnTo>
                    <a:pt x="131835" y="0"/>
                  </a:lnTo>
                  <a:lnTo>
                    <a:pt x="0" y="118620"/>
                  </a:lnTo>
                  <a:lnTo>
                    <a:pt x="131835" y="180251"/>
                  </a:lnTo>
                  <a:lnTo>
                    <a:pt x="939801" y="180251"/>
                  </a:lnTo>
                  <a:cubicBezTo>
                    <a:pt x="989505" y="180251"/>
                    <a:pt x="1029692" y="140077"/>
                    <a:pt x="1029692" y="90390"/>
                  </a:cubicBezTo>
                  <a:lnTo>
                    <a:pt x="1029692" y="90390"/>
                  </a:lnTo>
                  <a:cubicBezTo>
                    <a:pt x="1029692" y="40702"/>
                    <a:pt x="989505" y="529"/>
                    <a:pt x="939801" y="529"/>
                  </a:cubicBezTo>
                  <a:lnTo>
                    <a:pt x="939801" y="0"/>
                  </a:lnTo>
                  <a:close/>
                  <a:moveTo>
                    <a:pt x="936099" y="167036"/>
                  </a:moveTo>
                  <a:cubicBezTo>
                    <a:pt x="893797" y="167036"/>
                    <a:pt x="858898" y="132677"/>
                    <a:pt x="858898" y="89861"/>
                  </a:cubicBezTo>
                  <a:cubicBezTo>
                    <a:pt x="858898" y="47045"/>
                    <a:pt x="893268" y="12686"/>
                    <a:pt x="936099" y="12686"/>
                  </a:cubicBezTo>
                  <a:cubicBezTo>
                    <a:pt x="978930" y="12686"/>
                    <a:pt x="1013300" y="47045"/>
                    <a:pt x="1013300" y="89861"/>
                  </a:cubicBezTo>
                  <a:cubicBezTo>
                    <a:pt x="1013300" y="132677"/>
                    <a:pt x="978930" y="167036"/>
                    <a:pt x="936099" y="167036"/>
                  </a:cubicBezTo>
                  <a:close/>
                </a:path>
              </a:pathLst>
            </a:custGeom>
            <a:solidFill>
              <a:srgbClr val="805AAB"/>
            </a:solidFill>
            <a:ln w="0" cap="flat">
              <a:noFill/>
              <a:prstDash val="solid"/>
              <a:miter/>
            </a:ln>
          </p:spPr>
          <p:txBody>
            <a:bodyPr rtlCol="0" anchor="ctr"/>
            <a:lstStyle/>
            <a:p>
              <a:endParaRPr lang="en-US" sz="1200"/>
            </a:p>
          </p:txBody>
        </p:sp>
        <p:sp>
          <p:nvSpPr>
            <p:cNvPr id="56" name="Freeform 12">
              <a:extLst>
                <a:ext uri="{FF2B5EF4-FFF2-40B4-BE49-F238E27FC236}">
                  <a16:creationId xmlns:a16="http://schemas.microsoft.com/office/drawing/2014/main" id="{4D1ECCA2-F5E8-798E-F5A3-ADF74F51B430}"/>
                </a:ext>
              </a:extLst>
            </p:cNvPr>
            <p:cNvSpPr/>
            <p:nvPr/>
          </p:nvSpPr>
          <p:spPr>
            <a:xfrm>
              <a:off x="2363827" y="2107673"/>
              <a:ext cx="1097986" cy="1094905"/>
            </a:xfrm>
            <a:custGeom>
              <a:avLst/>
              <a:gdLst>
                <a:gd name="connsiteX0" fmla="*/ 214153 w 214153"/>
                <a:gd name="connsiteY0" fmla="*/ 0 h 213552"/>
                <a:gd name="connsiteX1" fmla="*/ 0 w 214153"/>
                <a:gd name="connsiteY1" fmla="*/ 116819 h 213552"/>
                <a:gd name="connsiteX2" fmla="*/ 96766 w 214153"/>
                <a:gd name="connsiteY2" fmla="*/ 213552 h 213552"/>
                <a:gd name="connsiteX3" fmla="*/ 214153 w 214153"/>
                <a:gd name="connsiteY3" fmla="*/ 180251 h 213552"/>
                <a:gd name="connsiteX4" fmla="*/ 214153 w 214153"/>
                <a:gd name="connsiteY4" fmla="*/ 0 h 213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153" h="213552">
                  <a:moveTo>
                    <a:pt x="214153" y="0"/>
                  </a:moveTo>
                  <a:lnTo>
                    <a:pt x="0" y="116819"/>
                  </a:lnTo>
                  <a:lnTo>
                    <a:pt x="96766" y="213552"/>
                  </a:lnTo>
                  <a:lnTo>
                    <a:pt x="214153" y="180251"/>
                  </a:lnTo>
                  <a:lnTo>
                    <a:pt x="214153" y="0"/>
                  </a:lnTo>
                  <a:close/>
                </a:path>
              </a:pathLst>
            </a:custGeom>
            <a:solidFill>
              <a:srgbClr val="583F7B"/>
            </a:solidFill>
            <a:ln w="0" cap="flat">
              <a:noFill/>
              <a:prstDash val="solid"/>
              <a:miter/>
            </a:ln>
          </p:spPr>
          <p:txBody>
            <a:bodyPr rtlCol="0" anchor="ctr"/>
            <a:lstStyle/>
            <a:p>
              <a:endParaRPr lang="en-US" sz="1200"/>
            </a:p>
          </p:txBody>
        </p:sp>
        <p:sp>
          <p:nvSpPr>
            <p:cNvPr id="57" name="TextBox 56">
              <a:extLst>
                <a:ext uri="{FF2B5EF4-FFF2-40B4-BE49-F238E27FC236}">
                  <a16:creationId xmlns:a16="http://schemas.microsoft.com/office/drawing/2014/main" id="{086B1989-D07C-5FCC-A59A-048CEE174118}"/>
                </a:ext>
              </a:extLst>
            </p:cNvPr>
            <p:cNvSpPr txBox="1"/>
            <p:nvPr/>
          </p:nvSpPr>
          <p:spPr>
            <a:xfrm>
              <a:off x="7278093" y="2414709"/>
              <a:ext cx="635732" cy="307777"/>
            </a:xfrm>
            <a:prstGeom prst="rect">
              <a:avLst/>
            </a:prstGeom>
            <a:noFill/>
          </p:spPr>
          <p:txBody>
            <a:bodyPr wrap="square" lIns="0" rIns="0" rtlCol="0" anchor="ctr">
              <a:spAutoFit/>
            </a:bodyPr>
            <a:lstStyle/>
            <a:p>
              <a:pPr algn="ctr"/>
              <a:r>
                <a:rPr lang="en-US" sz="1400" b="1" noProof="1"/>
                <a:t>1</a:t>
              </a:r>
            </a:p>
          </p:txBody>
        </p:sp>
        <p:grpSp>
          <p:nvGrpSpPr>
            <p:cNvPr id="58" name="Group 57">
              <a:extLst>
                <a:ext uri="{FF2B5EF4-FFF2-40B4-BE49-F238E27FC236}">
                  <a16:creationId xmlns:a16="http://schemas.microsoft.com/office/drawing/2014/main" id="{837451D4-0AE7-2C51-2EE7-F92C55663ADE}"/>
                </a:ext>
              </a:extLst>
            </p:cNvPr>
            <p:cNvGrpSpPr/>
            <p:nvPr/>
          </p:nvGrpSpPr>
          <p:grpSpPr>
            <a:xfrm>
              <a:off x="3650295" y="2232361"/>
              <a:ext cx="3476399" cy="736346"/>
              <a:chOff x="8921977" y="1562108"/>
              <a:chExt cx="2926080" cy="796651"/>
            </a:xfrm>
          </p:grpSpPr>
          <p:sp>
            <p:nvSpPr>
              <p:cNvPr id="59" name="TextBox 58">
                <a:extLst>
                  <a:ext uri="{FF2B5EF4-FFF2-40B4-BE49-F238E27FC236}">
                    <a16:creationId xmlns:a16="http://schemas.microsoft.com/office/drawing/2014/main" id="{F8AC998B-A8AC-C517-F4BE-0D3AC5D4E038}"/>
                  </a:ext>
                </a:extLst>
              </p:cNvPr>
              <p:cNvSpPr txBox="1"/>
              <p:nvPr/>
            </p:nvSpPr>
            <p:spPr>
              <a:xfrm>
                <a:off x="8921977" y="1562108"/>
                <a:ext cx="2926080" cy="366281"/>
              </a:xfrm>
              <a:prstGeom prst="rect">
                <a:avLst/>
              </a:prstGeom>
              <a:noFill/>
            </p:spPr>
            <p:txBody>
              <a:bodyPr wrap="square" lIns="0" rIns="0" rtlCol="0" anchor="b">
                <a:spAutoFit/>
              </a:bodyPr>
              <a:lstStyle/>
              <a:p>
                <a:pPr algn="r" rtl="1"/>
                <a:r>
                  <a:rPr lang="fa-IR" sz="1600" b="1" noProof="1">
                    <a:solidFill>
                      <a:schemeClr val="bg1"/>
                    </a:solidFill>
                    <a:cs typeface="B Titr" panose="00000700000000000000" pitchFamily="2" charset="-78"/>
                  </a:rPr>
                  <a:t>تصمیم‌گیری دوکلاسه</a:t>
                </a:r>
                <a:endParaRPr lang="en-US" sz="1600" b="1" noProof="1">
                  <a:solidFill>
                    <a:schemeClr val="bg1"/>
                  </a:solidFill>
                  <a:cs typeface="B Titr" panose="00000700000000000000" pitchFamily="2" charset="-78"/>
                </a:endParaRPr>
              </a:p>
            </p:txBody>
          </p:sp>
          <p:sp>
            <p:nvSpPr>
              <p:cNvPr id="60" name="TextBox 59">
                <a:extLst>
                  <a:ext uri="{FF2B5EF4-FFF2-40B4-BE49-F238E27FC236}">
                    <a16:creationId xmlns:a16="http://schemas.microsoft.com/office/drawing/2014/main" id="{889BF98D-5781-D147-5E43-34D5D3FECC2C}"/>
                  </a:ext>
                </a:extLst>
              </p:cNvPr>
              <p:cNvSpPr txBox="1"/>
              <p:nvPr/>
            </p:nvSpPr>
            <p:spPr>
              <a:xfrm>
                <a:off x="8921977" y="1925881"/>
                <a:ext cx="2926080" cy="432878"/>
              </a:xfrm>
              <a:prstGeom prst="rect">
                <a:avLst/>
              </a:prstGeom>
              <a:noFill/>
            </p:spPr>
            <p:txBody>
              <a:bodyPr wrap="square" lIns="0" rIns="0" rtlCol="0" anchor="t">
                <a:spAutoFit/>
              </a:bodyPr>
              <a:lstStyle/>
              <a:p>
                <a:pPr algn="r" rtl="1"/>
                <a:r>
                  <a:rPr lang="fa-IR" sz="1000" noProof="1">
                    <a:solidFill>
                      <a:schemeClr val="bg1"/>
                    </a:solidFill>
                    <a:cs typeface="B Titr" panose="00000700000000000000" pitchFamily="2" charset="-78"/>
                  </a:rPr>
                  <a:t>تقسیم مشتریان به «خوش‌حساب» و «بدحساب» بدون در نظر گرفتن عدم قطعیت.</a:t>
                </a:r>
                <a:endParaRPr lang="en-US" sz="1000" noProof="1">
                  <a:solidFill>
                    <a:schemeClr val="bg1"/>
                  </a:solidFill>
                  <a:cs typeface="B Titr" panose="00000700000000000000" pitchFamily="2" charset="-78"/>
                </a:endParaRPr>
              </a:p>
            </p:txBody>
          </p:sp>
        </p:grpSp>
      </p:grpSp>
      <p:sp>
        <p:nvSpPr>
          <p:cNvPr id="129" name="TextBox 128">
            <a:extLst>
              <a:ext uri="{FF2B5EF4-FFF2-40B4-BE49-F238E27FC236}">
                <a16:creationId xmlns:a16="http://schemas.microsoft.com/office/drawing/2014/main" id="{96429264-B637-1DB1-5C24-A3591BF7A52B}"/>
              </a:ext>
            </a:extLst>
          </p:cNvPr>
          <p:cNvSpPr txBox="1"/>
          <p:nvPr/>
        </p:nvSpPr>
        <p:spPr>
          <a:xfrm>
            <a:off x="1797521" y="3220657"/>
            <a:ext cx="826730" cy="1077218"/>
          </a:xfrm>
          <a:prstGeom prst="rect">
            <a:avLst/>
          </a:prstGeom>
          <a:noFill/>
        </p:spPr>
        <p:txBody>
          <a:bodyPr wrap="square" lIns="0" rIns="0" rtlCol="0" anchor="b">
            <a:spAutoFit/>
          </a:bodyPr>
          <a:lstStyle/>
          <a:p>
            <a:pPr algn="ctr"/>
            <a:r>
              <a:rPr lang="fa-IR" sz="1600" noProof="1">
                <a:solidFill>
                  <a:schemeClr val="bg1"/>
                </a:solidFill>
                <a:cs typeface="B Titr" panose="00000700000000000000" pitchFamily="2" charset="-78"/>
              </a:rPr>
              <a:t>مدیریت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ریسک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اعتباری</a:t>
            </a:r>
            <a:endParaRPr lang="en-US" sz="1600" noProof="1">
              <a:solidFill>
                <a:schemeClr val="bg1"/>
              </a:solidFill>
              <a:cs typeface="B Titr" panose="00000700000000000000" pitchFamily="2" charset="-78"/>
            </a:endParaRPr>
          </a:p>
          <a:p>
            <a:pPr algn="ctr"/>
            <a:endParaRPr lang="en-US" sz="1600" b="1" noProof="1">
              <a:solidFill>
                <a:schemeClr val="bg1"/>
              </a:solidFill>
            </a:endParaRPr>
          </a:p>
        </p:txBody>
      </p:sp>
    </p:spTree>
    <p:extLst>
      <p:ext uri="{BB962C8B-B14F-4D97-AF65-F5344CB8AC3E}">
        <p14:creationId xmlns:p14="http://schemas.microsoft.com/office/powerpoint/2010/main" val="2433943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A2B5C-CC62-5FBD-33D8-A1AFFC21D1D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C77E9106-9429-FE78-9E87-5A3905750049}"/>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6255E869-2883-BF81-695A-3C6AD93C76D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97CF809-32DF-1FBA-1493-9083516A315A}"/>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2B90ACB8-32F5-BFCE-17AF-507347A119A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C72B12C-4305-5F1C-A6C7-3176DB94FBA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806974C-EC92-F251-6104-5CEBB3EA3E2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6</a:t>
            </a:r>
          </a:p>
        </p:txBody>
      </p:sp>
      <p:graphicFrame>
        <p:nvGraphicFramePr>
          <p:cNvPr id="14" name="Diagram 13">
            <a:extLst>
              <a:ext uri="{FF2B5EF4-FFF2-40B4-BE49-F238E27FC236}">
                <a16:creationId xmlns:a16="http://schemas.microsoft.com/office/drawing/2014/main" id="{AFF119FE-E33F-896C-8956-1497C683D5BC}"/>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32F65E89-CADD-2693-446C-D997EF99B35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آستانه‌های تصمیم‌گیری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87084074-4CB4-119B-962F-BF621D5AD1D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99" name="TextBox 198">
            <a:extLst>
              <a:ext uri="{FF2B5EF4-FFF2-40B4-BE49-F238E27FC236}">
                <a16:creationId xmlns:a16="http://schemas.microsoft.com/office/drawing/2014/main" id="{79ADE4AD-B381-ADDF-69B9-085061C7F579}"/>
              </a:ext>
            </a:extLst>
          </p:cNvPr>
          <p:cNvSpPr txBox="1"/>
          <p:nvPr/>
        </p:nvSpPr>
        <p:spPr>
          <a:xfrm>
            <a:off x="1293219" y="1006731"/>
            <a:ext cx="7636199" cy="1708160"/>
          </a:xfrm>
          <a:prstGeom prst="rect">
            <a:avLst/>
          </a:prstGeom>
          <a:noFill/>
        </p:spPr>
        <p:txBody>
          <a:bodyPr wrap="square" rtlCol="0">
            <a:spAutoFit/>
          </a:bodyPr>
          <a:lstStyle/>
          <a:p>
            <a:pPr algn="just" rtl="1">
              <a:lnSpc>
                <a:spcPct val="150000"/>
              </a:lnSpc>
            </a:pPr>
            <a:r>
              <a:rPr lang="fa-IR" sz="2400" cap="all" dirty="0">
                <a:solidFill>
                  <a:srgbClr val="002060"/>
                </a:solidFill>
                <a:latin typeface="+mj-lt"/>
                <a:ea typeface="+mj-ea"/>
                <a:cs typeface="B Titr" pitchFamily="2" charset="-78"/>
              </a:rPr>
              <a:t>موفقیت در ارزیابی ریسک اعتباری به تعیین دقیق آستانه‌های تصمیم‌گیری وابسته است که مرز بین دسته‌های مختلف ریسک را مشخص می‌کنند.</a:t>
            </a:r>
          </a:p>
        </p:txBody>
      </p:sp>
      <p:sp>
        <p:nvSpPr>
          <p:cNvPr id="3" name="TextBox 2">
            <a:extLst>
              <a:ext uri="{FF2B5EF4-FFF2-40B4-BE49-F238E27FC236}">
                <a16:creationId xmlns:a16="http://schemas.microsoft.com/office/drawing/2014/main" id="{2B192464-1BD3-234A-F957-B3052F769823}"/>
              </a:ext>
            </a:extLst>
          </p:cNvPr>
          <p:cNvSpPr txBox="1"/>
          <p:nvPr/>
        </p:nvSpPr>
        <p:spPr>
          <a:xfrm>
            <a:off x="1293219" y="3222541"/>
            <a:ext cx="7636199" cy="2816156"/>
          </a:xfrm>
          <a:prstGeom prst="rect">
            <a:avLst/>
          </a:prstGeom>
          <a:noFill/>
        </p:spPr>
        <p:txBody>
          <a:bodyPr wrap="square">
            <a:spAutoFit/>
          </a:bodyPr>
          <a:lstStyle/>
          <a:p>
            <a:pPr algn="just" rtl="1">
              <a:lnSpc>
                <a:spcPct val="150000"/>
              </a:lnSpc>
              <a:buNone/>
            </a:pPr>
            <a:r>
              <a:rPr lang="fa-IR" sz="2400" cap="all" dirty="0">
                <a:solidFill>
                  <a:srgbClr val="002060"/>
                </a:solidFill>
                <a:latin typeface="+mj-lt"/>
                <a:ea typeface="+mj-ea"/>
                <a:cs typeface="B Titr" pitchFamily="2" charset="-78"/>
              </a:rPr>
              <a:t>⚠️ اگر این آستانه‌ها به‌درستی انتخاب نشوند، منجر به دسته‌بندی نادرست مشتریان می‌شوند و این مسئله می‌تواند :</a:t>
            </a:r>
          </a:p>
          <a:p>
            <a:pPr marL="342900" indent="-342900" algn="just" rtl="1">
              <a:lnSpc>
                <a:spcPct val="150000"/>
              </a:lnSpc>
              <a:buFont typeface="Arial" panose="020B0604020202020204" pitchFamily="34" charset="0"/>
              <a:buChar char="•"/>
            </a:pPr>
            <a:r>
              <a:rPr lang="fa-IR" sz="2400" cap="all" dirty="0">
                <a:solidFill>
                  <a:srgbClr val="002060"/>
                </a:solidFill>
                <a:latin typeface="+mj-lt"/>
                <a:ea typeface="+mj-ea"/>
                <a:cs typeface="B Titr" pitchFamily="2" charset="-78"/>
              </a:rPr>
              <a:t>دقت مدل را به‌طور چشمگیری کاهش دهد.</a:t>
            </a:r>
          </a:p>
          <a:p>
            <a:pPr marL="342900" indent="-342900" algn="just" rtl="1">
              <a:lnSpc>
                <a:spcPct val="150000"/>
              </a:lnSpc>
              <a:buFont typeface="Arial" panose="020B0604020202020204" pitchFamily="34" charset="0"/>
              <a:buChar char="•"/>
            </a:pPr>
            <a:r>
              <a:rPr lang="fa-IR" sz="2400" cap="all" dirty="0">
                <a:solidFill>
                  <a:srgbClr val="002060"/>
                </a:solidFill>
                <a:latin typeface="+mj-lt"/>
                <a:ea typeface="+mj-ea"/>
                <a:cs typeface="B Titr" pitchFamily="2" charset="-78"/>
              </a:rPr>
              <a:t>زیان اقتصادی ناشی از تصمیمات اشتباه را افزایش دهد.</a:t>
            </a:r>
          </a:p>
          <a:p>
            <a:pPr marL="342900" indent="-342900" algn="just" rtl="1">
              <a:lnSpc>
                <a:spcPct val="150000"/>
              </a:lnSpc>
              <a:buFont typeface="Arial" panose="020B0604020202020204" pitchFamily="34" charset="0"/>
              <a:buChar char="•"/>
            </a:pPr>
            <a:r>
              <a:rPr lang="fa-IR" sz="2400" cap="all" dirty="0">
                <a:solidFill>
                  <a:srgbClr val="002060"/>
                </a:solidFill>
                <a:latin typeface="+mj-lt"/>
                <a:ea typeface="+mj-ea"/>
                <a:cs typeface="B Titr" pitchFamily="2" charset="-78"/>
              </a:rPr>
              <a:t>فرصت‌های اعتباری مناسب را از بین ببرد.</a:t>
            </a:r>
          </a:p>
        </p:txBody>
      </p:sp>
    </p:spTree>
    <p:extLst>
      <p:ext uri="{BB962C8B-B14F-4D97-AF65-F5344CB8AC3E}">
        <p14:creationId xmlns:p14="http://schemas.microsoft.com/office/powerpoint/2010/main" val="266851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A11F0-6145-B0A5-CBF1-3931F2BB399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CDDE2320-D0B0-0EDD-3032-152D0CB5D049}"/>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1DA6194A-DA79-008B-A41B-A8817B368F2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110B866-8383-8837-BAF2-C3E2E4B4CC6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A2CC836-857D-A49C-E369-A870980316F8}"/>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957E50A-C4FE-372C-153C-B7DF79ADEC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D402003B-29E5-BAC7-AF73-06896509B28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7</a:t>
            </a:r>
          </a:p>
        </p:txBody>
      </p:sp>
      <p:graphicFrame>
        <p:nvGraphicFramePr>
          <p:cNvPr id="14" name="Diagram 13">
            <a:extLst>
              <a:ext uri="{FF2B5EF4-FFF2-40B4-BE49-F238E27FC236}">
                <a16:creationId xmlns:a16="http://schemas.microsoft.com/office/drawing/2014/main" id="{4296672D-7BFC-9FBA-442C-D895A8BA068A}"/>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FB7812D-7001-96BB-5E60-5F90EE5EDE7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نیاز به رویکرد داده محور	</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7AEF26BA-4898-911F-8369-036DE0B0BFB2}"/>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227" name="Picture 226" descr="A blue and black credit card&#10;&#10;Description automatically generated">
            <a:extLst>
              <a:ext uri="{FF2B5EF4-FFF2-40B4-BE49-F238E27FC236}">
                <a16:creationId xmlns:a16="http://schemas.microsoft.com/office/drawing/2014/main" id="{EDE6831D-5A07-B82B-B803-2C35F5B2F22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76686" y="1308628"/>
            <a:ext cx="3874204" cy="4059648"/>
          </a:xfrm>
          <a:prstGeom prst="rect">
            <a:avLst/>
          </a:prstGeom>
        </p:spPr>
      </p:pic>
      <p:sp>
        <p:nvSpPr>
          <p:cNvPr id="229" name="TextBox 228">
            <a:extLst>
              <a:ext uri="{FF2B5EF4-FFF2-40B4-BE49-F238E27FC236}">
                <a16:creationId xmlns:a16="http://schemas.microsoft.com/office/drawing/2014/main" id="{EA23DA08-71A6-7BC5-2295-3431522069F7}"/>
              </a:ext>
            </a:extLst>
          </p:cNvPr>
          <p:cNvSpPr txBox="1"/>
          <p:nvPr/>
        </p:nvSpPr>
        <p:spPr>
          <a:xfrm>
            <a:off x="4143714" y="1672508"/>
            <a:ext cx="4675724" cy="2939266"/>
          </a:xfrm>
          <a:prstGeom prst="rect">
            <a:avLst/>
          </a:prstGeom>
          <a:noFill/>
        </p:spPr>
        <p:txBody>
          <a:bodyPr wrap="square" lIns="0" rIns="0" rtlCol="0" anchor="t">
            <a:spAutoFit/>
          </a:bodyPr>
          <a:lstStyle/>
          <a:p>
            <a:pPr algn="just" rtl="1">
              <a:lnSpc>
                <a:spcPct val="150000"/>
              </a:lnSpc>
              <a:spcAft>
                <a:spcPts val="900"/>
              </a:spcAft>
            </a:pPr>
            <a:r>
              <a:rPr lang="fa-IR" sz="2000" cap="all" noProof="1">
                <a:solidFill>
                  <a:srgbClr val="002060"/>
                </a:solidFill>
                <a:latin typeface="+mj-lt"/>
                <a:ea typeface="+mj-ea"/>
                <a:cs typeface="B Titr" pitchFamily="2" charset="-78"/>
              </a:rPr>
              <a:t>رویکرد های داده محور به بانک ها این اجاره رو میدهد تا الگوهای پنهان در داده ها شناسایی کرده و تصمیمات هوشمندانه تری اتخاذ کنند .</a:t>
            </a:r>
          </a:p>
          <a:p>
            <a:pPr algn="just" rtl="1">
              <a:lnSpc>
                <a:spcPct val="150000"/>
              </a:lnSpc>
              <a:spcAft>
                <a:spcPts val="900"/>
              </a:spcAft>
            </a:pPr>
            <a:r>
              <a:rPr lang="fa-IR" sz="2000" cap="all" dirty="0">
                <a:solidFill>
                  <a:srgbClr val="002060"/>
                </a:solidFill>
                <a:latin typeface="+mj-lt"/>
                <a:ea typeface="+mj-ea"/>
                <a:cs typeface="B Titr" pitchFamily="2" charset="-78"/>
              </a:rPr>
              <a:t>همچنین مدل‌های یادگیری ماشین </a:t>
            </a:r>
            <a:r>
              <a:rPr lang="fa-IR" sz="2000" cap="all" noProof="1">
                <a:solidFill>
                  <a:srgbClr val="002060"/>
                </a:solidFill>
                <a:latin typeface="+mj-lt"/>
                <a:ea typeface="+mj-ea"/>
                <a:cs typeface="B Titr" pitchFamily="2" charset="-78"/>
              </a:rPr>
              <a:t>توانایی کشف الگوهای پیچیده و غیرخطی </a:t>
            </a:r>
            <a:r>
              <a:rPr lang="fa-IR" sz="2000" cap="all" dirty="0">
                <a:solidFill>
                  <a:srgbClr val="002060"/>
                </a:solidFill>
                <a:latin typeface="+mj-lt"/>
                <a:ea typeface="+mj-ea"/>
                <a:cs typeface="B Titr" pitchFamily="2" charset="-78"/>
              </a:rPr>
              <a:t>را دارا هستند و از این طریق میتوانند</a:t>
            </a:r>
            <a:r>
              <a:rPr lang="fa-IR" sz="2000" cap="all" noProof="1">
                <a:solidFill>
                  <a:srgbClr val="002060"/>
                </a:solidFill>
                <a:latin typeface="+mj-lt"/>
                <a:ea typeface="+mj-ea"/>
                <a:cs typeface="B Titr" pitchFamily="2" charset="-78"/>
              </a:rPr>
              <a:t> کمک به پیشگیری از نکول کنند. </a:t>
            </a:r>
          </a:p>
        </p:txBody>
      </p:sp>
      <p:sp>
        <p:nvSpPr>
          <p:cNvPr id="2" name="Rectangle 1">
            <a:extLst>
              <a:ext uri="{FF2B5EF4-FFF2-40B4-BE49-F238E27FC236}">
                <a16:creationId xmlns:a16="http://schemas.microsoft.com/office/drawing/2014/main" id="{16099688-BB9A-EE6D-871A-773A3394D73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ar-SA"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توانایی کشف الگوهای پیچیده و غیرخطی در داده‌های حجیم</a:t>
            </a:r>
            <a:r>
              <a:rPr kumimoji="0" lang="en-US" alt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389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C43E5-FFD6-639B-0108-43908B244AF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E074758F-99DC-820F-A4FB-F6E5C226380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97562B7A-030B-76EF-FA32-8803B947D578}"/>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1CB50E0-90AC-AD11-BFBD-49F404BA8590}"/>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CD14619-F697-A07F-AF7B-364887298B6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55F2EAF-E798-EC8B-8B19-40D41BD671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7D6F93-C17A-133D-1FDF-D31B44DFEDB1}"/>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8</a:t>
            </a:r>
          </a:p>
        </p:txBody>
      </p:sp>
      <p:graphicFrame>
        <p:nvGraphicFramePr>
          <p:cNvPr id="14" name="Diagram 13">
            <a:extLst>
              <a:ext uri="{FF2B5EF4-FFF2-40B4-BE49-F238E27FC236}">
                <a16:creationId xmlns:a16="http://schemas.microsoft.com/office/drawing/2014/main" id="{8E4C86E3-4B17-387B-7C09-EAB432D1505E}"/>
              </a:ext>
            </a:extLst>
          </p:cNvPr>
          <p:cNvGraphicFramePr/>
          <p:nvPr>
            <p:extLst>
              <p:ext uri="{D42A27DB-BD31-4B8C-83A1-F6EECF244321}">
                <p14:modId xmlns:p14="http://schemas.microsoft.com/office/powerpoint/2010/main" val="184054810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85E20AF-ABF1-A9D8-55D2-2BCBBAFDBE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A373BA75-8C83-36B8-9553-DC96ECA26B8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B9C77E0-81E1-489F-1D7E-EDD24EFAE622}"/>
              </a:ext>
            </a:extLst>
          </p:cNvPr>
          <p:cNvSpPr txBox="1"/>
          <p:nvPr/>
        </p:nvSpPr>
        <p:spPr>
          <a:xfrm>
            <a:off x="972273" y="1006731"/>
            <a:ext cx="7957145"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توسعه مدلی برای پیش‌بینی ریسک اعتباری با استفاده از رویکرد ترکیبی مبتنی بر ماتریس زیان و طبقه‌بندی ترکیبی مبتنی بر روش بگینگ.</a:t>
            </a:r>
          </a:p>
        </p:txBody>
      </p:sp>
      <p:grpSp>
        <p:nvGrpSpPr>
          <p:cNvPr id="3" name="Group 2">
            <a:extLst>
              <a:ext uri="{FF2B5EF4-FFF2-40B4-BE49-F238E27FC236}">
                <a16:creationId xmlns:a16="http://schemas.microsoft.com/office/drawing/2014/main" id="{5E91520B-418D-1C24-AA70-0366349EE554}"/>
              </a:ext>
            </a:extLst>
          </p:cNvPr>
          <p:cNvGrpSpPr/>
          <p:nvPr/>
        </p:nvGrpSpPr>
        <p:grpSpPr>
          <a:xfrm>
            <a:off x="4938544" y="4551815"/>
            <a:ext cx="3299442" cy="859893"/>
            <a:chOff x="8921977" y="2875430"/>
            <a:chExt cx="2926080" cy="1146522"/>
          </a:xfrm>
        </p:grpSpPr>
        <p:sp>
          <p:nvSpPr>
            <p:cNvPr id="4" name="TextBox 3">
              <a:extLst>
                <a:ext uri="{FF2B5EF4-FFF2-40B4-BE49-F238E27FC236}">
                  <a16:creationId xmlns:a16="http://schemas.microsoft.com/office/drawing/2014/main" id="{A2ADB74A-4EEA-AF65-7E6D-893E1B62682C}"/>
                </a:ext>
              </a:extLst>
            </p:cNvPr>
            <p:cNvSpPr txBox="1"/>
            <p:nvPr/>
          </p:nvSpPr>
          <p:spPr>
            <a:xfrm>
              <a:off x="8921977" y="2875430"/>
              <a:ext cx="2926080" cy="533479"/>
            </a:xfrm>
            <a:prstGeom prst="rect">
              <a:avLst/>
            </a:prstGeom>
            <a:noFill/>
          </p:spPr>
          <p:txBody>
            <a:bodyPr wrap="square" lIns="0" rIns="0" rtlCol="0" anchor="b">
              <a:spAutoFit/>
            </a:bodyPr>
            <a:lstStyle/>
            <a:p>
              <a:pPr algn="r" rtl="1"/>
              <a:r>
                <a:rPr lang="fa-IR" sz="2000" b="1" noProof="1">
                  <a:solidFill>
                    <a:schemeClr val="accent5">
                      <a:lumMod val="75000"/>
                    </a:schemeClr>
                  </a:solidFill>
                  <a:cs typeface="B Titr" panose="00000700000000000000" pitchFamily="2" charset="-78"/>
                </a:rPr>
                <a:t>ارتقاء پایداری مدل</a:t>
              </a:r>
              <a:endParaRPr lang="en-US" sz="2000" b="1" noProof="1">
                <a:solidFill>
                  <a:schemeClr val="accent5">
                    <a:lumMod val="75000"/>
                  </a:schemeClr>
                </a:solidFill>
                <a:cs typeface="B Titr" panose="00000700000000000000" pitchFamily="2" charset="-78"/>
              </a:endParaRPr>
            </a:p>
          </p:txBody>
        </p:sp>
        <p:sp>
          <p:nvSpPr>
            <p:cNvPr id="5" name="TextBox 4">
              <a:extLst>
                <a:ext uri="{FF2B5EF4-FFF2-40B4-BE49-F238E27FC236}">
                  <a16:creationId xmlns:a16="http://schemas.microsoft.com/office/drawing/2014/main" id="{EB67CB93-7557-765B-A9DA-E6C8B7068949}"/>
                </a:ext>
              </a:extLst>
            </p:cNvPr>
            <p:cNvSpPr txBox="1"/>
            <p:nvPr/>
          </p:nvSpPr>
          <p:spPr>
            <a:xfrm>
              <a:off x="8921977" y="3406400"/>
              <a:ext cx="2926080" cy="615552"/>
            </a:xfrm>
            <a:prstGeom prst="rect">
              <a:avLst/>
            </a:prstGeom>
            <a:noFill/>
          </p:spPr>
          <p:txBody>
            <a:bodyPr wrap="square" lIns="0" rIns="0" rtlCol="0" anchor="t">
              <a:spAutoFit/>
            </a:bodyPr>
            <a:lstStyle/>
            <a:p>
              <a:pPr algn="r"/>
              <a:r>
                <a:rPr lang="fa-IR" sz="1200" noProof="1">
                  <a:solidFill>
                    <a:schemeClr val="tx1">
                      <a:lumMod val="65000"/>
                      <a:lumOff val="35000"/>
                    </a:schemeClr>
                  </a:solidFill>
                  <a:cs typeface="B Titr" panose="00000700000000000000" pitchFamily="2" charset="-78"/>
                </a:rPr>
                <a:t>الگوریتم بگینگ با کاهش واریانس مدل، عملکرد باثبات‌تری در مواجهه با نوسانات بازار فراهم می‌کند.</a:t>
              </a:r>
              <a:endParaRPr lang="en-US" sz="1200" noProof="1">
                <a:solidFill>
                  <a:schemeClr val="tx1">
                    <a:lumMod val="65000"/>
                    <a:lumOff val="35000"/>
                  </a:schemeClr>
                </a:solidFill>
                <a:cs typeface="B Titr" panose="00000700000000000000" pitchFamily="2" charset="-78"/>
              </a:endParaRPr>
            </a:p>
          </p:txBody>
        </p:sp>
      </p:grpSp>
      <p:grpSp>
        <p:nvGrpSpPr>
          <p:cNvPr id="10" name="Group 9">
            <a:extLst>
              <a:ext uri="{FF2B5EF4-FFF2-40B4-BE49-F238E27FC236}">
                <a16:creationId xmlns:a16="http://schemas.microsoft.com/office/drawing/2014/main" id="{C247D4FF-05C8-BEE4-2D59-4274D46AD45C}"/>
              </a:ext>
            </a:extLst>
          </p:cNvPr>
          <p:cNvGrpSpPr/>
          <p:nvPr/>
        </p:nvGrpSpPr>
        <p:grpSpPr>
          <a:xfrm>
            <a:off x="5454917" y="3451429"/>
            <a:ext cx="3299444" cy="798337"/>
            <a:chOff x="8921976" y="1252411"/>
            <a:chExt cx="2926081" cy="1064447"/>
          </a:xfrm>
        </p:grpSpPr>
        <p:sp>
          <p:nvSpPr>
            <p:cNvPr id="11" name="TextBox 10">
              <a:extLst>
                <a:ext uri="{FF2B5EF4-FFF2-40B4-BE49-F238E27FC236}">
                  <a16:creationId xmlns:a16="http://schemas.microsoft.com/office/drawing/2014/main" id="{FA5C9026-35D4-279B-9C72-9DE0C9764BFB}"/>
                </a:ext>
              </a:extLst>
            </p:cNvPr>
            <p:cNvSpPr txBox="1"/>
            <p:nvPr/>
          </p:nvSpPr>
          <p:spPr>
            <a:xfrm>
              <a:off x="8921976" y="1252411"/>
              <a:ext cx="2926080" cy="451404"/>
            </a:xfrm>
            <a:prstGeom prst="rect">
              <a:avLst/>
            </a:prstGeom>
            <a:noFill/>
          </p:spPr>
          <p:txBody>
            <a:bodyPr wrap="square" lIns="0" rIns="0" rtlCol="0" anchor="b">
              <a:spAutoFit/>
            </a:bodyPr>
            <a:lstStyle/>
            <a:p>
              <a:pPr algn="r"/>
              <a:r>
                <a:rPr lang="fa-IR" sz="1600" b="1" noProof="1">
                  <a:solidFill>
                    <a:schemeClr val="accent4">
                      <a:lumMod val="75000"/>
                    </a:schemeClr>
                  </a:solidFill>
                  <a:cs typeface="B Titr" panose="00000700000000000000" pitchFamily="2" charset="-78"/>
                </a:rPr>
                <a:t>کاهش هزینه‌های تصمیم‌گیری</a:t>
              </a:r>
              <a:endParaRPr lang="en-US" sz="1600" b="1" noProof="1">
                <a:solidFill>
                  <a:schemeClr val="accent4">
                    <a:lumMod val="75000"/>
                  </a:schemeClr>
                </a:solidFill>
                <a:cs typeface="B Titr" panose="00000700000000000000" pitchFamily="2" charset="-78"/>
              </a:endParaRPr>
            </a:p>
          </p:txBody>
        </p:sp>
        <p:sp>
          <p:nvSpPr>
            <p:cNvPr id="13" name="TextBox 12">
              <a:extLst>
                <a:ext uri="{FF2B5EF4-FFF2-40B4-BE49-F238E27FC236}">
                  <a16:creationId xmlns:a16="http://schemas.microsoft.com/office/drawing/2014/main" id="{EBB871CA-2A7B-827F-EF4E-6A1A6BDF445A}"/>
                </a:ext>
              </a:extLst>
            </p:cNvPr>
            <p:cNvSpPr txBox="1"/>
            <p:nvPr/>
          </p:nvSpPr>
          <p:spPr>
            <a:xfrm>
              <a:off x="8921977" y="1701306"/>
              <a:ext cx="2926080" cy="574515"/>
            </a:xfrm>
            <a:prstGeom prst="rect">
              <a:avLst/>
            </a:prstGeom>
            <a:noFill/>
          </p:spPr>
          <p:txBody>
            <a:bodyPr wrap="square" lIns="0" rIns="0" rtlCol="0" anchor="t">
              <a:spAutoFit/>
            </a:bodyPr>
            <a:lstStyle>
              <a:defPPr>
                <a:defRPr lang="en-US"/>
              </a:defPPr>
              <a:lvl1pPr algn="just" rtl="1">
                <a:defRPr sz="1200">
                  <a:solidFill>
                    <a:schemeClr val="tx1">
                      <a:lumMod val="65000"/>
                      <a:lumOff val="35000"/>
                    </a:schemeClr>
                  </a:solidFill>
                  <a:cs typeface="B Titr" panose="00000700000000000000" pitchFamily="2" charset="-78"/>
                </a:defRPr>
              </a:lvl1pPr>
            </a:lstStyle>
            <a:p>
              <a:r>
                <a:rPr lang="fa-IR" noProof="1"/>
                <a:t>با استفاده از ماتریس زیان، هزینه‌های واقعی پذیرش یا رد نادرست مشتری در تصمیم‌گیری لحاظ می‌شود.</a:t>
              </a:r>
              <a:endParaRPr lang="en-US" noProof="1"/>
            </a:p>
          </p:txBody>
        </p:sp>
      </p:grpSp>
      <p:grpSp>
        <p:nvGrpSpPr>
          <p:cNvPr id="16" name="Group 15">
            <a:extLst>
              <a:ext uri="{FF2B5EF4-FFF2-40B4-BE49-F238E27FC236}">
                <a16:creationId xmlns:a16="http://schemas.microsoft.com/office/drawing/2014/main" id="{148532F0-D9CC-21DC-CCB5-397AF733296F}"/>
              </a:ext>
            </a:extLst>
          </p:cNvPr>
          <p:cNvGrpSpPr/>
          <p:nvPr/>
        </p:nvGrpSpPr>
        <p:grpSpPr>
          <a:xfrm>
            <a:off x="4877683" y="2227933"/>
            <a:ext cx="3299442" cy="1044559"/>
            <a:chOff x="8921977" y="1170336"/>
            <a:chExt cx="2926080" cy="1392743"/>
          </a:xfrm>
        </p:grpSpPr>
        <p:sp>
          <p:nvSpPr>
            <p:cNvPr id="18" name="TextBox 17">
              <a:extLst>
                <a:ext uri="{FF2B5EF4-FFF2-40B4-BE49-F238E27FC236}">
                  <a16:creationId xmlns:a16="http://schemas.microsoft.com/office/drawing/2014/main" id="{6A36D163-5D41-ED17-2F58-D2C7F2957569}"/>
                </a:ext>
              </a:extLst>
            </p:cNvPr>
            <p:cNvSpPr txBox="1"/>
            <p:nvPr/>
          </p:nvSpPr>
          <p:spPr>
            <a:xfrm>
              <a:off x="8921977" y="1170336"/>
              <a:ext cx="2926080" cy="533479"/>
            </a:xfrm>
            <a:prstGeom prst="rect">
              <a:avLst/>
            </a:prstGeom>
            <a:noFill/>
          </p:spPr>
          <p:txBody>
            <a:bodyPr wrap="square" lIns="0" rIns="0" rtlCol="0" anchor="b">
              <a:spAutoFit/>
            </a:bodyPr>
            <a:lstStyle/>
            <a:p>
              <a:pPr algn="r"/>
              <a:r>
                <a:rPr lang="fa-IR" sz="2000" b="1" noProof="1">
                  <a:solidFill>
                    <a:schemeClr val="accent1">
                      <a:lumMod val="75000"/>
                    </a:schemeClr>
                  </a:solidFill>
                  <a:cs typeface="B Titr" panose="00000700000000000000" pitchFamily="2" charset="-78"/>
                </a:rPr>
                <a:t>بهبود دقت پیش‌بینی </a:t>
              </a:r>
              <a:endParaRPr lang="en-US" sz="2000" b="1" noProof="1">
                <a:solidFill>
                  <a:schemeClr val="accent1">
                    <a:lumMod val="75000"/>
                  </a:schemeClr>
                </a:solidFill>
                <a:cs typeface="B Titr" panose="00000700000000000000" pitchFamily="2" charset="-78"/>
              </a:endParaRPr>
            </a:p>
          </p:txBody>
        </p:sp>
        <p:sp>
          <p:nvSpPr>
            <p:cNvPr id="19" name="TextBox 18">
              <a:extLst>
                <a:ext uri="{FF2B5EF4-FFF2-40B4-BE49-F238E27FC236}">
                  <a16:creationId xmlns:a16="http://schemas.microsoft.com/office/drawing/2014/main" id="{0D337708-7CC9-63EF-8ECC-2B7EF2F829E3}"/>
                </a:ext>
              </a:extLst>
            </p:cNvPr>
            <p:cNvSpPr txBox="1"/>
            <p:nvPr/>
          </p:nvSpPr>
          <p:spPr>
            <a:xfrm>
              <a:off x="8921977" y="1701306"/>
              <a:ext cx="2926080" cy="861773"/>
            </a:xfrm>
            <a:prstGeom prst="rect">
              <a:avLst/>
            </a:prstGeom>
            <a:noFill/>
          </p:spPr>
          <p:txBody>
            <a:bodyPr wrap="square" lIns="0" rIns="0" rtlCol="0" anchor="t">
              <a:spAutoFit/>
            </a:bodyPr>
            <a:lstStyle/>
            <a:p>
              <a:pPr algn="just" rtl="1"/>
              <a:r>
                <a:rPr lang="fa-IR" sz="1200" noProof="1">
                  <a:solidFill>
                    <a:schemeClr val="tx1">
                      <a:lumMod val="65000"/>
                      <a:lumOff val="35000"/>
                    </a:schemeClr>
                  </a:solidFill>
                  <a:cs typeface="B Titr" panose="00000700000000000000" pitchFamily="2" charset="-78"/>
                </a:rPr>
                <a:t>مدل با بهره‌گیری از ساختار سه‌گانه تصمیم‌گیری، امکان تحلیل دقیق‌تری در مورد مشتریان با وضعیت نامشخص فراهم می‌سازد.</a:t>
              </a:r>
              <a:endParaRPr lang="en-US" sz="1200" noProof="1">
                <a:solidFill>
                  <a:schemeClr val="tx1">
                    <a:lumMod val="65000"/>
                    <a:lumOff val="35000"/>
                  </a:schemeClr>
                </a:solidFill>
                <a:cs typeface="B Titr" panose="00000700000000000000" pitchFamily="2" charset="-78"/>
              </a:endParaRPr>
            </a:p>
          </p:txBody>
        </p:sp>
      </p:grpSp>
      <p:sp>
        <p:nvSpPr>
          <p:cNvPr id="20" name="Graphic 15" descr="Airplane with solid fill">
            <a:extLst>
              <a:ext uri="{FF2B5EF4-FFF2-40B4-BE49-F238E27FC236}">
                <a16:creationId xmlns:a16="http://schemas.microsoft.com/office/drawing/2014/main" id="{23945049-EB08-FDB4-5ABC-AECB5E5EE9D3}"/>
              </a:ext>
            </a:extLst>
          </p:cNvPr>
          <p:cNvSpPr/>
          <p:nvPr/>
        </p:nvSpPr>
        <p:spPr>
          <a:xfrm rot="4733039">
            <a:off x="3376292" y="2486080"/>
            <a:ext cx="844086" cy="993042"/>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1">
              <a:lumMod val="75000"/>
            </a:schemeClr>
          </a:solidFill>
          <a:ln w="20836"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E1D611A7-8EF0-DA8B-AAF5-37075DA32C90}"/>
              </a:ext>
            </a:extLst>
          </p:cNvPr>
          <p:cNvSpPr/>
          <p:nvPr/>
        </p:nvSpPr>
        <p:spPr>
          <a:xfrm rot="20933039">
            <a:off x="2463340" y="2702193"/>
            <a:ext cx="1228280" cy="844088"/>
          </a:xfrm>
          <a:custGeom>
            <a:avLst/>
            <a:gdLst>
              <a:gd name="connsiteX0" fmla="*/ 1622790 w 1622790"/>
              <a:gd name="connsiteY0" fmla="*/ 690754 h 1115199"/>
              <a:gd name="connsiteX1" fmla="*/ 1410569 w 1622790"/>
              <a:gd name="connsiteY1" fmla="*/ 1115198 h 1115199"/>
              <a:gd name="connsiteX2" fmla="*/ 1558169 w 1622790"/>
              <a:gd name="connsiteY2" fmla="*/ 1115198 h 1115199"/>
              <a:gd name="connsiteX3" fmla="*/ 1558170 w 1622790"/>
              <a:gd name="connsiteY3" fmla="*/ 1115195 h 1115199"/>
              <a:gd name="connsiteX4" fmla="*/ 1561867 w 1622790"/>
              <a:gd name="connsiteY4" fmla="*/ 1115195 h 1115199"/>
              <a:gd name="connsiteX5" fmla="*/ 1561864 w 1622790"/>
              <a:gd name="connsiteY5" fmla="*/ 1115199 h 1115199"/>
              <a:gd name="connsiteX6" fmla="*/ 0 w 1622790"/>
              <a:gd name="connsiteY6" fmla="*/ 1115199 h 1115199"/>
              <a:gd name="connsiteX7" fmla="*/ 1 w 1622790"/>
              <a:gd name="connsiteY7" fmla="*/ 0 h 1115199"/>
              <a:gd name="connsiteX8" fmla="*/ 1410569 w 1622790"/>
              <a:gd name="connsiteY8" fmla="*/ 0 h 1115199"/>
              <a:gd name="connsiteX9" fmla="*/ 1618196 w 1622790"/>
              <a:gd name="connsiteY9" fmla="*/ 415254 h 1115199"/>
              <a:gd name="connsiteX10" fmla="*/ 1394052 w 1622790"/>
              <a:gd name="connsiteY10" fmla="*/ 415254 h 1115199"/>
              <a:gd name="connsiteX11" fmla="*/ 1270513 w 1622790"/>
              <a:gd name="connsiteY11" fmla="*/ 264437 h 1115199"/>
              <a:gd name="connsiteX12" fmla="*/ 1059703 w 1622790"/>
              <a:gd name="connsiteY12" fmla="*/ 264437 h 1115199"/>
              <a:gd name="connsiteX13" fmla="*/ 1168382 w 1622790"/>
              <a:gd name="connsiteY13" fmla="*/ 553005 h 1115199"/>
              <a:gd name="connsiteX14" fmla="*/ 1056242 w 1622790"/>
              <a:gd name="connsiteY14" fmla="*/ 850763 h 1115199"/>
              <a:gd name="connsiteX15" fmla="*/ 1262985 w 1622790"/>
              <a:gd name="connsiteY15" fmla="*/ 850763 h 1115199"/>
              <a:gd name="connsiteX16" fmla="*/ 1394052 w 1622790"/>
              <a:gd name="connsiteY16" fmla="*/ 690754 h 111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2790" h="1115199">
                <a:moveTo>
                  <a:pt x="1622790" y="690754"/>
                </a:moveTo>
                <a:lnTo>
                  <a:pt x="1410569" y="1115198"/>
                </a:lnTo>
                <a:lnTo>
                  <a:pt x="1558169" y="1115198"/>
                </a:lnTo>
                <a:cubicBezTo>
                  <a:pt x="1558169" y="1115197"/>
                  <a:pt x="1558170" y="1115196"/>
                  <a:pt x="1558170" y="1115195"/>
                </a:cubicBezTo>
                <a:lnTo>
                  <a:pt x="1561867" y="1115195"/>
                </a:lnTo>
                <a:cubicBezTo>
                  <a:pt x="1561866" y="1115196"/>
                  <a:pt x="1561865" y="1115198"/>
                  <a:pt x="1561864" y="1115199"/>
                </a:cubicBezTo>
                <a:lnTo>
                  <a:pt x="0" y="1115199"/>
                </a:lnTo>
                <a:lnTo>
                  <a:pt x="1" y="0"/>
                </a:lnTo>
                <a:lnTo>
                  <a:pt x="1410569" y="0"/>
                </a:lnTo>
                <a:lnTo>
                  <a:pt x="1618196" y="415254"/>
                </a:lnTo>
                <a:lnTo>
                  <a:pt x="1394052" y="415254"/>
                </a:lnTo>
                <a:lnTo>
                  <a:pt x="1270513" y="264437"/>
                </a:lnTo>
                <a:lnTo>
                  <a:pt x="1059703" y="264437"/>
                </a:lnTo>
                <a:lnTo>
                  <a:pt x="1168382" y="553005"/>
                </a:lnTo>
                <a:lnTo>
                  <a:pt x="1056242" y="850763"/>
                </a:lnTo>
                <a:lnTo>
                  <a:pt x="1262985" y="850763"/>
                </a:lnTo>
                <a:lnTo>
                  <a:pt x="1394052" y="690754"/>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4" name="Graphic 15" descr="Airplane with solid fill">
            <a:extLst>
              <a:ext uri="{FF2B5EF4-FFF2-40B4-BE49-F238E27FC236}">
                <a16:creationId xmlns:a16="http://schemas.microsoft.com/office/drawing/2014/main" id="{7695E1FD-59CD-F983-02B0-671BDFC8EF79}"/>
              </a:ext>
            </a:extLst>
          </p:cNvPr>
          <p:cNvSpPr/>
          <p:nvPr/>
        </p:nvSpPr>
        <p:spPr>
          <a:xfrm rot="4733039">
            <a:off x="3933333" y="3333976"/>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4">
              <a:lumMod val="75000"/>
            </a:schemeClr>
          </a:solidFill>
          <a:ln w="20836"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5A3A66B9-31AD-298D-3F68-88364EC6715D}"/>
              </a:ext>
            </a:extLst>
          </p:cNvPr>
          <p:cNvSpPr/>
          <p:nvPr/>
        </p:nvSpPr>
        <p:spPr>
          <a:xfrm rot="20933039">
            <a:off x="2661003" y="3608855"/>
            <a:ext cx="1648396" cy="1001891"/>
          </a:xfrm>
          <a:custGeom>
            <a:avLst/>
            <a:gdLst>
              <a:gd name="connsiteX0" fmla="*/ 2177843 w 2177843"/>
              <a:gd name="connsiteY0" fmla="*/ 819892 h 1323687"/>
              <a:gd name="connsiteX1" fmla="*/ 1925947 w 2177843"/>
              <a:gd name="connsiteY1" fmla="*/ 1323686 h 1323687"/>
              <a:gd name="connsiteX2" fmla="*/ 2101141 w 2177843"/>
              <a:gd name="connsiteY2" fmla="*/ 1323686 h 1323687"/>
              <a:gd name="connsiteX3" fmla="*/ 2101142 w 2177843"/>
              <a:gd name="connsiteY3" fmla="*/ 1323683 h 1323687"/>
              <a:gd name="connsiteX4" fmla="*/ 2105530 w 2177843"/>
              <a:gd name="connsiteY4" fmla="*/ 1323683 h 1323687"/>
              <a:gd name="connsiteX5" fmla="*/ 2105527 w 2177843"/>
              <a:gd name="connsiteY5" fmla="*/ 1323687 h 1323687"/>
              <a:gd name="connsiteX6" fmla="*/ 0 w 2177843"/>
              <a:gd name="connsiteY6" fmla="*/ 1323687 h 1323687"/>
              <a:gd name="connsiteX7" fmla="*/ 0 w 2177843"/>
              <a:gd name="connsiteY7" fmla="*/ 1 h 1323687"/>
              <a:gd name="connsiteX8" fmla="*/ 1925947 w 2177843"/>
              <a:gd name="connsiteY8" fmla="*/ 0 h 1323687"/>
              <a:gd name="connsiteX9" fmla="*/ 2172390 w 2177843"/>
              <a:gd name="connsiteY9" fmla="*/ 492886 h 1323687"/>
              <a:gd name="connsiteX10" fmla="*/ 1906343 w 2177843"/>
              <a:gd name="connsiteY10" fmla="*/ 492886 h 1323687"/>
              <a:gd name="connsiteX11" fmla="*/ 1759708 w 2177843"/>
              <a:gd name="connsiteY11" fmla="*/ 313874 h 1323687"/>
              <a:gd name="connsiteX12" fmla="*/ 1509486 w 2177843"/>
              <a:gd name="connsiteY12" fmla="*/ 313874 h 1323687"/>
              <a:gd name="connsiteX13" fmla="*/ 1638483 w 2177843"/>
              <a:gd name="connsiteY13" fmla="*/ 656390 h 1323687"/>
              <a:gd name="connsiteX14" fmla="*/ 1505378 w 2177843"/>
              <a:gd name="connsiteY14" fmla="*/ 1009814 h 1323687"/>
              <a:gd name="connsiteX15" fmla="*/ 1750772 w 2177843"/>
              <a:gd name="connsiteY15" fmla="*/ 1009814 h 1323687"/>
              <a:gd name="connsiteX16" fmla="*/ 1906343 w 2177843"/>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77843" h="1323687">
                <a:moveTo>
                  <a:pt x="2177843" y="819892"/>
                </a:moveTo>
                <a:lnTo>
                  <a:pt x="1925947" y="1323686"/>
                </a:lnTo>
                <a:lnTo>
                  <a:pt x="2101141" y="1323686"/>
                </a:lnTo>
                <a:cubicBezTo>
                  <a:pt x="2101141" y="1323685"/>
                  <a:pt x="2101142" y="1323684"/>
                  <a:pt x="2101142" y="1323683"/>
                </a:cubicBezTo>
                <a:lnTo>
                  <a:pt x="2105530" y="1323683"/>
                </a:lnTo>
                <a:cubicBezTo>
                  <a:pt x="2105529" y="1323684"/>
                  <a:pt x="2105528" y="1323686"/>
                  <a:pt x="2105527" y="1323687"/>
                </a:cubicBezTo>
                <a:lnTo>
                  <a:pt x="0" y="1323687"/>
                </a:lnTo>
                <a:lnTo>
                  <a:pt x="0" y="1"/>
                </a:lnTo>
                <a:lnTo>
                  <a:pt x="1925947" y="0"/>
                </a:lnTo>
                <a:lnTo>
                  <a:pt x="2172390" y="492886"/>
                </a:lnTo>
                <a:lnTo>
                  <a:pt x="1906343" y="492886"/>
                </a:lnTo>
                <a:lnTo>
                  <a:pt x="1759708" y="313874"/>
                </a:lnTo>
                <a:lnTo>
                  <a:pt x="1509486" y="313874"/>
                </a:lnTo>
                <a:lnTo>
                  <a:pt x="1638483" y="656390"/>
                </a:lnTo>
                <a:lnTo>
                  <a:pt x="1505378" y="1009814"/>
                </a:lnTo>
                <a:lnTo>
                  <a:pt x="1750772" y="1009814"/>
                </a:lnTo>
                <a:lnTo>
                  <a:pt x="1906343" y="819892"/>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6" name="Graphic 15" descr="Airplane with solid fill">
            <a:extLst>
              <a:ext uri="{FF2B5EF4-FFF2-40B4-BE49-F238E27FC236}">
                <a16:creationId xmlns:a16="http://schemas.microsoft.com/office/drawing/2014/main" id="{859EED33-9E7E-E656-03F9-2724E531115B}"/>
              </a:ext>
            </a:extLst>
          </p:cNvPr>
          <p:cNvSpPr/>
          <p:nvPr/>
        </p:nvSpPr>
        <p:spPr>
          <a:xfrm rot="4733039">
            <a:off x="3276169" y="4609183"/>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5">
              <a:lumMod val="75000"/>
            </a:schemeClr>
          </a:solidFill>
          <a:ln w="20836"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0CF8A145-D5CA-0C17-3B5D-A316B6E86E45}"/>
              </a:ext>
            </a:extLst>
          </p:cNvPr>
          <p:cNvSpPr/>
          <p:nvPr/>
        </p:nvSpPr>
        <p:spPr>
          <a:xfrm rot="20933039">
            <a:off x="2886175" y="4798201"/>
            <a:ext cx="757705" cy="1001891"/>
          </a:xfrm>
          <a:custGeom>
            <a:avLst/>
            <a:gdLst>
              <a:gd name="connsiteX0" fmla="*/ 1001072 w 1001072"/>
              <a:gd name="connsiteY0" fmla="*/ 819892 h 1323687"/>
              <a:gd name="connsiteX1" fmla="*/ 749176 w 1001072"/>
              <a:gd name="connsiteY1" fmla="*/ 1323686 h 1323687"/>
              <a:gd name="connsiteX2" fmla="*/ 924370 w 1001072"/>
              <a:gd name="connsiteY2" fmla="*/ 1323686 h 1323687"/>
              <a:gd name="connsiteX3" fmla="*/ 924372 w 1001072"/>
              <a:gd name="connsiteY3" fmla="*/ 1323683 h 1323687"/>
              <a:gd name="connsiteX4" fmla="*/ 928759 w 1001072"/>
              <a:gd name="connsiteY4" fmla="*/ 1323683 h 1323687"/>
              <a:gd name="connsiteX5" fmla="*/ 928757 w 1001072"/>
              <a:gd name="connsiteY5" fmla="*/ 1323687 h 1323687"/>
              <a:gd name="connsiteX6" fmla="*/ 0 w 1001072"/>
              <a:gd name="connsiteY6" fmla="*/ 1323687 h 1323687"/>
              <a:gd name="connsiteX7" fmla="*/ 0 w 1001072"/>
              <a:gd name="connsiteY7" fmla="*/ 0 h 1323687"/>
              <a:gd name="connsiteX8" fmla="*/ 749177 w 1001072"/>
              <a:gd name="connsiteY8" fmla="*/ 0 h 1323687"/>
              <a:gd name="connsiteX9" fmla="*/ 995620 w 1001072"/>
              <a:gd name="connsiteY9" fmla="*/ 492886 h 1323687"/>
              <a:gd name="connsiteX10" fmla="*/ 729573 w 1001072"/>
              <a:gd name="connsiteY10" fmla="*/ 492886 h 1323687"/>
              <a:gd name="connsiteX11" fmla="*/ 582938 w 1001072"/>
              <a:gd name="connsiteY11" fmla="*/ 313874 h 1323687"/>
              <a:gd name="connsiteX12" fmla="*/ 332716 w 1001072"/>
              <a:gd name="connsiteY12" fmla="*/ 313874 h 1323687"/>
              <a:gd name="connsiteX13" fmla="*/ 461713 w 1001072"/>
              <a:gd name="connsiteY13" fmla="*/ 656390 h 1323687"/>
              <a:gd name="connsiteX14" fmla="*/ 328608 w 1001072"/>
              <a:gd name="connsiteY14" fmla="*/ 1009814 h 1323687"/>
              <a:gd name="connsiteX15" fmla="*/ 574002 w 1001072"/>
              <a:gd name="connsiteY15" fmla="*/ 1009814 h 1323687"/>
              <a:gd name="connsiteX16" fmla="*/ 729573 w 1001072"/>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1072" h="1323687">
                <a:moveTo>
                  <a:pt x="1001072" y="819892"/>
                </a:moveTo>
                <a:lnTo>
                  <a:pt x="749176" y="1323686"/>
                </a:lnTo>
                <a:lnTo>
                  <a:pt x="924370" y="1323686"/>
                </a:lnTo>
                <a:cubicBezTo>
                  <a:pt x="924371" y="1323685"/>
                  <a:pt x="924371" y="1323684"/>
                  <a:pt x="924372" y="1323683"/>
                </a:cubicBezTo>
                <a:lnTo>
                  <a:pt x="928759" y="1323683"/>
                </a:lnTo>
                <a:cubicBezTo>
                  <a:pt x="928759" y="1323684"/>
                  <a:pt x="928758" y="1323686"/>
                  <a:pt x="928757" y="1323687"/>
                </a:cubicBezTo>
                <a:lnTo>
                  <a:pt x="0" y="1323687"/>
                </a:lnTo>
                <a:lnTo>
                  <a:pt x="0" y="0"/>
                </a:lnTo>
                <a:lnTo>
                  <a:pt x="749177" y="0"/>
                </a:lnTo>
                <a:lnTo>
                  <a:pt x="995620" y="492886"/>
                </a:lnTo>
                <a:lnTo>
                  <a:pt x="729573" y="492886"/>
                </a:lnTo>
                <a:lnTo>
                  <a:pt x="582938" y="313874"/>
                </a:lnTo>
                <a:lnTo>
                  <a:pt x="332716" y="313874"/>
                </a:lnTo>
                <a:lnTo>
                  <a:pt x="461713" y="656390"/>
                </a:lnTo>
                <a:lnTo>
                  <a:pt x="328608" y="1009814"/>
                </a:lnTo>
                <a:lnTo>
                  <a:pt x="574002" y="1009814"/>
                </a:lnTo>
                <a:lnTo>
                  <a:pt x="729573" y="819892"/>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Shape 27">
            <a:extLst>
              <a:ext uri="{FF2B5EF4-FFF2-40B4-BE49-F238E27FC236}">
                <a16:creationId xmlns:a16="http://schemas.microsoft.com/office/drawing/2014/main" id="{39B1855C-89E4-E47E-D3EF-63A70E6A6161}"/>
              </a:ext>
            </a:extLst>
          </p:cNvPr>
          <p:cNvSpPr/>
          <p:nvPr/>
        </p:nvSpPr>
        <p:spPr>
          <a:xfrm rot="20933039">
            <a:off x="-124934" y="3055040"/>
            <a:ext cx="2813156" cy="844088"/>
          </a:xfrm>
          <a:custGeom>
            <a:avLst/>
            <a:gdLst>
              <a:gd name="connsiteX0" fmla="*/ 3434434 w 3434434"/>
              <a:gd name="connsiteY0" fmla="*/ 0 h 1030502"/>
              <a:gd name="connsiteX1" fmla="*/ 3434434 w 3434434"/>
              <a:gd name="connsiteY1" fmla="*/ 1030502 h 1030502"/>
              <a:gd name="connsiteX2" fmla="*/ 0 w 3434434"/>
              <a:gd name="connsiteY2" fmla="*/ 1030502 h 1030502"/>
              <a:gd name="connsiteX3" fmla="*/ 202476 w 3434434"/>
              <a:gd name="connsiteY3" fmla="*/ 0 h 1030502"/>
            </a:gdLst>
            <a:ahLst/>
            <a:cxnLst>
              <a:cxn ang="0">
                <a:pos x="connsiteX0" y="connsiteY0"/>
              </a:cxn>
              <a:cxn ang="0">
                <a:pos x="connsiteX1" y="connsiteY1"/>
              </a:cxn>
              <a:cxn ang="0">
                <a:pos x="connsiteX2" y="connsiteY2"/>
              </a:cxn>
              <a:cxn ang="0">
                <a:pos x="connsiteX3" y="connsiteY3"/>
              </a:cxn>
            </a:cxnLst>
            <a:rect l="l" t="t" r="r" b="b"/>
            <a:pathLst>
              <a:path w="3434434" h="1030502">
                <a:moveTo>
                  <a:pt x="3434434" y="0"/>
                </a:moveTo>
                <a:lnTo>
                  <a:pt x="3434434" y="1030502"/>
                </a:lnTo>
                <a:lnTo>
                  <a:pt x="0" y="1030502"/>
                </a:lnTo>
                <a:lnTo>
                  <a:pt x="20247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بهبود دقت پیش‌بینی در مواجهه</a:t>
            </a:r>
            <a:r>
              <a:rPr lang="en-US" dirty="0">
                <a:cs typeface="B Titr" panose="00000700000000000000" pitchFamily="2" charset="-78"/>
              </a:rPr>
              <a:t> </a:t>
            </a:r>
            <a:r>
              <a:rPr lang="fa-IR" dirty="0">
                <a:cs typeface="B Titr" panose="00000700000000000000" pitchFamily="2" charset="-78"/>
              </a:rPr>
              <a:t> با مشتریان مرزی</a:t>
            </a:r>
            <a:endParaRPr lang="en-US" dirty="0">
              <a:cs typeface="B Titr" panose="00000700000000000000" pitchFamily="2" charset="-78"/>
            </a:endParaRPr>
          </a:p>
        </p:txBody>
      </p:sp>
      <p:sp>
        <p:nvSpPr>
          <p:cNvPr id="29" name="Freeform: Shape 28">
            <a:extLst>
              <a:ext uri="{FF2B5EF4-FFF2-40B4-BE49-F238E27FC236}">
                <a16:creationId xmlns:a16="http://schemas.microsoft.com/office/drawing/2014/main" id="{7618A3FD-41BD-5039-94E5-DB7744E30431}"/>
              </a:ext>
            </a:extLst>
          </p:cNvPr>
          <p:cNvSpPr/>
          <p:nvPr/>
        </p:nvSpPr>
        <p:spPr>
          <a:xfrm rot="20933039">
            <a:off x="-142218" y="4023502"/>
            <a:ext cx="3034123" cy="1001891"/>
          </a:xfrm>
          <a:custGeom>
            <a:avLst/>
            <a:gdLst>
              <a:gd name="connsiteX0" fmla="*/ 3704201 w 3704201"/>
              <a:gd name="connsiteY0" fmla="*/ 0 h 1223156"/>
              <a:gd name="connsiteX1" fmla="*/ 3704201 w 3704201"/>
              <a:gd name="connsiteY1" fmla="*/ 1223156 h 1223156"/>
              <a:gd name="connsiteX2" fmla="*/ 0 w 3704201"/>
              <a:gd name="connsiteY2" fmla="*/ 1223156 h 1223156"/>
              <a:gd name="connsiteX3" fmla="*/ 240329 w 3704201"/>
              <a:gd name="connsiteY3" fmla="*/ 0 h 1223156"/>
            </a:gdLst>
            <a:ahLst/>
            <a:cxnLst>
              <a:cxn ang="0">
                <a:pos x="connsiteX0" y="connsiteY0"/>
              </a:cxn>
              <a:cxn ang="0">
                <a:pos x="connsiteX1" y="connsiteY1"/>
              </a:cxn>
              <a:cxn ang="0">
                <a:pos x="connsiteX2" y="connsiteY2"/>
              </a:cxn>
              <a:cxn ang="0">
                <a:pos x="connsiteX3" y="connsiteY3"/>
              </a:cxn>
            </a:cxnLst>
            <a:rect l="l" t="t" r="r" b="b"/>
            <a:pathLst>
              <a:path w="3704201" h="1223156">
                <a:moveTo>
                  <a:pt x="3704201" y="0"/>
                </a:moveTo>
                <a:lnTo>
                  <a:pt x="3704201" y="1223156"/>
                </a:lnTo>
                <a:lnTo>
                  <a:pt x="0" y="1223156"/>
                </a:lnTo>
                <a:lnTo>
                  <a:pt x="240329" y="0"/>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a-IR" dirty="0"/>
          </a:p>
          <a:p>
            <a:pPr algn="ctr"/>
            <a:r>
              <a:rPr lang="fa-IR" dirty="0">
                <a:cs typeface="B Titr" panose="00000700000000000000" pitchFamily="2" charset="-78"/>
              </a:rPr>
              <a:t>کاهش هزینه‌های تصمیم‌گیری ناشی از طبقه‌بندی اشتباه</a:t>
            </a:r>
            <a:br>
              <a:rPr lang="fa-IR" dirty="0"/>
            </a:br>
            <a:endParaRPr lang="en-US" b="1" cap="all" dirty="0"/>
          </a:p>
        </p:txBody>
      </p:sp>
      <p:sp>
        <p:nvSpPr>
          <p:cNvPr id="30" name="Freeform: Shape 29">
            <a:extLst>
              <a:ext uri="{FF2B5EF4-FFF2-40B4-BE49-F238E27FC236}">
                <a16:creationId xmlns:a16="http://schemas.microsoft.com/office/drawing/2014/main" id="{16FEC059-F173-241E-7EE2-27391513EDB4}"/>
              </a:ext>
            </a:extLst>
          </p:cNvPr>
          <p:cNvSpPr/>
          <p:nvPr/>
        </p:nvSpPr>
        <p:spPr>
          <a:xfrm rot="20933039">
            <a:off x="-144290" y="5148286"/>
            <a:ext cx="3255085" cy="1001891"/>
          </a:xfrm>
          <a:custGeom>
            <a:avLst/>
            <a:gdLst>
              <a:gd name="connsiteX0" fmla="*/ 3973963 w 3973963"/>
              <a:gd name="connsiteY0" fmla="*/ 0 h 1223156"/>
              <a:gd name="connsiteX1" fmla="*/ 3973963 w 3973963"/>
              <a:gd name="connsiteY1" fmla="*/ 1223156 h 1223156"/>
              <a:gd name="connsiteX2" fmla="*/ 0 w 3973963"/>
              <a:gd name="connsiteY2" fmla="*/ 1223156 h 1223156"/>
              <a:gd name="connsiteX3" fmla="*/ 240329 w 3973963"/>
              <a:gd name="connsiteY3" fmla="*/ 0 h 1223156"/>
            </a:gdLst>
            <a:ahLst/>
            <a:cxnLst>
              <a:cxn ang="0">
                <a:pos x="connsiteX0" y="connsiteY0"/>
              </a:cxn>
              <a:cxn ang="0">
                <a:pos x="connsiteX1" y="connsiteY1"/>
              </a:cxn>
              <a:cxn ang="0">
                <a:pos x="connsiteX2" y="connsiteY2"/>
              </a:cxn>
              <a:cxn ang="0">
                <a:pos x="connsiteX3" y="connsiteY3"/>
              </a:cxn>
            </a:cxnLst>
            <a:rect l="l" t="t" r="r" b="b"/>
            <a:pathLst>
              <a:path w="3973963" h="1223156">
                <a:moveTo>
                  <a:pt x="3973963" y="0"/>
                </a:moveTo>
                <a:lnTo>
                  <a:pt x="3973963" y="1223156"/>
                </a:lnTo>
                <a:lnTo>
                  <a:pt x="0" y="1223156"/>
                </a:lnTo>
                <a:lnTo>
                  <a:pt x="24032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ارتقاء پایداری مدل در شرایط اقتصادی متغیر</a:t>
            </a:r>
            <a:endParaRPr lang="en-US" dirty="0">
              <a:cs typeface="B Titr" panose="00000700000000000000" pitchFamily="2" charset="-78"/>
            </a:endParaRPr>
          </a:p>
        </p:txBody>
      </p:sp>
    </p:spTree>
    <p:extLst>
      <p:ext uri="{BB962C8B-B14F-4D97-AF65-F5344CB8AC3E}">
        <p14:creationId xmlns:p14="http://schemas.microsoft.com/office/powerpoint/2010/main" val="97903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32FAC-ED86-3977-0505-C6364273793A}"/>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DCE99568-40B2-A88A-123C-48B59359C18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8EC9F14-388D-3C03-7E53-1B8478C895D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39F0F5C-8C21-5330-4C79-8AE2A2BB437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F5EEFA7-D657-F4B0-9E64-E05B5CCC735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EAA0E39-092A-580C-018E-10CC48C3D5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66E84FD-6241-C99A-4917-B2BE589CE1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en-US" sz="1400" dirty="0">
                <a:solidFill>
                  <a:srgbClr val="911F1F"/>
                </a:solidFill>
                <a:cs typeface="B Titr" pitchFamily="2" charset="-78"/>
              </a:rPr>
              <a:t>41 </a:t>
            </a:r>
            <a:r>
              <a:rPr lang="fa-IR" sz="1400" dirty="0">
                <a:solidFill>
                  <a:srgbClr val="911F1F"/>
                </a:solidFill>
                <a:cs typeface="B Titr" pitchFamily="2" charset="-78"/>
              </a:rPr>
              <a:t>/ </a:t>
            </a:r>
            <a:r>
              <a:rPr lang="en-US" sz="1400" dirty="0">
                <a:solidFill>
                  <a:srgbClr val="911F1F"/>
                </a:solidFill>
                <a:cs typeface="B Titr" pitchFamily="2" charset="-78"/>
              </a:rPr>
              <a:t>9</a:t>
            </a:r>
          </a:p>
        </p:txBody>
      </p:sp>
      <p:graphicFrame>
        <p:nvGraphicFramePr>
          <p:cNvPr id="14" name="Diagram 13">
            <a:extLst>
              <a:ext uri="{FF2B5EF4-FFF2-40B4-BE49-F238E27FC236}">
                <a16:creationId xmlns:a16="http://schemas.microsoft.com/office/drawing/2014/main" id="{BE6050D2-81C1-6968-99C4-DB57F8C6DEAF}"/>
              </a:ext>
            </a:extLst>
          </p:cNvPr>
          <p:cNvGraphicFramePr/>
          <p:nvPr>
            <p:extLst>
              <p:ext uri="{D42A27DB-BD31-4B8C-83A1-F6EECF244321}">
                <p14:modId xmlns:p14="http://schemas.microsoft.com/office/powerpoint/2010/main" val="215273384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C088437-4021-F588-81E1-81FEDD81136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4444E724-5755-1DD1-894C-A496BEC419DD}"/>
              </a:ext>
            </a:extLst>
          </p:cNvPr>
          <p:cNvPicPr>
            <a:picLocks noChangeAspect="1"/>
          </p:cNvPicPr>
          <p:nvPr/>
        </p:nvPicPr>
        <p:blipFill>
          <a:blip r:embed="rId12"/>
          <a:stretch>
            <a:fillRect/>
          </a:stretch>
        </p:blipFill>
        <p:spPr>
          <a:xfrm rot="16200000">
            <a:off x="7779188" y="-711558"/>
            <a:ext cx="9525" cy="3095625"/>
          </a:xfrm>
          <a:prstGeom prst="rect">
            <a:avLst/>
          </a:prstGeom>
        </p:spPr>
      </p:pic>
      <p:grpSp>
        <p:nvGrpSpPr>
          <p:cNvPr id="33" name="Group 32">
            <a:extLst>
              <a:ext uri="{FF2B5EF4-FFF2-40B4-BE49-F238E27FC236}">
                <a16:creationId xmlns:a16="http://schemas.microsoft.com/office/drawing/2014/main" id="{FFE0EC2D-9DD2-BFE5-864E-B7A469A5A8CC}"/>
              </a:ext>
            </a:extLst>
          </p:cNvPr>
          <p:cNvGrpSpPr/>
          <p:nvPr/>
        </p:nvGrpSpPr>
        <p:grpSpPr>
          <a:xfrm>
            <a:off x="397739" y="1549363"/>
            <a:ext cx="8934024" cy="1490418"/>
            <a:chOff x="792480" y="3105150"/>
            <a:chExt cx="4998720" cy="1295400"/>
          </a:xfrm>
        </p:grpSpPr>
        <p:sp>
          <p:nvSpPr>
            <p:cNvPr id="34" name="Rectangle: Rounded Corners 33">
              <a:extLst>
                <a:ext uri="{FF2B5EF4-FFF2-40B4-BE49-F238E27FC236}">
                  <a16:creationId xmlns:a16="http://schemas.microsoft.com/office/drawing/2014/main" id="{606DB8C3-48ED-99E1-7326-E988F8CF12FE}"/>
                </a:ext>
              </a:extLst>
            </p:cNvPr>
            <p:cNvSpPr/>
            <p:nvPr/>
          </p:nvSpPr>
          <p:spPr>
            <a:xfrm>
              <a:off x="792480" y="3105150"/>
              <a:ext cx="3611880" cy="1295400"/>
            </a:xfrm>
            <a:prstGeom prst="roundRect">
              <a:avLst>
                <a:gd name="adj" fmla="val 7843"/>
              </a:avLst>
            </a:prstGeom>
            <a:solidFill>
              <a:schemeClr val="accent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Rounded Corners 34">
              <a:extLst>
                <a:ext uri="{FF2B5EF4-FFF2-40B4-BE49-F238E27FC236}">
                  <a16:creationId xmlns:a16="http://schemas.microsoft.com/office/drawing/2014/main" id="{1F7FE657-5604-6904-A6C2-C73EF174F601}"/>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dirty="0">
                  <a:solidFill>
                    <a:schemeClr val="tx1"/>
                  </a:solidFill>
                  <a:cs typeface="B Titr" panose="00000700000000000000" pitchFamily="2" charset="-78"/>
                </a:rPr>
                <a:t>سؤالات تحقیق</a:t>
              </a:r>
              <a:endParaRPr lang="en-US" sz="2000" dirty="0">
                <a:solidFill>
                  <a:schemeClr val="tx1"/>
                </a:solidFill>
                <a:cs typeface="B Titr" panose="00000700000000000000" pitchFamily="2" charset="-78"/>
              </a:endParaRPr>
            </a:p>
          </p:txBody>
        </p:sp>
        <p:grpSp>
          <p:nvGrpSpPr>
            <p:cNvPr id="36" name="Group 35">
              <a:extLst>
                <a:ext uri="{FF2B5EF4-FFF2-40B4-BE49-F238E27FC236}">
                  <a16:creationId xmlns:a16="http://schemas.microsoft.com/office/drawing/2014/main" id="{52BDE7CE-D11F-4337-2A47-270C2A34A78E}"/>
                </a:ext>
              </a:extLst>
            </p:cNvPr>
            <p:cNvGrpSpPr/>
            <p:nvPr/>
          </p:nvGrpSpPr>
          <p:grpSpPr>
            <a:xfrm rot="10800000">
              <a:off x="4257675" y="3260075"/>
              <a:ext cx="384810" cy="985550"/>
              <a:chOff x="1941195" y="1691562"/>
              <a:chExt cx="384810" cy="985550"/>
            </a:xfrm>
          </p:grpSpPr>
          <p:grpSp>
            <p:nvGrpSpPr>
              <p:cNvPr id="37" name="Group 36">
                <a:extLst>
                  <a:ext uri="{FF2B5EF4-FFF2-40B4-BE49-F238E27FC236}">
                    <a16:creationId xmlns:a16="http://schemas.microsoft.com/office/drawing/2014/main" id="{7D76B534-999C-ED1E-EE61-3D2C6BF6BC3D}"/>
                  </a:ext>
                </a:extLst>
              </p:cNvPr>
              <p:cNvGrpSpPr/>
              <p:nvPr/>
            </p:nvGrpSpPr>
            <p:grpSpPr>
              <a:xfrm>
                <a:off x="1941195" y="1691562"/>
                <a:ext cx="384810" cy="123217"/>
                <a:chOff x="5179695" y="2415462"/>
                <a:chExt cx="384810" cy="123217"/>
              </a:xfrm>
            </p:grpSpPr>
            <p:sp>
              <p:nvSpPr>
                <p:cNvPr id="58" name="Rectangle: Rounded Corners 57">
                  <a:extLst>
                    <a:ext uri="{FF2B5EF4-FFF2-40B4-BE49-F238E27FC236}">
                      <a16:creationId xmlns:a16="http://schemas.microsoft.com/office/drawing/2014/main" id="{3D2019B5-E51C-DAA4-E8BC-87AA46F9AC47}"/>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Rounded Corners 58">
                  <a:extLst>
                    <a:ext uri="{FF2B5EF4-FFF2-40B4-BE49-F238E27FC236}">
                      <a16:creationId xmlns:a16="http://schemas.microsoft.com/office/drawing/2014/main" id="{4BA2E31E-5FE4-E12B-7C7A-BE0B657DA89A}"/>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0" name="Group 59">
                  <a:extLst>
                    <a:ext uri="{FF2B5EF4-FFF2-40B4-BE49-F238E27FC236}">
                      <a16:creationId xmlns:a16="http://schemas.microsoft.com/office/drawing/2014/main" id="{D28B3740-C37C-319E-9708-469065BDEC3B}"/>
                    </a:ext>
                  </a:extLst>
                </p:cNvPr>
                <p:cNvGrpSpPr/>
                <p:nvPr/>
              </p:nvGrpSpPr>
              <p:grpSpPr>
                <a:xfrm>
                  <a:off x="5209223" y="2438400"/>
                  <a:ext cx="325755" cy="77342"/>
                  <a:chOff x="1301114" y="3429000"/>
                  <a:chExt cx="325755" cy="77342"/>
                </a:xfrm>
              </p:grpSpPr>
              <p:sp>
                <p:nvSpPr>
                  <p:cNvPr id="61" name="Rectangle: Rounded Corners 60">
                    <a:extLst>
                      <a:ext uri="{FF2B5EF4-FFF2-40B4-BE49-F238E27FC236}">
                        <a16:creationId xmlns:a16="http://schemas.microsoft.com/office/drawing/2014/main" id="{8430D62D-4FF3-6321-4612-3EB8EFAFA664}"/>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Rectangle: Rounded Corners 61">
                    <a:extLst>
                      <a:ext uri="{FF2B5EF4-FFF2-40B4-BE49-F238E27FC236}">
                        <a16:creationId xmlns:a16="http://schemas.microsoft.com/office/drawing/2014/main" id="{1DBE2DB1-8867-BD60-C630-80FD2E06834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8" name="Group 37">
                <a:extLst>
                  <a:ext uri="{FF2B5EF4-FFF2-40B4-BE49-F238E27FC236}">
                    <a16:creationId xmlns:a16="http://schemas.microsoft.com/office/drawing/2014/main" id="{F5CDA100-19F0-717B-ED82-0927721829DE}"/>
                  </a:ext>
                </a:extLst>
              </p:cNvPr>
              <p:cNvGrpSpPr/>
              <p:nvPr/>
            </p:nvGrpSpPr>
            <p:grpSpPr>
              <a:xfrm>
                <a:off x="1941195" y="1979006"/>
                <a:ext cx="384810" cy="123217"/>
                <a:chOff x="5179695" y="2415462"/>
                <a:chExt cx="384810" cy="123217"/>
              </a:xfrm>
            </p:grpSpPr>
            <p:sp>
              <p:nvSpPr>
                <p:cNvPr id="53" name="Rectangle: Rounded Corners 52">
                  <a:extLst>
                    <a:ext uri="{FF2B5EF4-FFF2-40B4-BE49-F238E27FC236}">
                      <a16:creationId xmlns:a16="http://schemas.microsoft.com/office/drawing/2014/main" id="{18E40B1A-29DC-F6C0-846A-CCD9FB4903F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Rounded Corners 53">
                  <a:extLst>
                    <a:ext uri="{FF2B5EF4-FFF2-40B4-BE49-F238E27FC236}">
                      <a16:creationId xmlns:a16="http://schemas.microsoft.com/office/drawing/2014/main" id="{E8ADCCF7-F874-58A2-FDAC-6B6A75BFD91C}"/>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 54">
                  <a:extLst>
                    <a:ext uri="{FF2B5EF4-FFF2-40B4-BE49-F238E27FC236}">
                      <a16:creationId xmlns:a16="http://schemas.microsoft.com/office/drawing/2014/main" id="{2C6B1F36-F497-20DA-EBDB-3CD513002D22}"/>
                    </a:ext>
                  </a:extLst>
                </p:cNvPr>
                <p:cNvGrpSpPr/>
                <p:nvPr/>
              </p:nvGrpSpPr>
              <p:grpSpPr>
                <a:xfrm>
                  <a:off x="5209223" y="2438400"/>
                  <a:ext cx="325755" cy="77342"/>
                  <a:chOff x="1301114" y="3429000"/>
                  <a:chExt cx="325755" cy="77342"/>
                </a:xfrm>
              </p:grpSpPr>
              <p:sp>
                <p:nvSpPr>
                  <p:cNvPr id="56" name="Rectangle: Rounded Corners 55">
                    <a:extLst>
                      <a:ext uri="{FF2B5EF4-FFF2-40B4-BE49-F238E27FC236}">
                        <a16:creationId xmlns:a16="http://schemas.microsoft.com/office/drawing/2014/main" id="{1EC448C6-1D8B-DDF7-8607-3EB04C529E4C}"/>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Rounded Corners 56">
                    <a:extLst>
                      <a:ext uri="{FF2B5EF4-FFF2-40B4-BE49-F238E27FC236}">
                        <a16:creationId xmlns:a16="http://schemas.microsoft.com/office/drawing/2014/main" id="{64B3C994-9C93-25E1-C5EB-251ABA4FC8DF}"/>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9" name="Group 38">
                <a:extLst>
                  <a:ext uri="{FF2B5EF4-FFF2-40B4-BE49-F238E27FC236}">
                    <a16:creationId xmlns:a16="http://schemas.microsoft.com/office/drawing/2014/main" id="{EA1182DB-10E9-A179-889C-2E556BF19AE5}"/>
                  </a:ext>
                </a:extLst>
              </p:cNvPr>
              <p:cNvGrpSpPr/>
              <p:nvPr/>
            </p:nvGrpSpPr>
            <p:grpSpPr>
              <a:xfrm>
                <a:off x="1941195" y="2266450"/>
                <a:ext cx="384810" cy="123217"/>
                <a:chOff x="5179695" y="2415462"/>
                <a:chExt cx="384810" cy="123217"/>
              </a:xfrm>
            </p:grpSpPr>
            <p:sp>
              <p:nvSpPr>
                <p:cNvPr id="47" name="Rectangle: Rounded Corners 46">
                  <a:extLst>
                    <a:ext uri="{FF2B5EF4-FFF2-40B4-BE49-F238E27FC236}">
                      <a16:creationId xmlns:a16="http://schemas.microsoft.com/office/drawing/2014/main" id="{CB5B6B66-9150-641E-CF3E-9383D57EE09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Rounded Corners 47">
                  <a:extLst>
                    <a:ext uri="{FF2B5EF4-FFF2-40B4-BE49-F238E27FC236}">
                      <a16:creationId xmlns:a16="http://schemas.microsoft.com/office/drawing/2014/main" id="{9B601206-D4BB-1415-2671-377996EFB694}"/>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9" name="Group 48">
                  <a:extLst>
                    <a:ext uri="{FF2B5EF4-FFF2-40B4-BE49-F238E27FC236}">
                      <a16:creationId xmlns:a16="http://schemas.microsoft.com/office/drawing/2014/main" id="{B85054D2-7EC4-7BD5-9FE0-47C2903155AA}"/>
                    </a:ext>
                  </a:extLst>
                </p:cNvPr>
                <p:cNvGrpSpPr/>
                <p:nvPr/>
              </p:nvGrpSpPr>
              <p:grpSpPr>
                <a:xfrm>
                  <a:off x="5209223" y="2438400"/>
                  <a:ext cx="325755" cy="77342"/>
                  <a:chOff x="1301114" y="3429000"/>
                  <a:chExt cx="325755" cy="77342"/>
                </a:xfrm>
              </p:grpSpPr>
              <p:sp>
                <p:nvSpPr>
                  <p:cNvPr id="50" name="Rectangle: Rounded Corners 49">
                    <a:extLst>
                      <a:ext uri="{FF2B5EF4-FFF2-40B4-BE49-F238E27FC236}">
                        <a16:creationId xmlns:a16="http://schemas.microsoft.com/office/drawing/2014/main" id="{AA167773-9B98-B775-892C-1F1111E42210}"/>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Rounded Corners 51">
                    <a:extLst>
                      <a:ext uri="{FF2B5EF4-FFF2-40B4-BE49-F238E27FC236}">
                        <a16:creationId xmlns:a16="http://schemas.microsoft.com/office/drawing/2014/main" id="{592DA529-69AC-D463-1EE2-D828B5F4860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40" name="Group 39">
                <a:extLst>
                  <a:ext uri="{FF2B5EF4-FFF2-40B4-BE49-F238E27FC236}">
                    <a16:creationId xmlns:a16="http://schemas.microsoft.com/office/drawing/2014/main" id="{165D2BD6-272F-E4D8-8969-BE6EC699854E}"/>
                  </a:ext>
                </a:extLst>
              </p:cNvPr>
              <p:cNvGrpSpPr/>
              <p:nvPr/>
            </p:nvGrpSpPr>
            <p:grpSpPr>
              <a:xfrm>
                <a:off x="1941195" y="2553895"/>
                <a:ext cx="384810" cy="123217"/>
                <a:chOff x="5179695" y="2415462"/>
                <a:chExt cx="384810" cy="123217"/>
              </a:xfrm>
            </p:grpSpPr>
            <p:sp>
              <p:nvSpPr>
                <p:cNvPr id="41" name="Rectangle: Rounded Corners 40">
                  <a:extLst>
                    <a:ext uri="{FF2B5EF4-FFF2-40B4-BE49-F238E27FC236}">
                      <a16:creationId xmlns:a16="http://schemas.microsoft.com/office/drawing/2014/main" id="{15442819-DFA6-9843-CA90-2FE9CDBEAEE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Rounded Corners 41">
                  <a:extLst>
                    <a:ext uri="{FF2B5EF4-FFF2-40B4-BE49-F238E27FC236}">
                      <a16:creationId xmlns:a16="http://schemas.microsoft.com/office/drawing/2014/main" id="{10890A2B-B322-057D-3909-CCFB266F0B12}"/>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3" name="Group 42">
                  <a:extLst>
                    <a:ext uri="{FF2B5EF4-FFF2-40B4-BE49-F238E27FC236}">
                      <a16:creationId xmlns:a16="http://schemas.microsoft.com/office/drawing/2014/main" id="{29308428-3E72-B9C8-C352-495F84A048B7}"/>
                    </a:ext>
                  </a:extLst>
                </p:cNvPr>
                <p:cNvGrpSpPr/>
                <p:nvPr/>
              </p:nvGrpSpPr>
              <p:grpSpPr>
                <a:xfrm>
                  <a:off x="5209223" y="2438400"/>
                  <a:ext cx="325755" cy="77342"/>
                  <a:chOff x="1301114" y="3429000"/>
                  <a:chExt cx="325755" cy="77342"/>
                </a:xfrm>
              </p:grpSpPr>
              <p:sp>
                <p:nvSpPr>
                  <p:cNvPr id="44" name="Rectangle: Rounded Corners 43">
                    <a:extLst>
                      <a:ext uri="{FF2B5EF4-FFF2-40B4-BE49-F238E27FC236}">
                        <a16:creationId xmlns:a16="http://schemas.microsoft.com/office/drawing/2014/main" id="{731075A0-1184-B7F9-2A1B-0F4ECFC53EA3}"/>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Rounded Corners 44">
                    <a:extLst>
                      <a:ext uri="{FF2B5EF4-FFF2-40B4-BE49-F238E27FC236}">
                        <a16:creationId xmlns:a16="http://schemas.microsoft.com/office/drawing/2014/main" id="{03572A2F-A7D7-9CD3-45A9-3D6881239CD8}"/>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131" name="Group 130">
            <a:extLst>
              <a:ext uri="{FF2B5EF4-FFF2-40B4-BE49-F238E27FC236}">
                <a16:creationId xmlns:a16="http://schemas.microsoft.com/office/drawing/2014/main" id="{CEE490B6-5C99-6337-752A-9257B4C44E2A}"/>
              </a:ext>
            </a:extLst>
          </p:cNvPr>
          <p:cNvGrpSpPr/>
          <p:nvPr/>
        </p:nvGrpSpPr>
        <p:grpSpPr>
          <a:xfrm>
            <a:off x="276225" y="3752849"/>
            <a:ext cx="8959924" cy="2407367"/>
            <a:chOff x="792480" y="3105150"/>
            <a:chExt cx="4998720" cy="1295400"/>
          </a:xfrm>
        </p:grpSpPr>
        <p:sp>
          <p:nvSpPr>
            <p:cNvPr id="132" name="Rectangle: Rounded Corners 131">
              <a:extLst>
                <a:ext uri="{FF2B5EF4-FFF2-40B4-BE49-F238E27FC236}">
                  <a16:creationId xmlns:a16="http://schemas.microsoft.com/office/drawing/2014/main" id="{8392BF38-E423-1270-9963-F96F41CE3511}"/>
                </a:ext>
              </a:extLst>
            </p:cNvPr>
            <p:cNvSpPr/>
            <p:nvPr/>
          </p:nvSpPr>
          <p:spPr>
            <a:xfrm>
              <a:off x="792480" y="3105150"/>
              <a:ext cx="3611880" cy="1295400"/>
            </a:xfrm>
            <a:prstGeom prst="roundRect">
              <a:avLst>
                <a:gd name="adj" fmla="val 7843"/>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3" name="Rectangle: Rounded Corners 132">
              <a:extLst>
                <a:ext uri="{FF2B5EF4-FFF2-40B4-BE49-F238E27FC236}">
                  <a16:creationId xmlns:a16="http://schemas.microsoft.com/office/drawing/2014/main" id="{4EF12044-3DBF-09BF-CE60-35CE7E3E2BB6}"/>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b="1" dirty="0">
                  <a:solidFill>
                    <a:schemeClr val="tx1"/>
                  </a:solidFill>
                  <a:cs typeface="B Titr" panose="00000700000000000000" pitchFamily="2" charset="-78"/>
                </a:rPr>
                <a:t>فرضیات تحقیق</a:t>
              </a:r>
              <a:endParaRPr lang="en-US" sz="2000" dirty="0">
                <a:solidFill>
                  <a:schemeClr val="tx1"/>
                </a:solidFill>
                <a:cs typeface="B Titr" panose="00000700000000000000" pitchFamily="2" charset="-78"/>
              </a:endParaRPr>
            </a:p>
          </p:txBody>
        </p:sp>
        <p:grpSp>
          <p:nvGrpSpPr>
            <p:cNvPr id="134" name="Group 133">
              <a:extLst>
                <a:ext uri="{FF2B5EF4-FFF2-40B4-BE49-F238E27FC236}">
                  <a16:creationId xmlns:a16="http://schemas.microsoft.com/office/drawing/2014/main" id="{D31F2332-D6E9-AAD0-9950-52C4E553758A}"/>
                </a:ext>
              </a:extLst>
            </p:cNvPr>
            <p:cNvGrpSpPr/>
            <p:nvPr/>
          </p:nvGrpSpPr>
          <p:grpSpPr>
            <a:xfrm rot="10800000">
              <a:off x="4257675" y="3260075"/>
              <a:ext cx="384810" cy="985550"/>
              <a:chOff x="1941195" y="1691562"/>
              <a:chExt cx="384810" cy="985550"/>
            </a:xfrm>
          </p:grpSpPr>
          <p:grpSp>
            <p:nvGrpSpPr>
              <p:cNvPr id="135" name="Group 134">
                <a:extLst>
                  <a:ext uri="{FF2B5EF4-FFF2-40B4-BE49-F238E27FC236}">
                    <a16:creationId xmlns:a16="http://schemas.microsoft.com/office/drawing/2014/main" id="{340EE23D-DDCD-0169-DB7B-34E3F41ABBF7}"/>
                  </a:ext>
                </a:extLst>
              </p:cNvPr>
              <p:cNvGrpSpPr/>
              <p:nvPr/>
            </p:nvGrpSpPr>
            <p:grpSpPr>
              <a:xfrm>
                <a:off x="1941195" y="1691562"/>
                <a:ext cx="384810" cy="123217"/>
                <a:chOff x="5179695" y="2415462"/>
                <a:chExt cx="384810" cy="123217"/>
              </a:xfrm>
            </p:grpSpPr>
            <p:sp>
              <p:nvSpPr>
                <p:cNvPr id="155" name="Rectangle: Rounded Corners 154">
                  <a:extLst>
                    <a:ext uri="{FF2B5EF4-FFF2-40B4-BE49-F238E27FC236}">
                      <a16:creationId xmlns:a16="http://schemas.microsoft.com/office/drawing/2014/main" id="{43E63DCA-D319-2C4E-EB85-E53BABFA898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Rectangle: Rounded Corners 155">
                  <a:extLst>
                    <a:ext uri="{FF2B5EF4-FFF2-40B4-BE49-F238E27FC236}">
                      <a16:creationId xmlns:a16="http://schemas.microsoft.com/office/drawing/2014/main" id="{F8AE16A9-2600-FD01-6406-552CB39668C0}"/>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7" name="Group 156">
                  <a:extLst>
                    <a:ext uri="{FF2B5EF4-FFF2-40B4-BE49-F238E27FC236}">
                      <a16:creationId xmlns:a16="http://schemas.microsoft.com/office/drawing/2014/main" id="{8A905E00-00BB-4110-3325-DCAD6820ECFF}"/>
                    </a:ext>
                  </a:extLst>
                </p:cNvPr>
                <p:cNvGrpSpPr/>
                <p:nvPr/>
              </p:nvGrpSpPr>
              <p:grpSpPr>
                <a:xfrm>
                  <a:off x="5209223" y="2438400"/>
                  <a:ext cx="325755" cy="77342"/>
                  <a:chOff x="1301114" y="3429000"/>
                  <a:chExt cx="325755" cy="77342"/>
                </a:xfrm>
              </p:grpSpPr>
              <p:sp>
                <p:nvSpPr>
                  <p:cNvPr id="158" name="Rectangle: Rounded Corners 157">
                    <a:extLst>
                      <a:ext uri="{FF2B5EF4-FFF2-40B4-BE49-F238E27FC236}">
                        <a16:creationId xmlns:a16="http://schemas.microsoft.com/office/drawing/2014/main" id="{5DA460AA-5BB4-F969-04FF-EEC0187DB8FD}"/>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9" name="Rectangle: Rounded Corners 158">
                    <a:extLst>
                      <a:ext uri="{FF2B5EF4-FFF2-40B4-BE49-F238E27FC236}">
                        <a16:creationId xmlns:a16="http://schemas.microsoft.com/office/drawing/2014/main" id="{2E2C5F60-876C-E49D-7C38-B9FBEDE7D793}"/>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6" name="Group 135">
                <a:extLst>
                  <a:ext uri="{FF2B5EF4-FFF2-40B4-BE49-F238E27FC236}">
                    <a16:creationId xmlns:a16="http://schemas.microsoft.com/office/drawing/2014/main" id="{53A80C31-70FE-6B72-2194-F8C9BC2B871C}"/>
                  </a:ext>
                </a:extLst>
              </p:cNvPr>
              <p:cNvGrpSpPr/>
              <p:nvPr/>
            </p:nvGrpSpPr>
            <p:grpSpPr>
              <a:xfrm>
                <a:off x="1941195" y="1979006"/>
                <a:ext cx="384810" cy="123217"/>
                <a:chOff x="5179695" y="2415462"/>
                <a:chExt cx="384810" cy="123217"/>
              </a:xfrm>
            </p:grpSpPr>
            <p:sp>
              <p:nvSpPr>
                <p:cNvPr id="150" name="Rectangle: Rounded Corners 149">
                  <a:extLst>
                    <a:ext uri="{FF2B5EF4-FFF2-40B4-BE49-F238E27FC236}">
                      <a16:creationId xmlns:a16="http://schemas.microsoft.com/office/drawing/2014/main" id="{A030D031-542B-CB19-6B91-735BC4112404}"/>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Rectangle: Rounded Corners 150">
                  <a:extLst>
                    <a:ext uri="{FF2B5EF4-FFF2-40B4-BE49-F238E27FC236}">
                      <a16:creationId xmlns:a16="http://schemas.microsoft.com/office/drawing/2014/main" id="{3FA78CFA-28F2-A1FD-D90C-C298D3AA825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2" name="Group 151">
                  <a:extLst>
                    <a:ext uri="{FF2B5EF4-FFF2-40B4-BE49-F238E27FC236}">
                      <a16:creationId xmlns:a16="http://schemas.microsoft.com/office/drawing/2014/main" id="{E8AB9C24-208F-4AB4-3856-5B6C617EBE4A}"/>
                    </a:ext>
                  </a:extLst>
                </p:cNvPr>
                <p:cNvGrpSpPr/>
                <p:nvPr/>
              </p:nvGrpSpPr>
              <p:grpSpPr>
                <a:xfrm>
                  <a:off x="5209223" y="2438400"/>
                  <a:ext cx="325755" cy="77342"/>
                  <a:chOff x="1301114" y="3429000"/>
                  <a:chExt cx="325755" cy="77342"/>
                </a:xfrm>
              </p:grpSpPr>
              <p:sp>
                <p:nvSpPr>
                  <p:cNvPr id="153" name="Rectangle: Rounded Corners 152">
                    <a:extLst>
                      <a:ext uri="{FF2B5EF4-FFF2-40B4-BE49-F238E27FC236}">
                        <a16:creationId xmlns:a16="http://schemas.microsoft.com/office/drawing/2014/main" id="{4AE95A34-5892-A702-7655-D38D7C839BB1}"/>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Rectangle: Rounded Corners 153">
                    <a:extLst>
                      <a:ext uri="{FF2B5EF4-FFF2-40B4-BE49-F238E27FC236}">
                        <a16:creationId xmlns:a16="http://schemas.microsoft.com/office/drawing/2014/main" id="{D5F91114-42A4-96DC-6181-9DED5817FDB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7" name="Group 136">
                <a:extLst>
                  <a:ext uri="{FF2B5EF4-FFF2-40B4-BE49-F238E27FC236}">
                    <a16:creationId xmlns:a16="http://schemas.microsoft.com/office/drawing/2014/main" id="{B0C4F389-3AD7-9B8E-C85B-A86587CC5C30}"/>
                  </a:ext>
                </a:extLst>
              </p:cNvPr>
              <p:cNvGrpSpPr/>
              <p:nvPr/>
            </p:nvGrpSpPr>
            <p:grpSpPr>
              <a:xfrm>
                <a:off x="1941195" y="2266450"/>
                <a:ext cx="384810" cy="123217"/>
                <a:chOff x="5179695" y="2415462"/>
                <a:chExt cx="384810" cy="123217"/>
              </a:xfrm>
            </p:grpSpPr>
            <p:sp>
              <p:nvSpPr>
                <p:cNvPr id="144" name="Rectangle: Rounded Corners 143">
                  <a:extLst>
                    <a:ext uri="{FF2B5EF4-FFF2-40B4-BE49-F238E27FC236}">
                      <a16:creationId xmlns:a16="http://schemas.microsoft.com/office/drawing/2014/main" id="{F4354D06-6ACD-B05B-EBF9-98D56A212EE6}"/>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Rectangle: Rounded Corners 144">
                  <a:extLst>
                    <a:ext uri="{FF2B5EF4-FFF2-40B4-BE49-F238E27FC236}">
                      <a16:creationId xmlns:a16="http://schemas.microsoft.com/office/drawing/2014/main" id="{F22133E0-47E4-98F9-4FCB-9EF6B7667B76}"/>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6" name="Group 145">
                  <a:extLst>
                    <a:ext uri="{FF2B5EF4-FFF2-40B4-BE49-F238E27FC236}">
                      <a16:creationId xmlns:a16="http://schemas.microsoft.com/office/drawing/2014/main" id="{B5BD1C07-0CC7-A8D2-9D1B-4D2BF8B737B1}"/>
                    </a:ext>
                  </a:extLst>
                </p:cNvPr>
                <p:cNvGrpSpPr/>
                <p:nvPr/>
              </p:nvGrpSpPr>
              <p:grpSpPr>
                <a:xfrm>
                  <a:off x="5209223" y="2438400"/>
                  <a:ext cx="325755" cy="77342"/>
                  <a:chOff x="1301114" y="3429000"/>
                  <a:chExt cx="325755" cy="77342"/>
                </a:xfrm>
              </p:grpSpPr>
              <p:sp>
                <p:nvSpPr>
                  <p:cNvPr id="148" name="Rectangle: Rounded Corners 147">
                    <a:extLst>
                      <a:ext uri="{FF2B5EF4-FFF2-40B4-BE49-F238E27FC236}">
                        <a16:creationId xmlns:a16="http://schemas.microsoft.com/office/drawing/2014/main" id="{F3EED138-F245-B2AA-EB95-486D444637CF}"/>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Rectangle: Rounded Corners 148">
                    <a:extLst>
                      <a:ext uri="{FF2B5EF4-FFF2-40B4-BE49-F238E27FC236}">
                        <a16:creationId xmlns:a16="http://schemas.microsoft.com/office/drawing/2014/main" id="{5B90F368-0F9A-9964-CA70-73BD3387F281}"/>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8" name="Group 137">
                <a:extLst>
                  <a:ext uri="{FF2B5EF4-FFF2-40B4-BE49-F238E27FC236}">
                    <a16:creationId xmlns:a16="http://schemas.microsoft.com/office/drawing/2014/main" id="{69EFE921-92F3-A887-D572-B49281C0A8D2}"/>
                  </a:ext>
                </a:extLst>
              </p:cNvPr>
              <p:cNvGrpSpPr/>
              <p:nvPr/>
            </p:nvGrpSpPr>
            <p:grpSpPr>
              <a:xfrm>
                <a:off x="1941195" y="2553895"/>
                <a:ext cx="384810" cy="123217"/>
                <a:chOff x="5179695" y="2415462"/>
                <a:chExt cx="384810" cy="123217"/>
              </a:xfrm>
            </p:grpSpPr>
            <p:sp>
              <p:nvSpPr>
                <p:cNvPr id="139" name="Rectangle: Rounded Corners 138">
                  <a:extLst>
                    <a:ext uri="{FF2B5EF4-FFF2-40B4-BE49-F238E27FC236}">
                      <a16:creationId xmlns:a16="http://schemas.microsoft.com/office/drawing/2014/main" id="{9CCCA0B6-37C9-A32A-7524-0819DAAD69A8}"/>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Rectangle: Rounded Corners 139">
                  <a:extLst>
                    <a:ext uri="{FF2B5EF4-FFF2-40B4-BE49-F238E27FC236}">
                      <a16:creationId xmlns:a16="http://schemas.microsoft.com/office/drawing/2014/main" id="{42244844-9481-89EE-CBB4-BF3E41FB48C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1" name="Group 140">
                  <a:extLst>
                    <a:ext uri="{FF2B5EF4-FFF2-40B4-BE49-F238E27FC236}">
                      <a16:creationId xmlns:a16="http://schemas.microsoft.com/office/drawing/2014/main" id="{48AA2F50-A945-5EF6-CD27-423E101EAF02}"/>
                    </a:ext>
                  </a:extLst>
                </p:cNvPr>
                <p:cNvGrpSpPr/>
                <p:nvPr/>
              </p:nvGrpSpPr>
              <p:grpSpPr>
                <a:xfrm>
                  <a:off x="5209223" y="2438400"/>
                  <a:ext cx="325755" cy="77342"/>
                  <a:chOff x="1301114" y="3429000"/>
                  <a:chExt cx="325755" cy="77342"/>
                </a:xfrm>
              </p:grpSpPr>
              <p:sp>
                <p:nvSpPr>
                  <p:cNvPr id="142" name="Rectangle: Rounded Corners 141">
                    <a:extLst>
                      <a:ext uri="{FF2B5EF4-FFF2-40B4-BE49-F238E27FC236}">
                        <a16:creationId xmlns:a16="http://schemas.microsoft.com/office/drawing/2014/main" id="{3F559C02-F53E-1DA9-8159-5DA47FB46E37}"/>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Rectangle: Rounded Corners 142">
                    <a:extLst>
                      <a:ext uri="{FF2B5EF4-FFF2-40B4-BE49-F238E27FC236}">
                        <a16:creationId xmlns:a16="http://schemas.microsoft.com/office/drawing/2014/main" id="{AA6B9F4C-CB5E-3A93-9966-D155A0AD5460}"/>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sp>
        <p:nvSpPr>
          <p:cNvPr id="164" name="TextBox 163">
            <a:extLst>
              <a:ext uri="{FF2B5EF4-FFF2-40B4-BE49-F238E27FC236}">
                <a16:creationId xmlns:a16="http://schemas.microsoft.com/office/drawing/2014/main" id="{FF3CE7F0-D234-411F-50C5-B77857606297}"/>
              </a:ext>
            </a:extLst>
          </p:cNvPr>
          <p:cNvSpPr txBox="1"/>
          <p:nvPr/>
        </p:nvSpPr>
        <p:spPr>
          <a:xfrm>
            <a:off x="566758" y="2294572"/>
            <a:ext cx="5920633" cy="646331"/>
          </a:xfrm>
          <a:prstGeom prst="rect">
            <a:avLst/>
          </a:prstGeom>
          <a:noFill/>
        </p:spPr>
        <p:txBody>
          <a:bodyPr wrap="square" lIns="0" rIns="0" rtlCol="0" anchor="t">
            <a:spAutoFit/>
          </a:bodyPr>
          <a:lstStyle/>
          <a:p>
            <a:pPr algn="r" rtl="1"/>
            <a:r>
              <a:rPr lang="fa-IR" dirty="0">
                <a:solidFill>
                  <a:schemeClr val="bg1"/>
                </a:solidFill>
                <a:cs typeface="B Titr" panose="00000700000000000000" pitchFamily="2" charset="-78"/>
              </a:rPr>
              <a:t>2.الگوریتم بگینگ چگونه عملکرد مدل ارزیابی ریسک اعتباری را نسبت به روش‌های پایه بهبود می‌بخشد؟</a:t>
            </a:r>
          </a:p>
        </p:txBody>
      </p:sp>
      <p:sp>
        <p:nvSpPr>
          <p:cNvPr id="166" name="TextBox 165">
            <a:extLst>
              <a:ext uri="{FF2B5EF4-FFF2-40B4-BE49-F238E27FC236}">
                <a16:creationId xmlns:a16="http://schemas.microsoft.com/office/drawing/2014/main" id="{C4765FEF-3CF0-E80C-736D-206A7F8F37BC}"/>
              </a:ext>
            </a:extLst>
          </p:cNvPr>
          <p:cNvSpPr txBox="1"/>
          <p:nvPr/>
        </p:nvSpPr>
        <p:spPr>
          <a:xfrm>
            <a:off x="559664" y="1662936"/>
            <a:ext cx="5920633" cy="646331"/>
          </a:xfrm>
          <a:prstGeom prst="rect">
            <a:avLst/>
          </a:prstGeom>
          <a:noFill/>
        </p:spPr>
        <p:txBody>
          <a:bodyPr wrap="square" lIns="0" rIns="0" rtlCol="0" anchor="t">
            <a:spAutoFit/>
          </a:bodyPr>
          <a:lstStyle/>
          <a:p>
            <a:pPr algn="r" rtl="1"/>
            <a:r>
              <a:rPr lang="fa-IR" dirty="0">
                <a:solidFill>
                  <a:schemeClr val="bg1"/>
                </a:solidFill>
                <a:cs typeface="B Titr" panose="00000700000000000000" pitchFamily="2" charset="-78"/>
              </a:rPr>
              <a:t>1.تلفیق ماتریس زیان با طبقه‌بندی ترکیبی چگونه دقت پیش‌بینی ریسک اعتباری را ارتقا می‌دهد؟</a:t>
            </a:r>
          </a:p>
        </p:txBody>
      </p:sp>
      <p:sp>
        <p:nvSpPr>
          <p:cNvPr id="167" name="TextBox 166">
            <a:extLst>
              <a:ext uri="{FF2B5EF4-FFF2-40B4-BE49-F238E27FC236}">
                <a16:creationId xmlns:a16="http://schemas.microsoft.com/office/drawing/2014/main" id="{2BA2C342-C8BB-CD20-DCB8-EE122F48CCD2}"/>
              </a:ext>
            </a:extLst>
          </p:cNvPr>
          <p:cNvSpPr txBox="1"/>
          <p:nvPr/>
        </p:nvSpPr>
        <p:spPr>
          <a:xfrm>
            <a:off x="432132" y="4615434"/>
            <a:ext cx="5920633" cy="923330"/>
          </a:xfrm>
          <a:prstGeom prst="rect">
            <a:avLst/>
          </a:prstGeom>
          <a:noFill/>
        </p:spPr>
        <p:txBody>
          <a:bodyPr wrap="square" lIns="0" rIns="0" rtlCol="0" anchor="t">
            <a:spAutoFit/>
          </a:bodyPr>
          <a:lstStyle/>
          <a:p>
            <a:pPr algn="r" rtl="1"/>
            <a:r>
              <a:rPr lang="fa-IR" dirty="0">
                <a:solidFill>
                  <a:schemeClr val="bg1"/>
                </a:solidFill>
                <a:cs typeface="B Titr" panose="00000700000000000000" pitchFamily="2" charset="-78"/>
              </a:rPr>
              <a:t>2. به‌کارگیری طبقه‌بندی ترکیبی مبتنی بر بگینگ دقت تحلیل موارد مرزی را بهبود می‌بخشد</a:t>
            </a:r>
            <a:r>
              <a:rPr lang="fa-IR" dirty="0">
                <a:solidFill>
                  <a:schemeClr val="bg1"/>
                </a:solidFill>
              </a:rPr>
              <a:t>.</a:t>
            </a:r>
            <a:br>
              <a:rPr lang="fa-IR" dirty="0">
                <a:solidFill>
                  <a:schemeClr val="bg1"/>
                </a:solidFill>
              </a:rPr>
            </a:br>
            <a:endParaRPr lang="fa-IR" dirty="0">
              <a:solidFill>
                <a:schemeClr val="bg1"/>
              </a:solidFill>
              <a:cs typeface="B Titr" panose="00000700000000000000" pitchFamily="2" charset="-78"/>
            </a:endParaRPr>
          </a:p>
        </p:txBody>
      </p:sp>
      <p:sp>
        <p:nvSpPr>
          <p:cNvPr id="168" name="TextBox 167">
            <a:extLst>
              <a:ext uri="{FF2B5EF4-FFF2-40B4-BE49-F238E27FC236}">
                <a16:creationId xmlns:a16="http://schemas.microsoft.com/office/drawing/2014/main" id="{C8132FD5-50D1-B5DD-C416-C1537C5B82D8}"/>
              </a:ext>
            </a:extLst>
          </p:cNvPr>
          <p:cNvSpPr txBox="1"/>
          <p:nvPr/>
        </p:nvSpPr>
        <p:spPr>
          <a:xfrm>
            <a:off x="417945" y="3919108"/>
            <a:ext cx="5920633" cy="646331"/>
          </a:xfrm>
          <a:prstGeom prst="rect">
            <a:avLst/>
          </a:prstGeom>
          <a:noFill/>
        </p:spPr>
        <p:txBody>
          <a:bodyPr wrap="square" lIns="0" rIns="0" rtlCol="0" anchor="t">
            <a:spAutoFit/>
          </a:bodyPr>
          <a:lstStyle/>
          <a:p>
            <a:pPr algn="r" rtl="1"/>
            <a:r>
              <a:rPr lang="fa-IR" dirty="0">
                <a:solidFill>
                  <a:schemeClr val="bg1"/>
                </a:solidFill>
                <a:cs typeface="B Titr" panose="00000700000000000000" pitchFamily="2" charset="-78"/>
              </a:rPr>
              <a:t>۱. تعیین آستانه‌های تصمیم گیری با استفاده از ماتریس زیان و بهینه سازی چند هدفه می تواند باعث افزایش دقت پیش‌بینی می‌شود.</a:t>
            </a:r>
          </a:p>
        </p:txBody>
      </p:sp>
      <p:sp>
        <p:nvSpPr>
          <p:cNvPr id="169" name="TextBox 168">
            <a:extLst>
              <a:ext uri="{FF2B5EF4-FFF2-40B4-BE49-F238E27FC236}">
                <a16:creationId xmlns:a16="http://schemas.microsoft.com/office/drawing/2014/main" id="{61A6BDDF-C745-05EC-B11C-4DE1F16084FC}"/>
              </a:ext>
            </a:extLst>
          </p:cNvPr>
          <p:cNvSpPr txBox="1"/>
          <p:nvPr/>
        </p:nvSpPr>
        <p:spPr>
          <a:xfrm>
            <a:off x="432133" y="5295492"/>
            <a:ext cx="5920633" cy="646331"/>
          </a:xfrm>
          <a:prstGeom prst="rect">
            <a:avLst/>
          </a:prstGeom>
          <a:noFill/>
        </p:spPr>
        <p:txBody>
          <a:bodyPr wrap="square" lIns="0" rIns="0" rtlCol="0" anchor="t">
            <a:spAutoFit/>
          </a:bodyPr>
          <a:lstStyle/>
          <a:p>
            <a:pPr algn="r" rtl="1"/>
            <a:r>
              <a:rPr lang="fa-IR" dirty="0">
                <a:solidFill>
                  <a:schemeClr val="bg1"/>
                </a:solidFill>
                <a:cs typeface="B Titr" panose="00000700000000000000" pitchFamily="2" charset="-78"/>
              </a:rPr>
              <a:t>3. مدل تلفیقی می‌تواند خطاهای تصمیم‌گیری را کاهش داده و کارایی سیستم اعتبارسنجی را ارتقاء دهد.</a:t>
            </a:r>
          </a:p>
        </p:txBody>
      </p:sp>
    </p:spTree>
    <p:extLst>
      <p:ext uri="{BB962C8B-B14F-4D97-AF65-F5344CB8AC3E}">
        <p14:creationId xmlns:p14="http://schemas.microsoft.com/office/powerpoint/2010/main" val="280129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11607</TotalTime>
  <Words>4627</Words>
  <Application>Microsoft Office PowerPoint</Application>
  <PresentationFormat>Widescreen</PresentationFormat>
  <Paragraphs>824</Paragraphs>
  <Slides>44</Slides>
  <Notes>44</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8" baseType="lpstr">
      <vt:lpstr>Aptos Narrow</vt:lpstr>
      <vt:lpstr>Arial</vt:lpstr>
      <vt:lpstr>B Lotus</vt:lpstr>
      <vt:lpstr>B Nazanin</vt:lpstr>
      <vt:lpstr>B Titr</vt:lpstr>
      <vt:lpstr>Calibri</vt:lpstr>
      <vt:lpstr>Cambria Math</vt:lpstr>
      <vt:lpstr>Comic Sans MS</vt:lpstr>
      <vt:lpstr>Times New Roman</vt:lpstr>
      <vt:lpstr>Trebuchet MS</vt:lpstr>
      <vt:lpstr>Wingdings</vt:lpstr>
      <vt:lpstr>Wingdings 3</vt:lpstr>
      <vt:lpstr>Facet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nima</dc:creator>
  <cp:lastModifiedBy>dvxc aszxc</cp:lastModifiedBy>
  <cp:revision>317</cp:revision>
  <cp:lastPrinted>2021-11-02T19:07:04Z</cp:lastPrinted>
  <dcterms:created xsi:type="dcterms:W3CDTF">2017-02-12T05:21:32Z</dcterms:created>
  <dcterms:modified xsi:type="dcterms:W3CDTF">2025-07-11T20:00:47Z</dcterms:modified>
</cp:coreProperties>
</file>