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25" r:id="rId1"/>
  </p:sldMasterIdLst>
  <p:notesMasterIdLst>
    <p:notesMasterId r:id="rId45"/>
  </p:notesMasterIdLst>
  <p:handoutMasterIdLst>
    <p:handoutMasterId r:id="rId46"/>
  </p:handoutMasterIdLst>
  <p:sldIdLst>
    <p:sldId id="344" r:id="rId2"/>
    <p:sldId id="403" r:id="rId3"/>
    <p:sldId id="444" r:id="rId4"/>
    <p:sldId id="430" r:id="rId5"/>
    <p:sldId id="438" r:id="rId6"/>
    <p:sldId id="439" r:id="rId7"/>
    <p:sldId id="440" r:id="rId8"/>
    <p:sldId id="441" r:id="rId9"/>
    <p:sldId id="442" r:id="rId10"/>
    <p:sldId id="443" r:id="rId11"/>
    <p:sldId id="431" r:id="rId12"/>
    <p:sldId id="445" r:id="rId13"/>
    <p:sldId id="446" r:id="rId14"/>
    <p:sldId id="432" r:id="rId15"/>
    <p:sldId id="447" r:id="rId16"/>
    <p:sldId id="448" r:id="rId17"/>
    <p:sldId id="449" r:id="rId18"/>
    <p:sldId id="450" r:id="rId19"/>
    <p:sldId id="451" r:id="rId20"/>
    <p:sldId id="452" r:id="rId21"/>
    <p:sldId id="453" r:id="rId22"/>
    <p:sldId id="454" r:id="rId23"/>
    <p:sldId id="455" r:id="rId24"/>
    <p:sldId id="456" r:id="rId25"/>
    <p:sldId id="433"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69" r:id="rId39"/>
    <p:sldId id="470" r:id="rId40"/>
    <p:sldId id="434" r:id="rId41"/>
    <p:sldId id="435" r:id="rId42"/>
    <p:sldId id="437" r:id="rId43"/>
    <p:sldId id="376" r:id="rId4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F1F"/>
    <a:srgbClr val="68A01E"/>
    <a:srgbClr val="F43CDA"/>
    <a:srgbClr val="FF6161"/>
    <a:srgbClr val="A54C0F"/>
    <a:srgbClr val="CC0000"/>
    <a:srgbClr val="6C320A"/>
    <a:srgbClr val="BF5711"/>
    <a:srgbClr val="116A8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6627" autoAdjust="0"/>
  </p:normalViewPr>
  <p:slideViewPr>
    <p:cSldViewPr snapToGrid="0">
      <p:cViewPr varScale="1">
        <p:scale>
          <a:sx n="82" d="100"/>
          <a:sy n="82" d="100"/>
        </p:scale>
        <p:origin x="710" y="7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xml.rels><?xml version="1.0" encoding="UTF-8" standalone="yes"?>
<Relationships xmlns="http://schemas.openxmlformats.org/package/2006/relationships"><Relationship Id="rId1" Type="http://schemas.openxmlformats.org/officeDocument/2006/relationships/image" Target="../media/image3.gif"/></Relationships>
</file>

<file path=ppt/diagrams/_rels/data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2.xml.rels><?xml version="1.0" encoding="UTF-8" standalone="yes"?>
<Relationships xmlns="http://schemas.openxmlformats.org/package/2006/relationships"><Relationship Id="rId1" Type="http://schemas.openxmlformats.org/officeDocument/2006/relationships/image" Target="../media/image8.jpeg"/></Relationships>
</file>

<file path=ppt/diagrams/_rels/data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7.xml.rels><?xml version="1.0" encoding="UTF-8" standalone="yes"?>
<Relationships xmlns="http://schemas.openxmlformats.org/package/2006/relationships"><Relationship Id="rId1" Type="http://schemas.openxmlformats.org/officeDocument/2006/relationships/image" Target="../media/image26.jpg"/></Relationships>
</file>

<file path=ppt/diagrams/_rels/data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26.jpg"/><Relationship Id="rId4" Type="http://schemas.openxmlformats.org/officeDocument/2006/relationships/image" Target="../media/image8.jpeg"/></Relationships>
</file>

<file path=ppt/diagrams/_rels/data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9.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gif"/></Relationships>
</file>

<file path=ppt/diagrams/_rels/drawing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2.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7.xml.rels><?xml version="1.0" encoding="UTF-8" standalone="yes"?>
<Relationships xmlns="http://schemas.openxmlformats.org/package/2006/relationships"><Relationship Id="rId1" Type="http://schemas.openxmlformats.org/officeDocument/2006/relationships/image" Target="../media/image26.jpg"/></Relationships>
</file>

<file path=ppt/diagrams/_rels/drawing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26.jpg"/><Relationship Id="rId4" Type="http://schemas.openxmlformats.org/officeDocument/2006/relationships/image" Target="../media/image8.jpeg"/></Relationships>
</file>

<file path=ppt/diagrams/_rels/drawing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72BFF17A-0891-4D82-837C-E68A553F3E8F}">
      <dgm:prSet phldrT="[Text]" custT="1"/>
      <dgm:spPr/>
      <dgm:t>
        <a:bodyPr/>
        <a:lstStyle/>
        <a:p>
          <a:r>
            <a:rPr lang="fa-IR" sz="3300" dirty="0">
              <a:cs typeface="B Titr" pitchFamily="2" charset="-78"/>
            </a:rPr>
            <a:t>رویکرد ارزیابی ریسک اعتباری</a:t>
          </a:r>
          <a:endParaRPr lang="en-US" sz="3300" dirty="0">
            <a:cs typeface="B Titr" pitchFamily="2" charset="-78"/>
          </a:endParaRPr>
        </a:p>
      </dgm:t>
    </dgm:pt>
    <dgm:pt modelId="{4190CCD3-6E8A-4FBF-AB3E-AFF4D1A8D79D}" type="parTrans" cxnId="{AD049393-222F-4DD2-A619-888352DD992F}">
      <dgm:prSet/>
      <dgm:spPr/>
      <dgm:t>
        <a:bodyPr/>
        <a:lstStyle/>
        <a:p>
          <a:endParaRPr lang="en-US"/>
        </a:p>
      </dgm:t>
    </dgm:pt>
    <dgm:pt modelId="{A44BD09C-0F80-4C76-815C-2430F76075D3}" type="sibTrans" cxnId="{AD049393-222F-4DD2-A619-888352DD992F}">
      <dgm:prSet/>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411D3D81-A1C4-4CAC-9CEA-1DEC6290226B}">
      <dgm:prSet custT="1"/>
      <dgm:spPr/>
      <dgm:t>
        <a:bodyPr/>
        <a:lstStyle/>
        <a:p>
          <a:endParaRPr lang="en-US" sz="3300" dirty="0">
            <a:cs typeface="B Titr" pitchFamily="2" charset="-78"/>
          </a:endParaRPr>
        </a:p>
      </dgm:t>
    </dgm:pt>
    <dgm:pt modelId="{2A7D6B28-313E-4AE4-8CB7-A394B651F455}" type="parTrans" cxnId="{6DBE5CA4-0E79-40C7-84E6-3E5757919915}">
      <dgm:prSet/>
      <dgm:spPr/>
      <dgm:t>
        <a:bodyPr/>
        <a:lstStyle/>
        <a:p>
          <a:endParaRPr lang="en-US"/>
        </a:p>
      </dgm:t>
    </dgm:pt>
    <dgm:pt modelId="{BE00B39F-32FD-4B8F-AF6C-A6633689F21A}" type="sibTrans" cxnId="{6DBE5CA4-0E79-40C7-84E6-3E5757919915}">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9665F618-83E6-4FAF-B476-AFAD0C26EA1D}"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0478437E-8FCE-42F3-9CE3-9D50F30EFF70}" type="presOf" srcId="{4ADEFA7C-02FA-4FF2-BD7C-3D5235748C01}" destId="{5FEC2641-56C8-4C2F-8CD2-F1E55781B384}" srcOrd="0" destOrd="0" presId="urn:microsoft.com/office/officeart/2005/8/layout/vList3"/>
    <dgm:cxn modelId="{EFC42D8F-9953-4CCC-BAE8-3701C79D9F3C}" type="presOf" srcId="{411D3D81-A1C4-4CAC-9CEA-1DEC6290226B}" destId="{0D0FF8DA-7811-42F8-9C36-4F96196F6AAA}"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DB4E8A99-7084-4B53-890A-C62C89E03566}" type="presOf" srcId="{85776396-22B6-43BF-9196-C68AFB9C6440}" destId="{CA7D3772-ADCA-49B1-8860-FEF67DFBD3F5}"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 modelId="{35730DD3-EFFC-4410-B0B3-281D9D5B290E}" type="presParOf" srcId="{3F8073A1-1526-4856-96A0-C017EF7928B7}" destId="{A4847E2F-C1A3-444B-82D9-65A8FFC5BC1F}" srcOrd="1" destOrd="0" presId="urn:microsoft.com/office/officeart/2005/8/layout/vList3"/>
    <dgm:cxn modelId="{6DE6EC3F-5134-4876-BAB6-9215ED03891C}" type="presParOf" srcId="{3F8073A1-1526-4856-96A0-C017EF7928B7}" destId="{8B14654F-696D-4ABB-9409-7FAF19D22734}" srcOrd="2"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 modelId="{E7979AEE-3CA9-4CFD-AEA5-93193DC736E9}" type="presParOf" srcId="{3F8073A1-1526-4856-96A0-C017EF7928B7}" destId="{7566765C-93E7-4B4B-828B-7634D1BD3A87}" srcOrd="3" destOrd="0" presId="urn:microsoft.com/office/officeart/2005/8/layout/vList3"/>
    <dgm:cxn modelId="{09C7BA68-E779-4E65-A2FA-ABDA8B811129}" type="presParOf" srcId="{3F8073A1-1526-4856-96A0-C017EF7928B7}" destId="{21090910-EF3B-453E-AB00-F84BD7889BED}" srcOrd="4" destOrd="0" presId="urn:microsoft.com/office/officeart/2005/8/layout/vList3"/>
    <dgm:cxn modelId="{FB3BF112-AC20-4516-B484-1D2D115002CF}" type="presParOf" srcId="{21090910-EF3B-453E-AB00-F84BD7889BED}" destId="{0A1762B1-5E84-44DB-9D60-5F71C473F2E9}" srcOrd="0" destOrd="0" presId="urn:microsoft.com/office/officeart/2005/8/layout/vList3"/>
    <dgm:cxn modelId="{5CFFF58F-E573-4841-BA49-D7D3765CF7D7}" type="presParOf" srcId="{21090910-EF3B-453E-AB00-F84BD7889BED}" destId="{5FF77361-99B3-4761-8B36-22F4CD129D03}" srcOrd="1" destOrd="0" presId="urn:microsoft.com/office/officeart/2005/8/layout/vList3"/>
    <dgm:cxn modelId="{9FAC2278-DF3F-4C8D-BFF1-B7E19D006067}" type="presParOf" srcId="{3F8073A1-1526-4856-96A0-C017EF7928B7}" destId="{54502797-5873-4E1E-B9C0-CA102225EA26}" srcOrd="5" destOrd="0" presId="urn:microsoft.com/office/officeart/2005/8/layout/vList3"/>
    <dgm:cxn modelId="{D24953F2-ED58-460A-A3FA-FBE9ADAEC4D5}" type="presParOf" srcId="{3F8073A1-1526-4856-96A0-C017EF7928B7}" destId="{F9ACB496-C6F0-4525-9221-EC5AA018C7CD}" srcOrd="6"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 modelId="{CEC7977E-8C8E-4712-BBC0-089161854028}" type="presParOf" srcId="{3F8073A1-1526-4856-96A0-C017EF7928B7}" destId="{3A7EE786-88FE-4919-A02A-8AE2ADA76E2E}" srcOrd="7" destOrd="0" presId="urn:microsoft.com/office/officeart/2005/8/layout/vList3"/>
    <dgm:cxn modelId="{FDF55177-A4DB-4D51-9733-3CBB73EA4C29}" type="presParOf" srcId="{3F8073A1-1526-4856-96A0-C017EF7928B7}" destId="{E13E1C7F-0AB1-45B8-B725-B8F01195C596}" srcOrd="8"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 modelId="{8168348E-18EE-4DD9-801E-8BF75838F12A}" type="presParOf" srcId="{3F8073A1-1526-4856-96A0-C017EF7928B7}" destId="{F730A25C-5E5F-4EE1-B767-A58FC4F01C31}" srcOrd="9" destOrd="0" presId="urn:microsoft.com/office/officeart/2005/8/layout/vList3"/>
    <dgm:cxn modelId="{07A50760-AD83-4F74-A3DF-60D591EB359A}" type="presParOf" srcId="{3F8073A1-1526-4856-96A0-C017EF7928B7}" destId="{0168BBDD-5D97-4BB3-979A-ECC57FB86588}" srcOrd="10" destOrd="0" presId="urn:microsoft.com/office/officeart/2005/8/layout/vList3"/>
    <dgm:cxn modelId="{A907CBEC-3E31-4AED-BDD5-66BB51DD56F4}" type="presParOf" srcId="{0168BBDD-5D97-4BB3-979A-ECC57FB86588}" destId="{B19F37B1-FDF1-41CB-AB36-61BA26957DDA}" srcOrd="0" destOrd="0" presId="urn:microsoft.com/office/officeart/2005/8/layout/vList3"/>
    <dgm:cxn modelId="{2BC1979B-F546-44E1-865E-E7A11F997EE0}"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C44479FC-7261-429A-9713-39B9E5AA8EDF}" type="presOf" srcId="{411D3D81-A1C4-4CAC-9CEA-1DEC6290226B}" destId="{0D0FF8DA-7811-42F8-9C36-4F96196F6AAA}"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 modelId="{52FF234B-3052-4A7E-B78C-C44611E5B7BB}" type="presParOf" srcId="{3F8073A1-1526-4856-96A0-C017EF7928B7}" destId="{F730A25C-5E5F-4EE1-B767-A58FC4F01C31}" srcOrd="9" destOrd="0" presId="urn:microsoft.com/office/officeart/2005/8/layout/vList3"/>
    <dgm:cxn modelId="{F121E53D-414F-4D79-B73E-586C63864CE3}" type="presParOf" srcId="{3F8073A1-1526-4856-96A0-C017EF7928B7}" destId="{0168BBDD-5D97-4BB3-979A-ECC57FB86588}" srcOrd="10" destOrd="0" presId="urn:microsoft.com/office/officeart/2005/8/layout/vList3"/>
    <dgm:cxn modelId="{06920546-ADD1-40A2-B24A-0017A66125ED}" type="presParOf" srcId="{0168BBDD-5D97-4BB3-979A-ECC57FB86588}" destId="{B19F37B1-FDF1-41CB-AB36-61BA26957DDA}" srcOrd="0" destOrd="0" presId="urn:microsoft.com/office/officeart/2005/8/layout/vList3"/>
    <dgm:cxn modelId="{1F365A49-90F7-4369-ABFB-D2E115999979}"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C44479FC-7261-429A-9713-39B9E5AA8EDF}" type="presOf" srcId="{411D3D81-A1C4-4CAC-9CEA-1DEC6290226B}" destId="{0D0FF8DA-7811-42F8-9C36-4F96196F6AAA}"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 modelId="{52FF234B-3052-4A7E-B78C-C44611E5B7BB}" type="presParOf" srcId="{3F8073A1-1526-4856-96A0-C017EF7928B7}" destId="{F730A25C-5E5F-4EE1-B767-A58FC4F01C31}" srcOrd="9" destOrd="0" presId="urn:microsoft.com/office/officeart/2005/8/layout/vList3"/>
    <dgm:cxn modelId="{F121E53D-414F-4D79-B73E-586C63864CE3}" type="presParOf" srcId="{3F8073A1-1526-4856-96A0-C017EF7928B7}" destId="{0168BBDD-5D97-4BB3-979A-ECC57FB86588}" srcOrd="10" destOrd="0" presId="urn:microsoft.com/office/officeart/2005/8/layout/vList3"/>
    <dgm:cxn modelId="{06920546-ADD1-40A2-B24A-0017A66125ED}" type="presParOf" srcId="{0168BBDD-5D97-4BB3-979A-ECC57FB86588}" destId="{B19F37B1-FDF1-41CB-AB36-61BA26957DDA}" srcOrd="0" destOrd="0" presId="urn:microsoft.com/office/officeart/2005/8/layout/vList3"/>
    <dgm:cxn modelId="{1F365A49-90F7-4369-ABFB-D2E115999979}"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1"/>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1">
        <dgm:presLayoutVars>
          <dgm:bulletEnabled val="1"/>
        </dgm:presLayoutVars>
      </dgm:prSet>
      <dgm:spPr/>
    </dgm:pt>
  </dgm:ptLst>
  <dgm:cxnLst>
    <dgm:cxn modelId="{67D93645-92CF-4CFB-B413-2D69FD4084BE}" srcId="{8FEF31A2-F237-4B2F-9A44-AA7E64D7DA6D}" destId="{0CA01201-68B4-4BB2-8E36-FCB170CE9019}" srcOrd="0" destOrd="0" parTransId="{1EFBB469-FA23-4309-A8FA-6297FD866C91}" sibTransId="{C958BF88-042B-479D-AFEE-1AE3081CBF18}"/>
    <dgm:cxn modelId="{31C9B4AB-11B2-41B6-891C-F871ABC13408}" type="presOf" srcId="{8FEF31A2-F237-4B2F-9A44-AA7E64D7DA6D}" destId="{3F8073A1-1526-4856-96A0-C017EF7928B7}" srcOrd="0" destOrd="0" presId="urn:microsoft.com/office/officeart/2005/8/layout/vList3"/>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0" presStyleCnt="1"/>
      <dgm:spPr>
        <a:blipFill>
          <a:blip xmlns:r="http://schemas.openxmlformats.org/officeDocument/2006/relationships" r:embed="rId1"/>
          <a:srcRect/>
          <a:stretch>
            <a:fillRect l="-12000" r="-12000"/>
          </a:stretch>
        </a:blipFill>
      </dgm:spPr>
    </dgm:pt>
    <dgm:pt modelId="{5FEC2641-56C8-4C2F-8CD2-F1E55781B384}" type="pres">
      <dgm:prSet presAssocID="{4ADEFA7C-02FA-4FF2-BD7C-3D5235748C01}" presName="txShp" presStyleLbl="node1" presStyleIdx="0" presStyleCnt="1">
        <dgm:presLayoutVars>
          <dgm:bulletEnabled val="1"/>
        </dgm:presLayoutVars>
      </dgm:prSet>
      <dgm:spPr/>
    </dgm:pt>
  </dgm:ptLst>
  <dgm:cxnLst>
    <dgm:cxn modelId="{0478437E-8FCE-42F3-9CE3-9D50F30EFF70}" type="presOf" srcId="{4ADEFA7C-02FA-4FF2-BD7C-3D5235748C01}" destId="{5FEC2641-56C8-4C2F-8CD2-F1E55781B384}"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0" destOrd="0" parTransId="{9AB13F8A-5D37-4E8F-BF93-0A0D272E4FCF}" sibTransId="{C4C69A42-31AF-4F05-B4AE-2CBF9C24326E}"/>
    <dgm:cxn modelId="{D24953F2-ED58-460A-A3FA-FBE9ADAEC4D5}" type="presParOf" srcId="{3F8073A1-1526-4856-96A0-C017EF7928B7}" destId="{F9ACB496-C6F0-4525-9221-EC5AA018C7CD}" srcOrd="0"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0" presStyleCnt="1"/>
      <dgm:spPr>
        <a:blipFill>
          <a:blip xmlns:r="http://schemas.openxmlformats.org/officeDocument/2006/relationships" r:embed="rId1"/>
          <a:srcRect/>
          <a:stretch>
            <a:fillRect l="-47000" r="-47000"/>
          </a:stretch>
        </a:blipFill>
      </dgm:spPr>
    </dgm:pt>
    <dgm:pt modelId="{CA7D3772-ADCA-49B1-8860-FEF67DFBD3F5}" type="pres">
      <dgm:prSet presAssocID="{85776396-22B6-43BF-9196-C68AFB9C6440}" presName="txShp" presStyleLbl="node1" presStyleIdx="0" presStyleCnt="1">
        <dgm:presLayoutVars>
          <dgm:bulletEnabled val="1"/>
        </dgm:presLayoutVars>
      </dgm:prSet>
      <dgm:spPr/>
    </dgm:pt>
  </dgm:ptLst>
  <dgm:cxnLst>
    <dgm:cxn modelId="{A9567078-29CE-43E6-9F75-4C79EABF5632}" srcId="{8FEF31A2-F237-4B2F-9A44-AA7E64D7DA6D}" destId="{85776396-22B6-43BF-9196-C68AFB9C6440}" srcOrd="0" destOrd="0" parTransId="{3E1DC818-90BB-437D-ACCB-63941DD48870}" sibTransId="{E9E1DD84-5773-41D3-A8AE-A85BEA69F34A}"/>
    <dgm:cxn modelId="{DB4E8A99-7084-4B53-890A-C62C89E03566}" type="presOf" srcId="{85776396-22B6-43BF-9196-C68AFB9C6440}" destId="{CA7D3772-ADCA-49B1-8860-FEF67DFBD3F5}"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DF55177-A4DB-4D51-9733-3CBB73EA4C29}" type="presParOf" srcId="{3F8073A1-1526-4856-96A0-C017EF7928B7}" destId="{E13E1C7F-0AB1-45B8-B725-B8F01195C596}" srcOrd="0"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7435C73-7192-470F-8282-BEA2A6D92FD5}" type="presOf" srcId="{411D3D81-A1C4-4CAC-9CEA-1DEC6290226B}" destId="{0D0FF8DA-7811-42F8-9C36-4F96196F6AAA}" srcOrd="0" destOrd="0" presId="urn:microsoft.com/office/officeart/2005/8/layout/vList3"/>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 modelId="{E5100075-4486-4C49-83A8-15C75C4B2EC3}" type="presParOf" srcId="{3F8073A1-1526-4856-96A0-C017EF7928B7}" destId="{F730A25C-5E5F-4EE1-B767-A58FC4F01C31}" srcOrd="9" destOrd="0" presId="urn:microsoft.com/office/officeart/2005/8/layout/vList3"/>
    <dgm:cxn modelId="{1B4E69BD-1BCA-43BC-80F1-49692D6490B0}" type="presParOf" srcId="{3F8073A1-1526-4856-96A0-C017EF7928B7}" destId="{0168BBDD-5D97-4BB3-979A-ECC57FB86588}" srcOrd="10" destOrd="0" presId="urn:microsoft.com/office/officeart/2005/8/layout/vList3"/>
    <dgm:cxn modelId="{F4C66FA7-5944-457C-9902-112EDB34C9E2}" type="presParOf" srcId="{0168BBDD-5D97-4BB3-979A-ECC57FB86588}" destId="{B19F37B1-FDF1-41CB-AB36-61BA26957DDA}" srcOrd="0" destOrd="0" presId="urn:microsoft.com/office/officeart/2005/8/layout/vList3"/>
    <dgm:cxn modelId="{4B73CB54-3C71-4FA3-9002-1F893004DF9C}"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65C1E000-8A50-4C70-8DAE-E6AD4A44168C}" type="presOf" srcId="{72BFF17A-0891-4D82-837C-E68A553F3E8F}" destId="{5FF77361-99B3-4761-8B36-22F4CD129D03}" srcOrd="0" destOrd="0" presId="urn:microsoft.com/office/officeart/2005/8/layout/vList3"/>
    <dgm:cxn modelId="{2D7CDE60-CB07-45A0-8573-2BE1EF7AF189}" type="presOf" srcId="{04993CB6-0FED-45EE-B701-09257731D1B9}" destId="{457D55D6-387C-4FF9-81D9-BD83910A5EE6}"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BF0F250-ECBA-41A3-BC99-B835B26A2C53}" type="presOf" srcId="{4ADEFA7C-02FA-4FF2-BD7C-3D5235748C01}" destId="{5FEC2641-56C8-4C2F-8CD2-F1E55781B384}" srcOrd="0" destOrd="0" presId="urn:microsoft.com/office/officeart/2005/8/layout/vList3"/>
    <dgm:cxn modelId="{E20E2552-7378-4939-9D66-2698B1B5480A}"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A44DE1C2-C3FF-4544-92AE-07EED4146C9E}" type="presOf" srcId="{411D3D81-A1C4-4CAC-9CEA-1DEC6290226B}" destId="{0D0FF8DA-7811-42F8-9C36-4F96196F6AAA}" srcOrd="0" destOrd="0" presId="urn:microsoft.com/office/officeart/2005/8/layout/vList3"/>
    <dgm:cxn modelId="{4AA0F3CB-C1B0-4E67-818A-673E4D9EB696}" type="presOf" srcId="{8FEF31A2-F237-4B2F-9A44-AA7E64D7DA6D}" destId="{3F8073A1-1526-4856-96A0-C017EF7928B7}" srcOrd="0" destOrd="0" presId="urn:microsoft.com/office/officeart/2005/8/layout/vList3"/>
    <dgm:cxn modelId="{9FCD77F8-FD48-4DA4-91CB-8A45707D9636}" type="presOf" srcId="{0CA01201-68B4-4BB2-8E36-FCB170CE9019}" destId="{581F674E-E35F-4694-9EA0-0DAA6A864B29}" srcOrd="0" destOrd="0" presId="urn:microsoft.com/office/officeart/2005/8/layout/vList3"/>
    <dgm:cxn modelId="{B0CDD0C9-5BA2-4825-9FA7-CC4838336D14}" type="presParOf" srcId="{3F8073A1-1526-4856-96A0-C017EF7928B7}" destId="{A3F9A49F-A831-48E0-B2EB-23B3AC97F69C}" srcOrd="0" destOrd="0" presId="urn:microsoft.com/office/officeart/2005/8/layout/vList3"/>
    <dgm:cxn modelId="{20B55B76-5CAF-44D0-9E36-E23F5CCEBC66}" type="presParOf" srcId="{A3F9A49F-A831-48E0-B2EB-23B3AC97F69C}" destId="{2B92EF48-9AB9-4947-8BBB-84441DF0DCF0}" srcOrd="0" destOrd="0" presId="urn:microsoft.com/office/officeart/2005/8/layout/vList3"/>
    <dgm:cxn modelId="{6C5D2216-3BD6-410A-A452-E3AAB7BE428B}" type="presParOf" srcId="{A3F9A49F-A831-48E0-B2EB-23B3AC97F69C}" destId="{581F674E-E35F-4694-9EA0-0DAA6A864B29}" srcOrd="1" destOrd="0" presId="urn:microsoft.com/office/officeart/2005/8/layout/vList3"/>
    <dgm:cxn modelId="{A1C9B5D9-80BA-45B7-BB23-27F38BF4F67C}" type="presParOf" srcId="{3F8073A1-1526-4856-96A0-C017EF7928B7}" destId="{A4847E2F-C1A3-444B-82D9-65A8FFC5BC1F}" srcOrd="1" destOrd="0" presId="urn:microsoft.com/office/officeart/2005/8/layout/vList3"/>
    <dgm:cxn modelId="{087AE035-A87D-4DCE-B94C-82EF67E26378}" type="presParOf" srcId="{3F8073A1-1526-4856-96A0-C017EF7928B7}" destId="{8B14654F-696D-4ABB-9409-7FAF19D22734}" srcOrd="2" destOrd="0" presId="urn:microsoft.com/office/officeart/2005/8/layout/vList3"/>
    <dgm:cxn modelId="{987EE90B-241B-4E0E-8685-C8FAA6B7F55A}" type="presParOf" srcId="{8B14654F-696D-4ABB-9409-7FAF19D22734}" destId="{FC2D9720-8B3D-4AF0-9B54-5F44A0AAC2AA}" srcOrd="0" destOrd="0" presId="urn:microsoft.com/office/officeart/2005/8/layout/vList3"/>
    <dgm:cxn modelId="{A89A5D4C-2EA4-41C2-8FD9-F9950218D19F}" type="presParOf" srcId="{8B14654F-696D-4ABB-9409-7FAF19D22734}" destId="{457D55D6-387C-4FF9-81D9-BD83910A5EE6}" srcOrd="1" destOrd="0" presId="urn:microsoft.com/office/officeart/2005/8/layout/vList3"/>
    <dgm:cxn modelId="{B9674F19-C24C-4796-A91D-ABE28B061391}" type="presParOf" srcId="{3F8073A1-1526-4856-96A0-C017EF7928B7}" destId="{7566765C-93E7-4B4B-828B-7634D1BD3A87}" srcOrd="3" destOrd="0" presId="urn:microsoft.com/office/officeart/2005/8/layout/vList3"/>
    <dgm:cxn modelId="{4043213E-4FB4-427F-8084-6C81A78680EE}" type="presParOf" srcId="{3F8073A1-1526-4856-96A0-C017EF7928B7}" destId="{21090910-EF3B-453E-AB00-F84BD7889BED}" srcOrd="4" destOrd="0" presId="urn:microsoft.com/office/officeart/2005/8/layout/vList3"/>
    <dgm:cxn modelId="{2209241E-EC74-4EBA-8D6C-F96649DF2CE9}" type="presParOf" srcId="{21090910-EF3B-453E-AB00-F84BD7889BED}" destId="{0A1762B1-5E84-44DB-9D60-5F71C473F2E9}" srcOrd="0" destOrd="0" presId="urn:microsoft.com/office/officeart/2005/8/layout/vList3"/>
    <dgm:cxn modelId="{C84A8815-100D-4A50-8DF8-1A7031E5B8E4}" type="presParOf" srcId="{21090910-EF3B-453E-AB00-F84BD7889BED}" destId="{5FF77361-99B3-4761-8B36-22F4CD129D03}" srcOrd="1" destOrd="0" presId="urn:microsoft.com/office/officeart/2005/8/layout/vList3"/>
    <dgm:cxn modelId="{086BEDF7-1005-494C-B905-654170165CB5}" type="presParOf" srcId="{3F8073A1-1526-4856-96A0-C017EF7928B7}" destId="{54502797-5873-4E1E-B9C0-CA102225EA26}" srcOrd="5" destOrd="0" presId="urn:microsoft.com/office/officeart/2005/8/layout/vList3"/>
    <dgm:cxn modelId="{6A5588AD-D1BD-4180-B7CA-B55B282787F8}" type="presParOf" srcId="{3F8073A1-1526-4856-96A0-C017EF7928B7}" destId="{F9ACB496-C6F0-4525-9221-EC5AA018C7CD}" srcOrd="6" destOrd="0" presId="urn:microsoft.com/office/officeart/2005/8/layout/vList3"/>
    <dgm:cxn modelId="{E1D42296-B35F-4D40-B4E5-AB0F05CFF98D}" type="presParOf" srcId="{F9ACB496-C6F0-4525-9221-EC5AA018C7CD}" destId="{35E9C4E4-5758-486C-95A8-872E4D269DA5}" srcOrd="0" destOrd="0" presId="urn:microsoft.com/office/officeart/2005/8/layout/vList3"/>
    <dgm:cxn modelId="{E013176C-3E3A-4BAC-BFD6-82E449BEFBBD}" type="presParOf" srcId="{F9ACB496-C6F0-4525-9221-EC5AA018C7CD}" destId="{5FEC2641-56C8-4C2F-8CD2-F1E55781B384}" srcOrd="1" destOrd="0" presId="urn:microsoft.com/office/officeart/2005/8/layout/vList3"/>
    <dgm:cxn modelId="{7B1F15F9-ACBD-418F-A111-7EABDB111A3D}" type="presParOf" srcId="{3F8073A1-1526-4856-96A0-C017EF7928B7}" destId="{3A7EE786-88FE-4919-A02A-8AE2ADA76E2E}" srcOrd="7" destOrd="0" presId="urn:microsoft.com/office/officeart/2005/8/layout/vList3"/>
    <dgm:cxn modelId="{753B0734-48FA-42A5-A08C-AB5705ED1212}" type="presParOf" srcId="{3F8073A1-1526-4856-96A0-C017EF7928B7}" destId="{E13E1C7F-0AB1-45B8-B725-B8F01195C596}" srcOrd="8" destOrd="0" presId="urn:microsoft.com/office/officeart/2005/8/layout/vList3"/>
    <dgm:cxn modelId="{AD4977AE-14FF-47B0-8D4E-C84968270082}" type="presParOf" srcId="{E13E1C7F-0AB1-45B8-B725-B8F01195C596}" destId="{C5BE9170-E3D2-4933-AEC4-2966906D5B21}" srcOrd="0" destOrd="0" presId="urn:microsoft.com/office/officeart/2005/8/layout/vList3"/>
    <dgm:cxn modelId="{AE226896-D7BF-4648-8D25-505D11BA2B15}" type="presParOf" srcId="{E13E1C7F-0AB1-45B8-B725-B8F01195C596}" destId="{CA7D3772-ADCA-49B1-8860-FEF67DFBD3F5}" srcOrd="1" destOrd="0" presId="urn:microsoft.com/office/officeart/2005/8/layout/vList3"/>
    <dgm:cxn modelId="{4BA75075-ED51-46B9-A2EA-2A360321F441}" type="presParOf" srcId="{3F8073A1-1526-4856-96A0-C017EF7928B7}" destId="{F730A25C-5E5F-4EE1-B767-A58FC4F01C31}" srcOrd="9" destOrd="0" presId="urn:microsoft.com/office/officeart/2005/8/layout/vList3"/>
    <dgm:cxn modelId="{1313B096-9625-4A9E-BD39-61A9DE160C2F}" type="presParOf" srcId="{3F8073A1-1526-4856-96A0-C017EF7928B7}" destId="{0168BBDD-5D97-4BB3-979A-ECC57FB86588}" srcOrd="10" destOrd="0" presId="urn:microsoft.com/office/officeart/2005/8/layout/vList3"/>
    <dgm:cxn modelId="{DF27C527-F4AF-4E21-9AA8-36E8B573B622}" type="presParOf" srcId="{0168BBDD-5D97-4BB3-979A-ECC57FB86588}" destId="{B19F37B1-FDF1-41CB-AB36-61BA26957DDA}" srcOrd="0" destOrd="0" presId="urn:microsoft.com/office/officeart/2005/8/layout/vList3"/>
    <dgm:cxn modelId="{A537EED7-5954-46BF-8D8B-D0710BB8A52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4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37A1AF00-21A0-4479-9EC3-9E799D6B11CC}" type="presOf" srcId="{04993CB6-0FED-45EE-B701-09257731D1B9}" destId="{457D55D6-387C-4FF9-81D9-BD83910A5EE6}" srcOrd="0" destOrd="0" presId="urn:microsoft.com/office/officeart/2005/8/layout/vList3"/>
    <dgm:cxn modelId="{38813516-7878-4C2B-893F-A328AF8BE81D}"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790D796B-FD1A-48B4-974B-5C05EDA0259C}" type="presOf" srcId="{4ADEFA7C-02FA-4FF2-BD7C-3D5235748C01}" destId="{5FEC2641-56C8-4C2F-8CD2-F1E55781B384}"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92A8D495-B062-47FA-9815-818D410A77F1}" type="presOf" srcId="{0CA01201-68B4-4BB2-8E36-FCB170CE9019}" destId="{581F674E-E35F-4694-9EA0-0DAA6A864B29}" srcOrd="0" destOrd="0" presId="urn:microsoft.com/office/officeart/2005/8/layout/vList3"/>
    <dgm:cxn modelId="{101C349A-ECE9-42A2-BAC3-37312D8B25BE}" type="presOf" srcId="{411D3D81-A1C4-4CAC-9CEA-1DEC6290226B}" destId="{0D0FF8DA-7811-42F8-9C36-4F96196F6AAA}"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CE57B4D3-C7B8-442C-8CD0-68DD97E1AC3D}" type="presOf" srcId="{72BFF17A-0891-4D82-837C-E68A553F3E8F}" destId="{5FF77361-99B3-4761-8B36-22F4CD129D03}" srcOrd="0" destOrd="0" presId="urn:microsoft.com/office/officeart/2005/8/layout/vList3"/>
    <dgm:cxn modelId="{1DA0CCF7-A2F6-433A-B32D-55930DAA40BE}" type="presOf" srcId="{85776396-22B6-43BF-9196-C68AFB9C6440}" destId="{CA7D3772-ADCA-49B1-8860-FEF67DFBD3F5}" srcOrd="0" destOrd="0" presId="urn:microsoft.com/office/officeart/2005/8/layout/vList3"/>
    <dgm:cxn modelId="{B9C8B7D2-AA28-4BB6-9D5F-315F7FE8B787}" type="presParOf" srcId="{3F8073A1-1526-4856-96A0-C017EF7928B7}" destId="{A3F9A49F-A831-48E0-B2EB-23B3AC97F69C}" srcOrd="0" destOrd="0" presId="urn:microsoft.com/office/officeart/2005/8/layout/vList3"/>
    <dgm:cxn modelId="{FD73D93E-8D81-4134-A7B7-235590FC2C6A}" type="presParOf" srcId="{A3F9A49F-A831-48E0-B2EB-23B3AC97F69C}" destId="{2B92EF48-9AB9-4947-8BBB-84441DF0DCF0}" srcOrd="0" destOrd="0" presId="urn:microsoft.com/office/officeart/2005/8/layout/vList3"/>
    <dgm:cxn modelId="{43C5BD31-EC99-4179-8ECC-93C713EC97AE}" type="presParOf" srcId="{A3F9A49F-A831-48E0-B2EB-23B3AC97F69C}" destId="{581F674E-E35F-4694-9EA0-0DAA6A864B29}" srcOrd="1" destOrd="0" presId="urn:microsoft.com/office/officeart/2005/8/layout/vList3"/>
    <dgm:cxn modelId="{6BEA0BB4-76B7-42EE-9BFC-6707A39461DF}" type="presParOf" srcId="{3F8073A1-1526-4856-96A0-C017EF7928B7}" destId="{A4847E2F-C1A3-444B-82D9-65A8FFC5BC1F}" srcOrd="1" destOrd="0" presId="urn:microsoft.com/office/officeart/2005/8/layout/vList3"/>
    <dgm:cxn modelId="{230ED04B-9BD3-4D56-A195-DBAA9CD64204}" type="presParOf" srcId="{3F8073A1-1526-4856-96A0-C017EF7928B7}" destId="{8B14654F-696D-4ABB-9409-7FAF19D22734}" srcOrd="2" destOrd="0" presId="urn:microsoft.com/office/officeart/2005/8/layout/vList3"/>
    <dgm:cxn modelId="{9F601ECE-5D87-4ABB-94FE-C8C6394F35E2}" type="presParOf" srcId="{8B14654F-696D-4ABB-9409-7FAF19D22734}" destId="{FC2D9720-8B3D-4AF0-9B54-5F44A0AAC2AA}" srcOrd="0" destOrd="0" presId="urn:microsoft.com/office/officeart/2005/8/layout/vList3"/>
    <dgm:cxn modelId="{1484BC6A-4766-4607-B833-D2562E33E862}" type="presParOf" srcId="{8B14654F-696D-4ABB-9409-7FAF19D22734}" destId="{457D55D6-387C-4FF9-81D9-BD83910A5EE6}" srcOrd="1" destOrd="0" presId="urn:microsoft.com/office/officeart/2005/8/layout/vList3"/>
    <dgm:cxn modelId="{954082E3-E265-4F15-A4A4-F185E8FD1440}" type="presParOf" srcId="{3F8073A1-1526-4856-96A0-C017EF7928B7}" destId="{7566765C-93E7-4B4B-828B-7634D1BD3A87}" srcOrd="3" destOrd="0" presId="urn:microsoft.com/office/officeart/2005/8/layout/vList3"/>
    <dgm:cxn modelId="{B1CCCE15-C3FF-4549-9B5E-0623C8FDF447}" type="presParOf" srcId="{3F8073A1-1526-4856-96A0-C017EF7928B7}" destId="{21090910-EF3B-453E-AB00-F84BD7889BED}" srcOrd="4" destOrd="0" presId="urn:microsoft.com/office/officeart/2005/8/layout/vList3"/>
    <dgm:cxn modelId="{3C9ECEBC-0CB1-4290-A262-2C3731C6DFC2}" type="presParOf" srcId="{21090910-EF3B-453E-AB00-F84BD7889BED}" destId="{0A1762B1-5E84-44DB-9D60-5F71C473F2E9}" srcOrd="0" destOrd="0" presId="urn:microsoft.com/office/officeart/2005/8/layout/vList3"/>
    <dgm:cxn modelId="{9930AD12-AA6D-407A-902B-16BDC5FD0184}" type="presParOf" srcId="{21090910-EF3B-453E-AB00-F84BD7889BED}" destId="{5FF77361-99B3-4761-8B36-22F4CD129D03}" srcOrd="1" destOrd="0" presId="urn:microsoft.com/office/officeart/2005/8/layout/vList3"/>
    <dgm:cxn modelId="{07FC899C-3D21-44B4-AF7B-E3421A0D9501}" type="presParOf" srcId="{3F8073A1-1526-4856-96A0-C017EF7928B7}" destId="{54502797-5873-4E1E-B9C0-CA102225EA26}" srcOrd="5" destOrd="0" presId="urn:microsoft.com/office/officeart/2005/8/layout/vList3"/>
    <dgm:cxn modelId="{9888E377-FCEB-4368-9D2B-99690E7FF9BD}" type="presParOf" srcId="{3F8073A1-1526-4856-96A0-C017EF7928B7}" destId="{F9ACB496-C6F0-4525-9221-EC5AA018C7CD}" srcOrd="6" destOrd="0" presId="urn:microsoft.com/office/officeart/2005/8/layout/vList3"/>
    <dgm:cxn modelId="{34AD049F-5C6A-4F24-9643-FC9E89EEE8DF}" type="presParOf" srcId="{F9ACB496-C6F0-4525-9221-EC5AA018C7CD}" destId="{35E9C4E4-5758-486C-95A8-872E4D269DA5}" srcOrd="0" destOrd="0" presId="urn:microsoft.com/office/officeart/2005/8/layout/vList3"/>
    <dgm:cxn modelId="{74AFD1DF-A4D7-460E-BC01-39029CCFFC65}" type="presParOf" srcId="{F9ACB496-C6F0-4525-9221-EC5AA018C7CD}" destId="{5FEC2641-56C8-4C2F-8CD2-F1E55781B384}" srcOrd="1" destOrd="0" presId="urn:microsoft.com/office/officeart/2005/8/layout/vList3"/>
    <dgm:cxn modelId="{A97E43AB-80E1-40CF-9232-AB6D50BCD8FC}" type="presParOf" srcId="{3F8073A1-1526-4856-96A0-C017EF7928B7}" destId="{3A7EE786-88FE-4919-A02A-8AE2ADA76E2E}" srcOrd="7" destOrd="0" presId="urn:microsoft.com/office/officeart/2005/8/layout/vList3"/>
    <dgm:cxn modelId="{6C79E92D-D9C8-45B4-965B-DFBD702C6D55}" type="presParOf" srcId="{3F8073A1-1526-4856-96A0-C017EF7928B7}" destId="{E13E1C7F-0AB1-45B8-B725-B8F01195C596}" srcOrd="8" destOrd="0" presId="urn:microsoft.com/office/officeart/2005/8/layout/vList3"/>
    <dgm:cxn modelId="{0174D61A-D680-4E59-847D-114F7E4FEFC0}" type="presParOf" srcId="{E13E1C7F-0AB1-45B8-B725-B8F01195C596}" destId="{C5BE9170-E3D2-4933-AEC4-2966906D5B21}" srcOrd="0" destOrd="0" presId="urn:microsoft.com/office/officeart/2005/8/layout/vList3"/>
    <dgm:cxn modelId="{7F8C0DB3-DE3B-4D21-A514-AB2F6A9D1CA4}" type="presParOf" srcId="{E13E1C7F-0AB1-45B8-B725-B8F01195C596}" destId="{CA7D3772-ADCA-49B1-8860-FEF67DFBD3F5}" srcOrd="1" destOrd="0" presId="urn:microsoft.com/office/officeart/2005/8/layout/vList3"/>
    <dgm:cxn modelId="{D5DCA282-558D-4465-971F-7DC360FE0B90}" type="presParOf" srcId="{3F8073A1-1526-4856-96A0-C017EF7928B7}" destId="{F730A25C-5E5F-4EE1-B767-A58FC4F01C31}" srcOrd="9" destOrd="0" presId="urn:microsoft.com/office/officeart/2005/8/layout/vList3"/>
    <dgm:cxn modelId="{5D49F931-1B56-41F8-BBC1-D4CD099D5BB9}" type="presParOf" srcId="{3F8073A1-1526-4856-96A0-C017EF7928B7}" destId="{0168BBDD-5D97-4BB3-979A-ECC57FB86588}" srcOrd="10" destOrd="0" presId="urn:microsoft.com/office/officeart/2005/8/layout/vList3"/>
    <dgm:cxn modelId="{500442BB-236A-4DC0-9A48-9A2F554EB98D}" type="presParOf" srcId="{0168BBDD-5D97-4BB3-979A-ECC57FB86588}" destId="{B19F37B1-FDF1-41CB-AB36-61BA26957DDA}" srcOrd="0" destOrd="0" presId="urn:microsoft.com/office/officeart/2005/8/layout/vList3"/>
    <dgm:cxn modelId="{24F39253-6E79-47EC-9D47-616882554503}"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custLinFactNeighborY="240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0" presStyleCnt="1"/>
      <dgm:spPr>
        <a:blipFill>
          <a:blip xmlns:r="http://schemas.openxmlformats.org/officeDocument/2006/relationships" r:embed="rId1"/>
          <a:srcRect/>
          <a:stretch>
            <a:fillRect l="-44000" r="-44000"/>
          </a:stretch>
        </a:blipFill>
      </dgm:spPr>
    </dgm:pt>
    <dgm:pt modelId="{457D55D6-387C-4FF9-81D9-BD83910A5EE6}" type="pres">
      <dgm:prSet presAssocID="{04993CB6-0FED-45EE-B701-09257731D1B9}" presName="txShp" presStyleLbl="node1" presStyleIdx="0" presStyleCnt="1">
        <dgm:presLayoutVars>
          <dgm:bulletEnabled val="1"/>
        </dgm:presLayoutVars>
      </dgm:prSet>
      <dgm:spPr/>
    </dgm:pt>
  </dgm:ptLst>
  <dgm:cxnLst>
    <dgm:cxn modelId="{FBCD6B43-53B1-4E62-BC12-0B430E375A18}" srcId="{8FEF31A2-F237-4B2F-9A44-AA7E64D7DA6D}" destId="{04993CB6-0FED-45EE-B701-09257731D1B9}" srcOrd="0" destOrd="0" parTransId="{96796790-6CF7-4B31-8620-A3DA7A93D5D3}" sibTransId="{0CA676E3-E6C3-4412-8F6A-1A0F57EA7D9D}"/>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6DE6EC3F-5134-4876-BAB6-9215ED03891C}" type="presParOf" srcId="{3F8073A1-1526-4856-96A0-C017EF7928B7}" destId="{8B14654F-696D-4ABB-9409-7FAF19D22734}" srcOrd="0"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1180956" y="4769"/>
          <a:ext cx="5405120" cy="72193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1180956" y="4769"/>
        <a:ext cx="5224636" cy="721935"/>
      </dsp:txXfrm>
    </dsp:sp>
    <dsp:sp modelId="{2B92EF48-9AB9-4947-8BBB-84441DF0DCF0}">
      <dsp:nvSpPr>
        <dsp:cNvPr id="0" name=""/>
        <dsp:cNvSpPr/>
      </dsp:nvSpPr>
      <dsp:spPr>
        <a:xfrm>
          <a:off x="6225108" y="4769"/>
          <a:ext cx="721935" cy="72193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1180956" y="942207"/>
          <a:ext cx="5405120" cy="721935"/>
        </a:xfrm>
        <a:prstGeom prst="homePlate">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1180956" y="942207"/>
        <a:ext cx="5224636" cy="721935"/>
      </dsp:txXfrm>
    </dsp:sp>
    <dsp:sp modelId="{FC2D9720-8B3D-4AF0-9B54-5F44A0AAC2AA}">
      <dsp:nvSpPr>
        <dsp:cNvPr id="0" name=""/>
        <dsp:cNvSpPr/>
      </dsp:nvSpPr>
      <dsp:spPr>
        <a:xfrm>
          <a:off x="6225108" y="942207"/>
          <a:ext cx="721935" cy="72193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1180956" y="1879646"/>
          <a:ext cx="5405120" cy="721935"/>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dsp:txBody>
      <dsp:txXfrm>
        <a:off x="1180956" y="1879646"/>
        <a:ext cx="5224636" cy="721935"/>
      </dsp:txXfrm>
    </dsp:sp>
    <dsp:sp modelId="{0A1762B1-5E84-44DB-9D60-5F71C473F2E9}">
      <dsp:nvSpPr>
        <dsp:cNvPr id="0" name=""/>
        <dsp:cNvSpPr/>
      </dsp:nvSpPr>
      <dsp:spPr>
        <a:xfrm>
          <a:off x="6225108" y="1879646"/>
          <a:ext cx="721935" cy="72193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1180956" y="2817085"/>
          <a:ext cx="5405120" cy="721935"/>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1180956" y="2817085"/>
        <a:ext cx="5224636" cy="721935"/>
      </dsp:txXfrm>
    </dsp:sp>
    <dsp:sp modelId="{35E9C4E4-5758-486C-95A8-872E4D269DA5}">
      <dsp:nvSpPr>
        <dsp:cNvPr id="0" name=""/>
        <dsp:cNvSpPr/>
      </dsp:nvSpPr>
      <dsp:spPr>
        <a:xfrm>
          <a:off x="6225108" y="2817085"/>
          <a:ext cx="721935" cy="721935"/>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1180956" y="3754523"/>
          <a:ext cx="5405120" cy="721935"/>
        </a:xfrm>
        <a:prstGeom prst="homePlate">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1180956" y="3754523"/>
        <a:ext cx="5224636" cy="721935"/>
      </dsp:txXfrm>
    </dsp:sp>
    <dsp:sp modelId="{C5BE9170-E3D2-4933-AEC4-2966906D5B21}">
      <dsp:nvSpPr>
        <dsp:cNvPr id="0" name=""/>
        <dsp:cNvSpPr/>
      </dsp:nvSpPr>
      <dsp:spPr>
        <a:xfrm>
          <a:off x="6225108" y="3754523"/>
          <a:ext cx="721935" cy="721935"/>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1180956" y="4691962"/>
          <a:ext cx="5405120" cy="72193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endParaRPr lang="en-US" sz="3300" kern="1200" dirty="0">
            <a:cs typeface="B Titr" pitchFamily="2" charset="-78"/>
          </a:endParaRPr>
        </a:p>
      </dsp:txBody>
      <dsp:txXfrm>
        <a:off x="1180956" y="4691962"/>
        <a:ext cx="5224636" cy="721935"/>
      </dsp:txXfrm>
    </dsp:sp>
    <dsp:sp modelId="{B19F37B1-FDF1-41CB-AB36-61BA26957DDA}">
      <dsp:nvSpPr>
        <dsp:cNvPr id="0" name=""/>
        <dsp:cNvSpPr/>
      </dsp:nvSpPr>
      <dsp:spPr>
        <a:xfrm>
          <a:off x="6225108" y="4691962"/>
          <a:ext cx="721935" cy="721935"/>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4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680719" y="1347893"/>
        <a:ext cx="4724400" cy="2722880"/>
      </dsp:txXfrm>
    </dsp:sp>
    <dsp:sp modelId="{2B92EF48-9AB9-4947-8BBB-84441DF0DCF0}">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C2641-56C8-4C2F-8CD2-F1E55781B384}">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680719" y="1347893"/>
        <a:ext cx="4724400" cy="2722880"/>
      </dsp:txXfrm>
    </dsp:sp>
    <dsp:sp modelId="{35E9C4E4-5758-486C-95A8-872E4D269DA5}">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3772-ADCA-49B1-8860-FEF67DFBD3F5}">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680719" y="1347893"/>
        <a:ext cx="4724400" cy="2722880"/>
      </dsp:txXfrm>
    </dsp:sp>
    <dsp:sp modelId="{C5BE9170-E3D2-4933-AEC4-2966906D5B21}">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gradFill rotWithShape="0">
          <a:gsLst>
            <a:gs pos="0">
              <a:schemeClr val="accent2">
                <a:tint val="50000"/>
                <a:hueOff val="0"/>
                <a:satOff val="0"/>
                <a:lumOff val="0"/>
                <a:alphaOff val="0"/>
                <a:tint val="96000"/>
                <a:lumMod val="100000"/>
              </a:schemeClr>
            </a:gs>
            <a:gs pos="78000">
              <a:schemeClr val="accent2">
                <a:tint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gradFill rotWithShape="0">
          <a:gsLst>
            <a:gs pos="0">
              <a:schemeClr val="accent2">
                <a:tint val="50000"/>
                <a:hueOff val="-807932"/>
                <a:satOff val="9034"/>
                <a:lumOff val="1109"/>
                <a:alphaOff val="0"/>
                <a:tint val="96000"/>
                <a:lumMod val="100000"/>
              </a:schemeClr>
            </a:gs>
            <a:gs pos="78000">
              <a:schemeClr val="accent2">
                <a:tint val="50000"/>
                <a:hueOff val="-807932"/>
                <a:satOff val="9034"/>
                <a:lumOff val="110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رویکرد ارزیابی ریسک اعتباری</a:t>
          </a:r>
          <a:endParaRPr lang="en-US" sz="14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gradFill rotWithShape="0">
          <a:gsLst>
            <a:gs pos="0">
              <a:schemeClr val="accent2">
                <a:tint val="50000"/>
                <a:hueOff val="-1615863"/>
                <a:satOff val="18068"/>
                <a:lumOff val="2217"/>
                <a:alphaOff val="0"/>
                <a:tint val="96000"/>
                <a:lumMod val="100000"/>
              </a:schemeClr>
            </a:gs>
            <a:gs pos="78000">
              <a:schemeClr val="accent2">
                <a:tint val="50000"/>
                <a:hueOff val="-1615863"/>
                <a:satOff val="18068"/>
                <a:lumOff val="221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2078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5D6-387C-4FF9-81D9-BD83910A5EE6}">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680719" y="1347893"/>
        <a:ext cx="4724400" cy="2722880"/>
      </dsp:txXfrm>
    </dsp:sp>
    <dsp:sp modelId="{FC2D9720-8B3D-4AF0-9B54-5F44A0AAC2AA}">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37BE547-FADE-4053-85A9-42B964BCFAF7}" type="datetimeFigureOut">
              <a:rPr lang="en-US" smtClean="0"/>
              <a:t>6/18/2025</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DB6D22B-DF14-42B1-A564-4C352CF868B3}" type="slidenum">
              <a:rPr lang="en-US" smtClean="0"/>
              <a:t>‹#›</a:t>
            </a:fld>
            <a:endParaRPr lang="en-US"/>
          </a:p>
        </p:txBody>
      </p:sp>
    </p:spTree>
    <p:extLst>
      <p:ext uri="{BB962C8B-B14F-4D97-AF65-F5344CB8AC3E}">
        <p14:creationId xmlns:p14="http://schemas.microsoft.com/office/powerpoint/2010/main" val="12890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20C6F51-9F35-497F-922F-FFD888E72EAF}" type="datetimeFigureOut">
              <a:rPr lang="en-US" smtClean="0"/>
              <a:t>6/18/2025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A7710BE-4858-428F-8BB7-A9F7D1E2746A}" type="slidenum">
              <a:rPr lang="en-US" smtClean="0"/>
              <a:t>‹#›</a:t>
            </a:fld>
            <a:endParaRPr lang="en-US"/>
          </a:p>
        </p:txBody>
      </p:sp>
    </p:spTree>
    <p:extLst>
      <p:ext uri="{BB962C8B-B14F-4D97-AF65-F5344CB8AC3E}">
        <p14:creationId xmlns:p14="http://schemas.microsoft.com/office/powerpoint/2010/main" val="261702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a:t>
            </a:fld>
            <a:endParaRPr lang="en-US"/>
          </a:p>
        </p:txBody>
      </p:sp>
    </p:spTree>
    <p:extLst>
      <p:ext uri="{BB962C8B-B14F-4D97-AF65-F5344CB8AC3E}">
        <p14:creationId xmlns:p14="http://schemas.microsoft.com/office/powerpoint/2010/main" val="32352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FC958-E84D-46C7-DBEF-4AC6DBB0FE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DEF76-2844-7189-F473-BB2DF213953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081E166-6257-D2AF-0A1A-993AC4502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F0190F-C5F5-BE1E-DB34-7011DA8449FC}"/>
              </a:ext>
            </a:extLst>
          </p:cNvPr>
          <p:cNvSpPr>
            <a:spLocks noGrp="1"/>
          </p:cNvSpPr>
          <p:nvPr>
            <p:ph type="sldNum" sz="quarter" idx="10"/>
          </p:nvPr>
        </p:nvSpPr>
        <p:spPr/>
        <p:txBody>
          <a:bodyPr/>
          <a:lstStyle/>
          <a:p>
            <a:fld id="{FA7710BE-4858-428F-8BB7-A9F7D1E2746A}" type="slidenum">
              <a:rPr lang="en-US" smtClean="0"/>
              <a:t>10</a:t>
            </a:fld>
            <a:endParaRPr lang="en-US"/>
          </a:p>
        </p:txBody>
      </p:sp>
    </p:spTree>
    <p:extLst>
      <p:ext uri="{BB962C8B-B14F-4D97-AF65-F5344CB8AC3E}">
        <p14:creationId xmlns:p14="http://schemas.microsoft.com/office/powerpoint/2010/main" val="14250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11</a:t>
            </a:fld>
            <a:endParaRPr lang="en-US"/>
          </a:p>
        </p:txBody>
      </p:sp>
    </p:spTree>
    <p:extLst>
      <p:ext uri="{BB962C8B-B14F-4D97-AF65-F5344CB8AC3E}">
        <p14:creationId xmlns:p14="http://schemas.microsoft.com/office/powerpoint/2010/main" val="128949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C5F3-E9D7-689E-4A57-E5A4C1F3C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A38D7-553C-84AB-1313-5E8BAFF5FE7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B9E173C-3E22-96EF-FA9F-EB0FC8495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655CB2-77B8-5D33-4553-B5A5B2D9ACED}"/>
              </a:ext>
            </a:extLst>
          </p:cNvPr>
          <p:cNvSpPr>
            <a:spLocks noGrp="1"/>
          </p:cNvSpPr>
          <p:nvPr>
            <p:ph type="sldNum" sz="quarter" idx="10"/>
          </p:nvPr>
        </p:nvSpPr>
        <p:spPr/>
        <p:txBody>
          <a:bodyPr/>
          <a:lstStyle/>
          <a:p>
            <a:fld id="{FA7710BE-4858-428F-8BB7-A9F7D1E2746A}" type="slidenum">
              <a:rPr lang="en-US" smtClean="0"/>
              <a:t>12</a:t>
            </a:fld>
            <a:endParaRPr lang="en-US"/>
          </a:p>
        </p:txBody>
      </p:sp>
    </p:spTree>
    <p:extLst>
      <p:ext uri="{BB962C8B-B14F-4D97-AF65-F5344CB8AC3E}">
        <p14:creationId xmlns:p14="http://schemas.microsoft.com/office/powerpoint/2010/main" val="339019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D3C9E-6CAC-ED83-B368-1B73963F3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B6CFC-43C0-6121-58E2-C605851844C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757533A-B294-1B35-F23A-E0F570497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D72E41-DE42-180E-1364-A31E431402A1}"/>
              </a:ext>
            </a:extLst>
          </p:cNvPr>
          <p:cNvSpPr>
            <a:spLocks noGrp="1"/>
          </p:cNvSpPr>
          <p:nvPr>
            <p:ph type="sldNum" sz="quarter" idx="10"/>
          </p:nvPr>
        </p:nvSpPr>
        <p:spPr/>
        <p:txBody>
          <a:bodyPr/>
          <a:lstStyle/>
          <a:p>
            <a:fld id="{FA7710BE-4858-428F-8BB7-A9F7D1E2746A}" type="slidenum">
              <a:rPr lang="en-US" smtClean="0"/>
              <a:t>13</a:t>
            </a:fld>
            <a:endParaRPr lang="en-US"/>
          </a:p>
        </p:txBody>
      </p:sp>
    </p:spTree>
    <p:extLst>
      <p:ext uri="{BB962C8B-B14F-4D97-AF65-F5344CB8AC3E}">
        <p14:creationId xmlns:p14="http://schemas.microsoft.com/office/powerpoint/2010/main" val="101803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14</a:t>
            </a:fld>
            <a:endParaRPr lang="en-US"/>
          </a:p>
        </p:txBody>
      </p:sp>
    </p:spTree>
    <p:extLst>
      <p:ext uri="{BB962C8B-B14F-4D97-AF65-F5344CB8AC3E}">
        <p14:creationId xmlns:p14="http://schemas.microsoft.com/office/powerpoint/2010/main" val="63514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14196-B438-15B6-0E0B-36EFAA52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51049-4E9A-7745-A675-6C712133F98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43F265D-870E-3B6D-B4A0-BDC2698863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DF793-6BE5-5382-1619-0BC780A3FA68}"/>
              </a:ext>
            </a:extLst>
          </p:cNvPr>
          <p:cNvSpPr>
            <a:spLocks noGrp="1"/>
          </p:cNvSpPr>
          <p:nvPr>
            <p:ph type="sldNum" sz="quarter" idx="10"/>
          </p:nvPr>
        </p:nvSpPr>
        <p:spPr/>
        <p:txBody>
          <a:bodyPr/>
          <a:lstStyle/>
          <a:p>
            <a:fld id="{FA7710BE-4858-428F-8BB7-A9F7D1E2746A}" type="slidenum">
              <a:rPr lang="en-US" smtClean="0"/>
              <a:t>15</a:t>
            </a:fld>
            <a:endParaRPr lang="en-US"/>
          </a:p>
        </p:txBody>
      </p:sp>
    </p:spTree>
    <p:extLst>
      <p:ext uri="{BB962C8B-B14F-4D97-AF65-F5344CB8AC3E}">
        <p14:creationId xmlns:p14="http://schemas.microsoft.com/office/powerpoint/2010/main" val="11249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EF28-1BA7-F3EB-7AF8-886C9209E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3BCFD-2DB2-24B3-8774-4F5AD5E0F30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AF862B3-EA65-C830-425B-6991904C95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ACFBBD-0C58-E200-755C-C6165C8C09B6}"/>
              </a:ext>
            </a:extLst>
          </p:cNvPr>
          <p:cNvSpPr>
            <a:spLocks noGrp="1"/>
          </p:cNvSpPr>
          <p:nvPr>
            <p:ph type="sldNum" sz="quarter" idx="10"/>
          </p:nvPr>
        </p:nvSpPr>
        <p:spPr/>
        <p:txBody>
          <a:bodyPr/>
          <a:lstStyle/>
          <a:p>
            <a:fld id="{FA7710BE-4858-428F-8BB7-A9F7D1E2746A}" type="slidenum">
              <a:rPr lang="en-US" smtClean="0"/>
              <a:t>16</a:t>
            </a:fld>
            <a:endParaRPr lang="en-US"/>
          </a:p>
        </p:txBody>
      </p:sp>
    </p:spTree>
    <p:extLst>
      <p:ext uri="{BB962C8B-B14F-4D97-AF65-F5344CB8AC3E}">
        <p14:creationId xmlns:p14="http://schemas.microsoft.com/office/powerpoint/2010/main" val="3677007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2A7D-2E2F-AF35-A087-24CD7D179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8188F-AEAD-C09C-B892-2F236E751C1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37122E-5FB9-5C62-6068-F21E6CEBF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DAB2E-6431-718F-38AB-426044692D32}"/>
              </a:ext>
            </a:extLst>
          </p:cNvPr>
          <p:cNvSpPr>
            <a:spLocks noGrp="1"/>
          </p:cNvSpPr>
          <p:nvPr>
            <p:ph type="sldNum" sz="quarter" idx="10"/>
          </p:nvPr>
        </p:nvSpPr>
        <p:spPr/>
        <p:txBody>
          <a:bodyPr/>
          <a:lstStyle/>
          <a:p>
            <a:fld id="{FA7710BE-4858-428F-8BB7-A9F7D1E2746A}" type="slidenum">
              <a:rPr lang="en-US" smtClean="0"/>
              <a:t>17</a:t>
            </a:fld>
            <a:endParaRPr lang="en-US"/>
          </a:p>
        </p:txBody>
      </p:sp>
    </p:spTree>
    <p:extLst>
      <p:ext uri="{BB962C8B-B14F-4D97-AF65-F5344CB8AC3E}">
        <p14:creationId xmlns:p14="http://schemas.microsoft.com/office/powerpoint/2010/main" val="391257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67AF-B82F-C9A6-0098-E4E6D16D5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072A2-2C66-5E7B-5153-948B253793E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C05228-9CAF-8117-60FD-2CACF2110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759CB-05F7-60E0-711E-35EC63A297F5}"/>
              </a:ext>
            </a:extLst>
          </p:cNvPr>
          <p:cNvSpPr>
            <a:spLocks noGrp="1"/>
          </p:cNvSpPr>
          <p:nvPr>
            <p:ph type="sldNum" sz="quarter" idx="10"/>
          </p:nvPr>
        </p:nvSpPr>
        <p:spPr/>
        <p:txBody>
          <a:bodyPr/>
          <a:lstStyle/>
          <a:p>
            <a:fld id="{FA7710BE-4858-428F-8BB7-A9F7D1E2746A}" type="slidenum">
              <a:rPr lang="en-US" smtClean="0"/>
              <a:t>18</a:t>
            </a:fld>
            <a:endParaRPr lang="en-US"/>
          </a:p>
        </p:txBody>
      </p:sp>
    </p:spTree>
    <p:extLst>
      <p:ext uri="{BB962C8B-B14F-4D97-AF65-F5344CB8AC3E}">
        <p14:creationId xmlns:p14="http://schemas.microsoft.com/office/powerpoint/2010/main" val="419222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0B77-44F6-6A9E-97CA-86283F350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69D20-9DA4-BA4C-020B-5A76293EC01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C35AD73-CBE2-21F1-632F-6ED048F35E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EA95F-00F5-3EB1-7798-A8443E5E5B96}"/>
              </a:ext>
            </a:extLst>
          </p:cNvPr>
          <p:cNvSpPr>
            <a:spLocks noGrp="1"/>
          </p:cNvSpPr>
          <p:nvPr>
            <p:ph type="sldNum" sz="quarter" idx="10"/>
          </p:nvPr>
        </p:nvSpPr>
        <p:spPr/>
        <p:txBody>
          <a:bodyPr/>
          <a:lstStyle/>
          <a:p>
            <a:fld id="{FA7710BE-4858-428F-8BB7-A9F7D1E2746A}" type="slidenum">
              <a:rPr lang="en-US" smtClean="0"/>
              <a:t>19</a:t>
            </a:fld>
            <a:endParaRPr lang="en-US"/>
          </a:p>
        </p:txBody>
      </p:sp>
    </p:spTree>
    <p:extLst>
      <p:ext uri="{BB962C8B-B14F-4D97-AF65-F5344CB8AC3E}">
        <p14:creationId xmlns:p14="http://schemas.microsoft.com/office/powerpoint/2010/main" val="213301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a:t>
            </a:fld>
            <a:endParaRPr lang="en-US"/>
          </a:p>
        </p:txBody>
      </p:sp>
    </p:spTree>
    <p:extLst>
      <p:ext uri="{BB962C8B-B14F-4D97-AF65-F5344CB8AC3E}">
        <p14:creationId xmlns:p14="http://schemas.microsoft.com/office/powerpoint/2010/main" val="110673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5D1C7-CEDB-98ED-06F0-644AA401FA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5C924-A212-D204-0CEF-13E65031934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8775C6-D0BB-F4BB-7465-0F2ADACC9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18F810-1431-3182-D14D-4DB0D38E6DB3}"/>
              </a:ext>
            </a:extLst>
          </p:cNvPr>
          <p:cNvSpPr>
            <a:spLocks noGrp="1"/>
          </p:cNvSpPr>
          <p:nvPr>
            <p:ph type="sldNum" sz="quarter" idx="10"/>
          </p:nvPr>
        </p:nvSpPr>
        <p:spPr/>
        <p:txBody>
          <a:bodyPr/>
          <a:lstStyle/>
          <a:p>
            <a:fld id="{FA7710BE-4858-428F-8BB7-A9F7D1E2746A}" type="slidenum">
              <a:rPr lang="en-US" smtClean="0"/>
              <a:t>20</a:t>
            </a:fld>
            <a:endParaRPr lang="en-US"/>
          </a:p>
        </p:txBody>
      </p:sp>
    </p:spTree>
    <p:extLst>
      <p:ext uri="{BB962C8B-B14F-4D97-AF65-F5344CB8AC3E}">
        <p14:creationId xmlns:p14="http://schemas.microsoft.com/office/powerpoint/2010/main" val="179275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C6B3-0C82-BA0B-424D-56498FAB8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DE160-643B-B51D-D383-8C72C4504C2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C94673A-96F9-8D01-91CA-2AFE07710E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7D8B02-AF2B-C48F-8BC8-207D50910559}"/>
              </a:ext>
            </a:extLst>
          </p:cNvPr>
          <p:cNvSpPr>
            <a:spLocks noGrp="1"/>
          </p:cNvSpPr>
          <p:nvPr>
            <p:ph type="sldNum" sz="quarter" idx="10"/>
          </p:nvPr>
        </p:nvSpPr>
        <p:spPr/>
        <p:txBody>
          <a:bodyPr/>
          <a:lstStyle/>
          <a:p>
            <a:fld id="{FA7710BE-4858-428F-8BB7-A9F7D1E2746A}" type="slidenum">
              <a:rPr lang="en-US" smtClean="0"/>
              <a:t>21</a:t>
            </a:fld>
            <a:endParaRPr lang="en-US"/>
          </a:p>
        </p:txBody>
      </p:sp>
    </p:spTree>
    <p:extLst>
      <p:ext uri="{BB962C8B-B14F-4D97-AF65-F5344CB8AC3E}">
        <p14:creationId xmlns:p14="http://schemas.microsoft.com/office/powerpoint/2010/main" val="356261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34D78-EE69-26A7-BB08-4D4DBBB71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2C081-7220-5781-6BB7-A83DFED14E5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F9BCE97-91A1-CCAC-9207-F1950304E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36990F-179D-8CB7-C3B7-A8949B413C07}"/>
              </a:ext>
            </a:extLst>
          </p:cNvPr>
          <p:cNvSpPr>
            <a:spLocks noGrp="1"/>
          </p:cNvSpPr>
          <p:nvPr>
            <p:ph type="sldNum" sz="quarter" idx="10"/>
          </p:nvPr>
        </p:nvSpPr>
        <p:spPr/>
        <p:txBody>
          <a:bodyPr/>
          <a:lstStyle/>
          <a:p>
            <a:fld id="{FA7710BE-4858-428F-8BB7-A9F7D1E2746A}" type="slidenum">
              <a:rPr lang="en-US" smtClean="0"/>
              <a:t>22</a:t>
            </a:fld>
            <a:endParaRPr lang="en-US"/>
          </a:p>
        </p:txBody>
      </p:sp>
    </p:spTree>
    <p:extLst>
      <p:ext uri="{BB962C8B-B14F-4D97-AF65-F5344CB8AC3E}">
        <p14:creationId xmlns:p14="http://schemas.microsoft.com/office/powerpoint/2010/main" val="135752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F3704-89E1-DD96-04C8-46D5C747A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EA08-6387-5073-4E1E-838C71F11B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3BE94FA-F840-F29E-E1EE-054712D439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9EE564-1E54-35E5-AE32-9D4022B4751D}"/>
              </a:ext>
            </a:extLst>
          </p:cNvPr>
          <p:cNvSpPr>
            <a:spLocks noGrp="1"/>
          </p:cNvSpPr>
          <p:nvPr>
            <p:ph type="sldNum" sz="quarter" idx="10"/>
          </p:nvPr>
        </p:nvSpPr>
        <p:spPr/>
        <p:txBody>
          <a:bodyPr/>
          <a:lstStyle/>
          <a:p>
            <a:fld id="{FA7710BE-4858-428F-8BB7-A9F7D1E2746A}" type="slidenum">
              <a:rPr lang="en-US" smtClean="0"/>
              <a:t>23</a:t>
            </a:fld>
            <a:endParaRPr lang="en-US"/>
          </a:p>
        </p:txBody>
      </p:sp>
    </p:spTree>
    <p:extLst>
      <p:ext uri="{BB962C8B-B14F-4D97-AF65-F5344CB8AC3E}">
        <p14:creationId xmlns:p14="http://schemas.microsoft.com/office/powerpoint/2010/main" val="2087813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16E6-37B7-84AB-F6E2-8600B0EB8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9D71A-2BA7-736B-670E-2ABA8352B60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02D560D-2228-252E-0268-1A51F16BA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9CDD8-9C90-39DC-8EE4-80A4BDB076BE}"/>
              </a:ext>
            </a:extLst>
          </p:cNvPr>
          <p:cNvSpPr>
            <a:spLocks noGrp="1"/>
          </p:cNvSpPr>
          <p:nvPr>
            <p:ph type="sldNum" sz="quarter" idx="10"/>
          </p:nvPr>
        </p:nvSpPr>
        <p:spPr/>
        <p:txBody>
          <a:bodyPr/>
          <a:lstStyle/>
          <a:p>
            <a:fld id="{FA7710BE-4858-428F-8BB7-A9F7D1E2746A}" type="slidenum">
              <a:rPr lang="en-US" smtClean="0"/>
              <a:t>24</a:t>
            </a:fld>
            <a:endParaRPr lang="en-US"/>
          </a:p>
        </p:txBody>
      </p:sp>
    </p:spTree>
    <p:extLst>
      <p:ext uri="{BB962C8B-B14F-4D97-AF65-F5344CB8AC3E}">
        <p14:creationId xmlns:p14="http://schemas.microsoft.com/office/powerpoint/2010/main" val="20499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25</a:t>
            </a:fld>
            <a:endParaRPr lang="en-US"/>
          </a:p>
        </p:txBody>
      </p:sp>
    </p:spTree>
    <p:extLst>
      <p:ext uri="{BB962C8B-B14F-4D97-AF65-F5344CB8AC3E}">
        <p14:creationId xmlns:p14="http://schemas.microsoft.com/office/powerpoint/2010/main" val="366406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9E7E7-D4C2-EC9A-DE1A-14AE0E9A8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3DA382-EFBA-B2B6-A8A3-A9FDEA83259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6E0DDE0-4A25-E7EF-C568-445E5F04F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3CCDAB-09D0-F245-33EE-867346793189}"/>
              </a:ext>
            </a:extLst>
          </p:cNvPr>
          <p:cNvSpPr>
            <a:spLocks noGrp="1"/>
          </p:cNvSpPr>
          <p:nvPr>
            <p:ph type="sldNum" sz="quarter" idx="10"/>
          </p:nvPr>
        </p:nvSpPr>
        <p:spPr/>
        <p:txBody>
          <a:bodyPr/>
          <a:lstStyle/>
          <a:p>
            <a:fld id="{FA7710BE-4858-428F-8BB7-A9F7D1E2746A}" type="slidenum">
              <a:rPr lang="en-US" smtClean="0"/>
              <a:t>26</a:t>
            </a:fld>
            <a:endParaRPr lang="en-US"/>
          </a:p>
        </p:txBody>
      </p:sp>
    </p:spTree>
    <p:extLst>
      <p:ext uri="{BB962C8B-B14F-4D97-AF65-F5344CB8AC3E}">
        <p14:creationId xmlns:p14="http://schemas.microsoft.com/office/powerpoint/2010/main" val="1244371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CE07B-753D-F6B6-E173-DAE7F7A77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B276F-611A-44D1-77A4-ABCD1DC1A11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18982D3-8FE8-5AF0-58BD-88CC99A676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2EA69-9EA2-8A8B-6531-3B252A20E5BC}"/>
              </a:ext>
            </a:extLst>
          </p:cNvPr>
          <p:cNvSpPr>
            <a:spLocks noGrp="1"/>
          </p:cNvSpPr>
          <p:nvPr>
            <p:ph type="sldNum" sz="quarter" idx="10"/>
          </p:nvPr>
        </p:nvSpPr>
        <p:spPr/>
        <p:txBody>
          <a:bodyPr/>
          <a:lstStyle/>
          <a:p>
            <a:fld id="{FA7710BE-4858-428F-8BB7-A9F7D1E2746A}" type="slidenum">
              <a:rPr lang="en-US" smtClean="0"/>
              <a:t>27</a:t>
            </a:fld>
            <a:endParaRPr lang="en-US"/>
          </a:p>
        </p:txBody>
      </p:sp>
    </p:spTree>
    <p:extLst>
      <p:ext uri="{BB962C8B-B14F-4D97-AF65-F5344CB8AC3E}">
        <p14:creationId xmlns:p14="http://schemas.microsoft.com/office/powerpoint/2010/main" val="942467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957A-DD39-A81E-6A61-D70A68B79A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4984B-76A3-28D6-BC65-89D63234BCD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68114C1-A136-C10C-9D95-A9B47080A4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0BCFD8-26B1-9E1B-27E2-398BA0AC0D86}"/>
              </a:ext>
            </a:extLst>
          </p:cNvPr>
          <p:cNvSpPr>
            <a:spLocks noGrp="1"/>
          </p:cNvSpPr>
          <p:nvPr>
            <p:ph type="sldNum" sz="quarter" idx="10"/>
          </p:nvPr>
        </p:nvSpPr>
        <p:spPr/>
        <p:txBody>
          <a:bodyPr/>
          <a:lstStyle/>
          <a:p>
            <a:fld id="{FA7710BE-4858-428F-8BB7-A9F7D1E2746A}" type="slidenum">
              <a:rPr lang="en-US" smtClean="0"/>
              <a:t>28</a:t>
            </a:fld>
            <a:endParaRPr lang="en-US"/>
          </a:p>
        </p:txBody>
      </p:sp>
    </p:spTree>
    <p:extLst>
      <p:ext uri="{BB962C8B-B14F-4D97-AF65-F5344CB8AC3E}">
        <p14:creationId xmlns:p14="http://schemas.microsoft.com/office/powerpoint/2010/main" val="744576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6D731-0DFA-89FF-D243-51FCBF02C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C94916-C230-DE36-0C6A-0279AD128FF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1DF8584-7705-EFCA-7984-1117542529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6B898-9D3F-8928-FFED-686B6FEA9D2D}"/>
              </a:ext>
            </a:extLst>
          </p:cNvPr>
          <p:cNvSpPr>
            <a:spLocks noGrp="1"/>
          </p:cNvSpPr>
          <p:nvPr>
            <p:ph type="sldNum" sz="quarter" idx="10"/>
          </p:nvPr>
        </p:nvSpPr>
        <p:spPr/>
        <p:txBody>
          <a:bodyPr/>
          <a:lstStyle/>
          <a:p>
            <a:fld id="{FA7710BE-4858-428F-8BB7-A9F7D1E2746A}" type="slidenum">
              <a:rPr lang="en-US" smtClean="0"/>
              <a:t>29</a:t>
            </a:fld>
            <a:endParaRPr lang="en-US"/>
          </a:p>
        </p:txBody>
      </p:sp>
    </p:spTree>
    <p:extLst>
      <p:ext uri="{BB962C8B-B14F-4D97-AF65-F5344CB8AC3E}">
        <p14:creationId xmlns:p14="http://schemas.microsoft.com/office/powerpoint/2010/main" val="182744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7D5A-F597-75E3-2E49-C721B6D21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A9751-CEE8-D3E4-5D9E-BA078E49C5C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E313C81-3546-E163-2C82-AFC445461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F3B950-A7FD-4EB2-3F5D-00F63D193777}"/>
              </a:ext>
            </a:extLst>
          </p:cNvPr>
          <p:cNvSpPr>
            <a:spLocks noGrp="1"/>
          </p:cNvSpPr>
          <p:nvPr>
            <p:ph type="sldNum" sz="quarter" idx="10"/>
          </p:nvPr>
        </p:nvSpPr>
        <p:spPr/>
        <p:txBody>
          <a:bodyPr/>
          <a:lstStyle/>
          <a:p>
            <a:fld id="{FA7710BE-4858-428F-8BB7-A9F7D1E2746A}" type="slidenum">
              <a:rPr lang="en-US" smtClean="0"/>
              <a:t>3</a:t>
            </a:fld>
            <a:endParaRPr lang="en-US"/>
          </a:p>
        </p:txBody>
      </p:sp>
    </p:spTree>
    <p:extLst>
      <p:ext uri="{BB962C8B-B14F-4D97-AF65-F5344CB8AC3E}">
        <p14:creationId xmlns:p14="http://schemas.microsoft.com/office/powerpoint/2010/main" val="4540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7954B-6D9E-AA47-6D4B-4FE5A98C7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7A0BD-8E18-BAC7-2E1E-9F9F531D654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C6F6C03-B00A-5F53-42E3-30254D1F56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912EA-8748-35ED-ABE9-380EC8358640}"/>
              </a:ext>
            </a:extLst>
          </p:cNvPr>
          <p:cNvSpPr>
            <a:spLocks noGrp="1"/>
          </p:cNvSpPr>
          <p:nvPr>
            <p:ph type="sldNum" sz="quarter" idx="10"/>
          </p:nvPr>
        </p:nvSpPr>
        <p:spPr/>
        <p:txBody>
          <a:bodyPr/>
          <a:lstStyle/>
          <a:p>
            <a:fld id="{FA7710BE-4858-428F-8BB7-A9F7D1E2746A}" type="slidenum">
              <a:rPr lang="en-US" smtClean="0"/>
              <a:t>30</a:t>
            </a:fld>
            <a:endParaRPr lang="en-US"/>
          </a:p>
        </p:txBody>
      </p:sp>
    </p:spTree>
    <p:extLst>
      <p:ext uri="{BB962C8B-B14F-4D97-AF65-F5344CB8AC3E}">
        <p14:creationId xmlns:p14="http://schemas.microsoft.com/office/powerpoint/2010/main" val="3860579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CC054-715A-5AA1-95DD-92F16BF1A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428AA-A12E-B19B-A967-C035E31D95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4B73F11-AA22-D5EB-FBDF-1C37986210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D0EBC8-CDDA-A226-0FBA-DC6C5B70A631}"/>
              </a:ext>
            </a:extLst>
          </p:cNvPr>
          <p:cNvSpPr>
            <a:spLocks noGrp="1"/>
          </p:cNvSpPr>
          <p:nvPr>
            <p:ph type="sldNum" sz="quarter" idx="10"/>
          </p:nvPr>
        </p:nvSpPr>
        <p:spPr/>
        <p:txBody>
          <a:bodyPr/>
          <a:lstStyle/>
          <a:p>
            <a:fld id="{FA7710BE-4858-428F-8BB7-A9F7D1E2746A}" type="slidenum">
              <a:rPr lang="en-US" smtClean="0"/>
              <a:t>31</a:t>
            </a:fld>
            <a:endParaRPr lang="en-US"/>
          </a:p>
        </p:txBody>
      </p:sp>
    </p:spTree>
    <p:extLst>
      <p:ext uri="{BB962C8B-B14F-4D97-AF65-F5344CB8AC3E}">
        <p14:creationId xmlns:p14="http://schemas.microsoft.com/office/powerpoint/2010/main" val="129708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5C4F3-B836-1670-511D-C95419FC5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6E2CB-0587-1022-3A20-A4C727BAA6D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143A177-76DC-1C12-9B8C-D59603E075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3AFEB-A355-D047-7FFD-6F055B954E3E}"/>
              </a:ext>
            </a:extLst>
          </p:cNvPr>
          <p:cNvSpPr>
            <a:spLocks noGrp="1"/>
          </p:cNvSpPr>
          <p:nvPr>
            <p:ph type="sldNum" sz="quarter" idx="10"/>
          </p:nvPr>
        </p:nvSpPr>
        <p:spPr/>
        <p:txBody>
          <a:bodyPr/>
          <a:lstStyle/>
          <a:p>
            <a:fld id="{FA7710BE-4858-428F-8BB7-A9F7D1E2746A}" type="slidenum">
              <a:rPr lang="en-US" smtClean="0"/>
              <a:t>32</a:t>
            </a:fld>
            <a:endParaRPr lang="en-US"/>
          </a:p>
        </p:txBody>
      </p:sp>
    </p:spTree>
    <p:extLst>
      <p:ext uri="{BB962C8B-B14F-4D97-AF65-F5344CB8AC3E}">
        <p14:creationId xmlns:p14="http://schemas.microsoft.com/office/powerpoint/2010/main" val="2589939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95E6B-B7F3-7A77-85CE-1B86AB0C7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EC1F5-2F7F-2239-786A-953E2A7BB86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C7D6259-7657-D313-F0A3-FC63C78DF5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F433C5-67D2-F2D5-C88F-4F3AD2D7D03F}"/>
              </a:ext>
            </a:extLst>
          </p:cNvPr>
          <p:cNvSpPr>
            <a:spLocks noGrp="1"/>
          </p:cNvSpPr>
          <p:nvPr>
            <p:ph type="sldNum" sz="quarter" idx="10"/>
          </p:nvPr>
        </p:nvSpPr>
        <p:spPr/>
        <p:txBody>
          <a:bodyPr/>
          <a:lstStyle/>
          <a:p>
            <a:fld id="{FA7710BE-4858-428F-8BB7-A9F7D1E2746A}" type="slidenum">
              <a:rPr lang="en-US" smtClean="0"/>
              <a:t>33</a:t>
            </a:fld>
            <a:endParaRPr lang="en-US"/>
          </a:p>
        </p:txBody>
      </p:sp>
    </p:spTree>
    <p:extLst>
      <p:ext uri="{BB962C8B-B14F-4D97-AF65-F5344CB8AC3E}">
        <p14:creationId xmlns:p14="http://schemas.microsoft.com/office/powerpoint/2010/main" val="411325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C410E-BA61-2EA3-B88B-D3B59699F4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2A2D3-758D-6737-1538-465444EB3C7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2C093C1-5F03-C5EE-095B-D37F3BE11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624368-1043-A8EE-2FC2-EEB0A2D0D968}"/>
              </a:ext>
            </a:extLst>
          </p:cNvPr>
          <p:cNvSpPr>
            <a:spLocks noGrp="1"/>
          </p:cNvSpPr>
          <p:nvPr>
            <p:ph type="sldNum" sz="quarter" idx="10"/>
          </p:nvPr>
        </p:nvSpPr>
        <p:spPr/>
        <p:txBody>
          <a:bodyPr/>
          <a:lstStyle/>
          <a:p>
            <a:fld id="{FA7710BE-4858-428F-8BB7-A9F7D1E2746A}" type="slidenum">
              <a:rPr lang="en-US" smtClean="0"/>
              <a:t>34</a:t>
            </a:fld>
            <a:endParaRPr lang="en-US"/>
          </a:p>
        </p:txBody>
      </p:sp>
    </p:spTree>
    <p:extLst>
      <p:ext uri="{BB962C8B-B14F-4D97-AF65-F5344CB8AC3E}">
        <p14:creationId xmlns:p14="http://schemas.microsoft.com/office/powerpoint/2010/main" val="337663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FC872-E55F-F071-0B31-BEA9836E1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5954D-79F6-E8F6-FC57-0801D169F6A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4F6F35-0E69-43EC-91C5-95AE114253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A039E4-C108-8649-C9F8-BE93802E4A38}"/>
              </a:ext>
            </a:extLst>
          </p:cNvPr>
          <p:cNvSpPr>
            <a:spLocks noGrp="1"/>
          </p:cNvSpPr>
          <p:nvPr>
            <p:ph type="sldNum" sz="quarter" idx="10"/>
          </p:nvPr>
        </p:nvSpPr>
        <p:spPr/>
        <p:txBody>
          <a:bodyPr/>
          <a:lstStyle/>
          <a:p>
            <a:fld id="{FA7710BE-4858-428F-8BB7-A9F7D1E2746A}" type="slidenum">
              <a:rPr lang="en-US" smtClean="0"/>
              <a:t>35</a:t>
            </a:fld>
            <a:endParaRPr lang="en-US"/>
          </a:p>
        </p:txBody>
      </p:sp>
    </p:spTree>
    <p:extLst>
      <p:ext uri="{BB962C8B-B14F-4D97-AF65-F5344CB8AC3E}">
        <p14:creationId xmlns:p14="http://schemas.microsoft.com/office/powerpoint/2010/main" val="3789888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64351-D752-8973-6E6B-406C984CB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ED454A-6609-608C-1C1A-022A80CF84A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DBAC374-610C-90E2-E63A-0BAE345F57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BF767-DA3F-AC1F-0F72-5384B1E2DFE7}"/>
              </a:ext>
            </a:extLst>
          </p:cNvPr>
          <p:cNvSpPr>
            <a:spLocks noGrp="1"/>
          </p:cNvSpPr>
          <p:nvPr>
            <p:ph type="sldNum" sz="quarter" idx="10"/>
          </p:nvPr>
        </p:nvSpPr>
        <p:spPr/>
        <p:txBody>
          <a:bodyPr/>
          <a:lstStyle/>
          <a:p>
            <a:fld id="{FA7710BE-4858-428F-8BB7-A9F7D1E2746A}" type="slidenum">
              <a:rPr lang="en-US" smtClean="0"/>
              <a:t>36</a:t>
            </a:fld>
            <a:endParaRPr lang="en-US"/>
          </a:p>
        </p:txBody>
      </p:sp>
    </p:spTree>
    <p:extLst>
      <p:ext uri="{BB962C8B-B14F-4D97-AF65-F5344CB8AC3E}">
        <p14:creationId xmlns:p14="http://schemas.microsoft.com/office/powerpoint/2010/main" val="3377335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273D-63C6-2739-9EA8-F5813B4ED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A3FE63-8E65-7A38-933F-29BB1217DEB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D166069-59A7-3701-F617-E96A313879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6A054C-27F3-42FB-DF6A-F77E20EC3119}"/>
              </a:ext>
            </a:extLst>
          </p:cNvPr>
          <p:cNvSpPr>
            <a:spLocks noGrp="1"/>
          </p:cNvSpPr>
          <p:nvPr>
            <p:ph type="sldNum" sz="quarter" idx="10"/>
          </p:nvPr>
        </p:nvSpPr>
        <p:spPr/>
        <p:txBody>
          <a:bodyPr/>
          <a:lstStyle/>
          <a:p>
            <a:fld id="{FA7710BE-4858-428F-8BB7-A9F7D1E2746A}" type="slidenum">
              <a:rPr lang="en-US" smtClean="0"/>
              <a:t>37</a:t>
            </a:fld>
            <a:endParaRPr lang="en-US"/>
          </a:p>
        </p:txBody>
      </p:sp>
    </p:spTree>
    <p:extLst>
      <p:ext uri="{BB962C8B-B14F-4D97-AF65-F5344CB8AC3E}">
        <p14:creationId xmlns:p14="http://schemas.microsoft.com/office/powerpoint/2010/main" val="2599143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099F-48DE-D4EC-6411-527B95BA33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ED1BA-FEC7-1088-E8FF-194E3DDB00B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2A35AA4-FB95-C45F-A274-E296578EB4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5E801A-1304-441B-F5EE-037E49DE3F5A}"/>
              </a:ext>
            </a:extLst>
          </p:cNvPr>
          <p:cNvSpPr>
            <a:spLocks noGrp="1"/>
          </p:cNvSpPr>
          <p:nvPr>
            <p:ph type="sldNum" sz="quarter" idx="10"/>
          </p:nvPr>
        </p:nvSpPr>
        <p:spPr/>
        <p:txBody>
          <a:bodyPr/>
          <a:lstStyle/>
          <a:p>
            <a:fld id="{FA7710BE-4858-428F-8BB7-A9F7D1E2746A}" type="slidenum">
              <a:rPr lang="en-US" smtClean="0"/>
              <a:t>38</a:t>
            </a:fld>
            <a:endParaRPr lang="en-US"/>
          </a:p>
        </p:txBody>
      </p:sp>
    </p:spTree>
    <p:extLst>
      <p:ext uri="{BB962C8B-B14F-4D97-AF65-F5344CB8AC3E}">
        <p14:creationId xmlns:p14="http://schemas.microsoft.com/office/powerpoint/2010/main" val="2370615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7735-6074-4869-3492-DA29B22299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3EFDF-20E8-6BED-C139-DC238AA444B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75586BC6-8399-D46A-E78C-1588F8F4DF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2D796-7253-5B66-5CC8-6EA64E6B2891}"/>
              </a:ext>
            </a:extLst>
          </p:cNvPr>
          <p:cNvSpPr>
            <a:spLocks noGrp="1"/>
          </p:cNvSpPr>
          <p:nvPr>
            <p:ph type="sldNum" sz="quarter" idx="10"/>
          </p:nvPr>
        </p:nvSpPr>
        <p:spPr/>
        <p:txBody>
          <a:bodyPr/>
          <a:lstStyle/>
          <a:p>
            <a:fld id="{FA7710BE-4858-428F-8BB7-A9F7D1E2746A}" type="slidenum">
              <a:rPr lang="en-US" smtClean="0"/>
              <a:t>39</a:t>
            </a:fld>
            <a:endParaRPr lang="en-US"/>
          </a:p>
        </p:txBody>
      </p:sp>
    </p:spTree>
    <p:extLst>
      <p:ext uri="{BB962C8B-B14F-4D97-AF65-F5344CB8AC3E}">
        <p14:creationId xmlns:p14="http://schemas.microsoft.com/office/powerpoint/2010/main" val="198049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a:t>
            </a:fld>
            <a:endParaRPr lang="en-US"/>
          </a:p>
        </p:txBody>
      </p:sp>
    </p:spTree>
    <p:extLst>
      <p:ext uri="{BB962C8B-B14F-4D97-AF65-F5344CB8AC3E}">
        <p14:creationId xmlns:p14="http://schemas.microsoft.com/office/powerpoint/2010/main" val="21637612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40</a:t>
            </a:fld>
            <a:endParaRPr lang="en-US"/>
          </a:p>
        </p:txBody>
      </p:sp>
    </p:spTree>
    <p:extLst>
      <p:ext uri="{BB962C8B-B14F-4D97-AF65-F5344CB8AC3E}">
        <p14:creationId xmlns:p14="http://schemas.microsoft.com/office/powerpoint/2010/main" val="1399376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41</a:t>
            </a:fld>
            <a:endParaRPr lang="en-US"/>
          </a:p>
        </p:txBody>
      </p:sp>
    </p:spTree>
    <p:extLst>
      <p:ext uri="{BB962C8B-B14F-4D97-AF65-F5344CB8AC3E}">
        <p14:creationId xmlns:p14="http://schemas.microsoft.com/office/powerpoint/2010/main" val="16495299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42</a:t>
            </a:fld>
            <a:endParaRPr lang="en-US"/>
          </a:p>
        </p:txBody>
      </p:sp>
    </p:spTree>
    <p:extLst>
      <p:ext uri="{BB962C8B-B14F-4D97-AF65-F5344CB8AC3E}">
        <p14:creationId xmlns:p14="http://schemas.microsoft.com/office/powerpoint/2010/main" val="1469978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43</a:t>
            </a:fld>
            <a:endParaRPr lang="en-US"/>
          </a:p>
        </p:txBody>
      </p:sp>
    </p:spTree>
    <p:extLst>
      <p:ext uri="{BB962C8B-B14F-4D97-AF65-F5344CB8AC3E}">
        <p14:creationId xmlns:p14="http://schemas.microsoft.com/office/powerpoint/2010/main" val="201734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4325-D35A-AA79-08D3-F5A8B84FBD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6A35B-2AC9-84C5-8B23-90F367FC7B7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D566DD9-C6A6-4998-817E-5C612E4328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7EB622-96B2-B210-7B24-BB1B3E87E760}"/>
              </a:ext>
            </a:extLst>
          </p:cNvPr>
          <p:cNvSpPr>
            <a:spLocks noGrp="1"/>
          </p:cNvSpPr>
          <p:nvPr>
            <p:ph type="sldNum" sz="quarter" idx="10"/>
          </p:nvPr>
        </p:nvSpPr>
        <p:spPr/>
        <p:txBody>
          <a:bodyPr/>
          <a:lstStyle/>
          <a:p>
            <a:fld id="{FA7710BE-4858-428F-8BB7-A9F7D1E2746A}" type="slidenum">
              <a:rPr lang="en-US" smtClean="0"/>
              <a:t>5</a:t>
            </a:fld>
            <a:endParaRPr lang="en-US"/>
          </a:p>
        </p:txBody>
      </p:sp>
    </p:spTree>
    <p:extLst>
      <p:ext uri="{BB962C8B-B14F-4D97-AF65-F5344CB8AC3E}">
        <p14:creationId xmlns:p14="http://schemas.microsoft.com/office/powerpoint/2010/main" val="183172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906A-F25D-952D-4E58-D6E2BA0C6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53F0A-4873-7FD1-3D43-722AB8A389A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D060B10-6AAF-CAFF-B946-346CFC436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D1577D-8A0E-5AA1-F65C-4197A9C1DE26}"/>
              </a:ext>
            </a:extLst>
          </p:cNvPr>
          <p:cNvSpPr>
            <a:spLocks noGrp="1"/>
          </p:cNvSpPr>
          <p:nvPr>
            <p:ph type="sldNum" sz="quarter" idx="10"/>
          </p:nvPr>
        </p:nvSpPr>
        <p:spPr/>
        <p:txBody>
          <a:bodyPr/>
          <a:lstStyle/>
          <a:p>
            <a:fld id="{FA7710BE-4858-428F-8BB7-A9F7D1E2746A}" type="slidenum">
              <a:rPr lang="en-US" smtClean="0"/>
              <a:t>6</a:t>
            </a:fld>
            <a:endParaRPr lang="en-US"/>
          </a:p>
        </p:txBody>
      </p:sp>
    </p:spTree>
    <p:extLst>
      <p:ext uri="{BB962C8B-B14F-4D97-AF65-F5344CB8AC3E}">
        <p14:creationId xmlns:p14="http://schemas.microsoft.com/office/powerpoint/2010/main" val="166789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A4DA2-188E-7A16-FCBE-A3B29C39B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CAE7F-2D7C-2967-E359-37996DE931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A1148F4-64A5-D545-F568-0B50D05949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1C13C-6FD6-8F2D-8B65-5E238A10BB08}"/>
              </a:ext>
            </a:extLst>
          </p:cNvPr>
          <p:cNvSpPr>
            <a:spLocks noGrp="1"/>
          </p:cNvSpPr>
          <p:nvPr>
            <p:ph type="sldNum" sz="quarter" idx="10"/>
          </p:nvPr>
        </p:nvSpPr>
        <p:spPr/>
        <p:txBody>
          <a:bodyPr/>
          <a:lstStyle/>
          <a:p>
            <a:fld id="{FA7710BE-4858-428F-8BB7-A9F7D1E2746A}" type="slidenum">
              <a:rPr lang="en-US" smtClean="0"/>
              <a:t>7</a:t>
            </a:fld>
            <a:endParaRPr lang="en-US"/>
          </a:p>
        </p:txBody>
      </p:sp>
    </p:spTree>
    <p:extLst>
      <p:ext uri="{BB962C8B-B14F-4D97-AF65-F5344CB8AC3E}">
        <p14:creationId xmlns:p14="http://schemas.microsoft.com/office/powerpoint/2010/main" val="296531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4CB-9A60-5692-1B9F-058E910A0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BCA9B-EAE4-E69F-E092-799B8CBF372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F8C429B-283F-274E-C91A-1E8B2D139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1E6D5F-7B50-5E92-7B81-75FE588AD92C}"/>
              </a:ext>
            </a:extLst>
          </p:cNvPr>
          <p:cNvSpPr>
            <a:spLocks noGrp="1"/>
          </p:cNvSpPr>
          <p:nvPr>
            <p:ph type="sldNum" sz="quarter" idx="10"/>
          </p:nvPr>
        </p:nvSpPr>
        <p:spPr/>
        <p:txBody>
          <a:bodyPr/>
          <a:lstStyle/>
          <a:p>
            <a:fld id="{FA7710BE-4858-428F-8BB7-A9F7D1E2746A}" type="slidenum">
              <a:rPr lang="en-US" smtClean="0"/>
              <a:t>8</a:t>
            </a:fld>
            <a:endParaRPr lang="en-US"/>
          </a:p>
        </p:txBody>
      </p:sp>
    </p:spTree>
    <p:extLst>
      <p:ext uri="{BB962C8B-B14F-4D97-AF65-F5344CB8AC3E}">
        <p14:creationId xmlns:p14="http://schemas.microsoft.com/office/powerpoint/2010/main" val="1107141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B5D0-D89D-8DED-06BB-E79830510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0BF05-2A1F-2B2B-D244-CD1B29D2D4C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A01F330-8EAF-079B-2BB8-2207A0C2C3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FD00-F51B-6C41-3F34-F2ED231A5E71}"/>
              </a:ext>
            </a:extLst>
          </p:cNvPr>
          <p:cNvSpPr>
            <a:spLocks noGrp="1"/>
          </p:cNvSpPr>
          <p:nvPr>
            <p:ph type="sldNum" sz="quarter" idx="10"/>
          </p:nvPr>
        </p:nvSpPr>
        <p:spPr/>
        <p:txBody>
          <a:bodyPr/>
          <a:lstStyle/>
          <a:p>
            <a:fld id="{FA7710BE-4858-428F-8BB7-A9F7D1E2746A}" type="slidenum">
              <a:rPr lang="en-US" smtClean="0"/>
              <a:t>9</a:t>
            </a:fld>
            <a:endParaRPr lang="en-US"/>
          </a:p>
        </p:txBody>
      </p:sp>
    </p:spTree>
    <p:extLst>
      <p:ext uri="{BB962C8B-B14F-4D97-AF65-F5344CB8AC3E}">
        <p14:creationId xmlns:p14="http://schemas.microsoft.com/office/powerpoint/2010/main" val="53636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69159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953353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55527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73616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342328"/>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9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9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02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97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28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a-IR"/>
              <a:t>چهارچهارشنبه، 1397/11/03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6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fa-IR"/>
              <a:t>چهارچهارشنبه، 1397/11/03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9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a:t>چهارچهارشنبه، 1397/11/03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8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a-IR"/>
              <a:t>چهارچهارشنبه، 1397/11/03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4562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6.png"/><Relationship Id="rId7" Type="http://schemas.openxmlformats.org/officeDocument/2006/relationships/diagramData" Target="../diagrams/data10.xml"/><Relationship Id="rId12"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0.xml"/><Relationship Id="rId5" Type="http://schemas.openxmlformats.org/officeDocument/2006/relationships/image" Target="../media/image7.png"/><Relationship Id="rId10" Type="http://schemas.openxmlformats.org/officeDocument/2006/relationships/diagramColors" Target="../diagrams/colors10.xml"/><Relationship Id="rId4" Type="http://schemas.microsoft.com/office/2007/relationships/hdphoto" Target="../media/hdphoto1.wdp"/><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package" Target="../embeddings/Microsoft_Excel_Worksheet.xlsx"/><Relationship Id="rId3" Type="http://schemas.openxmlformats.org/officeDocument/2006/relationships/image" Target="../media/image6.png"/><Relationship Id="rId7" Type="http://schemas.openxmlformats.org/officeDocument/2006/relationships/diagramData" Target="../diagrams/data11.xml"/><Relationship Id="rId12"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1.xml"/><Relationship Id="rId5" Type="http://schemas.openxmlformats.org/officeDocument/2006/relationships/image" Target="../media/image7.png"/><Relationship Id="rId10" Type="http://schemas.openxmlformats.org/officeDocument/2006/relationships/diagramColors" Target="../diagrams/colors11.xml"/><Relationship Id="rId4" Type="http://schemas.microsoft.com/office/2007/relationships/hdphoto" Target="../media/hdphoto1.wdp"/><Relationship Id="rId9" Type="http://schemas.openxmlformats.org/officeDocument/2006/relationships/diagramQuickStyle" Target="../diagrams/quickStyle11.xml"/><Relationship Id="rId1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6.png"/><Relationship Id="rId7" Type="http://schemas.openxmlformats.org/officeDocument/2006/relationships/diagramData" Target="../diagrams/data12.xml"/><Relationship Id="rId12"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2.xml"/><Relationship Id="rId5" Type="http://schemas.openxmlformats.org/officeDocument/2006/relationships/image" Target="../media/image7.png"/><Relationship Id="rId10" Type="http://schemas.openxmlformats.org/officeDocument/2006/relationships/diagramColors" Target="../diagrams/colors12.xml"/><Relationship Id="rId4" Type="http://schemas.microsoft.com/office/2007/relationships/hdphoto" Target="../media/hdphoto1.wdp"/><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6.png"/><Relationship Id="rId7" Type="http://schemas.openxmlformats.org/officeDocument/2006/relationships/diagramData" Target="../diagrams/data13.xml"/><Relationship Id="rId12"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3.xml"/><Relationship Id="rId5" Type="http://schemas.openxmlformats.org/officeDocument/2006/relationships/image" Target="../media/image7.png"/><Relationship Id="rId10" Type="http://schemas.openxmlformats.org/officeDocument/2006/relationships/diagramColors" Target="../diagrams/colors13.xml"/><Relationship Id="rId4" Type="http://schemas.microsoft.com/office/2007/relationships/hdphoto" Target="../media/hdphoto1.wdp"/><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diagramData" Target="../diagrams/data14.xml"/><Relationship Id="rId12"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4.xml"/><Relationship Id="rId5" Type="http://schemas.openxmlformats.org/officeDocument/2006/relationships/image" Target="../media/image7.png"/><Relationship Id="rId10" Type="http://schemas.openxmlformats.org/officeDocument/2006/relationships/diagramColors" Target="../diagrams/colors14.xml"/><Relationship Id="rId4" Type="http://schemas.microsoft.com/office/2007/relationships/hdphoto" Target="../media/hdphoto1.wdp"/><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diagramData" Target="../diagrams/data15.xml"/><Relationship Id="rId12"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5.xml"/><Relationship Id="rId5" Type="http://schemas.openxmlformats.org/officeDocument/2006/relationships/image" Target="../media/image7.png"/><Relationship Id="rId10" Type="http://schemas.openxmlformats.org/officeDocument/2006/relationships/diagramColors" Target="../diagrams/colors15.xml"/><Relationship Id="rId4" Type="http://schemas.microsoft.com/office/2007/relationships/hdphoto" Target="../media/hdphoto1.wdp"/><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diagramData" Target="../diagrams/data16.xml"/><Relationship Id="rId12"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7.png"/><Relationship Id="rId10" Type="http://schemas.openxmlformats.org/officeDocument/2006/relationships/diagramColors" Target="../diagrams/colors16.xml"/><Relationship Id="rId4" Type="http://schemas.microsoft.com/office/2007/relationships/hdphoto" Target="../media/hdphoto1.wdp"/><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5.jpeg"/><Relationship Id="rId3" Type="http://schemas.openxmlformats.org/officeDocument/2006/relationships/image" Target="../media/image6.png"/><Relationship Id="rId7" Type="http://schemas.openxmlformats.org/officeDocument/2006/relationships/diagramData" Target="../diagrams/data17.xml"/><Relationship Id="rId12"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7.xml"/><Relationship Id="rId5" Type="http://schemas.openxmlformats.org/officeDocument/2006/relationships/image" Target="../media/image7.png"/><Relationship Id="rId10" Type="http://schemas.openxmlformats.org/officeDocument/2006/relationships/diagramColors" Target="../diagrams/colors17.xml"/><Relationship Id="rId4" Type="http://schemas.microsoft.com/office/2007/relationships/hdphoto" Target="../media/hdphoto1.wdp"/><Relationship Id="rId9"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6.png"/><Relationship Id="rId7" Type="http://schemas.openxmlformats.org/officeDocument/2006/relationships/diagramData" Target="../diagrams/data18.xml"/><Relationship Id="rId12"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8.xml"/><Relationship Id="rId5" Type="http://schemas.openxmlformats.org/officeDocument/2006/relationships/image" Target="../media/image7.png"/><Relationship Id="rId10" Type="http://schemas.openxmlformats.org/officeDocument/2006/relationships/diagramColors" Target="../diagrams/colors18.xml"/><Relationship Id="rId4" Type="http://schemas.microsoft.com/office/2007/relationships/hdphoto" Target="../media/hdphoto1.wdp"/><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6.png"/><Relationship Id="rId7" Type="http://schemas.openxmlformats.org/officeDocument/2006/relationships/diagramData" Target="../diagrams/data19.xml"/><Relationship Id="rId12"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9.xml"/><Relationship Id="rId5" Type="http://schemas.openxmlformats.org/officeDocument/2006/relationships/image" Target="../media/image7.png"/><Relationship Id="rId10" Type="http://schemas.openxmlformats.org/officeDocument/2006/relationships/diagramColors" Target="../diagrams/colors19.xml"/><Relationship Id="rId4" Type="http://schemas.microsoft.com/office/2007/relationships/hdphoto" Target="../media/hdphoto1.wdp"/><Relationship Id="rId9"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6.png"/><Relationship Id="rId7" Type="http://schemas.openxmlformats.org/officeDocument/2006/relationships/diagramData" Target="../diagrams/data20.xml"/><Relationship Id="rId12"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0.xml"/><Relationship Id="rId5" Type="http://schemas.openxmlformats.org/officeDocument/2006/relationships/image" Target="../media/image7.png"/><Relationship Id="rId10" Type="http://schemas.openxmlformats.org/officeDocument/2006/relationships/diagramColors" Target="../diagrams/colors20.xml"/><Relationship Id="rId4" Type="http://schemas.microsoft.com/office/2007/relationships/hdphoto" Target="../media/hdphoto1.wdp"/><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6.png"/><Relationship Id="rId7" Type="http://schemas.openxmlformats.org/officeDocument/2006/relationships/diagramData" Target="../diagrams/data21.xml"/><Relationship Id="rId12"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1.xml"/><Relationship Id="rId5" Type="http://schemas.openxmlformats.org/officeDocument/2006/relationships/image" Target="../media/image7.png"/><Relationship Id="rId10" Type="http://schemas.openxmlformats.org/officeDocument/2006/relationships/diagramColors" Target="../diagrams/colors21.xml"/><Relationship Id="rId4" Type="http://schemas.microsoft.com/office/2007/relationships/hdphoto" Target="../media/hdphoto1.wdp"/><Relationship Id="rId9"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image" Target="../media/image6.png"/><Relationship Id="rId7" Type="http://schemas.openxmlformats.org/officeDocument/2006/relationships/diagramData" Target="../diagrams/data23.xml"/><Relationship Id="rId12"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3.xml"/><Relationship Id="rId5" Type="http://schemas.openxmlformats.org/officeDocument/2006/relationships/image" Target="../media/image7.png"/><Relationship Id="rId10" Type="http://schemas.openxmlformats.org/officeDocument/2006/relationships/diagramColors" Target="../diagrams/colors23.xml"/><Relationship Id="rId4" Type="http://schemas.microsoft.com/office/2007/relationships/hdphoto" Target="../media/hdphoto1.wdp"/><Relationship Id="rId9"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6.png"/><Relationship Id="rId7" Type="http://schemas.openxmlformats.org/officeDocument/2006/relationships/diagramData" Target="../diagrams/data24.xml"/><Relationship Id="rId12"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4.xml"/><Relationship Id="rId5" Type="http://schemas.openxmlformats.org/officeDocument/2006/relationships/image" Target="../media/image7.png"/><Relationship Id="rId10" Type="http://schemas.openxmlformats.org/officeDocument/2006/relationships/diagramColors" Target="../diagrams/colors24.xml"/><Relationship Id="rId4" Type="http://schemas.microsoft.com/office/2007/relationships/hdphoto" Target="../media/hdphoto1.wdp"/><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image" Target="../media/image6.png"/><Relationship Id="rId7" Type="http://schemas.openxmlformats.org/officeDocument/2006/relationships/diagramData" Target="../diagrams/data25.xml"/><Relationship Id="rId12"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5.xml"/><Relationship Id="rId5" Type="http://schemas.openxmlformats.org/officeDocument/2006/relationships/image" Target="../media/image7.png"/><Relationship Id="rId10" Type="http://schemas.openxmlformats.org/officeDocument/2006/relationships/diagramColors" Target="../diagrams/colors25.xml"/><Relationship Id="rId4" Type="http://schemas.microsoft.com/office/2007/relationships/hdphoto" Target="../media/hdphoto1.wdp"/><Relationship Id="rId9"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diagramData" Target="../diagrams/data26.xml"/><Relationship Id="rId12"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6.xml"/><Relationship Id="rId5" Type="http://schemas.openxmlformats.org/officeDocument/2006/relationships/image" Target="../media/image7.png"/><Relationship Id="rId10" Type="http://schemas.openxmlformats.org/officeDocument/2006/relationships/diagramColors" Target="../diagrams/colors26.xml"/><Relationship Id="rId4" Type="http://schemas.microsoft.com/office/2007/relationships/hdphoto" Target="../media/hdphoto1.wdp"/><Relationship Id="rId9"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diagramData" Target="../diagrams/data27.xml"/><Relationship Id="rId12"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7.xml"/><Relationship Id="rId5" Type="http://schemas.openxmlformats.org/officeDocument/2006/relationships/image" Target="../media/image7.png"/><Relationship Id="rId10" Type="http://schemas.openxmlformats.org/officeDocument/2006/relationships/diagramColors" Target="../diagrams/colors27.xml"/><Relationship Id="rId4" Type="http://schemas.microsoft.com/office/2007/relationships/hdphoto" Target="../media/hdphoto1.wdp"/><Relationship Id="rId9"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diagramData" Target="../diagrams/data28.xml"/><Relationship Id="rId12"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8.xml"/><Relationship Id="rId5" Type="http://schemas.openxmlformats.org/officeDocument/2006/relationships/image" Target="../media/image7.png"/><Relationship Id="rId10" Type="http://schemas.openxmlformats.org/officeDocument/2006/relationships/diagramColors" Target="../diagrams/colors28.xml"/><Relationship Id="rId4" Type="http://schemas.microsoft.com/office/2007/relationships/hdphoto" Target="../media/hdphoto1.wdp"/><Relationship Id="rId9"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diagramData" Target="../diagrams/data29.xml"/><Relationship Id="rId12"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9.xml"/><Relationship Id="rId5" Type="http://schemas.openxmlformats.org/officeDocument/2006/relationships/image" Target="../media/image7.png"/><Relationship Id="rId10" Type="http://schemas.openxmlformats.org/officeDocument/2006/relationships/diagramColors" Target="../diagrams/colors29.xml"/><Relationship Id="rId4" Type="http://schemas.microsoft.com/office/2007/relationships/hdphoto" Target="../media/hdphoto1.wdp"/><Relationship Id="rId9"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diagramData" Target="../diagrams/data30.xml"/><Relationship Id="rId12"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0.xml"/><Relationship Id="rId5" Type="http://schemas.openxmlformats.org/officeDocument/2006/relationships/image" Target="../media/image7.png"/><Relationship Id="rId10" Type="http://schemas.openxmlformats.org/officeDocument/2006/relationships/diagramColors" Target="../diagrams/colors30.xml"/><Relationship Id="rId4" Type="http://schemas.microsoft.com/office/2007/relationships/hdphoto" Target="../media/hdphoto1.wdp"/><Relationship Id="rId9"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diagramData" Target="../diagrams/data31.xml"/><Relationship Id="rId12"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1.xml"/><Relationship Id="rId5" Type="http://schemas.openxmlformats.org/officeDocument/2006/relationships/image" Target="../media/image7.png"/><Relationship Id="rId10" Type="http://schemas.openxmlformats.org/officeDocument/2006/relationships/diagramColors" Target="../diagrams/colors31.xml"/><Relationship Id="rId4" Type="http://schemas.microsoft.com/office/2007/relationships/hdphoto" Target="../media/hdphoto1.wdp"/><Relationship Id="rId9"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diagramData" Target="../diagrams/data32.xml"/><Relationship Id="rId12"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2.xml"/><Relationship Id="rId5" Type="http://schemas.openxmlformats.org/officeDocument/2006/relationships/image" Target="../media/image7.png"/><Relationship Id="rId10" Type="http://schemas.openxmlformats.org/officeDocument/2006/relationships/diagramColors" Target="../diagrams/colors32.xml"/><Relationship Id="rId4" Type="http://schemas.microsoft.com/office/2007/relationships/hdphoto" Target="../media/hdphoto1.wdp"/><Relationship Id="rId9" Type="http://schemas.openxmlformats.org/officeDocument/2006/relationships/diagramQuickStyle" Target="../diagrams/quickStyle32.xml"/><Relationship Id="rId14"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diagramData" Target="../diagrams/data33.xml"/><Relationship Id="rId12"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3.xml"/><Relationship Id="rId5" Type="http://schemas.openxmlformats.org/officeDocument/2006/relationships/image" Target="../media/image7.png"/><Relationship Id="rId10" Type="http://schemas.openxmlformats.org/officeDocument/2006/relationships/diagramColors" Target="../diagrams/colors33.xml"/><Relationship Id="rId4" Type="http://schemas.microsoft.com/office/2007/relationships/hdphoto" Target="../media/hdphoto1.wdp"/><Relationship Id="rId9"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4.xml"/><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diagramData" Target="../diagrams/data34.xml"/><Relationship Id="rId12"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4.xml"/><Relationship Id="rId5" Type="http://schemas.openxmlformats.org/officeDocument/2006/relationships/image" Target="../media/image7.png"/><Relationship Id="rId10" Type="http://schemas.openxmlformats.org/officeDocument/2006/relationships/diagramColors" Target="../diagrams/colors34.xml"/><Relationship Id="rId4" Type="http://schemas.microsoft.com/office/2007/relationships/hdphoto" Target="../media/hdphoto1.wdp"/><Relationship Id="rId9"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image" Target="../media/image6.png"/><Relationship Id="rId7" Type="http://schemas.openxmlformats.org/officeDocument/2006/relationships/diagramData" Target="../diagrams/data35.xml"/><Relationship Id="rId12"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5.xml"/><Relationship Id="rId5" Type="http://schemas.openxmlformats.org/officeDocument/2006/relationships/image" Target="../media/image7.png"/><Relationship Id="rId10" Type="http://schemas.openxmlformats.org/officeDocument/2006/relationships/diagramColors" Target="../diagrams/colors35.xml"/><Relationship Id="rId4" Type="http://schemas.microsoft.com/office/2007/relationships/hdphoto" Target="../media/hdphoto1.wdp"/><Relationship Id="rId9"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image" Target="../media/image6.png"/><Relationship Id="rId7" Type="http://schemas.openxmlformats.org/officeDocument/2006/relationships/diagramData" Target="../diagrams/data36.xml"/><Relationship Id="rId12"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6.xml"/><Relationship Id="rId5" Type="http://schemas.openxmlformats.org/officeDocument/2006/relationships/image" Target="../media/image7.png"/><Relationship Id="rId10" Type="http://schemas.openxmlformats.org/officeDocument/2006/relationships/diagramColors" Target="../diagrams/colors36.xml"/><Relationship Id="rId4" Type="http://schemas.microsoft.com/office/2007/relationships/hdphoto" Target="../media/hdphoto1.wdp"/><Relationship Id="rId9"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diagramData" Target="../diagrams/data3.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7.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image" Target="../media/image6.png"/><Relationship Id="rId7" Type="http://schemas.openxmlformats.org/officeDocument/2006/relationships/diagramData" Target="../diagrams/data38.xml"/><Relationship Id="rId12"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8.xml"/><Relationship Id="rId5" Type="http://schemas.openxmlformats.org/officeDocument/2006/relationships/image" Target="../media/image7.png"/><Relationship Id="rId10" Type="http://schemas.openxmlformats.org/officeDocument/2006/relationships/diagramColors" Target="../diagrams/colors38.xml"/><Relationship Id="rId4" Type="http://schemas.microsoft.com/office/2007/relationships/hdphoto" Target="../media/hdphoto1.wdp"/><Relationship Id="rId9" Type="http://schemas.openxmlformats.org/officeDocument/2006/relationships/diagramQuickStyle" Target="../diagrams/quickStyle38.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image" Target="../media/image6.png"/><Relationship Id="rId7" Type="http://schemas.openxmlformats.org/officeDocument/2006/relationships/diagramData" Target="../diagrams/data39.xml"/><Relationship Id="rId12"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9.xml"/><Relationship Id="rId5" Type="http://schemas.openxmlformats.org/officeDocument/2006/relationships/image" Target="../media/image7.png"/><Relationship Id="rId10" Type="http://schemas.openxmlformats.org/officeDocument/2006/relationships/diagramColors" Target="../diagrams/colors39.xml"/><Relationship Id="rId4" Type="http://schemas.microsoft.com/office/2007/relationships/hdphoto" Target="../media/hdphoto1.wdp"/><Relationship Id="rId9" Type="http://schemas.openxmlformats.org/officeDocument/2006/relationships/diagramQuickStyle" Target="../diagrams/quickStyle39.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image" Target="../media/image6.png"/><Relationship Id="rId7" Type="http://schemas.openxmlformats.org/officeDocument/2006/relationships/diagramData" Target="../diagrams/data40.xml"/><Relationship Id="rId12"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0.xml"/><Relationship Id="rId5" Type="http://schemas.openxmlformats.org/officeDocument/2006/relationships/image" Target="../media/image7.png"/><Relationship Id="rId10" Type="http://schemas.openxmlformats.org/officeDocument/2006/relationships/diagramColors" Target="../diagrams/colors40.xml"/><Relationship Id="rId4" Type="http://schemas.microsoft.com/office/2007/relationships/hdphoto" Target="../media/hdphoto1.wdp"/><Relationship Id="rId9" Type="http://schemas.openxmlformats.org/officeDocument/2006/relationships/diagramQuickStyle" Target="../diagrams/quickStyle4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6.png"/><Relationship Id="rId7" Type="http://schemas.openxmlformats.org/officeDocument/2006/relationships/diagramData" Target="../diagrams/data4.xml"/><Relationship Id="rId12"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xml"/><Relationship Id="rId5" Type="http://schemas.openxmlformats.org/officeDocument/2006/relationships/image" Target="../media/image7.png"/><Relationship Id="rId10" Type="http://schemas.openxmlformats.org/officeDocument/2006/relationships/diagramColors" Target="../diagrams/colors4.xml"/><Relationship Id="rId4" Type="http://schemas.microsoft.com/office/2007/relationships/hdphoto" Target="../media/hdphoto1.wdp"/><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6.png"/><Relationship Id="rId7" Type="http://schemas.openxmlformats.org/officeDocument/2006/relationships/diagramData" Target="../diagrams/data5.xml"/><Relationship Id="rId12"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5.xml"/><Relationship Id="rId5" Type="http://schemas.openxmlformats.org/officeDocument/2006/relationships/image" Target="../media/image7.png"/><Relationship Id="rId10" Type="http://schemas.openxmlformats.org/officeDocument/2006/relationships/diagramColors" Target="../diagrams/colors5.xml"/><Relationship Id="rId4" Type="http://schemas.microsoft.com/office/2007/relationships/hdphoto" Target="../media/hdphoto1.wdp"/><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80.png"/><Relationship Id="rId3" Type="http://schemas.openxmlformats.org/officeDocument/2006/relationships/image" Target="../media/image6.png"/><Relationship Id="rId7" Type="http://schemas.openxmlformats.org/officeDocument/2006/relationships/diagramData" Target="../diagrams/data6.xml"/><Relationship Id="rId12"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6.xml"/><Relationship Id="rId5" Type="http://schemas.openxmlformats.org/officeDocument/2006/relationships/image" Target="../media/image7.png"/><Relationship Id="rId10" Type="http://schemas.openxmlformats.org/officeDocument/2006/relationships/diagramColors" Target="../diagrams/colors6.xml"/><Relationship Id="rId4" Type="http://schemas.microsoft.com/office/2007/relationships/hdphoto" Target="../media/hdphoto1.wdp"/><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6.png"/><Relationship Id="rId7" Type="http://schemas.openxmlformats.org/officeDocument/2006/relationships/diagramData" Target="../diagrams/data7.xml"/><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7.xml"/><Relationship Id="rId5" Type="http://schemas.openxmlformats.org/officeDocument/2006/relationships/image" Target="../media/image7.png"/><Relationship Id="rId10" Type="http://schemas.openxmlformats.org/officeDocument/2006/relationships/diagramColors" Target="../diagrams/colors7.xml"/><Relationship Id="rId4" Type="http://schemas.microsoft.com/office/2007/relationships/hdphoto" Target="../media/hdphoto1.wdp"/><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6.png"/><Relationship Id="rId7" Type="http://schemas.openxmlformats.org/officeDocument/2006/relationships/diagramData" Target="../diagrams/data8.xml"/><Relationship Id="rId12"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8.xml"/><Relationship Id="rId5" Type="http://schemas.openxmlformats.org/officeDocument/2006/relationships/image" Target="../media/image7.png"/><Relationship Id="rId10" Type="http://schemas.openxmlformats.org/officeDocument/2006/relationships/diagramColors" Target="../diagrams/colors8.xml"/><Relationship Id="rId4" Type="http://schemas.microsoft.com/office/2007/relationships/hdphoto" Target="../media/hdphoto1.wdp"/><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328721" y="522495"/>
            <a:ext cx="8943278" cy="6055504"/>
          </a:xfrm>
          <a:prstGeom prst="rect">
            <a:avLst/>
          </a:prstGeom>
          <a:noFill/>
          <a:ln w="9525">
            <a:noFill/>
            <a:miter lim="800000"/>
            <a:headEnd/>
            <a:tailEnd/>
          </a:ln>
        </p:spPr>
        <p:txBody>
          <a:bodyPr wrap="square">
            <a:spAutoFit/>
          </a:bodyPr>
          <a:lstStyle/>
          <a:p>
            <a:pPr algn="ctr" rtl="1">
              <a:lnSpc>
                <a:spcPct val="150000"/>
              </a:lnSpc>
            </a:pPr>
            <a:r>
              <a:rPr lang="fa-IR" sz="2000" dirty="0">
                <a:solidFill>
                  <a:srgbClr val="002060"/>
                </a:solidFill>
                <a:latin typeface="Comic Sans MS" pitchFamily="66" charset="0"/>
                <a:cs typeface="B Titr" panose="00000700000000000000" pitchFamily="2" charset="-78"/>
              </a:rPr>
              <a:t>دانشگاه آزاد اسلامی تهران شمال </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عنوان:</a:t>
            </a:r>
          </a:p>
          <a:p>
            <a:pPr algn="ctr" rtl="1"/>
            <a:r>
              <a:rPr lang="fa-IR" sz="2400" dirty="0">
                <a:solidFill>
                  <a:srgbClr val="002060"/>
                </a:solidFill>
                <a:latin typeface="Comic Sans MS" pitchFamily="66" charset="0"/>
                <a:cs typeface="B Titr" panose="00000700000000000000" pitchFamily="2" charset="-78"/>
              </a:rPr>
              <a:t>تلفیق ماتریس زیان و طبقه بندی ترکیبی مبتنی</a:t>
            </a:r>
          </a:p>
          <a:p>
            <a:pPr algn="ctr" rtl="1"/>
            <a:r>
              <a:rPr lang="fa-IR" sz="2400" dirty="0">
                <a:solidFill>
                  <a:srgbClr val="002060"/>
                </a:solidFill>
                <a:latin typeface="Comic Sans MS" pitchFamily="66" charset="0"/>
                <a:cs typeface="B Titr" panose="00000700000000000000" pitchFamily="2" charset="-78"/>
              </a:rPr>
              <a:t> بر روش بگینگ به‌منظور ارزیابی ریسک اعتباری</a:t>
            </a:r>
            <a:endParaRPr lang="en-US" sz="2400" dirty="0">
              <a:solidFill>
                <a:srgbClr val="002060"/>
              </a:solidFill>
              <a:latin typeface="Comic Sans MS" pitchFamily="66" charset="0"/>
              <a:cs typeface="B Titr" panose="00000700000000000000" pitchFamily="2" charset="-78"/>
            </a:endParaRP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استاد راهنما:</a:t>
            </a:r>
          </a:p>
          <a:p>
            <a:pPr algn="ctr" rtl="1">
              <a:lnSpc>
                <a:spcPct val="150000"/>
              </a:lnSpc>
            </a:pPr>
            <a:r>
              <a:rPr lang="fa-IR" sz="2400" dirty="0">
                <a:solidFill>
                  <a:srgbClr val="002060"/>
                </a:solidFill>
                <a:latin typeface="Comic Sans MS" pitchFamily="66" charset="0"/>
                <a:cs typeface="B Titr" panose="00000700000000000000" pitchFamily="2" charset="-78"/>
              </a:rPr>
              <a:t>شروین اسدزاده</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تهیه کننده :</a:t>
            </a:r>
          </a:p>
          <a:p>
            <a:pPr algn="ctr" rtl="1">
              <a:lnSpc>
                <a:spcPct val="150000"/>
              </a:lnSpc>
            </a:pPr>
            <a:r>
              <a:rPr lang="fa-IR" sz="2400" dirty="0">
                <a:solidFill>
                  <a:srgbClr val="002060"/>
                </a:solidFill>
                <a:latin typeface="Comic Sans MS" pitchFamily="66" charset="0"/>
                <a:cs typeface="B Titr" panose="00000700000000000000" pitchFamily="2" charset="-78"/>
              </a:rPr>
              <a:t>نیما عالم شناس</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بهار  1404</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219" y="1365157"/>
            <a:ext cx="3036048" cy="4127687"/>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494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34883-978F-0F6B-A222-3EF4A348DE6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C68729-BF50-104B-7A96-A7B44C9AED59}"/>
              </a:ext>
            </a:extLst>
          </p:cNvPr>
          <p:cNvGraphicFramePr/>
          <p:nvPr>
            <p:extLst>
              <p:ext uri="{D42A27DB-BD31-4B8C-83A1-F6EECF244321}">
                <p14:modId xmlns:p14="http://schemas.microsoft.com/office/powerpoint/2010/main" val="398820490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CCAC0F80-09C6-A833-B557-DF985AEC31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5431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86410736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pSp>
        <p:nvGrpSpPr>
          <p:cNvPr id="2" name="Group 1">
            <a:extLst>
              <a:ext uri="{FF2B5EF4-FFF2-40B4-BE49-F238E27FC236}">
                <a16:creationId xmlns:a16="http://schemas.microsoft.com/office/drawing/2014/main" id="{A4A92BDF-8043-F5D2-8375-97F644EC9856}"/>
              </a:ext>
            </a:extLst>
          </p:cNvPr>
          <p:cNvGrpSpPr/>
          <p:nvPr/>
        </p:nvGrpSpPr>
        <p:grpSpPr>
          <a:xfrm>
            <a:off x="1841806" y="1902384"/>
            <a:ext cx="6693717" cy="1060206"/>
            <a:chOff x="1771911" y="1181423"/>
            <a:chExt cx="6693717" cy="1060206"/>
          </a:xfrm>
        </p:grpSpPr>
        <p:sp>
          <p:nvSpPr>
            <p:cNvPr id="3" name="Rectangle 2">
              <a:extLst>
                <a:ext uri="{FF2B5EF4-FFF2-40B4-BE49-F238E27FC236}">
                  <a16:creationId xmlns:a16="http://schemas.microsoft.com/office/drawing/2014/main" id="{72C36759-0FCE-4E18-317C-554C4E1DCE45}"/>
                </a:ext>
              </a:extLst>
            </p:cNvPr>
            <p:cNvSpPr/>
            <p:nvPr/>
          </p:nvSpPr>
          <p:spPr>
            <a:xfrm>
              <a:off x="1771911" y="127059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Rounded Corners 2">
              <a:extLst>
                <a:ext uri="{FF2B5EF4-FFF2-40B4-BE49-F238E27FC236}">
                  <a16:creationId xmlns:a16="http://schemas.microsoft.com/office/drawing/2014/main" id="{F7E8E1A9-E7DF-9160-BF08-CE4D2DB70249}"/>
                </a:ext>
              </a:extLst>
            </p:cNvPr>
            <p:cNvSpPr/>
            <p:nvPr/>
          </p:nvSpPr>
          <p:spPr>
            <a:xfrm>
              <a:off x="7086871" y="1181423"/>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1"/>
            </a:lnRef>
            <a:fillRef idx="3">
              <a:schemeClr val="accent1"/>
            </a:fillRef>
            <a:effectRef idx="2">
              <a:schemeClr val="accent1"/>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01</a:t>
              </a:r>
            </a:p>
          </p:txBody>
        </p:sp>
        <p:grpSp>
          <p:nvGrpSpPr>
            <p:cNvPr id="6" name="Group 5">
              <a:extLst>
                <a:ext uri="{FF2B5EF4-FFF2-40B4-BE49-F238E27FC236}">
                  <a16:creationId xmlns:a16="http://schemas.microsoft.com/office/drawing/2014/main" id="{472C9CE1-45BA-41D7-C6CB-F22B111175DA}"/>
                </a:ext>
              </a:extLst>
            </p:cNvPr>
            <p:cNvGrpSpPr/>
            <p:nvPr/>
          </p:nvGrpSpPr>
          <p:grpSpPr>
            <a:xfrm>
              <a:off x="2475210" y="1404960"/>
              <a:ext cx="4511633" cy="490775"/>
              <a:chOff x="8921977" y="1455708"/>
              <a:chExt cx="2926080" cy="508878"/>
            </a:xfrm>
          </p:grpSpPr>
          <p:sp>
            <p:nvSpPr>
              <p:cNvPr id="8" name="TextBox 7">
                <a:extLst>
                  <a:ext uri="{FF2B5EF4-FFF2-40B4-BE49-F238E27FC236}">
                    <a16:creationId xmlns:a16="http://schemas.microsoft.com/office/drawing/2014/main" id="{A0381885-132F-C7D3-BF54-175481311C89}"/>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طبقه‌بندی ترکیبی</a:t>
                </a:r>
                <a:endParaRPr lang="en-US" sz="1400" b="1" noProof="1"/>
              </a:p>
            </p:txBody>
          </p:sp>
          <p:sp>
            <p:nvSpPr>
              <p:cNvPr id="10" name="TextBox 9">
                <a:extLst>
                  <a:ext uri="{FF2B5EF4-FFF2-40B4-BE49-F238E27FC236}">
                    <a16:creationId xmlns:a16="http://schemas.microsoft.com/office/drawing/2014/main" id="{609BBBF8-1D78-FBA4-5DF8-D6AA5DB084AB}"/>
                  </a:ext>
                </a:extLst>
              </p:cNvPr>
              <p:cNvSpPr txBox="1"/>
              <p:nvPr/>
            </p:nvSpPr>
            <p:spPr>
              <a:xfrm>
                <a:off x="8921977" y="1701306"/>
                <a:ext cx="2926080" cy="263283"/>
              </a:xfrm>
              <a:prstGeom prst="rect">
                <a:avLst/>
              </a:prstGeom>
              <a:noFill/>
            </p:spPr>
            <p:txBody>
              <a:bodyPr wrap="square" lIns="0" rIns="0" rtlCol="0" anchor="t">
                <a:spAutoFit/>
              </a:bodyPr>
              <a:lstStyle/>
              <a:p>
                <a:pPr algn="r" rtl="1"/>
                <a:r>
                  <a:rPr lang="fa-IR" sz="1050" dirty="0"/>
                  <a:t>ترکیب چند مدل یادگیری برای افزایش دقت و پایداری تصمیم‌گیری.</a:t>
                </a:r>
              </a:p>
            </p:txBody>
          </p:sp>
        </p:grpSp>
      </p:grpSp>
      <p:grpSp>
        <p:nvGrpSpPr>
          <p:cNvPr id="11" name="Group 10">
            <a:extLst>
              <a:ext uri="{FF2B5EF4-FFF2-40B4-BE49-F238E27FC236}">
                <a16:creationId xmlns:a16="http://schemas.microsoft.com/office/drawing/2014/main" id="{BEC9D1D4-6768-1155-F823-E4C815BF181C}"/>
              </a:ext>
            </a:extLst>
          </p:cNvPr>
          <p:cNvGrpSpPr/>
          <p:nvPr/>
        </p:nvGrpSpPr>
        <p:grpSpPr>
          <a:xfrm>
            <a:off x="1841806" y="3134338"/>
            <a:ext cx="6693716" cy="1060206"/>
            <a:chOff x="1771911" y="2475204"/>
            <a:chExt cx="6693716" cy="1060206"/>
          </a:xfrm>
        </p:grpSpPr>
        <p:sp>
          <p:nvSpPr>
            <p:cNvPr id="13" name="Rectangle 12">
              <a:extLst>
                <a:ext uri="{FF2B5EF4-FFF2-40B4-BE49-F238E27FC236}">
                  <a16:creationId xmlns:a16="http://schemas.microsoft.com/office/drawing/2014/main" id="{8CD6E338-7EF6-DC02-2705-9528C95E088F}"/>
                </a:ext>
              </a:extLst>
            </p:cNvPr>
            <p:cNvSpPr/>
            <p:nvPr/>
          </p:nvSpPr>
          <p:spPr>
            <a:xfrm>
              <a:off x="1771911" y="2566409"/>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Rectangle: Rounded Corners 2">
              <a:extLst>
                <a:ext uri="{FF2B5EF4-FFF2-40B4-BE49-F238E27FC236}">
                  <a16:creationId xmlns:a16="http://schemas.microsoft.com/office/drawing/2014/main" id="{BB8C5FFB-1FD5-2FE2-C4A6-42ED5307E98E}"/>
                </a:ext>
              </a:extLst>
            </p:cNvPr>
            <p:cNvSpPr/>
            <p:nvPr/>
          </p:nvSpPr>
          <p:spPr>
            <a:xfrm>
              <a:off x="7086870" y="2475204"/>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2"/>
            </a:lnRef>
            <a:fillRef idx="3">
              <a:schemeClr val="accent2"/>
            </a:fillRef>
            <a:effectRef idx="2">
              <a:schemeClr val="accent2"/>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02</a:t>
              </a:r>
            </a:p>
          </p:txBody>
        </p:sp>
        <p:grpSp>
          <p:nvGrpSpPr>
            <p:cNvPr id="20" name="Group 19">
              <a:extLst>
                <a:ext uri="{FF2B5EF4-FFF2-40B4-BE49-F238E27FC236}">
                  <a16:creationId xmlns:a16="http://schemas.microsoft.com/office/drawing/2014/main" id="{D7B1D1C0-6DD5-B331-0EF9-24C62F39935D}"/>
                </a:ext>
              </a:extLst>
            </p:cNvPr>
            <p:cNvGrpSpPr/>
            <p:nvPr/>
          </p:nvGrpSpPr>
          <p:grpSpPr>
            <a:xfrm>
              <a:off x="2475210" y="2700776"/>
              <a:ext cx="4511633" cy="652358"/>
              <a:chOff x="8921977" y="1455709"/>
              <a:chExt cx="2926080" cy="676422"/>
            </a:xfrm>
          </p:grpSpPr>
          <p:sp>
            <p:nvSpPr>
              <p:cNvPr id="24" name="TextBox 23">
                <a:extLst>
                  <a:ext uri="{FF2B5EF4-FFF2-40B4-BE49-F238E27FC236}">
                    <a16:creationId xmlns:a16="http://schemas.microsoft.com/office/drawing/2014/main" id="{5659F134-0491-1E35-EBFA-25BF6B5EA296}"/>
                  </a:ext>
                </a:extLst>
              </p:cNvPr>
              <p:cNvSpPr txBox="1"/>
              <p:nvPr/>
            </p:nvSpPr>
            <p:spPr>
              <a:xfrm>
                <a:off x="8921977" y="1455709"/>
                <a:ext cx="2926080" cy="319130"/>
              </a:xfrm>
              <a:prstGeom prst="rect">
                <a:avLst/>
              </a:prstGeom>
              <a:noFill/>
            </p:spPr>
            <p:txBody>
              <a:bodyPr wrap="square" lIns="0" rIns="0" rtlCol="0" anchor="b">
                <a:spAutoFit/>
              </a:bodyPr>
              <a:lstStyle/>
              <a:p>
                <a:pPr algn="r" rtl="1"/>
                <a:r>
                  <a:rPr lang="fa-IR" sz="1400" b="1" noProof="1"/>
                  <a:t>ماتریس زیان</a:t>
                </a:r>
                <a:endParaRPr lang="en-US" sz="1400" b="1" noProof="1"/>
              </a:p>
            </p:txBody>
          </p:sp>
          <p:sp>
            <p:nvSpPr>
              <p:cNvPr id="25" name="TextBox 24">
                <a:extLst>
                  <a:ext uri="{FF2B5EF4-FFF2-40B4-BE49-F238E27FC236}">
                    <a16:creationId xmlns:a16="http://schemas.microsoft.com/office/drawing/2014/main" id="{AEB7C35F-0E2E-5141-365E-08EB039B7D58}"/>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مدلی برای تعیین هزینه‌های تصمیمات صحیح و نادرست، به‌منظور بهینه‌سازی نتایج طبقه‌بندی.</a:t>
                </a:r>
                <a:endParaRPr lang="en-US" sz="1050" noProof="1">
                  <a:solidFill>
                    <a:schemeClr val="tx1">
                      <a:lumMod val="65000"/>
                      <a:lumOff val="35000"/>
                    </a:schemeClr>
                  </a:solidFill>
                </a:endParaRPr>
              </a:p>
            </p:txBody>
          </p:sp>
        </p:grpSp>
      </p:grpSp>
      <p:grpSp>
        <p:nvGrpSpPr>
          <p:cNvPr id="26" name="Group 25">
            <a:extLst>
              <a:ext uri="{FF2B5EF4-FFF2-40B4-BE49-F238E27FC236}">
                <a16:creationId xmlns:a16="http://schemas.microsoft.com/office/drawing/2014/main" id="{6737660C-EC8B-0BC4-7F98-670ED83A292D}"/>
              </a:ext>
            </a:extLst>
          </p:cNvPr>
          <p:cNvGrpSpPr/>
          <p:nvPr/>
        </p:nvGrpSpPr>
        <p:grpSpPr>
          <a:xfrm>
            <a:off x="1841806" y="4383593"/>
            <a:ext cx="6722855" cy="1060206"/>
            <a:chOff x="1771911" y="3693546"/>
            <a:chExt cx="6722855" cy="1060206"/>
          </a:xfrm>
        </p:grpSpPr>
        <p:sp>
          <p:nvSpPr>
            <p:cNvPr id="27" name="Rectangle 26">
              <a:extLst>
                <a:ext uri="{FF2B5EF4-FFF2-40B4-BE49-F238E27FC236}">
                  <a16:creationId xmlns:a16="http://schemas.microsoft.com/office/drawing/2014/main" id="{51EFC269-26D4-400A-7CDF-4B2C6ED329B4}"/>
                </a:ext>
              </a:extLst>
            </p:cNvPr>
            <p:cNvSpPr/>
            <p:nvPr/>
          </p:nvSpPr>
          <p:spPr>
            <a:xfrm>
              <a:off x="1771911" y="3769486"/>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Rounded Corners 2">
              <a:extLst>
                <a:ext uri="{FF2B5EF4-FFF2-40B4-BE49-F238E27FC236}">
                  <a16:creationId xmlns:a16="http://schemas.microsoft.com/office/drawing/2014/main" id="{1AB4FE4F-74C9-13E9-8B97-69A13954D372}"/>
                </a:ext>
              </a:extLst>
            </p:cNvPr>
            <p:cNvSpPr/>
            <p:nvPr/>
          </p:nvSpPr>
          <p:spPr>
            <a:xfrm>
              <a:off x="7116009" y="3693546"/>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4"/>
            </a:lnRef>
            <a:fillRef idx="3">
              <a:schemeClr val="accent4"/>
            </a:fillRef>
            <a:effectRef idx="2">
              <a:schemeClr val="accent4"/>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03</a:t>
              </a:r>
            </a:p>
          </p:txBody>
        </p:sp>
        <p:grpSp>
          <p:nvGrpSpPr>
            <p:cNvPr id="30" name="Group 29">
              <a:extLst>
                <a:ext uri="{FF2B5EF4-FFF2-40B4-BE49-F238E27FC236}">
                  <a16:creationId xmlns:a16="http://schemas.microsoft.com/office/drawing/2014/main" id="{F565B678-DF95-A5A6-F360-9273E282F67F}"/>
                </a:ext>
              </a:extLst>
            </p:cNvPr>
            <p:cNvGrpSpPr/>
            <p:nvPr/>
          </p:nvGrpSpPr>
          <p:grpSpPr>
            <a:xfrm>
              <a:off x="2475210" y="3903850"/>
              <a:ext cx="4511633" cy="652359"/>
              <a:chOff x="8921977" y="1455708"/>
              <a:chExt cx="2926080" cy="676424"/>
            </a:xfrm>
          </p:grpSpPr>
          <p:sp>
            <p:nvSpPr>
              <p:cNvPr id="32" name="TextBox 31">
                <a:extLst>
                  <a:ext uri="{FF2B5EF4-FFF2-40B4-BE49-F238E27FC236}">
                    <a16:creationId xmlns:a16="http://schemas.microsoft.com/office/drawing/2014/main" id="{EC539E26-FE72-FFEA-1680-93D3F78F7A6B}"/>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تصمیم‌گیری سه‌گانه </a:t>
                </a:r>
                <a:endParaRPr lang="en-US" sz="1400" b="1" noProof="1"/>
              </a:p>
            </p:txBody>
          </p:sp>
          <p:sp>
            <p:nvSpPr>
              <p:cNvPr id="33" name="TextBox 32">
                <a:extLst>
                  <a:ext uri="{FF2B5EF4-FFF2-40B4-BE49-F238E27FC236}">
                    <a16:creationId xmlns:a16="http://schemas.microsoft.com/office/drawing/2014/main" id="{324911C1-0476-9EBE-DA54-A7F3A4133316}"/>
                  </a:ext>
                </a:extLst>
              </p:cNvPr>
              <p:cNvSpPr txBox="1"/>
              <p:nvPr/>
            </p:nvSpPr>
            <p:spPr>
              <a:xfrm>
                <a:off x="8921977" y="1701306"/>
                <a:ext cx="2926080" cy="430826"/>
              </a:xfrm>
              <a:prstGeom prst="rect">
                <a:avLst/>
              </a:prstGeom>
              <a:noFill/>
            </p:spPr>
            <p:txBody>
              <a:bodyPr wrap="square" lIns="0" rIns="0" rtlCol="0" anchor="t">
                <a:spAutoFit/>
              </a:bodyPr>
              <a:lstStyle/>
              <a:p>
                <a:pPr algn="r" rtl="1"/>
                <a:r>
                  <a:rPr lang="fa-IR" sz="1050" dirty="0"/>
                  <a:t>رویکردی که به‌جای طبقه‌بندی دوجمله‌ای، سه گزینه‌ی پذیرش، رد یا تأخیر در تصمیم ارائه می‌دهد.</a:t>
                </a:r>
              </a:p>
            </p:txBody>
          </p:sp>
        </p:grpSp>
      </p:grpSp>
      <p:grpSp>
        <p:nvGrpSpPr>
          <p:cNvPr id="34" name="Group 33">
            <a:extLst>
              <a:ext uri="{FF2B5EF4-FFF2-40B4-BE49-F238E27FC236}">
                <a16:creationId xmlns:a16="http://schemas.microsoft.com/office/drawing/2014/main" id="{E12178F9-0A74-285A-36EF-18B9E2FFD73C}"/>
              </a:ext>
            </a:extLst>
          </p:cNvPr>
          <p:cNvGrpSpPr/>
          <p:nvPr/>
        </p:nvGrpSpPr>
        <p:grpSpPr>
          <a:xfrm>
            <a:off x="1841806" y="5598049"/>
            <a:ext cx="6717559" cy="1060206"/>
            <a:chOff x="1771911" y="4877088"/>
            <a:chExt cx="6717559" cy="1060206"/>
          </a:xfrm>
        </p:grpSpPr>
        <p:sp>
          <p:nvSpPr>
            <p:cNvPr id="35" name="Rectangle 34">
              <a:extLst>
                <a:ext uri="{FF2B5EF4-FFF2-40B4-BE49-F238E27FC236}">
                  <a16:creationId xmlns:a16="http://schemas.microsoft.com/office/drawing/2014/main" id="{75A9BF0A-72DA-8C0F-FDF6-72558DFF2345}"/>
                </a:ext>
              </a:extLst>
            </p:cNvPr>
            <p:cNvSpPr/>
            <p:nvPr/>
          </p:nvSpPr>
          <p:spPr>
            <a:xfrm>
              <a:off x="1771911" y="497256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Rounded Corners 2">
              <a:extLst>
                <a:ext uri="{FF2B5EF4-FFF2-40B4-BE49-F238E27FC236}">
                  <a16:creationId xmlns:a16="http://schemas.microsoft.com/office/drawing/2014/main" id="{64C82980-1DEC-6E4A-FF8E-45333E945AA4}"/>
                </a:ext>
              </a:extLst>
            </p:cNvPr>
            <p:cNvSpPr/>
            <p:nvPr/>
          </p:nvSpPr>
          <p:spPr>
            <a:xfrm>
              <a:off x="7110713" y="4877088"/>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5"/>
            </a:lnRef>
            <a:fillRef idx="3">
              <a:schemeClr val="accent5"/>
            </a:fillRef>
            <a:effectRef idx="2">
              <a:schemeClr val="accent5"/>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04</a:t>
              </a:r>
            </a:p>
          </p:txBody>
        </p:sp>
        <p:grpSp>
          <p:nvGrpSpPr>
            <p:cNvPr id="38" name="Group 37">
              <a:extLst>
                <a:ext uri="{FF2B5EF4-FFF2-40B4-BE49-F238E27FC236}">
                  <a16:creationId xmlns:a16="http://schemas.microsoft.com/office/drawing/2014/main" id="{04DA6B7F-5D1F-1E2D-6ECB-FE163F30E28A}"/>
                </a:ext>
              </a:extLst>
            </p:cNvPr>
            <p:cNvGrpSpPr/>
            <p:nvPr/>
          </p:nvGrpSpPr>
          <p:grpSpPr>
            <a:xfrm>
              <a:off x="2475210" y="5106926"/>
              <a:ext cx="4511633" cy="652358"/>
              <a:chOff x="8921977" y="1455708"/>
              <a:chExt cx="2926080" cy="676423"/>
            </a:xfrm>
          </p:grpSpPr>
          <p:sp>
            <p:nvSpPr>
              <p:cNvPr id="40" name="TextBox 39">
                <a:extLst>
                  <a:ext uri="{FF2B5EF4-FFF2-40B4-BE49-F238E27FC236}">
                    <a16:creationId xmlns:a16="http://schemas.microsoft.com/office/drawing/2014/main" id="{4AE9CF75-EDE3-918E-FFC8-793D4D72E773}"/>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بهینه‌سازی چندهدفه </a:t>
                </a:r>
                <a:endParaRPr lang="en-US" sz="1400" b="1" noProof="1"/>
              </a:p>
            </p:txBody>
          </p:sp>
          <p:sp>
            <p:nvSpPr>
              <p:cNvPr id="41" name="TextBox 40">
                <a:extLst>
                  <a:ext uri="{FF2B5EF4-FFF2-40B4-BE49-F238E27FC236}">
                    <a16:creationId xmlns:a16="http://schemas.microsoft.com/office/drawing/2014/main" id="{3E6D51A1-6469-94B1-96C2-AEE3770807F0}"/>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فرایندی برای یافتن راه‌حل‌هایی که به‌طور هم‌زمان چندین معیار را بهینه می‌کنند، مانند دقت و هزینه.</a:t>
                </a:r>
                <a:endParaRPr lang="en-US" sz="1050" noProof="1">
                  <a:solidFill>
                    <a:schemeClr val="tx1">
                      <a:lumMod val="65000"/>
                      <a:lumOff val="35000"/>
                    </a:schemeClr>
                  </a:solidFill>
                </a:endParaRPr>
              </a:p>
            </p:txBody>
          </p:sp>
        </p:grpSp>
      </p:grpSp>
      <p:sp>
        <p:nvSpPr>
          <p:cNvPr id="42" name="TextBox 41">
            <a:extLst>
              <a:ext uri="{FF2B5EF4-FFF2-40B4-BE49-F238E27FC236}">
                <a16:creationId xmlns:a16="http://schemas.microsoft.com/office/drawing/2014/main" id="{C36D3397-9D99-9FDD-754C-4DC160A4A7E1}"/>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در این تحقیق، از مفاهیم متنوعی در حوزه‌های یادگیری ماشین، تحلیل تصمیم و اقتصاد داده‌محور استفاده شده است و</a:t>
            </a:r>
          </a:p>
        </p:txBody>
      </p:sp>
    </p:spTree>
    <p:extLst>
      <p:ext uri="{BB962C8B-B14F-4D97-AF65-F5344CB8AC3E}">
        <p14:creationId xmlns:p14="http://schemas.microsoft.com/office/powerpoint/2010/main" val="22453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66C10-F8E8-8CF6-A3D4-5169513D95E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0EEEE1A-8FD8-8256-AE37-1FF579367BB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A12BC4D-DF41-5680-CF7D-54364958C62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F9CF3E3-F509-3AE5-71DE-479DCBD0F74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E57685F-540B-874C-7B07-858F1D519CA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148F06-08BB-F60F-2F30-79F6C54C0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9430A67-74B1-34BA-E479-8DC6F6724E1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C96F973-8E69-0C06-4CA1-6DA44A6CE1EF}"/>
              </a:ext>
            </a:extLst>
          </p:cNvPr>
          <p:cNvGraphicFramePr/>
          <p:nvPr>
            <p:extLst>
              <p:ext uri="{D42A27DB-BD31-4B8C-83A1-F6EECF244321}">
                <p14:modId xmlns:p14="http://schemas.microsoft.com/office/powerpoint/2010/main" val="224731056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FA190BE-B7F6-5BBC-B8CB-571FDCE2706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B1362D9C-9D7C-BE4B-8AEF-264C71F12EAA}"/>
              </a:ext>
            </a:extLst>
          </p:cNvPr>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16" name="Object 15">
            <a:extLst>
              <a:ext uri="{FF2B5EF4-FFF2-40B4-BE49-F238E27FC236}">
                <a16:creationId xmlns:a16="http://schemas.microsoft.com/office/drawing/2014/main" id="{38571D00-B59A-6C08-AC60-28A58998CC13}"/>
              </a:ext>
            </a:extLst>
          </p:cNvPr>
          <p:cNvGraphicFramePr>
            <a:graphicFrameLocks noChangeAspect="1"/>
          </p:cNvGraphicFramePr>
          <p:nvPr>
            <p:extLst>
              <p:ext uri="{D42A27DB-BD31-4B8C-83A1-F6EECF244321}">
                <p14:modId xmlns:p14="http://schemas.microsoft.com/office/powerpoint/2010/main" val="1606956348"/>
              </p:ext>
            </p:extLst>
          </p:nvPr>
        </p:nvGraphicFramePr>
        <p:xfrm>
          <a:off x="221311" y="1072958"/>
          <a:ext cx="9250362" cy="5113378"/>
        </p:xfrm>
        <a:graphic>
          <a:graphicData uri="http://schemas.openxmlformats.org/presentationml/2006/ole">
            <mc:AlternateContent xmlns:mc="http://schemas.openxmlformats.org/markup-compatibility/2006">
              <mc:Choice xmlns:v="urn:schemas-microsoft-com:vml" Requires="v">
                <p:oleObj name="Worksheet" r:id="rId13" imgW="9250751" imgH="4488330" progId="Excel.Sheet.12">
                  <p:embed/>
                </p:oleObj>
              </mc:Choice>
              <mc:Fallback>
                <p:oleObj name="Worksheet" r:id="rId13" imgW="9250751" imgH="4488330" progId="Excel.Sheet.12">
                  <p:embed/>
                  <p:pic>
                    <p:nvPicPr>
                      <p:cNvPr id="0" name=""/>
                      <p:cNvPicPr/>
                      <p:nvPr/>
                    </p:nvPicPr>
                    <p:blipFill>
                      <a:blip r:embed="rId14"/>
                      <a:stretch>
                        <a:fillRect/>
                      </a:stretch>
                    </p:blipFill>
                    <p:spPr>
                      <a:xfrm>
                        <a:off x="221311" y="1072958"/>
                        <a:ext cx="9250362" cy="5113378"/>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229037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3AAB3-9A4D-22F7-E81D-3156970B9704}"/>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7B518BB8-0DB9-0615-BCA1-C98754EC3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grpSp>
        <p:nvGrpSpPr>
          <p:cNvPr id="32" name="Group 31">
            <a:extLst>
              <a:ext uri="{FF2B5EF4-FFF2-40B4-BE49-F238E27FC236}">
                <a16:creationId xmlns:a16="http://schemas.microsoft.com/office/drawing/2014/main" id="{EE5E73FB-63D5-3BFE-79EA-99A6658D5FAC}"/>
              </a:ext>
            </a:extLst>
          </p:cNvPr>
          <p:cNvGrpSpPr/>
          <p:nvPr/>
        </p:nvGrpSpPr>
        <p:grpSpPr>
          <a:xfrm>
            <a:off x="1576872" y="1902384"/>
            <a:ext cx="6030777" cy="2371036"/>
            <a:chOff x="1180956" y="1879646"/>
            <a:chExt cx="5405120" cy="721935"/>
          </a:xfrm>
          <a:scene3d>
            <a:camera prst="orthographicFront"/>
            <a:lightRig rig="flat" dir="t"/>
          </a:scene3d>
        </p:grpSpPr>
        <p:sp>
          <p:nvSpPr>
            <p:cNvPr id="46" name="Arrow: Pentagon 45">
              <a:extLst>
                <a:ext uri="{FF2B5EF4-FFF2-40B4-BE49-F238E27FC236}">
                  <a16:creationId xmlns:a16="http://schemas.microsoft.com/office/drawing/2014/main" id="{CB716240-4F1C-8C22-6421-0A4E2D5FB09A}"/>
                </a:ext>
              </a:extLst>
            </p:cNvPr>
            <p:cNvSpPr/>
            <p:nvPr/>
          </p:nvSpPr>
          <p:spPr>
            <a:xfrm>
              <a:off x="1180956" y="1879646"/>
              <a:ext cx="5405120" cy="721935"/>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2">
                <a:hueOff val="-1185714"/>
                <a:satOff val="5680"/>
                <a:lumOff val="5255"/>
                <a:alphaOff val="0"/>
              </a:schemeClr>
            </a:fillRef>
            <a:effectRef idx="2">
              <a:schemeClr val="accent2">
                <a:hueOff val="-1185714"/>
                <a:satOff val="5680"/>
                <a:lumOff val="5255"/>
                <a:alphaOff val="0"/>
              </a:schemeClr>
            </a:effectRef>
            <a:fontRef idx="minor">
              <a:schemeClr val="lt1"/>
            </a:fontRef>
          </p:style>
        </p:sp>
        <p:sp>
          <p:nvSpPr>
            <p:cNvPr id="47" name="Arrow: Pentagon 10">
              <a:extLst>
                <a:ext uri="{FF2B5EF4-FFF2-40B4-BE49-F238E27FC236}">
                  <a16:creationId xmlns:a16="http://schemas.microsoft.com/office/drawing/2014/main" id="{24EC5719-4B4B-D1DF-C66C-A1FF5DD9CC83}"/>
                </a:ext>
              </a:extLst>
            </p:cNvPr>
            <p:cNvSpPr txBox="1"/>
            <p:nvPr/>
          </p:nvSpPr>
          <p:spPr>
            <a:xfrm>
              <a:off x="1180956" y="1879646"/>
              <a:ext cx="5224636" cy="72193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p:txBody>
        </p:sp>
      </p:grpSp>
      <p:sp>
        <p:nvSpPr>
          <p:cNvPr id="33" name="Oval 32">
            <a:extLst>
              <a:ext uri="{FF2B5EF4-FFF2-40B4-BE49-F238E27FC236}">
                <a16:creationId xmlns:a16="http://schemas.microsoft.com/office/drawing/2014/main" id="{1F49C41A-582B-7C58-FE8B-EBAADAE1F31E}"/>
              </a:ext>
            </a:extLst>
          </p:cNvPr>
          <p:cNvSpPr/>
          <p:nvPr/>
        </p:nvSpPr>
        <p:spPr>
          <a:xfrm>
            <a:off x="7243555" y="1902384"/>
            <a:ext cx="1331277" cy="2371036"/>
          </a:xfrm>
          <a:prstGeom prst="ellipse">
            <a:avLst/>
          </a:prstGeom>
          <a:blipFill>
            <a:blip r:embed="rId4"/>
            <a:srcRect/>
            <a:stretch>
              <a:fillRect l="-8000" r="-8000"/>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2">
              <a:tint val="50000"/>
              <a:hueOff val="-1615863"/>
              <a:satOff val="18068"/>
              <a:lumOff val="2217"/>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4907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568996603"/>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معرفی داده‌ها و ویژگی‌ها</a:t>
            </a:r>
            <a:endParaRPr lang="en-US" sz="2400" dirty="0">
              <a:solidFill>
                <a:srgbClr val="002060"/>
              </a:solidFill>
              <a:cs typeface="B Titr" pitchFamily="2" charset="-78"/>
            </a:endParaRPr>
          </a:p>
        </p:txBody>
      </p:sp>
      <p:sp>
        <p:nvSpPr>
          <p:cNvPr id="16" name="TextBox 15"/>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داده‌های این پژوهش از سامانه‌های اطلاعاتی بانکی استخراج شده و شامل مشخصات فردی، مالی و قراردادی مشتریان دریافت‌کننده تسهیلات می‌باشد.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9" name="Freeform: Shape 28">
            <a:extLst>
              <a:ext uri="{FF2B5EF4-FFF2-40B4-BE49-F238E27FC236}">
                <a16:creationId xmlns:a16="http://schemas.microsoft.com/office/drawing/2014/main" id="{EA1C71E8-4FB7-DED1-0128-7A81C49A8929}"/>
              </a:ext>
            </a:extLst>
          </p:cNvPr>
          <p:cNvSpPr/>
          <p:nvPr/>
        </p:nvSpPr>
        <p:spPr>
          <a:xfrm>
            <a:off x="8345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900" noProof="1">
                <a:solidFill>
                  <a:schemeClr val="tx1">
                    <a:lumMod val="65000"/>
                    <a:lumOff val="35000"/>
                  </a:schemeClr>
                </a:solidFill>
              </a:rPr>
              <a:t>LOAN_PURPOSE - </a:t>
            </a:r>
            <a:r>
              <a:rPr lang="fa-IR" sz="900" noProof="1">
                <a:solidFill>
                  <a:schemeClr val="tx1">
                    <a:lumMod val="65000"/>
                    <a:lumOff val="35000"/>
                  </a:schemeClr>
                </a:solidFill>
              </a:rPr>
              <a:t>هدف از وام</a:t>
            </a:r>
          </a:p>
          <a:p>
            <a:pPr algn="ctr"/>
            <a:r>
              <a:rPr lang="en-US" sz="900" noProof="1">
                <a:solidFill>
                  <a:schemeClr val="tx1">
                    <a:lumMod val="65000"/>
                    <a:lumOff val="35000"/>
                  </a:schemeClr>
                </a:solidFill>
              </a:rPr>
              <a:t>APPLICATION_TYPE - </a:t>
            </a:r>
            <a:r>
              <a:rPr lang="fa-IR" sz="900" noProof="1">
                <a:solidFill>
                  <a:schemeClr val="tx1">
                    <a:lumMod val="65000"/>
                    <a:lumOff val="35000"/>
                  </a:schemeClr>
                </a:solidFill>
              </a:rPr>
              <a:t>نوع درخواست</a:t>
            </a:r>
          </a:p>
          <a:p>
            <a:pPr algn="ctr"/>
            <a:r>
              <a:rPr lang="en-US" sz="900" noProof="1">
                <a:solidFill>
                  <a:schemeClr val="tx1">
                    <a:lumMod val="65000"/>
                    <a:lumOff val="35000"/>
                  </a:schemeClr>
                </a:solidFill>
              </a:rPr>
              <a:t>CUSTOMER_ID - </a:t>
            </a:r>
            <a:r>
              <a:rPr lang="fa-IR" sz="900" noProof="1">
                <a:solidFill>
                  <a:schemeClr val="tx1">
                    <a:lumMod val="65000"/>
                    <a:lumOff val="35000"/>
                  </a:schemeClr>
                </a:solidFill>
              </a:rPr>
              <a:t>شناسه مشتری</a:t>
            </a:r>
          </a:p>
          <a:p>
            <a:pPr algn="ctr"/>
            <a:r>
              <a:rPr lang="en-US" sz="900" noProof="1">
                <a:solidFill>
                  <a:schemeClr val="tx1">
                    <a:lumMod val="65000"/>
                    <a:lumOff val="35000"/>
                  </a:schemeClr>
                </a:solidFill>
              </a:rPr>
              <a:t>CONTRACT_TYPE_ID - </a:t>
            </a:r>
            <a:r>
              <a:rPr lang="fa-IR" sz="900" noProof="1">
                <a:solidFill>
                  <a:schemeClr val="tx1">
                    <a:lumMod val="65000"/>
                    <a:lumOff val="35000"/>
                  </a:schemeClr>
                </a:solidFill>
              </a:rPr>
              <a:t>شناسه نوع قرارداد</a:t>
            </a:r>
          </a:p>
          <a:p>
            <a:pPr algn="ctr"/>
            <a:r>
              <a:rPr lang="en-US" sz="900" noProof="1">
                <a:solidFill>
                  <a:schemeClr val="tx1">
                    <a:lumMod val="65000"/>
                    <a:lumOff val="35000"/>
                  </a:schemeClr>
                </a:solidFill>
              </a:rPr>
              <a:t>IS_INSTALLMENT - </a:t>
            </a:r>
            <a:r>
              <a:rPr lang="fa-IR" sz="900" noProof="1">
                <a:solidFill>
                  <a:schemeClr val="tx1">
                    <a:lumMod val="65000"/>
                    <a:lumOff val="35000"/>
                  </a:schemeClr>
                </a:solidFill>
              </a:rPr>
              <a:t>قسطی بودن</a:t>
            </a:r>
          </a:p>
          <a:p>
            <a:pPr algn="ctr"/>
            <a:r>
              <a:rPr lang="en-US" sz="900" noProof="1">
                <a:solidFill>
                  <a:schemeClr val="tx1">
                    <a:lumMod val="65000"/>
                    <a:lumOff val="35000"/>
                  </a:schemeClr>
                </a:solidFill>
              </a:rPr>
              <a:t>INSTALLMENT_NUMBER - </a:t>
            </a:r>
            <a:r>
              <a:rPr lang="fa-IR" sz="900" noProof="1">
                <a:solidFill>
                  <a:schemeClr val="tx1">
                    <a:lumMod val="65000"/>
                    <a:lumOff val="35000"/>
                  </a:schemeClr>
                </a:solidFill>
              </a:rPr>
              <a:t>تعداد اقساط</a:t>
            </a:r>
          </a:p>
          <a:p>
            <a:pPr algn="ctr"/>
            <a:r>
              <a:rPr lang="en-US" sz="900" noProof="1">
                <a:solidFill>
                  <a:schemeClr val="tx1">
                    <a:lumMod val="65000"/>
                    <a:lumOff val="35000"/>
                  </a:schemeClr>
                </a:solidFill>
              </a:rPr>
              <a:t>LOAN_FILE_NUMBER - </a:t>
            </a:r>
            <a:r>
              <a:rPr lang="fa-IR" sz="900" noProof="1">
                <a:solidFill>
                  <a:schemeClr val="tx1">
                    <a:lumMod val="65000"/>
                    <a:lumOff val="35000"/>
                  </a:schemeClr>
                </a:solidFill>
              </a:rPr>
              <a:t>شماره پرونده وام</a:t>
            </a:r>
          </a:p>
          <a:p>
            <a:pPr algn="ctr"/>
            <a:r>
              <a:rPr lang="en-US" sz="900" noProof="1">
                <a:solidFill>
                  <a:schemeClr val="tx1">
                    <a:lumMod val="65000"/>
                    <a:lumOff val="35000"/>
                  </a:schemeClr>
                </a:solidFill>
              </a:rPr>
              <a:t>LOAN_DURATION_DAY - </a:t>
            </a:r>
            <a:r>
              <a:rPr lang="fa-IR" sz="900" noProof="1">
                <a:solidFill>
                  <a:schemeClr val="tx1">
                    <a:lumMod val="65000"/>
                    <a:lumOff val="35000"/>
                  </a:schemeClr>
                </a:solidFill>
              </a:rPr>
              <a:t>مدت وام (روز)</a:t>
            </a:r>
          </a:p>
          <a:p>
            <a:pPr algn="ctr"/>
            <a:r>
              <a:rPr lang="en-US" sz="900" noProof="1">
                <a:solidFill>
                  <a:schemeClr val="tx1">
                    <a:lumMod val="65000"/>
                    <a:lumOff val="35000"/>
                  </a:schemeClr>
                </a:solidFill>
              </a:rPr>
              <a:t>LOAN_DURATION_MONTH - </a:t>
            </a:r>
            <a:r>
              <a:rPr lang="fa-IR" sz="900" noProof="1">
                <a:solidFill>
                  <a:schemeClr val="tx1">
                    <a:lumMod val="65000"/>
                    <a:lumOff val="35000"/>
                  </a:schemeClr>
                </a:solidFill>
              </a:rPr>
              <a:t>مدت وام (ماه)</a:t>
            </a:r>
          </a:p>
          <a:p>
            <a:pPr algn="ctr"/>
            <a:r>
              <a:rPr lang="en-US" sz="900" noProof="1">
                <a:solidFill>
                  <a:schemeClr val="tx1">
                    <a:lumMod val="65000"/>
                    <a:lumOff val="35000"/>
                  </a:schemeClr>
                </a:solidFill>
              </a:rPr>
              <a:t>LOAN_DURATION_YEAR - </a:t>
            </a:r>
            <a:r>
              <a:rPr lang="fa-IR" sz="900" noProof="1">
                <a:solidFill>
                  <a:schemeClr val="tx1">
                    <a:lumMod val="65000"/>
                    <a:lumOff val="35000"/>
                  </a:schemeClr>
                </a:solidFill>
              </a:rPr>
              <a:t>مدت وام (سال)</a:t>
            </a:r>
          </a:p>
          <a:p>
            <a:pPr algn="ctr"/>
            <a:r>
              <a:rPr lang="en-US" sz="900" noProof="1">
                <a:solidFill>
                  <a:schemeClr val="tx1">
                    <a:lumMod val="65000"/>
                    <a:lumOff val="35000"/>
                  </a:schemeClr>
                </a:solidFill>
              </a:rPr>
              <a:t>LOAN_SUBJECT - </a:t>
            </a:r>
            <a:r>
              <a:rPr lang="fa-IR" sz="900" noProof="1">
                <a:solidFill>
                  <a:schemeClr val="tx1">
                    <a:lumMod val="65000"/>
                    <a:lumOff val="35000"/>
                  </a:schemeClr>
                </a:solidFill>
              </a:rPr>
              <a:t>موضوع وام</a:t>
            </a:r>
          </a:p>
        </p:txBody>
      </p:sp>
      <p:sp>
        <p:nvSpPr>
          <p:cNvPr id="30" name="Freeform: Shape 29">
            <a:extLst>
              <a:ext uri="{FF2B5EF4-FFF2-40B4-BE49-F238E27FC236}">
                <a16:creationId xmlns:a16="http://schemas.microsoft.com/office/drawing/2014/main" id="{920AEFA6-E6B4-3F30-EBA3-03D4B544D880}"/>
              </a:ext>
            </a:extLst>
          </p:cNvPr>
          <p:cNvSpPr/>
          <p:nvPr/>
        </p:nvSpPr>
        <p:spPr>
          <a:xfrm>
            <a:off x="35872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LOAN_AMOUNT - </a:t>
            </a:r>
            <a:r>
              <a:rPr lang="fa-IR" sz="1050" noProof="1">
                <a:solidFill>
                  <a:schemeClr val="tx1">
                    <a:lumMod val="65000"/>
                    <a:lumOff val="35000"/>
                  </a:schemeClr>
                </a:solidFill>
              </a:rPr>
              <a:t>مبلغ وام</a:t>
            </a:r>
          </a:p>
          <a:p>
            <a:pPr algn="ctr"/>
            <a:r>
              <a:rPr lang="en-US" sz="1050" noProof="1">
                <a:solidFill>
                  <a:schemeClr val="tx1">
                    <a:lumMod val="65000"/>
                    <a:lumOff val="35000"/>
                  </a:schemeClr>
                </a:solidFill>
              </a:rPr>
              <a:t>CURRENT_LOAN_RATES - </a:t>
            </a:r>
            <a:r>
              <a:rPr lang="fa-IR" sz="1050" noProof="1">
                <a:solidFill>
                  <a:schemeClr val="tx1">
                    <a:lumMod val="65000"/>
                    <a:lumOff val="35000"/>
                  </a:schemeClr>
                </a:solidFill>
              </a:rPr>
              <a:t>نرخ بهره وام</a:t>
            </a:r>
          </a:p>
          <a:p>
            <a:pPr algn="ctr"/>
            <a:r>
              <a:rPr lang="en-US" sz="1050" noProof="1">
                <a:solidFill>
                  <a:schemeClr val="tx1">
                    <a:lumMod val="65000"/>
                    <a:lumOff val="35000"/>
                  </a:schemeClr>
                </a:solidFill>
              </a:rPr>
              <a:t>COLLATERAL_NEEDED_VALUE - </a:t>
            </a:r>
            <a:r>
              <a:rPr lang="fa-IR" sz="1050" noProof="1">
                <a:solidFill>
                  <a:schemeClr val="tx1">
                    <a:lumMod val="65000"/>
                    <a:lumOff val="35000"/>
                  </a:schemeClr>
                </a:solidFill>
              </a:rPr>
              <a:t>وثیقه مورد نیاز</a:t>
            </a:r>
          </a:p>
        </p:txBody>
      </p:sp>
      <p:sp>
        <p:nvSpPr>
          <p:cNvPr id="31" name="Freeform: Shape 30">
            <a:extLst>
              <a:ext uri="{FF2B5EF4-FFF2-40B4-BE49-F238E27FC236}">
                <a16:creationId xmlns:a16="http://schemas.microsoft.com/office/drawing/2014/main" id="{28561CF1-4FC2-891A-D6B9-1FC700BBE700}"/>
              </a:ext>
            </a:extLst>
          </p:cNvPr>
          <p:cNvSpPr/>
          <p:nvPr/>
        </p:nvSpPr>
        <p:spPr>
          <a:xfrm>
            <a:off x="6339951"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cs typeface="B Nazanin" panose="00000400000000000000" pitchFamily="2" charset="-78"/>
              </a:rPr>
              <a:t>GENDER - </a:t>
            </a:r>
            <a:r>
              <a:rPr lang="fa-IR" sz="1050" noProof="1">
                <a:solidFill>
                  <a:schemeClr val="tx1">
                    <a:lumMod val="65000"/>
                    <a:lumOff val="35000"/>
                  </a:schemeClr>
                </a:solidFill>
                <a:cs typeface="B Nazanin" panose="00000400000000000000" pitchFamily="2" charset="-78"/>
              </a:rPr>
              <a:t>جنسیت  </a:t>
            </a:r>
          </a:p>
          <a:p>
            <a:pPr algn="ctr"/>
            <a:r>
              <a:rPr lang="en-US" sz="1050" noProof="1">
                <a:solidFill>
                  <a:schemeClr val="tx1">
                    <a:lumMod val="65000"/>
                    <a:lumOff val="35000"/>
                  </a:schemeClr>
                </a:solidFill>
                <a:cs typeface="B Nazanin" panose="00000400000000000000" pitchFamily="2" charset="-78"/>
              </a:rPr>
              <a:t>BIRTH_PLACE - </a:t>
            </a:r>
            <a:r>
              <a:rPr lang="fa-IR" sz="1050" noProof="1">
                <a:solidFill>
                  <a:schemeClr val="tx1">
                    <a:lumMod val="65000"/>
                    <a:lumOff val="35000"/>
                  </a:schemeClr>
                </a:solidFill>
                <a:cs typeface="B Nazanin" panose="00000400000000000000" pitchFamily="2" charset="-78"/>
              </a:rPr>
              <a:t>محل تولد  </a:t>
            </a:r>
          </a:p>
          <a:p>
            <a:pPr algn="ctr"/>
            <a:r>
              <a:rPr lang="en-US" sz="1050" noProof="1">
                <a:solidFill>
                  <a:schemeClr val="tx1">
                    <a:lumMod val="65000"/>
                    <a:lumOff val="35000"/>
                  </a:schemeClr>
                </a:solidFill>
                <a:cs typeface="B Nazanin" panose="00000400000000000000" pitchFamily="2" charset="-78"/>
              </a:rPr>
              <a:t>EDUCATION_GRADE - </a:t>
            </a:r>
            <a:r>
              <a:rPr lang="fa-IR" sz="1050" noProof="1">
                <a:solidFill>
                  <a:schemeClr val="tx1">
                    <a:lumMod val="65000"/>
                    <a:lumOff val="35000"/>
                  </a:schemeClr>
                </a:solidFill>
                <a:cs typeface="B Nazanin" panose="00000400000000000000" pitchFamily="2" charset="-78"/>
              </a:rPr>
              <a:t>سطح تحصیلات  </a:t>
            </a:r>
          </a:p>
          <a:p>
            <a:pPr algn="ctr"/>
            <a:r>
              <a:rPr lang="en-US" sz="1050" noProof="1">
                <a:solidFill>
                  <a:schemeClr val="tx1">
                    <a:lumMod val="65000"/>
                    <a:lumOff val="35000"/>
                  </a:schemeClr>
                </a:solidFill>
                <a:cs typeface="B Nazanin" panose="00000400000000000000" pitchFamily="2" charset="-78"/>
              </a:rPr>
              <a:t>OCCUPATION - </a:t>
            </a:r>
            <a:r>
              <a:rPr lang="fa-IR" sz="1050" noProof="1">
                <a:solidFill>
                  <a:schemeClr val="tx1">
                    <a:lumMod val="65000"/>
                    <a:lumOff val="35000"/>
                  </a:schemeClr>
                </a:solidFill>
                <a:cs typeface="B Nazanin" panose="00000400000000000000" pitchFamily="2" charset="-78"/>
              </a:rPr>
              <a:t>شغل  </a:t>
            </a:r>
          </a:p>
          <a:p>
            <a:pPr algn="ctr"/>
            <a:r>
              <a:rPr lang="en-US" sz="1050" noProof="1">
                <a:solidFill>
                  <a:schemeClr val="tx1">
                    <a:lumMod val="65000"/>
                    <a:lumOff val="35000"/>
                  </a:schemeClr>
                </a:solidFill>
                <a:cs typeface="B Nazanin" panose="00000400000000000000" pitchFamily="2" charset="-78"/>
              </a:rPr>
              <a:t>MARITAL_STATUS - </a:t>
            </a:r>
            <a:r>
              <a:rPr lang="fa-IR" sz="1050" noProof="1">
                <a:solidFill>
                  <a:schemeClr val="tx1">
                    <a:lumMod val="65000"/>
                    <a:lumOff val="35000"/>
                  </a:schemeClr>
                </a:solidFill>
                <a:cs typeface="B Nazanin" panose="00000400000000000000" pitchFamily="2" charset="-78"/>
              </a:rPr>
              <a:t>وضعیت تأهل  </a:t>
            </a:r>
          </a:p>
          <a:p>
            <a:pPr algn="ctr"/>
            <a:r>
              <a:rPr lang="en-US" sz="1050" noProof="1">
                <a:solidFill>
                  <a:schemeClr val="tx1">
                    <a:lumMod val="65000"/>
                    <a:lumOff val="35000"/>
                  </a:schemeClr>
                </a:solidFill>
                <a:cs typeface="B Nazanin" panose="00000400000000000000" pitchFamily="2" charset="-78"/>
              </a:rPr>
              <a:t>MONTHLY_INCOME - </a:t>
            </a:r>
            <a:r>
              <a:rPr lang="fa-IR" sz="1050" noProof="1">
                <a:solidFill>
                  <a:schemeClr val="tx1">
                    <a:lumMod val="65000"/>
                    <a:lumOff val="35000"/>
                  </a:schemeClr>
                </a:solidFill>
                <a:cs typeface="B Nazanin" panose="00000400000000000000" pitchFamily="2" charset="-78"/>
              </a:rPr>
              <a:t>درآمد ماهیانه</a:t>
            </a:r>
            <a:endParaRPr lang="en-US" sz="1050" noProof="1">
              <a:solidFill>
                <a:schemeClr val="tx1">
                  <a:lumMod val="65000"/>
                  <a:lumOff val="35000"/>
                </a:schemeClr>
              </a:solidFill>
              <a:cs typeface="B Nazanin" panose="00000400000000000000" pitchFamily="2" charset="-78"/>
            </a:endParaRPr>
          </a:p>
        </p:txBody>
      </p:sp>
      <p:sp>
        <p:nvSpPr>
          <p:cNvPr id="32" name="Freeform: Shape 31">
            <a:extLst>
              <a:ext uri="{FF2B5EF4-FFF2-40B4-BE49-F238E27FC236}">
                <a16:creationId xmlns:a16="http://schemas.microsoft.com/office/drawing/2014/main" id="{38ACDBF0-469B-D20B-4772-DFCD362A320E}"/>
              </a:ext>
            </a:extLst>
          </p:cNvPr>
          <p:cNvSpPr/>
          <p:nvPr/>
        </p:nvSpPr>
        <p:spPr>
          <a:xfrm>
            <a:off x="8345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sz="1600" b="1" dirty="0"/>
              <a:t>مشخصات قراردادی</a:t>
            </a:r>
            <a:endParaRPr lang="en-US" sz="1600" b="1" dirty="0"/>
          </a:p>
        </p:txBody>
      </p:sp>
      <p:sp>
        <p:nvSpPr>
          <p:cNvPr id="33" name="Freeform: Shape 32">
            <a:extLst>
              <a:ext uri="{FF2B5EF4-FFF2-40B4-BE49-F238E27FC236}">
                <a16:creationId xmlns:a16="http://schemas.microsoft.com/office/drawing/2014/main" id="{3B47610F-53F3-D4F0-4256-5B919BC72AC6}"/>
              </a:ext>
            </a:extLst>
          </p:cNvPr>
          <p:cNvSpPr/>
          <p:nvPr/>
        </p:nvSpPr>
        <p:spPr>
          <a:xfrm>
            <a:off x="35872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ویژگی‌های مالی</a:t>
            </a:r>
            <a:endParaRPr lang="en-US" b="1" dirty="0">
              <a:solidFill>
                <a:schemeClr val="tx1">
                  <a:lumMod val="85000"/>
                  <a:lumOff val="15000"/>
                </a:schemeClr>
              </a:solidFill>
            </a:endParaRPr>
          </a:p>
        </p:txBody>
      </p:sp>
      <p:sp>
        <p:nvSpPr>
          <p:cNvPr id="34" name="Freeform: Shape 33">
            <a:extLst>
              <a:ext uri="{FF2B5EF4-FFF2-40B4-BE49-F238E27FC236}">
                <a16:creationId xmlns:a16="http://schemas.microsoft.com/office/drawing/2014/main" id="{832D7759-B054-9461-E973-4A4AD4AC084A}"/>
              </a:ext>
            </a:extLst>
          </p:cNvPr>
          <p:cNvSpPr/>
          <p:nvPr/>
        </p:nvSpPr>
        <p:spPr>
          <a:xfrm>
            <a:off x="6339951"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اطلاعات فردی</a:t>
            </a:r>
            <a:endParaRPr lang="en-US" b="1" dirty="0">
              <a:solidFill>
                <a:schemeClr val="tx1">
                  <a:lumMod val="85000"/>
                  <a:lumOff val="15000"/>
                </a:schemeClr>
              </a:solidFill>
            </a:endParaRPr>
          </a:p>
        </p:txBody>
      </p:sp>
      <p:sp>
        <p:nvSpPr>
          <p:cNvPr id="36" name="Freeform: Shape 35">
            <a:extLst>
              <a:ext uri="{FF2B5EF4-FFF2-40B4-BE49-F238E27FC236}">
                <a16:creationId xmlns:a16="http://schemas.microsoft.com/office/drawing/2014/main" id="{55667C0E-44BB-A394-86FE-314D1A02BE70}"/>
              </a:ext>
            </a:extLst>
          </p:cNvPr>
          <p:cNvSpPr/>
          <p:nvPr/>
        </p:nvSpPr>
        <p:spPr>
          <a:xfrm>
            <a:off x="202520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FILE_STATUS - </a:t>
            </a:r>
            <a:r>
              <a:rPr lang="fa-IR" sz="1050" noProof="1">
                <a:solidFill>
                  <a:schemeClr val="tx1">
                    <a:lumMod val="65000"/>
                    <a:lumOff val="35000"/>
                  </a:schemeClr>
                </a:solidFill>
              </a:rPr>
              <a:t>وضعیت پرونده</a:t>
            </a:r>
          </a:p>
        </p:txBody>
      </p:sp>
      <p:sp>
        <p:nvSpPr>
          <p:cNvPr id="37" name="Freeform: Shape 36">
            <a:extLst>
              <a:ext uri="{FF2B5EF4-FFF2-40B4-BE49-F238E27FC236}">
                <a16:creationId xmlns:a16="http://schemas.microsoft.com/office/drawing/2014/main" id="{BB009CA3-06BF-573F-E3C7-20F2E62F9F1A}"/>
              </a:ext>
            </a:extLst>
          </p:cNvPr>
          <p:cNvSpPr/>
          <p:nvPr/>
        </p:nvSpPr>
        <p:spPr>
          <a:xfrm>
            <a:off x="575212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CITY_CODE - </a:t>
            </a:r>
            <a:r>
              <a:rPr lang="fa-IR" sz="1050" noProof="1">
                <a:solidFill>
                  <a:schemeClr val="tx1">
                    <a:lumMod val="65000"/>
                    <a:lumOff val="35000"/>
                  </a:schemeClr>
                </a:solidFill>
              </a:rPr>
              <a:t>کد شهر</a:t>
            </a:r>
          </a:p>
          <a:p>
            <a:pPr algn="ctr"/>
            <a:r>
              <a:rPr lang="en-US" sz="1050" noProof="1">
                <a:solidFill>
                  <a:schemeClr val="tx1">
                    <a:lumMod val="65000"/>
                    <a:lumOff val="35000"/>
                  </a:schemeClr>
                </a:solidFill>
              </a:rPr>
              <a:t>PROVINCE_ID - </a:t>
            </a:r>
            <a:r>
              <a:rPr lang="fa-IR" sz="1050" noProof="1">
                <a:solidFill>
                  <a:schemeClr val="tx1">
                    <a:lumMod val="65000"/>
                    <a:lumOff val="35000"/>
                  </a:schemeClr>
                </a:solidFill>
              </a:rPr>
              <a:t>شناسه استان</a:t>
            </a:r>
          </a:p>
          <a:p>
            <a:pPr algn="ctr"/>
            <a:r>
              <a:rPr lang="en-US" sz="1050" noProof="1">
                <a:solidFill>
                  <a:schemeClr val="tx1">
                    <a:lumMod val="65000"/>
                    <a:lumOff val="35000"/>
                  </a:schemeClr>
                </a:solidFill>
              </a:rPr>
              <a:t>LOAN_DATE - </a:t>
            </a:r>
            <a:r>
              <a:rPr lang="fa-IR" sz="1050" noProof="1">
                <a:solidFill>
                  <a:schemeClr val="tx1">
                    <a:lumMod val="65000"/>
                    <a:lumOff val="35000"/>
                  </a:schemeClr>
                </a:solidFill>
              </a:rPr>
              <a:t>تاریخ وام</a:t>
            </a:r>
          </a:p>
          <a:p>
            <a:pPr algn="ctr"/>
            <a:r>
              <a:rPr lang="en-US" sz="1050" noProof="1">
                <a:solidFill>
                  <a:schemeClr val="tx1">
                    <a:lumMod val="65000"/>
                    <a:lumOff val="35000"/>
                  </a:schemeClr>
                </a:solidFill>
              </a:rPr>
              <a:t>BRANCH_CODE - </a:t>
            </a:r>
            <a:r>
              <a:rPr lang="fa-IR" sz="1050" noProof="1">
                <a:solidFill>
                  <a:schemeClr val="tx1">
                    <a:lumMod val="65000"/>
                    <a:lumOff val="35000"/>
                  </a:schemeClr>
                </a:solidFill>
              </a:rPr>
              <a:t>کد شعبه</a:t>
            </a:r>
            <a:endParaRPr lang="en-US" sz="1050" noProof="1">
              <a:solidFill>
                <a:schemeClr val="tx1">
                  <a:lumMod val="65000"/>
                  <a:lumOff val="35000"/>
                </a:schemeClr>
              </a:solidFill>
            </a:endParaRPr>
          </a:p>
        </p:txBody>
      </p:sp>
      <p:sp>
        <p:nvSpPr>
          <p:cNvPr id="39" name="Freeform: Shape 38">
            <a:extLst>
              <a:ext uri="{FF2B5EF4-FFF2-40B4-BE49-F238E27FC236}">
                <a16:creationId xmlns:a16="http://schemas.microsoft.com/office/drawing/2014/main" id="{3234E299-76E1-A952-CF06-2F9F05432E10}"/>
              </a:ext>
            </a:extLst>
          </p:cNvPr>
          <p:cNvSpPr/>
          <p:nvPr/>
        </p:nvSpPr>
        <p:spPr>
          <a:xfrm>
            <a:off x="202520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t>وضعیت پرونده</a:t>
            </a:r>
            <a:endParaRPr lang="en-US" b="1" dirty="0"/>
          </a:p>
        </p:txBody>
      </p:sp>
      <p:sp>
        <p:nvSpPr>
          <p:cNvPr id="40" name="Freeform: Shape 39">
            <a:extLst>
              <a:ext uri="{FF2B5EF4-FFF2-40B4-BE49-F238E27FC236}">
                <a16:creationId xmlns:a16="http://schemas.microsoft.com/office/drawing/2014/main" id="{FB1AED5D-E42B-EA47-252A-3C51FD934121}"/>
              </a:ext>
            </a:extLst>
          </p:cNvPr>
          <p:cNvSpPr/>
          <p:nvPr/>
        </p:nvSpPr>
        <p:spPr>
          <a:xfrm>
            <a:off x="575212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ابعاد مکانی‌زمانی</a:t>
            </a:r>
            <a:endParaRPr lang="en-US" b="1" dirty="0">
              <a:solidFill>
                <a:schemeClr val="tx1">
                  <a:lumMod val="85000"/>
                  <a:lumOff val="15000"/>
                </a:schemeClr>
              </a:solidFill>
            </a:endParaRPr>
          </a:p>
        </p:txBody>
      </p:sp>
    </p:spTree>
    <p:extLst>
      <p:ext uri="{BB962C8B-B14F-4D97-AF65-F5344CB8AC3E}">
        <p14:creationId xmlns:p14="http://schemas.microsoft.com/office/powerpoint/2010/main" val="9342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87EF-78A2-0AB2-1B2D-BA7797950A8B}"/>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F70F07-030D-11E4-CE51-BF264EB0274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D48ADB4-A9AD-2FF2-A625-8D4A8F850B4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9394D23C-F1FB-5CB3-258A-B78DEEAB49C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66A92FD-2E79-16BB-2C0E-9468D77B375B}"/>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2331A9B-90F0-6BF6-8AF5-67A987284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4627906-37C4-0A45-AC6B-637BDF096FA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A515CB2-CE50-C175-1670-897F7CAE2704}"/>
              </a:ext>
            </a:extLst>
          </p:cNvPr>
          <p:cNvGraphicFramePr/>
          <p:nvPr>
            <p:extLst>
              <p:ext uri="{D42A27DB-BD31-4B8C-83A1-F6EECF244321}">
                <p14:modId xmlns:p14="http://schemas.microsoft.com/office/powerpoint/2010/main" val="38256715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9CC816E-14DB-E444-82DB-27C83EC2BCD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پیش‌پردازش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1314C37D-A722-1719-198D-105C1E9F8BF0}"/>
              </a:ext>
            </a:extLst>
          </p:cNvPr>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جهت آماده‌سازی داده‌های خام برای تحلیل مدل، مجموعه‌ای از مراحل پیش‌پردازش بر روی داده‌ها اعمال شد.	</a:t>
            </a:r>
          </a:p>
        </p:txBody>
      </p:sp>
      <p:pic>
        <p:nvPicPr>
          <p:cNvPr id="17" name="Picture 16" descr="Line-3.png">
            <a:extLst>
              <a:ext uri="{FF2B5EF4-FFF2-40B4-BE49-F238E27FC236}">
                <a16:creationId xmlns:a16="http://schemas.microsoft.com/office/drawing/2014/main" id="{E7AF5E98-F941-482D-4504-E6D680225340}"/>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86" name="Freeform: Shape 185">
            <a:extLst>
              <a:ext uri="{FF2B5EF4-FFF2-40B4-BE49-F238E27FC236}">
                <a16:creationId xmlns:a16="http://schemas.microsoft.com/office/drawing/2014/main" id="{A7870093-2FD3-6B84-9BB9-AF4B9576645F}"/>
              </a:ext>
            </a:extLst>
          </p:cNvPr>
          <p:cNvSpPr/>
          <p:nvPr/>
        </p:nvSpPr>
        <p:spPr>
          <a:xfrm>
            <a:off x="952926" y="1553093"/>
            <a:ext cx="706349" cy="1439722"/>
          </a:xfrm>
          <a:custGeom>
            <a:avLst/>
            <a:gdLst>
              <a:gd name="connsiteX0" fmla="*/ 0 w 650082"/>
              <a:gd name="connsiteY0" fmla="*/ 0 h 1407319"/>
              <a:gd name="connsiteX1" fmla="*/ 650082 w 650082"/>
              <a:gd name="connsiteY1" fmla="*/ 792956 h 1407319"/>
              <a:gd name="connsiteX2" fmla="*/ 647700 w 650082"/>
              <a:gd name="connsiteY2" fmla="*/ 1407319 h 1407319"/>
              <a:gd name="connsiteX3" fmla="*/ 2382 w 650082"/>
              <a:gd name="connsiteY3" fmla="*/ 931069 h 1407319"/>
              <a:gd name="connsiteX4" fmla="*/ 0 w 650082"/>
              <a:gd name="connsiteY4" fmla="*/ 0 h 1407319"/>
              <a:gd name="connsiteX0" fmla="*/ 793 w 650875"/>
              <a:gd name="connsiteY0" fmla="*/ 0 h 1407319"/>
              <a:gd name="connsiteX1" fmla="*/ 650875 w 650875"/>
              <a:gd name="connsiteY1" fmla="*/ 792956 h 1407319"/>
              <a:gd name="connsiteX2" fmla="*/ 648493 w 650875"/>
              <a:gd name="connsiteY2" fmla="*/ 1407319 h 1407319"/>
              <a:gd name="connsiteX3" fmla="*/ 0 w 650875"/>
              <a:gd name="connsiteY3" fmla="*/ 924719 h 1407319"/>
              <a:gd name="connsiteX4" fmla="*/ 793 w 650875"/>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7100 h 1407319"/>
              <a:gd name="connsiteX4" fmla="*/ 3174 w 653256"/>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9481 h 1407319"/>
              <a:gd name="connsiteX4" fmla="*/ 3174 w 653256"/>
              <a:gd name="connsiteY4" fmla="*/ 0 h 1407319"/>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8"/>
              <a:gd name="connsiteX1" fmla="*/ 654867 w 654867"/>
              <a:gd name="connsiteY1" fmla="*/ 790575 h 1404938"/>
              <a:gd name="connsiteX2" fmla="*/ 652485 w 654867"/>
              <a:gd name="connsiteY2" fmla="*/ 1404938 h 1404938"/>
              <a:gd name="connsiteX3" fmla="*/ 1611 w 654867"/>
              <a:gd name="connsiteY3" fmla="*/ 927100 h 1404938"/>
              <a:gd name="connsiteX4" fmla="*/ 22 w 654867"/>
              <a:gd name="connsiteY4" fmla="*/ 0 h 1404938"/>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7"/>
              <a:gd name="connsiteX1" fmla="*/ 654867 w 654867"/>
              <a:gd name="connsiteY1" fmla="*/ 790574 h 1404937"/>
              <a:gd name="connsiteX2" fmla="*/ 652485 w 654867"/>
              <a:gd name="connsiteY2" fmla="*/ 1404937 h 1404937"/>
              <a:gd name="connsiteX3" fmla="*/ 1611 w 654867"/>
              <a:gd name="connsiteY3" fmla="*/ 927099 h 1404937"/>
              <a:gd name="connsiteX4" fmla="*/ 22 w 654867"/>
              <a:gd name="connsiteY4" fmla="*/ 0 h 1404937"/>
              <a:gd name="connsiteX0" fmla="*/ 22 w 654867"/>
              <a:gd name="connsiteY0" fmla="*/ 0 h 1409700"/>
              <a:gd name="connsiteX1" fmla="*/ 654867 w 654867"/>
              <a:gd name="connsiteY1" fmla="*/ 795337 h 1409700"/>
              <a:gd name="connsiteX2" fmla="*/ 652485 w 654867"/>
              <a:gd name="connsiteY2" fmla="*/ 1409700 h 1409700"/>
              <a:gd name="connsiteX3" fmla="*/ 1611 w 654867"/>
              <a:gd name="connsiteY3" fmla="*/ 931862 h 1409700"/>
              <a:gd name="connsiteX4" fmla="*/ 22 w 654867"/>
              <a:gd name="connsiteY4" fmla="*/ 0 h 1409700"/>
              <a:gd name="connsiteX0" fmla="*/ 22 w 654867"/>
              <a:gd name="connsiteY0" fmla="*/ 0 h 1407318"/>
              <a:gd name="connsiteX1" fmla="*/ 654867 w 654867"/>
              <a:gd name="connsiteY1" fmla="*/ 792955 h 1407318"/>
              <a:gd name="connsiteX2" fmla="*/ 652485 w 654867"/>
              <a:gd name="connsiteY2" fmla="*/ 1407318 h 1407318"/>
              <a:gd name="connsiteX3" fmla="*/ 1611 w 654867"/>
              <a:gd name="connsiteY3" fmla="*/ 929480 h 1407318"/>
              <a:gd name="connsiteX4" fmla="*/ 22 w 654867"/>
              <a:gd name="connsiteY4" fmla="*/ 0 h 1407318"/>
              <a:gd name="connsiteX0" fmla="*/ 22 w 654867"/>
              <a:gd name="connsiteY0" fmla="*/ 0 h 1404936"/>
              <a:gd name="connsiteX1" fmla="*/ 654867 w 654867"/>
              <a:gd name="connsiteY1" fmla="*/ 792955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4936"/>
              <a:gd name="connsiteX1" fmla="*/ 654867 w 654867"/>
              <a:gd name="connsiteY1" fmla="*/ 799348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7067"/>
              <a:gd name="connsiteX1" fmla="*/ 654867 w 654867"/>
              <a:gd name="connsiteY1" fmla="*/ 799348 h 1407067"/>
              <a:gd name="connsiteX2" fmla="*/ 652485 w 654867"/>
              <a:gd name="connsiteY2" fmla="*/ 1407067 h 1407067"/>
              <a:gd name="connsiteX3" fmla="*/ 1611 w 654867"/>
              <a:gd name="connsiteY3" fmla="*/ 929480 h 1407067"/>
              <a:gd name="connsiteX4" fmla="*/ 22 w 654867"/>
              <a:gd name="connsiteY4" fmla="*/ 0 h 1407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67" h="1407067">
                <a:moveTo>
                  <a:pt x="22" y="0"/>
                </a:moveTo>
                <a:lnTo>
                  <a:pt x="654867" y="799348"/>
                </a:lnTo>
                <a:lnTo>
                  <a:pt x="652485" y="1407067"/>
                </a:lnTo>
                <a:lnTo>
                  <a:pt x="1611" y="929480"/>
                </a:lnTo>
                <a:cubicBezTo>
                  <a:pt x="1875" y="621240"/>
                  <a:pt x="-242" y="308240"/>
                  <a:pt x="22"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7" name="Freeform: Shape 186">
            <a:extLst>
              <a:ext uri="{FF2B5EF4-FFF2-40B4-BE49-F238E27FC236}">
                <a16:creationId xmlns:a16="http://schemas.microsoft.com/office/drawing/2014/main" id="{7A5BE612-C931-A484-94D2-6EF32E602BE5}"/>
              </a:ext>
            </a:extLst>
          </p:cNvPr>
          <p:cNvSpPr/>
          <p:nvPr/>
        </p:nvSpPr>
        <p:spPr>
          <a:xfrm>
            <a:off x="955498" y="2503332"/>
            <a:ext cx="706349" cy="1117845"/>
          </a:xfrm>
          <a:custGeom>
            <a:avLst/>
            <a:gdLst>
              <a:gd name="connsiteX0" fmla="*/ 0 w 650081"/>
              <a:gd name="connsiteY0" fmla="*/ 0 h 1088231"/>
              <a:gd name="connsiteX1" fmla="*/ 645318 w 650081"/>
              <a:gd name="connsiteY1" fmla="*/ 476250 h 1088231"/>
              <a:gd name="connsiteX2" fmla="*/ 650081 w 650081"/>
              <a:gd name="connsiteY2" fmla="*/ 1088231 h 1088231"/>
              <a:gd name="connsiteX3" fmla="*/ 0 w 650081"/>
              <a:gd name="connsiteY3" fmla="*/ 931068 h 1088231"/>
              <a:gd name="connsiteX4" fmla="*/ 0 w 650081"/>
              <a:gd name="connsiteY4" fmla="*/ 0 h 1088231"/>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1068 h 1092493"/>
              <a:gd name="connsiteX4" fmla="*/ 0 w 650081"/>
              <a:gd name="connsiteY4" fmla="*/ 0 h 1092493"/>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3199 h 1092493"/>
              <a:gd name="connsiteX4" fmla="*/ 0 w 650081"/>
              <a:gd name="connsiteY4" fmla="*/ 0 h 10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81" h="1092493">
                <a:moveTo>
                  <a:pt x="0" y="0"/>
                </a:moveTo>
                <a:lnTo>
                  <a:pt x="645318" y="476250"/>
                </a:lnTo>
                <a:cubicBezTo>
                  <a:pt x="646906" y="680244"/>
                  <a:pt x="648493" y="888499"/>
                  <a:pt x="650081" y="1092493"/>
                </a:cubicBezTo>
                <a:lnTo>
                  <a:pt x="0" y="933199"/>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8" name="Freeform: Shape 187">
            <a:extLst>
              <a:ext uri="{FF2B5EF4-FFF2-40B4-BE49-F238E27FC236}">
                <a16:creationId xmlns:a16="http://schemas.microsoft.com/office/drawing/2014/main" id="{9A828674-F42A-0B43-1A6C-1B97B748DED6}"/>
              </a:ext>
            </a:extLst>
          </p:cNvPr>
          <p:cNvSpPr/>
          <p:nvPr/>
        </p:nvSpPr>
        <p:spPr>
          <a:xfrm>
            <a:off x="945970" y="3452832"/>
            <a:ext cx="713304" cy="955594"/>
          </a:xfrm>
          <a:custGeom>
            <a:avLst/>
            <a:gdLst>
              <a:gd name="connsiteX0" fmla="*/ 0 w 650082"/>
              <a:gd name="connsiteY0" fmla="*/ 926307 h 926307"/>
              <a:gd name="connsiteX1" fmla="*/ 650082 w 650082"/>
              <a:gd name="connsiteY1" fmla="*/ 771525 h 926307"/>
              <a:gd name="connsiteX2" fmla="*/ 650082 w 650082"/>
              <a:gd name="connsiteY2" fmla="*/ 157163 h 926307"/>
              <a:gd name="connsiteX3" fmla="*/ 2382 w 650082"/>
              <a:gd name="connsiteY3" fmla="*/ 0 h 926307"/>
              <a:gd name="connsiteX4" fmla="*/ 0 w 650082"/>
              <a:gd name="connsiteY4" fmla="*/ 926307 h 926307"/>
              <a:gd name="connsiteX0" fmla="*/ 2381 w 652463"/>
              <a:gd name="connsiteY0" fmla="*/ 926307 h 926307"/>
              <a:gd name="connsiteX1" fmla="*/ 652463 w 652463"/>
              <a:gd name="connsiteY1" fmla="*/ 771525 h 926307"/>
              <a:gd name="connsiteX2" fmla="*/ 652463 w 652463"/>
              <a:gd name="connsiteY2" fmla="*/ 157163 h 926307"/>
              <a:gd name="connsiteX3" fmla="*/ 0 w 652463"/>
              <a:gd name="connsiteY3" fmla="*/ 0 h 926307"/>
              <a:gd name="connsiteX4" fmla="*/ 2381 w 652463"/>
              <a:gd name="connsiteY4" fmla="*/ 926307 h 926307"/>
              <a:gd name="connsiteX0" fmla="*/ 229 w 652692"/>
              <a:gd name="connsiteY0" fmla="*/ 926307 h 926307"/>
              <a:gd name="connsiteX1" fmla="*/ 652692 w 652692"/>
              <a:gd name="connsiteY1" fmla="*/ 771525 h 926307"/>
              <a:gd name="connsiteX2" fmla="*/ 652692 w 652692"/>
              <a:gd name="connsiteY2" fmla="*/ 157163 h 926307"/>
              <a:gd name="connsiteX3" fmla="*/ 229 w 652692"/>
              <a:gd name="connsiteY3" fmla="*/ 0 h 926307"/>
              <a:gd name="connsiteX4" fmla="*/ 229 w 652692"/>
              <a:gd name="connsiteY4" fmla="*/ 926307 h 926307"/>
              <a:gd name="connsiteX0" fmla="*/ 105 w 654949"/>
              <a:gd name="connsiteY0" fmla="*/ 928688 h 928688"/>
              <a:gd name="connsiteX1" fmla="*/ 654949 w 654949"/>
              <a:gd name="connsiteY1" fmla="*/ 771525 h 928688"/>
              <a:gd name="connsiteX2" fmla="*/ 654949 w 654949"/>
              <a:gd name="connsiteY2" fmla="*/ 157163 h 928688"/>
              <a:gd name="connsiteX3" fmla="*/ 2486 w 654949"/>
              <a:gd name="connsiteY3" fmla="*/ 0 h 928688"/>
              <a:gd name="connsiteX4" fmla="*/ 105 w 654949"/>
              <a:gd name="connsiteY4" fmla="*/ 928688 h 928688"/>
              <a:gd name="connsiteX0" fmla="*/ 105 w 654949"/>
              <a:gd name="connsiteY0" fmla="*/ 928688 h 928688"/>
              <a:gd name="connsiteX1" fmla="*/ 654949 w 654949"/>
              <a:gd name="connsiteY1" fmla="*/ 771525 h 928688"/>
              <a:gd name="connsiteX2" fmla="*/ 654949 w 654949"/>
              <a:gd name="connsiteY2" fmla="*/ 154781 h 928688"/>
              <a:gd name="connsiteX3" fmla="*/ 2486 w 654949"/>
              <a:gd name="connsiteY3" fmla="*/ 0 h 928688"/>
              <a:gd name="connsiteX4" fmla="*/ 105 w 654949"/>
              <a:gd name="connsiteY4" fmla="*/ 928688 h 928688"/>
              <a:gd name="connsiteX0" fmla="*/ 105 w 654949"/>
              <a:gd name="connsiteY0" fmla="*/ 930820 h 930820"/>
              <a:gd name="connsiteX1" fmla="*/ 654949 w 654949"/>
              <a:gd name="connsiteY1" fmla="*/ 771525 h 930820"/>
              <a:gd name="connsiteX2" fmla="*/ 654949 w 654949"/>
              <a:gd name="connsiteY2" fmla="*/ 154781 h 930820"/>
              <a:gd name="connsiteX3" fmla="*/ 2486 w 654949"/>
              <a:gd name="connsiteY3" fmla="*/ 0 h 930820"/>
              <a:gd name="connsiteX4" fmla="*/ 105 w 654949"/>
              <a:gd name="connsiteY4" fmla="*/ 930820 h 930820"/>
              <a:gd name="connsiteX0" fmla="*/ 105 w 654949"/>
              <a:gd name="connsiteY0" fmla="*/ 930820 h 930820"/>
              <a:gd name="connsiteX1" fmla="*/ 654949 w 654949"/>
              <a:gd name="connsiteY1" fmla="*/ 771525 h 930820"/>
              <a:gd name="connsiteX2" fmla="*/ 654949 w 654949"/>
              <a:gd name="connsiteY2" fmla="*/ 159042 h 930820"/>
              <a:gd name="connsiteX3" fmla="*/ 2486 w 654949"/>
              <a:gd name="connsiteY3" fmla="*/ 0 h 930820"/>
              <a:gd name="connsiteX4" fmla="*/ 105 w 654949"/>
              <a:gd name="connsiteY4" fmla="*/ 930820 h 930820"/>
              <a:gd name="connsiteX0" fmla="*/ 2034 w 656878"/>
              <a:gd name="connsiteY0" fmla="*/ 923838 h 923838"/>
              <a:gd name="connsiteX1" fmla="*/ 656878 w 656878"/>
              <a:gd name="connsiteY1" fmla="*/ 764543 h 923838"/>
              <a:gd name="connsiteX2" fmla="*/ 656878 w 656878"/>
              <a:gd name="connsiteY2" fmla="*/ 152060 h 923838"/>
              <a:gd name="connsiteX3" fmla="*/ 0 w 656878"/>
              <a:gd name="connsiteY3" fmla="*/ 0 h 923838"/>
              <a:gd name="connsiteX4" fmla="*/ 2034 w 656878"/>
              <a:gd name="connsiteY4" fmla="*/ 923838 h 923838"/>
              <a:gd name="connsiteX0" fmla="*/ 106 w 654950"/>
              <a:gd name="connsiteY0" fmla="*/ 926165 h 926165"/>
              <a:gd name="connsiteX1" fmla="*/ 654950 w 654950"/>
              <a:gd name="connsiteY1" fmla="*/ 766870 h 926165"/>
              <a:gd name="connsiteX2" fmla="*/ 654950 w 654950"/>
              <a:gd name="connsiteY2" fmla="*/ 154387 h 926165"/>
              <a:gd name="connsiteX3" fmla="*/ 2487 w 654950"/>
              <a:gd name="connsiteY3" fmla="*/ 0 h 926165"/>
              <a:gd name="connsiteX4" fmla="*/ 106 w 654950"/>
              <a:gd name="connsiteY4" fmla="*/ 926165 h 926165"/>
              <a:gd name="connsiteX0" fmla="*/ 2033 w 656877"/>
              <a:gd name="connsiteY0" fmla="*/ 928492 h 928492"/>
              <a:gd name="connsiteX1" fmla="*/ 656877 w 656877"/>
              <a:gd name="connsiteY1" fmla="*/ 769197 h 928492"/>
              <a:gd name="connsiteX2" fmla="*/ 656877 w 656877"/>
              <a:gd name="connsiteY2" fmla="*/ 156714 h 928492"/>
              <a:gd name="connsiteX3" fmla="*/ 0 w 656877"/>
              <a:gd name="connsiteY3" fmla="*/ 0 h 928492"/>
              <a:gd name="connsiteX4" fmla="*/ 2033 w 656877"/>
              <a:gd name="connsiteY4" fmla="*/ 928492 h 928492"/>
              <a:gd name="connsiteX0" fmla="*/ 2033 w 656877"/>
              <a:gd name="connsiteY0" fmla="*/ 931595 h 931595"/>
              <a:gd name="connsiteX1" fmla="*/ 656877 w 656877"/>
              <a:gd name="connsiteY1" fmla="*/ 772300 h 931595"/>
              <a:gd name="connsiteX2" fmla="*/ 656877 w 656877"/>
              <a:gd name="connsiteY2" fmla="*/ 159817 h 931595"/>
              <a:gd name="connsiteX3" fmla="*/ 0 w 656877"/>
              <a:gd name="connsiteY3" fmla="*/ 0 h 931595"/>
              <a:gd name="connsiteX4" fmla="*/ 2033 w 656877"/>
              <a:gd name="connsiteY4" fmla="*/ 931595 h 931595"/>
              <a:gd name="connsiteX0" fmla="*/ 6448 w 661292"/>
              <a:gd name="connsiteY0" fmla="*/ 933922 h 933922"/>
              <a:gd name="connsiteX1" fmla="*/ 661292 w 661292"/>
              <a:gd name="connsiteY1" fmla="*/ 774627 h 933922"/>
              <a:gd name="connsiteX2" fmla="*/ 661292 w 661292"/>
              <a:gd name="connsiteY2" fmla="*/ 162144 h 933922"/>
              <a:gd name="connsiteX3" fmla="*/ 0 w 661292"/>
              <a:gd name="connsiteY3" fmla="*/ 0 h 933922"/>
              <a:gd name="connsiteX4" fmla="*/ 6448 w 661292"/>
              <a:gd name="connsiteY4" fmla="*/ 933922 h 933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292" h="933922">
                <a:moveTo>
                  <a:pt x="6448" y="933922"/>
                </a:moveTo>
                <a:lnTo>
                  <a:pt x="661292" y="774627"/>
                </a:lnTo>
                <a:lnTo>
                  <a:pt x="661292" y="162144"/>
                </a:lnTo>
                <a:lnTo>
                  <a:pt x="0" y="0"/>
                </a:lnTo>
                <a:cubicBezTo>
                  <a:pt x="794" y="308769"/>
                  <a:pt x="5654" y="625153"/>
                  <a:pt x="6448" y="933922"/>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9" name="Freeform: Shape 188">
            <a:extLst>
              <a:ext uri="{FF2B5EF4-FFF2-40B4-BE49-F238E27FC236}">
                <a16:creationId xmlns:a16="http://schemas.microsoft.com/office/drawing/2014/main" id="{1CCFDE84-9C81-3EFC-87B6-F0AC08829AB5}"/>
              </a:ext>
            </a:extLst>
          </p:cNvPr>
          <p:cNvSpPr/>
          <p:nvPr/>
        </p:nvSpPr>
        <p:spPr>
          <a:xfrm>
            <a:off x="952737" y="4242998"/>
            <a:ext cx="707258" cy="1115865"/>
          </a:xfrm>
          <a:custGeom>
            <a:avLst/>
            <a:gdLst>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7163 h 1085850"/>
              <a:gd name="connsiteX4" fmla="*/ 2381 w 652463"/>
              <a:gd name="connsiteY4" fmla="*/ 1085850 h 1085850"/>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2401 h 1085850"/>
              <a:gd name="connsiteX4" fmla="*/ 2381 w 652463"/>
              <a:gd name="connsiteY4" fmla="*/ 1085850 h 1085850"/>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4782 h 1088231"/>
              <a:gd name="connsiteX4" fmla="*/ 2381 w 652463"/>
              <a:gd name="connsiteY4" fmla="*/ 1088231 h 1088231"/>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9545 h 1088231"/>
              <a:gd name="connsiteX4" fmla="*/ 2381 w 652463"/>
              <a:gd name="connsiteY4" fmla="*/ 1088231 h 1088231"/>
              <a:gd name="connsiteX0" fmla="*/ 2381 w 652463"/>
              <a:gd name="connsiteY0" fmla="*/ 1088231 h 1088231"/>
              <a:gd name="connsiteX1" fmla="*/ 650814 w 652463"/>
              <a:gd name="connsiteY1" fmla="*/ 610351 h 1088231"/>
              <a:gd name="connsiteX2" fmla="*/ 652463 w 652463"/>
              <a:gd name="connsiteY2" fmla="*/ 0 h 1088231"/>
              <a:gd name="connsiteX3" fmla="*/ 0 w 652463"/>
              <a:gd name="connsiteY3" fmla="*/ 159545 h 1088231"/>
              <a:gd name="connsiteX4" fmla="*/ 2381 w 652463"/>
              <a:gd name="connsiteY4" fmla="*/ 1088231 h 1088231"/>
              <a:gd name="connsiteX0" fmla="*/ 2381 w 653126"/>
              <a:gd name="connsiteY0" fmla="*/ 1088231 h 1088231"/>
              <a:gd name="connsiteX1" fmla="*/ 653013 w 653126"/>
              <a:gd name="connsiteY1" fmla="*/ 612678 h 1088231"/>
              <a:gd name="connsiteX2" fmla="*/ 652463 w 653126"/>
              <a:gd name="connsiteY2" fmla="*/ 0 h 1088231"/>
              <a:gd name="connsiteX3" fmla="*/ 0 w 653126"/>
              <a:gd name="connsiteY3" fmla="*/ 159545 h 1088231"/>
              <a:gd name="connsiteX4" fmla="*/ 2381 w 653126"/>
              <a:gd name="connsiteY4" fmla="*/ 1088231 h 1088231"/>
              <a:gd name="connsiteX0" fmla="*/ 252 w 653196"/>
              <a:gd name="connsiteY0" fmla="*/ 1090558 h 1090558"/>
              <a:gd name="connsiteX1" fmla="*/ 653083 w 653196"/>
              <a:gd name="connsiteY1" fmla="*/ 612678 h 1090558"/>
              <a:gd name="connsiteX2" fmla="*/ 652533 w 653196"/>
              <a:gd name="connsiteY2" fmla="*/ 0 h 1090558"/>
              <a:gd name="connsiteX3" fmla="*/ 70 w 653196"/>
              <a:gd name="connsiteY3" fmla="*/ 159545 h 1090558"/>
              <a:gd name="connsiteX4" fmla="*/ 252 w 653196"/>
              <a:gd name="connsiteY4" fmla="*/ 1090558 h 1090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96" h="1090558">
                <a:moveTo>
                  <a:pt x="252" y="1090558"/>
                </a:moveTo>
                <a:lnTo>
                  <a:pt x="653083" y="612678"/>
                </a:lnTo>
                <a:cubicBezTo>
                  <a:pt x="653633" y="409228"/>
                  <a:pt x="651983" y="203450"/>
                  <a:pt x="652533" y="0"/>
                </a:cubicBezTo>
                <a:lnTo>
                  <a:pt x="70" y="159545"/>
                </a:lnTo>
                <a:cubicBezTo>
                  <a:pt x="864" y="470695"/>
                  <a:pt x="-542" y="784171"/>
                  <a:pt x="252" y="109055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0" name="Freeform: Shape 189">
            <a:extLst>
              <a:ext uri="{FF2B5EF4-FFF2-40B4-BE49-F238E27FC236}">
                <a16:creationId xmlns:a16="http://schemas.microsoft.com/office/drawing/2014/main" id="{EF750C2F-BEB9-E9F7-453B-C845C5A0CB41}"/>
              </a:ext>
            </a:extLst>
          </p:cNvPr>
          <p:cNvSpPr/>
          <p:nvPr/>
        </p:nvSpPr>
        <p:spPr>
          <a:xfrm>
            <a:off x="958065" y="4862894"/>
            <a:ext cx="703781" cy="1443826"/>
          </a:xfrm>
          <a:custGeom>
            <a:avLst/>
            <a:gdLst>
              <a:gd name="connsiteX0" fmla="*/ 0 w 652463"/>
              <a:gd name="connsiteY0" fmla="*/ 1402556 h 1402556"/>
              <a:gd name="connsiteX1" fmla="*/ 650082 w 652463"/>
              <a:gd name="connsiteY1" fmla="*/ 611981 h 1402556"/>
              <a:gd name="connsiteX2" fmla="*/ 652463 w 652463"/>
              <a:gd name="connsiteY2" fmla="*/ 0 h 1402556"/>
              <a:gd name="connsiteX3" fmla="*/ 0 w 652463"/>
              <a:gd name="connsiteY3" fmla="*/ 471487 h 1402556"/>
              <a:gd name="connsiteX4" fmla="*/ 0 w 652463"/>
              <a:gd name="connsiteY4" fmla="*/ 1402556 h 1402556"/>
              <a:gd name="connsiteX0" fmla="*/ 0 w 652463"/>
              <a:gd name="connsiteY0" fmla="*/ 1406819 h 1406819"/>
              <a:gd name="connsiteX1" fmla="*/ 650082 w 652463"/>
              <a:gd name="connsiteY1" fmla="*/ 616244 h 1406819"/>
              <a:gd name="connsiteX2" fmla="*/ 652463 w 652463"/>
              <a:gd name="connsiteY2" fmla="*/ 0 h 1406819"/>
              <a:gd name="connsiteX3" fmla="*/ 0 w 652463"/>
              <a:gd name="connsiteY3" fmla="*/ 475750 h 1406819"/>
              <a:gd name="connsiteX4" fmla="*/ 0 w 652463"/>
              <a:gd name="connsiteY4" fmla="*/ 1406819 h 1406819"/>
              <a:gd name="connsiteX0" fmla="*/ 0 w 652463"/>
              <a:gd name="connsiteY0" fmla="*/ 1408950 h 1408950"/>
              <a:gd name="connsiteX1" fmla="*/ 650082 w 652463"/>
              <a:gd name="connsiteY1" fmla="*/ 618375 h 1408950"/>
              <a:gd name="connsiteX2" fmla="*/ 652463 w 652463"/>
              <a:gd name="connsiteY2" fmla="*/ 0 h 1408950"/>
              <a:gd name="connsiteX3" fmla="*/ 0 w 652463"/>
              <a:gd name="connsiteY3" fmla="*/ 477881 h 1408950"/>
              <a:gd name="connsiteX4" fmla="*/ 0 w 652463"/>
              <a:gd name="connsiteY4" fmla="*/ 1408950 h 1408950"/>
              <a:gd name="connsiteX0" fmla="*/ 0 w 652463"/>
              <a:gd name="connsiteY0" fmla="*/ 1411081 h 1411081"/>
              <a:gd name="connsiteX1" fmla="*/ 650082 w 652463"/>
              <a:gd name="connsiteY1" fmla="*/ 620506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2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48427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4113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1982 h 1411081"/>
              <a:gd name="connsiteX2" fmla="*/ 652463 w 652463"/>
              <a:gd name="connsiteY2" fmla="*/ 0 h 1411081"/>
              <a:gd name="connsiteX3" fmla="*/ 0 w 652463"/>
              <a:gd name="connsiteY3" fmla="*/ 480012 h 1411081"/>
              <a:gd name="connsiteX4" fmla="*/ 0 w 652463"/>
              <a:gd name="connsiteY4" fmla="*/ 1411081 h 14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463" h="1411081">
                <a:moveTo>
                  <a:pt x="0" y="1411081"/>
                </a:moveTo>
                <a:lnTo>
                  <a:pt x="650083" y="611982"/>
                </a:lnTo>
                <a:cubicBezTo>
                  <a:pt x="650877" y="407988"/>
                  <a:pt x="651669" y="203994"/>
                  <a:pt x="652463" y="0"/>
                </a:cubicBezTo>
                <a:lnTo>
                  <a:pt x="0" y="480012"/>
                </a:lnTo>
                <a:lnTo>
                  <a:pt x="0" y="14110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1" name="Rectangle 190">
            <a:extLst>
              <a:ext uri="{FF2B5EF4-FFF2-40B4-BE49-F238E27FC236}">
                <a16:creationId xmlns:a16="http://schemas.microsoft.com/office/drawing/2014/main" id="{83632379-FA35-CE94-519D-21ABA7CF215E}"/>
              </a:ext>
            </a:extLst>
          </p:cNvPr>
          <p:cNvSpPr/>
          <p:nvPr/>
        </p:nvSpPr>
        <p:spPr>
          <a:xfrm>
            <a:off x="0" y="1556342"/>
            <a:ext cx="957273" cy="949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1</a:t>
            </a:r>
          </a:p>
        </p:txBody>
      </p:sp>
      <p:sp>
        <p:nvSpPr>
          <p:cNvPr id="192" name="Rectangle 191">
            <a:extLst>
              <a:ext uri="{FF2B5EF4-FFF2-40B4-BE49-F238E27FC236}">
                <a16:creationId xmlns:a16="http://schemas.microsoft.com/office/drawing/2014/main" id="{8DAF0E35-31B1-EAFD-8F7D-E3C6B1EA3455}"/>
              </a:ext>
            </a:extLst>
          </p:cNvPr>
          <p:cNvSpPr/>
          <p:nvPr/>
        </p:nvSpPr>
        <p:spPr>
          <a:xfrm>
            <a:off x="0" y="2506255"/>
            <a:ext cx="957273" cy="9499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2</a:t>
            </a:r>
          </a:p>
        </p:txBody>
      </p:sp>
      <p:sp>
        <p:nvSpPr>
          <p:cNvPr id="193" name="Rectangle 192">
            <a:extLst>
              <a:ext uri="{FF2B5EF4-FFF2-40B4-BE49-F238E27FC236}">
                <a16:creationId xmlns:a16="http://schemas.microsoft.com/office/drawing/2014/main" id="{7311B72D-BB66-F8D2-9BA1-56B25F0BBC36}"/>
              </a:ext>
            </a:extLst>
          </p:cNvPr>
          <p:cNvSpPr/>
          <p:nvPr/>
        </p:nvSpPr>
        <p:spPr>
          <a:xfrm>
            <a:off x="0" y="3456169"/>
            <a:ext cx="957273" cy="9499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3</a:t>
            </a:r>
          </a:p>
        </p:txBody>
      </p:sp>
      <p:sp>
        <p:nvSpPr>
          <p:cNvPr id="194" name="Rectangle 193">
            <a:extLst>
              <a:ext uri="{FF2B5EF4-FFF2-40B4-BE49-F238E27FC236}">
                <a16:creationId xmlns:a16="http://schemas.microsoft.com/office/drawing/2014/main" id="{94CDED55-4D70-7580-806F-7D036A39A524}"/>
              </a:ext>
            </a:extLst>
          </p:cNvPr>
          <p:cNvSpPr/>
          <p:nvPr/>
        </p:nvSpPr>
        <p:spPr>
          <a:xfrm>
            <a:off x="0" y="4406082"/>
            <a:ext cx="957273" cy="9499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4</a:t>
            </a:r>
          </a:p>
        </p:txBody>
      </p:sp>
      <p:sp>
        <p:nvSpPr>
          <p:cNvPr id="195" name="Rectangle 194">
            <a:extLst>
              <a:ext uri="{FF2B5EF4-FFF2-40B4-BE49-F238E27FC236}">
                <a16:creationId xmlns:a16="http://schemas.microsoft.com/office/drawing/2014/main" id="{0297A030-D401-9DFF-5079-F2FFD7177BC8}"/>
              </a:ext>
            </a:extLst>
          </p:cNvPr>
          <p:cNvSpPr/>
          <p:nvPr/>
        </p:nvSpPr>
        <p:spPr>
          <a:xfrm>
            <a:off x="5328" y="5355002"/>
            <a:ext cx="957273" cy="9499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5</a:t>
            </a:r>
          </a:p>
        </p:txBody>
      </p:sp>
      <p:sp>
        <p:nvSpPr>
          <p:cNvPr id="196" name="Rectangle 195">
            <a:extLst>
              <a:ext uri="{FF2B5EF4-FFF2-40B4-BE49-F238E27FC236}">
                <a16:creationId xmlns:a16="http://schemas.microsoft.com/office/drawing/2014/main" id="{F82825D8-296C-6616-8588-87D35A352A04}"/>
              </a:ext>
            </a:extLst>
          </p:cNvPr>
          <p:cNvSpPr/>
          <p:nvPr/>
        </p:nvSpPr>
        <p:spPr>
          <a:xfrm>
            <a:off x="1650715" y="2362014"/>
            <a:ext cx="7493285" cy="62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ستون‌هایی که بیش از ۸۰٪ مقدار گمشده داشتند، به دلیل اطلاعات ناکافی، حذف شدند.</a:t>
            </a:r>
            <a:endParaRPr lang="en-US" sz="1200" noProof="1">
              <a:solidFill>
                <a:schemeClr val="bg2">
                  <a:lumMod val="25000"/>
                </a:schemeClr>
              </a:solidFill>
              <a:cs typeface="B Titr" panose="00000700000000000000" pitchFamily="2" charset="-78"/>
            </a:endParaRPr>
          </a:p>
        </p:txBody>
      </p:sp>
      <p:sp>
        <p:nvSpPr>
          <p:cNvPr id="197" name="Rectangle 196">
            <a:extLst>
              <a:ext uri="{FF2B5EF4-FFF2-40B4-BE49-F238E27FC236}">
                <a16:creationId xmlns:a16="http://schemas.microsoft.com/office/drawing/2014/main" id="{BCB730B8-2478-A395-2A2A-45340526AB1E}"/>
              </a:ext>
            </a:extLst>
          </p:cNvPr>
          <p:cNvSpPr/>
          <p:nvPr/>
        </p:nvSpPr>
        <p:spPr>
          <a:xfrm>
            <a:off x="1650715" y="2989659"/>
            <a:ext cx="7493285" cy="627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r" rtl="1"/>
            <a:r>
              <a:rPr lang="fa-IR" sz="1200" noProof="1">
                <a:solidFill>
                  <a:schemeClr val="bg2">
                    <a:lumMod val="25000"/>
                  </a:schemeClr>
                </a:solidFill>
                <a:cs typeface="B Titr" panose="00000700000000000000" pitchFamily="2" charset="-78"/>
              </a:rPr>
              <a:t>ویژگی «تاریخ وام» به یک شاخص عددی زمانی برای تحلیل بهتر تبدیل شد.</a:t>
            </a:r>
            <a:endParaRPr lang="en-US" sz="1200" noProof="1">
              <a:solidFill>
                <a:schemeClr val="bg2">
                  <a:lumMod val="25000"/>
                </a:schemeClr>
              </a:solidFill>
              <a:cs typeface="B Titr" panose="00000700000000000000" pitchFamily="2" charset="-78"/>
            </a:endParaRPr>
          </a:p>
        </p:txBody>
      </p:sp>
      <p:sp>
        <p:nvSpPr>
          <p:cNvPr id="198" name="Rectangle 197">
            <a:extLst>
              <a:ext uri="{FF2B5EF4-FFF2-40B4-BE49-F238E27FC236}">
                <a16:creationId xmlns:a16="http://schemas.microsoft.com/office/drawing/2014/main" id="{F8FF4FD2-E938-DD6C-7467-5A3BB16A24B1}"/>
              </a:ext>
            </a:extLst>
          </p:cNvPr>
          <p:cNvSpPr/>
          <p:nvPr/>
        </p:nvSpPr>
        <p:spPr>
          <a:xfrm>
            <a:off x="1650715" y="3617303"/>
            <a:ext cx="7493285" cy="6276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tx1"/>
                </a:solidFill>
                <a:cs typeface="B Titr" panose="00000700000000000000" pitchFamily="2" charset="-78"/>
              </a:rPr>
              <a:t>مقادیر گمشده ویژگی‌های عددی با میانگین و ویژگی‌های طبقه‌ای با مد جایگزین شدند.</a:t>
            </a:r>
            <a:endParaRPr lang="en-US" sz="1200" noProof="1">
              <a:solidFill>
                <a:schemeClr val="tx1"/>
              </a:solidFill>
              <a:cs typeface="B Titr" panose="00000700000000000000" pitchFamily="2" charset="-78"/>
            </a:endParaRPr>
          </a:p>
        </p:txBody>
      </p:sp>
      <p:sp>
        <p:nvSpPr>
          <p:cNvPr id="199" name="Rectangle 198">
            <a:extLst>
              <a:ext uri="{FF2B5EF4-FFF2-40B4-BE49-F238E27FC236}">
                <a16:creationId xmlns:a16="http://schemas.microsoft.com/office/drawing/2014/main" id="{75994187-3A4C-77E8-D631-5F2FF0EC2474}"/>
              </a:ext>
            </a:extLst>
          </p:cNvPr>
          <p:cNvSpPr/>
          <p:nvPr/>
        </p:nvSpPr>
        <p:spPr>
          <a:xfrm>
            <a:off x="1650715" y="4244948"/>
            <a:ext cx="7493285" cy="627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ویژگی‌هایی که ضریب همبستگی آن‌ها با سایر ویژگی‌ها بیش از ۰٫۹۵ بود، جهت کاهش افزونگی حذف شدند.</a:t>
            </a:r>
            <a:endParaRPr lang="en-US" sz="1200" noProof="1">
              <a:solidFill>
                <a:schemeClr val="bg2">
                  <a:lumMod val="25000"/>
                </a:schemeClr>
              </a:solidFill>
              <a:cs typeface="B Titr" panose="00000700000000000000" pitchFamily="2" charset="-78"/>
            </a:endParaRPr>
          </a:p>
        </p:txBody>
      </p:sp>
      <p:sp>
        <p:nvSpPr>
          <p:cNvPr id="200" name="Rectangle 199">
            <a:extLst>
              <a:ext uri="{FF2B5EF4-FFF2-40B4-BE49-F238E27FC236}">
                <a16:creationId xmlns:a16="http://schemas.microsoft.com/office/drawing/2014/main" id="{0AB62378-79C4-C43F-04CF-546F7F7744BD}"/>
              </a:ext>
            </a:extLst>
          </p:cNvPr>
          <p:cNvSpPr/>
          <p:nvPr/>
        </p:nvSpPr>
        <p:spPr>
          <a:xfrm>
            <a:off x="1650715" y="4872593"/>
            <a:ext cx="7493285" cy="6276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400" noProof="1">
                <a:solidFill>
                  <a:schemeClr val="bg2">
                    <a:lumMod val="25000"/>
                  </a:schemeClr>
                </a:solidFill>
                <a:cs typeface="B Titr" panose="00000700000000000000" pitchFamily="2" charset="-78"/>
              </a:rPr>
              <a:t>متغیرهای طبقه‌ای با استفاده از </a:t>
            </a:r>
            <a:r>
              <a:rPr lang="en-US" sz="1400" noProof="1">
                <a:solidFill>
                  <a:schemeClr val="bg2">
                    <a:lumMod val="25000"/>
                  </a:schemeClr>
                </a:solidFill>
                <a:cs typeface="B Titr" panose="00000700000000000000" pitchFamily="2" charset="-78"/>
              </a:rPr>
              <a:t>One-Hot Encoding </a:t>
            </a:r>
            <a:r>
              <a:rPr lang="fa-IR" sz="1400" noProof="1">
                <a:solidFill>
                  <a:schemeClr val="bg2">
                    <a:lumMod val="25000"/>
                  </a:schemeClr>
                </a:solidFill>
                <a:cs typeface="B Titr" panose="00000700000000000000" pitchFamily="2" charset="-78"/>
              </a:rPr>
              <a:t> به فرم عددی قابل تحلیل تبدیل شدند.</a:t>
            </a:r>
            <a:endParaRPr lang="en-US" sz="1400" noProof="1">
              <a:solidFill>
                <a:schemeClr val="bg2">
                  <a:lumMod val="25000"/>
                </a:schemeClr>
              </a:solidFill>
              <a:cs typeface="B Titr" panose="00000700000000000000" pitchFamily="2" charset="-78"/>
            </a:endParaRPr>
          </a:p>
        </p:txBody>
      </p:sp>
      <p:sp>
        <p:nvSpPr>
          <p:cNvPr id="201" name="Arrow: Pentagon 200">
            <a:extLst>
              <a:ext uri="{FF2B5EF4-FFF2-40B4-BE49-F238E27FC236}">
                <a16:creationId xmlns:a16="http://schemas.microsoft.com/office/drawing/2014/main" id="{12FABC15-3E15-6F5C-66E3-0B0E356EA251}"/>
              </a:ext>
            </a:extLst>
          </p:cNvPr>
          <p:cNvSpPr/>
          <p:nvPr/>
        </p:nvSpPr>
        <p:spPr>
          <a:xfrm>
            <a:off x="1650715" y="2362014"/>
            <a:ext cx="2213306"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a-IR" sz="1100" dirty="0">
                <a:cs typeface="B Titr" panose="00000700000000000000" pitchFamily="2" charset="-78"/>
              </a:rPr>
              <a:t>حذف ستون‌های با مقادیر گمشده زیاد</a:t>
            </a:r>
            <a:endParaRPr lang="en-US" sz="1100" b="1" dirty="0">
              <a:cs typeface="B Titr" panose="00000700000000000000" pitchFamily="2" charset="-78"/>
            </a:endParaRPr>
          </a:p>
        </p:txBody>
      </p:sp>
      <p:sp>
        <p:nvSpPr>
          <p:cNvPr id="202" name="Arrow: Pentagon 201">
            <a:extLst>
              <a:ext uri="{FF2B5EF4-FFF2-40B4-BE49-F238E27FC236}">
                <a16:creationId xmlns:a16="http://schemas.microsoft.com/office/drawing/2014/main" id="{C43FF5A3-563E-9D97-3796-B83AF0F8CAA1}"/>
              </a:ext>
            </a:extLst>
          </p:cNvPr>
          <p:cNvSpPr/>
          <p:nvPr/>
        </p:nvSpPr>
        <p:spPr>
          <a:xfrm>
            <a:off x="1650716" y="2989415"/>
            <a:ext cx="2213307" cy="627889"/>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تاریخ به مقدار عددی</a:t>
            </a:r>
            <a:endParaRPr lang="en-US" sz="1100" b="1" dirty="0">
              <a:solidFill>
                <a:prstClr val="white"/>
              </a:solidFill>
              <a:cs typeface="B Titr" panose="00000700000000000000" pitchFamily="2" charset="-78"/>
            </a:endParaRPr>
          </a:p>
        </p:txBody>
      </p:sp>
      <p:sp>
        <p:nvSpPr>
          <p:cNvPr id="203" name="Arrow: Pentagon 202">
            <a:extLst>
              <a:ext uri="{FF2B5EF4-FFF2-40B4-BE49-F238E27FC236}">
                <a16:creationId xmlns:a16="http://schemas.microsoft.com/office/drawing/2014/main" id="{0D10E146-3FA4-A1DF-7C3A-8A1B91771C32}"/>
              </a:ext>
            </a:extLst>
          </p:cNvPr>
          <p:cNvSpPr/>
          <p:nvPr/>
        </p:nvSpPr>
        <p:spPr>
          <a:xfrm>
            <a:off x="1650715" y="361730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تکمیل مقادیر گمشده عددی و طبقه‌ای</a:t>
            </a:r>
            <a:endParaRPr lang="en-US" sz="1100" b="1" dirty="0">
              <a:solidFill>
                <a:prstClr val="white"/>
              </a:solidFill>
              <a:cs typeface="B Titr" panose="00000700000000000000" pitchFamily="2" charset="-78"/>
            </a:endParaRPr>
          </a:p>
        </p:txBody>
      </p:sp>
      <p:sp>
        <p:nvSpPr>
          <p:cNvPr id="204" name="Arrow: Pentagon 203">
            <a:extLst>
              <a:ext uri="{FF2B5EF4-FFF2-40B4-BE49-F238E27FC236}">
                <a16:creationId xmlns:a16="http://schemas.microsoft.com/office/drawing/2014/main" id="{216BB874-1A19-E33A-007E-303906E52EC3}"/>
              </a:ext>
            </a:extLst>
          </p:cNvPr>
          <p:cNvSpPr/>
          <p:nvPr/>
        </p:nvSpPr>
        <p:spPr>
          <a:xfrm>
            <a:off x="1650715" y="4244704"/>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050" b="1" dirty="0"/>
              <a:t>حذف ویژگی‌های همبسته بالا</a:t>
            </a:r>
            <a:endParaRPr lang="en-US" sz="1050" b="1" dirty="0">
              <a:solidFill>
                <a:prstClr val="white"/>
              </a:solidFill>
            </a:endParaRPr>
          </a:p>
        </p:txBody>
      </p:sp>
      <p:sp>
        <p:nvSpPr>
          <p:cNvPr id="205" name="Arrow: Pentagon 204">
            <a:extLst>
              <a:ext uri="{FF2B5EF4-FFF2-40B4-BE49-F238E27FC236}">
                <a16:creationId xmlns:a16="http://schemas.microsoft.com/office/drawing/2014/main" id="{6E410F5D-CEC8-6239-F836-B92172A5D3C4}"/>
              </a:ext>
            </a:extLst>
          </p:cNvPr>
          <p:cNvSpPr/>
          <p:nvPr/>
        </p:nvSpPr>
        <p:spPr>
          <a:xfrm>
            <a:off x="1650715" y="487259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ویژگی‌های طبقه‌ای به عددی</a:t>
            </a:r>
            <a:endParaRPr lang="en-US" sz="1100" b="1" dirty="0">
              <a:solidFill>
                <a:prstClr val="white"/>
              </a:solidFill>
              <a:cs typeface="B Titr" panose="00000700000000000000" pitchFamily="2" charset="-78"/>
            </a:endParaRPr>
          </a:p>
        </p:txBody>
      </p:sp>
    </p:spTree>
    <p:extLst>
      <p:ext uri="{BB962C8B-B14F-4D97-AF65-F5344CB8AC3E}">
        <p14:creationId xmlns:p14="http://schemas.microsoft.com/office/powerpoint/2010/main" val="319878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7034-CBC9-62C0-76A7-BB076766C0D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190E7B0-0CCF-43AD-823C-0BD4992A1C3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2D3591C-701A-F59A-E0F5-F2C25227EFE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A81F7A6-C09E-29DD-1D9A-8B862C0FB1F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78A3EF8-CF20-C284-D55B-A10858106528}"/>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00A436-0138-F47F-7CCF-C39D5DDCF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507F357-7EF3-B138-1E72-6E2E3B0DEA3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1EC1A4B7-F703-051A-F52E-01FEB433EFED}"/>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408B53D-8191-3394-7DBD-4CC951D3381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متوازن‌سازی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02FCCB3E-9E22-8498-B87B-FFA446ED55BC}"/>
              </a:ext>
            </a:extLst>
          </p:cNvPr>
          <p:cNvSpPr txBox="1"/>
          <p:nvPr/>
        </p:nvSpPr>
        <p:spPr>
          <a:xfrm>
            <a:off x="1039500" y="926328"/>
            <a:ext cx="8300768" cy="1631216"/>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مجموعه داده، عدم تعادل میان مشتریان نکول‌کننده و خوش‌حساب، موجب سوگیری مدل می‌شد. برای رفع این مشکل، از روش </a:t>
            </a:r>
            <a:r>
              <a:rPr lang="en-US" sz="2000" b="1" dirty="0">
                <a:solidFill>
                  <a:srgbClr val="002060"/>
                </a:solidFill>
                <a:cs typeface="B Titr" panose="00000700000000000000" pitchFamily="2" charset="-78"/>
              </a:rPr>
              <a:t>SMOTE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استفاده شد که با تولید نمونه‌های مصنوعی از کلاس اقلیت، داده‌های آموزشی را متوازن ساخت. </a:t>
            </a:r>
          </a:p>
          <a:p>
            <a:pPr algn="justLow" rtl="1"/>
            <a:r>
              <a:rPr lang="fa-IR" sz="2000" b="1" dirty="0">
                <a:solidFill>
                  <a:srgbClr val="002060"/>
                </a:solidFill>
                <a:cs typeface="B Titr" panose="00000700000000000000" pitchFamily="2" charset="-78"/>
              </a:rPr>
              <a:t>این فرایند تنها بر روی مجموعه آموزش اعمال شد تا از نشت اطلاعات به داده‌های آزمون جلوگیری شود و دقت مدل در شناسایی مشتریان پرریسک افزایش یابد.</a:t>
            </a:r>
          </a:p>
        </p:txBody>
      </p:sp>
      <p:pic>
        <p:nvPicPr>
          <p:cNvPr id="17" name="Picture 16" descr="Line-3.png">
            <a:extLst>
              <a:ext uri="{FF2B5EF4-FFF2-40B4-BE49-F238E27FC236}">
                <a16:creationId xmlns:a16="http://schemas.microsoft.com/office/drawing/2014/main" id="{258B98D8-0FE9-DEA0-8E93-67259B0EA7F5}"/>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several orange rectangular boxes&#10;&#10;AI-generated content may be incorrect.">
            <a:extLst>
              <a:ext uri="{FF2B5EF4-FFF2-40B4-BE49-F238E27FC236}">
                <a16:creationId xmlns:a16="http://schemas.microsoft.com/office/drawing/2014/main" id="{EA802305-5B02-C293-0A48-374309D73981}"/>
              </a:ext>
            </a:extLst>
          </p:cNvPr>
          <p:cNvPicPr>
            <a:picLocks noChangeAspect="1"/>
          </p:cNvPicPr>
          <p:nvPr/>
        </p:nvPicPr>
        <p:blipFill>
          <a:blip r:embed="rId13"/>
          <a:srcRect b="7454"/>
          <a:stretch>
            <a:fillRect/>
          </a:stretch>
        </p:blipFill>
        <p:spPr>
          <a:xfrm>
            <a:off x="1215343" y="2932442"/>
            <a:ext cx="6338432" cy="3106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51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FA98C-ED9C-2754-1512-2D4A14C9C11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1E11D84-9068-FB40-978B-921D8ABCC57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AFB24E1-624A-968F-8943-99B942D88EF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F74A03E7-2E51-05CE-8371-C5C1882EA1E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60F3E731-5962-D7ED-0FEB-B4D1A7964D7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9A9096B-8704-E582-F003-A21BA0E5E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45BB764-78B6-E0EA-7790-DD66DA8ADDE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F6F4436-251F-9D73-D89B-D0BF4978B88F}"/>
              </a:ext>
            </a:extLst>
          </p:cNvPr>
          <p:cNvGraphicFramePr/>
          <p:nvPr>
            <p:extLst>
              <p:ext uri="{D42A27DB-BD31-4B8C-83A1-F6EECF244321}">
                <p14:modId xmlns:p14="http://schemas.microsoft.com/office/powerpoint/2010/main" val="286732994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406C567-AB26-7999-2642-33D2810548E2}"/>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متغیر هدف در مدل پیشنهادی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3943EAC2-7E82-834E-4D9A-B6278024FF57}"/>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17D9437-C4AD-3F7E-96F0-74ED1FE5F067}"/>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4" name="Picture 3">
            <a:extLst>
              <a:ext uri="{FF2B5EF4-FFF2-40B4-BE49-F238E27FC236}">
                <a16:creationId xmlns:a16="http://schemas.microsoft.com/office/drawing/2014/main" id="{1FFD66DC-C871-675E-235E-DDE3995B9DF5}"/>
              </a:ext>
            </a:extLst>
          </p:cNvPr>
          <p:cNvPicPr>
            <a:picLocks noChangeAspect="1"/>
          </p:cNvPicPr>
          <p:nvPr/>
        </p:nvPicPr>
        <p:blipFill>
          <a:blip r:embed="rId13"/>
          <a:stretch>
            <a:fillRect/>
          </a:stretch>
        </p:blipFill>
        <p:spPr>
          <a:xfrm>
            <a:off x="1297268" y="2740960"/>
            <a:ext cx="5476875" cy="2476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640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44A3-E6AA-F46B-23F1-F369D96C64A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F484966-5B96-A76A-CF7E-F0B366A3F73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5A87644-B9D6-4A26-20D9-873D572A5110}"/>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ED003F0-D612-0E34-8547-9255B850744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76481A4B-54FF-40E9-5FE4-7CFACDDEE47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3683692-EFA6-42ED-F6D4-0001744AE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5254EDE-CC8A-318E-30E3-C2F07A91AF8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6856FB96-F356-8FA9-9653-70E1891CBAA2}"/>
              </a:ext>
            </a:extLst>
          </p:cNvPr>
          <p:cNvGraphicFramePr/>
          <p:nvPr>
            <p:extLst>
              <p:ext uri="{D42A27DB-BD31-4B8C-83A1-F6EECF244321}">
                <p14:modId xmlns:p14="http://schemas.microsoft.com/office/powerpoint/2010/main" val="177057569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DD83519-91BA-3248-8612-55A9E80928E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کاهش ابعاد و انتخاب متغیرهای کلیدی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4A9102B9-4EB3-C9C7-041E-4ED86903D3DF}"/>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8FCDEC6-2ED9-8F7C-2001-E04440FB866C}"/>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different colored squares&#10;&#10;AI-generated content may be incorrect.">
            <a:extLst>
              <a:ext uri="{FF2B5EF4-FFF2-40B4-BE49-F238E27FC236}">
                <a16:creationId xmlns:a16="http://schemas.microsoft.com/office/drawing/2014/main" id="{BC080F5D-B06C-633A-DDB6-D667C9A5D910}"/>
              </a:ext>
            </a:extLst>
          </p:cNvPr>
          <p:cNvPicPr>
            <a:picLocks noChangeAspect="1"/>
          </p:cNvPicPr>
          <p:nvPr/>
        </p:nvPicPr>
        <p:blipFill>
          <a:blip r:embed="rId13"/>
          <a:stretch>
            <a:fillRect/>
          </a:stretch>
        </p:blipFill>
        <p:spPr>
          <a:xfrm>
            <a:off x="1159754" y="2563787"/>
            <a:ext cx="5731772" cy="32615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5730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CAE8-2903-A3E2-25B3-A348E888749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AF525DEB-8AB5-F122-F199-A803F154350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B98B3C2-A6D7-3127-68AF-90AB0A68E5D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BD6E8F3-BBCD-14D9-0269-4F665F1FE7D4}"/>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54F5AAB-E762-F506-DD6A-D912C7A7D3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138827-4321-E9BE-F03D-D3EF3D55B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00EE58E-0D89-206E-A118-D6D7A88A38CA}"/>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E79B4A48-6A8E-97ED-71D8-8890BEA0D65D}"/>
              </a:ext>
            </a:extLst>
          </p:cNvPr>
          <p:cNvGraphicFramePr/>
          <p:nvPr>
            <p:extLst>
              <p:ext uri="{D42A27DB-BD31-4B8C-83A1-F6EECF244321}">
                <p14:modId xmlns:p14="http://schemas.microsoft.com/office/powerpoint/2010/main" val="62889497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BC1A296-99FB-9ABF-2533-E3B2A7FC070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نکول</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142E4EB-8557-C8D5-BB74-DB36FA17A78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B5B4D43A-BB48-4CD4-54AD-621A4856AB5F}"/>
              </a:ext>
            </a:extLst>
          </p:cNvPr>
          <p:cNvSpPr txBox="1"/>
          <p:nvPr/>
        </p:nvSpPr>
        <p:spPr>
          <a:xfrm>
            <a:off x="1293219" y="1006731"/>
            <a:ext cx="7636199" cy="2800767"/>
          </a:xfrm>
          <a:prstGeom prst="rect">
            <a:avLst/>
          </a:prstGeom>
          <a:noFill/>
        </p:spPr>
        <p:txBody>
          <a:bodyPr wrap="square" rtlCol="0">
            <a:spAutoFit/>
          </a:bodyPr>
          <a:lstStyle/>
          <a:p>
            <a:pPr algn="just" rtl="1"/>
            <a:r>
              <a:rPr lang="en-US" sz="2200" b="1" dirty="0" err="1">
                <a:solidFill>
                  <a:srgbClr val="002060"/>
                </a:solidFill>
                <a:cs typeface="B Titr" panose="00000700000000000000" pitchFamily="2" charset="-78"/>
              </a:rPr>
              <a:t>LightGBM</a:t>
            </a:r>
            <a:r>
              <a:rPr lang="en-US" sz="2200" b="1" dirty="0">
                <a:solidFill>
                  <a:srgbClr val="002060"/>
                </a:solidFill>
                <a:cs typeface="B Titr" panose="00000700000000000000" pitchFamily="2" charset="-78"/>
              </a:rPr>
              <a:t> </a:t>
            </a:r>
            <a:r>
              <a:rPr lang="fa-IR" sz="2200" b="1" dirty="0">
                <a:solidFill>
                  <a:srgbClr val="002060"/>
                </a:solidFill>
                <a:cs typeface="B Titr" panose="00000700000000000000" pitchFamily="2" charset="-78"/>
              </a:rPr>
              <a:t>در دسته الگوریتم‌های یادگیری نظارت‌شده قرار دارد؛ یعنی برای آموزش آن از داده‌هایی با ورودی‌های مشخص و برچسب‌های صحیح استفاده می‌شود.</a:t>
            </a:r>
          </a:p>
          <a:p>
            <a:pPr algn="just" rtl="1"/>
            <a:r>
              <a:rPr lang="fa-IR" sz="2200" b="1" dirty="0">
                <a:solidFill>
                  <a:srgbClr val="002060"/>
                </a:solidFill>
                <a:cs typeface="B Titr" panose="00000700000000000000" pitchFamily="2" charset="-78"/>
              </a:rPr>
              <a:t> این مدل با یادگیری از چنین زوج‌هایی، می‌تواند رفتار داده های جدید را پیش‌بینی کند.خروجی مدل به‌صورت احتمال بین صفر تا یک ارائه می‌شود که بیانگر میزان اطمینان مدل نسبت به تعلق هر نمونه به کلاس مثبت (مانند نکول) است. برای تصمیم‌گیری نهایی، این مقدار با یک آستانه مقایسه می‌شود و به یک برچسب قطعی تبدیل می‌گردد.</a:t>
            </a:r>
          </a:p>
        </p:txBody>
      </p:sp>
      <p:pic>
        <p:nvPicPr>
          <p:cNvPr id="4" name="Picture 3" descr="A black tree with many branches&#10;&#10;AI-generated content may be incorrect.">
            <a:extLst>
              <a:ext uri="{FF2B5EF4-FFF2-40B4-BE49-F238E27FC236}">
                <a16:creationId xmlns:a16="http://schemas.microsoft.com/office/drawing/2014/main" id="{9E90EF5A-02F3-F244-92B5-BEC673563CFE}"/>
              </a:ext>
            </a:extLst>
          </p:cNvPr>
          <p:cNvPicPr>
            <a:picLocks noChangeAspect="1"/>
          </p:cNvPicPr>
          <p:nvPr/>
        </p:nvPicPr>
        <p:blipFill>
          <a:blip r:embed="rId13"/>
          <a:stretch>
            <a:fillRect/>
          </a:stretch>
        </p:blipFill>
        <p:spPr>
          <a:xfrm>
            <a:off x="1028273" y="3593997"/>
            <a:ext cx="3254478" cy="3069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93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764005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7123814" y="3038208"/>
            <a:ext cx="2590800" cy="7815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1"/>
            <a:r>
              <a:rPr lang="fa-IR" sz="3200" b="1" dirty="0">
                <a:solidFill>
                  <a:schemeClr val="accent2">
                    <a:lumMod val="75000"/>
                  </a:schemeClr>
                </a:solidFill>
                <a:latin typeface="Times New Roman" pitchFamily="18" charset="0"/>
                <a:cs typeface="B Zar" panose="00000400000000000000" pitchFamily="2" charset="-78"/>
              </a:rPr>
              <a:t>سر فصل مطالب</a:t>
            </a:r>
            <a:endParaRPr lang="en-US" sz="3200" b="1" dirty="0">
              <a:solidFill>
                <a:schemeClr val="accent2">
                  <a:lumMod val="75000"/>
                </a:schemeClr>
              </a:solidFill>
              <a:latin typeface="Times New Roman" pitchFamily="18" charset="0"/>
              <a:cs typeface="B Zar" panose="00000400000000000000" pitchFamily="2" charset="-78"/>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2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F219D-F082-A837-BCD7-FB80F4AE1A5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7A9AA11-9CDE-B68C-2224-7D1FB121E33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E239B1-E4FA-D54F-D0BD-0F671D7B467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E06B8DF-023B-2117-743D-EF0C267CD24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A907ED5-05E0-35BC-79F5-3F651B0A6CB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37C7959-C1B5-EC0A-76FD-E84040CF1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519FEE5-DDFE-3AA9-D1BF-6931A707FEC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DCFABCB-E2E7-ED10-BC67-6DFD6A36FBF8}"/>
              </a:ext>
            </a:extLst>
          </p:cNvPr>
          <p:cNvGraphicFramePr/>
          <p:nvPr>
            <p:extLst>
              <p:ext uri="{D42A27DB-BD31-4B8C-83A1-F6EECF244321}">
                <p14:modId xmlns:p14="http://schemas.microsoft.com/office/powerpoint/2010/main" val="229394189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3310C52-4E2F-571B-285D-CA04B20DB5F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D7E3A9E-4B1C-6D5F-77C8-11BB3BFD64E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555AF42D-124B-BD33-514D-F52DEF64B2DC}"/>
              </a:ext>
            </a:extLst>
          </p:cNvPr>
          <p:cNvSpPr txBox="1"/>
          <p:nvPr/>
        </p:nvSpPr>
        <p:spPr>
          <a:xfrm>
            <a:off x="1293219" y="1006731"/>
            <a:ext cx="7636199" cy="313932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 برای مدل‌سازی دقیق‌تر پیامدهای اقتصادی تصمیمات اعتباری، از ماتریس زیانی استفاده شد که بر اساس ویژگی‌های مالی هر وام‌گیرنده شخصی‌سازی شده است.</a:t>
            </a:r>
          </a:p>
          <a:p>
            <a:pPr algn="just" rtl="1"/>
            <a:r>
              <a:rPr lang="fa-IR" sz="2200" b="1" dirty="0">
                <a:solidFill>
                  <a:srgbClr val="002060"/>
                </a:solidFill>
                <a:cs typeface="B Titr" panose="00000700000000000000" pitchFamily="2" charset="-78"/>
              </a:rPr>
              <a:t>در این ماتریس، سه اقدام ممکن (پذیرش، رد، تصمیم مرزی) در برابر دو وضعیت واقعی (نکول، عدم نکول) در نظر گرفته شده و زیان مالی هر ترکیب تعریف شده است.</a:t>
            </a:r>
          </a:p>
          <a:p>
            <a:pPr algn="just" rtl="1"/>
            <a:r>
              <a:rPr lang="fa-IR" sz="2200" b="1" dirty="0">
                <a:solidFill>
                  <a:srgbClr val="002060"/>
                </a:solidFill>
                <a:cs typeface="B Titr" panose="00000700000000000000" pitchFamily="2" charset="-78"/>
              </a:rPr>
              <a:t>این طراحی امکان ارزیابی هم‌زمان دقت پیش‌بینی و کاهش هزینه‌های تصمیم‌گیری را فراهم کرده و مبنای تعیین آستانه‌های تصمیم‌گیری در مراحل بعدی است.</a:t>
            </a:r>
          </a:p>
        </p:txBody>
      </p:sp>
      <p:graphicFrame>
        <p:nvGraphicFramePr>
          <p:cNvPr id="5" name="Table 4">
            <a:extLst>
              <a:ext uri="{FF2B5EF4-FFF2-40B4-BE49-F238E27FC236}">
                <a16:creationId xmlns:a16="http://schemas.microsoft.com/office/drawing/2014/main" id="{F70072C3-200A-C0FA-09D5-080038AACE48}"/>
              </a:ext>
            </a:extLst>
          </p:cNvPr>
          <p:cNvGraphicFramePr>
            <a:graphicFrameLocks noGrp="1"/>
          </p:cNvGraphicFramePr>
          <p:nvPr>
            <p:extLst>
              <p:ext uri="{D42A27DB-BD31-4B8C-83A1-F6EECF244321}">
                <p14:modId xmlns:p14="http://schemas.microsoft.com/office/powerpoint/2010/main" val="297350157"/>
              </p:ext>
            </p:extLst>
          </p:nvPr>
        </p:nvGraphicFramePr>
        <p:xfrm>
          <a:off x="1950395" y="4337885"/>
          <a:ext cx="6169603" cy="1848450"/>
        </p:xfrm>
        <a:graphic>
          <a:graphicData uri="http://schemas.openxmlformats.org/drawingml/2006/table">
            <a:tbl>
              <a:tblPr firstRow="1" firstCol="1" bandRow="1">
                <a:tableStyleId>{5C22544A-7EE6-4342-B048-85BDC9FD1C3A}</a:tableStyleId>
              </a:tblPr>
              <a:tblGrid>
                <a:gridCol w="2521634">
                  <a:extLst>
                    <a:ext uri="{9D8B030D-6E8A-4147-A177-3AD203B41FA5}">
                      <a16:colId xmlns:a16="http://schemas.microsoft.com/office/drawing/2014/main" val="2285946519"/>
                    </a:ext>
                  </a:extLst>
                </a:gridCol>
                <a:gridCol w="1674811">
                  <a:extLst>
                    <a:ext uri="{9D8B030D-6E8A-4147-A177-3AD203B41FA5}">
                      <a16:colId xmlns:a16="http://schemas.microsoft.com/office/drawing/2014/main" val="1153980831"/>
                    </a:ext>
                  </a:extLst>
                </a:gridCol>
                <a:gridCol w="1973158">
                  <a:extLst>
                    <a:ext uri="{9D8B030D-6E8A-4147-A177-3AD203B41FA5}">
                      <a16:colId xmlns:a16="http://schemas.microsoft.com/office/drawing/2014/main" val="2843134100"/>
                    </a:ext>
                  </a:extLst>
                </a:gridCol>
              </a:tblGrid>
              <a:tr h="594429">
                <a:tc>
                  <a:txBody>
                    <a:bodyPr/>
                    <a:lstStyle/>
                    <a:p>
                      <a:pPr algn="ctr">
                        <a:lnSpc>
                          <a:spcPct val="107000"/>
                        </a:lnSpc>
                        <a:spcAft>
                          <a:spcPts val="800"/>
                        </a:spcAft>
                        <a:buNone/>
                      </a:pPr>
                      <a:r>
                        <a:rPr lang="en-US" sz="1100">
                          <a:effectLst/>
                        </a:rPr>
                        <a:t>action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عدم 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172621275"/>
                  </a:ext>
                </a:extLst>
              </a:tr>
              <a:tr h="418007">
                <a:tc>
                  <a:txBody>
                    <a:bodyPr/>
                    <a:lstStyle/>
                    <a:p>
                      <a:pPr algn="ctr" rtl="1">
                        <a:lnSpc>
                          <a:spcPct val="107000"/>
                        </a:lnSpc>
                        <a:spcAft>
                          <a:spcPts val="800"/>
                        </a:spcAft>
                        <a:buNone/>
                      </a:pPr>
                      <a:r>
                        <a:rPr lang="ar-SA" sz="1100">
                          <a:effectLst/>
                        </a:rPr>
                        <a:t>قبول (</a:t>
                      </a:r>
                      <a:r>
                        <a:rPr lang="en-US" sz="1100">
                          <a:effectLst/>
                        </a:rPr>
                        <a:t>POS</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λ_PP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λ_PN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620739657"/>
                  </a:ext>
                </a:extLst>
              </a:tr>
              <a:tr h="418007">
                <a:tc>
                  <a:txBody>
                    <a:bodyPr/>
                    <a:lstStyle/>
                    <a:p>
                      <a:pPr algn="ctr" rtl="1">
                        <a:lnSpc>
                          <a:spcPct val="107000"/>
                        </a:lnSpc>
                        <a:spcAft>
                          <a:spcPts val="800"/>
                        </a:spcAft>
                        <a:buNone/>
                      </a:pPr>
                      <a:r>
                        <a:rPr lang="ar-SA" sz="1100">
                          <a:effectLst/>
                        </a:rPr>
                        <a:t>مرزی (</a:t>
                      </a:r>
                      <a:r>
                        <a:rPr lang="en-US" sz="1100">
                          <a:effectLst/>
                        </a:rPr>
                        <a:t>BND</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530615309"/>
                  </a:ext>
                </a:extLst>
              </a:tr>
              <a:tr h="418007">
                <a:tc>
                  <a:txBody>
                    <a:bodyPr/>
                    <a:lstStyle/>
                    <a:p>
                      <a:pPr algn="ctr" rtl="1">
                        <a:lnSpc>
                          <a:spcPct val="107000"/>
                        </a:lnSpc>
                        <a:spcAft>
                          <a:spcPts val="800"/>
                        </a:spcAft>
                        <a:buNone/>
                      </a:pPr>
                      <a:r>
                        <a:rPr lang="ar-SA" sz="1100" dirty="0">
                          <a:effectLst/>
                        </a:rPr>
                        <a:t>رد (</a:t>
                      </a:r>
                      <a:r>
                        <a:rPr lang="en-US" sz="1100" dirty="0">
                          <a:effectLst/>
                        </a:rPr>
                        <a:t>NEG</a:t>
                      </a:r>
                      <a:r>
                        <a:rPr lang="ar-SA" sz="1100" dirty="0">
                          <a:effectLst/>
                        </a:rPr>
                        <a:t>)</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λ_NP</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027630625"/>
                  </a:ext>
                </a:extLst>
              </a:tr>
            </a:tbl>
          </a:graphicData>
        </a:graphic>
      </p:graphicFrame>
    </p:spTree>
    <p:extLst>
      <p:ext uri="{BB962C8B-B14F-4D97-AF65-F5344CB8AC3E}">
        <p14:creationId xmlns:p14="http://schemas.microsoft.com/office/powerpoint/2010/main" val="2540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A1E-D641-7785-61BD-43B0A5A9F71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4FDF6FF7-3828-ED07-EA17-8E4E69B2308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00D9DA4-EAA2-BC85-A2E3-F4BC3E16B6D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10CA753-A302-7050-E311-19D8E4FBC4E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E53111D-8F4D-E44D-B54A-4BC50158172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B08D32-642D-D06B-A697-3D176743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F10DD-EA2C-F811-4376-F86E4C6EAC65}"/>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38988055-F916-4E94-903B-502BF4A1C90E}"/>
              </a:ext>
            </a:extLst>
          </p:cNvPr>
          <p:cNvGraphicFramePr/>
          <p:nvPr>
            <p:extLst>
              <p:ext uri="{D42A27DB-BD31-4B8C-83A1-F6EECF244321}">
                <p14:modId xmlns:p14="http://schemas.microsoft.com/office/powerpoint/2010/main" val="167017820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79E0C26B-3E70-BD3C-526F-CFC710915549}"/>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الگوریتم‌های تکاملی چندهدفه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5FFA7D8-A20E-46A6-10F1-5ADB3C498DE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AF5BBD5-C693-69E4-03E2-8F5BA6FB0472}"/>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7809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BEFDE-5E00-260E-234B-7C2FE69DBA1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C756BF3C-4D39-8434-E63C-77DEF39BC08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B3078B5E-B81A-C599-9BC7-C1F5740B71D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5C87D09-6063-7E8D-A960-FD7EC8479DD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03F7612-E608-392F-E74B-637418AD177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E434829-1D9A-294F-4E34-E67BD32E1E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06D5372-31F7-097D-C490-680FB87C7E6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82BCB7A-732F-C20A-36C4-C1224C29E865}"/>
              </a:ext>
            </a:extLst>
          </p:cNvPr>
          <p:cNvGraphicFramePr/>
          <p:nvPr>
            <p:extLst>
              <p:ext uri="{D42A27DB-BD31-4B8C-83A1-F6EECF244321}">
                <p14:modId xmlns:p14="http://schemas.microsoft.com/office/powerpoint/2010/main" val="324537833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2CCAD8D-43EB-3009-C26C-330B11DA578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8399CAC-46E2-EE56-519A-984B661BF0F5}"/>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A7FD9EBF-7414-C3BC-A3E4-3AC20F076516}"/>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151873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59DD-77BC-2DE0-0DE4-B3C059ADE8B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D2D644-51B9-C06B-329B-EBAB6D9DBFD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149C331E-B96E-5508-0382-FA02C719D92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AF32F01-DC39-B787-758C-F9B5E8499CB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6E4C4C6-0184-D9A3-41DD-D015FE59D6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6E3447-FFF9-55FD-F9DF-ED36A1B53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96CE9B8-8150-2BD0-751D-B7BE0BAFA52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C4E8EDD9-63D6-DCBA-7DB4-8A6ABBDFF7FF}"/>
              </a:ext>
            </a:extLst>
          </p:cNvPr>
          <p:cNvGraphicFramePr/>
          <p:nvPr>
            <p:extLst>
              <p:ext uri="{D42A27DB-BD31-4B8C-83A1-F6EECF244321}">
                <p14:modId xmlns:p14="http://schemas.microsoft.com/office/powerpoint/2010/main" val="168202544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982AFB7-3AA7-4B04-5B85-FD7ECA631A73}"/>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F6C3C8A7-F902-5F40-42E9-566496EA299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4B1537A5-4247-E28B-A032-4C8B26095E63}"/>
              </a:ext>
            </a:extLst>
          </p:cNvPr>
          <p:cNvSpPr txBox="1"/>
          <p:nvPr/>
        </p:nvSpPr>
        <p:spPr>
          <a:xfrm>
            <a:off x="1184989" y="1006731"/>
            <a:ext cx="7744430" cy="1785104"/>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یادگیری ترکیبی رویکردی در علم داده است که با ترکیب خروجی چندین مدل پایه، تلاش می‌کند دقت پیش‌بینی را افزایش داده و پایداری مدل را در مواجهه با داده‌های نامتوازن و نویز تقویت کند. این روش به‌ویژه در مسائلی که ساختار داده‌ها پیچیده یا روابط بین متغیرها غیرخطی است، کارایی بالاتری نسبت به مدل‌های منفرد از خود نشان می‌دهد.</a:t>
            </a:r>
          </a:p>
        </p:txBody>
      </p:sp>
      <p:grpSp>
        <p:nvGrpSpPr>
          <p:cNvPr id="3" name="Group 2">
            <a:extLst>
              <a:ext uri="{FF2B5EF4-FFF2-40B4-BE49-F238E27FC236}">
                <a16:creationId xmlns:a16="http://schemas.microsoft.com/office/drawing/2014/main" id="{22F3F2F6-EE42-17F7-D127-F94DF9BA1A1F}"/>
              </a:ext>
            </a:extLst>
          </p:cNvPr>
          <p:cNvGrpSpPr/>
          <p:nvPr/>
        </p:nvGrpSpPr>
        <p:grpSpPr>
          <a:xfrm>
            <a:off x="1184989" y="3115720"/>
            <a:ext cx="7836089" cy="2763357"/>
            <a:chOff x="2100318" y="1724469"/>
            <a:chExt cx="4943364" cy="2366532"/>
          </a:xfrm>
        </p:grpSpPr>
        <p:sp>
          <p:nvSpPr>
            <p:cNvPr id="4" name="Freeform: Shape 3">
              <a:extLst>
                <a:ext uri="{FF2B5EF4-FFF2-40B4-BE49-F238E27FC236}">
                  <a16:creationId xmlns:a16="http://schemas.microsoft.com/office/drawing/2014/main" id="{073D1D6F-314A-9C25-3774-84F7656A82B1}"/>
                </a:ext>
              </a:extLst>
            </p:cNvPr>
            <p:cNvSpPr/>
            <p:nvPr/>
          </p:nvSpPr>
          <p:spPr>
            <a:xfrm>
              <a:off x="2146571" y="1757934"/>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159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5" name="Group 4">
              <a:extLst>
                <a:ext uri="{FF2B5EF4-FFF2-40B4-BE49-F238E27FC236}">
                  <a16:creationId xmlns:a16="http://schemas.microsoft.com/office/drawing/2014/main" id="{FC297719-6BCC-6D22-37C3-686E96598676}"/>
                </a:ext>
              </a:extLst>
            </p:cNvPr>
            <p:cNvGrpSpPr/>
            <p:nvPr/>
          </p:nvGrpSpPr>
          <p:grpSpPr>
            <a:xfrm>
              <a:off x="2100318" y="1724469"/>
              <a:ext cx="4897111" cy="1189310"/>
              <a:chOff x="2800424" y="1194392"/>
              <a:chExt cx="6529480" cy="1585746"/>
            </a:xfrm>
          </p:grpSpPr>
          <p:sp>
            <p:nvSpPr>
              <p:cNvPr id="33" name="Rectangle">
                <a:extLst>
                  <a:ext uri="{FF2B5EF4-FFF2-40B4-BE49-F238E27FC236}">
                    <a16:creationId xmlns:a16="http://schemas.microsoft.com/office/drawing/2014/main" id="{ACD1EBEC-D9BC-0584-343B-C1B5A24DBE08}"/>
                  </a:ext>
                </a:extLst>
              </p:cNvPr>
              <p:cNvSpPr/>
              <p:nvPr/>
            </p:nvSpPr>
            <p:spPr>
              <a:xfrm>
                <a:off x="4184679" y="1194392"/>
                <a:ext cx="5145225"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Shape">
                <a:extLst>
                  <a:ext uri="{FF2B5EF4-FFF2-40B4-BE49-F238E27FC236}">
                    <a16:creationId xmlns:a16="http://schemas.microsoft.com/office/drawing/2014/main" id="{C0611930-C61B-8748-95ED-6C2B8B1A2885}"/>
                  </a:ext>
                </a:extLst>
              </p:cNvPr>
              <p:cNvSpPr/>
              <p:nvPr/>
            </p:nvSpPr>
            <p:spPr>
              <a:xfrm>
                <a:off x="2800424" y="1194392"/>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986" y="8679"/>
                    </a:moveTo>
                    <a:cubicBezTo>
                      <a:pt x="18742" y="8679"/>
                      <a:pt x="18153" y="9494"/>
                      <a:pt x="17542" y="9494"/>
                    </a:cubicBezTo>
                    <a:cubicBezTo>
                      <a:pt x="17280" y="9494"/>
                      <a:pt x="17084" y="9325"/>
                      <a:pt x="16975" y="9157"/>
                    </a:cubicBezTo>
                    <a:cubicBezTo>
                      <a:pt x="16844" y="8960"/>
                      <a:pt x="16778" y="8707"/>
                      <a:pt x="16778" y="8427"/>
                    </a:cubicBezTo>
                    <a:lnTo>
                      <a:pt x="16778" y="0"/>
                    </a:lnTo>
                    <a:lnTo>
                      <a:pt x="2073" y="0"/>
                    </a:lnTo>
                    <a:cubicBezTo>
                      <a:pt x="916" y="0"/>
                      <a:pt x="0" y="1208"/>
                      <a:pt x="0" y="2668"/>
                    </a:cubicBezTo>
                    <a:lnTo>
                      <a:pt x="0" y="18932"/>
                    </a:lnTo>
                    <a:cubicBezTo>
                      <a:pt x="0" y="20420"/>
                      <a:pt x="938" y="21600"/>
                      <a:pt x="2073" y="21600"/>
                    </a:cubicBezTo>
                    <a:lnTo>
                      <a:pt x="16778" y="21600"/>
                    </a:lnTo>
                    <a:lnTo>
                      <a:pt x="16778" y="13173"/>
                    </a:lnTo>
                    <a:cubicBezTo>
                      <a:pt x="16778" y="12921"/>
                      <a:pt x="16844" y="12640"/>
                      <a:pt x="16975" y="12443"/>
                    </a:cubicBezTo>
                    <a:cubicBezTo>
                      <a:pt x="17084" y="12275"/>
                      <a:pt x="17280" y="12106"/>
                      <a:pt x="17542" y="12106"/>
                    </a:cubicBezTo>
                    <a:cubicBezTo>
                      <a:pt x="18153" y="12106"/>
                      <a:pt x="18742" y="12921"/>
                      <a:pt x="19985" y="12921"/>
                    </a:cubicBezTo>
                    <a:cubicBezTo>
                      <a:pt x="21229" y="12921"/>
                      <a:pt x="21600" y="11629"/>
                      <a:pt x="21600" y="10786"/>
                    </a:cubicBezTo>
                    <a:cubicBezTo>
                      <a:pt x="21600" y="9943"/>
                      <a:pt x="21229" y="8679"/>
                      <a:pt x="19986" y="8679"/>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TextBox 15">
                <a:extLst>
                  <a:ext uri="{FF2B5EF4-FFF2-40B4-BE49-F238E27FC236}">
                    <a16:creationId xmlns:a16="http://schemas.microsoft.com/office/drawing/2014/main" id="{068A1826-6643-1499-BCA0-B7AF531C1931}"/>
                  </a:ext>
                </a:extLst>
              </p:cNvPr>
              <p:cNvSpPr txBox="1"/>
              <p:nvPr/>
            </p:nvSpPr>
            <p:spPr>
              <a:xfrm>
                <a:off x="2892987" y="1240245"/>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01</a:t>
                </a:r>
              </a:p>
            </p:txBody>
          </p:sp>
          <p:grpSp>
            <p:nvGrpSpPr>
              <p:cNvPr id="38" name="Group 37">
                <a:extLst>
                  <a:ext uri="{FF2B5EF4-FFF2-40B4-BE49-F238E27FC236}">
                    <a16:creationId xmlns:a16="http://schemas.microsoft.com/office/drawing/2014/main" id="{9F8A87FF-BB30-A6AB-9480-39E4510DA0E2}"/>
                  </a:ext>
                </a:extLst>
              </p:cNvPr>
              <p:cNvGrpSpPr/>
              <p:nvPr/>
            </p:nvGrpSpPr>
            <p:grpSpPr>
              <a:xfrm>
                <a:off x="4758636" y="1334572"/>
                <a:ext cx="4428186" cy="1445566"/>
                <a:chOff x="8921976" y="1467465"/>
                <a:chExt cx="4661832" cy="1445566"/>
              </a:xfrm>
            </p:grpSpPr>
            <p:sp>
              <p:nvSpPr>
                <p:cNvPr id="39" name="TextBox 19">
                  <a:extLst>
                    <a:ext uri="{FF2B5EF4-FFF2-40B4-BE49-F238E27FC236}">
                      <a16:creationId xmlns:a16="http://schemas.microsoft.com/office/drawing/2014/main" id="{BC8EF27B-64B3-6A9B-6D47-3DF45F17AB33}"/>
                    </a:ext>
                  </a:extLst>
                </p:cNvPr>
                <p:cNvSpPr txBox="1"/>
                <p:nvPr/>
              </p:nvSpPr>
              <p:spPr>
                <a:xfrm>
                  <a:off x="10693267" y="1467465"/>
                  <a:ext cx="2890541" cy="45687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a-IR" sz="2000" b="1" noProof="1">
                      <a:cs typeface="B Titr" panose="00000700000000000000" pitchFamily="2" charset="-78"/>
                    </a:rPr>
                    <a:t>بگینگ</a:t>
                  </a:r>
                  <a:endParaRPr lang="en-US" sz="2000" b="1" noProof="1">
                    <a:cs typeface="B Titr" panose="00000700000000000000" pitchFamily="2" charset="-78"/>
                  </a:endParaRPr>
                </a:p>
              </p:txBody>
            </p:sp>
            <p:sp>
              <p:nvSpPr>
                <p:cNvPr id="40" name="TextBox 20">
                  <a:extLst>
                    <a:ext uri="{FF2B5EF4-FFF2-40B4-BE49-F238E27FC236}">
                      <a16:creationId xmlns:a16="http://schemas.microsoft.com/office/drawing/2014/main" id="{4E567E4F-B883-AA38-22D7-EA5E62C717F5}"/>
                    </a:ext>
                  </a:extLst>
                </p:cNvPr>
                <p:cNvSpPr txBox="1"/>
                <p:nvPr/>
              </p:nvSpPr>
              <p:spPr>
                <a:xfrm>
                  <a:off x="8921976" y="1876286"/>
                  <a:ext cx="4661832" cy="103674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sz="1100" dirty="0">
                      <a:cs typeface="B Titr" panose="00000700000000000000" pitchFamily="2" charset="-78"/>
                    </a:rPr>
                    <a:t>در این روش، از طریق نمونه‌برداری تصادفی با جایگذاری (</a:t>
                  </a:r>
                  <a:r>
                    <a:rPr lang="en-US" sz="1100" dirty="0">
                      <a:cs typeface="B Titr" panose="00000700000000000000" pitchFamily="2" charset="-78"/>
                    </a:rPr>
                    <a:t>Bootstrap Sampling</a:t>
                  </a:r>
                  <a:r>
                    <a:rPr lang="fa-IR" sz="1100" dirty="0">
                      <a:cs typeface="B Titr" panose="00000700000000000000" pitchFamily="2" charset="-78"/>
                    </a:rPr>
                    <a:t>)</a:t>
                  </a:r>
                  <a:r>
                    <a:rPr lang="en-US" sz="1100" dirty="0">
                      <a:cs typeface="B Titr" panose="00000700000000000000" pitchFamily="2" charset="-78"/>
                    </a:rPr>
                    <a:t> </a:t>
                  </a:r>
                  <a:r>
                    <a:rPr lang="fa-IR" sz="1100" dirty="0">
                      <a:cs typeface="B Titr" panose="00000700000000000000" pitchFamily="2" charset="-78"/>
                    </a:rPr>
                    <a:t>چندین زیرمجموعه از داده‌های آموزشی ایجاد می‌شود و هر زیرمجموعه به‌طور مستقل برای آموزش یک مدل پایه (مانند درخت تصمیم) مورد استفاده قرار می‌گیرد. سپس خروجی این مدل‌های مستقل از طریق رأی‌گیری اکثریت یا میانگین ساده ترکیب می‌شود.</a:t>
                  </a:r>
                  <a:br>
                    <a:rPr lang="fa-IR" sz="900" dirty="0"/>
                  </a:br>
                  <a:endParaRPr lang="en-US" sz="900" noProof="1">
                    <a:solidFill>
                      <a:schemeClr val="tx1">
                        <a:lumMod val="65000"/>
                        <a:lumOff val="35000"/>
                      </a:schemeClr>
                    </a:solidFill>
                  </a:endParaRPr>
                </a:p>
              </p:txBody>
            </p:sp>
          </p:grpSp>
        </p:grpSp>
        <p:sp>
          <p:nvSpPr>
            <p:cNvPr id="6" name="Freeform: Shape 5">
              <a:extLst>
                <a:ext uri="{FF2B5EF4-FFF2-40B4-BE49-F238E27FC236}">
                  <a16:creationId xmlns:a16="http://schemas.microsoft.com/office/drawing/2014/main" id="{EC272126-2722-D56E-445E-6EDFD50C7869}"/>
                </a:ext>
              </a:extLst>
            </p:cNvPr>
            <p:cNvSpPr/>
            <p:nvPr/>
          </p:nvSpPr>
          <p:spPr>
            <a:xfrm>
              <a:off x="2146571" y="3043846"/>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032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7" name="Group 6">
              <a:extLst>
                <a:ext uri="{FF2B5EF4-FFF2-40B4-BE49-F238E27FC236}">
                  <a16:creationId xmlns:a16="http://schemas.microsoft.com/office/drawing/2014/main" id="{49A04F17-416E-B3F8-6AEF-4BE09A3EDECC}"/>
                </a:ext>
              </a:extLst>
            </p:cNvPr>
            <p:cNvGrpSpPr/>
            <p:nvPr/>
          </p:nvGrpSpPr>
          <p:grpSpPr>
            <a:xfrm>
              <a:off x="2100318" y="3007437"/>
              <a:ext cx="4943364" cy="1083564"/>
              <a:chOff x="2800424" y="2713463"/>
              <a:chExt cx="6591152" cy="1444752"/>
            </a:xfrm>
          </p:grpSpPr>
          <p:sp>
            <p:nvSpPr>
              <p:cNvPr id="25" name="Rectangle">
                <a:extLst>
                  <a:ext uri="{FF2B5EF4-FFF2-40B4-BE49-F238E27FC236}">
                    <a16:creationId xmlns:a16="http://schemas.microsoft.com/office/drawing/2014/main" id="{D0C611DB-8126-6CAF-633D-86F2A4F7A38F}"/>
                  </a:ext>
                </a:extLst>
              </p:cNvPr>
              <p:cNvSpPr/>
              <p:nvPr/>
            </p:nvSpPr>
            <p:spPr>
              <a:xfrm>
                <a:off x="2800424" y="2713463"/>
                <a:ext cx="5208782"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27" name="Shape">
                <a:extLst>
                  <a:ext uri="{FF2B5EF4-FFF2-40B4-BE49-F238E27FC236}">
                    <a16:creationId xmlns:a16="http://schemas.microsoft.com/office/drawing/2014/main" id="{39EE427E-A9F1-A480-7237-83F2150A8539}"/>
                  </a:ext>
                </a:extLst>
              </p:cNvPr>
              <p:cNvSpPr/>
              <p:nvPr/>
            </p:nvSpPr>
            <p:spPr>
              <a:xfrm>
                <a:off x="7532534" y="2713463"/>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527" y="0"/>
                    </a:moveTo>
                    <a:lnTo>
                      <a:pt x="4822" y="0"/>
                    </a:lnTo>
                    <a:lnTo>
                      <a:pt x="4822" y="8416"/>
                    </a:lnTo>
                    <a:cubicBezTo>
                      <a:pt x="4822" y="8668"/>
                      <a:pt x="4756" y="8949"/>
                      <a:pt x="4625" y="9145"/>
                    </a:cubicBezTo>
                    <a:cubicBezTo>
                      <a:pt x="4516" y="9313"/>
                      <a:pt x="4320" y="9482"/>
                      <a:pt x="4058" y="9482"/>
                    </a:cubicBezTo>
                    <a:cubicBezTo>
                      <a:pt x="3447" y="9482"/>
                      <a:pt x="2858" y="8668"/>
                      <a:pt x="1615" y="8668"/>
                    </a:cubicBezTo>
                    <a:cubicBezTo>
                      <a:pt x="371" y="8668"/>
                      <a:pt x="0" y="9958"/>
                      <a:pt x="0" y="10800"/>
                    </a:cubicBezTo>
                    <a:cubicBezTo>
                      <a:pt x="0" y="11642"/>
                      <a:pt x="349" y="12932"/>
                      <a:pt x="1615" y="12932"/>
                    </a:cubicBezTo>
                    <a:cubicBezTo>
                      <a:pt x="2880" y="12932"/>
                      <a:pt x="3447" y="12118"/>
                      <a:pt x="4058" y="12118"/>
                    </a:cubicBezTo>
                    <a:cubicBezTo>
                      <a:pt x="4320" y="12118"/>
                      <a:pt x="4516" y="12287"/>
                      <a:pt x="4625" y="12455"/>
                    </a:cubicBezTo>
                    <a:cubicBezTo>
                      <a:pt x="4756" y="12651"/>
                      <a:pt x="4822" y="12904"/>
                      <a:pt x="4822" y="13184"/>
                    </a:cubicBezTo>
                    <a:lnTo>
                      <a:pt x="4822" y="21600"/>
                    </a:lnTo>
                    <a:lnTo>
                      <a:pt x="19527" y="21600"/>
                    </a:lnTo>
                    <a:cubicBezTo>
                      <a:pt x="20684" y="21600"/>
                      <a:pt x="21600" y="20394"/>
                      <a:pt x="21600" y="18935"/>
                    </a:cubicBezTo>
                    <a:lnTo>
                      <a:pt x="21600" y="2693"/>
                    </a:lnTo>
                    <a:cubicBezTo>
                      <a:pt x="21600" y="1178"/>
                      <a:pt x="20684" y="0"/>
                      <a:pt x="19527" y="0"/>
                    </a:cubicBez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TextBox 16">
                <a:extLst>
                  <a:ext uri="{FF2B5EF4-FFF2-40B4-BE49-F238E27FC236}">
                    <a16:creationId xmlns:a16="http://schemas.microsoft.com/office/drawing/2014/main" id="{4362DE1E-29C4-22C1-317C-0E0BD264F4A7}"/>
                  </a:ext>
                </a:extLst>
              </p:cNvPr>
              <p:cNvSpPr txBox="1"/>
              <p:nvPr/>
            </p:nvSpPr>
            <p:spPr>
              <a:xfrm>
                <a:off x="8027072" y="2761280"/>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02</a:t>
                </a:r>
              </a:p>
            </p:txBody>
          </p:sp>
          <p:grpSp>
            <p:nvGrpSpPr>
              <p:cNvPr id="30" name="Group 29">
                <a:extLst>
                  <a:ext uri="{FF2B5EF4-FFF2-40B4-BE49-F238E27FC236}">
                    <a16:creationId xmlns:a16="http://schemas.microsoft.com/office/drawing/2014/main" id="{7AE999A4-256B-2C07-CD01-D57B286C8BD4}"/>
                  </a:ext>
                </a:extLst>
              </p:cNvPr>
              <p:cNvGrpSpPr/>
              <p:nvPr/>
            </p:nvGrpSpPr>
            <p:grpSpPr>
              <a:xfrm>
                <a:off x="2892987" y="2801203"/>
                <a:ext cx="4645079" cy="1146556"/>
                <a:chOff x="6957889" y="1413061"/>
                <a:chExt cx="4890169" cy="1146556"/>
              </a:xfrm>
            </p:grpSpPr>
            <p:sp>
              <p:nvSpPr>
                <p:cNvPr id="31" name="TextBox 22">
                  <a:extLst>
                    <a:ext uri="{FF2B5EF4-FFF2-40B4-BE49-F238E27FC236}">
                      <a16:creationId xmlns:a16="http://schemas.microsoft.com/office/drawing/2014/main" id="{77DE1112-BC29-DA5B-4559-B9901DEACA8C}"/>
                    </a:ext>
                  </a:extLst>
                </p:cNvPr>
                <p:cNvSpPr txBox="1"/>
                <p:nvPr/>
              </p:nvSpPr>
              <p:spPr>
                <a:xfrm>
                  <a:off x="9333533" y="1413061"/>
                  <a:ext cx="2514525" cy="42172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b="1" dirty="0">
                      <a:cs typeface="B Titr" panose="00000700000000000000" pitchFamily="2" charset="-78"/>
                    </a:rPr>
                    <a:t>استکینگ</a:t>
                  </a:r>
                  <a:endParaRPr lang="en-US" b="1" noProof="1">
                    <a:cs typeface="B Titr" panose="00000700000000000000" pitchFamily="2" charset="-78"/>
                  </a:endParaRPr>
                </a:p>
              </p:txBody>
            </p:sp>
            <p:sp>
              <p:nvSpPr>
                <p:cNvPr id="32" name="TextBox 23">
                  <a:extLst>
                    <a:ext uri="{FF2B5EF4-FFF2-40B4-BE49-F238E27FC236}">
                      <a16:creationId xmlns:a16="http://schemas.microsoft.com/office/drawing/2014/main" id="{5BC12EF6-4E04-4C68-2E13-FF07C80BCB3C}"/>
                    </a:ext>
                  </a:extLst>
                </p:cNvPr>
                <p:cNvSpPr txBox="1"/>
                <p:nvPr/>
              </p:nvSpPr>
              <p:spPr>
                <a:xfrm>
                  <a:off x="6957889" y="1874311"/>
                  <a:ext cx="4819422" cy="68530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1"/>
                  <a:r>
                    <a:rPr lang="fa-IR" sz="1100" dirty="0">
                      <a:cs typeface="B Titr" panose="00000700000000000000" pitchFamily="2" charset="-78"/>
                    </a:rPr>
                    <a:t>در این روش، خروجی چندین مدل پایه به‌عنوان ویژگی ورودی به یک مدل متا (</a:t>
                  </a:r>
                  <a:r>
                    <a:rPr lang="en-US" sz="1100" dirty="0">
                      <a:cs typeface="B Titr" panose="00000700000000000000" pitchFamily="2" charset="-78"/>
                    </a:rPr>
                    <a:t>Meta-Learner</a:t>
                  </a:r>
                  <a:r>
                    <a:rPr lang="fa-IR" sz="1100" dirty="0">
                      <a:cs typeface="B Titr" panose="00000700000000000000" pitchFamily="2" charset="-78"/>
                    </a:rPr>
                    <a:t>) داده می‌شود تا پیش‌بینی نهایی انجام گیرد. هر مدل پایه روی زیرمجموعه متفاوتی از ویژگی‌ها یا نمونه‌ها آموزش می‌بیند و این باعث کاهش هم‌پوشانی خطا می‌شود. مدل متا نیز از این تنوع استفاده می‌کند تا تصمیم دقیق‌تری بگیرد.</a:t>
                  </a:r>
                </a:p>
              </p:txBody>
            </p:sp>
          </p:grpSp>
        </p:grpSp>
      </p:grpSp>
    </p:spTree>
    <p:extLst>
      <p:ext uri="{BB962C8B-B14F-4D97-AF65-F5344CB8AC3E}">
        <p14:creationId xmlns:p14="http://schemas.microsoft.com/office/powerpoint/2010/main" val="196168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18AE-6397-1D76-073C-4A05E0D5544E}"/>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2952F6-1EE5-E440-7C81-34F00B42CF04}"/>
              </a:ext>
            </a:extLst>
          </p:cNvPr>
          <p:cNvGraphicFramePr/>
          <p:nvPr>
            <p:extLst>
              <p:ext uri="{D42A27DB-BD31-4B8C-83A1-F6EECF244321}">
                <p14:modId xmlns:p14="http://schemas.microsoft.com/office/powerpoint/2010/main" val="3880324221"/>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B8427764-BB7C-5F2C-E850-949E5995E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15395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223309334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تحلیل آماری داده‌های تحقیق</a:t>
            </a:r>
            <a:endParaRPr lang="en-US" sz="2400" dirty="0">
              <a:solidFill>
                <a:srgbClr val="002060"/>
              </a:solidFill>
              <a:cs typeface="B Titr" pitchFamily="2" charset="-78"/>
            </a:endParaRPr>
          </a:p>
        </p:txBody>
      </p:sp>
      <p:sp>
        <p:nvSpPr>
          <p:cNvPr id="16" name="TextBox 15"/>
          <p:cNvSpPr txBox="1"/>
          <p:nvPr/>
        </p:nvSpPr>
        <p:spPr>
          <a:xfrm>
            <a:off x="755781" y="1006731"/>
            <a:ext cx="8173638" cy="1323439"/>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برای درک بهتر ساختار و کیفیت داده‌ها، شاخص‌های آماری مانند میانگین، انحراف معیار، ضریب تغییر و درصد داده‌های گمشده برای متغیرهای اصلی محاسبه شده‌اند.این شاخص‌ها به شناسایی متغیرهای ناپایدار و تعیین نحوه پیش‌پردازش مؤثر برای آماده‌سازی داده‌ها جهت مدل‌سازی کمک می‌کنند.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2" name="Table 1">
            <a:extLst>
              <a:ext uri="{FF2B5EF4-FFF2-40B4-BE49-F238E27FC236}">
                <a16:creationId xmlns:a16="http://schemas.microsoft.com/office/drawing/2014/main" id="{CEA6A9ED-48E6-FF63-FBEE-578AF97956B4}"/>
              </a:ext>
            </a:extLst>
          </p:cNvPr>
          <p:cNvGraphicFramePr>
            <a:graphicFrameLocks noGrp="1"/>
          </p:cNvGraphicFramePr>
          <p:nvPr>
            <p:extLst>
              <p:ext uri="{D42A27DB-BD31-4B8C-83A1-F6EECF244321}">
                <p14:modId xmlns:p14="http://schemas.microsoft.com/office/powerpoint/2010/main" val="2891348685"/>
              </p:ext>
            </p:extLst>
          </p:nvPr>
        </p:nvGraphicFramePr>
        <p:xfrm>
          <a:off x="755781" y="2330170"/>
          <a:ext cx="8173637" cy="4088113"/>
        </p:xfrm>
        <a:graphic>
          <a:graphicData uri="http://schemas.openxmlformats.org/drawingml/2006/table">
            <a:tbl>
              <a:tblPr firstRow="1" firstCol="1" bandRow="1">
                <a:tableStyleId>{5C22544A-7EE6-4342-B048-85BDC9FD1C3A}</a:tableStyleId>
              </a:tblPr>
              <a:tblGrid>
                <a:gridCol w="1948621">
                  <a:extLst>
                    <a:ext uri="{9D8B030D-6E8A-4147-A177-3AD203B41FA5}">
                      <a16:colId xmlns:a16="http://schemas.microsoft.com/office/drawing/2014/main" val="2979737440"/>
                    </a:ext>
                  </a:extLst>
                </a:gridCol>
                <a:gridCol w="1576361">
                  <a:extLst>
                    <a:ext uri="{9D8B030D-6E8A-4147-A177-3AD203B41FA5}">
                      <a16:colId xmlns:a16="http://schemas.microsoft.com/office/drawing/2014/main" val="1703347788"/>
                    </a:ext>
                  </a:extLst>
                </a:gridCol>
                <a:gridCol w="1661384">
                  <a:extLst>
                    <a:ext uri="{9D8B030D-6E8A-4147-A177-3AD203B41FA5}">
                      <a16:colId xmlns:a16="http://schemas.microsoft.com/office/drawing/2014/main" val="3090767028"/>
                    </a:ext>
                  </a:extLst>
                </a:gridCol>
                <a:gridCol w="484858">
                  <a:extLst>
                    <a:ext uri="{9D8B030D-6E8A-4147-A177-3AD203B41FA5}">
                      <a16:colId xmlns:a16="http://schemas.microsoft.com/office/drawing/2014/main" val="2194828990"/>
                    </a:ext>
                  </a:extLst>
                </a:gridCol>
                <a:gridCol w="1063927">
                  <a:extLst>
                    <a:ext uri="{9D8B030D-6E8A-4147-A177-3AD203B41FA5}">
                      <a16:colId xmlns:a16="http://schemas.microsoft.com/office/drawing/2014/main" val="86301536"/>
                    </a:ext>
                  </a:extLst>
                </a:gridCol>
                <a:gridCol w="759839">
                  <a:extLst>
                    <a:ext uri="{9D8B030D-6E8A-4147-A177-3AD203B41FA5}">
                      <a16:colId xmlns:a16="http://schemas.microsoft.com/office/drawing/2014/main" val="2924000927"/>
                    </a:ext>
                  </a:extLst>
                </a:gridCol>
                <a:gridCol w="678647">
                  <a:extLst>
                    <a:ext uri="{9D8B030D-6E8A-4147-A177-3AD203B41FA5}">
                      <a16:colId xmlns:a16="http://schemas.microsoft.com/office/drawing/2014/main" val="1328658602"/>
                    </a:ext>
                  </a:extLst>
                </a:gridCol>
              </a:tblGrid>
              <a:tr h="308558">
                <a:tc>
                  <a:txBody>
                    <a:bodyPr/>
                    <a:lstStyle/>
                    <a:p>
                      <a:pPr algn="ctr" rtl="1">
                        <a:lnSpc>
                          <a:spcPct val="107000"/>
                        </a:lnSpc>
                        <a:spcAft>
                          <a:spcPts val="800"/>
                        </a:spcAft>
                        <a:buNone/>
                      </a:pPr>
                      <a:r>
                        <a:rPr lang="ar-SA" sz="600" dirty="0">
                          <a:effectLst/>
                        </a:rPr>
                        <a:t>متغییر</a:t>
                      </a:r>
                      <a:r>
                        <a:rPr lang="en-US" sz="600" dirty="0">
                          <a:effectLst/>
                        </a:rPr>
                        <a:t> </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میانگین</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انحراف معیار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ضریب تغییر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 داده های گمشده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مقادیر یکتا</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508168611"/>
                  </a:ext>
                </a:extLst>
              </a:tr>
              <a:tr h="187012">
                <a:tc>
                  <a:txBody>
                    <a:bodyPr/>
                    <a:lstStyle/>
                    <a:p>
                      <a:pPr algn="ctr" rtl="1">
                        <a:lnSpc>
                          <a:spcPct val="107000"/>
                        </a:lnSpc>
                        <a:spcAft>
                          <a:spcPts val="800"/>
                        </a:spcAft>
                        <a:buNone/>
                      </a:pPr>
                      <a:r>
                        <a:rPr lang="en-US" sz="600">
                          <a:effectLst/>
                        </a:rPr>
                        <a:t>LOAN_AMOUNT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921288215.6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5818388642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264281734"/>
                  </a:ext>
                </a:extLst>
              </a:tr>
              <a:tr h="187012">
                <a:tc>
                  <a:txBody>
                    <a:bodyPr/>
                    <a:lstStyle/>
                    <a:p>
                      <a:pPr algn="ctr" rtl="1">
                        <a:lnSpc>
                          <a:spcPct val="107000"/>
                        </a:lnSpc>
                        <a:spcAft>
                          <a:spcPts val="800"/>
                        </a:spcAft>
                        <a:buNone/>
                      </a:pPr>
                      <a:r>
                        <a:rPr lang="en-US" sz="600">
                          <a:effectLst/>
                        </a:rPr>
                        <a:t>CURRENT_LOAN_RATES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15.89</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9.81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83406634"/>
                  </a:ext>
                </a:extLst>
              </a:tr>
              <a:tr h="187012">
                <a:tc>
                  <a:txBody>
                    <a:bodyPr/>
                    <a:lstStyle/>
                    <a:p>
                      <a:pPr algn="ctr" rtl="1">
                        <a:lnSpc>
                          <a:spcPct val="107000"/>
                        </a:lnSpc>
                        <a:spcAft>
                          <a:spcPts val="800"/>
                        </a:spcAft>
                        <a:buNone/>
                      </a:pPr>
                      <a:r>
                        <a:rPr lang="en-US" sz="600">
                          <a:effectLst/>
                        </a:rPr>
                        <a:t>APPLICATION_TYPE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0</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734894360"/>
                  </a:ext>
                </a:extLst>
              </a:tr>
              <a:tr h="187012">
                <a:tc>
                  <a:txBody>
                    <a:bodyPr/>
                    <a:lstStyle/>
                    <a:p>
                      <a:pPr algn="ctr" rtl="1">
                        <a:lnSpc>
                          <a:spcPct val="107000"/>
                        </a:lnSpc>
                        <a:spcAft>
                          <a:spcPts val="800"/>
                        </a:spcAft>
                        <a:buNone/>
                      </a:pPr>
                      <a:r>
                        <a:rPr lang="en-US" sz="600">
                          <a:effectLst/>
                        </a:rPr>
                        <a:t>LOAN_DURATION_DAY</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795.43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897.45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730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1904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80138587"/>
                  </a:ext>
                </a:extLst>
              </a:tr>
              <a:tr h="200117">
                <a:tc>
                  <a:txBody>
                    <a:bodyPr/>
                    <a:lstStyle/>
                    <a:p>
                      <a:pPr algn="ctr" rtl="1">
                        <a:lnSpc>
                          <a:spcPct val="107000"/>
                        </a:lnSpc>
                        <a:spcAft>
                          <a:spcPts val="800"/>
                        </a:spcAft>
                        <a:buNone/>
                      </a:pPr>
                      <a:r>
                        <a:rPr lang="en-US" sz="600">
                          <a:effectLst/>
                        </a:rPr>
                        <a:t>LOAN_DURATION_MONTH</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804048824"/>
                  </a:ext>
                </a:extLst>
              </a:tr>
              <a:tr h="187012">
                <a:tc>
                  <a:txBody>
                    <a:bodyPr/>
                    <a:lstStyle/>
                    <a:p>
                      <a:pPr algn="ctr" rtl="1">
                        <a:lnSpc>
                          <a:spcPct val="107000"/>
                        </a:lnSpc>
                        <a:spcAft>
                          <a:spcPts val="800"/>
                        </a:spcAft>
                        <a:buNone/>
                      </a:pPr>
                      <a:r>
                        <a:rPr lang="en-US" sz="600">
                          <a:effectLst/>
                        </a:rPr>
                        <a:t>LOAN_DURATION_YEAR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7716184"/>
                  </a:ext>
                </a:extLst>
              </a:tr>
              <a:tr h="187012">
                <a:tc>
                  <a:txBody>
                    <a:bodyPr/>
                    <a:lstStyle/>
                    <a:p>
                      <a:pPr algn="ctr" rtl="1">
                        <a:lnSpc>
                          <a:spcPct val="107000"/>
                        </a:lnSpc>
                        <a:spcAft>
                          <a:spcPts val="800"/>
                        </a:spcAft>
                        <a:buNone/>
                      </a:pPr>
                      <a:r>
                        <a:rPr lang="en-US" sz="600">
                          <a:effectLst/>
                        </a:rPr>
                        <a:t>CITY_CODE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38599.62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29953.31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31400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65605347"/>
                  </a:ext>
                </a:extLst>
              </a:tr>
              <a:tr h="187012">
                <a:tc>
                  <a:txBody>
                    <a:bodyPr/>
                    <a:lstStyle/>
                    <a:p>
                      <a:pPr algn="ctr" rtl="1">
                        <a:lnSpc>
                          <a:spcPct val="107000"/>
                        </a:lnSpc>
                        <a:spcAft>
                          <a:spcPts val="800"/>
                        </a:spcAft>
                        <a:buNone/>
                      </a:pPr>
                      <a:r>
                        <a:rPr lang="en-US" sz="600">
                          <a:effectLst/>
                        </a:rPr>
                        <a:t>LOAN_SUBJECT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35808.36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1639.26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35794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68147546"/>
                  </a:ext>
                </a:extLst>
              </a:tr>
              <a:tr h="187012">
                <a:tc>
                  <a:txBody>
                    <a:bodyPr/>
                    <a:lstStyle/>
                    <a:p>
                      <a:pPr algn="ctr" rtl="1">
                        <a:lnSpc>
                          <a:spcPct val="107000"/>
                        </a:lnSpc>
                        <a:spcAft>
                          <a:spcPts val="800"/>
                        </a:spcAft>
                        <a:buNone/>
                      </a:pPr>
                      <a:r>
                        <a:rPr lang="en-US" sz="600">
                          <a:effectLst/>
                        </a:rPr>
                        <a:t>CONTRACT_TYPE_ID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35394.33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2152.17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35370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77915832"/>
                  </a:ext>
                </a:extLst>
              </a:tr>
              <a:tr h="187012">
                <a:tc>
                  <a:txBody>
                    <a:bodyPr/>
                    <a:lstStyle/>
                    <a:p>
                      <a:pPr algn="ctr" rtl="1">
                        <a:lnSpc>
                          <a:spcPct val="107000"/>
                        </a:lnSpc>
                        <a:spcAft>
                          <a:spcPts val="800"/>
                        </a:spcAft>
                        <a:buNone/>
                      </a:pPr>
                      <a:r>
                        <a:rPr lang="en-US" sz="600">
                          <a:effectLst/>
                        </a:rPr>
                        <a:t>IS_INSTALLMENT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4026003500"/>
                  </a:ext>
                </a:extLst>
              </a:tr>
              <a:tr h="187012">
                <a:tc>
                  <a:txBody>
                    <a:bodyPr/>
                    <a:lstStyle/>
                    <a:p>
                      <a:pPr algn="ctr" rtl="1">
                        <a:lnSpc>
                          <a:spcPct val="107000"/>
                        </a:lnSpc>
                        <a:spcAft>
                          <a:spcPts val="800"/>
                        </a:spcAft>
                        <a:buNone/>
                      </a:pPr>
                      <a:r>
                        <a:rPr lang="en-US" sz="600">
                          <a:effectLst/>
                        </a:rPr>
                        <a:t>INSTALLMENT_NUMBER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40.32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24.41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15.5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764315725"/>
                  </a:ext>
                </a:extLst>
              </a:tr>
              <a:tr h="187012">
                <a:tc>
                  <a:txBody>
                    <a:bodyPr/>
                    <a:lstStyle/>
                    <a:p>
                      <a:pPr algn="ctr" rtl="1">
                        <a:lnSpc>
                          <a:spcPct val="107000"/>
                        </a:lnSpc>
                        <a:spcAft>
                          <a:spcPts val="800"/>
                        </a:spcAft>
                        <a:buNone/>
                      </a:pPr>
                      <a:r>
                        <a:rPr lang="en-US" sz="600">
                          <a:effectLst/>
                        </a:rPr>
                        <a:t>COMPANY_TYPE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23.74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90361261"/>
                  </a:ext>
                </a:extLst>
              </a:tr>
              <a:tr h="187012">
                <a:tc>
                  <a:txBody>
                    <a:bodyPr/>
                    <a:lstStyle/>
                    <a:p>
                      <a:pPr algn="ctr" rtl="1">
                        <a:lnSpc>
                          <a:spcPct val="107000"/>
                        </a:lnSpc>
                        <a:spcAft>
                          <a:spcPts val="800"/>
                        </a:spcAft>
                        <a:buNone/>
                      </a:pPr>
                      <a:r>
                        <a:rPr lang="en-US" sz="600" dirty="0">
                          <a:effectLst/>
                        </a:rPr>
                        <a:t>BIRTH_PLACE</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44275.42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28851.19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45000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690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005660569"/>
                  </a:ext>
                </a:extLst>
              </a:tr>
              <a:tr h="187012">
                <a:tc>
                  <a:txBody>
                    <a:bodyPr/>
                    <a:lstStyle/>
                    <a:p>
                      <a:pPr algn="ctr" rtl="1">
                        <a:lnSpc>
                          <a:spcPct val="107000"/>
                        </a:lnSpc>
                        <a:spcAft>
                          <a:spcPts val="800"/>
                        </a:spcAft>
                        <a:buNone/>
                      </a:pPr>
                      <a:r>
                        <a:rPr lang="en-US" sz="600">
                          <a:effectLst/>
                        </a:rPr>
                        <a:t>EDUCATION_GRADE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357835371"/>
                  </a:ext>
                </a:extLst>
              </a:tr>
              <a:tr h="187012">
                <a:tc>
                  <a:txBody>
                    <a:bodyPr/>
                    <a:lstStyle/>
                    <a:p>
                      <a:pPr algn="ctr" rtl="1">
                        <a:lnSpc>
                          <a:spcPct val="107000"/>
                        </a:lnSpc>
                        <a:spcAft>
                          <a:spcPts val="800"/>
                        </a:spcAft>
                        <a:buNone/>
                      </a:pPr>
                      <a:r>
                        <a:rPr lang="en-US" sz="600">
                          <a:effectLst/>
                        </a:rPr>
                        <a:t>OCCUPATION</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369.44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2508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00277017"/>
                  </a:ext>
                </a:extLst>
              </a:tr>
              <a:tr h="187012">
                <a:tc>
                  <a:txBody>
                    <a:bodyPr/>
                    <a:lstStyle/>
                    <a:p>
                      <a:pPr algn="ctr" rtl="1">
                        <a:lnSpc>
                          <a:spcPct val="107000"/>
                        </a:lnSpc>
                        <a:spcAft>
                          <a:spcPts val="800"/>
                        </a:spcAft>
                        <a:buNone/>
                      </a:pPr>
                      <a:r>
                        <a:rPr lang="en-US" sz="600">
                          <a:effectLst/>
                        </a:rPr>
                        <a:t>MARITAL_STATUS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515611559"/>
                  </a:ext>
                </a:extLst>
              </a:tr>
              <a:tr h="187012">
                <a:tc>
                  <a:txBody>
                    <a:bodyPr/>
                    <a:lstStyle/>
                    <a:p>
                      <a:pPr algn="ctr" rtl="1">
                        <a:lnSpc>
                          <a:spcPct val="107000"/>
                        </a:lnSpc>
                        <a:spcAft>
                          <a:spcPts val="800"/>
                        </a:spcAft>
                        <a:buNone/>
                      </a:pPr>
                      <a:r>
                        <a:rPr lang="en-US" sz="600">
                          <a:effectLst/>
                        </a:rPr>
                        <a:t>MONTHLY_INCOME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113896114.3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197412000.7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100000000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99.37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22813056"/>
                  </a:ext>
                </a:extLst>
              </a:tr>
              <a:tr h="200117">
                <a:tc>
                  <a:txBody>
                    <a:bodyPr/>
                    <a:lstStyle/>
                    <a:p>
                      <a:pPr algn="ctr" rtl="1">
                        <a:lnSpc>
                          <a:spcPct val="107000"/>
                        </a:lnSpc>
                        <a:spcAft>
                          <a:spcPts val="800"/>
                        </a:spcAft>
                        <a:buNone/>
                      </a:pPr>
                      <a:r>
                        <a:rPr lang="en-US" sz="600">
                          <a:effectLst/>
                        </a:rPr>
                        <a:t>CUSTOMER_ID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32854261.73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17055874.09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0.52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35657923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332319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95064794"/>
                  </a:ext>
                </a:extLst>
              </a:tr>
              <a:tr h="200117">
                <a:tc>
                  <a:txBody>
                    <a:bodyPr/>
                    <a:lstStyle/>
                    <a:p>
                      <a:pPr algn="ctr" rtl="1">
                        <a:lnSpc>
                          <a:spcPct val="107000"/>
                        </a:lnSpc>
                        <a:spcAft>
                          <a:spcPts val="800"/>
                        </a:spcAft>
                        <a:buNone/>
                      </a:pPr>
                      <a:r>
                        <a:rPr lang="en-US" sz="600">
                          <a:effectLst/>
                        </a:rPr>
                        <a:t>LOAN_FILE_NUMBER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319336033605876.5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367823099998314.25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6.31007E+13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512851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827894018"/>
                  </a:ext>
                </a:extLst>
              </a:tr>
              <a:tr h="187012">
                <a:tc>
                  <a:txBody>
                    <a:bodyPr/>
                    <a:lstStyle/>
                    <a:p>
                      <a:pPr algn="ctr" rtl="1">
                        <a:lnSpc>
                          <a:spcPct val="107000"/>
                        </a:lnSpc>
                        <a:spcAft>
                          <a:spcPts val="800"/>
                        </a:spcAft>
                        <a:buNone/>
                      </a:pPr>
                      <a:r>
                        <a:rPr lang="en-US" sz="600">
                          <a:effectLst/>
                        </a:rPr>
                        <a:t>BRANCH_CODE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1673.04</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474.17</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353</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14875080"/>
                  </a:ext>
                </a:extLst>
              </a:tr>
            </a:tbl>
          </a:graphicData>
        </a:graphic>
      </p:graphicFrame>
    </p:spTree>
    <p:extLst>
      <p:ext uri="{BB962C8B-B14F-4D97-AF65-F5344CB8AC3E}">
        <p14:creationId xmlns:p14="http://schemas.microsoft.com/office/powerpoint/2010/main" val="34352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9A7B-B0D8-9797-AF2A-2728791AED9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F84E3FB6-200B-416E-DAA7-765C39BEFC4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D40D493-B4CC-4FD5-A74D-D6E0A464734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C2CA0BE-FD37-41FE-CB85-56F7606028A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C45D2E8-5BF8-D3FC-4197-337E3CAEA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088FAB5-FF9F-F551-6F7D-9503FA15A4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4968198-D39A-5336-85D3-E1E4DEDD341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35C0CA5D-DB05-FBB2-17E7-AD7994534013}"/>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AA479A3-2DDE-6E7D-1127-912869C6F6F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B3FE496F-37BF-B174-C8E6-B5D0FA7FE79D}"/>
              </a:ext>
            </a:extLst>
          </p:cNvPr>
          <p:cNvSpPr txBox="1"/>
          <p:nvPr/>
        </p:nvSpPr>
        <p:spPr>
          <a:xfrm>
            <a:off x="755781" y="1006731"/>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حذف ویژگی‌های با نسبت بالای داده‌های گمشده </a:t>
            </a:r>
          </a:p>
        </p:txBody>
      </p:sp>
      <p:pic>
        <p:nvPicPr>
          <p:cNvPr id="17" name="Picture 16" descr="Line-3.png">
            <a:extLst>
              <a:ext uri="{FF2B5EF4-FFF2-40B4-BE49-F238E27FC236}">
                <a16:creationId xmlns:a16="http://schemas.microsoft.com/office/drawing/2014/main" id="{E1E059D0-8678-FE1E-E266-5BEC7972BE61}"/>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BED8C1D-0833-D37D-48D7-45FC33FC0B47}"/>
              </a:ext>
            </a:extLst>
          </p:cNvPr>
          <p:cNvSpPr txBox="1"/>
          <p:nvPr/>
        </p:nvSpPr>
        <p:spPr>
          <a:xfrm>
            <a:off x="755781" y="1551033"/>
            <a:ext cx="8173638" cy="1015663"/>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در فرآیند پیش‌پردازش، ویژگی‌های با بیش از ۸۰٪ داده گمشده حذف شدند. نگهداری این متغیرها به‌دلیل نبود اطلاعات مؤثر، موجب افزایش نویز و تضعیف دقت مدل می‌شود. حذف آن‌ها گامی مؤثر در بهبود کیفیت داده و عملکرد مدل است.</a:t>
            </a:r>
          </a:p>
        </p:txBody>
      </p:sp>
      <p:sp>
        <p:nvSpPr>
          <p:cNvPr id="4" name="TextBox 3">
            <a:extLst>
              <a:ext uri="{FF2B5EF4-FFF2-40B4-BE49-F238E27FC236}">
                <a16:creationId xmlns:a16="http://schemas.microsoft.com/office/drawing/2014/main" id="{10DFF88A-5FAA-5072-3F26-9FA50F561C76}"/>
              </a:ext>
            </a:extLst>
          </p:cNvPr>
          <p:cNvSpPr txBox="1"/>
          <p:nvPr/>
        </p:nvSpPr>
        <p:spPr>
          <a:xfrm>
            <a:off x="1062511" y="2753932"/>
            <a:ext cx="8173638" cy="707886"/>
          </a:xfrm>
          <a:prstGeom prst="rect">
            <a:avLst/>
          </a:prstGeom>
          <a:noFill/>
        </p:spPr>
        <p:txBody>
          <a:bodyPr wrap="square" rtlCol="0">
            <a:spAutoFit/>
          </a:bodyPr>
          <a:lstStyle/>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LOAN_PURPOSE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93.72% داده گمشده بود و حذف شد.</a:t>
            </a:r>
          </a:p>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MONTHLY_INCOME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99.37% داده گمشده بود و حذف شد.</a:t>
            </a:r>
          </a:p>
        </p:txBody>
      </p:sp>
      <p:sp>
        <p:nvSpPr>
          <p:cNvPr id="6" name="TextBox 5">
            <a:extLst>
              <a:ext uri="{FF2B5EF4-FFF2-40B4-BE49-F238E27FC236}">
                <a16:creationId xmlns:a16="http://schemas.microsoft.com/office/drawing/2014/main" id="{08A7E10A-166D-960B-97D7-207D88B2A255}"/>
              </a:ext>
            </a:extLst>
          </p:cNvPr>
          <p:cNvSpPr txBox="1"/>
          <p:nvPr/>
        </p:nvSpPr>
        <p:spPr>
          <a:xfrm>
            <a:off x="994205" y="3705130"/>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تبدیل تاریخ به فرمت عددی</a:t>
            </a:r>
          </a:p>
        </p:txBody>
      </p:sp>
      <p:sp>
        <p:nvSpPr>
          <p:cNvPr id="7" name="TextBox 6">
            <a:extLst>
              <a:ext uri="{FF2B5EF4-FFF2-40B4-BE49-F238E27FC236}">
                <a16:creationId xmlns:a16="http://schemas.microsoft.com/office/drawing/2014/main" id="{29A4491A-E92A-9000-EB62-DBF29514064E}"/>
              </a:ext>
            </a:extLst>
          </p:cNvPr>
          <p:cNvSpPr txBox="1"/>
          <p:nvPr/>
        </p:nvSpPr>
        <p:spPr>
          <a:xfrm>
            <a:off x="994205" y="4270954"/>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مدل‌های یادگیری قابلیت پردازش مستقیم داده‌های زمانی را ندارند، بنابراین تبدیل تاریخ‌ها به مقادیر عددی، استفاده از آن‌ها را در مدل‌سازی ممکن می‌سازد.</a:t>
            </a:r>
          </a:p>
        </p:txBody>
      </p:sp>
      <p:sp>
        <p:nvSpPr>
          <p:cNvPr id="8" name="TextBox 7">
            <a:extLst>
              <a:ext uri="{FF2B5EF4-FFF2-40B4-BE49-F238E27FC236}">
                <a16:creationId xmlns:a16="http://schemas.microsoft.com/office/drawing/2014/main" id="{13EA4F3C-1A49-A922-D812-77DF771A427B}"/>
              </a:ext>
            </a:extLst>
          </p:cNvPr>
          <p:cNvSpPr txBox="1"/>
          <p:nvPr/>
        </p:nvSpPr>
        <p:spPr>
          <a:xfrm>
            <a:off x="847440" y="5248724"/>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ستون </a:t>
            </a:r>
            <a:r>
              <a:rPr lang="en-US" sz="2000" b="1" dirty="0">
                <a:solidFill>
                  <a:srgbClr val="002060"/>
                </a:solidFill>
                <a:cs typeface="B Titr" panose="00000700000000000000" pitchFamily="2" charset="-78"/>
              </a:rPr>
              <a:t>LOAN_DATE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به قالب عددی قابل پردازش یعنی </a:t>
            </a:r>
            <a:r>
              <a:rPr lang="en-US" sz="2000" b="1" dirty="0">
                <a:solidFill>
                  <a:srgbClr val="002060"/>
                </a:solidFill>
                <a:cs typeface="B Titr" panose="00000700000000000000" pitchFamily="2" charset="-78"/>
              </a:rPr>
              <a:t>timestamp</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تبدیل شد.</a:t>
            </a:r>
          </a:p>
        </p:txBody>
      </p:sp>
      <p:pic>
        <p:nvPicPr>
          <p:cNvPr id="10" name="Picture 9" descr="Line-3.png">
            <a:extLst>
              <a:ext uri="{FF2B5EF4-FFF2-40B4-BE49-F238E27FC236}">
                <a16:creationId xmlns:a16="http://schemas.microsoft.com/office/drawing/2014/main" id="{658039EE-6226-4B33-6868-89E644AE12CE}"/>
              </a:ext>
            </a:extLst>
          </p:cNvPr>
          <p:cNvPicPr>
            <a:picLocks noChangeAspect="1"/>
          </p:cNvPicPr>
          <p:nvPr/>
        </p:nvPicPr>
        <p:blipFill>
          <a:blip r:embed="rId12"/>
          <a:stretch>
            <a:fillRect/>
          </a:stretch>
        </p:blipFill>
        <p:spPr>
          <a:xfrm rot="16200000">
            <a:off x="7921998" y="2008363"/>
            <a:ext cx="9525" cy="3095625"/>
          </a:xfrm>
          <a:prstGeom prst="rect">
            <a:avLst/>
          </a:prstGeom>
        </p:spPr>
      </p:pic>
    </p:spTree>
    <p:extLst>
      <p:ext uri="{BB962C8B-B14F-4D97-AF65-F5344CB8AC3E}">
        <p14:creationId xmlns:p14="http://schemas.microsoft.com/office/powerpoint/2010/main" val="428645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6BCB-24A6-EF90-6185-11EA60DDF2F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E9AA324-2344-0D41-4238-91A714F985E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515D4F1-8F36-D172-57DB-CACA9A869B8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E1578E52-75EC-5B69-3A5B-4254E8C4FCA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FC831B9-14B3-521F-3FEC-BC3F461E150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0377100-0B52-7F47-87CF-B3AA016FE3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2FF137B3-862B-B765-28E2-0EA4AE7506B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8C81D3A-D087-C29C-52E1-8E4DCA43B4BA}"/>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BDF5020-3C64-B7FF-BAF2-4B3F71522D2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16FCFF7-DEA3-555A-A0CD-0632987626B7}"/>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6" name="TextBox 5">
            <a:extLst>
              <a:ext uri="{FF2B5EF4-FFF2-40B4-BE49-F238E27FC236}">
                <a16:creationId xmlns:a16="http://schemas.microsoft.com/office/drawing/2014/main" id="{98F368A5-EF07-C5E6-D565-72CA9BCA8DBD}"/>
              </a:ext>
            </a:extLst>
          </p:cNvPr>
          <p:cNvSpPr txBox="1"/>
          <p:nvPr/>
        </p:nvSpPr>
        <p:spPr>
          <a:xfrm>
            <a:off x="1158125" y="951653"/>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بردارسازی ویژگی‌های طبقه‌ای </a:t>
            </a:r>
          </a:p>
        </p:txBody>
      </p:sp>
      <p:sp>
        <p:nvSpPr>
          <p:cNvPr id="7" name="TextBox 6">
            <a:extLst>
              <a:ext uri="{FF2B5EF4-FFF2-40B4-BE49-F238E27FC236}">
                <a16:creationId xmlns:a16="http://schemas.microsoft.com/office/drawing/2014/main" id="{27D878E9-63B2-3FE8-E6A5-E5A6C2B3C59B}"/>
              </a:ext>
            </a:extLst>
          </p:cNvPr>
          <p:cNvSpPr txBox="1"/>
          <p:nvPr/>
        </p:nvSpPr>
        <p:spPr>
          <a:xfrm>
            <a:off x="1158125" y="1404232"/>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با استفاده از </a:t>
            </a:r>
            <a:r>
              <a:rPr lang="en-US" sz="2000" b="1" dirty="0">
                <a:solidFill>
                  <a:srgbClr val="002060"/>
                </a:solidFill>
                <a:cs typeface="B Titr" panose="00000700000000000000" pitchFamily="2" charset="-78"/>
              </a:rPr>
              <a:t>One-Hot Encoding</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ویژگی‌های طبقه‌ای به بردارهای عددی فاقد ترتیب تبدیل شدند تا از ایجاد سوگیری در فرآیند یادگیری مدل جلوگیری شود.</a:t>
            </a:r>
          </a:p>
        </p:txBody>
      </p:sp>
      <p:sp>
        <p:nvSpPr>
          <p:cNvPr id="8" name="TextBox 7">
            <a:extLst>
              <a:ext uri="{FF2B5EF4-FFF2-40B4-BE49-F238E27FC236}">
                <a16:creationId xmlns:a16="http://schemas.microsoft.com/office/drawing/2014/main" id="{42F4B41D-D570-E2DC-D419-5049D3D9E7F5}"/>
              </a:ext>
            </a:extLst>
          </p:cNvPr>
          <p:cNvSpPr txBox="1"/>
          <p:nvPr/>
        </p:nvSpPr>
        <p:spPr>
          <a:xfrm>
            <a:off x="1158125" y="2162659"/>
            <a:ext cx="8173638" cy="888705"/>
          </a:xfrm>
          <a:prstGeom prst="rect">
            <a:avLst/>
          </a:prstGeom>
          <a:noFill/>
        </p:spPr>
        <p:txBody>
          <a:bodyPr wrap="square" rtlCol="0">
            <a:spAutoFit/>
          </a:bodyPr>
          <a:lstStyle/>
          <a:p>
            <a:pPr algn="just" rtl="1">
              <a:lnSpc>
                <a:spcPct val="150000"/>
              </a:lnSpc>
            </a:pPr>
            <a:r>
              <a:rPr lang="fa-IR" b="1" dirty="0">
                <a:solidFill>
                  <a:srgbClr val="002060"/>
                </a:solidFill>
                <a:cs typeface="B Titr" panose="00000700000000000000" pitchFamily="2" charset="-78"/>
              </a:rPr>
              <a:t>ویژگی‌های </a:t>
            </a:r>
            <a:r>
              <a:rPr lang="en-US" b="1" dirty="0">
                <a:solidFill>
                  <a:srgbClr val="002060"/>
                </a:solidFill>
                <a:cs typeface="B Titr" panose="00000700000000000000" pitchFamily="2" charset="-78"/>
              </a:rPr>
              <a:t>GENDER</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،OCCUPATION</a:t>
            </a:r>
            <a:r>
              <a:rPr lang="fa-IR" b="1" dirty="0">
                <a:solidFill>
                  <a:srgbClr val="002060"/>
                </a:solidFill>
                <a:cs typeface="B Titr" panose="00000700000000000000" pitchFamily="2" charset="-78"/>
              </a:rPr>
              <a:t> با اعمال</a:t>
            </a:r>
            <a:r>
              <a:rPr lang="en-US" b="1" dirty="0">
                <a:solidFill>
                  <a:srgbClr val="002060"/>
                </a:solidFill>
                <a:cs typeface="B Titr" panose="00000700000000000000" pitchFamily="2" charset="-78"/>
              </a:rPr>
              <a:t>One-Hot Encoding </a:t>
            </a:r>
            <a:r>
              <a:rPr lang="fa-IR" b="1" dirty="0">
                <a:solidFill>
                  <a:srgbClr val="002060"/>
                </a:solidFill>
                <a:cs typeface="B Titr" panose="00000700000000000000" pitchFamily="2" charset="-78"/>
              </a:rPr>
              <a:t> به ستون های عددی تبدیل شدند.</a:t>
            </a:r>
          </a:p>
        </p:txBody>
      </p:sp>
      <p:graphicFrame>
        <p:nvGraphicFramePr>
          <p:cNvPr id="29" name="Table 28">
            <a:extLst>
              <a:ext uri="{FF2B5EF4-FFF2-40B4-BE49-F238E27FC236}">
                <a16:creationId xmlns:a16="http://schemas.microsoft.com/office/drawing/2014/main" id="{9F65F4F3-8FE8-C3E2-9FF6-67E6D6F630A2}"/>
              </a:ext>
            </a:extLst>
          </p:cNvPr>
          <p:cNvGraphicFramePr>
            <a:graphicFrameLocks noGrp="1"/>
          </p:cNvGraphicFramePr>
          <p:nvPr>
            <p:extLst>
              <p:ext uri="{D42A27DB-BD31-4B8C-83A1-F6EECF244321}">
                <p14:modId xmlns:p14="http://schemas.microsoft.com/office/powerpoint/2010/main" val="1149223225"/>
              </p:ext>
            </p:extLst>
          </p:nvPr>
        </p:nvGraphicFramePr>
        <p:xfrm>
          <a:off x="2250809" y="3538899"/>
          <a:ext cx="1038808" cy="1716425"/>
        </p:xfrm>
        <a:graphic>
          <a:graphicData uri="http://schemas.openxmlformats.org/drawingml/2006/table">
            <a:tbl>
              <a:tblPr>
                <a:tableStyleId>{5C22544A-7EE6-4342-B048-85BDC9FD1C3A}</a:tableStyleId>
              </a:tblPr>
              <a:tblGrid>
                <a:gridCol w="1038808">
                  <a:extLst>
                    <a:ext uri="{9D8B030D-6E8A-4147-A177-3AD203B41FA5}">
                      <a16:colId xmlns:a16="http://schemas.microsoft.com/office/drawing/2014/main" val="3412314601"/>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6840440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87744739"/>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2900685"/>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75052477"/>
                  </a:ext>
                </a:extLst>
              </a:tr>
              <a:tr h="343285">
                <a:tc>
                  <a:txBody>
                    <a:bodyPr/>
                    <a:lstStyle/>
                    <a:p>
                      <a:pPr algn="ctr" fontAlgn="ctr"/>
                      <a:r>
                        <a:rPr lang="en-US" sz="1100" u="none" strike="noStrike" dirty="0">
                          <a:effectLst/>
                        </a:rPr>
                        <a:t>Male</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76299184"/>
                  </a:ext>
                </a:extLst>
              </a:tr>
            </a:tbl>
          </a:graphicData>
        </a:graphic>
      </p:graphicFrame>
      <p:sp>
        <p:nvSpPr>
          <p:cNvPr id="30" name="Arrow: Right 29">
            <a:extLst>
              <a:ext uri="{FF2B5EF4-FFF2-40B4-BE49-F238E27FC236}">
                <a16:creationId xmlns:a16="http://schemas.microsoft.com/office/drawing/2014/main" id="{F978A5F8-477F-C9B5-F416-464D2742F0A6}"/>
              </a:ext>
            </a:extLst>
          </p:cNvPr>
          <p:cNvSpPr/>
          <p:nvPr/>
        </p:nvSpPr>
        <p:spPr>
          <a:xfrm>
            <a:off x="3844211" y="4049050"/>
            <a:ext cx="1259633" cy="6013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2C4772EF-BE2D-1D6E-5C80-BBD19CFD9AA2}"/>
              </a:ext>
            </a:extLst>
          </p:cNvPr>
          <p:cNvGraphicFramePr>
            <a:graphicFrameLocks noGrp="1"/>
          </p:cNvGraphicFramePr>
          <p:nvPr>
            <p:extLst>
              <p:ext uri="{D42A27DB-BD31-4B8C-83A1-F6EECF244321}">
                <p14:modId xmlns:p14="http://schemas.microsoft.com/office/powerpoint/2010/main" val="651106894"/>
              </p:ext>
            </p:extLst>
          </p:nvPr>
        </p:nvGraphicFramePr>
        <p:xfrm>
          <a:off x="5430417" y="3538899"/>
          <a:ext cx="2696544" cy="1716425"/>
        </p:xfrm>
        <a:graphic>
          <a:graphicData uri="http://schemas.openxmlformats.org/drawingml/2006/table">
            <a:tbl>
              <a:tblPr>
                <a:tableStyleId>{5C22544A-7EE6-4342-B048-85BDC9FD1C3A}</a:tableStyleId>
              </a:tblPr>
              <a:tblGrid>
                <a:gridCol w="898848">
                  <a:extLst>
                    <a:ext uri="{9D8B030D-6E8A-4147-A177-3AD203B41FA5}">
                      <a16:colId xmlns:a16="http://schemas.microsoft.com/office/drawing/2014/main" val="1777405461"/>
                    </a:ext>
                  </a:extLst>
                </a:gridCol>
                <a:gridCol w="898848">
                  <a:extLst>
                    <a:ext uri="{9D8B030D-6E8A-4147-A177-3AD203B41FA5}">
                      <a16:colId xmlns:a16="http://schemas.microsoft.com/office/drawing/2014/main" val="3620692438"/>
                    </a:ext>
                  </a:extLst>
                </a:gridCol>
                <a:gridCol w="898848">
                  <a:extLst>
                    <a:ext uri="{9D8B030D-6E8A-4147-A177-3AD203B41FA5}">
                      <a16:colId xmlns:a16="http://schemas.microsoft.com/office/drawing/2014/main" val="177718177"/>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4375347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8324094"/>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379357763"/>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79459674"/>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dirty="0">
                          <a:effectLst/>
                        </a:rPr>
                        <a:t>0</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84762656"/>
                  </a:ext>
                </a:extLst>
              </a:tr>
            </a:tbl>
          </a:graphicData>
        </a:graphic>
      </p:graphicFrame>
    </p:spTree>
    <p:extLst>
      <p:ext uri="{BB962C8B-B14F-4D97-AF65-F5344CB8AC3E}">
        <p14:creationId xmlns:p14="http://schemas.microsoft.com/office/powerpoint/2010/main" val="20959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047E-6DD6-77A6-4220-2AEB9F74584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73FCFF6-CC91-CB8A-73E0-5E41E527AED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D05F25-0D20-9FFC-F605-29D6BEEE874B}"/>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BFE283D-ECED-DFF5-FF1A-F21092E6171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911232A-BEAE-ACA2-68FA-D9C19C672C2F}"/>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B59836-F4DD-B22F-841B-824B7FBFE2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D159C89-291A-18BD-4C35-E93D1B0702D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21A4CC7-AC94-542C-A2B6-7E0EE5F3704C}"/>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ED32A12-CBF3-B65C-275B-2253A184BA16}"/>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حذف ویژگی‌های دارای همبستگی بالا</a:t>
            </a:r>
          </a:p>
        </p:txBody>
      </p:sp>
      <p:pic>
        <p:nvPicPr>
          <p:cNvPr id="17" name="Picture 16" descr="Line-3.png">
            <a:extLst>
              <a:ext uri="{FF2B5EF4-FFF2-40B4-BE49-F238E27FC236}">
                <a16:creationId xmlns:a16="http://schemas.microsoft.com/office/drawing/2014/main" id="{8748F213-38FA-7A09-49AE-844CE2D2211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95A8B800-72E2-1C23-0B14-23BB96CCDE67}"/>
              </a:ext>
            </a:extLst>
          </p:cNvPr>
          <p:cNvSpPr txBox="1"/>
          <p:nvPr/>
        </p:nvSpPr>
        <p:spPr>
          <a:xfrm>
            <a:off x="1110342" y="1006731"/>
            <a:ext cx="7819075" cy="1200329"/>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تحلیل ماتریس همبستگی نشان داد که متغیر</a:t>
            </a:r>
            <a:r>
              <a:rPr lang="en-US" b="1" dirty="0">
                <a:solidFill>
                  <a:srgbClr val="002060"/>
                </a:solidFill>
                <a:cs typeface="B Titr" panose="00000700000000000000" pitchFamily="2" charset="-78"/>
              </a:rPr>
              <a:t>INSTALLMENT_NUMBER</a:t>
            </a:r>
            <a:r>
              <a:rPr lang="fa-IR" b="1" dirty="0">
                <a:solidFill>
                  <a:srgbClr val="002060"/>
                </a:solidFill>
                <a:cs typeface="B Titr" panose="00000700000000000000" pitchFamily="2" charset="-78"/>
              </a:rPr>
              <a:t> دارای همبستگی بسیار شدید با متغیرهای مرتبط با مدت بازپرداخت تسهیلات است. به‌ویژه همبستگی آن با </a:t>
            </a:r>
            <a:r>
              <a:rPr lang="en-US" b="1" dirty="0">
                <a:solidFill>
                  <a:srgbClr val="002060"/>
                </a:solidFill>
                <a:cs typeface="B Titr" panose="00000700000000000000" pitchFamily="2" charset="-78"/>
              </a:rPr>
              <a:t>LOAN_DURATION_MONTH</a:t>
            </a:r>
            <a:r>
              <a:rPr lang="fa-IR" b="1" dirty="0">
                <a:solidFill>
                  <a:srgbClr val="002060"/>
                </a:solidFill>
                <a:cs typeface="B Titr" panose="00000700000000000000" pitchFamily="2" charset="-78"/>
              </a:rPr>
              <a:t> برابر با ۰٫۹۵ و با</a:t>
            </a:r>
            <a:r>
              <a:rPr lang="en-US" b="1" dirty="0">
                <a:solidFill>
                  <a:srgbClr val="002060"/>
                </a:solidFill>
                <a:cs typeface="B Titr" panose="00000700000000000000" pitchFamily="2" charset="-78"/>
              </a:rPr>
              <a:t>LOAN_DURATION_DAY </a:t>
            </a:r>
            <a:r>
              <a:rPr lang="fa-IR" b="1" dirty="0">
                <a:solidFill>
                  <a:srgbClr val="002060"/>
                </a:solidFill>
                <a:cs typeface="B Titr" panose="00000700000000000000" pitchFamily="2" charset="-78"/>
              </a:rPr>
              <a:t> نیز ۰٫۷۲ گزارش شد.</a:t>
            </a:r>
          </a:p>
        </p:txBody>
      </p:sp>
      <p:pic>
        <p:nvPicPr>
          <p:cNvPr id="3" name="Picture 2">
            <a:extLst>
              <a:ext uri="{FF2B5EF4-FFF2-40B4-BE49-F238E27FC236}">
                <a16:creationId xmlns:a16="http://schemas.microsoft.com/office/drawing/2014/main" id="{420062CB-61AB-476E-257E-C6FB94674B6C}"/>
              </a:ext>
            </a:extLst>
          </p:cNvPr>
          <p:cNvPicPr>
            <a:picLocks noChangeAspect="1"/>
          </p:cNvPicPr>
          <p:nvPr/>
        </p:nvPicPr>
        <p:blipFill>
          <a:blip r:embed="rId13"/>
          <a:stretch>
            <a:fillRect/>
          </a:stretch>
        </p:blipFill>
        <p:spPr>
          <a:xfrm>
            <a:off x="837354" y="2137866"/>
            <a:ext cx="5639646" cy="4534678"/>
          </a:xfrm>
          <a:prstGeom prst="rect">
            <a:avLst/>
          </a:prstGeom>
        </p:spPr>
      </p:pic>
    </p:spTree>
    <p:extLst>
      <p:ext uri="{BB962C8B-B14F-4D97-AF65-F5344CB8AC3E}">
        <p14:creationId xmlns:p14="http://schemas.microsoft.com/office/powerpoint/2010/main" val="29504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7025-D8CC-5A29-11C0-BD59F742252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9F77F70-7BE9-DF09-172B-DD9BD5D4344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32BD219-5AAA-EB68-85F4-4E5E8673F35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6AC1898-9AD9-8DD8-22A7-8FB982F841E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E053AB-0C05-446C-4206-597A5EA499A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0152CDF-4474-BA81-D312-9940B30CFF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8EA0709-F75C-E4AF-8721-E1E58E02BE5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DBB23995-8CDE-0A5B-0E23-A53765E18856}"/>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4A892D5-3E5D-D894-0441-2E11992833D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اعتبارسنجی متقابل با تقسیم‌بندی لایه‌ای (۵-فولد)</a:t>
            </a:r>
          </a:p>
        </p:txBody>
      </p:sp>
      <p:pic>
        <p:nvPicPr>
          <p:cNvPr id="17" name="Picture 16" descr="Line-3.png">
            <a:extLst>
              <a:ext uri="{FF2B5EF4-FFF2-40B4-BE49-F238E27FC236}">
                <a16:creationId xmlns:a16="http://schemas.microsoft.com/office/drawing/2014/main" id="{142F7CCA-EC41-0D69-77B4-95D0A414087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DEA497D3-C8CC-C038-6209-6E311716FFD5}"/>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ارزیابی دقیق و پایدار عملکرد مدل، از اعتبارسنجی متقابل با تقسیم‌بندی لایه‌ای در پنج تکرار (۵-فولد) استفاده شد. در این روش، داده‌ها به پنج زیرمجموعه هم‌توزیع تقسیم شدند، به‌طوری‌که نسبت کلاس‌ها (نکول و عدم نکول) در هر بخش حفظ گردد. </a:t>
            </a:r>
          </a:p>
          <a:p>
            <a:pPr algn="justLow" rtl="1"/>
            <a:r>
              <a:rPr lang="fa-IR" b="1" dirty="0">
                <a:solidFill>
                  <a:srgbClr val="002060"/>
                </a:solidFill>
                <a:cs typeface="B Titr" panose="00000700000000000000" pitchFamily="2" charset="-78"/>
              </a:rPr>
              <a:t>در هر تکرار، چهار بخش به‌عنوان داده آموزش و یک بخش به‌عنوان داده آزمون مورد استفاده قرار گرفت. این رویکرد، از بروز سوگیری ناشی از توزیع نامتوازن داده‌ها جلوگیری کرده و امکان ارزیابی واقع‌بینانه عملکرد مدل را فراهم می‌سازد.</a:t>
            </a:r>
          </a:p>
        </p:txBody>
      </p:sp>
      <p:pic>
        <p:nvPicPr>
          <p:cNvPr id="6" name="Picture 5">
            <a:extLst>
              <a:ext uri="{FF2B5EF4-FFF2-40B4-BE49-F238E27FC236}">
                <a16:creationId xmlns:a16="http://schemas.microsoft.com/office/drawing/2014/main" id="{16C0323E-FCF5-A17C-FD2A-8DFE1C225FD6}"/>
              </a:ext>
            </a:extLst>
          </p:cNvPr>
          <p:cNvPicPr>
            <a:picLocks noChangeAspect="1"/>
          </p:cNvPicPr>
          <p:nvPr/>
        </p:nvPicPr>
        <p:blipFill>
          <a:blip r:embed="rId13"/>
          <a:stretch>
            <a:fillRect/>
          </a:stretch>
        </p:blipFill>
        <p:spPr>
          <a:xfrm>
            <a:off x="1110342" y="3108483"/>
            <a:ext cx="5469527" cy="3077852"/>
          </a:xfrm>
          <a:prstGeom prst="rect">
            <a:avLst/>
          </a:prstGeom>
        </p:spPr>
      </p:pic>
    </p:spTree>
    <p:extLst>
      <p:ext uri="{BB962C8B-B14F-4D97-AF65-F5344CB8AC3E}">
        <p14:creationId xmlns:p14="http://schemas.microsoft.com/office/powerpoint/2010/main" val="347584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B4FC-66AC-39C2-D7C2-3E6D233B8FA1}"/>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E559A6-58D4-BDCE-6019-50C9B9C3274E}"/>
              </a:ext>
            </a:extLst>
          </p:cNvPr>
          <p:cNvGraphicFramePr/>
          <p:nvPr>
            <p:extLst>
              <p:ext uri="{D42A27DB-BD31-4B8C-83A1-F6EECF244321}">
                <p14:modId xmlns:p14="http://schemas.microsoft.com/office/powerpoint/2010/main" val="2317923539"/>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0D4175F8-C24A-8B37-6F9C-1FF214AD6B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8231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9DEF-B465-8BB7-298F-4D70EA7DC37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62CD8B5-1584-11A5-0F42-C6CC4250EF5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9212953-23FC-080C-E06D-5FCC06E9169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0110C9D-8802-FED1-307E-7815EFD559B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70C8692-0F69-9B11-AFC2-B876082A848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CC1B55D-023D-4B5D-B612-54EE05505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B76233-AA02-51D0-8A18-2E3EA8A1F72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688D920-976A-2158-F70F-B7F5C877EAA9}"/>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DEF0573-2F8A-53F9-FCA6-D65738DA816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انتخاب ویژگی‌ها با روش حذف بازگشتی و اعتبارسنجی متقابل </a:t>
            </a:r>
            <a:r>
              <a:rPr lang="en-US" sz="2400" dirty="0">
                <a:solidFill>
                  <a:srgbClr val="002060"/>
                </a:solidFill>
                <a:cs typeface="B Titr" pitchFamily="2" charset="-78"/>
              </a:rPr>
              <a:t>RFECV</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9F4DA6C4-9BE4-90E0-5652-BD8575AAE4E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EDBFE20-20F1-DA97-6CC6-6046AA08C0E1}"/>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این مرحله از روش </a:t>
            </a:r>
            <a:r>
              <a:rPr lang="en-US" b="1" dirty="0">
                <a:solidFill>
                  <a:srgbClr val="002060"/>
                </a:solidFill>
                <a:cs typeface="B Titr" panose="00000700000000000000" pitchFamily="2" charset="-78"/>
              </a:rPr>
              <a:t>RFECV</a:t>
            </a:r>
            <a:r>
              <a:rPr lang="fa-IR" b="1" dirty="0">
                <a:solidFill>
                  <a:srgbClr val="002060"/>
                </a:solidFill>
                <a:cs typeface="B Titr" panose="00000700000000000000" pitchFamily="2" charset="-78"/>
              </a:rPr>
              <a:t> برای انتخاب مجموعه‌ای بهینه از ویژگی‌ها استفاده شد.در این فرآیند، ویژگی‌ها به‌صورت تدریجی و بر اساس میزان تأثیر آن‌ها بر عملکرد مدل حذف شدند.</a:t>
            </a:r>
          </a:p>
          <a:p>
            <a:pPr algn="justLow" rtl="1"/>
            <a:r>
              <a:rPr lang="fa-IR" b="1" dirty="0">
                <a:solidFill>
                  <a:srgbClr val="002060"/>
                </a:solidFill>
                <a:cs typeface="B Titr" panose="00000700000000000000" pitchFamily="2" charset="-78"/>
              </a:rPr>
              <a:t>مدل پایه مورد استفاده در این روش، الگوریتم گرادیان تقویتی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بود که پس از هر تکرار، اهمیت ویژگی‌ها را محاسبه کرده و کم‌اثرترین آن‌ها را حذف می‌کرد.</a:t>
            </a:r>
          </a:p>
          <a:p>
            <a:pPr algn="justLow" rtl="1"/>
            <a:r>
              <a:rPr lang="fa-IR" b="1" dirty="0">
                <a:solidFill>
                  <a:srgbClr val="002060"/>
                </a:solidFill>
                <a:cs typeface="B Titr" panose="00000700000000000000" pitchFamily="2" charset="-78"/>
              </a:rPr>
              <a:t>ارزیابی عملکرد مدل در هر مرحله با اعتبارسنجی متقابل ۵-فولد انجام شد تا از بروز بیش‌برازش جلوگیری شود و انتخاب ویژگی‌ها به‌شکل پایدار و قابل تعمیم صورت گیرد.</a:t>
            </a:r>
          </a:p>
        </p:txBody>
      </p:sp>
      <p:pic>
        <p:nvPicPr>
          <p:cNvPr id="3" name="Picture 2">
            <a:extLst>
              <a:ext uri="{FF2B5EF4-FFF2-40B4-BE49-F238E27FC236}">
                <a16:creationId xmlns:a16="http://schemas.microsoft.com/office/drawing/2014/main" id="{A9964277-47DF-8157-76DB-2643288CEA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5646" y="2785989"/>
            <a:ext cx="4843047" cy="3632285"/>
          </a:xfrm>
          <a:prstGeom prst="rect">
            <a:avLst/>
          </a:prstGeom>
        </p:spPr>
      </p:pic>
    </p:spTree>
    <p:extLst>
      <p:ext uri="{BB962C8B-B14F-4D97-AF65-F5344CB8AC3E}">
        <p14:creationId xmlns:p14="http://schemas.microsoft.com/office/powerpoint/2010/main" val="33461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8D8FF-D531-5E1D-3BE5-6F518B7F5C2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A306889-C83B-7B7F-020F-5ED44BFEA22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8BE51D7E-83BF-7390-D28E-38538C3CB9D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4FB937A-FEA3-E42D-4E9A-BC306D3B033A}"/>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2B788BA-AE52-E2EA-3270-9ACACB1D4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1E197-AB03-3CCA-3BF6-76647F1A0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053A8E2-FEE1-27C1-6670-F555B6F354E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6585281F-F007-6CAE-BB99-CBE1D8E6424A}"/>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0A214B0-2357-E0E0-95D8-7F4CDD689F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متعادل‌سازی نمونه‌های آموزشی با تکنیک </a:t>
            </a:r>
            <a:r>
              <a:rPr lang="en-US" sz="2400" dirty="0">
                <a:solidFill>
                  <a:srgbClr val="002060"/>
                </a:solidFill>
                <a:cs typeface="B Titr" pitchFamily="2" charset="-78"/>
              </a:rPr>
              <a:t>SMOTE</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D2758A-3C1E-C483-05FF-832F4084C40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541A841-304A-181E-0967-4068D7E46107}"/>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رفع عدم توازن کلاس‌ها در مجموعه داده آموزشی، از تکنیک </a:t>
            </a:r>
            <a:r>
              <a:rPr lang="en-US" b="1" dirty="0">
                <a:solidFill>
                  <a:srgbClr val="002060"/>
                </a:solidFill>
                <a:cs typeface="B Titr" panose="00000700000000000000" pitchFamily="2" charset="-78"/>
              </a:rPr>
              <a:t>SMOTE</a:t>
            </a:r>
            <a:r>
              <a:rPr lang="fa-IR" b="1" dirty="0">
                <a:solidFill>
                  <a:srgbClr val="002060"/>
                </a:solidFill>
                <a:cs typeface="B Titr" panose="00000700000000000000" pitchFamily="2" charset="-78"/>
              </a:rPr>
              <a:t> استفاده شد. این روش با ایجاد نمونه‌های مصنوعی از کلاس اقلیت در فضای ویژگی، موجب بهبود نمایندگی این کلاس در فرآیند یادگیری مدل می‌گردد.</a:t>
            </a:r>
          </a:p>
          <a:p>
            <a:pPr algn="justLow" rtl="1"/>
            <a:r>
              <a:rPr lang="fa-IR" b="1" dirty="0">
                <a:solidFill>
                  <a:srgbClr val="002060"/>
                </a:solidFill>
                <a:cs typeface="B Titr" panose="00000700000000000000" pitchFamily="2" charset="-78"/>
              </a:rPr>
              <a:t>این فرآیند صرفاً بر روی داده‌های آموزشی انجام شده تا از نشت اطلاعات به داده‌های آزمون و بروز سوگیری در ارزیابی عملکرد مدل جلوگیری شود. این رویکرد موجب ارتقاء تعمیم‌پذیری و دقت مدل در مواجهه با داده‌های نابرابر شده است.</a:t>
            </a:r>
          </a:p>
        </p:txBody>
      </p:sp>
      <p:pic>
        <p:nvPicPr>
          <p:cNvPr id="4" name="Picture 3">
            <a:extLst>
              <a:ext uri="{FF2B5EF4-FFF2-40B4-BE49-F238E27FC236}">
                <a16:creationId xmlns:a16="http://schemas.microsoft.com/office/drawing/2014/main" id="{68137224-80FC-D994-2785-2543B168072E}"/>
              </a:ext>
            </a:extLst>
          </p:cNvPr>
          <p:cNvPicPr>
            <a:picLocks noChangeAspect="1"/>
          </p:cNvPicPr>
          <p:nvPr/>
        </p:nvPicPr>
        <p:blipFill>
          <a:blip r:embed="rId13"/>
          <a:stretch>
            <a:fillRect/>
          </a:stretch>
        </p:blipFill>
        <p:spPr>
          <a:xfrm>
            <a:off x="836098" y="2920447"/>
            <a:ext cx="5400040" cy="3239770"/>
          </a:xfrm>
          <a:prstGeom prst="rect">
            <a:avLst/>
          </a:prstGeom>
        </p:spPr>
      </p:pic>
    </p:spTree>
    <p:extLst>
      <p:ext uri="{BB962C8B-B14F-4D97-AF65-F5344CB8AC3E}">
        <p14:creationId xmlns:p14="http://schemas.microsoft.com/office/powerpoint/2010/main" val="134893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24195-D1E7-9D0E-28F0-D737B5D0DCA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418FEEA-1815-6BF4-865E-27F2DB9AC17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817C734-3D63-9BA3-AAED-F0168DA7FBF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8E1D82B-FC83-22B1-FC1F-08B6BF8D88A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5BB7F6B-0C27-95D7-72CB-E298CE5FA7F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A798873-8FA6-90CF-9975-B587820031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630D754-4D16-B772-FA56-EC1742E76A5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5A03DD7A-0A7D-8865-02B3-5DFE0AC8E107}"/>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1477E15-F90E-3B4B-8D2B-522DD621572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وقوع نکول با رویکرد یادگیری ماشین مبتنی بر </a:t>
            </a:r>
            <a:r>
              <a:rPr lang="en-US" sz="2400" dirty="0" err="1">
                <a:solidFill>
                  <a:srgbClr val="002060"/>
                </a:solidFill>
                <a:cs typeface="B Titr" pitchFamily="2" charset="-78"/>
              </a:rPr>
              <a:t>LightGBM</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D7BDFF8-D229-C85C-9048-CD7C38096234}"/>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3DD1BCF-CDF8-C5C4-A364-F0F6109F77C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الگوریتم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به‌عنوان یکی از روش‌های قدرتمند یادگیری ماشین مبتنی بر درخت‌های تصمیم تقویتی استفاده شد تا احتمال وقوع نکول برای هر مشتری به‌صورت عددی و پیوسته (در بازه صفر تا یک) برآورد گردد.</a:t>
            </a:r>
          </a:p>
          <a:p>
            <a:pPr algn="justLow" rtl="1"/>
            <a:r>
              <a:rPr lang="fa-IR" b="1" dirty="0">
                <a:solidFill>
                  <a:srgbClr val="002060"/>
                </a:solidFill>
                <a:cs typeface="B Titr" panose="00000700000000000000" pitchFamily="2" charset="-78"/>
              </a:rPr>
              <a:t>این برآورد احتمالاتی به جای یک تصمیم دوگانه (نکول / عدم نکول)، امکان تحلیل دقیق‌تر سطح ریسک هر مشتری را فراهم کرده و مبنای تصمیم‌گیری سه‌گانه در مراحل بعدی مدل‌سازی قرار گرفت.</a:t>
            </a:r>
          </a:p>
        </p:txBody>
      </p:sp>
      <p:pic>
        <p:nvPicPr>
          <p:cNvPr id="5" name="Picture 4">
            <a:extLst>
              <a:ext uri="{FF2B5EF4-FFF2-40B4-BE49-F238E27FC236}">
                <a16:creationId xmlns:a16="http://schemas.microsoft.com/office/drawing/2014/main" id="{82E18AF3-C1D1-8BB9-34F9-D35E96EC9734}"/>
              </a:ext>
            </a:extLst>
          </p:cNvPr>
          <p:cNvPicPr>
            <a:picLocks noChangeAspect="1"/>
          </p:cNvPicPr>
          <p:nvPr/>
        </p:nvPicPr>
        <p:blipFill>
          <a:blip r:embed="rId13"/>
          <a:stretch>
            <a:fillRect/>
          </a:stretch>
        </p:blipFill>
        <p:spPr>
          <a:xfrm>
            <a:off x="787046" y="2822461"/>
            <a:ext cx="5561045" cy="3475653"/>
          </a:xfrm>
          <a:prstGeom prst="rect">
            <a:avLst/>
          </a:prstGeom>
        </p:spPr>
      </p:pic>
    </p:spTree>
    <p:extLst>
      <p:ext uri="{BB962C8B-B14F-4D97-AF65-F5344CB8AC3E}">
        <p14:creationId xmlns:p14="http://schemas.microsoft.com/office/powerpoint/2010/main" val="270386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76C8-3476-7050-63C3-F0226851C20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B52A41A5-5132-00F5-E718-838097CA246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76592F8-2D04-A975-C87F-F67B044D079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A0CB5890-F65D-9153-9CF0-E0985E7A9F0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38E0104-8D64-1E20-111D-BF520B65EFD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13ADD-CCBC-2830-0B92-74589CF28B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82AD364-D37F-C0CC-AE73-DAB174E2E5A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586C16EF-94BE-6F11-3EB0-DB664B1A2EB8}"/>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68FCB0A-8B06-E376-49F1-0277404FCC6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 در چارچوب تصمیم‌گیری اعتباری</a:t>
            </a:r>
          </a:p>
        </p:txBody>
      </p:sp>
      <p:pic>
        <p:nvPicPr>
          <p:cNvPr id="17" name="Picture 16" descr="Line-3.png">
            <a:extLst>
              <a:ext uri="{FF2B5EF4-FFF2-40B4-BE49-F238E27FC236}">
                <a16:creationId xmlns:a16="http://schemas.microsoft.com/office/drawing/2014/main" id="{E14EEEA0-CF6F-E76D-D6E1-FE1C4D66D6B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8A399BC-069C-FAF1-1F3C-B9C22D0AC9E5}"/>
              </a:ext>
            </a:extLst>
          </p:cNvPr>
          <p:cNvSpPr txBox="1"/>
          <p:nvPr/>
        </p:nvSpPr>
        <p:spPr>
          <a:xfrm>
            <a:off x="1110342" y="1006731"/>
            <a:ext cx="7819075" cy="1477328"/>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در نظر گرفتن پیامدهای مالی تصمیم‌های مدل، از ماتریس زیان استفاده شد. در این ماتریس، هزینه‌های پذیرش اشتباه متقاضیان پرریسک و رد اشتباه متقاضیان خوش‌حساب، بر اساس مبلغ و سود وام تعریف شده است</a:t>
            </a:r>
            <a:r>
              <a:rPr lang="en-US" b="1" dirty="0">
                <a:solidFill>
                  <a:srgbClr val="002060"/>
                </a:solidFill>
                <a:cs typeface="B Titr" panose="00000700000000000000" pitchFamily="2" charset="-78"/>
              </a:rPr>
              <a:t> .</a:t>
            </a:r>
            <a:endParaRPr lang="fa-IR"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همچنین، برای موقعیت‌هایی که مدل در مورد تصمیم‌گیری اطمینان ندارد، از ضرایب </a:t>
            </a:r>
            <a:r>
              <a:rPr lang="en-US" b="1" dirty="0">
                <a:solidFill>
                  <a:srgbClr val="002060"/>
                </a:solidFill>
                <a:cs typeface="B Titr" panose="00000700000000000000" pitchFamily="2" charset="-78"/>
              </a:rPr>
              <a:t>(</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a:t>
            </a:r>
            <a:r>
              <a:rPr lang="fa-IR" b="1" dirty="0">
                <a:solidFill>
                  <a:srgbClr val="002060"/>
                </a:solidFill>
                <a:cs typeface="B Titr" panose="00000700000000000000" pitchFamily="2" charset="-78"/>
              </a:rPr>
              <a:t>برای تعیین هزینه تصمیم‌گیری مرزی استفاده شد تا تحلیل اقتصادی دقیق‌تری ارائه شود.</a:t>
            </a:r>
          </a:p>
        </p:txBody>
      </p:sp>
      <p:graphicFrame>
        <p:nvGraphicFramePr>
          <p:cNvPr id="6" name="Table 5">
            <a:extLst>
              <a:ext uri="{FF2B5EF4-FFF2-40B4-BE49-F238E27FC236}">
                <a16:creationId xmlns:a16="http://schemas.microsoft.com/office/drawing/2014/main" id="{90A4A584-F89E-60BE-5BAA-7E7B1877808B}"/>
              </a:ext>
            </a:extLst>
          </p:cNvPr>
          <p:cNvGraphicFramePr>
            <a:graphicFrameLocks noGrp="1"/>
          </p:cNvGraphicFramePr>
          <p:nvPr>
            <p:extLst>
              <p:ext uri="{D42A27DB-BD31-4B8C-83A1-F6EECF244321}">
                <p14:modId xmlns:p14="http://schemas.microsoft.com/office/powerpoint/2010/main" val="1028331499"/>
              </p:ext>
            </p:extLst>
          </p:nvPr>
        </p:nvGraphicFramePr>
        <p:xfrm>
          <a:off x="2219325" y="2836607"/>
          <a:ext cx="5513705" cy="1537335"/>
        </p:xfrm>
        <a:graphic>
          <a:graphicData uri="http://schemas.openxmlformats.org/drawingml/2006/table">
            <a:tbl>
              <a:tblPr firstRow="1" firstCol="1" bandRow="1">
                <a:tableStyleId>{5C22544A-7EE6-4342-B048-85BDC9FD1C3A}</a:tableStyleId>
              </a:tblPr>
              <a:tblGrid>
                <a:gridCol w="2515870">
                  <a:extLst>
                    <a:ext uri="{9D8B030D-6E8A-4147-A177-3AD203B41FA5}">
                      <a16:colId xmlns:a16="http://schemas.microsoft.com/office/drawing/2014/main" val="1012656577"/>
                    </a:ext>
                  </a:extLst>
                </a:gridCol>
                <a:gridCol w="1509395">
                  <a:extLst>
                    <a:ext uri="{9D8B030D-6E8A-4147-A177-3AD203B41FA5}">
                      <a16:colId xmlns:a16="http://schemas.microsoft.com/office/drawing/2014/main" val="1037271824"/>
                    </a:ext>
                  </a:extLst>
                </a:gridCol>
                <a:gridCol w="1488440">
                  <a:extLst>
                    <a:ext uri="{9D8B030D-6E8A-4147-A177-3AD203B41FA5}">
                      <a16:colId xmlns:a16="http://schemas.microsoft.com/office/drawing/2014/main" val="2134484988"/>
                    </a:ext>
                  </a:extLst>
                </a:gridCol>
              </a:tblGrid>
              <a:tr h="407670">
                <a:tc>
                  <a:txBody>
                    <a:bodyPr/>
                    <a:lstStyle/>
                    <a:p>
                      <a:pPr algn="ctr" rtl="1">
                        <a:lnSpc>
                          <a:spcPct val="107000"/>
                        </a:lnSpc>
                        <a:spcAft>
                          <a:spcPts val="800"/>
                        </a:spcAft>
                        <a:buNone/>
                      </a:pPr>
                      <a:r>
                        <a:rPr lang="ar-SA" sz="1400">
                          <a:effectLst/>
                          <a:cs typeface="B Nazanin" panose="00000400000000000000" pitchFamily="2" charset="-78"/>
                        </a:rPr>
                        <a:t>اقدام</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fa-IR" sz="1400" dirty="0">
                          <a:effectLst/>
                          <a:cs typeface="B Nazanin" panose="00000400000000000000" pitchFamily="2" charset="-78"/>
                        </a:rPr>
                        <a:t>عدم </a:t>
                      </a:r>
                      <a:r>
                        <a:rPr lang="ar-SA" sz="1400" dirty="0">
                          <a:effectLst/>
                          <a:cs typeface="B Nazanin" panose="00000400000000000000" pitchFamily="2" charset="-78"/>
                        </a:rPr>
                        <a:t>نکول</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ar-SA" sz="1400">
                          <a:effectLst/>
                          <a:cs typeface="B Nazanin" panose="00000400000000000000" pitchFamily="2" charset="-78"/>
                        </a:rPr>
                        <a:t>نکول</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106760636"/>
                  </a:ext>
                </a:extLst>
              </a:tr>
              <a:tr h="376555">
                <a:tc>
                  <a:txBody>
                    <a:bodyPr/>
                    <a:lstStyle/>
                    <a:p>
                      <a:pPr algn="ctr" rtl="1">
                        <a:lnSpc>
                          <a:spcPct val="107000"/>
                        </a:lnSpc>
                        <a:spcAft>
                          <a:spcPts val="800"/>
                        </a:spcAft>
                        <a:buNone/>
                      </a:pPr>
                      <a:r>
                        <a:rPr lang="ar-SA" sz="1400">
                          <a:effectLst/>
                          <a:cs typeface="B Nazanin" panose="00000400000000000000" pitchFamily="2" charset="-78"/>
                        </a:rPr>
                        <a:t>پذیرش </a:t>
                      </a:r>
                      <a:r>
                        <a:rPr lang="en-US" sz="1400">
                          <a:effectLst/>
                          <a:cs typeface="B Nazanin" panose="00000400000000000000" pitchFamily="2" charset="-78"/>
                        </a:rPr>
                        <a:t>a_P</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a:effectLst/>
                          <a:cs typeface="B Nazanin" panose="00000400000000000000" pitchFamily="2" charset="-78"/>
                        </a:rPr>
                        <a:t>0</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688498204"/>
                  </a:ext>
                </a:extLst>
              </a:tr>
              <a:tr h="376555">
                <a:tc>
                  <a:txBody>
                    <a:bodyPr/>
                    <a:lstStyle/>
                    <a:p>
                      <a:pPr algn="ctr" rtl="1">
                        <a:lnSpc>
                          <a:spcPct val="107000"/>
                        </a:lnSpc>
                        <a:spcAft>
                          <a:spcPts val="800"/>
                        </a:spcAft>
                        <a:buNone/>
                      </a:pPr>
                      <a:r>
                        <a:rPr lang="ar-SA" sz="1400">
                          <a:effectLst/>
                          <a:cs typeface="B Nazanin" panose="00000400000000000000" pitchFamily="2" charset="-78"/>
                        </a:rPr>
                        <a:t>تصمیم‌گیری با تأخیر </a:t>
                      </a:r>
                      <a:r>
                        <a:rPr lang="en-US" sz="1400">
                          <a:effectLst/>
                          <a:cs typeface="B Nazanin" panose="00000400000000000000" pitchFamily="2" charset="-78"/>
                        </a:rPr>
                        <a:t>a_B</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u · 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v · 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390448008"/>
                  </a:ext>
                </a:extLst>
              </a:tr>
              <a:tr h="376555">
                <a:tc>
                  <a:txBody>
                    <a:bodyPr/>
                    <a:lstStyle/>
                    <a:p>
                      <a:pPr algn="ctr" rtl="1">
                        <a:lnSpc>
                          <a:spcPct val="107000"/>
                        </a:lnSpc>
                        <a:spcAft>
                          <a:spcPts val="800"/>
                        </a:spcAft>
                        <a:buNone/>
                      </a:pPr>
                      <a:r>
                        <a:rPr lang="ar-SA" sz="1400">
                          <a:effectLst/>
                          <a:cs typeface="B Nazanin" panose="00000400000000000000" pitchFamily="2" charset="-78"/>
                        </a:rPr>
                        <a:t>رد </a:t>
                      </a:r>
                      <a:r>
                        <a:rPr lang="en-US" sz="1400">
                          <a:effectLst/>
                          <a:cs typeface="B Nazanin" panose="00000400000000000000" pitchFamily="2" charset="-78"/>
                        </a:rPr>
                        <a:t>a_N</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dirty="0">
                          <a:effectLst/>
                          <a:cs typeface="B Nazanin" panose="00000400000000000000" pitchFamily="2" charset="-78"/>
                        </a:rPr>
                        <a:t>0</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018588601"/>
                  </a:ext>
                </a:extLst>
              </a:tr>
            </a:tbl>
          </a:graphicData>
        </a:graphic>
      </p:graphicFrame>
      <p:sp>
        <p:nvSpPr>
          <p:cNvPr id="7" name="Rectangle 1">
            <a:extLst>
              <a:ext uri="{FF2B5EF4-FFF2-40B4-BE49-F238E27FC236}">
                <a16:creationId xmlns:a16="http://schemas.microsoft.com/office/drawing/2014/main" id="{9AFD1D82-DEB1-C443-0772-CEACFAC86EE1}"/>
              </a:ext>
            </a:extLst>
          </p:cNvPr>
          <p:cNvSpPr>
            <a:spLocks noChangeArrowheads="1"/>
          </p:cNvSpPr>
          <p:nvPr/>
        </p:nvSpPr>
        <p:spPr bwMode="auto">
          <a:xfrm>
            <a:off x="2219325" y="3332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F2F80B7-65FE-DF26-1068-CB71F4207119}"/>
                  </a:ext>
                </a:extLst>
              </p:cNvPr>
              <p:cNvSpPr txBox="1"/>
              <p:nvPr/>
            </p:nvSpPr>
            <p:spPr>
              <a:xfrm>
                <a:off x="2219325" y="4637467"/>
                <a:ext cx="5513704" cy="1164293"/>
              </a:xfrm>
              <a:prstGeom prst="rect">
                <a:avLst/>
              </a:prstGeom>
              <a:noFill/>
            </p:spPr>
            <p:txBody>
              <a:bodyPr wrap="square">
                <a:spAutoFit/>
              </a:bodyPr>
              <a:lstStyle/>
              <a:p>
                <a:pPr algn="ctr" rtl="1">
                  <a:lnSpc>
                    <a:spcPct val="150000"/>
                  </a:lnSpc>
                  <a:spcAft>
                    <a:spcPts val="800"/>
                  </a:spcAft>
                  <a:buNone/>
                </a:pPr>
                <a14:m>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a14:m>
                <a:r>
                  <a:rPr lang="ar-SA" sz="1400" dirty="0">
                    <a:latin typeface="B Lotus" panose="00000400000000000000" pitchFamily="2" charset="-78"/>
                    <a:ea typeface="MS Mincho" panose="02020609040205080304" pitchFamily="49" charset="-128"/>
                    <a:cs typeface="B Nazanin" panose="00000400000000000000" pitchFamily="2" charset="-78"/>
                  </a:rPr>
                  <a:t> </a:t>
                </a:r>
                <a:endParaRPr lang="en-US" sz="1400" dirty="0">
                  <a:latin typeface="B Lotus" panose="00000400000000000000" pitchFamily="2" charset="-78"/>
                  <a:ea typeface="MS Mincho" panose="02020609040205080304" pitchFamily="49" charset="-128"/>
                  <a:cs typeface="B Lotus" panose="00000400000000000000" pitchFamily="2" charset="-78"/>
                </a:endParaRPr>
              </a:p>
              <a:p>
                <a:pPr algn="ctr" rtl="1">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اصل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m:oMathPara>
                </a14:m>
                <a:endParaRPr lang="en-US" sz="1400" dirty="0">
                  <a:effectLst/>
                  <a:latin typeface="B Lotus" panose="00000400000000000000" pitchFamily="2" charset="-78"/>
                  <a:ea typeface="MS Mincho" panose="02020609040205080304" pitchFamily="49" charset="-128"/>
                  <a:cs typeface="B Lotus" panose="00000400000000000000" pitchFamily="2" charset="-78"/>
                </a:endParaRPr>
              </a:p>
            </p:txBody>
          </p:sp>
        </mc:Choice>
        <mc:Fallback xmlns="">
          <p:sp>
            <p:nvSpPr>
              <p:cNvPr id="18" name="TextBox 17">
                <a:extLst>
                  <a:ext uri="{FF2B5EF4-FFF2-40B4-BE49-F238E27FC236}">
                    <a16:creationId xmlns:a16="http://schemas.microsoft.com/office/drawing/2014/main" id="{FF2F80B7-65FE-DF26-1068-CB71F4207119}"/>
                  </a:ext>
                </a:extLst>
              </p:cNvPr>
              <p:cNvSpPr txBox="1">
                <a:spLocks noRot="1" noChangeAspect="1" noMove="1" noResize="1" noEditPoints="1" noAdjustHandles="1" noChangeArrowheads="1" noChangeShapeType="1" noTextEdit="1"/>
              </p:cNvSpPr>
              <p:nvPr/>
            </p:nvSpPr>
            <p:spPr>
              <a:xfrm>
                <a:off x="2219325" y="4637467"/>
                <a:ext cx="5513704" cy="116429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666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3FC8-D628-F07E-30F8-10685C259E5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9B512A3-F358-DB2B-58B1-37807D1C311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8369BD6-DB51-B5BB-B9E2-B783B066948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A47EAE2-9886-9C47-2D1A-BE9E94271E4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A3C643-D153-1F7F-26AE-AEB3F71260B2}"/>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6F3BEC0-4E83-4605-4E2F-383EB1A03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50E96-816F-B77F-6F79-C628EDAFF4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C48F288-E5F3-4E7E-AE8C-9BD1629C8AE4}"/>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2CE75A9-554B-8AF9-03A8-09DE0CFDEF2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بهینه‌سازی چندهدفه آستانه‌های تصمیم‌گیری با الگوریتم </a:t>
            </a:r>
            <a:r>
              <a:rPr lang="en-US" sz="2400" dirty="0">
                <a:solidFill>
                  <a:srgbClr val="002060"/>
                </a:solidFill>
                <a:cs typeface="B Titr" pitchFamily="2" charset="-78"/>
              </a:rPr>
              <a:t>NSGA-II</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790C6FB0-0DE2-9F30-B063-E245395E08C4}"/>
              </a:ext>
            </a:extLst>
          </p:cNvPr>
          <p:cNvPicPr>
            <a:picLocks noChangeAspect="1"/>
          </p:cNvPicPr>
          <p:nvPr/>
        </p:nvPicPr>
        <p:blipFill>
          <a:blip r:embed="rId12"/>
          <a:stretch>
            <a:fillRect/>
          </a:stretch>
        </p:blipFill>
        <p:spPr>
          <a:xfrm rot="16200000">
            <a:off x="7779188" y="-711558"/>
            <a:ext cx="9525" cy="3095625"/>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45D577B-3FA2-C56C-0886-8A817C4D215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به‌کارگیری تصمیم‌گیری سه‌گانه در ارزیابی ریسک اعتباری، تعیین دو آستانه تصمیم (</a:t>
                </a:r>
                <a14:m>
                  <m:oMath xmlns:m="http://schemas.openxmlformats.org/officeDocument/2006/math">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𝜶</m:t>
                    </m:r>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 , </m:t>
                    </m:r>
                    <m:r>
                      <a:rPr lang="en-US"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𝜷</m:t>
                    </m:r>
                  </m:oMath>
                </a14:m>
                <a:r>
                  <a:rPr lang="fa-IR" b="1" dirty="0">
                    <a:solidFill>
                      <a:srgbClr val="002060"/>
                    </a:solidFill>
                    <a:cs typeface="B Titr" panose="00000700000000000000" pitchFamily="2" charset="-78"/>
                  </a:rPr>
                  <a:t>) برای هر مشتری ضروری است.</a:t>
                </a:r>
                <a:endParaRPr lang="en-US"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این آستانه‌ها با استفاده از دو پارامتر کنترلی</a:t>
                </a:r>
                <a:r>
                  <a:rPr lang="en-US" b="1" dirty="0">
                    <a:solidFill>
                      <a:srgbClr val="002060"/>
                    </a:solidFill>
                    <a:cs typeface="B Titr" panose="00000700000000000000" pitchFamily="2" charset="-78"/>
                  </a:rPr>
                  <a:t> (</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تعریف </a:t>
                </a:r>
                <a:r>
                  <a:rPr lang="fa-IR" dirty="0">
                    <a:solidFill>
                      <a:srgbClr val="002060"/>
                    </a:solidFill>
                    <a:cs typeface="B Titr" panose="00000700000000000000" pitchFamily="2" charset="-78"/>
                  </a:rPr>
                  <a:t>می‌شوند</a:t>
                </a:r>
                <a:r>
                  <a:rPr lang="fa-IR" b="1" dirty="0">
                    <a:solidFill>
                      <a:srgbClr val="002060"/>
                    </a:solidFill>
                    <a:cs typeface="B Titr" panose="00000700000000000000" pitchFamily="2" charset="-78"/>
                  </a:rPr>
                  <a:t>  که نقش مهمی در تنظیم سطح ریسک‌پذیری مدل ایفا می‌کنند. این پارامترها به‌گونه‌ای طراحی شده‌اند که تعادل مناسبی میان پذیرش اشتباه مشتریان پرریسک (خطای نوع دوم) و رد اشتباه مشتریان خوش‌حساب (خطای نوع اول) برقرار گردد.</a:t>
                </a:r>
              </a:p>
            </p:txBody>
          </p:sp>
        </mc:Choice>
        <mc:Fallback>
          <p:sp>
            <p:nvSpPr>
              <p:cNvPr id="3" name="TextBox 2">
                <a:extLst>
                  <a:ext uri="{FF2B5EF4-FFF2-40B4-BE49-F238E27FC236}">
                    <a16:creationId xmlns:a16="http://schemas.microsoft.com/office/drawing/2014/main" id="{A45D577B-3FA2-C56C-0886-8A817C4D215C}"/>
                  </a:ext>
                </a:extLst>
              </p:cNvPr>
              <p:cNvSpPr txBox="1">
                <a:spLocks noRot="1" noChangeAspect="1" noMove="1" noResize="1" noEditPoints="1" noAdjustHandles="1" noChangeArrowheads="1" noChangeShapeType="1" noTextEdit="1"/>
              </p:cNvSpPr>
              <p:nvPr/>
            </p:nvSpPr>
            <p:spPr>
              <a:xfrm>
                <a:off x="1110342" y="1006731"/>
                <a:ext cx="7819075" cy="1754326"/>
              </a:xfrm>
              <a:prstGeom prst="rect">
                <a:avLst/>
              </a:prstGeom>
              <a:blipFill>
                <a:blip r:embed="rId13"/>
                <a:stretch>
                  <a:fillRect l="-1169" t="-1042" r="-701" b="-45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623019D-D084-5A47-A141-A9041A3678A2}"/>
                  </a:ext>
                </a:extLst>
              </p:cNvPr>
              <p:cNvSpPr txBox="1"/>
              <p:nvPr/>
            </p:nvSpPr>
            <p:spPr>
              <a:xfrm>
                <a:off x="315274" y="2990870"/>
                <a:ext cx="8649478" cy="3600024"/>
              </a:xfrm>
              <a:prstGeom prst="rect">
                <a:avLst/>
              </a:prstGeom>
              <a:noFill/>
            </p:spPr>
            <p:txBody>
              <a:bodyPr wrap="square">
                <a:spAutoFit/>
              </a:bodyPr>
              <a:lstStyle/>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متغیرهای تصمیم</a:t>
                </a:r>
                <a:r>
                  <a:rPr lang="en-US"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ctr" rtl="1">
                  <a:lnSpc>
                    <a:spcPct val="107000"/>
                  </a:lnSpc>
                  <a:spcAft>
                    <a:spcPts val="800"/>
                  </a:spcAft>
                  <a:buNone/>
                </a:pPr>
                <a14:m>
                  <m:oMath xmlns:m="http://schemas.openxmlformats.org/officeDocument/2006/math">
                    <m:r>
                      <a:rPr lang="fa-IR"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0</m:t>
                    </m:r>
                    <m:r>
                      <a:rPr lang="fa-IR" sz="1400">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𝑢</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0</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𝑣</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oMath>
                </a14:m>
                <a:r>
                  <a:rPr lang="en-US" sz="1400" dirty="0">
                    <a:solidFill>
                      <a:srgbClr val="002060"/>
                    </a:solidFill>
                    <a:effectLst/>
                    <a:latin typeface="Cambria Math" panose="02040503050406030204" pitchFamily="18" charset="0"/>
                    <a:ea typeface="MS Mincho" panose="02020609040205080304" pitchFamily="49" charset="-128"/>
                    <a:cs typeface="B Titr" panose="00000700000000000000" pitchFamily="2" charset="-78"/>
                  </a:rPr>
                  <a:t>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محدودیت :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𝒖</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𝒗</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𝛆</m:t>
                      </m:r>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تابع هدف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𝐦𝐢𝐧</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sub>
                      </m:sSub>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r" rtl="1">
                  <a:lnSpc>
                    <a:spcPct val="150000"/>
                  </a:lnSpc>
                  <a:spcAft>
                    <a:spcPts val="800"/>
                  </a:spcAft>
                </a:pPr>
                <a14:m>
                  <m:oMathPara xmlns:m="http://schemas.openxmlformats.org/officeDocument/2006/math">
                    <m:oMathParaPr>
                      <m:jc m:val="centerGroup"/>
                    </m:oMathParaPr>
                    <m:oMath xmlns:m="http://schemas.openxmlformats.org/officeDocument/2006/math">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کلی</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هزینه</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𝑳</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ar-SA"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fa-IR" sz="1400" b="0" i="1" smtClean="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م</m:t>
                          </m:r>
                          <m:r>
                            <a:rPr lang="fa-IR" sz="1400" b="0" i="1" smtClean="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رزی</m:t>
                          </m:r>
                          <m:r>
                            <a:rPr lang="ar-SA" sz="1400" b="0"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عرض</m:t>
                          </m:r>
                          <m:r>
                            <a:rPr lang="fa-IR" sz="1400" i="1">
                              <a:solidFill>
                                <a:srgbClr val="002060"/>
                              </a:solidFill>
                              <a:latin typeface="Cambria Math" panose="02040503050406030204" pitchFamily="18" charset="0"/>
                              <a:ea typeface="MS Mincho" panose="02020609040205080304" pitchFamily="49" charset="-128"/>
                              <a:cs typeface="B Lotus" panose="00000400000000000000" pitchFamily="2" charset="-78"/>
                            </a:rPr>
                            <m:t>ناحیه</m:t>
                          </m:r>
                        </m:e>
                      </m:nary>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d>
                            <m:dPr>
                              <m:begChr m:val="["/>
                              <m:endChr m:val="]"/>
                              <m:ctrlPr>
                                <a:rPr lang="en-US" sz="1400" b="1" i="1">
                                  <a:solidFill>
                                    <a:srgbClr val="002060"/>
                                  </a:solidFill>
                                  <a:effectLst/>
                                  <a:latin typeface="Cambria Math" panose="02040503050406030204" pitchFamily="18" charset="0"/>
                                  <a:ea typeface="MS Gothic" panose="020B0609070205080204" pitchFamily="49" charset="-128"/>
                                  <a:cs typeface="MS Gothic" panose="020B0609070205080204" pitchFamily="49" charset="-128"/>
                                </a:rPr>
                              </m:ctrlPr>
                            </m:dPr>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𝜷</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𝜶</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e>
                          </m:d>
                        </m:e>
                      </m:nary>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p:txBody>
          </p:sp>
        </mc:Choice>
        <mc:Fallback>
          <p:sp>
            <p:nvSpPr>
              <p:cNvPr id="24" name="TextBox 23">
                <a:extLst>
                  <a:ext uri="{FF2B5EF4-FFF2-40B4-BE49-F238E27FC236}">
                    <a16:creationId xmlns:a16="http://schemas.microsoft.com/office/drawing/2014/main" id="{8623019D-D084-5A47-A141-A9041A3678A2}"/>
                  </a:ext>
                </a:extLst>
              </p:cNvPr>
              <p:cNvSpPr txBox="1">
                <a:spLocks noRot="1" noChangeAspect="1" noMove="1" noResize="1" noEditPoints="1" noAdjustHandles="1" noChangeArrowheads="1" noChangeShapeType="1" noTextEdit="1"/>
              </p:cNvSpPr>
              <p:nvPr/>
            </p:nvSpPr>
            <p:spPr>
              <a:xfrm>
                <a:off x="315274" y="2990870"/>
                <a:ext cx="8649478" cy="3600024"/>
              </a:xfrm>
              <a:prstGeom prst="rect">
                <a:avLst/>
              </a:prstGeom>
              <a:blipFill>
                <a:blip r:embed="rId14"/>
                <a:stretch>
                  <a:fillRect r="-211"/>
                </a:stretch>
              </a:blipFill>
            </p:spPr>
            <p:txBody>
              <a:bodyPr/>
              <a:lstStyle/>
              <a:p>
                <a:r>
                  <a:rPr lang="en-US">
                    <a:noFill/>
                  </a:rPr>
                  <a:t> </a:t>
                </a:r>
              </a:p>
            </p:txBody>
          </p:sp>
        </mc:Fallback>
      </mc:AlternateContent>
    </p:spTree>
    <p:extLst>
      <p:ext uri="{BB962C8B-B14F-4D97-AF65-F5344CB8AC3E}">
        <p14:creationId xmlns:p14="http://schemas.microsoft.com/office/powerpoint/2010/main" val="20411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4C5F5-AC7D-33E1-EC14-642BBCAB450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FC87752-34A7-16CC-EA0C-90BB84BB2607}"/>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E2DCC7E-EF64-1B95-02A7-99F69E27E789}"/>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18B5AE7-0D25-5F7F-550F-055A0735D76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EA5AC2CC-F3DD-7813-FFA8-321B6EE8BC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82D6442-7FF4-B31D-CE0C-884A6BC8C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75C2E368-88A5-4DD4-4F5C-86EF8452EF0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08DBBE3-A397-DEED-B1BE-1A129F791841}"/>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8F2B044-B60D-8B99-DFDF-45A29661C64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اجرای تصمیم‌گیری سه‌طرفه و مدیریت نمونه‌های مرزی</a:t>
            </a:r>
          </a:p>
        </p:txBody>
      </p:sp>
      <p:pic>
        <p:nvPicPr>
          <p:cNvPr id="17" name="Picture 16" descr="Line-3.png">
            <a:extLst>
              <a:ext uri="{FF2B5EF4-FFF2-40B4-BE49-F238E27FC236}">
                <a16:creationId xmlns:a16="http://schemas.microsoft.com/office/drawing/2014/main" id="{52FDC122-7F90-627F-4168-2C96B9B9971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EF3B306-BD81-D46B-D523-34C4A28C8219}"/>
              </a:ext>
            </a:extLst>
          </p:cNvPr>
          <p:cNvSpPr txBox="1"/>
          <p:nvPr/>
        </p:nvSpPr>
        <p:spPr>
          <a:xfrm>
            <a:off x="1110342" y="1006731"/>
            <a:ext cx="7819075" cy="2308324"/>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مرحله اجرای تصمیم‌گیری سه‌طرفه، با استفاده از آستانه‌های </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و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هر مشتری در یکی از سه دسته «نکول قطعی»، «عدم نکول قطعی» یا «ناحیه مرزی» قرار می‌گیرد.</a:t>
            </a:r>
          </a:p>
          <a:p>
            <a:pPr algn="justLow" rtl="1"/>
            <a:r>
              <a:rPr lang="fa-IR" b="1" dirty="0">
                <a:solidFill>
                  <a:srgbClr val="002060"/>
                </a:solidFill>
                <a:cs typeface="B Titr" panose="00000700000000000000" pitchFamily="2" charset="-78"/>
              </a:rPr>
              <a:t>اگر احتمال نکول</a:t>
            </a:r>
            <a:r>
              <a:rPr lang="en-US" b="1" dirty="0">
                <a:solidFill>
                  <a:srgbClr val="002060"/>
                </a:solidFill>
                <a:cs typeface="B Titr" panose="00000700000000000000" pitchFamily="2" charset="-78"/>
              </a:rPr>
              <a:t>pᵢ </a:t>
            </a:r>
            <a:r>
              <a:rPr lang="fa-IR" b="1" dirty="0">
                <a:solidFill>
                  <a:srgbClr val="002060"/>
                </a:solidFill>
                <a:cs typeface="B Titr" panose="00000700000000000000" pitchFamily="2" charset="-78"/>
              </a:rPr>
              <a:t> بزرگ‌تر از</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 باشد، مشتری در دسته پرریسک و اگر کمتر از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باشد، در دسته کم‌ریسک طبقه‌بندی می‌شود. </a:t>
            </a:r>
          </a:p>
          <a:p>
            <a:pPr algn="justLow" rtl="1"/>
            <a:r>
              <a:rPr lang="fa-IR" b="1" dirty="0">
                <a:solidFill>
                  <a:srgbClr val="002060"/>
                </a:solidFill>
                <a:cs typeface="B Titr" panose="00000700000000000000" pitchFamily="2" charset="-78"/>
              </a:rPr>
              <a:t>مقادیر میانی در ناحیه مرزی قرار گرفته و نیازمند بررسی تکمیلی هستند.این رویکرد با کاهش تصمیم‌گیری‌های پرریسک و تمرکز بر موارد نامطمئن، به بهبود دقت مدل و استفاده بهینه از منابع کمک می‌کند. نمونه‌های مرزی در مرحله بعد با مدل ترکیبی مجدداً تحلیل می‌شوند تا دقت نهایی افزایش یابد. </a:t>
            </a:r>
          </a:p>
        </p:txBody>
      </p:sp>
      <p:sp>
        <p:nvSpPr>
          <p:cNvPr id="2" name="Right Brace 1">
            <a:extLst>
              <a:ext uri="{FF2B5EF4-FFF2-40B4-BE49-F238E27FC236}">
                <a16:creationId xmlns:a16="http://schemas.microsoft.com/office/drawing/2014/main" id="{34937AA4-5FC6-3D63-C575-95682C3E1834}"/>
              </a:ext>
            </a:extLst>
          </p:cNvPr>
          <p:cNvSpPr/>
          <p:nvPr/>
        </p:nvSpPr>
        <p:spPr>
          <a:xfrm>
            <a:off x="6564121" y="3542946"/>
            <a:ext cx="597159" cy="17297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7EDABB8-9BF0-C49E-2690-6FCA559BF0B3}"/>
                  </a:ext>
                </a:extLst>
              </p:cNvPr>
              <p:cNvSpPr txBox="1"/>
              <p:nvPr/>
            </p:nvSpPr>
            <p:spPr>
              <a:xfrm>
                <a:off x="1441115" y="3597428"/>
                <a:ext cx="5352288" cy="1856983"/>
              </a:xfrm>
              <a:prstGeom prst="rect">
                <a:avLst/>
              </a:prstGeom>
              <a:noFill/>
            </p:spPr>
            <p:txBody>
              <a:bodyPr wrap="square" rtlCol="0">
                <a:spAutoFit/>
              </a:bodyPr>
              <a:lstStyle/>
              <a:p>
                <a:pPr algn="r" rtl="1"/>
                <a14:m>
                  <m:oMath xmlns:m="http://schemas.openxmlformats.org/officeDocument/2006/math">
                    <m:sSub>
                      <m:sSubPr>
                        <m:ctrlPr>
                          <a:rPr lang="en-US" b="1" smtClean="0">
                            <a:solidFill>
                              <a:srgbClr val="002060"/>
                            </a:solidFill>
                            <a:cs typeface="B Titr" panose="00000700000000000000" pitchFamily="2" charset="-78"/>
                          </a:rPr>
                        </m:ctrlPr>
                      </m:sSubPr>
                      <m:e>
                        <m:r>
                          <a:rPr lang="en-US" b="1">
                            <a:solidFill>
                              <a:srgbClr val="002060"/>
                            </a:solidFill>
                            <a:cs typeface="B Titr" panose="00000700000000000000" pitchFamily="2" charset="-78"/>
                          </a:rPr>
                          <m:t>𝑝</m:t>
                        </m:r>
                      </m:e>
                      <m:sub>
                        <m:r>
                          <a:rPr lang="en-US" b="1">
                            <a:solidFill>
                              <a:srgbClr val="002060"/>
                            </a:solidFill>
                            <a:cs typeface="B Titr" panose="00000700000000000000" pitchFamily="2" charset="-78"/>
                          </a:rPr>
                          <m:t>𝑖</m:t>
                        </m:r>
                      </m:sub>
                    </m:sSub>
                    <m:r>
                      <a:rPr lang="en-US" b="1">
                        <a:solidFill>
                          <a:srgbClr val="002060"/>
                        </a:solidFill>
                        <a:cs typeface="B Titr" panose="00000700000000000000" pitchFamily="2" charset="-78"/>
                      </a:rPr>
                      <m:t>≥</m:t>
                    </m:r>
                    <m:sSub>
                      <m:sSubPr>
                        <m:ctrlPr>
                          <a:rPr lang="en-US" b="1">
                            <a:solidFill>
                              <a:srgbClr val="002060"/>
                            </a:solidFill>
                            <a:cs typeface="B Titr" panose="00000700000000000000" pitchFamily="2" charset="-78"/>
                          </a:rPr>
                        </m:ctrlPr>
                      </m:sSubPr>
                      <m:e>
                        <m:r>
                          <a:rPr lang="en-US" b="1">
                            <a:solidFill>
                              <a:srgbClr val="002060"/>
                            </a:solidFill>
                            <a:cs typeface="B Titr" panose="00000700000000000000" pitchFamily="2" charset="-78"/>
                          </a:rPr>
                          <m:t>𝛼</m:t>
                        </m:r>
                      </m:e>
                      <m:sub>
                        <m:r>
                          <a:rPr lang="en-US" b="1">
                            <a:solidFill>
                              <a:srgbClr val="002060"/>
                            </a:solidFill>
                            <a:cs typeface="B Titr" panose="00000700000000000000" pitchFamily="2" charset="-78"/>
                          </a:rPr>
                          <m:t>𝑖</m:t>
                        </m:r>
                        <m:d>
                          <m:dPr>
                            <m:ctrlPr>
                              <a:rPr lang="en-US" b="1">
                                <a:solidFill>
                                  <a:srgbClr val="002060"/>
                                </a:solidFill>
                                <a:cs typeface="B Titr" panose="00000700000000000000" pitchFamily="2" charset="-78"/>
                              </a:rPr>
                            </m:ctrlPr>
                          </m:dPr>
                          <m:e>
                            <m:r>
                              <a:rPr lang="en-US" b="1">
                                <a:solidFill>
                                  <a:srgbClr val="002060"/>
                                </a:solidFill>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به عنوان نکول</a:t>
                </a:r>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Para xmlns:m="http://schemas.openxmlformats.org/officeDocument/2006/math">
                    <m:oMathParaPr>
                      <m:jc m:val="right"/>
                    </m:oMathParaPr>
                    <m:oMath xmlns:m="http://schemas.openxmlformats.org/officeDocument/2006/math">
                      <m:r>
                        <m:rPr>
                          <m:nor/>
                        </m:rPr>
                        <a:rPr lang="fa-IR" b="1" dirty="0">
                          <a:solidFill>
                            <a:srgbClr val="002060"/>
                          </a:solidFill>
                          <a:cs typeface="B Titr" panose="00000700000000000000" pitchFamily="2" charset="-78"/>
                        </a:rPr>
                        <m:t>ط</m:t>
                      </m:r>
                      <m:r>
                        <m:rPr>
                          <m:nor/>
                        </m:rPr>
                        <a:rPr lang="fa-IR" b="1" dirty="0">
                          <a:solidFill>
                            <a:srgbClr val="002060"/>
                          </a:solidFill>
                          <a:cs typeface="B Titr" panose="00000700000000000000" pitchFamily="2" charset="-78"/>
                        </a:rPr>
                        <m:t>بقه بندی به عنوان </m:t>
                      </m:r>
                      <m:r>
                        <m:rPr>
                          <m:nor/>
                        </m:rPr>
                        <a:rPr lang="fa-IR" b="1" dirty="0">
                          <a:solidFill>
                            <a:srgbClr val="002060"/>
                          </a:solidFill>
                          <a:cs typeface="B Titr" panose="00000700000000000000" pitchFamily="2" charset="-78"/>
                        </a:rPr>
                        <m:t>عدم </m:t>
                      </m:r>
                      <m:r>
                        <m:rPr>
                          <m:nor/>
                        </m:rPr>
                        <a:rPr lang="fa-IR" b="1" dirty="0">
                          <a:solidFill>
                            <a:srgbClr val="002060"/>
                          </a:solidFill>
                          <a:cs typeface="B Titr" panose="00000700000000000000" pitchFamily="2" charset="-78"/>
                        </a:rPr>
                        <m:t>نکول</m:t>
                      </m:r>
                      <m:r>
                        <a:rPr lang="fa-IR" b="1" i="0" smtClean="0">
                          <a:solidFill>
                            <a:srgbClr val="002060"/>
                          </a:solidFill>
                          <a:latin typeface="Cambria Math" panose="02040503050406030204" pitchFamily="18" charset="0"/>
                          <a:cs typeface="B Titr" panose="00000700000000000000" pitchFamily="2" charset="-78"/>
                        </a:rPr>
                        <m:t>:</m:t>
                      </m:r>
                      <m:r>
                        <a:rPr lang="fa-IR" b="1">
                          <a:solidFill>
                            <a:srgbClr val="002060"/>
                          </a:solidFill>
                          <a:cs typeface="B Titr" panose="00000700000000000000" pitchFamily="2" charset="-78"/>
                        </a:rPr>
                        <m:t>  </m:t>
                      </m:r>
                      <m:sSub>
                        <m:sSubPr>
                          <m:ctrlPr>
                            <a:rPr lang="en-US" b="1">
                              <a:solidFill>
                                <a:srgbClr val="002060"/>
                              </a:solidFill>
                              <a:cs typeface="B Titr" panose="00000700000000000000" pitchFamily="2" charset="-78"/>
                            </a:rPr>
                          </m:ctrlPr>
                        </m:sSubPr>
                        <m:e>
                          <m:r>
                            <a:rPr lang="en-US" b="1">
                              <a:solidFill>
                                <a:srgbClr val="002060"/>
                              </a:solidFill>
                              <a:cs typeface="B Titr" panose="00000700000000000000" pitchFamily="2" charset="-78"/>
                            </a:rPr>
                            <m:t>𝑝</m:t>
                          </m:r>
                        </m:e>
                        <m:sub>
                          <m:r>
                            <a:rPr lang="en-US" b="1">
                              <a:solidFill>
                                <a:srgbClr val="002060"/>
                              </a:solidFill>
                              <a:cs typeface="B Titr" panose="00000700000000000000" pitchFamily="2" charset="-78"/>
                            </a:rPr>
                            <m:t>𝑖</m:t>
                          </m:r>
                        </m:sub>
                      </m:sSub>
                      <m:r>
                        <a:rPr lang="en-US" b="1">
                          <a:solidFill>
                            <a:srgbClr val="002060"/>
                          </a:solidFill>
                          <a:cs typeface="B Titr" panose="00000700000000000000" pitchFamily="2" charset="-78"/>
                        </a:rPr>
                        <m:t>≤</m:t>
                      </m:r>
                      <m:sSub>
                        <m:sSubPr>
                          <m:ctrlPr>
                            <a:rPr lang="en-US" b="1">
                              <a:solidFill>
                                <a:srgbClr val="002060"/>
                              </a:solidFill>
                              <a:cs typeface="B Titr" panose="00000700000000000000" pitchFamily="2" charset="-78"/>
                            </a:rPr>
                          </m:ctrlPr>
                        </m:sSubPr>
                        <m:e>
                          <m:r>
                            <a:rPr lang="en-US" b="1">
                              <a:solidFill>
                                <a:srgbClr val="002060"/>
                              </a:solidFill>
                              <a:cs typeface="B Titr" panose="00000700000000000000" pitchFamily="2" charset="-78"/>
                            </a:rPr>
                            <m:t>𝛽</m:t>
                          </m:r>
                        </m:e>
                        <m:sub>
                          <m:r>
                            <a:rPr lang="en-US" b="1">
                              <a:solidFill>
                                <a:srgbClr val="002060"/>
                              </a:solidFill>
                              <a:cs typeface="B Titr" panose="00000700000000000000" pitchFamily="2" charset="-78"/>
                            </a:rPr>
                            <m:t>𝑖</m:t>
                          </m:r>
                          <m:d>
                            <m:dPr>
                              <m:ctrlPr>
                                <a:rPr lang="en-US" b="1">
                                  <a:solidFill>
                                    <a:srgbClr val="002060"/>
                                  </a:solidFill>
                                  <a:cs typeface="B Titr" panose="00000700000000000000" pitchFamily="2" charset="-78"/>
                                </a:rPr>
                              </m:ctrlPr>
                            </m:dPr>
                            <m:e>
                              <m:r>
                                <a:rPr lang="en-US" b="1">
                                  <a:solidFill>
                                    <a:srgbClr val="002060"/>
                                  </a:solidFill>
                                  <a:cs typeface="B Titr" panose="00000700000000000000" pitchFamily="2" charset="-78"/>
                                </a:rPr>
                                <m:t>𝑥</m:t>
                              </m:r>
                            </m:e>
                          </m:d>
                        </m:sub>
                      </m:sSub>
                    </m:oMath>
                  </m:oMathPara>
                </a14:m>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 xmlns:m="http://schemas.openxmlformats.org/officeDocument/2006/math">
                    <m:sSub>
                      <m:sSubPr>
                        <m:ctrlPr>
                          <a:rPr lang="en-US" b="1">
                            <a:solidFill>
                              <a:srgbClr val="002060"/>
                            </a:solidFill>
                            <a:cs typeface="B Titr" panose="00000700000000000000" pitchFamily="2" charset="-78"/>
                          </a:rPr>
                        </m:ctrlPr>
                      </m:sSubPr>
                      <m:e>
                        <m:r>
                          <a:rPr lang="en-US" b="1">
                            <a:solidFill>
                              <a:srgbClr val="002060"/>
                            </a:solidFill>
                            <a:cs typeface="B Titr" panose="00000700000000000000" pitchFamily="2" charset="-78"/>
                          </a:rPr>
                          <m:t>𝛽</m:t>
                        </m:r>
                      </m:e>
                      <m:sub>
                        <m:r>
                          <a:rPr lang="en-US" b="1">
                            <a:solidFill>
                              <a:srgbClr val="002060"/>
                            </a:solidFill>
                            <a:cs typeface="B Titr" panose="00000700000000000000" pitchFamily="2" charset="-78"/>
                          </a:rPr>
                          <m:t>𝑖</m:t>
                        </m:r>
                        <m:d>
                          <m:dPr>
                            <m:ctrlPr>
                              <a:rPr lang="en-US" b="1">
                                <a:solidFill>
                                  <a:srgbClr val="002060"/>
                                </a:solidFill>
                                <a:cs typeface="B Titr" panose="00000700000000000000" pitchFamily="2" charset="-78"/>
                              </a:rPr>
                            </m:ctrlPr>
                          </m:dPr>
                          <m:e>
                            <m:r>
                              <a:rPr lang="en-US" b="1">
                                <a:solidFill>
                                  <a:srgbClr val="002060"/>
                                </a:solidFill>
                                <a:cs typeface="B Titr" panose="00000700000000000000" pitchFamily="2" charset="-78"/>
                              </a:rPr>
                              <m:t>𝑥</m:t>
                            </m:r>
                          </m:e>
                        </m:d>
                      </m:sub>
                    </m:sSub>
                    <m:r>
                      <a:rPr lang="en-US" b="1">
                        <a:solidFill>
                          <a:srgbClr val="002060"/>
                        </a:solidFill>
                        <a:cs typeface="B Titr" panose="00000700000000000000" pitchFamily="2" charset="-78"/>
                      </a:rPr>
                      <m:t>&lt; </m:t>
                    </m:r>
                    <m:sSub>
                      <m:sSubPr>
                        <m:ctrlPr>
                          <a:rPr lang="en-US" b="1">
                            <a:solidFill>
                              <a:srgbClr val="002060"/>
                            </a:solidFill>
                            <a:cs typeface="B Titr" panose="00000700000000000000" pitchFamily="2" charset="-78"/>
                          </a:rPr>
                        </m:ctrlPr>
                      </m:sSubPr>
                      <m:e>
                        <m:r>
                          <a:rPr lang="en-US" b="1">
                            <a:solidFill>
                              <a:srgbClr val="002060"/>
                            </a:solidFill>
                            <a:cs typeface="B Titr" panose="00000700000000000000" pitchFamily="2" charset="-78"/>
                          </a:rPr>
                          <m:t>𝑝</m:t>
                        </m:r>
                      </m:e>
                      <m:sub>
                        <m:r>
                          <a:rPr lang="en-US" b="1">
                            <a:solidFill>
                              <a:srgbClr val="002060"/>
                            </a:solidFill>
                            <a:cs typeface="B Titr" panose="00000700000000000000" pitchFamily="2" charset="-78"/>
                          </a:rPr>
                          <m:t>𝑖</m:t>
                        </m:r>
                      </m:sub>
                    </m:sSub>
                    <m:r>
                      <a:rPr lang="en-US" b="1">
                        <a:solidFill>
                          <a:srgbClr val="002060"/>
                        </a:solidFill>
                        <a:cs typeface="B Titr" panose="00000700000000000000" pitchFamily="2" charset="-78"/>
                      </a:rPr>
                      <m:t>&lt; </m:t>
                    </m:r>
                    <m:sSub>
                      <m:sSubPr>
                        <m:ctrlPr>
                          <a:rPr lang="en-US" b="1">
                            <a:solidFill>
                              <a:srgbClr val="002060"/>
                            </a:solidFill>
                            <a:cs typeface="B Titr" panose="00000700000000000000" pitchFamily="2" charset="-78"/>
                          </a:rPr>
                        </m:ctrlPr>
                      </m:sSubPr>
                      <m:e>
                        <m:r>
                          <a:rPr lang="en-US" b="1">
                            <a:solidFill>
                              <a:srgbClr val="002060"/>
                            </a:solidFill>
                            <a:cs typeface="B Titr" panose="00000700000000000000" pitchFamily="2" charset="-78"/>
                          </a:rPr>
                          <m:t>𝛼</m:t>
                        </m:r>
                      </m:e>
                      <m:sub>
                        <m:r>
                          <a:rPr lang="en-US" b="1">
                            <a:solidFill>
                              <a:srgbClr val="002060"/>
                            </a:solidFill>
                            <a:cs typeface="B Titr" panose="00000700000000000000" pitchFamily="2" charset="-78"/>
                          </a:rPr>
                          <m:t>𝑖</m:t>
                        </m:r>
                        <m:d>
                          <m:dPr>
                            <m:ctrlPr>
                              <a:rPr lang="en-US" b="1">
                                <a:solidFill>
                                  <a:srgbClr val="002060"/>
                                </a:solidFill>
                                <a:cs typeface="B Titr" panose="00000700000000000000" pitchFamily="2" charset="-78"/>
                              </a:rPr>
                            </m:ctrlPr>
                          </m:dPr>
                          <m:e>
                            <m:r>
                              <a:rPr lang="en-US" b="1">
                                <a:solidFill>
                                  <a:srgbClr val="002060"/>
                                </a:solidFill>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در ناحیه مرزی </a:t>
                </a:r>
                <a:r>
                  <a:rPr lang="en-US" b="1" dirty="0">
                    <a:solidFill>
                      <a:srgbClr val="002060"/>
                    </a:solidFill>
                    <a:cs typeface="B Titr" panose="00000700000000000000" pitchFamily="2" charset="-78"/>
                  </a:rPr>
                  <a:t> </a:t>
                </a:r>
              </a:p>
              <a:p>
                <a:pPr algn="r" rtl="1"/>
                <a:endParaRPr lang="en-US" dirty="0">
                  <a:solidFill>
                    <a:schemeClr val="tx1"/>
                  </a:solidFill>
                  <a:cs typeface="B Titr" panose="00000700000000000000" pitchFamily="2" charset="-78"/>
                </a:endParaRPr>
              </a:p>
            </p:txBody>
          </p:sp>
        </mc:Choice>
        <mc:Fallback>
          <p:sp>
            <p:nvSpPr>
              <p:cNvPr id="4" name="TextBox 3">
                <a:extLst>
                  <a:ext uri="{FF2B5EF4-FFF2-40B4-BE49-F238E27FC236}">
                    <a16:creationId xmlns:a16="http://schemas.microsoft.com/office/drawing/2014/main" id="{57EDABB8-9BF0-C49E-2690-6FCA559BF0B3}"/>
                  </a:ext>
                </a:extLst>
              </p:cNvPr>
              <p:cNvSpPr txBox="1">
                <a:spLocks noRot="1" noChangeAspect="1" noMove="1" noResize="1" noEditPoints="1" noAdjustHandles="1" noChangeArrowheads="1" noChangeShapeType="1" noTextEdit="1"/>
              </p:cNvSpPr>
              <p:nvPr/>
            </p:nvSpPr>
            <p:spPr>
              <a:xfrm>
                <a:off x="1441115" y="3597428"/>
                <a:ext cx="5352288" cy="1856983"/>
              </a:xfrm>
              <a:prstGeom prst="rect">
                <a:avLst/>
              </a:prstGeom>
              <a:blipFill>
                <a:blip r:embed="rId13"/>
                <a:stretch>
                  <a:fillRect t="-328"/>
                </a:stretch>
              </a:blipFill>
            </p:spPr>
            <p:txBody>
              <a:bodyPr/>
              <a:lstStyle/>
              <a:p>
                <a:r>
                  <a:rPr lang="en-US">
                    <a:noFill/>
                  </a:rPr>
                  <a:t> </a:t>
                </a:r>
              </a:p>
            </p:txBody>
          </p:sp>
        </mc:Fallback>
      </mc:AlternateContent>
    </p:spTree>
    <p:extLst>
      <p:ext uri="{BB962C8B-B14F-4D97-AF65-F5344CB8AC3E}">
        <p14:creationId xmlns:p14="http://schemas.microsoft.com/office/powerpoint/2010/main" val="36772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BEE8F-33F7-7788-E4FA-8890C16001B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1DB0442-66B1-68CF-B1AA-5265B017B2F8}"/>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AB3C008-D1A0-680E-0CBB-6F701336B2C4}"/>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84C7095-856B-CDCC-80CC-1DE01AAB05D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A7FA0DBA-0FE1-10A2-D765-EE57AF4D6D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0B8397-A160-9708-90F6-0D68FFE469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9088A76-5C28-A510-BBAE-FEDCD6F1974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A5B911A-6E39-3605-732D-4B907DD02210}"/>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8B15E7AD-7ED4-6214-2718-85F91B1F7F2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تصمیم‌گیری نمونه‌های مرزی توسط رویکرد بگینگ </a:t>
            </a:r>
          </a:p>
        </p:txBody>
      </p:sp>
      <p:pic>
        <p:nvPicPr>
          <p:cNvPr id="17" name="Picture 16" descr="Line-3.png">
            <a:extLst>
              <a:ext uri="{FF2B5EF4-FFF2-40B4-BE49-F238E27FC236}">
                <a16:creationId xmlns:a16="http://schemas.microsoft.com/office/drawing/2014/main" id="{5DAD16C4-73D4-648F-BADB-36E1EA91DB12}"/>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6F0C541-83DC-98CA-3EED-F483417D2DAD}"/>
              </a:ext>
            </a:extLst>
          </p:cNvPr>
          <p:cNvSpPr txBox="1"/>
          <p:nvPr/>
        </p:nvSpPr>
        <p:spPr>
          <a:xfrm>
            <a:off x="1110342" y="1006731"/>
            <a:ext cx="7819075" cy="1754326"/>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این رویکرد با بهره‌گیری از مجموعه‌ای از طبقه‌بندهای ساده و متنوع، دقت پیش‌بینی را در ناحیه مرزی به‌طور قابل‌توجهی افزایش می‌دهد. </a:t>
            </a:r>
          </a:p>
          <a:p>
            <a:pPr algn="just" rtl="1"/>
            <a:r>
              <a:rPr lang="fa-IR" b="1" dirty="0">
                <a:solidFill>
                  <a:srgbClr val="002060"/>
                </a:solidFill>
                <a:cs typeface="B Titr" panose="00000700000000000000" pitchFamily="2" charset="-78"/>
              </a:rPr>
              <a:t>در این پیاده‌سازی، ده درخت تصمیم به‌عنوان مدل‌های پایه مورد استفاده قرار گرفته‌اند که هرکدام بر اساس نمونه‌برداری تصادفی با جایگزینی از داده‌های مرزی آموزش دیده‌اند. این ساختار باعث می‌شود تصمیم نهایی با اتکا به رأی‌گیری اکثریت میان مدل‌ها، از پایداری و دقت بالاتری برخوردار باشد.</a:t>
            </a:r>
          </a:p>
        </p:txBody>
      </p:sp>
      <p:pic>
        <p:nvPicPr>
          <p:cNvPr id="6" name="Picture 5">
            <a:extLst>
              <a:ext uri="{FF2B5EF4-FFF2-40B4-BE49-F238E27FC236}">
                <a16:creationId xmlns:a16="http://schemas.microsoft.com/office/drawing/2014/main" id="{5822E753-A0A5-66FF-EEA9-D76EFD8A1EBD}"/>
              </a:ext>
            </a:extLst>
          </p:cNvPr>
          <p:cNvPicPr>
            <a:picLocks noChangeAspect="1"/>
          </p:cNvPicPr>
          <p:nvPr/>
        </p:nvPicPr>
        <p:blipFill>
          <a:blip r:embed="rId13"/>
          <a:stretch>
            <a:fillRect/>
          </a:stretch>
        </p:blipFill>
        <p:spPr>
          <a:xfrm>
            <a:off x="2493572" y="3038056"/>
            <a:ext cx="4423361" cy="3217730"/>
          </a:xfrm>
          <a:prstGeom prst="rect">
            <a:avLst/>
          </a:prstGeom>
        </p:spPr>
      </p:pic>
    </p:spTree>
    <p:extLst>
      <p:ext uri="{BB962C8B-B14F-4D97-AF65-F5344CB8AC3E}">
        <p14:creationId xmlns:p14="http://schemas.microsoft.com/office/powerpoint/2010/main" val="325719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B604-0866-CEFD-5AE9-79AFB7AECD2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8D54BA5-69D5-1040-5981-1D9FE70473A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2DB8AC2-FDB2-23BC-9C53-272F2764A5FC}"/>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922A97C-6A5B-5F13-FF19-F03FD6CDF25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FB9F8D9A-9A71-B7A8-A9DC-190B54C890B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C5DBC1-473B-C3F9-5504-D046857652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CB9FB55-AE20-17E4-3DE2-37FD8CC4431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8F2559D-4F44-5934-C074-D75D3CFC2159}"/>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9594211-86B4-4FEF-D57D-A0C8DDF49BB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نهایی و تحلیل هزینه‌های تصمیم‌گیری</a:t>
            </a:r>
          </a:p>
        </p:txBody>
      </p:sp>
      <p:pic>
        <p:nvPicPr>
          <p:cNvPr id="17" name="Picture 16" descr="Line-3.png">
            <a:extLst>
              <a:ext uri="{FF2B5EF4-FFF2-40B4-BE49-F238E27FC236}">
                <a16:creationId xmlns:a16="http://schemas.microsoft.com/office/drawing/2014/main" id="{C4C63536-0DE3-3B12-A6D6-82A8A2C4A243}"/>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5A39803C-800F-07DC-176C-4C37875E5088}"/>
              </a:ext>
            </a:extLst>
          </p:cNvPr>
          <p:cNvSpPr txBox="1"/>
          <p:nvPr/>
        </p:nvSpPr>
        <p:spPr>
          <a:xfrm>
            <a:off x="1110342" y="1006731"/>
            <a:ext cx="7819075" cy="584775"/>
          </a:xfrm>
          <a:prstGeom prst="rect">
            <a:avLst/>
          </a:prstGeom>
          <a:noFill/>
        </p:spPr>
        <p:txBody>
          <a:bodyPr wrap="square" rtlCol="0">
            <a:spAutoFit/>
          </a:bodyPr>
          <a:lstStyle/>
          <a:p>
            <a:pPr algn="just" rtl="1"/>
            <a:r>
              <a:rPr lang="fa-IR" sz="1600" b="1" dirty="0">
                <a:solidFill>
                  <a:srgbClr val="002060"/>
                </a:solidFill>
                <a:cs typeface="B Titr" panose="00000700000000000000" pitchFamily="2" charset="-78"/>
              </a:rPr>
              <a:t>در این بخش، عملکرد مدل نهایی از منظر آماری و اقتصادی بررسی شده است. هدف، سنجش توان مدل در پیش‌بینی صحیح ریسک اعتباری و تحلیل پیامدهای اقتصادی تصمیم‌های اتخاذشده است.</a:t>
            </a:r>
          </a:p>
        </p:txBody>
      </p:sp>
      <p:sp>
        <p:nvSpPr>
          <p:cNvPr id="2" name="TextBox 1">
            <a:extLst>
              <a:ext uri="{FF2B5EF4-FFF2-40B4-BE49-F238E27FC236}">
                <a16:creationId xmlns:a16="http://schemas.microsoft.com/office/drawing/2014/main" id="{6BF7495C-F9D8-EFAF-62B1-6F36E98DA95E}"/>
              </a:ext>
            </a:extLst>
          </p:cNvPr>
          <p:cNvSpPr txBox="1"/>
          <p:nvPr/>
        </p:nvSpPr>
        <p:spPr>
          <a:xfrm>
            <a:off x="5637678" y="1858688"/>
            <a:ext cx="3181760" cy="2031325"/>
          </a:xfrm>
          <a:prstGeom prst="rect">
            <a:avLst/>
          </a:prstGeom>
          <a:noFill/>
        </p:spPr>
        <p:txBody>
          <a:bodyPr wrap="square" rtlCol="0">
            <a:spAutoFit/>
          </a:bodyPr>
          <a:lstStyle/>
          <a:p>
            <a:pPr algn="r" rtl="1"/>
            <a:endParaRPr lang="fa-IR" sz="1400" b="1" dirty="0">
              <a:solidFill>
                <a:srgbClr val="002060"/>
              </a:solidFill>
              <a:cs typeface="B Titr" panose="00000700000000000000" pitchFamily="2" charset="-78"/>
            </a:endParaRPr>
          </a:p>
          <a:p>
            <a:pPr algn="r" rtl="1"/>
            <a:r>
              <a:rPr lang="en-US" sz="1400" b="1" dirty="0">
                <a:solidFill>
                  <a:srgbClr val="002060"/>
                </a:solidFill>
                <a:cs typeface="B Titr" panose="00000700000000000000" pitchFamily="2" charset="-78"/>
              </a:rPr>
              <a:t> : TP </a:t>
            </a:r>
            <a:r>
              <a:rPr lang="fa-IR" sz="1400" b="1" dirty="0">
                <a:solidFill>
                  <a:srgbClr val="002060"/>
                </a:solidFill>
                <a:cs typeface="B Titr" panose="00000700000000000000" pitchFamily="2" charset="-78"/>
              </a:rPr>
              <a:t>مشتریان نکول‌کرده که به‌درستی پرریسک شناسایی شده‌اند.</a:t>
            </a:r>
          </a:p>
          <a:p>
            <a:pPr algn="r" rtl="1"/>
            <a:r>
              <a:rPr lang="en-US" sz="1400" b="1" dirty="0">
                <a:solidFill>
                  <a:srgbClr val="002060"/>
                </a:solidFill>
                <a:cs typeface="B Titr" panose="00000700000000000000" pitchFamily="2" charset="-78"/>
              </a:rPr>
              <a:t> : TN </a:t>
            </a:r>
            <a:r>
              <a:rPr lang="fa-IR" sz="1400" b="1" dirty="0">
                <a:solidFill>
                  <a:srgbClr val="002060"/>
                </a:solidFill>
                <a:cs typeface="B Titr" panose="00000700000000000000" pitchFamily="2" charset="-78"/>
              </a:rPr>
              <a:t>مشتریان غیرنکول که به‌درستی کم‌ریسک شناسایی شده‌اند.</a:t>
            </a:r>
          </a:p>
          <a:p>
            <a:pPr algn="r" rtl="1"/>
            <a:r>
              <a:rPr lang="en-US" sz="1400" b="1" dirty="0">
                <a:solidFill>
                  <a:srgbClr val="002060"/>
                </a:solidFill>
                <a:cs typeface="B Titr" panose="00000700000000000000" pitchFamily="2" charset="-78"/>
              </a:rPr>
              <a:t> : FP </a:t>
            </a:r>
            <a:r>
              <a:rPr lang="fa-IR" sz="1400" b="1" dirty="0">
                <a:solidFill>
                  <a:srgbClr val="002060"/>
                </a:solidFill>
                <a:cs typeface="B Titr" panose="00000700000000000000" pitchFamily="2" charset="-78"/>
              </a:rPr>
              <a:t>مشتریان غیرنکول که به‌اشتباه پرریسک تشخیص داده شده‌اند.</a:t>
            </a:r>
          </a:p>
          <a:p>
            <a:pPr algn="r" rtl="1"/>
            <a:r>
              <a:rPr lang="en-US" sz="1400" b="1" dirty="0">
                <a:solidFill>
                  <a:srgbClr val="002060"/>
                </a:solidFill>
                <a:cs typeface="B Titr" panose="00000700000000000000" pitchFamily="2" charset="-78"/>
              </a:rPr>
              <a:t> : FN </a:t>
            </a:r>
            <a:r>
              <a:rPr lang="fa-IR" sz="1400" b="1" dirty="0">
                <a:solidFill>
                  <a:srgbClr val="002060"/>
                </a:solidFill>
                <a:cs typeface="B Titr" panose="00000700000000000000" pitchFamily="2" charset="-78"/>
              </a:rPr>
              <a:t>مشتریان نکول‌کرده که به‌اشتباه کم‌ریسک پیش‌بینی شده‌اند.</a:t>
            </a:r>
          </a:p>
        </p:txBody>
      </p:sp>
      <p:sp>
        <p:nvSpPr>
          <p:cNvPr id="5" name="TextBox 4">
            <a:extLst>
              <a:ext uri="{FF2B5EF4-FFF2-40B4-BE49-F238E27FC236}">
                <a16:creationId xmlns:a16="http://schemas.microsoft.com/office/drawing/2014/main" id="{778F2F1E-0FAA-9C6C-E938-C7117C7A80B0}"/>
              </a:ext>
            </a:extLst>
          </p:cNvPr>
          <p:cNvSpPr txBox="1"/>
          <p:nvPr/>
        </p:nvSpPr>
        <p:spPr>
          <a:xfrm>
            <a:off x="1110342" y="2095775"/>
            <a:ext cx="3524762" cy="1384995"/>
          </a:xfrm>
          <a:prstGeom prst="rect">
            <a:avLst/>
          </a:prstGeom>
          <a:noFill/>
        </p:spPr>
        <p:txBody>
          <a:bodyPr wrap="square">
            <a:spAutoFit/>
          </a:bodyPr>
          <a:lstStyle/>
          <a:p>
            <a:pPr algn="r" rtl="1"/>
            <a:r>
              <a:rPr lang="en-US" sz="1200" b="1" dirty="0">
                <a:solidFill>
                  <a:srgbClr val="002060"/>
                </a:solidFill>
                <a:cs typeface="B Titr" panose="00000700000000000000" pitchFamily="2" charset="-78"/>
              </a:rPr>
              <a:t>Balanced Accuracy</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میانگین دقت شناسایی صحیح در هر کلاس</a:t>
            </a:r>
          </a:p>
          <a:p>
            <a:pPr algn="r" rtl="1"/>
            <a:r>
              <a:rPr lang="en-US" sz="1200" b="1" dirty="0">
                <a:solidFill>
                  <a:srgbClr val="002060"/>
                </a:solidFill>
                <a:cs typeface="B Titr" panose="00000700000000000000" pitchFamily="2" charset="-78"/>
              </a:rPr>
              <a:t>Recall</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حساسیت : قدرت مدل در شناسایی صحیح مشتریان نکول</a:t>
            </a:r>
          </a:p>
          <a:p>
            <a:pPr algn="r" rtl="1"/>
            <a:r>
              <a:rPr lang="en-US" sz="1200" b="1" dirty="0">
                <a:solidFill>
                  <a:srgbClr val="002060"/>
                </a:solidFill>
                <a:cs typeface="B Titr" panose="00000700000000000000" pitchFamily="2" charset="-78"/>
              </a:rPr>
              <a:t>G-Mean</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تعادل در عملکرد میان دو کلاس</a:t>
            </a:r>
          </a:p>
          <a:p>
            <a:pPr algn="r" rtl="1"/>
            <a:r>
              <a:rPr lang="en-US" sz="1200" b="1" dirty="0">
                <a:solidFill>
                  <a:srgbClr val="002060"/>
                </a:solidFill>
                <a:cs typeface="B Titr" panose="00000700000000000000" pitchFamily="2" charset="-78"/>
              </a:rPr>
              <a:t>AUC</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توان مدل در تفکیک نکول از غیرنکول در کل دامنه احتمالات</a:t>
            </a:r>
          </a:p>
        </p:txBody>
      </p:sp>
      <p:graphicFrame>
        <p:nvGraphicFramePr>
          <p:cNvPr id="7" name="Table 6">
            <a:extLst>
              <a:ext uri="{FF2B5EF4-FFF2-40B4-BE49-F238E27FC236}">
                <a16:creationId xmlns:a16="http://schemas.microsoft.com/office/drawing/2014/main" id="{191B964E-99E0-5E8D-8610-9FAD8D2DE717}"/>
              </a:ext>
            </a:extLst>
          </p:cNvPr>
          <p:cNvGraphicFramePr>
            <a:graphicFrameLocks noGrp="1"/>
          </p:cNvGraphicFramePr>
          <p:nvPr>
            <p:extLst>
              <p:ext uri="{D42A27DB-BD31-4B8C-83A1-F6EECF244321}">
                <p14:modId xmlns:p14="http://schemas.microsoft.com/office/powerpoint/2010/main" val="2594112381"/>
              </p:ext>
            </p:extLst>
          </p:nvPr>
        </p:nvGraphicFramePr>
        <p:xfrm>
          <a:off x="2370941" y="4092124"/>
          <a:ext cx="5326380" cy="2205990"/>
        </p:xfrm>
        <a:graphic>
          <a:graphicData uri="http://schemas.openxmlformats.org/drawingml/2006/table">
            <a:tbl>
              <a:tblPr firstRow="1" firstCol="1" bandRow="1">
                <a:tableStyleId>{5C22544A-7EE6-4342-B048-85BDC9FD1C3A}</a:tableStyleId>
              </a:tblPr>
              <a:tblGrid>
                <a:gridCol w="1620520">
                  <a:extLst>
                    <a:ext uri="{9D8B030D-6E8A-4147-A177-3AD203B41FA5}">
                      <a16:colId xmlns:a16="http://schemas.microsoft.com/office/drawing/2014/main" val="580949047"/>
                    </a:ext>
                  </a:extLst>
                </a:gridCol>
                <a:gridCol w="1852930">
                  <a:extLst>
                    <a:ext uri="{9D8B030D-6E8A-4147-A177-3AD203B41FA5}">
                      <a16:colId xmlns:a16="http://schemas.microsoft.com/office/drawing/2014/main" val="1088048729"/>
                    </a:ext>
                  </a:extLst>
                </a:gridCol>
                <a:gridCol w="1852930">
                  <a:extLst>
                    <a:ext uri="{9D8B030D-6E8A-4147-A177-3AD203B41FA5}">
                      <a16:colId xmlns:a16="http://schemas.microsoft.com/office/drawing/2014/main" val="747077395"/>
                    </a:ext>
                  </a:extLst>
                </a:gridCol>
              </a:tblGrid>
              <a:tr h="245110">
                <a:tc>
                  <a:txBody>
                    <a:bodyPr/>
                    <a:lstStyle/>
                    <a:p>
                      <a:pPr algn="ctr">
                        <a:lnSpc>
                          <a:spcPct val="107000"/>
                        </a:lnSpc>
                        <a:spcAft>
                          <a:spcPts val="800"/>
                        </a:spcAft>
                        <a:buNone/>
                      </a:pPr>
                      <a:r>
                        <a:rPr lang="ar-SA" sz="1100">
                          <a:effectLst/>
                        </a:rPr>
                        <a:t>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میانگین</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انحراف 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30222837"/>
                  </a:ext>
                </a:extLst>
              </a:tr>
              <a:tr h="245110">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0.7639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0.0614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221542002"/>
                  </a:ext>
                </a:extLst>
              </a:tr>
              <a:tr h="245110">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0.7422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0.1636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101835099"/>
                  </a:ext>
                </a:extLst>
              </a:tr>
              <a:tr h="245110">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0.9352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0.0032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401666595"/>
                  </a:ext>
                </a:extLst>
              </a:tr>
              <a:tr h="245110">
                <a:tc>
                  <a:txBody>
                    <a:bodyPr/>
                    <a:lstStyle/>
                    <a:p>
                      <a:pPr algn="ctr">
                        <a:lnSpc>
                          <a:spcPct val="107000"/>
                        </a:lnSpc>
                        <a:spcAft>
                          <a:spcPts val="800"/>
                        </a:spcAft>
                        <a:buNone/>
                      </a:pPr>
                      <a:r>
                        <a:rPr lang="en-US" sz="1100">
                          <a:effectLst/>
                        </a:rPr>
                        <a:t>Recall</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0.7343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0.2226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218658282"/>
                  </a:ext>
                </a:extLst>
              </a:tr>
              <a:tr h="245110">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4350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1318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320129901"/>
                  </a:ext>
                </a:extLst>
              </a:tr>
              <a:tr h="245110">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257797337"/>
                  </a:ext>
                </a:extLst>
              </a:tr>
              <a:tr h="245110">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223827707"/>
                  </a:ext>
                </a:extLst>
              </a:tr>
              <a:tr h="245110">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1574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1318</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17878510"/>
                  </a:ext>
                </a:extLst>
              </a:tr>
            </a:tbl>
          </a:graphicData>
        </a:graphic>
      </p:graphicFrame>
    </p:spTree>
    <p:extLst>
      <p:ext uri="{BB962C8B-B14F-4D97-AF65-F5344CB8AC3E}">
        <p14:creationId xmlns:p14="http://schemas.microsoft.com/office/powerpoint/2010/main" val="238452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C36C8-1336-A973-0D8F-8A0481EDBC2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31A530A-6D68-0C21-3DBB-2554B1E42BE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E8EC773-BEAD-4E29-25EB-BA0A60281EF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5C9291A-FC10-ECCE-9376-3C2BDBA85D3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3058744-E050-3A67-3A73-5A4E478E5AB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0447A9-5286-C9F0-FD10-63E9FA443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90C93C5-6294-5C35-5A8E-9484BB888A2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3329D757-3B10-5190-BE3F-1064082BB283}"/>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BCDEA59-6921-826F-F9BD-A606283BA8A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جامع عملکرد مدل پیشنهادی و مقایسه با دیگر الگوریتم‌ها </a:t>
            </a:r>
          </a:p>
        </p:txBody>
      </p:sp>
      <p:pic>
        <p:nvPicPr>
          <p:cNvPr id="17" name="Picture 16" descr="Line-3.png">
            <a:extLst>
              <a:ext uri="{FF2B5EF4-FFF2-40B4-BE49-F238E27FC236}">
                <a16:creationId xmlns:a16="http://schemas.microsoft.com/office/drawing/2014/main" id="{AA8CBE6D-5612-4AF5-3EB4-1499B754150F}"/>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8E5F151-80D5-142F-220D-CB822B13ECF8}"/>
              </a:ext>
            </a:extLst>
          </p:cNvPr>
          <p:cNvSpPr txBox="1"/>
          <p:nvPr/>
        </p:nvSpPr>
        <p:spPr>
          <a:xfrm>
            <a:off x="1110342" y="1006731"/>
            <a:ext cx="7819075" cy="923330"/>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در این جدول، عملکرد مدل پیشنهادی با چند الگوریتم مرجع بر اساس معیارهای کلیدی مانند دقت متوازن، </a:t>
            </a:r>
            <a:r>
              <a:rPr lang="en-US" b="1" dirty="0">
                <a:solidFill>
                  <a:srgbClr val="002060"/>
                </a:solidFill>
                <a:cs typeface="B Titr" panose="00000700000000000000" pitchFamily="2" charset="-78"/>
              </a:rPr>
              <a:t>AUC </a:t>
            </a:r>
            <a:r>
              <a:rPr lang="fa-IR" b="1" dirty="0">
                <a:solidFill>
                  <a:srgbClr val="002060"/>
                </a:solidFill>
                <a:cs typeface="B Titr" panose="00000700000000000000" pitchFamily="2" charset="-78"/>
              </a:rPr>
              <a:t>و </a:t>
            </a:r>
            <a:r>
              <a:rPr lang="en-US" b="1" dirty="0">
                <a:solidFill>
                  <a:srgbClr val="002060"/>
                </a:solidFill>
                <a:cs typeface="B Titr" panose="00000700000000000000" pitchFamily="2" charset="-78"/>
              </a:rPr>
              <a:t>G-Mean </a:t>
            </a:r>
            <a:r>
              <a:rPr lang="fa-IR" b="1" dirty="0">
                <a:solidFill>
                  <a:srgbClr val="002060"/>
                </a:solidFill>
                <a:cs typeface="B Titr" panose="00000700000000000000" pitchFamily="2" charset="-78"/>
              </a:rPr>
              <a:t>مقایسه شده است.نتایج نشان می‌دهد که مدل پیشنهادی در تشخیص مشتریان نکول‌پذیر عملکرد دقیق‌تر و متعادل‌تری دارد.</a:t>
            </a:r>
          </a:p>
        </p:txBody>
      </p:sp>
      <p:graphicFrame>
        <p:nvGraphicFramePr>
          <p:cNvPr id="8" name="Table 7">
            <a:extLst>
              <a:ext uri="{FF2B5EF4-FFF2-40B4-BE49-F238E27FC236}">
                <a16:creationId xmlns:a16="http://schemas.microsoft.com/office/drawing/2014/main" id="{8DEAD2A6-6568-A562-F503-319625BFA3F1}"/>
              </a:ext>
            </a:extLst>
          </p:cNvPr>
          <p:cNvGraphicFramePr>
            <a:graphicFrameLocks noGrp="1"/>
          </p:cNvGraphicFramePr>
          <p:nvPr>
            <p:extLst>
              <p:ext uri="{D42A27DB-BD31-4B8C-83A1-F6EECF244321}">
                <p14:modId xmlns:p14="http://schemas.microsoft.com/office/powerpoint/2010/main" val="377662582"/>
              </p:ext>
            </p:extLst>
          </p:nvPr>
        </p:nvGraphicFramePr>
        <p:xfrm>
          <a:off x="1110339" y="2524483"/>
          <a:ext cx="7819077" cy="3123645"/>
        </p:xfrm>
        <a:graphic>
          <a:graphicData uri="http://schemas.openxmlformats.org/drawingml/2006/table">
            <a:tbl>
              <a:tblPr firstRow="1" firstCol="1" bandRow="1">
                <a:tableStyleId>{5C22544A-7EE6-4342-B048-85BDC9FD1C3A}</a:tableStyleId>
              </a:tblPr>
              <a:tblGrid>
                <a:gridCol w="1879003">
                  <a:extLst>
                    <a:ext uri="{9D8B030D-6E8A-4147-A177-3AD203B41FA5}">
                      <a16:colId xmlns:a16="http://schemas.microsoft.com/office/drawing/2014/main" val="2319326663"/>
                    </a:ext>
                  </a:extLst>
                </a:gridCol>
                <a:gridCol w="844963">
                  <a:extLst>
                    <a:ext uri="{9D8B030D-6E8A-4147-A177-3AD203B41FA5}">
                      <a16:colId xmlns:a16="http://schemas.microsoft.com/office/drawing/2014/main" val="3254422067"/>
                    </a:ext>
                  </a:extLst>
                </a:gridCol>
                <a:gridCol w="762639">
                  <a:extLst>
                    <a:ext uri="{9D8B030D-6E8A-4147-A177-3AD203B41FA5}">
                      <a16:colId xmlns:a16="http://schemas.microsoft.com/office/drawing/2014/main" val="1771363333"/>
                    </a:ext>
                  </a:extLst>
                </a:gridCol>
                <a:gridCol w="755400">
                  <a:extLst>
                    <a:ext uri="{9D8B030D-6E8A-4147-A177-3AD203B41FA5}">
                      <a16:colId xmlns:a16="http://schemas.microsoft.com/office/drawing/2014/main" val="1759252400"/>
                    </a:ext>
                  </a:extLst>
                </a:gridCol>
                <a:gridCol w="825060">
                  <a:extLst>
                    <a:ext uri="{9D8B030D-6E8A-4147-A177-3AD203B41FA5}">
                      <a16:colId xmlns:a16="http://schemas.microsoft.com/office/drawing/2014/main" val="2452505515"/>
                    </a:ext>
                  </a:extLst>
                </a:gridCol>
                <a:gridCol w="963476">
                  <a:extLst>
                    <a:ext uri="{9D8B030D-6E8A-4147-A177-3AD203B41FA5}">
                      <a16:colId xmlns:a16="http://schemas.microsoft.com/office/drawing/2014/main" val="3697239042"/>
                    </a:ext>
                  </a:extLst>
                </a:gridCol>
                <a:gridCol w="963476">
                  <a:extLst>
                    <a:ext uri="{9D8B030D-6E8A-4147-A177-3AD203B41FA5}">
                      <a16:colId xmlns:a16="http://schemas.microsoft.com/office/drawing/2014/main" val="942039606"/>
                    </a:ext>
                  </a:extLst>
                </a:gridCol>
                <a:gridCol w="825060">
                  <a:extLst>
                    <a:ext uri="{9D8B030D-6E8A-4147-A177-3AD203B41FA5}">
                      <a16:colId xmlns:a16="http://schemas.microsoft.com/office/drawing/2014/main" val="1975506035"/>
                    </a:ext>
                  </a:extLst>
                </a:gridCol>
              </a:tblGrid>
              <a:tr h="446235">
                <a:tc>
                  <a:txBody>
                    <a:bodyPr/>
                    <a:lstStyle/>
                    <a:p>
                      <a:pPr algn="ctr">
                        <a:lnSpc>
                          <a:spcPct val="107000"/>
                        </a:lnSpc>
                        <a:spcAft>
                          <a:spcPts val="800"/>
                        </a:spcAft>
                        <a:buNone/>
                      </a:pPr>
                      <a:r>
                        <a:rPr lang="en-US" sz="1100">
                          <a:effectLst/>
                        </a:rPr>
                        <a:t>Method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147776741"/>
                  </a:ext>
                </a:extLst>
              </a:tr>
              <a:tr h="446235">
                <a:tc>
                  <a:txBody>
                    <a:bodyPr/>
                    <a:lstStyle/>
                    <a:p>
                      <a:pPr algn="l">
                        <a:lnSpc>
                          <a:spcPct val="107000"/>
                        </a:lnSpc>
                        <a:spcAft>
                          <a:spcPts val="800"/>
                        </a:spcAft>
                        <a:buNone/>
                      </a:pPr>
                      <a:r>
                        <a:rPr lang="en-US" sz="1100">
                          <a:effectLst/>
                        </a:rPr>
                        <a:t>Proposed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4350</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1574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64671672"/>
                  </a:ext>
                </a:extLst>
              </a:tr>
              <a:tr h="446235">
                <a:tc>
                  <a:txBody>
                    <a:bodyPr/>
                    <a:lstStyle/>
                    <a:p>
                      <a:pPr algn="l">
                        <a:lnSpc>
                          <a:spcPct val="107000"/>
                        </a:lnSpc>
                        <a:spcAft>
                          <a:spcPts val="800"/>
                        </a:spcAft>
                        <a:buNone/>
                      </a:pPr>
                      <a:r>
                        <a:rPr lang="en-US" sz="1100">
                          <a:effectLst/>
                        </a:rPr>
                        <a:t>Bagging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4147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399194590"/>
                  </a:ext>
                </a:extLst>
              </a:tr>
              <a:tr h="446235">
                <a:tc>
                  <a:txBody>
                    <a:bodyPr/>
                    <a:lstStyle/>
                    <a:p>
                      <a:pPr algn="l">
                        <a:lnSpc>
                          <a:spcPct val="107000"/>
                        </a:lnSpc>
                        <a:spcAft>
                          <a:spcPts val="800"/>
                        </a:spcAft>
                        <a:buNone/>
                      </a:pPr>
                      <a:r>
                        <a:rPr lang="en-US" sz="1100">
                          <a:effectLst/>
                        </a:rPr>
                        <a:t>XGBoost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3851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63811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16963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472357406"/>
                  </a:ext>
                </a:extLst>
              </a:tr>
              <a:tr h="446235">
                <a:tc>
                  <a:txBody>
                    <a:bodyPr/>
                    <a:lstStyle/>
                    <a:p>
                      <a:pPr algn="l">
                        <a:lnSpc>
                          <a:spcPct val="107000"/>
                        </a:lnSpc>
                        <a:spcAft>
                          <a:spcPts val="800"/>
                        </a:spcAft>
                        <a:buNone/>
                      </a:pPr>
                      <a:r>
                        <a:rPr lang="en-US" sz="1100">
                          <a:effectLst/>
                        </a:rPr>
                        <a:t>Stacking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3791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2133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728491082"/>
                  </a:ext>
                </a:extLst>
              </a:tr>
              <a:tr h="446235">
                <a:tc>
                  <a:txBody>
                    <a:bodyPr/>
                    <a:lstStyle/>
                    <a:p>
                      <a:pPr algn="l">
                        <a:lnSpc>
                          <a:spcPct val="107000"/>
                        </a:lnSpc>
                        <a:spcAft>
                          <a:spcPts val="800"/>
                        </a:spcAft>
                        <a:buNone/>
                      </a:pPr>
                      <a:r>
                        <a:rPr lang="en-US" sz="1100">
                          <a:effectLst/>
                        </a:rPr>
                        <a:t>RandomForest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l">
                        <a:lnSpc>
                          <a:spcPct val="107000"/>
                        </a:lnSpc>
                        <a:spcAft>
                          <a:spcPts val="800"/>
                        </a:spcAft>
                        <a:buNone/>
                      </a:pPr>
                      <a:r>
                        <a:rPr lang="en-US" sz="1100">
                          <a:effectLst/>
                        </a:rPr>
                        <a:t>3 673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61388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19386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2251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98807296"/>
                  </a:ext>
                </a:extLst>
              </a:tr>
              <a:tr h="446235">
                <a:tc>
                  <a:txBody>
                    <a:bodyPr/>
                    <a:lstStyle/>
                    <a:p>
                      <a:pPr algn="l">
                        <a:lnSpc>
                          <a:spcPct val="107000"/>
                        </a:lnSpc>
                        <a:spcAft>
                          <a:spcPts val="800"/>
                        </a:spcAft>
                        <a:buNone/>
                      </a:pPr>
                      <a:r>
                        <a:rPr lang="en-US" sz="1100">
                          <a:effectLst/>
                        </a:rPr>
                        <a:t>SVM-RBF</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80774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5924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954101742"/>
                  </a:ext>
                </a:extLst>
              </a:tr>
            </a:tbl>
          </a:graphicData>
        </a:graphic>
      </p:graphicFrame>
    </p:spTree>
    <p:extLst>
      <p:ext uri="{BB962C8B-B14F-4D97-AF65-F5344CB8AC3E}">
        <p14:creationId xmlns:p14="http://schemas.microsoft.com/office/powerpoint/2010/main" val="23467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6A9E-4B2E-F593-FD49-EFB100F6AA0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E128552-4757-0E18-C5E7-6E32898A0BA4}"/>
              </a:ext>
            </a:extLst>
          </p:cNvPr>
          <p:cNvGraphicFramePr/>
          <p:nvPr>
            <p:extLst>
              <p:ext uri="{D42A27DB-BD31-4B8C-83A1-F6EECF244321}">
                <p14:modId xmlns:p14="http://schemas.microsoft.com/office/powerpoint/2010/main" val="4090555107"/>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D911EF74-A56F-2544-4DDB-D2199EDE89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98108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3</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169814532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طرح مسئله</a:t>
            </a:r>
            <a:endParaRPr lang="en-US" sz="2400" dirty="0">
              <a:solidFill>
                <a:srgbClr val="002060"/>
              </a:solidFill>
              <a:cs typeface="B Titr" pitchFamily="2" charset="-78"/>
            </a:endParaRPr>
          </a:p>
        </p:txBody>
      </p:sp>
      <p:sp>
        <p:nvSpPr>
          <p:cNvPr id="16" name="TextBox 15"/>
          <p:cNvSpPr txBox="1"/>
          <p:nvPr/>
        </p:nvSpPr>
        <p:spPr>
          <a:xfrm>
            <a:off x="1293219" y="1006731"/>
            <a:ext cx="7636199"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نکول وام‌ها یکی از مهم‌ترین عوامل اختلال در نقدینگی و کاهش اعتماد به نظام بانکی است.</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a:extLst>
              <a:ext uri="{FF2B5EF4-FFF2-40B4-BE49-F238E27FC236}">
                <a16:creationId xmlns:a16="http://schemas.microsoft.com/office/drawing/2014/main" id="{6B70DDB9-771D-1BA3-B849-054744563D36}"/>
              </a:ext>
            </a:extLst>
          </p:cNvPr>
          <p:cNvPicPr>
            <a:picLocks noChangeAspect="1"/>
          </p:cNvPicPr>
          <p:nvPr/>
        </p:nvPicPr>
        <p:blipFill>
          <a:blip r:embed="rId13"/>
          <a:srcRect t="20116" b="5087"/>
          <a:stretch>
            <a:fillRect/>
          </a:stretch>
        </p:blipFill>
        <p:spPr>
          <a:xfrm>
            <a:off x="4851918" y="2490667"/>
            <a:ext cx="3788229" cy="22237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9AC99C97-B7D1-F1EE-4227-EED5A3A0B071}"/>
              </a:ext>
            </a:extLst>
          </p:cNvPr>
          <p:cNvSpPr txBox="1"/>
          <p:nvPr/>
        </p:nvSpPr>
        <p:spPr>
          <a:xfrm>
            <a:off x="1293219" y="2430483"/>
            <a:ext cx="3222797" cy="2462213"/>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ریسک اعتباری به احتمال عدم ایفای تعهدات مالی توسط مشتری اشاره دارد .</a:t>
            </a:r>
          </a:p>
          <a:p>
            <a:pPr algn="justLow" rtl="1"/>
            <a:endParaRPr lang="fa-IR" sz="2200" b="1" dirty="0">
              <a:solidFill>
                <a:srgbClr val="002060"/>
              </a:solidFill>
              <a:cs typeface="B Titr" panose="00000700000000000000" pitchFamily="2" charset="-78"/>
            </a:endParaRPr>
          </a:p>
          <a:p>
            <a:pPr algn="justLow" rtl="1"/>
            <a:r>
              <a:rPr lang="fa-IR" sz="2200" b="1" dirty="0">
                <a:solidFill>
                  <a:srgbClr val="002060"/>
                </a:solidFill>
                <a:cs typeface="B Titr" panose="00000700000000000000" pitchFamily="2" charset="-78"/>
              </a:rPr>
              <a:t>ریسک اعتباری، مطالبات معوق و اعتبار بانک را کاهش می‌دهد.</a:t>
            </a:r>
          </a:p>
        </p:txBody>
      </p:sp>
    </p:spTree>
    <p:extLst>
      <p:ext uri="{BB962C8B-B14F-4D97-AF65-F5344CB8AC3E}">
        <p14:creationId xmlns:p14="http://schemas.microsoft.com/office/powerpoint/2010/main" val="2054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208814047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اعتبارسنجی متقابل با تقسیم‌بندی لایه‌ای (۵-فولد) </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E82697F8-1D4F-5EDC-06BC-07A5B64FDC42}"/>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این روش، داده‌ها به پنج زیرمجموعه هم‌توزیع تقسیم می‌شوند به‌گونه‌ای که نسبت کلاس‌ها (نکول و عدم نکول) در هر زیرمجموعه مشابه کل مجموعه باقی بماند.در هر تکرار، چهار بخش برای آموزش مدل و یک بخش برای ارزیابی عملکرد استفاده می‌شود. </a:t>
            </a:r>
          </a:p>
          <a:p>
            <a:pPr algn="justLow" rtl="1"/>
            <a:r>
              <a:rPr lang="fa-IR" b="1" dirty="0">
                <a:solidFill>
                  <a:srgbClr val="002060"/>
                </a:solidFill>
                <a:cs typeface="B Titr" panose="00000700000000000000" pitchFamily="2" charset="-78"/>
              </a:rPr>
              <a:t>این فرایند پنج بار تکرار می‌شود تا هر زیرمجموعه دقیقاً یک‌بار به‌عنوان داده‌ی آزمون به‌کار گرفته شود. این رویکرد از سوگیری ناشی از توزیع نامتوازن داده‌ها جلوگیری کرده و دقت نتایج ارزیابی را افزایش می‌دهد.</a:t>
            </a:r>
          </a:p>
        </p:txBody>
      </p:sp>
    </p:spTree>
    <p:extLst>
      <p:ext uri="{BB962C8B-B14F-4D97-AF65-F5344CB8AC3E}">
        <p14:creationId xmlns:p14="http://schemas.microsoft.com/office/powerpoint/2010/main" val="21503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150389212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عنوان</a:t>
            </a:r>
            <a:endParaRPr lang="en-US" sz="2400" dirty="0">
              <a:solidFill>
                <a:srgbClr val="002060"/>
              </a:solidFill>
              <a:cs typeface="B Titr" pitchFamily="2" charset="-78"/>
            </a:endParaRPr>
          </a:p>
        </p:txBody>
      </p:sp>
      <p:sp>
        <p:nvSpPr>
          <p:cNvPr id="16" name="TextBox 15"/>
          <p:cNvSpPr txBox="1"/>
          <p:nvPr/>
        </p:nvSpPr>
        <p:spPr>
          <a:xfrm>
            <a:off x="2209786" y="1006731"/>
            <a:ext cx="6719632" cy="430887"/>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متن  ...</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Tree>
    <p:extLst>
      <p:ext uri="{BB962C8B-B14F-4D97-AF65-F5344CB8AC3E}">
        <p14:creationId xmlns:p14="http://schemas.microsoft.com/office/powerpoint/2010/main" val="42558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411270942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فهرست مراجع</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13" name="TextBox 12"/>
          <p:cNvSpPr txBox="1"/>
          <p:nvPr/>
        </p:nvSpPr>
        <p:spPr>
          <a:xfrm>
            <a:off x="212610" y="951653"/>
            <a:ext cx="9119153" cy="830997"/>
          </a:xfrm>
          <a:prstGeom prst="rect">
            <a:avLst/>
          </a:prstGeom>
          <a:noFill/>
        </p:spPr>
        <p:txBody>
          <a:bodyPr wrap="square" rtlCol="0">
            <a:spAutoFit/>
          </a:bodyPr>
          <a:lstStyle/>
          <a:p>
            <a:pPr lvl="0" algn="just"/>
            <a:r>
              <a:rPr lang="en-US" sz="1600" dirty="0">
                <a:solidFill>
                  <a:srgbClr val="002060"/>
                </a:solidFill>
                <a:latin typeface="Tahoma" pitchFamily="34" charset="0"/>
                <a:ea typeface="Tahoma" pitchFamily="34" charset="0"/>
                <a:cs typeface="Tahoma" pitchFamily="34" charset="0"/>
              </a:rPr>
              <a:t>[1] Firs, …</a:t>
            </a:r>
          </a:p>
          <a:p>
            <a:pPr lvl="0" algn="just"/>
            <a:r>
              <a:rPr lang="en-US" sz="1600" dirty="0">
                <a:solidFill>
                  <a:srgbClr val="002060"/>
                </a:solidFill>
                <a:latin typeface="Tahoma" pitchFamily="34" charset="0"/>
                <a:ea typeface="Tahoma" pitchFamily="34" charset="0"/>
                <a:cs typeface="Tahoma" pitchFamily="34" charset="0"/>
              </a:rPr>
              <a:t>[2] Second, …</a:t>
            </a:r>
          </a:p>
          <a:p>
            <a:pPr lvl="0" algn="just"/>
            <a:r>
              <a:rPr lang="en-US" sz="1600" dirty="0">
                <a:solidFill>
                  <a:srgbClr val="002060"/>
                </a:solidFill>
                <a:latin typeface="Tahoma" pitchFamily="34" charset="0"/>
                <a:ea typeface="Tahoma" pitchFamily="34" charset="0"/>
                <a:cs typeface="Tahoma" pitchFamily="34" charset="0"/>
              </a:rPr>
              <a:t>[3] Third, …</a:t>
            </a:r>
            <a:endParaRPr lang="fa-IR" sz="2000" dirty="0">
              <a:solidFill>
                <a:srgbClr val="002060"/>
              </a:solidFill>
              <a:latin typeface="Times New Roman" panose="02020603050405020304" pitchFamily="18" charset="0"/>
              <a:cs typeface="B Nazanin" pitchFamily="2" charset="-78"/>
            </a:endParaRPr>
          </a:p>
        </p:txBody>
      </p:sp>
    </p:spTree>
    <p:extLst>
      <p:ext uri="{BB962C8B-B14F-4D97-AF65-F5344CB8AC3E}">
        <p14:creationId xmlns:p14="http://schemas.microsoft.com/office/powerpoint/2010/main" val="320007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73441" y="3096753"/>
            <a:ext cx="5895994" cy="664494"/>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fontAlgn="auto">
              <a:spcAft>
                <a:spcPts val="0"/>
              </a:spcAft>
              <a:defRPr/>
            </a:pPr>
            <a:r>
              <a:rPr lang="fa-IR" sz="4400" dirty="0">
                <a:cs typeface="B Titr" pitchFamily="2" charset="-78"/>
              </a:rPr>
              <a:t>با تشکر از حسن نگاهتان</a:t>
            </a:r>
          </a:p>
          <a:p>
            <a:pPr algn="ctr" rtl="1" fontAlgn="auto">
              <a:spcAft>
                <a:spcPts val="0"/>
              </a:spcAft>
              <a:defRPr/>
            </a:pPr>
            <a:endParaRPr lang="fa-IR" sz="2400" dirty="0">
              <a:cs typeface="B Titr" pitchFamily="2" charset="-78"/>
            </a:endParaRPr>
          </a:p>
        </p:txBody>
      </p:sp>
    </p:spTree>
    <p:extLst>
      <p:ext uri="{BB962C8B-B14F-4D97-AF65-F5344CB8AC3E}">
        <p14:creationId xmlns:p14="http://schemas.microsoft.com/office/powerpoint/2010/main" val="35464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35188-DAEE-BE77-43F5-A1D905A9486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2D5E19D-EE28-D192-9C8B-FAE9529DC78C}"/>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FA4363A-ED69-0D17-BA16-B217CCA7431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BD8C1D4-150D-98EF-E166-9B2F0ABB7BF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2B3CFC9E-AB3C-612B-D831-EA07C8BDDB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3C8012-76D8-A146-8FB3-D206D4B57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5D117D4-D875-F2A9-0EC2-CD76A96A863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4</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53ABE34A-AE26-9412-1B51-B0551DAF028D}"/>
              </a:ext>
            </a:extLst>
          </p:cNvPr>
          <p:cNvGraphicFramePr/>
          <p:nvPr>
            <p:extLst>
              <p:ext uri="{D42A27DB-BD31-4B8C-83A1-F6EECF244321}">
                <p14:modId xmlns:p14="http://schemas.microsoft.com/office/powerpoint/2010/main" val="103488215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2E9E82B-6292-F5B8-8F6B-57874660CB7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6C301774-CBB0-C58E-2893-28D7E90BF6C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58" name="Freeform 17">
            <a:extLst>
              <a:ext uri="{FF2B5EF4-FFF2-40B4-BE49-F238E27FC236}">
                <a16:creationId xmlns:a16="http://schemas.microsoft.com/office/drawing/2014/main" id="{371B0A24-0CE5-2F0C-C6C0-4606B68DD22D}"/>
              </a:ext>
            </a:extLst>
          </p:cNvPr>
          <p:cNvSpPr/>
          <p:nvPr/>
        </p:nvSpPr>
        <p:spPr>
          <a:xfrm>
            <a:off x="1240700" y="2620430"/>
            <a:ext cx="1801920" cy="1713379"/>
          </a:xfrm>
          <a:custGeom>
            <a:avLst/>
            <a:gdLst>
              <a:gd name="connsiteX0" fmla="*/ 123733 w 357450"/>
              <a:gd name="connsiteY0" fmla="*/ 339886 h 339886"/>
              <a:gd name="connsiteX1" fmla="*/ 234247 w 357450"/>
              <a:gd name="connsiteY1" fmla="*/ 339886 h 339886"/>
              <a:gd name="connsiteX2" fmla="*/ 323609 w 357450"/>
              <a:gd name="connsiteY2" fmla="*/ 274869 h 339886"/>
              <a:gd name="connsiteX3" fmla="*/ 357451 w 357450"/>
              <a:gd name="connsiteY3" fmla="*/ 170207 h 339886"/>
              <a:gd name="connsiteX4" fmla="*/ 323609 w 357450"/>
              <a:gd name="connsiteY4" fmla="*/ 65017 h 339886"/>
              <a:gd name="connsiteX5" fmla="*/ 234247 w 357450"/>
              <a:gd name="connsiteY5" fmla="*/ 0 h 339886"/>
              <a:gd name="connsiteX6" fmla="*/ 123733 w 357450"/>
              <a:gd name="connsiteY6" fmla="*/ 0 h 339886"/>
              <a:gd name="connsiteX7" fmla="*/ 34370 w 357450"/>
              <a:gd name="connsiteY7" fmla="*/ 65017 h 339886"/>
              <a:gd name="connsiteX8" fmla="*/ 0 w 357450"/>
              <a:gd name="connsiteY8" fmla="*/ 170207 h 339886"/>
              <a:gd name="connsiteX9" fmla="*/ 34370 w 357450"/>
              <a:gd name="connsiteY9" fmla="*/ 274869 h 339886"/>
              <a:gd name="connsiteX10" fmla="*/ 123733 w 357450"/>
              <a:gd name="connsiteY10" fmla="*/ 339886 h 3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450" h="339886">
                <a:moveTo>
                  <a:pt x="123733" y="339886"/>
                </a:moveTo>
                <a:lnTo>
                  <a:pt x="234247" y="339886"/>
                </a:lnTo>
                <a:lnTo>
                  <a:pt x="323609" y="274869"/>
                </a:lnTo>
                <a:lnTo>
                  <a:pt x="357451" y="170207"/>
                </a:lnTo>
                <a:lnTo>
                  <a:pt x="323609" y="65017"/>
                </a:lnTo>
                <a:lnTo>
                  <a:pt x="234247" y="0"/>
                </a:lnTo>
                <a:lnTo>
                  <a:pt x="123733" y="0"/>
                </a:lnTo>
                <a:lnTo>
                  <a:pt x="34370" y="65017"/>
                </a:lnTo>
                <a:lnTo>
                  <a:pt x="0" y="170207"/>
                </a:lnTo>
                <a:lnTo>
                  <a:pt x="34370" y="274869"/>
                </a:lnTo>
                <a:lnTo>
                  <a:pt x="123733" y="339886"/>
                </a:lnTo>
                <a:close/>
              </a:path>
            </a:pathLst>
          </a:custGeom>
          <a:solidFill>
            <a:schemeClr val="tx2"/>
          </a:solidFill>
          <a:ln w="0" cap="flat">
            <a:noFill/>
            <a:prstDash val="solid"/>
            <a:miter/>
          </a:ln>
        </p:spPr>
        <p:txBody>
          <a:bodyPr rtlCol="0" anchor="ctr"/>
          <a:lstStyle/>
          <a:p>
            <a:endParaRPr lang="en-US" sz="1200" dirty="0"/>
          </a:p>
        </p:txBody>
      </p:sp>
      <p:grpSp>
        <p:nvGrpSpPr>
          <p:cNvPr id="159" name="Group 158">
            <a:extLst>
              <a:ext uri="{FF2B5EF4-FFF2-40B4-BE49-F238E27FC236}">
                <a16:creationId xmlns:a16="http://schemas.microsoft.com/office/drawing/2014/main" id="{42B64B2A-513D-C857-BD5B-E8FF785612AB}"/>
              </a:ext>
            </a:extLst>
          </p:cNvPr>
          <p:cNvGrpSpPr/>
          <p:nvPr/>
        </p:nvGrpSpPr>
        <p:grpSpPr>
          <a:xfrm>
            <a:off x="2957325" y="2756325"/>
            <a:ext cx="5269823" cy="734025"/>
            <a:chOff x="2795400" y="2880150"/>
            <a:chExt cx="5269823" cy="734025"/>
          </a:xfrm>
        </p:grpSpPr>
        <p:sp>
          <p:nvSpPr>
            <p:cNvPr id="160" name="Freeform 23">
              <a:extLst>
                <a:ext uri="{FF2B5EF4-FFF2-40B4-BE49-F238E27FC236}">
                  <a16:creationId xmlns:a16="http://schemas.microsoft.com/office/drawing/2014/main" id="{6E9DBF9F-E2C5-DEC1-1252-75D16609B192}"/>
                </a:ext>
              </a:extLst>
            </p:cNvPr>
            <p:cNvSpPr/>
            <p:nvPr/>
          </p:nvSpPr>
          <p:spPr>
            <a:xfrm>
              <a:off x="3006807" y="2880150"/>
              <a:ext cx="5058416"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2 h 134262"/>
                <a:gd name="connsiteX5" fmla="*/ 897856 w 897856"/>
                <a:gd name="connsiteY5" fmla="*/ 67132 h 134262"/>
                <a:gd name="connsiteX6" fmla="*/ 830702 w 897856"/>
                <a:gd name="connsiteY6" fmla="*/ 0 h 134262"/>
                <a:gd name="connsiteX7" fmla="*/ 827001 w 897856"/>
                <a:gd name="connsiteY7" fmla="*/ 121577 h 134262"/>
                <a:gd name="connsiteX8" fmla="*/ 773066 w 897856"/>
                <a:gd name="connsiteY8" fmla="*/ 67660 h 134262"/>
                <a:gd name="connsiteX9" fmla="*/ 827001 w 897856"/>
                <a:gd name="connsiteY9" fmla="*/ 13743 h 134262"/>
                <a:gd name="connsiteX10" fmla="*/ 880936 w 897856"/>
                <a:gd name="connsiteY10" fmla="*/ 67660 h 134262"/>
                <a:gd name="connsiteX11" fmla="*/ 827001 w 897856"/>
                <a:gd name="connsiteY11" fmla="*/ 121577 h 134262"/>
                <a:gd name="connsiteX0" fmla="*/ 831860 w 899014"/>
                <a:gd name="connsiteY0" fmla="*/ 0 h 134263"/>
                <a:gd name="connsiteX1" fmla="*/ 1158 w 899014"/>
                <a:gd name="connsiteY1" fmla="*/ 0 h 134263"/>
                <a:gd name="connsiteX2" fmla="*/ 0 w 899014"/>
                <a:gd name="connsiteY2" fmla="*/ 71129 h 134263"/>
                <a:gd name="connsiteX3" fmla="*/ 1158 w 899014"/>
                <a:gd name="connsiteY3" fmla="*/ 134263 h 134263"/>
                <a:gd name="connsiteX4" fmla="*/ 831860 w 899014"/>
                <a:gd name="connsiteY4" fmla="*/ 134263 h 134263"/>
                <a:gd name="connsiteX5" fmla="*/ 899014 w 899014"/>
                <a:gd name="connsiteY5" fmla="*/ 67132 h 134263"/>
                <a:gd name="connsiteX6" fmla="*/ 899014 w 899014"/>
                <a:gd name="connsiteY6" fmla="*/ 67132 h 134263"/>
                <a:gd name="connsiteX7" fmla="*/ 831860 w 899014"/>
                <a:gd name="connsiteY7" fmla="*/ 0 h 134263"/>
                <a:gd name="connsiteX8" fmla="*/ 828159 w 899014"/>
                <a:gd name="connsiteY8" fmla="*/ 121577 h 134263"/>
                <a:gd name="connsiteX9" fmla="*/ 774224 w 899014"/>
                <a:gd name="connsiteY9" fmla="*/ 67660 h 134263"/>
                <a:gd name="connsiteX10" fmla="*/ 828159 w 899014"/>
                <a:gd name="connsiteY10" fmla="*/ 13743 h 134263"/>
                <a:gd name="connsiteX11" fmla="*/ 882094 w 899014"/>
                <a:gd name="connsiteY11" fmla="*/ 67660 h 134263"/>
                <a:gd name="connsiteX12" fmla="*/ 828159 w 899014"/>
                <a:gd name="connsiteY12" fmla="*/ 121577 h 134263"/>
                <a:gd name="connsiteX0" fmla="*/ 845597 w 912751"/>
                <a:gd name="connsiteY0" fmla="*/ 0 h 134263"/>
                <a:gd name="connsiteX1" fmla="*/ 14895 w 912751"/>
                <a:gd name="connsiteY1" fmla="*/ 0 h 134263"/>
                <a:gd name="connsiteX2" fmla="*/ 0 w 912751"/>
                <a:gd name="connsiteY2" fmla="*/ 71129 h 134263"/>
                <a:gd name="connsiteX3" fmla="*/ 14895 w 912751"/>
                <a:gd name="connsiteY3" fmla="*/ 134263 h 134263"/>
                <a:gd name="connsiteX4" fmla="*/ 845597 w 912751"/>
                <a:gd name="connsiteY4" fmla="*/ 134263 h 134263"/>
                <a:gd name="connsiteX5" fmla="*/ 912751 w 912751"/>
                <a:gd name="connsiteY5" fmla="*/ 67132 h 134263"/>
                <a:gd name="connsiteX6" fmla="*/ 912751 w 912751"/>
                <a:gd name="connsiteY6" fmla="*/ 67132 h 134263"/>
                <a:gd name="connsiteX7" fmla="*/ 845597 w 912751"/>
                <a:gd name="connsiteY7" fmla="*/ 0 h 134263"/>
                <a:gd name="connsiteX8" fmla="*/ 841896 w 912751"/>
                <a:gd name="connsiteY8" fmla="*/ 121577 h 134263"/>
                <a:gd name="connsiteX9" fmla="*/ 787961 w 912751"/>
                <a:gd name="connsiteY9" fmla="*/ 67660 h 134263"/>
                <a:gd name="connsiteX10" fmla="*/ 841896 w 912751"/>
                <a:gd name="connsiteY10" fmla="*/ 13743 h 134263"/>
                <a:gd name="connsiteX11" fmla="*/ 895831 w 912751"/>
                <a:gd name="connsiteY11" fmla="*/ 67660 h 134263"/>
                <a:gd name="connsiteX12" fmla="*/ 841896 w 912751"/>
                <a:gd name="connsiteY12" fmla="*/ 121577 h 134263"/>
                <a:gd name="connsiteX0" fmla="*/ 936293 w 1003447"/>
                <a:gd name="connsiteY0" fmla="*/ 0 h 134263"/>
                <a:gd name="connsiteX1" fmla="*/ 105591 w 1003447"/>
                <a:gd name="connsiteY1" fmla="*/ 0 h 134263"/>
                <a:gd name="connsiteX2" fmla="*/ 0 w 1003447"/>
                <a:gd name="connsiteY2" fmla="*/ 83140 h 134263"/>
                <a:gd name="connsiteX3" fmla="*/ 105591 w 1003447"/>
                <a:gd name="connsiteY3" fmla="*/ 134263 h 134263"/>
                <a:gd name="connsiteX4" fmla="*/ 936293 w 1003447"/>
                <a:gd name="connsiteY4" fmla="*/ 134263 h 134263"/>
                <a:gd name="connsiteX5" fmla="*/ 1003447 w 1003447"/>
                <a:gd name="connsiteY5" fmla="*/ 67132 h 134263"/>
                <a:gd name="connsiteX6" fmla="*/ 1003447 w 1003447"/>
                <a:gd name="connsiteY6" fmla="*/ 67132 h 134263"/>
                <a:gd name="connsiteX7" fmla="*/ 936293 w 1003447"/>
                <a:gd name="connsiteY7" fmla="*/ 0 h 134263"/>
                <a:gd name="connsiteX8" fmla="*/ 932592 w 1003447"/>
                <a:gd name="connsiteY8" fmla="*/ 121577 h 134263"/>
                <a:gd name="connsiteX9" fmla="*/ 878657 w 1003447"/>
                <a:gd name="connsiteY9" fmla="*/ 67660 h 134263"/>
                <a:gd name="connsiteX10" fmla="*/ 932592 w 1003447"/>
                <a:gd name="connsiteY10" fmla="*/ 13743 h 134263"/>
                <a:gd name="connsiteX11" fmla="*/ 986527 w 1003447"/>
                <a:gd name="connsiteY11" fmla="*/ 67660 h 134263"/>
                <a:gd name="connsiteX12" fmla="*/ 932592 w 1003447"/>
                <a:gd name="connsiteY12"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3447" h="134263">
                  <a:moveTo>
                    <a:pt x="936293" y="0"/>
                  </a:moveTo>
                  <a:lnTo>
                    <a:pt x="105591" y="0"/>
                  </a:lnTo>
                  <a:lnTo>
                    <a:pt x="0" y="83140"/>
                  </a:lnTo>
                  <a:lnTo>
                    <a:pt x="105591" y="134263"/>
                  </a:lnTo>
                  <a:lnTo>
                    <a:pt x="936293" y="134263"/>
                  </a:lnTo>
                  <a:cubicBezTo>
                    <a:pt x="973308" y="134263"/>
                    <a:pt x="1003447" y="104133"/>
                    <a:pt x="1003447" y="67132"/>
                  </a:cubicBezTo>
                  <a:lnTo>
                    <a:pt x="1003447" y="67132"/>
                  </a:lnTo>
                  <a:cubicBezTo>
                    <a:pt x="1003447" y="30130"/>
                    <a:pt x="973308" y="0"/>
                    <a:pt x="936293" y="0"/>
                  </a:cubicBezTo>
                  <a:close/>
                  <a:moveTo>
                    <a:pt x="932592" y="121577"/>
                  </a:moveTo>
                  <a:cubicBezTo>
                    <a:pt x="902452" y="121577"/>
                    <a:pt x="878657" y="97261"/>
                    <a:pt x="878657" y="67660"/>
                  </a:cubicBezTo>
                  <a:cubicBezTo>
                    <a:pt x="878657" y="38059"/>
                    <a:pt x="902980" y="13743"/>
                    <a:pt x="932592" y="13743"/>
                  </a:cubicBezTo>
                  <a:cubicBezTo>
                    <a:pt x="962203" y="13743"/>
                    <a:pt x="986527" y="38059"/>
                    <a:pt x="986527" y="67660"/>
                  </a:cubicBezTo>
                  <a:cubicBezTo>
                    <a:pt x="986527" y="97261"/>
                    <a:pt x="962203" y="121577"/>
                    <a:pt x="932592" y="121577"/>
                  </a:cubicBezTo>
                  <a:close/>
                </a:path>
              </a:pathLst>
            </a:custGeom>
            <a:solidFill>
              <a:schemeClr val="accent2"/>
            </a:solidFill>
            <a:ln w="0" cap="flat">
              <a:noFill/>
              <a:prstDash val="solid"/>
              <a:miter/>
            </a:ln>
          </p:spPr>
          <p:txBody>
            <a:bodyPr rtlCol="0" anchor="ctr"/>
            <a:lstStyle/>
            <a:p>
              <a:endParaRPr lang="en-US" sz="1200"/>
            </a:p>
          </p:txBody>
        </p:sp>
        <p:sp>
          <p:nvSpPr>
            <p:cNvPr id="161" name="Freeform 19">
              <a:extLst>
                <a:ext uri="{FF2B5EF4-FFF2-40B4-BE49-F238E27FC236}">
                  <a16:creationId xmlns:a16="http://schemas.microsoft.com/office/drawing/2014/main" id="{84A73DD1-C55E-9D36-F5AD-91763F825FFB}"/>
                </a:ext>
              </a:extLst>
            </p:cNvPr>
            <p:cNvSpPr/>
            <p:nvPr/>
          </p:nvSpPr>
          <p:spPr>
            <a:xfrm>
              <a:off x="2795400" y="2880151"/>
              <a:ext cx="743690" cy="700806"/>
            </a:xfrm>
            <a:custGeom>
              <a:avLst/>
              <a:gdLst>
                <a:gd name="connsiteX0" fmla="*/ 33842 w 147527"/>
                <a:gd name="connsiteY0" fmla="*/ 139020 h 139020"/>
                <a:gd name="connsiteX1" fmla="*/ 147528 w 147527"/>
                <a:gd name="connsiteY1" fmla="*/ 134792 h 139020"/>
                <a:gd name="connsiteX2" fmla="*/ 147528 w 147527"/>
                <a:gd name="connsiteY2" fmla="*/ 0 h 139020"/>
                <a:gd name="connsiteX3" fmla="*/ 0 w 147527"/>
                <a:gd name="connsiteY3" fmla="*/ 33830 h 139020"/>
                <a:gd name="connsiteX4" fmla="*/ 33842 w 147527"/>
                <a:gd name="connsiteY4" fmla="*/ 139020 h 13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9020">
                  <a:moveTo>
                    <a:pt x="33842" y="139020"/>
                  </a:moveTo>
                  <a:lnTo>
                    <a:pt x="147528" y="134792"/>
                  </a:lnTo>
                  <a:lnTo>
                    <a:pt x="147528" y="0"/>
                  </a:lnTo>
                  <a:lnTo>
                    <a:pt x="0" y="33830"/>
                  </a:lnTo>
                  <a:lnTo>
                    <a:pt x="33842" y="139020"/>
                  </a:lnTo>
                  <a:close/>
                </a:path>
              </a:pathLst>
            </a:custGeom>
            <a:solidFill>
              <a:schemeClr val="accent2">
                <a:lumMod val="75000"/>
              </a:schemeClr>
            </a:solidFill>
            <a:ln w="0" cap="flat">
              <a:noFill/>
              <a:prstDash val="solid"/>
              <a:miter/>
            </a:ln>
          </p:spPr>
          <p:txBody>
            <a:bodyPr rtlCol="0" anchor="ctr"/>
            <a:lstStyle/>
            <a:p>
              <a:endParaRPr lang="en-US" sz="1200"/>
            </a:p>
          </p:txBody>
        </p:sp>
        <p:sp>
          <p:nvSpPr>
            <p:cNvPr id="162" name="TextBox 161">
              <a:extLst>
                <a:ext uri="{FF2B5EF4-FFF2-40B4-BE49-F238E27FC236}">
                  <a16:creationId xmlns:a16="http://schemas.microsoft.com/office/drawing/2014/main" id="{9EB26B2B-5221-0780-9ED3-EF4D470E22D4}"/>
                </a:ext>
              </a:extLst>
            </p:cNvPr>
            <p:cNvSpPr txBox="1"/>
            <p:nvPr/>
          </p:nvSpPr>
          <p:spPr>
            <a:xfrm>
              <a:off x="2922011" y="3105987"/>
              <a:ext cx="625060" cy="307777"/>
            </a:xfrm>
            <a:prstGeom prst="rect">
              <a:avLst/>
            </a:prstGeom>
            <a:noFill/>
          </p:spPr>
          <p:txBody>
            <a:bodyPr wrap="square" lIns="0" rIns="0" rtlCol="0" anchor="ctr">
              <a:spAutoFit/>
            </a:bodyPr>
            <a:lstStyle/>
            <a:p>
              <a:pPr algn="ctr"/>
              <a:r>
                <a:rPr lang="en-US" sz="1400" b="1" noProof="1">
                  <a:solidFill>
                    <a:schemeClr val="bg1"/>
                  </a:solidFill>
                </a:rPr>
                <a:t>02</a:t>
              </a:r>
            </a:p>
          </p:txBody>
        </p:sp>
        <p:grpSp>
          <p:nvGrpSpPr>
            <p:cNvPr id="163" name="Group 162">
              <a:extLst>
                <a:ext uri="{FF2B5EF4-FFF2-40B4-BE49-F238E27FC236}">
                  <a16:creationId xmlns:a16="http://schemas.microsoft.com/office/drawing/2014/main" id="{2E6369BB-787E-B473-30C6-301B34ABA1C6}"/>
                </a:ext>
              </a:extLst>
            </p:cNvPr>
            <p:cNvGrpSpPr/>
            <p:nvPr/>
          </p:nvGrpSpPr>
          <p:grpSpPr>
            <a:xfrm>
              <a:off x="3665203" y="2902595"/>
              <a:ext cx="3733711" cy="711580"/>
              <a:chOff x="8921524" y="1474507"/>
              <a:chExt cx="2991540" cy="783002"/>
            </a:xfrm>
          </p:grpSpPr>
          <p:sp>
            <p:nvSpPr>
              <p:cNvPr id="164" name="TextBox 163">
                <a:extLst>
                  <a:ext uri="{FF2B5EF4-FFF2-40B4-BE49-F238E27FC236}">
                    <a16:creationId xmlns:a16="http://schemas.microsoft.com/office/drawing/2014/main" id="{589709E5-FA02-07B3-39A7-7B0BBD3B5216}"/>
                  </a:ext>
                </a:extLst>
              </p:cNvPr>
              <p:cNvSpPr txBox="1"/>
              <p:nvPr/>
            </p:nvSpPr>
            <p:spPr>
              <a:xfrm>
                <a:off x="8921524" y="1474507"/>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پیچیدگی داده‌های مالی</a:t>
                </a:r>
                <a:endParaRPr lang="en-US" sz="1600" b="1" noProof="1">
                  <a:solidFill>
                    <a:schemeClr val="bg1"/>
                  </a:solidFill>
                  <a:cs typeface="B Titr" panose="00000700000000000000" pitchFamily="2" charset="-78"/>
                </a:endParaRPr>
              </a:p>
            </p:txBody>
          </p:sp>
          <p:sp>
            <p:nvSpPr>
              <p:cNvPr id="165" name="TextBox 164">
                <a:extLst>
                  <a:ext uri="{FF2B5EF4-FFF2-40B4-BE49-F238E27FC236}">
                    <a16:creationId xmlns:a16="http://schemas.microsoft.com/office/drawing/2014/main" id="{36F89923-D1B4-EC80-D6C8-FB6A7F4C810D}"/>
                  </a:ext>
                </a:extLst>
              </p:cNvPr>
              <p:cNvSpPr txBox="1"/>
              <p:nvPr/>
            </p:nvSpPr>
            <p:spPr>
              <a:xfrm>
                <a:off x="8986984" y="1817240"/>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افزایش حجم و تنوع اطلاعات مالی، ضرورت استفاده از مدل‌های پیشرفته را دوچندان کرده است.</a:t>
                </a:r>
              </a:p>
            </p:txBody>
          </p:sp>
        </p:grpSp>
      </p:grpSp>
      <p:grpSp>
        <p:nvGrpSpPr>
          <p:cNvPr id="166" name="Group 165">
            <a:extLst>
              <a:ext uri="{FF2B5EF4-FFF2-40B4-BE49-F238E27FC236}">
                <a16:creationId xmlns:a16="http://schemas.microsoft.com/office/drawing/2014/main" id="{270A4ACE-FDA5-4D62-FF93-446B0CA75E17}"/>
              </a:ext>
            </a:extLst>
          </p:cNvPr>
          <p:cNvGrpSpPr/>
          <p:nvPr/>
        </p:nvGrpSpPr>
        <p:grpSpPr>
          <a:xfrm>
            <a:off x="2957325" y="3499769"/>
            <a:ext cx="5269822" cy="739811"/>
            <a:chOff x="2795400" y="3623594"/>
            <a:chExt cx="5269822" cy="739811"/>
          </a:xfrm>
        </p:grpSpPr>
        <p:sp>
          <p:nvSpPr>
            <p:cNvPr id="167" name="Freeform 24">
              <a:extLst>
                <a:ext uri="{FF2B5EF4-FFF2-40B4-BE49-F238E27FC236}">
                  <a16:creationId xmlns:a16="http://schemas.microsoft.com/office/drawing/2014/main" id="{DF6102DF-7868-525F-B87D-94A8DFC81A54}"/>
                </a:ext>
              </a:extLst>
            </p:cNvPr>
            <p:cNvSpPr/>
            <p:nvPr/>
          </p:nvSpPr>
          <p:spPr>
            <a:xfrm>
              <a:off x="3024303" y="3640315"/>
              <a:ext cx="5040919"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1 h 134262"/>
                <a:gd name="connsiteX5" fmla="*/ 830702 w 897856"/>
                <a:gd name="connsiteY5" fmla="*/ 0 h 134262"/>
                <a:gd name="connsiteX6" fmla="*/ 827001 w 897856"/>
                <a:gd name="connsiteY6" fmla="*/ 121048 h 134262"/>
                <a:gd name="connsiteX7" fmla="*/ 773066 w 897856"/>
                <a:gd name="connsiteY7" fmla="*/ 67131 h 134262"/>
                <a:gd name="connsiteX8" fmla="*/ 827001 w 897856"/>
                <a:gd name="connsiteY8" fmla="*/ 13215 h 134262"/>
                <a:gd name="connsiteX9" fmla="*/ 880936 w 897856"/>
                <a:gd name="connsiteY9" fmla="*/ 67131 h 134262"/>
                <a:gd name="connsiteX10" fmla="*/ 827001 w 897856"/>
                <a:gd name="connsiteY10" fmla="*/ 121048 h 134262"/>
                <a:gd name="connsiteX0" fmla="*/ 831860 w 899014"/>
                <a:gd name="connsiteY0" fmla="*/ 0 h 134263"/>
                <a:gd name="connsiteX1" fmla="*/ 1158 w 899014"/>
                <a:gd name="connsiteY1" fmla="*/ 0 h 134263"/>
                <a:gd name="connsiteX2" fmla="*/ 0 w 899014"/>
                <a:gd name="connsiteY2" fmla="*/ 61087 h 134263"/>
                <a:gd name="connsiteX3" fmla="*/ 1158 w 899014"/>
                <a:gd name="connsiteY3" fmla="*/ 134263 h 134263"/>
                <a:gd name="connsiteX4" fmla="*/ 831860 w 899014"/>
                <a:gd name="connsiteY4" fmla="*/ 134263 h 134263"/>
                <a:gd name="connsiteX5" fmla="*/ 899014 w 899014"/>
                <a:gd name="connsiteY5" fmla="*/ 67131 h 134263"/>
                <a:gd name="connsiteX6" fmla="*/ 831860 w 899014"/>
                <a:gd name="connsiteY6" fmla="*/ 0 h 134263"/>
                <a:gd name="connsiteX7" fmla="*/ 828159 w 899014"/>
                <a:gd name="connsiteY7" fmla="*/ 121048 h 134263"/>
                <a:gd name="connsiteX8" fmla="*/ 774224 w 899014"/>
                <a:gd name="connsiteY8" fmla="*/ 67131 h 134263"/>
                <a:gd name="connsiteX9" fmla="*/ 828159 w 899014"/>
                <a:gd name="connsiteY9" fmla="*/ 13215 h 134263"/>
                <a:gd name="connsiteX10" fmla="*/ 882094 w 899014"/>
                <a:gd name="connsiteY10" fmla="*/ 67131 h 134263"/>
                <a:gd name="connsiteX11" fmla="*/ 828159 w 899014"/>
                <a:gd name="connsiteY11" fmla="*/ 121048 h 134263"/>
                <a:gd name="connsiteX0" fmla="*/ 848173 w 915327"/>
                <a:gd name="connsiteY0" fmla="*/ 0 h 134263"/>
                <a:gd name="connsiteX1" fmla="*/ 17471 w 915327"/>
                <a:gd name="connsiteY1" fmla="*/ 0 h 134263"/>
                <a:gd name="connsiteX2" fmla="*/ 0 w 915327"/>
                <a:gd name="connsiteY2" fmla="*/ 64521 h 134263"/>
                <a:gd name="connsiteX3" fmla="*/ 17471 w 915327"/>
                <a:gd name="connsiteY3" fmla="*/ 134263 h 134263"/>
                <a:gd name="connsiteX4" fmla="*/ 848173 w 915327"/>
                <a:gd name="connsiteY4" fmla="*/ 134263 h 134263"/>
                <a:gd name="connsiteX5" fmla="*/ 915327 w 915327"/>
                <a:gd name="connsiteY5" fmla="*/ 67131 h 134263"/>
                <a:gd name="connsiteX6" fmla="*/ 848173 w 915327"/>
                <a:gd name="connsiteY6" fmla="*/ 0 h 134263"/>
                <a:gd name="connsiteX7" fmla="*/ 844472 w 915327"/>
                <a:gd name="connsiteY7" fmla="*/ 121048 h 134263"/>
                <a:gd name="connsiteX8" fmla="*/ 790537 w 915327"/>
                <a:gd name="connsiteY8" fmla="*/ 67131 h 134263"/>
                <a:gd name="connsiteX9" fmla="*/ 844472 w 915327"/>
                <a:gd name="connsiteY9" fmla="*/ 13215 h 134263"/>
                <a:gd name="connsiteX10" fmla="*/ 898407 w 915327"/>
                <a:gd name="connsiteY10" fmla="*/ 67131 h 134263"/>
                <a:gd name="connsiteX11" fmla="*/ 844472 w 915327"/>
                <a:gd name="connsiteY11" fmla="*/ 121048 h 134263"/>
                <a:gd name="connsiteX0" fmla="*/ 932822 w 999976"/>
                <a:gd name="connsiteY0" fmla="*/ 0 h 134263"/>
                <a:gd name="connsiteX1" fmla="*/ 102120 w 999976"/>
                <a:gd name="connsiteY1" fmla="*/ 0 h 134263"/>
                <a:gd name="connsiteX2" fmla="*/ 0 w 999976"/>
                <a:gd name="connsiteY2" fmla="*/ 69025 h 134263"/>
                <a:gd name="connsiteX3" fmla="*/ 102120 w 999976"/>
                <a:gd name="connsiteY3" fmla="*/ 134263 h 134263"/>
                <a:gd name="connsiteX4" fmla="*/ 932822 w 999976"/>
                <a:gd name="connsiteY4" fmla="*/ 134263 h 134263"/>
                <a:gd name="connsiteX5" fmla="*/ 999976 w 999976"/>
                <a:gd name="connsiteY5" fmla="*/ 67131 h 134263"/>
                <a:gd name="connsiteX6" fmla="*/ 932822 w 999976"/>
                <a:gd name="connsiteY6" fmla="*/ 0 h 134263"/>
                <a:gd name="connsiteX7" fmla="*/ 929121 w 999976"/>
                <a:gd name="connsiteY7" fmla="*/ 121048 h 134263"/>
                <a:gd name="connsiteX8" fmla="*/ 875186 w 999976"/>
                <a:gd name="connsiteY8" fmla="*/ 67131 h 134263"/>
                <a:gd name="connsiteX9" fmla="*/ 929121 w 999976"/>
                <a:gd name="connsiteY9" fmla="*/ 13215 h 134263"/>
                <a:gd name="connsiteX10" fmla="*/ 983056 w 999976"/>
                <a:gd name="connsiteY10" fmla="*/ 67131 h 134263"/>
                <a:gd name="connsiteX11" fmla="*/ 929121 w 999976"/>
                <a:gd name="connsiteY11"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9976" h="134263">
                  <a:moveTo>
                    <a:pt x="932822" y="0"/>
                  </a:moveTo>
                  <a:lnTo>
                    <a:pt x="102120" y="0"/>
                  </a:lnTo>
                  <a:lnTo>
                    <a:pt x="0" y="69025"/>
                  </a:lnTo>
                  <a:lnTo>
                    <a:pt x="102120" y="134263"/>
                  </a:lnTo>
                  <a:lnTo>
                    <a:pt x="932822" y="134263"/>
                  </a:lnTo>
                  <a:cubicBezTo>
                    <a:pt x="969837" y="134263"/>
                    <a:pt x="999976" y="104133"/>
                    <a:pt x="999976" y="67131"/>
                  </a:cubicBezTo>
                  <a:cubicBezTo>
                    <a:pt x="999976" y="30130"/>
                    <a:pt x="969837" y="0"/>
                    <a:pt x="932822" y="0"/>
                  </a:cubicBezTo>
                  <a:close/>
                  <a:moveTo>
                    <a:pt x="929121" y="121048"/>
                  </a:moveTo>
                  <a:cubicBezTo>
                    <a:pt x="898981" y="121048"/>
                    <a:pt x="875186" y="96733"/>
                    <a:pt x="875186" y="67131"/>
                  </a:cubicBezTo>
                  <a:cubicBezTo>
                    <a:pt x="875186" y="37530"/>
                    <a:pt x="899509" y="13215"/>
                    <a:pt x="929121" y="13215"/>
                  </a:cubicBezTo>
                  <a:cubicBezTo>
                    <a:pt x="958732" y="13215"/>
                    <a:pt x="983056" y="37530"/>
                    <a:pt x="983056" y="67131"/>
                  </a:cubicBezTo>
                  <a:cubicBezTo>
                    <a:pt x="983056" y="96733"/>
                    <a:pt x="958732" y="121048"/>
                    <a:pt x="929121" y="121048"/>
                  </a:cubicBezTo>
                  <a:close/>
                </a:path>
              </a:pathLst>
            </a:custGeom>
            <a:solidFill>
              <a:schemeClr val="accent4"/>
            </a:solidFill>
            <a:ln w="0" cap="flat">
              <a:noFill/>
              <a:prstDash val="solid"/>
              <a:miter/>
            </a:ln>
          </p:spPr>
          <p:txBody>
            <a:bodyPr rtlCol="0" anchor="ctr"/>
            <a:lstStyle/>
            <a:p>
              <a:endParaRPr lang="en-US" sz="1200"/>
            </a:p>
          </p:txBody>
        </p:sp>
        <p:sp>
          <p:nvSpPr>
            <p:cNvPr id="168" name="Freeform 20">
              <a:extLst>
                <a:ext uri="{FF2B5EF4-FFF2-40B4-BE49-F238E27FC236}">
                  <a16:creationId xmlns:a16="http://schemas.microsoft.com/office/drawing/2014/main" id="{4A0F02DF-8D52-29F5-DEC4-72D3BC1B6115}"/>
                </a:ext>
              </a:extLst>
            </p:cNvPr>
            <p:cNvSpPr/>
            <p:nvPr/>
          </p:nvSpPr>
          <p:spPr>
            <a:xfrm>
              <a:off x="2795400" y="3623594"/>
              <a:ext cx="743690" cy="698139"/>
            </a:xfrm>
            <a:custGeom>
              <a:avLst/>
              <a:gdLst>
                <a:gd name="connsiteX0" fmla="*/ 0 w 147527"/>
                <a:gd name="connsiteY0" fmla="*/ 104662 h 138491"/>
                <a:gd name="connsiteX1" fmla="*/ 147528 w 147527"/>
                <a:gd name="connsiteY1" fmla="*/ 138492 h 138491"/>
                <a:gd name="connsiteX2" fmla="*/ 147528 w 147527"/>
                <a:gd name="connsiteY2" fmla="*/ 4229 h 138491"/>
                <a:gd name="connsiteX3" fmla="*/ 33842 w 147527"/>
                <a:gd name="connsiteY3" fmla="*/ 0 h 138491"/>
                <a:gd name="connsiteX4" fmla="*/ 0 w 147527"/>
                <a:gd name="connsiteY4" fmla="*/ 104662 h 138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8491">
                  <a:moveTo>
                    <a:pt x="0" y="104662"/>
                  </a:moveTo>
                  <a:lnTo>
                    <a:pt x="147528" y="138492"/>
                  </a:lnTo>
                  <a:lnTo>
                    <a:pt x="147528" y="4229"/>
                  </a:lnTo>
                  <a:lnTo>
                    <a:pt x="33842" y="0"/>
                  </a:lnTo>
                  <a:lnTo>
                    <a:pt x="0" y="104662"/>
                  </a:lnTo>
                  <a:close/>
                </a:path>
              </a:pathLst>
            </a:custGeom>
            <a:solidFill>
              <a:schemeClr val="accent4">
                <a:lumMod val="75000"/>
              </a:schemeClr>
            </a:solidFill>
            <a:ln w="0" cap="flat">
              <a:noFill/>
              <a:prstDash val="solid"/>
              <a:miter/>
            </a:ln>
          </p:spPr>
          <p:txBody>
            <a:bodyPr rtlCol="0" anchor="ctr"/>
            <a:lstStyle/>
            <a:p>
              <a:endParaRPr lang="en-US" sz="1200"/>
            </a:p>
          </p:txBody>
        </p:sp>
        <p:sp>
          <p:nvSpPr>
            <p:cNvPr id="169" name="TextBox 168">
              <a:extLst>
                <a:ext uri="{FF2B5EF4-FFF2-40B4-BE49-F238E27FC236}">
                  <a16:creationId xmlns:a16="http://schemas.microsoft.com/office/drawing/2014/main" id="{AB638D6F-C568-586B-EF83-3259B6B5C1BF}"/>
                </a:ext>
              </a:extLst>
            </p:cNvPr>
            <p:cNvSpPr txBox="1"/>
            <p:nvPr/>
          </p:nvSpPr>
          <p:spPr>
            <a:xfrm>
              <a:off x="2913305" y="3796125"/>
              <a:ext cx="625060" cy="307777"/>
            </a:xfrm>
            <a:prstGeom prst="rect">
              <a:avLst/>
            </a:prstGeom>
            <a:noFill/>
          </p:spPr>
          <p:txBody>
            <a:bodyPr wrap="square" lIns="0" rIns="0" rtlCol="0" anchor="ctr">
              <a:spAutoFit/>
            </a:bodyPr>
            <a:lstStyle/>
            <a:p>
              <a:pPr algn="ctr"/>
              <a:r>
                <a:rPr lang="en-US" sz="1400" b="1" noProof="1">
                  <a:solidFill>
                    <a:schemeClr val="bg1"/>
                  </a:solidFill>
                </a:rPr>
                <a:t>03</a:t>
              </a:r>
            </a:p>
          </p:txBody>
        </p:sp>
        <p:grpSp>
          <p:nvGrpSpPr>
            <p:cNvPr id="170" name="Group 169">
              <a:extLst>
                <a:ext uri="{FF2B5EF4-FFF2-40B4-BE49-F238E27FC236}">
                  <a16:creationId xmlns:a16="http://schemas.microsoft.com/office/drawing/2014/main" id="{F18204B8-DB70-235C-F9FE-3A9BA4A09FE2}"/>
                </a:ext>
              </a:extLst>
            </p:cNvPr>
            <p:cNvGrpSpPr/>
            <p:nvPr/>
          </p:nvGrpSpPr>
          <p:grpSpPr>
            <a:xfrm>
              <a:off x="3619500" y="3634109"/>
              <a:ext cx="3723915" cy="729296"/>
              <a:chOff x="8884905" y="1442979"/>
              <a:chExt cx="2983691" cy="802496"/>
            </a:xfrm>
          </p:grpSpPr>
          <p:sp>
            <p:nvSpPr>
              <p:cNvPr id="171" name="TextBox 170">
                <a:extLst>
                  <a:ext uri="{FF2B5EF4-FFF2-40B4-BE49-F238E27FC236}">
                    <a16:creationId xmlns:a16="http://schemas.microsoft.com/office/drawing/2014/main" id="{EB93D70C-FEC9-A231-78B1-B5369EE2BD6B}"/>
                  </a:ext>
                </a:extLst>
              </p:cNvPr>
              <p:cNvSpPr txBox="1"/>
              <p:nvPr/>
            </p:nvSpPr>
            <p:spPr>
              <a:xfrm>
                <a:off x="8884905" y="1442979"/>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پیامدهای مدیریت ناکارآمد</a:t>
                </a:r>
                <a:endParaRPr lang="en-US" sz="1600" b="1" noProof="1">
                  <a:solidFill>
                    <a:schemeClr val="bg1"/>
                  </a:solidFill>
                  <a:cs typeface="B Titr" panose="00000700000000000000" pitchFamily="2" charset="-78"/>
                </a:endParaRPr>
              </a:p>
            </p:txBody>
          </p:sp>
          <p:sp>
            <p:nvSpPr>
              <p:cNvPr id="172" name="TextBox 171">
                <a:extLst>
                  <a:ext uri="{FF2B5EF4-FFF2-40B4-BE49-F238E27FC236}">
                    <a16:creationId xmlns:a16="http://schemas.microsoft.com/office/drawing/2014/main" id="{5AFB7C13-1557-BE20-3518-170E1B2C5DA4}"/>
                  </a:ext>
                </a:extLst>
              </p:cNvPr>
              <p:cNvSpPr txBox="1"/>
              <p:nvPr/>
            </p:nvSpPr>
            <p:spPr>
              <a:xfrm>
                <a:off x="8942516" y="1805206"/>
                <a:ext cx="2926080" cy="440269"/>
              </a:xfrm>
              <a:prstGeom prst="rect">
                <a:avLst/>
              </a:prstGeom>
              <a:noFill/>
            </p:spPr>
            <p:txBody>
              <a:bodyPr wrap="square" lIns="0" rIns="0" rtlCol="0" anchor="t">
                <a:spAutoFit/>
              </a:bodyPr>
              <a:lstStyle>
                <a:defPPr>
                  <a:defRPr lang="en-US"/>
                </a:defPPr>
                <a:lvl1pPr algn="ctr">
                  <a:defRPr sz="1000"/>
                </a:lvl1pPr>
              </a:lstStyle>
              <a:p>
                <a:pPr algn="r"/>
                <a:r>
                  <a:rPr lang="fa-IR" dirty="0">
                    <a:solidFill>
                      <a:schemeClr val="bg1"/>
                    </a:solidFill>
                    <a:cs typeface="B Titr" panose="00000700000000000000" pitchFamily="2" charset="-78"/>
                  </a:rPr>
                  <a:t>مدیریت ضعیف ریسک اعتباری منجر به کاهش سرمایه‌گذاری، افت اعتماد و تضعیف ثبات اقتصادی می‌شود.</a:t>
                </a:r>
              </a:p>
            </p:txBody>
          </p:sp>
        </p:grpSp>
      </p:grpSp>
      <p:grpSp>
        <p:nvGrpSpPr>
          <p:cNvPr id="173" name="Group 172">
            <a:extLst>
              <a:ext uri="{FF2B5EF4-FFF2-40B4-BE49-F238E27FC236}">
                <a16:creationId xmlns:a16="http://schemas.microsoft.com/office/drawing/2014/main" id="{9592755B-B008-4FFB-D064-EFA12A7E14A6}"/>
              </a:ext>
            </a:extLst>
          </p:cNvPr>
          <p:cNvGrpSpPr/>
          <p:nvPr/>
        </p:nvGrpSpPr>
        <p:grpSpPr>
          <a:xfrm>
            <a:off x="2506843" y="4070006"/>
            <a:ext cx="5720305" cy="934334"/>
            <a:chOff x="2344918" y="4193831"/>
            <a:chExt cx="5720305" cy="934334"/>
          </a:xfrm>
        </p:grpSpPr>
        <p:sp>
          <p:nvSpPr>
            <p:cNvPr id="174" name="Freeform 25">
              <a:extLst>
                <a:ext uri="{FF2B5EF4-FFF2-40B4-BE49-F238E27FC236}">
                  <a16:creationId xmlns:a16="http://schemas.microsoft.com/office/drawing/2014/main" id="{97B8C2BC-F43C-D7DE-DA28-70A21C72FAE4}"/>
                </a:ext>
              </a:extLst>
            </p:cNvPr>
            <p:cNvSpPr/>
            <p:nvPr/>
          </p:nvSpPr>
          <p:spPr>
            <a:xfrm>
              <a:off x="2777173" y="4405078"/>
              <a:ext cx="5288050"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30702 w 897856"/>
                <a:gd name="connsiteY5" fmla="*/ 0 h 134263"/>
                <a:gd name="connsiteX6" fmla="*/ 827001 w 897856"/>
                <a:gd name="connsiteY6" fmla="*/ 121577 h 134263"/>
                <a:gd name="connsiteX7" fmla="*/ 773066 w 897856"/>
                <a:gd name="connsiteY7" fmla="*/ 67660 h 134263"/>
                <a:gd name="connsiteX8" fmla="*/ 827001 w 897856"/>
                <a:gd name="connsiteY8" fmla="*/ 13743 h 134263"/>
                <a:gd name="connsiteX9" fmla="*/ 880936 w 897856"/>
                <a:gd name="connsiteY9" fmla="*/ 67660 h 134263"/>
                <a:gd name="connsiteX10" fmla="*/ 827001 w 897856"/>
                <a:gd name="connsiteY10" fmla="*/ 121577 h 134263"/>
                <a:gd name="connsiteX0" fmla="*/ 831860 w 899014"/>
                <a:gd name="connsiteY0" fmla="*/ 0 h 134263"/>
                <a:gd name="connsiteX1" fmla="*/ 1158 w 899014"/>
                <a:gd name="connsiteY1" fmla="*/ 0 h 134263"/>
                <a:gd name="connsiteX2" fmla="*/ 0 w 899014"/>
                <a:gd name="connsiteY2" fmla="*/ 65641 h 134263"/>
                <a:gd name="connsiteX3" fmla="*/ 1158 w 899014"/>
                <a:gd name="connsiteY3" fmla="*/ 134263 h 134263"/>
                <a:gd name="connsiteX4" fmla="*/ 831860 w 899014"/>
                <a:gd name="connsiteY4" fmla="*/ 134263 h 134263"/>
                <a:gd name="connsiteX5" fmla="*/ 899014 w 899014"/>
                <a:gd name="connsiteY5" fmla="*/ 67132 h 134263"/>
                <a:gd name="connsiteX6" fmla="*/ 831860 w 899014"/>
                <a:gd name="connsiteY6" fmla="*/ 0 h 134263"/>
                <a:gd name="connsiteX7" fmla="*/ 828159 w 899014"/>
                <a:gd name="connsiteY7" fmla="*/ 121577 h 134263"/>
                <a:gd name="connsiteX8" fmla="*/ 774224 w 899014"/>
                <a:gd name="connsiteY8" fmla="*/ 67660 h 134263"/>
                <a:gd name="connsiteX9" fmla="*/ 828159 w 899014"/>
                <a:gd name="connsiteY9" fmla="*/ 13743 h 134263"/>
                <a:gd name="connsiteX10" fmla="*/ 882094 w 899014"/>
                <a:gd name="connsiteY10" fmla="*/ 67660 h 134263"/>
                <a:gd name="connsiteX11" fmla="*/ 828159 w 899014"/>
                <a:gd name="connsiteY11" fmla="*/ 121577 h 134263"/>
                <a:gd name="connsiteX0" fmla="*/ 847314 w 914468"/>
                <a:gd name="connsiteY0" fmla="*/ 0 h 134263"/>
                <a:gd name="connsiteX1" fmla="*/ 16612 w 914468"/>
                <a:gd name="connsiteY1" fmla="*/ 0 h 134263"/>
                <a:gd name="connsiteX2" fmla="*/ 0 w 914468"/>
                <a:gd name="connsiteY2" fmla="*/ 66500 h 134263"/>
                <a:gd name="connsiteX3" fmla="*/ 16612 w 914468"/>
                <a:gd name="connsiteY3" fmla="*/ 134263 h 134263"/>
                <a:gd name="connsiteX4" fmla="*/ 847314 w 914468"/>
                <a:gd name="connsiteY4" fmla="*/ 134263 h 134263"/>
                <a:gd name="connsiteX5" fmla="*/ 914468 w 914468"/>
                <a:gd name="connsiteY5" fmla="*/ 67132 h 134263"/>
                <a:gd name="connsiteX6" fmla="*/ 847314 w 914468"/>
                <a:gd name="connsiteY6" fmla="*/ 0 h 134263"/>
                <a:gd name="connsiteX7" fmla="*/ 843613 w 914468"/>
                <a:gd name="connsiteY7" fmla="*/ 121577 h 134263"/>
                <a:gd name="connsiteX8" fmla="*/ 789678 w 914468"/>
                <a:gd name="connsiteY8" fmla="*/ 67660 h 134263"/>
                <a:gd name="connsiteX9" fmla="*/ 843613 w 914468"/>
                <a:gd name="connsiteY9" fmla="*/ 13743 h 134263"/>
                <a:gd name="connsiteX10" fmla="*/ 897548 w 914468"/>
                <a:gd name="connsiteY10" fmla="*/ 67660 h 134263"/>
                <a:gd name="connsiteX11" fmla="*/ 843613 w 914468"/>
                <a:gd name="connsiteY11" fmla="*/ 121577 h 134263"/>
                <a:gd name="connsiteX0" fmla="*/ 981846 w 1049000"/>
                <a:gd name="connsiteY0" fmla="*/ 0 h 134263"/>
                <a:gd name="connsiteX1" fmla="*/ 151144 w 1049000"/>
                <a:gd name="connsiteY1" fmla="*/ 0 h 134263"/>
                <a:gd name="connsiteX2" fmla="*/ 0 w 1049000"/>
                <a:gd name="connsiteY2" fmla="*/ 33469 h 134263"/>
                <a:gd name="connsiteX3" fmla="*/ 151144 w 1049000"/>
                <a:gd name="connsiteY3" fmla="*/ 134263 h 134263"/>
                <a:gd name="connsiteX4" fmla="*/ 981846 w 1049000"/>
                <a:gd name="connsiteY4" fmla="*/ 134263 h 134263"/>
                <a:gd name="connsiteX5" fmla="*/ 1049000 w 1049000"/>
                <a:gd name="connsiteY5" fmla="*/ 67132 h 134263"/>
                <a:gd name="connsiteX6" fmla="*/ 981846 w 1049000"/>
                <a:gd name="connsiteY6" fmla="*/ 0 h 134263"/>
                <a:gd name="connsiteX7" fmla="*/ 978145 w 1049000"/>
                <a:gd name="connsiteY7" fmla="*/ 121577 h 134263"/>
                <a:gd name="connsiteX8" fmla="*/ 924210 w 1049000"/>
                <a:gd name="connsiteY8" fmla="*/ 67660 h 134263"/>
                <a:gd name="connsiteX9" fmla="*/ 978145 w 1049000"/>
                <a:gd name="connsiteY9" fmla="*/ 13743 h 134263"/>
                <a:gd name="connsiteX10" fmla="*/ 1032080 w 1049000"/>
                <a:gd name="connsiteY10" fmla="*/ 67660 h 134263"/>
                <a:gd name="connsiteX11" fmla="*/ 978145 w 1049000"/>
                <a:gd name="connsiteY11"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9000" h="134263">
                  <a:moveTo>
                    <a:pt x="981846" y="0"/>
                  </a:moveTo>
                  <a:lnTo>
                    <a:pt x="151144" y="0"/>
                  </a:lnTo>
                  <a:lnTo>
                    <a:pt x="0" y="33469"/>
                  </a:lnTo>
                  <a:lnTo>
                    <a:pt x="151144" y="134263"/>
                  </a:lnTo>
                  <a:lnTo>
                    <a:pt x="981846" y="134263"/>
                  </a:lnTo>
                  <a:cubicBezTo>
                    <a:pt x="1018861" y="134263"/>
                    <a:pt x="1049000" y="104133"/>
                    <a:pt x="1049000" y="67132"/>
                  </a:cubicBezTo>
                  <a:cubicBezTo>
                    <a:pt x="1049000" y="30130"/>
                    <a:pt x="1018861" y="0"/>
                    <a:pt x="981846" y="0"/>
                  </a:cubicBezTo>
                  <a:close/>
                  <a:moveTo>
                    <a:pt x="978145" y="121577"/>
                  </a:moveTo>
                  <a:cubicBezTo>
                    <a:pt x="948005" y="121577"/>
                    <a:pt x="924210" y="97261"/>
                    <a:pt x="924210" y="67660"/>
                  </a:cubicBezTo>
                  <a:cubicBezTo>
                    <a:pt x="924210" y="38059"/>
                    <a:pt x="948533" y="13743"/>
                    <a:pt x="978145" y="13743"/>
                  </a:cubicBezTo>
                  <a:cubicBezTo>
                    <a:pt x="1007756" y="13743"/>
                    <a:pt x="1032080" y="38059"/>
                    <a:pt x="1032080" y="67660"/>
                  </a:cubicBezTo>
                  <a:cubicBezTo>
                    <a:pt x="1032080" y="97261"/>
                    <a:pt x="1007756" y="121577"/>
                    <a:pt x="978145" y="121577"/>
                  </a:cubicBezTo>
                  <a:close/>
                </a:path>
              </a:pathLst>
            </a:custGeom>
            <a:solidFill>
              <a:schemeClr val="accent5"/>
            </a:solidFill>
            <a:ln w="0" cap="flat">
              <a:noFill/>
              <a:prstDash val="solid"/>
              <a:miter/>
            </a:ln>
          </p:spPr>
          <p:txBody>
            <a:bodyPr rtlCol="0" anchor="ctr"/>
            <a:lstStyle/>
            <a:p>
              <a:endParaRPr lang="en-US" sz="1200"/>
            </a:p>
          </p:txBody>
        </p:sp>
        <p:sp>
          <p:nvSpPr>
            <p:cNvPr id="175" name="Freeform 21">
              <a:extLst>
                <a:ext uri="{FF2B5EF4-FFF2-40B4-BE49-F238E27FC236}">
                  <a16:creationId xmlns:a16="http://schemas.microsoft.com/office/drawing/2014/main" id="{7B003012-8917-C4F7-B808-36B2957DFE62}"/>
                </a:ext>
              </a:extLst>
            </p:cNvPr>
            <p:cNvSpPr/>
            <p:nvPr/>
          </p:nvSpPr>
          <p:spPr>
            <a:xfrm>
              <a:off x="2344918" y="4193831"/>
              <a:ext cx="1194172" cy="892663"/>
            </a:xfrm>
            <a:custGeom>
              <a:avLst/>
              <a:gdLst>
                <a:gd name="connsiteX0" fmla="*/ 0 w 236890"/>
                <a:gd name="connsiteY0" fmla="*/ 65017 h 177079"/>
                <a:gd name="connsiteX1" fmla="*/ 236891 w 236890"/>
                <a:gd name="connsiteY1" fmla="*/ 177079 h 177079"/>
                <a:gd name="connsiteX2" fmla="*/ 236891 w 236890"/>
                <a:gd name="connsiteY2" fmla="*/ 42288 h 177079"/>
                <a:gd name="connsiteX3" fmla="*/ 89363 w 236890"/>
                <a:gd name="connsiteY3" fmla="*/ 0 h 177079"/>
                <a:gd name="connsiteX4" fmla="*/ 0 w 236890"/>
                <a:gd name="connsiteY4" fmla="*/ 65017 h 177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7079">
                  <a:moveTo>
                    <a:pt x="0" y="65017"/>
                  </a:moveTo>
                  <a:lnTo>
                    <a:pt x="236891" y="177079"/>
                  </a:lnTo>
                  <a:lnTo>
                    <a:pt x="236891" y="42288"/>
                  </a:lnTo>
                  <a:lnTo>
                    <a:pt x="89363" y="0"/>
                  </a:lnTo>
                  <a:lnTo>
                    <a:pt x="0" y="65017"/>
                  </a:lnTo>
                  <a:close/>
                </a:path>
              </a:pathLst>
            </a:custGeom>
            <a:solidFill>
              <a:schemeClr val="accent5">
                <a:lumMod val="75000"/>
              </a:schemeClr>
            </a:solidFill>
            <a:ln w="0" cap="flat">
              <a:noFill/>
              <a:prstDash val="solid"/>
              <a:miter/>
            </a:ln>
          </p:spPr>
          <p:txBody>
            <a:bodyPr rtlCol="0" anchor="ctr"/>
            <a:lstStyle/>
            <a:p>
              <a:endParaRPr lang="en-US" sz="1200"/>
            </a:p>
          </p:txBody>
        </p:sp>
        <p:sp>
          <p:nvSpPr>
            <p:cNvPr id="176" name="TextBox 175">
              <a:extLst>
                <a:ext uri="{FF2B5EF4-FFF2-40B4-BE49-F238E27FC236}">
                  <a16:creationId xmlns:a16="http://schemas.microsoft.com/office/drawing/2014/main" id="{C6CD005A-6429-2BA0-BF42-DEF72D183B1F}"/>
                </a:ext>
              </a:extLst>
            </p:cNvPr>
            <p:cNvSpPr txBox="1"/>
            <p:nvPr/>
          </p:nvSpPr>
          <p:spPr>
            <a:xfrm>
              <a:off x="2892998" y="4471289"/>
              <a:ext cx="625060" cy="307777"/>
            </a:xfrm>
            <a:prstGeom prst="rect">
              <a:avLst/>
            </a:prstGeom>
            <a:noFill/>
          </p:spPr>
          <p:txBody>
            <a:bodyPr wrap="square" lIns="0" rIns="0" rtlCol="0" anchor="ctr">
              <a:spAutoFit/>
            </a:bodyPr>
            <a:lstStyle/>
            <a:p>
              <a:pPr algn="ctr"/>
              <a:r>
                <a:rPr lang="en-US" sz="1400" b="1" noProof="1">
                  <a:solidFill>
                    <a:schemeClr val="bg1"/>
                  </a:solidFill>
                </a:rPr>
                <a:t>04</a:t>
              </a:r>
            </a:p>
          </p:txBody>
        </p:sp>
        <p:grpSp>
          <p:nvGrpSpPr>
            <p:cNvPr id="177" name="Group 176">
              <a:extLst>
                <a:ext uri="{FF2B5EF4-FFF2-40B4-BE49-F238E27FC236}">
                  <a16:creationId xmlns:a16="http://schemas.microsoft.com/office/drawing/2014/main" id="{5E3A4B84-C874-0AEC-8AB2-684B5F82433F}"/>
                </a:ext>
              </a:extLst>
            </p:cNvPr>
            <p:cNvGrpSpPr/>
            <p:nvPr/>
          </p:nvGrpSpPr>
          <p:grpSpPr>
            <a:xfrm>
              <a:off x="3665201" y="4435986"/>
              <a:ext cx="3678213" cy="692179"/>
              <a:chOff x="8921524" y="1483820"/>
              <a:chExt cx="2947074" cy="761654"/>
            </a:xfrm>
          </p:grpSpPr>
          <p:sp>
            <p:nvSpPr>
              <p:cNvPr id="178" name="TextBox 177">
                <a:extLst>
                  <a:ext uri="{FF2B5EF4-FFF2-40B4-BE49-F238E27FC236}">
                    <a16:creationId xmlns:a16="http://schemas.microsoft.com/office/drawing/2014/main" id="{06D8BEB9-E675-52DA-D349-E2F49A1D450A}"/>
                  </a:ext>
                </a:extLst>
              </p:cNvPr>
              <p:cNvSpPr txBox="1"/>
              <p:nvPr/>
            </p:nvSpPr>
            <p:spPr>
              <a:xfrm>
                <a:off x="8921524" y="1483820"/>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ضعف در مواجهه با داده‌های پیچیده</a:t>
                </a:r>
                <a:endParaRPr lang="en-US" sz="1600" b="1" noProof="1">
                  <a:solidFill>
                    <a:schemeClr val="bg1"/>
                  </a:solidFill>
                  <a:cs typeface="B Titr" panose="00000700000000000000" pitchFamily="2" charset="-78"/>
                </a:endParaRPr>
              </a:p>
            </p:txBody>
          </p:sp>
          <p:sp>
            <p:nvSpPr>
              <p:cNvPr id="179" name="TextBox 178">
                <a:extLst>
                  <a:ext uri="{FF2B5EF4-FFF2-40B4-BE49-F238E27FC236}">
                    <a16:creationId xmlns:a16="http://schemas.microsoft.com/office/drawing/2014/main" id="{0BED99F5-1196-1434-3840-35E5D59D44C0}"/>
                  </a:ext>
                </a:extLst>
              </p:cNvPr>
              <p:cNvSpPr txBox="1"/>
              <p:nvPr/>
            </p:nvSpPr>
            <p:spPr>
              <a:xfrm>
                <a:off x="8942518" y="1805205"/>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با رشد داده‌های متنوع و غیرساختاریافته، دقت و پایداری مدل‌های سنتی کاهش یافته است.</a:t>
                </a:r>
              </a:p>
            </p:txBody>
          </p:sp>
        </p:grpSp>
      </p:grpSp>
      <p:grpSp>
        <p:nvGrpSpPr>
          <p:cNvPr id="182" name="Group 181">
            <a:extLst>
              <a:ext uri="{FF2B5EF4-FFF2-40B4-BE49-F238E27FC236}">
                <a16:creationId xmlns:a16="http://schemas.microsoft.com/office/drawing/2014/main" id="{D2C1F125-2182-54AF-DD50-553CF9BAAD17}"/>
              </a:ext>
            </a:extLst>
          </p:cNvPr>
          <p:cNvGrpSpPr/>
          <p:nvPr/>
        </p:nvGrpSpPr>
        <p:grpSpPr>
          <a:xfrm>
            <a:off x="2506843" y="1994232"/>
            <a:ext cx="5720306" cy="889996"/>
            <a:chOff x="2344918" y="2118057"/>
            <a:chExt cx="5720306" cy="889996"/>
          </a:xfrm>
        </p:grpSpPr>
        <p:sp>
          <p:nvSpPr>
            <p:cNvPr id="183" name="Freeform 22">
              <a:extLst>
                <a:ext uri="{FF2B5EF4-FFF2-40B4-BE49-F238E27FC236}">
                  <a16:creationId xmlns:a16="http://schemas.microsoft.com/office/drawing/2014/main" id="{BDA83973-1FC0-2D06-03C8-E6EB1EF244CE}"/>
                </a:ext>
              </a:extLst>
            </p:cNvPr>
            <p:cNvSpPr/>
            <p:nvPr/>
          </p:nvSpPr>
          <p:spPr>
            <a:xfrm>
              <a:off x="2645555" y="2118057"/>
              <a:ext cx="5419669"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97856 w 897856"/>
                <a:gd name="connsiteY5" fmla="*/ 67132 h 134263"/>
                <a:gd name="connsiteX6" fmla="*/ 830702 w 897856"/>
                <a:gd name="connsiteY6" fmla="*/ 0 h 134263"/>
                <a:gd name="connsiteX7" fmla="*/ 827001 w 897856"/>
                <a:gd name="connsiteY7" fmla="*/ 121048 h 134263"/>
                <a:gd name="connsiteX8" fmla="*/ 773066 w 897856"/>
                <a:gd name="connsiteY8" fmla="*/ 67132 h 134263"/>
                <a:gd name="connsiteX9" fmla="*/ 827001 w 897856"/>
                <a:gd name="connsiteY9" fmla="*/ 13215 h 134263"/>
                <a:gd name="connsiteX10" fmla="*/ 880936 w 897856"/>
                <a:gd name="connsiteY10" fmla="*/ 67132 h 134263"/>
                <a:gd name="connsiteX11" fmla="*/ 827001 w 897856"/>
                <a:gd name="connsiteY11" fmla="*/ 121048 h 134263"/>
                <a:gd name="connsiteX0" fmla="*/ 831002 w 898156"/>
                <a:gd name="connsiteY0" fmla="*/ 0 h 134263"/>
                <a:gd name="connsiteX1" fmla="*/ 300 w 898156"/>
                <a:gd name="connsiteY1" fmla="*/ 0 h 134263"/>
                <a:gd name="connsiteX2" fmla="*/ 0 w 898156"/>
                <a:gd name="connsiteY2" fmla="*/ 66905 h 134263"/>
                <a:gd name="connsiteX3" fmla="*/ 300 w 898156"/>
                <a:gd name="connsiteY3" fmla="*/ 134263 h 134263"/>
                <a:gd name="connsiteX4" fmla="*/ 831002 w 898156"/>
                <a:gd name="connsiteY4" fmla="*/ 134263 h 134263"/>
                <a:gd name="connsiteX5" fmla="*/ 898156 w 898156"/>
                <a:gd name="connsiteY5" fmla="*/ 67132 h 134263"/>
                <a:gd name="connsiteX6" fmla="*/ 898156 w 898156"/>
                <a:gd name="connsiteY6" fmla="*/ 67132 h 134263"/>
                <a:gd name="connsiteX7" fmla="*/ 831002 w 898156"/>
                <a:gd name="connsiteY7" fmla="*/ 0 h 134263"/>
                <a:gd name="connsiteX8" fmla="*/ 827301 w 898156"/>
                <a:gd name="connsiteY8" fmla="*/ 121048 h 134263"/>
                <a:gd name="connsiteX9" fmla="*/ 773366 w 898156"/>
                <a:gd name="connsiteY9" fmla="*/ 67132 h 134263"/>
                <a:gd name="connsiteX10" fmla="*/ 827301 w 898156"/>
                <a:gd name="connsiteY10" fmla="*/ 13215 h 134263"/>
                <a:gd name="connsiteX11" fmla="*/ 881236 w 898156"/>
                <a:gd name="connsiteY11" fmla="*/ 67132 h 134263"/>
                <a:gd name="connsiteX12" fmla="*/ 827301 w 898156"/>
                <a:gd name="connsiteY12" fmla="*/ 121048 h 134263"/>
                <a:gd name="connsiteX0" fmla="*/ 850749 w 917903"/>
                <a:gd name="connsiteY0" fmla="*/ 0 h 134263"/>
                <a:gd name="connsiteX1" fmla="*/ 20047 w 917903"/>
                <a:gd name="connsiteY1" fmla="*/ 0 h 134263"/>
                <a:gd name="connsiteX2" fmla="*/ 0 w 917903"/>
                <a:gd name="connsiteY2" fmla="*/ 72056 h 134263"/>
                <a:gd name="connsiteX3" fmla="*/ 20047 w 917903"/>
                <a:gd name="connsiteY3" fmla="*/ 134263 h 134263"/>
                <a:gd name="connsiteX4" fmla="*/ 850749 w 917903"/>
                <a:gd name="connsiteY4" fmla="*/ 134263 h 134263"/>
                <a:gd name="connsiteX5" fmla="*/ 917903 w 917903"/>
                <a:gd name="connsiteY5" fmla="*/ 67132 h 134263"/>
                <a:gd name="connsiteX6" fmla="*/ 917903 w 917903"/>
                <a:gd name="connsiteY6" fmla="*/ 67132 h 134263"/>
                <a:gd name="connsiteX7" fmla="*/ 850749 w 917903"/>
                <a:gd name="connsiteY7" fmla="*/ 0 h 134263"/>
                <a:gd name="connsiteX8" fmla="*/ 847048 w 917903"/>
                <a:gd name="connsiteY8" fmla="*/ 121048 h 134263"/>
                <a:gd name="connsiteX9" fmla="*/ 793113 w 917903"/>
                <a:gd name="connsiteY9" fmla="*/ 67132 h 134263"/>
                <a:gd name="connsiteX10" fmla="*/ 847048 w 917903"/>
                <a:gd name="connsiteY10" fmla="*/ 13215 h 134263"/>
                <a:gd name="connsiteX11" fmla="*/ 900983 w 917903"/>
                <a:gd name="connsiteY11" fmla="*/ 67132 h 134263"/>
                <a:gd name="connsiteX12" fmla="*/ 847048 w 917903"/>
                <a:gd name="connsiteY12" fmla="*/ 121048 h 134263"/>
                <a:gd name="connsiteX0" fmla="*/ 1007955 w 1075109"/>
                <a:gd name="connsiteY0" fmla="*/ 0 h 134263"/>
                <a:gd name="connsiteX1" fmla="*/ 177253 w 1075109"/>
                <a:gd name="connsiteY1" fmla="*/ 0 h 134263"/>
                <a:gd name="connsiteX2" fmla="*/ 0 w 1075109"/>
                <a:gd name="connsiteY2" fmla="*/ 111093 h 134263"/>
                <a:gd name="connsiteX3" fmla="*/ 177253 w 1075109"/>
                <a:gd name="connsiteY3" fmla="*/ 134263 h 134263"/>
                <a:gd name="connsiteX4" fmla="*/ 1007955 w 1075109"/>
                <a:gd name="connsiteY4" fmla="*/ 134263 h 134263"/>
                <a:gd name="connsiteX5" fmla="*/ 1075109 w 1075109"/>
                <a:gd name="connsiteY5" fmla="*/ 67132 h 134263"/>
                <a:gd name="connsiteX6" fmla="*/ 1075109 w 1075109"/>
                <a:gd name="connsiteY6" fmla="*/ 67132 h 134263"/>
                <a:gd name="connsiteX7" fmla="*/ 1007955 w 1075109"/>
                <a:gd name="connsiteY7" fmla="*/ 0 h 134263"/>
                <a:gd name="connsiteX8" fmla="*/ 1004254 w 1075109"/>
                <a:gd name="connsiteY8" fmla="*/ 121048 h 134263"/>
                <a:gd name="connsiteX9" fmla="*/ 950319 w 1075109"/>
                <a:gd name="connsiteY9" fmla="*/ 67132 h 134263"/>
                <a:gd name="connsiteX10" fmla="*/ 1004254 w 1075109"/>
                <a:gd name="connsiteY10" fmla="*/ 13215 h 134263"/>
                <a:gd name="connsiteX11" fmla="*/ 1058189 w 1075109"/>
                <a:gd name="connsiteY11" fmla="*/ 67132 h 134263"/>
                <a:gd name="connsiteX12" fmla="*/ 1004254 w 1075109"/>
                <a:gd name="connsiteY12"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109" h="134263">
                  <a:moveTo>
                    <a:pt x="1007955" y="0"/>
                  </a:moveTo>
                  <a:lnTo>
                    <a:pt x="177253" y="0"/>
                  </a:lnTo>
                  <a:lnTo>
                    <a:pt x="0" y="111093"/>
                  </a:lnTo>
                  <a:lnTo>
                    <a:pt x="177253" y="134263"/>
                  </a:lnTo>
                  <a:lnTo>
                    <a:pt x="1007955" y="134263"/>
                  </a:lnTo>
                  <a:cubicBezTo>
                    <a:pt x="1044970" y="134263"/>
                    <a:pt x="1075109" y="104133"/>
                    <a:pt x="1075109" y="67132"/>
                  </a:cubicBezTo>
                  <a:lnTo>
                    <a:pt x="1075109" y="67132"/>
                  </a:lnTo>
                  <a:cubicBezTo>
                    <a:pt x="1075109" y="30130"/>
                    <a:pt x="1044970" y="0"/>
                    <a:pt x="1007955" y="0"/>
                  </a:cubicBezTo>
                  <a:close/>
                  <a:moveTo>
                    <a:pt x="1004254" y="121048"/>
                  </a:moveTo>
                  <a:cubicBezTo>
                    <a:pt x="974114" y="121048"/>
                    <a:pt x="950319" y="96733"/>
                    <a:pt x="950319" y="67132"/>
                  </a:cubicBezTo>
                  <a:cubicBezTo>
                    <a:pt x="950319" y="37530"/>
                    <a:pt x="974642" y="13215"/>
                    <a:pt x="1004254" y="13215"/>
                  </a:cubicBezTo>
                  <a:cubicBezTo>
                    <a:pt x="1033865" y="13215"/>
                    <a:pt x="1058189" y="37530"/>
                    <a:pt x="1058189" y="67132"/>
                  </a:cubicBezTo>
                  <a:cubicBezTo>
                    <a:pt x="1058189" y="96733"/>
                    <a:pt x="1033865" y="121048"/>
                    <a:pt x="1004254" y="121048"/>
                  </a:cubicBezTo>
                  <a:close/>
                </a:path>
              </a:pathLst>
            </a:custGeom>
            <a:solidFill>
              <a:srgbClr val="805AAB"/>
            </a:solidFill>
            <a:ln w="0" cap="flat">
              <a:noFill/>
              <a:prstDash val="solid"/>
              <a:miter/>
            </a:ln>
          </p:spPr>
          <p:txBody>
            <a:bodyPr rtlCol="0" anchor="ctr"/>
            <a:lstStyle/>
            <a:p>
              <a:endParaRPr lang="en-US" sz="1200"/>
            </a:p>
          </p:txBody>
        </p:sp>
        <p:sp>
          <p:nvSpPr>
            <p:cNvPr id="184" name="Freeform 18">
              <a:extLst>
                <a:ext uri="{FF2B5EF4-FFF2-40B4-BE49-F238E27FC236}">
                  <a16:creationId xmlns:a16="http://schemas.microsoft.com/office/drawing/2014/main" id="{ED8FD861-4B51-DCA2-CACE-478FAF3D3303}"/>
                </a:ext>
              </a:extLst>
            </p:cNvPr>
            <p:cNvSpPr/>
            <p:nvPr/>
          </p:nvSpPr>
          <p:spPr>
            <a:xfrm>
              <a:off x="2344918" y="2118057"/>
              <a:ext cx="1194172" cy="889996"/>
            </a:xfrm>
            <a:custGeom>
              <a:avLst/>
              <a:gdLst>
                <a:gd name="connsiteX0" fmla="*/ 0 w 236890"/>
                <a:gd name="connsiteY0" fmla="*/ 111534 h 176550"/>
                <a:gd name="connsiteX1" fmla="*/ 236891 w 236890"/>
                <a:gd name="connsiteY1" fmla="*/ 0 h 176550"/>
                <a:gd name="connsiteX2" fmla="*/ 236891 w 236890"/>
                <a:gd name="connsiteY2" fmla="*/ 134263 h 176550"/>
                <a:gd name="connsiteX3" fmla="*/ 89363 w 236890"/>
                <a:gd name="connsiteY3" fmla="*/ 176551 h 176550"/>
                <a:gd name="connsiteX4" fmla="*/ 0 w 236890"/>
                <a:gd name="connsiteY4" fmla="*/ 111534 h 17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6550">
                  <a:moveTo>
                    <a:pt x="0" y="111534"/>
                  </a:moveTo>
                  <a:lnTo>
                    <a:pt x="236891" y="0"/>
                  </a:lnTo>
                  <a:lnTo>
                    <a:pt x="236891" y="134263"/>
                  </a:lnTo>
                  <a:lnTo>
                    <a:pt x="89363" y="176551"/>
                  </a:lnTo>
                  <a:lnTo>
                    <a:pt x="0" y="111534"/>
                  </a:lnTo>
                  <a:close/>
                </a:path>
              </a:pathLst>
            </a:custGeom>
            <a:solidFill>
              <a:srgbClr val="583F7B"/>
            </a:solidFill>
            <a:ln w="0" cap="flat">
              <a:noFill/>
              <a:prstDash val="solid"/>
              <a:miter/>
            </a:ln>
          </p:spPr>
          <p:txBody>
            <a:bodyPr rtlCol="0" anchor="ctr"/>
            <a:lstStyle/>
            <a:p>
              <a:endParaRPr lang="en-US" sz="1200"/>
            </a:p>
          </p:txBody>
        </p:sp>
        <p:grpSp>
          <p:nvGrpSpPr>
            <p:cNvPr id="186" name="Group 185">
              <a:extLst>
                <a:ext uri="{FF2B5EF4-FFF2-40B4-BE49-F238E27FC236}">
                  <a16:creationId xmlns:a16="http://schemas.microsoft.com/office/drawing/2014/main" id="{6EC1AB3E-7489-5F17-D9D0-BC98B2C0A4BB}"/>
                </a:ext>
              </a:extLst>
            </p:cNvPr>
            <p:cNvGrpSpPr/>
            <p:nvPr/>
          </p:nvGrpSpPr>
          <p:grpSpPr>
            <a:xfrm>
              <a:off x="3642996" y="2144452"/>
              <a:ext cx="3674781" cy="620202"/>
              <a:chOff x="8903732" y="1478850"/>
              <a:chExt cx="2944324" cy="682451"/>
            </a:xfrm>
          </p:grpSpPr>
          <p:sp>
            <p:nvSpPr>
              <p:cNvPr id="187" name="TextBox 186">
                <a:extLst>
                  <a:ext uri="{FF2B5EF4-FFF2-40B4-BE49-F238E27FC236}">
                    <a16:creationId xmlns:a16="http://schemas.microsoft.com/office/drawing/2014/main" id="{2AE4F514-F898-FE34-E499-AE212B7ED1B4}"/>
                  </a:ext>
                </a:extLst>
              </p:cNvPr>
              <p:cNvSpPr txBox="1"/>
              <p:nvPr/>
            </p:nvSpPr>
            <p:spPr>
              <a:xfrm>
                <a:off x="8903732" y="1478850"/>
                <a:ext cx="2926080" cy="372535"/>
              </a:xfrm>
              <a:prstGeom prst="rect">
                <a:avLst/>
              </a:prstGeom>
              <a:noFill/>
            </p:spPr>
            <p:txBody>
              <a:bodyPr wrap="square" lIns="0" rIns="0" rtlCol="0" anchor="b">
                <a:spAutoFit/>
              </a:bodyPr>
              <a:lstStyle/>
              <a:p>
                <a:pPr algn="r"/>
                <a:r>
                  <a:rPr lang="fa-IR" sz="1600" b="1" noProof="1">
                    <a:solidFill>
                      <a:schemeClr val="bg1"/>
                    </a:solidFill>
                    <a:cs typeface="B Titr" panose="00000700000000000000" pitchFamily="2" charset="-78"/>
                  </a:rPr>
                  <a:t>ضعف رویکردهای سنتی</a:t>
                </a:r>
                <a:endParaRPr lang="en-US" sz="1600" b="1" noProof="1">
                  <a:solidFill>
                    <a:schemeClr val="bg1"/>
                  </a:solidFill>
                  <a:cs typeface="B Titr" panose="00000700000000000000" pitchFamily="2" charset="-78"/>
                </a:endParaRPr>
              </a:p>
            </p:txBody>
          </p:sp>
          <p:sp>
            <p:nvSpPr>
              <p:cNvPr id="188" name="TextBox 187">
                <a:extLst>
                  <a:ext uri="{FF2B5EF4-FFF2-40B4-BE49-F238E27FC236}">
                    <a16:creationId xmlns:a16="http://schemas.microsoft.com/office/drawing/2014/main" id="{FFD4174A-0C65-F4AA-E56B-80598C9D95E0}"/>
                  </a:ext>
                </a:extLst>
              </p:cNvPr>
              <p:cNvSpPr txBox="1"/>
              <p:nvPr/>
            </p:nvSpPr>
            <p:spPr>
              <a:xfrm>
                <a:off x="8921976" y="1890367"/>
                <a:ext cx="2926080" cy="270934"/>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روش‌های سنتی ریسک اعتباری، دقت و انعطاف لازم را در تصمیم‌گیری ندارند.</a:t>
                </a:r>
              </a:p>
            </p:txBody>
          </p:sp>
        </p:grpSp>
      </p:grpSp>
      <p:grpSp>
        <p:nvGrpSpPr>
          <p:cNvPr id="191" name="Group 190">
            <a:extLst>
              <a:ext uri="{FF2B5EF4-FFF2-40B4-BE49-F238E27FC236}">
                <a16:creationId xmlns:a16="http://schemas.microsoft.com/office/drawing/2014/main" id="{07F0F2CD-68B3-49E9-4EBE-1655D1E513B0}"/>
              </a:ext>
            </a:extLst>
          </p:cNvPr>
          <p:cNvGrpSpPr/>
          <p:nvPr/>
        </p:nvGrpSpPr>
        <p:grpSpPr>
          <a:xfrm>
            <a:off x="1698916" y="2850840"/>
            <a:ext cx="859339" cy="1004914"/>
            <a:chOff x="217522" y="2716899"/>
            <a:chExt cx="3041494" cy="668021"/>
          </a:xfrm>
        </p:grpSpPr>
        <p:sp>
          <p:nvSpPr>
            <p:cNvPr id="192" name="TextBox 191">
              <a:extLst>
                <a:ext uri="{FF2B5EF4-FFF2-40B4-BE49-F238E27FC236}">
                  <a16:creationId xmlns:a16="http://schemas.microsoft.com/office/drawing/2014/main" id="{D52EF273-2F53-B4CF-3352-ED1794D2DACA}"/>
                </a:ext>
              </a:extLst>
            </p:cNvPr>
            <p:cNvSpPr txBox="1"/>
            <p:nvPr/>
          </p:nvSpPr>
          <p:spPr>
            <a:xfrm>
              <a:off x="332936" y="2716899"/>
              <a:ext cx="2926080" cy="372533"/>
            </a:xfrm>
            <a:prstGeom prst="rect">
              <a:avLst/>
            </a:prstGeom>
            <a:noFill/>
          </p:spPr>
          <p:txBody>
            <a:bodyPr wrap="square" lIns="0" rIns="0" rtlCol="0" anchor="b">
              <a:spAutoFit/>
            </a:bodyPr>
            <a:lstStyle/>
            <a:p>
              <a:pPr algn="ctr"/>
              <a:endParaRPr lang="en-US" sz="1600" b="1" noProof="1">
                <a:solidFill>
                  <a:schemeClr val="bg1"/>
                </a:solidFill>
              </a:endParaRPr>
            </a:p>
          </p:txBody>
        </p:sp>
        <p:sp>
          <p:nvSpPr>
            <p:cNvPr id="193" name="TextBox 192">
              <a:extLst>
                <a:ext uri="{FF2B5EF4-FFF2-40B4-BE49-F238E27FC236}">
                  <a16:creationId xmlns:a16="http://schemas.microsoft.com/office/drawing/2014/main" id="{36D4E8EC-89CA-4DD4-57E5-22F1B9558585}"/>
                </a:ext>
              </a:extLst>
            </p:cNvPr>
            <p:cNvSpPr txBox="1"/>
            <p:nvPr/>
          </p:nvSpPr>
          <p:spPr>
            <a:xfrm>
              <a:off x="217522" y="2832511"/>
              <a:ext cx="2926080" cy="552409"/>
            </a:xfrm>
            <a:prstGeom prst="rect">
              <a:avLst/>
            </a:prstGeom>
            <a:noFill/>
          </p:spPr>
          <p:txBody>
            <a:bodyPr wrap="square" lIns="0" rIns="0" rtlCol="0" anchor="t">
              <a:spAutoFit/>
            </a:bodyPr>
            <a:lstStyle/>
            <a:p>
              <a:pPr algn="ctr"/>
              <a:r>
                <a:rPr lang="fa-IR" sz="1600" noProof="1">
                  <a:solidFill>
                    <a:schemeClr val="bg1"/>
                  </a:solidFill>
                  <a:cs typeface="B Titr" panose="00000700000000000000" pitchFamily="2" charset="-78"/>
                </a:rPr>
                <a:t>مدیریت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ریسک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اعتباری</a:t>
              </a:r>
              <a:endParaRPr lang="en-US" sz="1600" noProof="1">
                <a:solidFill>
                  <a:schemeClr val="bg1"/>
                </a:solidFill>
                <a:cs typeface="B Titr" panose="00000700000000000000" pitchFamily="2" charset="-78"/>
              </a:endParaRPr>
            </a:p>
          </p:txBody>
        </p:sp>
      </p:grpSp>
      <p:sp>
        <p:nvSpPr>
          <p:cNvPr id="195" name="TextBox 194">
            <a:extLst>
              <a:ext uri="{FF2B5EF4-FFF2-40B4-BE49-F238E27FC236}">
                <a16:creationId xmlns:a16="http://schemas.microsoft.com/office/drawing/2014/main" id="{C334EB1B-4F5A-AFF7-DC58-55B8FF023250}"/>
              </a:ext>
            </a:extLst>
          </p:cNvPr>
          <p:cNvSpPr txBox="1"/>
          <p:nvPr/>
        </p:nvSpPr>
        <p:spPr>
          <a:xfrm>
            <a:off x="7560838" y="2180681"/>
            <a:ext cx="625060" cy="307777"/>
          </a:xfrm>
          <a:prstGeom prst="rect">
            <a:avLst/>
          </a:prstGeom>
          <a:noFill/>
        </p:spPr>
        <p:txBody>
          <a:bodyPr wrap="square" lIns="0" rIns="0" rtlCol="0" anchor="ctr">
            <a:spAutoFit/>
          </a:bodyPr>
          <a:lstStyle/>
          <a:p>
            <a:pPr algn="ctr"/>
            <a:r>
              <a:rPr lang="en-US" sz="1400" b="1" noProof="1">
                <a:cs typeface="B Nazanin" panose="00000400000000000000" pitchFamily="2" charset="-78"/>
              </a:rPr>
              <a:t>1</a:t>
            </a:r>
          </a:p>
        </p:txBody>
      </p:sp>
      <p:sp>
        <p:nvSpPr>
          <p:cNvPr id="196" name="TextBox 195">
            <a:extLst>
              <a:ext uri="{FF2B5EF4-FFF2-40B4-BE49-F238E27FC236}">
                <a16:creationId xmlns:a16="http://schemas.microsoft.com/office/drawing/2014/main" id="{BEE05473-CC4B-09E8-0ECE-9B4DC9F15154}"/>
              </a:ext>
            </a:extLst>
          </p:cNvPr>
          <p:cNvSpPr txBox="1"/>
          <p:nvPr/>
        </p:nvSpPr>
        <p:spPr>
          <a:xfrm>
            <a:off x="7560838" y="2940846"/>
            <a:ext cx="625060" cy="307777"/>
          </a:xfrm>
          <a:prstGeom prst="rect">
            <a:avLst/>
          </a:prstGeom>
          <a:noFill/>
        </p:spPr>
        <p:txBody>
          <a:bodyPr wrap="square" lIns="0" rIns="0" rtlCol="0" anchor="ctr">
            <a:spAutoFit/>
          </a:bodyPr>
          <a:lstStyle/>
          <a:p>
            <a:pPr algn="ctr"/>
            <a:r>
              <a:rPr lang="fa-IR" sz="1400" b="1" noProof="1"/>
              <a:t>2</a:t>
            </a:r>
            <a:endParaRPr lang="en-US" sz="1400" b="1" noProof="1"/>
          </a:p>
        </p:txBody>
      </p:sp>
      <p:sp>
        <p:nvSpPr>
          <p:cNvPr id="197" name="TextBox 196">
            <a:extLst>
              <a:ext uri="{FF2B5EF4-FFF2-40B4-BE49-F238E27FC236}">
                <a16:creationId xmlns:a16="http://schemas.microsoft.com/office/drawing/2014/main" id="{389415D9-907E-9300-6046-A1037946B861}"/>
              </a:ext>
            </a:extLst>
          </p:cNvPr>
          <p:cNvSpPr txBox="1"/>
          <p:nvPr/>
        </p:nvSpPr>
        <p:spPr>
          <a:xfrm>
            <a:off x="7560838" y="3697155"/>
            <a:ext cx="625060" cy="307777"/>
          </a:xfrm>
          <a:prstGeom prst="rect">
            <a:avLst/>
          </a:prstGeom>
          <a:noFill/>
        </p:spPr>
        <p:txBody>
          <a:bodyPr wrap="square" lIns="0" rIns="0" rtlCol="0" anchor="ctr">
            <a:spAutoFit/>
          </a:bodyPr>
          <a:lstStyle/>
          <a:p>
            <a:pPr algn="ctr"/>
            <a:r>
              <a:rPr lang="fa-IR" sz="1400" b="1" noProof="1"/>
              <a:t>3</a:t>
            </a:r>
            <a:endParaRPr lang="en-US" sz="1400" b="1" noProof="1"/>
          </a:p>
        </p:txBody>
      </p:sp>
      <p:sp>
        <p:nvSpPr>
          <p:cNvPr id="198" name="TextBox 197">
            <a:extLst>
              <a:ext uri="{FF2B5EF4-FFF2-40B4-BE49-F238E27FC236}">
                <a16:creationId xmlns:a16="http://schemas.microsoft.com/office/drawing/2014/main" id="{165F1585-DABD-9A89-AA63-0502F629DC91}"/>
              </a:ext>
            </a:extLst>
          </p:cNvPr>
          <p:cNvSpPr txBox="1"/>
          <p:nvPr/>
        </p:nvSpPr>
        <p:spPr>
          <a:xfrm>
            <a:off x="7540896" y="4468072"/>
            <a:ext cx="625060" cy="307777"/>
          </a:xfrm>
          <a:prstGeom prst="rect">
            <a:avLst/>
          </a:prstGeom>
          <a:noFill/>
        </p:spPr>
        <p:txBody>
          <a:bodyPr wrap="square" lIns="0" rIns="0" rtlCol="0" anchor="ctr">
            <a:spAutoFit/>
          </a:bodyPr>
          <a:lstStyle/>
          <a:p>
            <a:pPr algn="ctr"/>
            <a:r>
              <a:rPr lang="fa-IR" sz="1400" b="1" noProof="1"/>
              <a:t>4</a:t>
            </a:r>
            <a:endParaRPr lang="en-US" sz="1400" b="1" noProof="1"/>
          </a:p>
        </p:txBody>
      </p:sp>
      <p:sp>
        <p:nvSpPr>
          <p:cNvPr id="199" name="TextBox 198">
            <a:extLst>
              <a:ext uri="{FF2B5EF4-FFF2-40B4-BE49-F238E27FC236}">
                <a16:creationId xmlns:a16="http://schemas.microsoft.com/office/drawing/2014/main" id="{194F68F7-8389-B714-192B-1D3DFDE88E5A}"/>
              </a:ext>
            </a:extLst>
          </p:cNvPr>
          <p:cNvSpPr txBox="1"/>
          <p:nvPr/>
        </p:nvSpPr>
        <p:spPr>
          <a:xfrm>
            <a:off x="1293219" y="1006731"/>
            <a:ext cx="7636199" cy="461665"/>
          </a:xfrm>
          <a:prstGeom prst="rect">
            <a:avLst/>
          </a:prstGeom>
          <a:noFill/>
        </p:spPr>
        <p:txBody>
          <a:bodyPr wrap="square" rtlCol="0">
            <a:spAutoFit/>
          </a:bodyPr>
          <a:lstStyle/>
          <a:p>
            <a:pPr algn="r" rtl="1"/>
            <a:r>
              <a:rPr lang="fa-IR" sz="2400" cap="all" dirty="0">
                <a:solidFill>
                  <a:srgbClr val="002060"/>
                </a:solidFill>
                <a:latin typeface="+mj-lt"/>
                <a:ea typeface="+mj-ea"/>
                <a:cs typeface="B Titr" pitchFamily="2" charset="-78"/>
              </a:rPr>
              <a:t>چالش‌ها در مدیریت ریسک اعتباری </a:t>
            </a:r>
          </a:p>
        </p:txBody>
      </p:sp>
    </p:spTree>
    <p:extLst>
      <p:ext uri="{BB962C8B-B14F-4D97-AF65-F5344CB8AC3E}">
        <p14:creationId xmlns:p14="http://schemas.microsoft.com/office/powerpoint/2010/main" val="165244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43E5-FFD6-639B-0108-43908B244AF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E074758F-99DC-820F-A4FB-F6E5C226380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97562B7A-030B-76EF-FA32-8803B947D578}"/>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1CB50E0-90AC-AD11-BFBD-49F404BA859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CD14619-F697-A07F-AF7B-364887298B6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F2EAF-E798-EC8B-8B19-40D41BD67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7D6F93-C17A-133D-1FDF-D31B44DFEDB1}"/>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4</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E4C86E3-4B17-387B-7C09-EAB432D1505E}"/>
              </a:ext>
            </a:extLst>
          </p:cNvPr>
          <p:cNvGraphicFramePr/>
          <p:nvPr>
            <p:extLst>
              <p:ext uri="{D42A27DB-BD31-4B8C-83A1-F6EECF244321}">
                <p14:modId xmlns:p14="http://schemas.microsoft.com/office/powerpoint/2010/main" val="1108554543"/>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85E20AF-ABF1-A9D8-55D2-2BCBBAFDBE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A373BA75-8C83-36B8-9553-DC96ECA26B8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B9C77E0-81E1-489F-1D7E-EDD24EFAE622}"/>
              </a:ext>
            </a:extLst>
          </p:cNvPr>
          <p:cNvSpPr txBox="1"/>
          <p:nvPr/>
        </p:nvSpPr>
        <p:spPr>
          <a:xfrm>
            <a:off x="2209786" y="1006731"/>
            <a:ext cx="6719632"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توسعه مدلی برای پیش‌بینی ریسک اعتباری با استفاده از رویکرد ترکیبی مبتنی بر ماتریس زیان و طبقه‌بندی بگینگ.</a:t>
            </a:r>
          </a:p>
        </p:txBody>
      </p:sp>
      <p:grpSp>
        <p:nvGrpSpPr>
          <p:cNvPr id="3" name="Group 2">
            <a:extLst>
              <a:ext uri="{FF2B5EF4-FFF2-40B4-BE49-F238E27FC236}">
                <a16:creationId xmlns:a16="http://schemas.microsoft.com/office/drawing/2014/main" id="{5E91520B-418D-1C24-AA70-0366349EE554}"/>
              </a:ext>
            </a:extLst>
          </p:cNvPr>
          <p:cNvGrpSpPr/>
          <p:nvPr/>
        </p:nvGrpSpPr>
        <p:grpSpPr>
          <a:xfrm>
            <a:off x="4950119" y="4100053"/>
            <a:ext cx="3299442" cy="829115"/>
            <a:chOff x="8921977" y="2875430"/>
            <a:chExt cx="2926080" cy="1105485"/>
          </a:xfrm>
        </p:grpSpPr>
        <p:sp>
          <p:nvSpPr>
            <p:cNvPr id="4" name="TextBox 3">
              <a:extLst>
                <a:ext uri="{FF2B5EF4-FFF2-40B4-BE49-F238E27FC236}">
                  <a16:creationId xmlns:a16="http://schemas.microsoft.com/office/drawing/2014/main" id="{A2ADB74A-4EEA-AF65-7E6D-893E1B62682C}"/>
                </a:ext>
              </a:extLst>
            </p:cNvPr>
            <p:cNvSpPr txBox="1"/>
            <p:nvPr/>
          </p:nvSpPr>
          <p:spPr>
            <a:xfrm>
              <a:off x="8921977" y="2875430"/>
              <a:ext cx="2926080" cy="533479"/>
            </a:xfrm>
            <a:prstGeom prst="rect">
              <a:avLst/>
            </a:prstGeom>
            <a:noFill/>
          </p:spPr>
          <p:txBody>
            <a:bodyPr wrap="square" lIns="0" rIns="0" rtlCol="0" anchor="b">
              <a:spAutoFit/>
            </a:bodyPr>
            <a:lstStyle/>
            <a:p>
              <a:pPr algn="r" rtl="1"/>
              <a:r>
                <a:rPr lang="fa-IR" sz="2000" b="1" noProof="1">
                  <a:solidFill>
                    <a:schemeClr val="accent5">
                      <a:lumMod val="75000"/>
                    </a:schemeClr>
                  </a:solidFill>
                  <a:cs typeface="B Titr" panose="00000700000000000000" pitchFamily="2" charset="-78"/>
                </a:rPr>
                <a:t>ارتقاء پایداری مدل</a:t>
              </a:r>
              <a:endParaRPr lang="en-US" sz="2000" b="1" noProof="1">
                <a:solidFill>
                  <a:schemeClr val="accent5">
                    <a:lumMod val="75000"/>
                  </a:schemeClr>
                </a:solidFill>
                <a:cs typeface="B Titr" panose="00000700000000000000" pitchFamily="2" charset="-78"/>
              </a:endParaRPr>
            </a:p>
          </p:txBody>
        </p:sp>
        <p:sp>
          <p:nvSpPr>
            <p:cNvPr id="5" name="TextBox 4">
              <a:extLst>
                <a:ext uri="{FF2B5EF4-FFF2-40B4-BE49-F238E27FC236}">
                  <a16:creationId xmlns:a16="http://schemas.microsoft.com/office/drawing/2014/main" id="{EB67CB93-7557-765B-A9DA-E6C8B7068949}"/>
                </a:ext>
              </a:extLst>
            </p:cNvPr>
            <p:cNvSpPr txBox="1"/>
            <p:nvPr/>
          </p:nvSpPr>
          <p:spPr>
            <a:xfrm>
              <a:off x="8921977" y="3406400"/>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الگوریتم بگینگ با کاهش واریانس مدل، عملکرد باثبات‌تری در مواجهه با نوسانات بازار فراهم می‌کند.</a:t>
              </a:r>
              <a:endParaRPr lang="en-US" sz="1100" noProof="1">
                <a:solidFill>
                  <a:schemeClr val="tx1">
                    <a:lumMod val="65000"/>
                    <a:lumOff val="35000"/>
                  </a:schemeClr>
                </a:solidFill>
                <a:cs typeface="2  Mitra_1 (MRT)" panose="00000700000000000000" pitchFamily="2" charset="-78"/>
              </a:endParaRPr>
            </a:p>
          </p:txBody>
        </p:sp>
      </p:grpSp>
      <p:grpSp>
        <p:nvGrpSpPr>
          <p:cNvPr id="6" name="Group 5">
            <a:extLst>
              <a:ext uri="{FF2B5EF4-FFF2-40B4-BE49-F238E27FC236}">
                <a16:creationId xmlns:a16="http://schemas.microsoft.com/office/drawing/2014/main" id="{4E67BC4D-178B-4CEB-A721-CF122B7DE95F}"/>
              </a:ext>
            </a:extLst>
          </p:cNvPr>
          <p:cNvGrpSpPr/>
          <p:nvPr/>
        </p:nvGrpSpPr>
        <p:grpSpPr>
          <a:xfrm>
            <a:off x="5488772" y="5173687"/>
            <a:ext cx="3299442" cy="829115"/>
            <a:chOff x="8921977" y="4580524"/>
            <a:chExt cx="2926080" cy="1105485"/>
          </a:xfrm>
        </p:grpSpPr>
        <p:sp>
          <p:nvSpPr>
            <p:cNvPr id="7" name="TextBox 6">
              <a:extLst>
                <a:ext uri="{FF2B5EF4-FFF2-40B4-BE49-F238E27FC236}">
                  <a16:creationId xmlns:a16="http://schemas.microsoft.com/office/drawing/2014/main" id="{FA5438D7-DE7C-CCFF-9C9B-B97DB2178A5C}"/>
                </a:ext>
              </a:extLst>
            </p:cNvPr>
            <p:cNvSpPr txBox="1"/>
            <p:nvPr/>
          </p:nvSpPr>
          <p:spPr>
            <a:xfrm>
              <a:off x="8921977" y="4580524"/>
              <a:ext cx="2926080" cy="533479"/>
            </a:xfrm>
            <a:prstGeom prst="rect">
              <a:avLst/>
            </a:prstGeom>
            <a:noFill/>
          </p:spPr>
          <p:txBody>
            <a:bodyPr wrap="square" lIns="0" rIns="0" rtlCol="0" anchor="b">
              <a:spAutoFit/>
            </a:bodyPr>
            <a:lstStyle/>
            <a:p>
              <a:pPr algn="r"/>
              <a:r>
                <a:rPr lang="fa-IR" sz="2000" b="1" noProof="1">
                  <a:solidFill>
                    <a:schemeClr val="accent2">
                      <a:lumMod val="75000"/>
                    </a:schemeClr>
                  </a:solidFill>
                  <a:cs typeface="B Titr" panose="00000700000000000000" pitchFamily="2" charset="-78"/>
                </a:rPr>
                <a:t>طراحی مدلی</a:t>
              </a:r>
              <a:endParaRPr lang="en-US" sz="2000" b="1" noProof="1">
                <a:solidFill>
                  <a:schemeClr val="accent2">
                    <a:lumMod val="75000"/>
                  </a:schemeClr>
                </a:solidFill>
                <a:cs typeface="B Titr" panose="00000700000000000000" pitchFamily="2" charset="-78"/>
              </a:endParaRPr>
            </a:p>
          </p:txBody>
        </p:sp>
        <p:sp>
          <p:nvSpPr>
            <p:cNvPr id="8" name="TextBox 7">
              <a:extLst>
                <a:ext uri="{FF2B5EF4-FFF2-40B4-BE49-F238E27FC236}">
                  <a16:creationId xmlns:a16="http://schemas.microsoft.com/office/drawing/2014/main" id="{2630187B-F596-3F18-4671-C87AE2BB5A13}"/>
                </a:ext>
              </a:extLst>
            </p:cNvPr>
            <p:cNvSpPr txBox="1"/>
            <p:nvPr/>
          </p:nvSpPr>
          <p:spPr>
            <a:xfrm>
              <a:off x="8921977" y="5111494"/>
              <a:ext cx="2926080" cy="574515"/>
            </a:xfrm>
            <a:prstGeom prst="rect">
              <a:avLst/>
            </a:prstGeom>
            <a:noFill/>
          </p:spPr>
          <p:txBody>
            <a:bodyPr wrap="square" lIns="0" rIns="0" rtlCol="0" anchor="t">
              <a:spAutoFit/>
            </a:bodyPr>
            <a:lstStyle/>
            <a:p>
              <a:pPr algn="r"/>
              <a:r>
                <a:rPr lang="fa-IR" sz="1100" dirty="0">
                  <a:solidFill>
                    <a:schemeClr val="tx1">
                      <a:lumMod val="65000"/>
                      <a:lumOff val="35000"/>
                    </a:schemeClr>
                  </a:solidFill>
                  <a:cs typeface="2  Mitra_1 (MRT)" panose="00000700000000000000" pitchFamily="2" charset="-78"/>
                </a:rPr>
                <a:t>مدل پیشنهادی، علاوه بر پیش‌بینی آماری، تأثیر مالی هر تصمیم اعتباری را نیز در ساختار تصمیم‌گیری وارد می‌کند.</a:t>
              </a:r>
            </a:p>
          </p:txBody>
        </p:sp>
      </p:grpSp>
      <p:grpSp>
        <p:nvGrpSpPr>
          <p:cNvPr id="10" name="Group 9">
            <a:extLst>
              <a:ext uri="{FF2B5EF4-FFF2-40B4-BE49-F238E27FC236}">
                <a16:creationId xmlns:a16="http://schemas.microsoft.com/office/drawing/2014/main" id="{C247D4FF-05C8-BEE4-2D59-4274D46AD45C}"/>
              </a:ext>
            </a:extLst>
          </p:cNvPr>
          <p:cNvGrpSpPr/>
          <p:nvPr/>
        </p:nvGrpSpPr>
        <p:grpSpPr>
          <a:xfrm>
            <a:off x="5466492" y="2999668"/>
            <a:ext cx="3299444" cy="767559"/>
            <a:chOff x="8921976" y="1252411"/>
            <a:chExt cx="2926081" cy="1023410"/>
          </a:xfrm>
        </p:grpSpPr>
        <p:sp>
          <p:nvSpPr>
            <p:cNvPr id="11" name="TextBox 10">
              <a:extLst>
                <a:ext uri="{FF2B5EF4-FFF2-40B4-BE49-F238E27FC236}">
                  <a16:creationId xmlns:a16="http://schemas.microsoft.com/office/drawing/2014/main" id="{FA5C9026-35D4-279B-9C72-9DE0C9764BFB}"/>
                </a:ext>
              </a:extLst>
            </p:cNvPr>
            <p:cNvSpPr txBox="1"/>
            <p:nvPr/>
          </p:nvSpPr>
          <p:spPr>
            <a:xfrm>
              <a:off x="8921976" y="1252411"/>
              <a:ext cx="2926080" cy="451404"/>
            </a:xfrm>
            <a:prstGeom prst="rect">
              <a:avLst/>
            </a:prstGeom>
            <a:noFill/>
          </p:spPr>
          <p:txBody>
            <a:bodyPr wrap="square" lIns="0" rIns="0" rtlCol="0" anchor="b">
              <a:spAutoFit/>
            </a:bodyPr>
            <a:lstStyle/>
            <a:p>
              <a:pPr algn="r"/>
              <a:r>
                <a:rPr lang="fa-IR" sz="1600" b="1" noProof="1">
                  <a:solidFill>
                    <a:schemeClr val="accent4">
                      <a:lumMod val="75000"/>
                    </a:schemeClr>
                  </a:solidFill>
                  <a:cs typeface="B Titr" panose="00000700000000000000" pitchFamily="2" charset="-78"/>
                </a:rPr>
                <a:t>کاهش هزینه‌های تصمیم‌گیری</a:t>
              </a:r>
              <a:endParaRPr lang="en-US" sz="1600" b="1" noProof="1">
                <a:solidFill>
                  <a:schemeClr val="accent4">
                    <a:lumMod val="75000"/>
                  </a:schemeClr>
                </a:solidFill>
                <a:cs typeface="B Titr" panose="00000700000000000000" pitchFamily="2" charset="-78"/>
              </a:endParaRPr>
            </a:p>
          </p:txBody>
        </p:sp>
        <p:sp>
          <p:nvSpPr>
            <p:cNvPr id="13" name="TextBox 12">
              <a:extLst>
                <a:ext uri="{FF2B5EF4-FFF2-40B4-BE49-F238E27FC236}">
                  <a16:creationId xmlns:a16="http://schemas.microsoft.com/office/drawing/2014/main" id="{EBB871CA-2A7B-827F-EF4E-6A1A6BDF445A}"/>
                </a:ext>
              </a:extLst>
            </p:cNvPr>
            <p:cNvSpPr txBox="1"/>
            <p:nvPr/>
          </p:nvSpPr>
          <p:spPr>
            <a:xfrm>
              <a:off x="8921977" y="1701306"/>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با استفاده از ماتریس زیان، هزینه‌های واقعی پذیرش یا رد نادرست مشتری در تصمیم‌گیری لحاظ می‌شود.</a:t>
              </a:r>
              <a:endParaRPr lang="en-US" sz="1100" noProof="1">
                <a:solidFill>
                  <a:schemeClr val="tx1">
                    <a:lumMod val="65000"/>
                    <a:lumOff val="35000"/>
                  </a:schemeClr>
                </a:solidFill>
                <a:cs typeface="2  Mitra_1 (MRT)" panose="00000700000000000000" pitchFamily="2" charset="-78"/>
              </a:endParaRPr>
            </a:p>
          </p:txBody>
        </p:sp>
      </p:grpSp>
      <p:grpSp>
        <p:nvGrpSpPr>
          <p:cNvPr id="16" name="Group 15">
            <a:extLst>
              <a:ext uri="{FF2B5EF4-FFF2-40B4-BE49-F238E27FC236}">
                <a16:creationId xmlns:a16="http://schemas.microsoft.com/office/drawing/2014/main" id="{148532F0-D9CC-21DC-CCB5-397AF733296F}"/>
              </a:ext>
            </a:extLst>
          </p:cNvPr>
          <p:cNvGrpSpPr/>
          <p:nvPr/>
        </p:nvGrpSpPr>
        <p:grpSpPr>
          <a:xfrm>
            <a:off x="4889258" y="1776172"/>
            <a:ext cx="3299442" cy="829115"/>
            <a:chOff x="8921977" y="1170336"/>
            <a:chExt cx="2926080" cy="1105485"/>
          </a:xfrm>
        </p:grpSpPr>
        <p:sp>
          <p:nvSpPr>
            <p:cNvPr id="18" name="TextBox 17">
              <a:extLst>
                <a:ext uri="{FF2B5EF4-FFF2-40B4-BE49-F238E27FC236}">
                  <a16:creationId xmlns:a16="http://schemas.microsoft.com/office/drawing/2014/main" id="{6A36D163-5D41-ED17-2F58-D2C7F2957569}"/>
                </a:ext>
              </a:extLst>
            </p:cNvPr>
            <p:cNvSpPr txBox="1"/>
            <p:nvPr/>
          </p:nvSpPr>
          <p:spPr>
            <a:xfrm>
              <a:off x="8921977" y="1170336"/>
              <a:ext cx="2926080" cy="533479"/>
            </a:xfrm>
            <a:prstGeom prst="rect">
              <a:avLst/>
            </a:prstGeom>
            <a:noFill/>
          </p:spPr>
          <p:txBody>
            <a:bodyPr wrap="square" lIns="0" rIns="0" rtlCol="0" anchor="b">
              <a:spAutoFit/>
            </a:bodyPr>
            <a:lstStyle/>
            <a:p>
              <a:pPr algn="r"/>
              <a:r>
                <a:rPr lang="fa-IR" sz="2000" b="1" noProof="1">
                  <a:solidFill>
                    <a:schemeClr val="accent1">
                      <a:lumMod val="75000"/>
                    </a:schemeClr>
                  </a:solidFill>
                  <a:cs typeface="B Titr" panose="00000700000000000000" pitchFamily="2" charset="-78"/>
                </a:rPr>
                <a:t>بهبود دقت پیش‌بینی </a:t>
              </a:r>
              <a:endParaRPr lang="en-US" sz="2000" b="1" noProof="1">
                <a:solidFill>
                  <a:schemeClr val="accent1">
                    <a:lumMod val="75000"/>
                  </a:schemeClr>
                </a:solidFill>
                <a:cs typeface="B Titr" panose="00000700000000000000" pitchFamily="2" charset="-78"/>
              </a:endParaRPr>
            </a:p>
          </p:txBody>
        </p:sp>
        <p:sp>
          <p:nvSpPr>
            <p:cNvPr id="19" name="TextBox 18">
              <a:extLst>
                <a:ext uri="{FF2B5EF4-FFF2-40B4-BE49-F238E27FC236}">
                  <a16:creationId xmlns:a16="http://schemas.microsoft.com/office/drawing/2014/main" id="{0D337708-7CC9-63EF-8ECC-2B7EF2F829E3}"/>
                </a:ext>
              </a:extLst>
            </p:cNvPr>
            <p:cNvSpPr txBox="1"/>
            <p:nvPr/>
          </p:nvSpPr>
          <p:spPr>
            <a:xfrm>
              <a:off x="8921977" y="1701306"/>
              <a:ext cx="2926080" cy="574515"/>
            </a:xfrm>
            <a:prstGeom prst="rect">
              <a:avLst/>
            </a:prstGeom>
            <a:noFill/>
          </p:spPr>
          <p:txBody>
            <a:bodyPr wrap="square" lIns="0" rIns="0" rtlCol="0" anchor="t">
              <a:spAutoFit/>
            </a:bodyPr>
            <a:lstStyle/>
            <a:p>
              <a:pPr algn="just" rtl="1"/>
              <a:r>
                <a:rPr lang="fa-IR" sz="1100" noProof="1">
                  <a:solidFill>
                    <a:schemeClr val="tx1">
                      <a:lumMod val="65000"/>
                      <a:lumOff val="35000"/>
                    </a:schemeClr>
                  </a:solidFill>
                  <a:cs typeface="2  Mitra_1 (MRT)" panose="00000700000000000000" pitchFamily="2" charset="-78"/>
                </a:rPr>
                <a:t>مدل با بهره‌گیری از ساختار سه‌گانه تصمیم‌گیری، امکان تحلیل دقیق‌تری در مورد مشتریان با وضعیت نامشخص فراهم می‌سازد.</a:t>
              </a:r>
              <a:endParaRPr lang="en-US" sz="1100" noProof="1">
                <a:solidFill>
                  <a:schemeClr val="tx1">
                    <a:lumMod val="65000"/>
                    <a:lumOff val="35000"/>
                  </a:schemeClr>
                </a:solidFill>
                <a:cs typeface="2  Mitra_1 (MRT)" panose="00000700000000000000" pitchFamily="2" charset="-78"/>
              </a:endParaRPr>
            </a:p>
          </p:txBody>
        </p:sp>
      </p:grpSp>
      <p:sp>
        <p:nvSpPr>
          <p:cNvPr id="20" name="Graphic 15" descr="Airplane with solid fill">
            <a:extLst>
              <a:ext uri="{FF2B5EF4-FFF2-40B4-BE49-F238E27FC236}">
                <a16:creationId xmlns:a16="http://schemas.microsoft.com/office/drawing/2014/main" id="{23945049-EB08-FDB4-5ABC-AECB5E5EE9D3}"/>
              </a:ext>
            </a:extLst>
          </p:cNvPr>
          <p:cNvSpPr/>
          <p:nvPr/>
        </p:nvSpPr>
        <p:spPr>
          <a:xfrm rot="4733039">
            <a:off x="3387867" y="2034319"/>
            <a:ext cx="844086" cy="993042"/>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1">
              <a:lumMod val="75000"/>
            </a:schemeClr>
          </a:solidFill>
          <a:ln w="20836"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E1D611A7-8EF0-DA8B-AAF5-37075DA32C90}"/>
              </a:ext>
            </a:extLst>
          </p:cNvPr>
          <p:cNvSpPr/>
          <p:nvPr/>
        </p:nvSpPr>
        <p:spPr>
          <a:xfrm rot="20933039">
            <a:off x="2474915" y="2250432"/>
            <a:ext cx="1228280" cy="844088"/>
          </a:xfrm>
          <a:custGeom>
            <a:avLst/>
            <a:gdLst>
              <a:gd name="connsiteX0" fmla="*/ 1622790 w 1622790"/>
              <a:gd name="connsiteY0" fmla="*/ 690754 h 1115199"/>
              <a:gd name="connsiteX1" fmla="*/ 1410569 w 1622790"/>
              <a:gd name="connsiteY1" fmla="*/ 1115198 h 1115199"/>
              <a:gd name="connsiteX2" fmla="*/ 1558169 w 1622790"/>
              <a:gd name="connsiteY2" fmla="*/ 1115198 h 1115199"/>
              <a:gd name="connsiteX3" fmla="*/ 1558170 w 1622790"/>
              <a:gd name="connsiteY3" fmla="*/ 1115195 h 1115199"/>
              <a:gd name="connsiteX4" fmla="*/ 1561867 w 1622790"/>
              <a:gd name="connsiteY4" fmla="*/ 1115195 h 1115199"/>
              <a:gd name="connsiteX5" fmla="*/ 1561864 w 1622790"/>
              <a:gd name="connsiteY5" fmla="*/ 1115199 h 1115199"/>
              <a:gd name="connsiteX6" fmla="*/ 0 w 1622790"/>
              <a:gd name="connsiteY6" fmla="*/ 1115199 h 1115199"/>
              <a:gd name="connsiteX7" fmla="*/ 1 w 1622790"/>
              <a:gd name="connsiteY7" fmla="*/ 0 h 1115199"/>
              <a:gd name="connsiteX8" fmla="*/ 1410569 w 1622790"/>
              <a:gd name="connsiteY8" fmla="*/ 0 h 1115199"/>
              <a:gd name="connsiteX9" fmla="*/ 1618196 w 1622790"/>
              <a:gd name="connsiteY9" fmla="*/ 415254 h 1115199"/>
              <a:gd name="connsiteX10" fmla="*/ 1394052 w 1622790"/>
              <a:gd name="connsiteY10" fmla="*/ 415254 h 1115199"/>
              <a:gd name="connsiteX11" fmla="*/ 1270513 w 1622790"/>
              <a:gd name="connsiteY11" fmla="*/ 264437 h 1115199"/>
              <a:gd name="connsiteX12" fmla="*/ 1059703 w 1622790"/>
              <a:gd name="connsiteY12" fmla="*/ 264437 h 1115199"/>
              <a:gd name="connsiteX13" fmla="*/ 1168382 w 1622790"/>
              <a:gd name="connsiteY13" fmla="*/ 553005 h 1115199"/>
              <a:gd name="connsiteX14" fmla="*/ 1056242 w 1622790"/>
              <a:gd name="connsiteY14" fmla="*/ 850763 h 1115199"/>
              <a:gd name="connsiteX15" fmla="*/ 1262985 w 1622790"/>
              <a:gd name="connsiteY15" fmla="*/ 850763 h 1115199"/>
              <a:gd name="connsiteX16" fmla="*/ 1394052 w 1622790"/>
              <a:gd name="connsiteY16" fmla="*/ 690754 h 111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2790" h="1115199">
                <a:moveTo>
                  <a:pt x="1622790" y="690754"/>
                </a:moveTo>
                <a:lnTo>
                  <a:pt x="1410569" y="1115198"/>
                </a:lnTo>
                <a:lnTo>
                  <a:pt x="1558169" y="1115198"/>
                </a:lnTo>
                <a:cubicBezTo>
                  <a:pt x="1558169" y="1115197"/>
                  <a:pt x="1558170" y="1115196"/>
                  <a:pt x="1558170" y="1115195"/>
                </a:cubicBezTo>
                <a:lnTo>
                  <a:pt x="1561867" y="1115195"/>
                </a:lnTo>
                <a:cubicBezTo>
                  <a:pt x="1561866" y="1115196"/>
                  <a:pt x="1561865" y="1115198"/>
                  <a:pt x="1561864" y="1115199"/>
                </a:cubicBezTo>
                <a:lnTo>
                  <a:pt x="0" y="1115199"/>
                </a:lnTo>
                <a:lnTo>
                  <a:pt x="1" y="0"/>
                </a:lnTo>
                <a:lnTo>
                  <a:pt x="1410569" y="0"/>
                </a:lnTo>
                <a:lnTo>
                  <a:pt x="1618196" y="415254"/>
                </a:lnTo>
                <a:lnTo>
                  <a:pt x="1394052" y="415254"/>
                </a:lnTo>
                <a:lnTo>
                  <a:pt x="1270513" y="264437"/>
                </a:lnTo>
                <a:lnTo>
                  <a:pt x="1059703" y="264437"/>
                </a:lnTo>
                <a:lnTo>
                  <a:pt x="1168382" y="553005"/>
                </a:lnTo>
                <a:lnTo>
                  <a:pt x="1056242" y="850763"/>
                </a:lnTo>
                <a:lnTo>
                  <a:pt x="1262985" y="850763"/>
                </a:lnTo>
                <a:lnTo>
                  <a:pt x="1394052" y="690754"/>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Graphic 15" descr="Airplane with solid fill">
            <a:extLst>
              <a:ext uri="{FF2B5EF4-FFF2-40B4-BE49-F238E27FC236}">
                <a16:creationId xmlns:a16="http://schemas.microsoft.com/office/drawing/2014/main" id="{7695E1FD-59CD-F983-02B0-671BDFC8EF79}"/>
              </a:ext>
            </a:extLst>
          </p:cNvPr>
          <p:cNvSpPr/>
          <p:nvPr/>
        </p:nvSpPr>
        <p:spPr>
          <a:xfrm rot="4733039">
            <a:off x="3944908" y="2882215"/>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4">
              <a:lumMod val="75000"/>
            </a:schemeClr>
          </a:solidFill>
          <a:ln w="2083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5A3A66B9-31AD-298D-3F68-88364EC6715D}"/>
              </a:ext>
            </a:extLst>
          </p:cNvPr>
          <p:cNvSpPr/>
          <p:nvPr/>
        </p:nvSpPr>
        <p:spPr>
          <a:xfrm rot="20933039">
            <a:off x="2672578" y="3157094"/>
            <a:ext cx="1648396" cy="1001891"/>
          </a:xfrm>
          <a:custGeom>
            <a:avLst/>
            <a:gdLst>
              <a:gd name="connsiteX0" fmla="*/ 2177843 w 2177843"/>
              <a:gd name="connsiteY0" fmla="*/ 819892 h 1323687"/>
              <a:gd name="connsiteX1" fmla="*/ 1925947 w 2177843"/>
              <a:gd name="connsiteY1" fmla="*/ 1323686 h 1323687"/>
              <a:gd name="connsiteX2" fmla="*/ 2101141 w 2177843"/>
              <a:gd name="connsiteY2" fmla="*/ 1323686 h 1323687"/>
              <a:gd name="connsiteX3" fmla="*/ 2101142 w 2177843"/>
              <a:gd name="connsiteY3" fmla="*/ 1323683 h 1323687"/>
              <a:gd name="connsiteX4" fmla="*/ 2105530 w 2177843"/>
              <a:gd name="connsiteY4" fmla="*/ 1323683 h 1323687"/>
              <a:gd name="connsiteX5" fmla="*/ 2105527 w 2177843"/>
              <a:gd name="connsiteY5" fmla="*/ 1323687 h 1323687"/>
              <a:gd name="connsiteX6" fmla="*/ 0 w 2177843"/>
              <a:gd name="connsiteY6" fmla="*/ 1323687 h 1323687"/>
              <a:gd name="connsiteX7" fmla="*/ 0 w 2177843"/>
              <a:gd name="connsiteY7" fmla="*/ 1 h 1323687"/>
              <a:gd name="connsiteX8" fmla="*/ 1925947 w 2177843"/>
              <a:gd name="connsiteY8" fmla="*/ 0 h 1323687"/>
              <a:gd name="connsiteX9" fmla="*/ 2172390 w 2177843"/>
              <a:gd name="connsiteY9" fmla="*/ 492886 h 1323687"/>
              <a:gd name="connsiteX10" fmla="*/ 1906343 w 2177843"/>
              <a:gd name="connsiteY10" fmla="*/ 492886 h 1323687"/>
              <a:gd name="connsiteX11" fmla="*/ 1759708 w 2177843"/>
              <a:gd name="connsiteY11" fmla="*/ 313874 h 1323687"/>
              <a:gd name="connsiteX12" fmla="*/ 1509486 w 2177843"/>
              <a:gd name="connsiteY12" fmla="*/ 313874 h 1323687"/>
              <a:gd name="connsiteX13" fmla="*/ 1638483 w 2177843"/>
              <a:gd name="connsiteY13" fmla="*/ 656390 h 1323687"/>
              <a:gd name="connsiteX14" fmla="*/ 1505378 w 2177843"/>
              <a:gd name="connsiteY14" fmla="*/ 1009814 h 1323687"/>
              <a:gd name="connsiteX15" fmla="*/ 1750772 w 2177843"/>
              <a:gd name="connsiteY15" fmla="*/ 1009814 h 1323687"/>
              <a:gd name="connsiteX16" fmla="*/ 1906343 w 2177843"/>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7843" h="1323687">
                <a:moveTo>
                  <a:pt x="2177843" y="819892"/>
                </a:moveTo>
                <a:lnTo>
                  <a:pt x="1925947" y="1323686"/>
                </a:lnTo>
                <a:lnTo>
                  <a:pt x="2101141" y="1323686"/>
                </a:lnTo>
                <a:cubicBezTo>
                  <a:pt x="2101141" y="1323685"/>
                  <a:pt x="2101142" y="1323684"/>
                  <a:pt x="2101142" y="1323683"/>
                </a:cubicBezTo>
                <a:lnTo>
                  <a:pt x="2105530" y="1323683"/>
                </a:lnTo>
                <a:cubicBezTo>
                  <a:pt x="2105529" y="1323684"/>
                  <a:pt x="2105528" y="1323686"/>
                  <a:pt x="2105527" y="1323687"/>
                </a:cubicBezTo>
                <a:lnTo>
                  <a:pt x="0" y="1323687"/>
                </a:lnTo>
                <a:lnTo>
                  <a:pt x="0" y="1"/>
                </a:lnTo>
                <a:lnTo>
                  <a:pt x="1925947" y="0"/>
                </a:lnTo>
                <a:lnTo>
                  <a:pt x="2172390" y="492886"/>
                </a:lnTo>
                <a:lnTo>
                  <a:pt x="1906343" y="492886"/>
                </a:lnTo>
                <a:lnTo>
                  <a:pt x="1759708" y="313874"/>
                </a:lnTo>
                <a:lnTo>
                  <a:pt x="1509486" y="313874"/>
                </a:lnTo>
                <a:lnTo>
                  <a:pt x="1638483" y="656390"/>
                </a:lnTo>
                <a:lnTo>
                  <a:pt x="1505378" y="1009814"/>
                </a:lnTo>
                <a:lnTo>
                  <a:pt x="1750772" y="1009814"/>
                </a:lnTo>
                <a:lnTo>
                  <a:pt x="1906343" y="819892"/>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Graphic 15" descr="Airplane with solid fill">
            <a:extLst>
              <a:ext uri="{FF2B5EF4-FFF2-40B4-BE49-F238E27FC236}">
                <a16:creationId xmlns:a16="http://schemas.microsoft.com/office/drawing/2014/main" id="{859EED33-9E7E-E656-03F9-2724E531115B}"/>
              </a:ext>
            </a:extLst>
          </p:cNvPr>
          <p:cNvSpPr/>
          <p:nvPr/>
        </p:nvSpPr>
        <p:spPr>
          <a:xfrm rot="4733039">
            <a:off x="3287744" y="4157422"/>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5">
              <a:lumMod val="75000"/>
            </a:schemeClr>
          </a:solidFill>
          <a:ln w="2083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0CF8A145-D5CA-0C17-3B5D-A316B6E86E45}"/>
              </a:ext>
            </a:extLst>
          </p:cNvPr>
          <p:cNvSpPr/>
          <p:nvPr/>
        </p:nvSpPr>
        <p:spPr>
          <a:xfrm rot="20933039">
            <a:off x="2897750" y="4346440"/>
            <a:ext cx="757705" cy="1001891"/>
          </a:xfrm>
          <a:custGeom>
            <a:avLst/>
            <a:gdLst>
              <a:gd name="connsiteX0" fmla="*/ 1001072 w 1001072"/>
              <a:gd name="connsiteY0" fmla="*/ 819892 h 1323687"/>
              <a:gd name="connsiteX1" fmla="*/ 749176 w 1001072"/>
              <a:gd name="connsiteY1" fmla="*/ 1323686 h 1323687"/>
              <a:gd name="connsiteX2" fmla="*/ 924370 w 1001072"/>
              <a:gd name="connsiteY2" fmla="*/ 1323686 h 1323687"/>
              <a:gd name="connsiteX3" fmla="*/ 924372 w 1001072"/>
              <a:gd name="connsiteY3" fmla="*/ 1323683 h 1323687"/>
              <a:gd name="connsiteX4" fmla="*/ 928759 w 1001072"/>
              <a:gd name="connsiteY4" fmla="*/ 1323683 h 1323687"/>
              <a:gd name="connsiteX5" fmla="*/ 928757 w 1001072"/>
              <a:gd name="connsiteY5" fmla="*/ 1323687 h 1323687"/>
              <a:gd name="connsiteX6" fmla="*/ 0 w 1001072"/>
              <a:gd name="connsiteY6" fmla="*/ 1323687 h 1323687"/>
              <a:gd name="connsiteX7" fmla="*/ 0 w 1001072"/>
              <a:gd name="connsiteY7" fmla="*/ 0 h 1323687"/>
              <a:gd name="connsiteX8" fmla="*/ 749177 w 1001072"/>
              <a:gd name="connsiteY8" fmla="*/ 0 h 1323687"/>
              <a:gd name="connsiteX9" fmla="*/ 995620 w 1001072"/>
              <a:gd name="connsiteY9" fmla="*/ 492886 h 1323687"/>
              <a:gd name="connsiteX10" fmla="*/ 729573 w 1001072"/>
              <a:gd name="connsiteY10" fmla="*/ 492886 h 1323687"/>
              <a:gd name="connsiteX11" fmla="*/ 582938 w 1001072"/>
              <a:gd name="connsiteY11" fmla="*/ 313874 h 1323687"/>
              <a:gd name="connsiteX12" fmla="*/ 332716 w 1001072"/>
              <a:gd name="connsiteY12" fmla="*/ 313874 h 1323687"/>
              <a:gd name="connsiteX13" fmla="*/ 461713 w 1001072"/>
              <a:gd name="connsiteY13" fmla="*/ 656390 h 1323687"/>
              <a:gd name="connsiteX14" fmla="*/ 328608 w 1001072"/>
              <a:gd name="connsiteY14" fmla="*/ 1009814 h 1323687"/>
              <a:gd name="connsiteX15" fmla="*/ 574002 w 1001072"/>
              <a:gd name="connsiteY15" fmla="*/ 1009814 h 1323687"/>
              <a:gd name="connsiteX16" fmla="*/ 729573 w 1001072"/>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1072" h="1323687">
                <a:moveTo>
                  <a:pt x="1001072" y="819892"/>
                </a:moveTo>
                <a:lnTo>
                  <a:pt x="749176" y="1323686"/>
                </a:lnTo>
                <a:lnTo>
                  <a:pt x="924370" y="1323686"/>
                </a:lnTo>
                <a:cubicBezTo>
                  <a:pt x="924371" y="1323685"/>
                  <a:pt x="924371" y="1323684"/>
                  <a:pt x="924372" y="1323683"/>
                </a:cubicBezTo>
                <a:lnTo>
                  <a:pt x="928759" y="1323683"/>
                </a:lnTo>
                <a:cubicBezTo>
                  <a:pt x="928759" y="1323684"/>
                  <a:pt x="928758" y="1323686"/>
                  <a:pt x="928757" y="1323687"/>
                </a:cubicBezTo>
                <a:lnTo>
                  <a:pt x="0" y="1323687"/>
                </a:lnTo>
                <a:lnTo>
                  <a:pt x="0" y="0"/>
                </a:lnTo>
                <a:lnTo>
                  <a:pt x="749177" y="0"/>
                </a:lnTo>
                <a:lnTo>
                  <a:pt x="995620" y="492886"/>
                </a:lnTo>
                <a:lnTo>
                  <a:pt x="729573" y="492886"/>
                </a:lnTo>
                <a:lnTo>
                  <a:pt x="582938" y="313874"/>
                </a:lnTo>
                <a:lnTo>
                  <a:pt x="332716" y="313874"/>
                </a:lnTo>
                <a:lnTo>
                  <a:pt x="461713" y="656390"/>
                </a:lnTo>
                <a:lnTo>
                  <a:pt x="328608" y="1009814"/>
                </a:lnTo>
                <a:lnTo>
                  <a:pt x="574002" y="1009814"/>
                </a:lnTo>
                <a:lnTo>
                  <a:pt x="729573" y="819892"/>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Shape 27">
            <a:extLst>
              <a:ext uri="{FF2B5EF4-FFF2-40B4-BE49-F238E27FC236}">
                <a16:creationId xmlns:a16="http://schemas.microsoft.com/office/drawing/2014/main" id="{39B1855C-89E4-E47E-D3EF-63A70E6A6161}"/>
              </a:ext>
            </a:extLst>
          </p:cNvPr>
          <p:cNvSpPr/>
          <p:nvPr/>
        </p:nvSpPr>
        <p:spPr>
          <a:xfrm rot="20933039">
            <a:off x="-113359" y="2603279"/>
            <a:ext cx="2813156" cy="844088"/>
          </a:xfrm>
          <a:custGeom>
            <a:avLst/>
            <a:gdLst>
              <a:gd name="connsiteX0" fmla="*/ 3434434 w 3434434"/>
              <a:gd name="connsiteY0" fmla="*/ 0 h 1030502"/>
              <a:gd name="connsiteX1" fmla="*/ 3434434 w 3434434"/>
              <a:gd name="connsiteY1" fmla="*/ 1030502 h 1030502"/>
              <a:gd name="connsiteX2" fmla="*/ 0 w 3434434"/>
              <a:gd name="connsiteY2" fmla="*/ 1030502 h 1030502"/>
              <a:gd name="connsiteX3" fmla="*/ 202476 w 3434434"/>
              <a:gd name="connsiteY3" fmla="*/ 0 h 1030502"/>
            </a:gdLst>
            <a:ahLst/>
            <a:cxnLst>
              <a:cxn ang="0">
                <a:pos x="connsiteX0" y="connsiteY0"/>
              </a:cxn>
              <a:cxn ang="0">
                <a:pos x="connsiteX1" y="connsiteY1"/>
              </a:cxn>
              <a:cxn ang="0">
                <a:pos x="connsiteX2" y="connsiteY2"/>
              </a:cxn>
              <a:cxn ang="0">
                <a:pos x="connsiteX3" y="connsiteY3"/>
              </a:cxn>
            </a:cxnLst>
            <a:rect l="l" t="t" r="r" b="b"/>
            <a:pathLst>
              <a:path w="3434434" h="1030502">
                <a:moveTo>
                  <a:pt x="3434434" y="0"/>
                </a:moveTo>
                <a:lnTo>
                  <a:pt x="3434434" y="1030502"/>
                </a:lnTo>
                <a:lnTo>
                  <a:pt x="0" y="1030502"/>
                </a:lnTo>
                <a:lnTo>
                  <a:pt x="20247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بهبود دقت پیش‌بینی در مواجهه</a:t>
            </a:r>
            <a:r>
              <a:rPr lang="en-US" dirty="0">
                <a:cs typeface="B Titr" panose="00000700000000000000" pitchFamily="2" charset="-78"/>
              </a:rPr>
              <a:t> </a:t>
            </a:r>
            <a:r>
              <a:rPr lang="fa-IR" dirty="0">
                <a:cs typeface="B Titr" panose="00000700000000000000" pitchFamily="2" charset="-78"/>
              </a:rPr>
              <a:t> با مشتریان مرزی</a:t>
            </a:r>
            <a:endParaRPr lang="en-US" dirty="0">
              <a:cs typeface="B Titr" panose="00000700000000000000" pitchFamily="2" charset="-78"/>
            </a:endParaRPr>
          </a:p>
        </p:txBody>
      </p:sp>
      <p:sp>
        <p:nvSpPr>
          <p:cNvPr id="29" name="Freeform: Shape 28">
            <a:extLst>
              <a:ext uri="{FF2B5EF4-FFF2-40B4-BE49-F238E27FC236}">
                <a16:creationId xmlns:a16="http://schemas.microsoft.com/office/drawing/2014/main" id="{7618A3FD-41BD-5039-94E5-DB7744E30431}"/>
              </a:ext>
            </a:extLst>
          </p:cNvPr>
          <p:cNvSpPr/>
          <p:nvPr/>
        </p:nvSpPr>
        <p:spPr>
          <a:xfrm rot="20933039">
            <a:off x="-130643" y="3571741"/>
            <a:ext cx="3034123" cy="1001891"/>
          </a:xfrm>
          <a:custGeom>
            <a:avLst/>
            <a:gdLst>
              <a:gd name="connsiteX0" fmla="*/ 3704201 w 3704201"/>
              <a:gd name="connsiteY0" fmla="*/ 0 h 1223156"/>
              <a:gd name="connsiteX1" fmla="*/ 3704201 w 3704201"/>
              <a:gd name="connsiteY1" fmla="*/ 1223156 h 1223156"/>
              <a:gd name="connsiteX2" fmla="*/ 0 w 3704201"/>
              <a:gd name="connsiteY2" fmla="*/ 1223156 h 1223156"/>
              <a:gd name="connsiteX3" fmla="*/ 240329 w 3704201"/>
              <a:gd name="connsiteY3" fmla="*/ 0 h 1223156"/>
            </a:gdLst>
            <a:ahLst/>
            <a:cxnLst>
              <a:cxn ang="0">
                <a:pos x="connsiteX0" y="connsiteY0"/>
              </a:cxn>
              <a:cxn ang="0">
                <a:pos x="connsiteX1" y="connsiteY1"/>
              </a:cxn>
              <a:cxn ang="0">
                <a:pos x="connsiteX2" y="connsiteY2"/>
              </a:cxn>
              <a:cxn ang="0">
                <a:pos x="connsiteX3" y="connsiteY3"/>
              </a:cxn>
            </a:cxnLst>
            <a:rect l="l" t="t" r="r" b="b"/>
            <a:pathLst>
              <a:path w="3704201" h="1223156">
                <a:moveTo>
                  <a:pt x="3704201" y="0"/>
                </a:moveTo>
                <a:lnTo>
                  <a:pt x="3704201" y="1223156"/>
                </a:lnTo>
                <a:lnTo>
                  <a:pt x="0" y="1223156"/>
                </a:lnTo>
                <a:lnTo>
                  <a:pt x="240329" y="0"/>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a-IR" dirty="0"/>
          </a:p>
          <a:p>
            <a:pPr algn="ctr"/>
            <a:r>
              <a:rPr lang="fa-IR" dirty="0">
                <a:cs typeface="B Titr" panose="00000700000000000000" pitchFamily="2" charset="-78"/>
              </a:rPr>
              <a:t>کاهش هزینه‌های تصمیم‌گیری ناشی از طبقه‌بندی اشتباه</a:t>
            </a:r>
            <a:br>
              <a:rPr lang="fa-IR" dirty="0"/>
            </a:br>
            <a:endParaRPr lang="en-US" b="1" cap="all" dirty="0"/>
          </a:p>
        </p:txBody>
      </p:sp>
      <p:sp>
        <p:nvSpPr>
          <p:cNvPr id="30" name="Freeform: Shape 29">
            <a:extLst>
              <a:ext uri="{FF2B5EF4-FFF2-40B4-BE49-F238E27FC236}">
                <a16:creationId xmlns:a16="http://schemas.microsoft.com/office/drawing/2014/main" id="{16FEC059-F173-241E-7EE2-27391513EDB4}"/>
              </a:ext>
            </a:extLst>
          </p:cNvPr>
          <p:cNvSpPr/>
          <p:nvPr/>
        </p:nvSpPr>
        <p:spPr>
          <a:xfrm rot="20933039">
            <a:off x="-132715" y="4696525"/>
            <a:ext cx="3255085" cy="1001891"/>
          </a:xfrm>
          <a:custGeom>
            <a:avLst/>
            <a:gdLst>
              <a:gd name="connsiteX0" fmla="*/ 3973963 w 3973963"/>
              <a:gd name="connsiteY0" fmla="*/ 0 h 1223156"/>
              <a:gd name="connsiteX1" fmla="*/ 3973963 w 3973963"/>
              <a:gd name="connsiteY1" fmla="*/ 1223156 h 1223156"/>
              <a:gd name="connsiteX2" fmla="*/ 0 w 3973963"/>
              <a:gd name="connsiteY2" fmla="*/ 1223156 h 1223156"/>
              <a:gd name="connsiteX3" fmla="*/ 240329 w 3973963"/>
              <a:gd name="connsiteY3" fmla="*/ 0 h 1223156"/>
            </a:gdLst>
            <a:ahLst/>
            <a:cxnLst>
              <a:cxn ang="0">
                <a:pos x="connsiteX0" y="connsiteY0"/>
              </a:cxn>
              <a:cxn ang="0">
                <a:pos x="connsiteX1" y="connsiteY1"/>
              </a:cxn>
              <a:cxn ang="0">
                <a:pos x="connsiteX2" y="connsiteY2"/>
              </a:cxn>
              <a:cxn ang="0">
                <a:pos x="connsiteX3" y="connsiteY3"/>
              </a:cxn>
            </a:cxnLst>
            <a:rect l="l" t="t" r="r" b="b"/>
            <a:pathLst>
              <a:path w="3973963" h="1223156">
                <a:moveTo>
                  <a:pt x="3973963" y="0"/>
                </a:moveTo>
                <a:lnTo>
                  <a:pt x="3973963" y="1223156"/>
                </a:lnTo>
                <a:lnTo>
                  <a:pt x="0" y="1223156"/>
                </a:lnTo>
                <a:lnTo>
                  <a:pt x="24032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ارتقاء پایداری مدل در شرایط اقتصادی متغیر</a:t>
            </a:r>
            <a:endParaRPr lang="en-US" dirty="0">
              <a:cs typeface="B Titr" panose="00000700000000000000" pitchFamily="2" charset="-78"/>
            </a:endParaRPr>
          </a:p>
        </p:txBody>
      </p:sp>
      <p:sp>
        <p:nvSpPr>
          <p:cNvPr id="31" name="Graphic 15" descr="Airplane with solid fill">
            <a:extLst>
              <a:ext uri="{FF2B5EF4-FFF2-40B4-BE49-F238E27FC236}">
                <a16:creationId xmlns:a16="http://schemas.microsoft.com/office/drawing/2014/main" id="{54F62B3D-5DFD-77ED-6D9F-C57290C4F3A6}"/>
              </a:ext>
            </a:extLst>
          </p:cNvPr>
          <p:cNvSpPr/>
          <p:nvPr/>
        </p:nvSpPr>
        <p:spPr>
          <a:xfrm rot="4729918">
            <a:off x="4029635" y="5110997"/>
            <a:ext cx="1216696" cy="1431407"/>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2">
              <a:lumMod val="75000"/>
            </a:schemeClr>
          </a:solidFill>
          <a:ln w="20836"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FA30EF23-C5F4-F346-CA9E-1542E0473EB0}"/>
              </a:ext>
            </a:extLst>
          </p:cNvPr>
          <p:cNvSpPr/>
          <p:nvPr/>
        </p:nvSpPr>
        <p:spPr>
          <a:xfrm rot="20929918">
            <a:off x="3117031" y="5383973"/>
            <a:ext cx="1363455" cy="1216762"/>
          </a:xfrm>
          <a:custGeom>
            <a:avLst/>
            <a:gdLst>
              <a:gd name="connsiteX0" fmla="*/ 1698194 w 1790794"/>
              <a:gd name="connsiteY0" fmla="*/ 1598123 h 1598124"/>
              <a:gd name="connsiteX1" fmla="*/ 1486689 w 1790794"/>
              <a:gd name="connsiteY1" fmla="*/ 1598123 h 1598124"/>
              <a:gd name="connsiteX2" fmla="*/ 1486712 w 1790794"/>
              <a:gd name="connsiteY2" fmla="*/ 1598077 h 1598124"/>
              <a:gd name="connsiteX3" fmla="*/ 1703493 w 1790794"/>
              <a:gd name="connsiteY3" fmla="*/ 1598119 h 1598124"/>
              <a:gd name="connsiteX4" fmla="*/ 1703490 w 1790794"/>
              <a:gd name="connsiteY4" fmla="*/ 1598124 h 1598124"/>
              <a:gd name="connsiteX5" fmla="*/ 1698194 w 1790794"/>
              <a:gd name="connsiteY5" fmla="*/ 1598123 h 1598124"/>
              <a:gd name="connsiteX6" fmla="*/ 1698196 w 1790794"/>
              <a:gd name="connsiteY6" fmla="*/ 1598119 h 1598124"/>
              <a:gd name="connsiteX7" fmla="*/ 1790794 w 1790794"/>
              <a:gd name="connsiteY7" fmla="*/ 989910 h 1598124"/>
              <a:gd name="connsiteX8" fmla="*/ 1486712 w 1790794"/>
              <a:gd name="connsiteY8" fmla="*/ 1598077 h 1598124"/>
              <a:gd name="connsiteX9" fmla="*/ 0 w 1790794"/>
              <a:gd name="connsiteY9" fmla="*/ 1598094 h 1598124"/>
              <a:gd name="connsiteX10" fmla="*/ 1 w 1790794"/>
              <a:gd name="connsiteY10" fmla="*/ 0 h 1598124"/>
              <a:gd name="connsiteX11" fmla="*/ 1486689 w 1790794"/>
              <a:gd name="connsiteY11" fmla="*/ 85 h 1598124"/>
              <a:gd name="connsiteX12" fmla="*/ 1784211 w 1790794"/>
              <a:gd name="connsiteY12" fmla="*/ 595128 h 1598124"/>
              <a:gd name="connsiteX13" fmla="*/ 1463022 w 1790794"/>
              <a:gd name="connsiteY13" fmla="*/ 595128 h 1598124"/>
              <a:gd name="connsiteX14" fmla="*/ 1285995 w 1790794"/>
              <a:gd name="connsiteY14" fmla="*/ 379013 h 1598124"/>
              <a:gd name="connsiteX15" fmla="*/ 983911 w 1790794"/>
              <a:gd name="connsiteY15" fmla="*/ 379013 h 1598124"/>
              <a:gd name="connsiteX16" fmla="*/ 1139644 w 1790794"/>
              <a:gd name="connsiteY16" fmla="*/ 792521 h 1598124"/>
              <a:gd name="connsiteX17" fmla="*/ 978952 w 1790794"/>
              <a:gd name="connsiteY17" fmla="*/ 1219197 h 1598124"/>
              <a:gd name="connsiteX18" fmla="*/ 1275207 w 1790794"/>
              <a:gd name="connsiteY18" fmla="*/ 1219197 h 1598124"/>
              <a:gd name="connsiteX19" fmla="*/ 1463022 w 1790794"/>
              <a:gd name="connsiteY19" fmla="*/ 989910 h 15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90794" h="1598124">
                <a:moveTo>
                  <a:pt x="1698194" y="1598123"/>
                </a:moveTo>
                <a:lnTo>
                  <a:pt x="1486689" y="1598123"/>
                </a:lnTo>
                <a:cubicBezTo>
                  <a:pt x="1486697" y="1598108"/>
                  <a:pt x="1486704" y="1598092"/>
                  <a:pt x="1486712" y="1598077"/>
                </a:cubicBezTo>
                <a:close/>
                <a:moveTo>
                  <a:pt x="1703493" y="1598119"/>
                </a:moveTo>
                <a:cubicBezTo>
                  <a:pt x="1703492" y="1598120"/>
                  <a:pt x="1703491" y="1598123"/>
                  <a:pt x="1703490" y="1598124"/>
                </a:cubicBezTo>
                <a:lnTo>
                  <a:pt x="1698194" y="1598123"/>
                </a:lnTo>
                <a:cubicBezTo>
                  <a:pt x="1698195" y="1598122"/>
                  <a:pt x="1698195" y="1598120"/>
                  <a:pt x="1698196" y="1598119"/>
                </a:cubicBezTo>
                <a:close/>
                <a:moveTo>
                  <a:pt x="1790794" y="989910"/>
                </a:moveTo>
                <a:lnTo>
                  <a:pt x="1486712" y="1598077"/>
                </a:lnTo>
                <a:lnTo>
                  <a:pt x="0" y="1598094"/>
                </a:lnTo>
                <a:lnTo>
                  <a:pt x="1" y="0"/>
                </a:lnTo>
                <a:lnTo>
                  <a:pt x="1486689" y="85"/>
                </a:lnTo>
                <a:lnTo>
                  <a:pt x="1784211" y="595128"/>
                </a:lnTo>
                <a:lnTo>
                  <a:pt x="1463022" y="595128"/>
                </a:lnTo>
                <a:lnTo>
                  <a:pt x="1285995" y="379013"/>
                </a:lnTo>
                <a:lnTo>
                  <a:pt x="983911" y="379013"/>
                </a:lnTo>
                <a:lnTo>
                  <a:pt x="1139644" y="792521"/>
                </a:lnTo>
                <a:lnTo>
                  <a:pt x="978952" y="1219197"/>
                </a:lnTo>
                <a:lnTo>
                  <a:pt x="1275207" y="1219197"/>
                </a:lnTo>
                <a:lnTo>
                  <a:pt x="1463022" y="98991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7" name="Freeform: Shape 146">
            <a:extLst>
              <a:ext uri="{FF2B5EF4-FFF2-40B4-BE49-F238E27FC236}">
                <a16:creationId xmlns:a16="http://schemas.microsoft.com/office/drawing/2014/main" id="{25808B0C-E539-3569-637F-B9C8F1B3241E}"/>
              </a:ext>
            </a:extLst>
          </p:cNvPr>
          <p:cNvSpPr/>
          <p:nvPr/>
        </p:nvSpPr>
        <p:spPr>
          <a:xfrm rot="20929918">
            <a:off x="-156651" y="5818598"/>
            <a:ext cx="3507858" cy="1216762"/>
          </a:xfrm>
          <a:custGeom>
            <a:avLst/>
            <a:gdLst>
              <a:gd name="connsiteX0" fmla="*/ 3211920 w 3211920"/>
              <a:gd name="connsiteY0" fmla="*/ 0 h 1114111"/>
              <a:gd name="connsiteX1" fmla="*/ 3211920 w 3211920"/>
              <a:gd name="connsiteY1" fmla="*/ 1114111 h 1114111"/>
              <a:gd name="connsiteX2" fmla="*/ 0 w 3211920"/>
              <a:gd name="connsiteY2" fmla="*/ 1114111 h 1114111"/>
              <a:gd name="connsiteX3" fmla="*/ 219955 w 3211920"/>
              <a:gd name="connsiteY3" fmla="*/ 0 h 1114111"/>
            </a:gdLst>
            <a:ahLst/>
            <a:cxnLst>
              <a:cxn ang="0">
                <a:pos x="connsiteX0" y="connsiteY0"/>
              </a:cxn>
              <a:cxn ang="0">
                <a:pos x="connsiteX1" y="connsiteY1"/>
              </a:cxn>
              <a:cxn ang="0">
                <a:pos x="connsiteX2" y="connsiteY2"/>
              </a:cxn>
              <a:cxn ang="0">
                <a:pos x="connsiteX3" y="connsiteY3"/>
              </a:cxn>
            </a:cxnLst>
            <a:rect l="l" t="t" r="r" b="b"/>
            <a:pathLst>
              <a:path w="3211920" h="1114111">
                <a:moveTo>
                  <a:pt x="3211920" y="0"/>
                </a:moveTo>
                <a:lnTo>
                  <a:pt x="3211920" y="1114111"/>
                </a:lnTo>
                <a:lnTo>
                  <a:pt x="0" y="1114111"/>
                </a:lnTo>
                <a:lnTo>
                  <a:pt x="219955"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sz="1700" dirty="0">
                <a:cs typeface="B Titr" panose="00000700000000000000" pitchFamily="2" charset="-78"/>
              </a:rPr>
              <a:t>طراحی مدلی که پیامدهای اقتصادی تصمیمات اعتباری را نیز لحاظ می‌کند</a:t>
            </a:r>
            <a:endParaRPr lang="en-US" sz="1700" b="1" cap="all" dirty="0">
              <a:solidFill>
                <a:schemeClr val="tx1">
                  <a:lumMod val="85000"/>
                  <a:lumOff val="15000"/>
                </a:schemeClr>
              </a:solidFill>
              <a:cs typeface="B Titr" panose="00000700000000000000" pitchFamily="2" charset="-78"/>
            </a:endParaRPr>
          </a:p>
        </p:txBody>
      </p:sp>
    </p:spTree>
    <p:extLst>
      <p:ext uri="{BB962C8B-B14F-4D97-AF65-F5344CB8AC3E}">
        <p14:creationId xmlns:p14="http://schemas.microsoft.com/office/powerpoint/2010/main" val="9790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32FAC-ED86-3977-0505-C6364273793A}"/>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DCE99568-40B2-A88A-123C-48B59359C18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8EC9F14-388D-3C03-7E53-1B8478C895D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39F0F5C-8C21-5330-4C79-8AE2A2BB437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F5EEFA7-D657-F4B0-9E64-E05B5CCC735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EAA0E39-092A-580C-018E-10CC48C3D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66E84FD-6241-C99A-4917-B2BE589CE1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5</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E6050D2-81C1-6968-99C4-DB57F8C6DEAF}"/>
              </a:ext>
            </a:extLst>
          </p:cNvPr>
          <p:cNvGraphicFramePr/>
          <p:nvPr>
            <p:extLst>
              <p:ext uri="{D42A27DB-BD31-4B8C-83A1-F6EECF244321}">
                <p14:modId xmlns:p14="http://schemas.microsoft.com/office/powerpoint/2010/main" val="402616800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C088437-4021-F588-81E1-81FEDD81136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4444E724-5755-1DD1-894C-A496BEC419DD}"/>
              </a:ext>
            </a:extLst>
          </p:cNvPr>
          <p:cNvPicPr>
            <a:picLocks noChangeAspect="1"/>
          </p:cNvPicPr>
          <p:nvPr/>
        </p:nvPicPr>
        <p:blipFill>
          <a:blip r:embed="rId12"/>
          <a:stretch>
            <a:fillRect/>
          </a:stretch>
        </p:blipFill>
        <p:spPr>
          <a:xfrm rot="16200000">
            <a:off x="7779188" y="-711558"/>
            <a:ext cx="9525" cy="3095625"/>
          </a:xfrm>
          <a:prstGeom prst="rect">
            <a:avLst/>
          </a:prstGeom>
        </p:spPr>
      </p:pic>
      <p:grpSp>
        <p:nvGrpSpPr>
          <p:cNvPr id="33" name="Group 32">
            <a:extLst>
              <a:ext uri="{FF2B5EF4-FFF2-40B4-BE49-F238E27FC236}">
                <a16:creationId xmlns:a16="http://schemas.microsoft.com/office/drawing/2014/main" id="{FFE0EC2D-9DD2-BFE5-864E-B7A469A5A8CC}"/>
              </a:ext>
            </a:extLst>
          </p:cNvPr>
          <p:cNvGrpSpPr/>
          <p:nvPr/>
        </p:nvGrpSpPr>
        <p:grpSpPr>
          <a:xfrm>
            <a:off x="397739" y="1549363"/>
            <a:ext cx="8934024" cy="1490418"/>
            <a:chOff x="792480" y="3105150"/>
            <a:chExt cx="4998720" cy="1295400"/>
          </a:xfrm>
        </p:grpSpPr>
        <p:sp>
          <p:nvSpPr>
            <p:cNvPr id="34" name="Rectangle: Rounded Corners 33">
              <a:extLst>
                <a:ext uri="{FF2B5EF4-FFF2-40B4-BE49-F238E27FC236}">
                  <a16:creationId xmlns:a16="http://schemas.microsoft.com/office/drawing/2014/main" id="{606DB8C3-48ED-99E1-7326-E988F8CF12FE}"/>
                </a:ext>
              </a:extLst>
            </p:cNvPr>
            <p:cNvSpPr/>
            <p:nvPr/>
          </p:nvSpPr>
          <p:spPr>
            <a:xfrm>
              <a:off x="792480" y="3105150"/>
              <a:ext cx="3611880" cy="1295400"/>
            </a:xfrm>
            <a:prstGeom prst="roundRect">
              <a:avLst>
                <a:gd name="adj" fmla="val 7843"/>
              </a:avLst>
            </a:prstGeom>
            <a:solidFill>
              <a:schemeClr val="accent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Rounded Corners 34">
              <a:extLst>
                <a:ext uri="{FF2B5EF4-FFF2-40B4-BE49-F238E27FC236}">
                  <a16:creationId xmlns:a16="http://schemas.microsoft.com/office/drawing/2014/main" id="{1F7FE657-5604-6904-A6C2-C73EF174F601}"/>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cs typeface="B Titr" panose="00000700000000000000" pitchFamily="2" charset="-78"/>
                </a:rPr>
                <a:t>سؤالات تحقیق</a:t>
              </a:r>
              <a:endParaRPr lang="en-US" sz="2000" dirty="0">
                <a:solidFill>
                  <a:schemeClr val="tx1"/>
                </a:solidFill>
                <a:cs typeface="B Titr" panose="00000700000000000000" pitchFamily="2" charset="-78"/>
              </a:endParaRPr>
            </a:p>
          </p:txBody>
        </p:sp>
        <p:grpSp>
          <p:nvGrpSpPr>
            <p:cNvPr id="36" name="Group 35">
              <a:extLst>
                <a:ext uri="{FF2B5EF4-FFF2-40B4-BE49-F238E27FC236}">
                  <a16:creationId xmlns:a16="http://schemas.microsoft.com/office/drawing/2014/main" id="{52BDE7CE-D11F-4337-2A47-270C2A34A78E}"/>
                </a:ext>
              </a:extLst>
            </p:cNvPr>
            <p:cNvGrpSpPr/>
            <p:nvPr/>
          </p:nvGrpSpPr>
          <p:grpSpPr>
            <a:xfrm rot="10800000">
              <a:off x="4257675" y="3260075"/>
              <a:ext cx="384810" cy="985550"/>
              <a:chOff x="1941195" y="1691562"/>
              <a:chExt cx="384810" cy="985550"/>
            </a:xfrm>
          </p:grpSpPr>
          <p:grpSp>
            <p:nvGrpSpPr>
              <p:cNvPr id="37" name="Group 36">
                <a:extLst>
                  <a:ext uri="{FF2B5EF4-FFF2-40B4-BE49-F238E27FC236}">
                    <a16:creationId xmlns:a16="http://schemas.microsoft.com/office/drawing/2014/main" id="{7D76B534-999C-ED1E-EE61-3D2C6BF6BC3D}"/>
                  </a:ext>
                </a:extLst>
              </p:cNvPr>
              <p:cNvGrpSpPr/>
              <p:nvPr/>
            </p:nvGrpSpPr>
            <p:grpSpPr>
              <a:xfrm>
                <a:off x="1941195" y="1691562"/>
                <a:ext cx="384810" cy="123217"/>
                <a:chOff x="5179695" y="2415462"/>
                <a:chExt cx="384810" cy="123217"/>
              </a:xfrm>
            </p:grpSpPr>
            <p:sp>
              <p:nvSpPr>
                <p:cNvPr id="58" name="Rectangle: Rounded Corners 57">
                  <a:extLst>
                    <a:ext uri="{FF2B5EF4-FFF2-40B4-BE49-F238E27FC236}">
                      <a16:creationId xmlns:a16="http://schemas.microsoft.com/office/drawing/2014/main" id="{3D2019B5-E51C-DAA4-E8BC-87AA46F9AC47}"/>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Rounded Corners 58">
                  <a:extLst>
                    <a:ext uri="{FF2B5EF4-FFF2-40B4-BE49-F238E27FC236}">
                      <a16:creationId xmlns:a16="http://schemas.microsoft.com/office/drawing/2014/main" id="{4BA2E31E-5FE4-E12B-7C7A-BE0B657DA89A}"/>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0" name="Group 59">
                  <a:extLst>
                    <a:ext uri="{FF2B5EF4-FFF2-40B4-BE49-F238E27FC236}">
                      <a16:creationId xmlns:a16="http://schemas.microsoft.com/office/drawing/2014/main" id="{D28B3740-C37C-319E-9708-469065BDEC3B}"/>
                    </a:ext>
                  </a:extLst>
                </p:cNvPr>
                <p:cNvGrpSpPr/>
                <p:nvPr/>
              </p:nvGrpSpPr>
              <p:grpSpPr>
                <a:xfrm>
                  <a:off x="5209223" y="2438400"/>
                  <a:ext cx="325755" cy="77342"/>
                  <a:chOff x="1301114" y="3429000"/>
                  <a:chExt cx="325755" cy="77342"/>
                </a:xfrm>
              </p:grpSpPr>
              <p:sp>
                <p:nvSpPr>
                  <p:cNvPr id="61" name="Rectangle: Rounded Corners 60">
                    <a:extLst>
                      <a:ext uri="{FF2B5EF4-FFF2-40B4-BE49-F238E27FC236}">
                        <a16:creationId xmlns:a16="http://schemas.microsoft.com/office/drawing/2014/main" id="{8430D62D-4FF3-6321-4612-3EB8EFAFA664}"/>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Rounded Corners 61">
                    <a:extLst>
                      <a:ext uri="{FF2B5EF4-FFF2-40B4-BE49-F238E27FC236}">
                        <a16:creationId xmlns:a16="http://schemas.microsoft.com/office/drawing/2014/main" id="{1DBE2DB1-8867-BD60-C630-80FD2E06834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8" name="Group 37">
                <a:extLst>
                  <a:ext uri="{FF2B5EF4-FFF2-40B4-BE49-F238E27FC236}">
                    <a16:creationId xmlns:a16="http://schemas.microsoft.com/office/drawing/2014/main" id="{F5CDA100-19F0-717B-ED82-0927721829DE}"/>
                  </a:ext>
                </a:extLst>
              </p:cNvPr>
              <p:cNvGrpSpPr/>
              <p:nvPr/>
            </p:nvGrpSpPr>
            <p:grpSpPr>
              <a:xfrm>
                <a:off x="1941195" y="1979006"/>
                <a:ext cx="384810" cy="123217"/>
                <a:chOff x="5179695" y="2415462"/>
                <a:chExt cx="384810" cy="123217"/>
              </a:xfrm>
            </p:grpSpPr>
            <p:sp>
              <p:nvSpPr>
                <p:cNvPr id="53" name="Rectangle: Rounded Corners 52">
                  <a:extLst>
                    <a:ext uri="{FF2B5EF4-FFF2-40B4-BE49-F238E27FC236}">
                      <a16:creationId xmlns:a16="http://schemas.microsoft.com/office/drawing/2014/main" id="{18E40B1A-29DC-F6C0-846A-CCD9FB4903F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Rounded Corners 53">
                  <a:extLst>
                    <a:ext uri="{FF2B5EF4-FFF2-40B4-BE49-F238E27FC236}">
                      <a16:creationId xmlns:a16="http://schemas.microsoft.com/office/drawing/2014/main" id="{E8ADCCF7-F874-58A2-FDAC-6B6A75BFD91C}"/>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 54">
                  <a:extLst>
                    <a:ext uri="{FF2B5EF4-FFF2-40B4-BE49-F238E27FC236}">
                      <a16:creationId xmlns:a16="http://schemas.microsoft.com/office/drawing/2014/main" id="{2C6B1F36-F497-20DA-EBDB-3CD513002D22}"/>
                    </a:ext>
                  </a:extLst>
                </p:cNvPr>
                <p:cNvGrpSpPr/>
                <p:nvPr/>
              </p:nvGrpSpPr>
              <p:grpSpPr>
                <a:xfrm>
                  <a:off x="5209223" y="2438400"/>
                  <a:ext cx="325755" cy="77342"/>
                  <a:chOff x="1301114" y="3429000"/>
                  <a:chExt cx="325755" cy="77342"/>
                </a:xfrm>
              </p:grpSpPr>
              <p:sp>
                <p:nvSpPr>
                  <p:cNvPr id="56" name="Rectangle: Rounded Corners 55">
                    <a:extLst>
                      <a:ext uri="{FF2B5EF4-FFF2-40B4-BE49-F238E27FC236}">
                        <a16:creationId xmlns:a16="http://schemas.microsoft.com/office/drawing/2014/main" id="{1EC448C6-1D8B-DDF7-8607-3EB04C529E4C}"/>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Rounded Corners 56">
                    <a:extLst>
                      <a:ext uri="{FF2B5EF4-FFF2-40B4-BE49-F238E27FC236}">
                        <a16:creationId xmlns:a16="http://schemas.microsoft.com/office/drawing/2014/main" id="{64B3C994-9C93-25E1-C5EB-251ABA4FC8DF}"/>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9" name="Group 38">
                <a:extLst>
                  <a:ext uri="{FF2B5EF4-FFF2-40B4-BE49-F238E27FC236}">
                    <a16:creationId xmlns:a16="http://schemas.microsoft.com/office/drawing/2014/main" id="{EA1182DB-10E9-A179-889C-2E556BF19AE5}"/>
                  </a:ext>
                </a:extLst>
              </p:cNvPr>
              <p:cNvGrpSpPr/>
              <p:nvPr/>
            </p:nvGrpSpPr>
            <p:grpSpPr>
              <a:xfrm>
                <a:off x="1941195" y="2266450"/>
                <a:ext cx="384810" cy="123217"/>
                <a:chOff x="5179695" y="2415462"/>
                <a:chExt cx="384810" cy="123217"/>
              </a:xfrm>
            </p:grpSpPr>
            <p:sp>
              <p:nvSpPr>
                <p:cNvPr id="47" name="Rectangle: Rounded Corners 46">
                  <a:extLst>
                    <a:ext uri="{FF2B5EF4-FFF2-40B4-BE49-F238E27FC236}">
                      <a16:creationId xmlns:a16="http://schemas.microsoft.com/office/drawing/2014/main" id="{CB5B6B66-9150-641E-CF3E-9383D57EE09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Rounded Corners 47">
                  <a:extLst>
                    <a:ext uri="{FF2B5EF4-FFF2-40B4-BE49-F238E27FC236}">
                      <a16:creationId xmlns:a16="http://schemas.microsoft.com/office/drawing/2014/main" id="{9B601206-D4BB-1415-2671-377996EFB694}"/>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85054D2-7EC4-7BD5-9FE0-47C2903155AA}"/>
                    </a:ext>
                  </a:extLst>
                </p:cNvPr>
                <p:cNvGrpSpPr/>
                <p:nvPr/>
              </p:nvGrpSpPr>
              <p:grpSpPr>
                <a:xfrm>
                  <a:off x="5209223" y="2438400"/>
                  <a:ext cx="325755" cy="77342"/>
                  <a:chOff x="1301114" y="3429000"/>
                  <a:chExt cx="325755" cy="77342"/>
                </a:xfrm>
              </p:grpSpPr>
              <p:sp>
                <p:nvSpPr>
                  <p:cNvPr id="50" name="Rectangle: Rounded Corners 49">
                    <a:extLst>
                      <a:ext uri="{FF2B5EF4-FFF2-40B4-BE49-F238E27FC236}">
                        <a16:creationId xmlns:a16="http://schemas.microsoft.com/office/drawing/2014/main" id="{AA167773-9B98-B775-892C-1F1111E42210}"/>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592DA529-69AC-D463-1EE2-D828B5F4860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40" name="Group 39">
                <a:extLst>
                  <a:ext uri="{FF2B5EF4-FFF2-40B4-BE49-F238E27FC236}">
                    <a16:creationId xmlns:a16="http://schemas.microsoft.com/office/drawing/2014/main" id="{165D2BD6-272F-E4D8-8969-BE6EC699854E}"/>
                  </a:ext>
                </a:extLst>
              </p:cNvPr>
              <p:cNvGrpSpPr/>
              <p:nvPr/>
            </p:nvGrpSpPr>
            <p:grpSpPr>
              <a:xfrm>
                <a:off x="1941195" y="2553895"/>
                <a:ext cx="384810" cy="123217"/>
                <a:chOff x="5179695" y="2415462"/>
                <a:chExt cx="384810" cy="123217"/>
              </a:xfrm>
            </p:grpSpPr>
            <p:sp>
              <p:nvSpPr>
                <p:cNvPr id="41" name="Rectangle: Rounded Corners 40">
                  <a:extLst>
                    <a:ext uri="{FF2B5EF4-FFF2-40B4-BE49-F238E27FC236}">
                      <a16:creationId xmlns:a16="http://schemas.microsoft.com/office/drawing/2014/main" id="{15442819-DFA6-9843-CA90-2FE9CDBEAEE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10890A2B-B322-057D-3909-CCFB266F0B12}"/>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 name="Group 42">
                  <a:extLst>
                    <a:ext uri="{FF2B5EF4-FFF2-40B4-BE49-F238E27FC236}">
                      <a16:creationId xmlns:a16="http://schemas.microsoft.com/office/drawing/2014/main" id="{29308428-3E72-B9C8-C352-495F84A048B7}"/>
                    </a:ext>
                  </a:extLst>
                </p:cNvPr>
                <p:cNvGrpSpPr/>
                <p:nvPr/>
              </p:nvGrpSpPr>
              <p:grpSpPr>
                <a:xfrm>
                  <a:off x="5209223" y="2438400"/>
                  <a:ext cx="325755" cy="77342"/>
                  <a:chOff x="1301114" y="3429000"/>
                  <a:chExt cx="325755" cy="77342"/>
                </a:xfrm>
              </p:grpSpPr>
              <p:sp>
                <p:nvSpPr>
                  <p:cNvPr id="44" name="Rectangle: Rounded Corners 43">
                    <a:extLst>
                      <a:ext uri="{FF2B5EF4-FFF2-40B4-BE49-F238E27FC236}">
                        <a16:creationId xmlns:a16="http://schemas.microsoft.com/office/drawing/2014/main" id="{731075A0-1184-B7F9-2A1B-0F4ECFC53EA3}"/>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Rounded Corners 44">
                    <a:extLst>
                      <a:ext uri="{FF2B5EF4-FFF2-40B4-BE49-F238E27FC236}">
                        <a16:creationId xmlns:a16="http://schemas.microsoft.com/office/drawing/2014/main" id="{03572A2F-A7D7-9CD3-45A9-3D6881239CD8}"/>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131" name="Group 130">
            <a:extLst>
              <a:ext uri="{FF2B5EF4-FFF2-40B4-BE49-F238E27FC236}">
                <a16:creationId xmlns:a16="http://schemas.microsoft.com/office/drawing/2014/main" id="{CEE490B6-5C99-6337-752A-9257B4C44E2A}"/>
              </a:ext>
            </a:extLst>
          </p:cNvPr>
          <p:cNvGrpSpPr/>
          <p:nvPr/>
        </p:nvGrpSpPr>
        <p:grpSpPr>
          <a:xfrm>
            <a:off x="276225" y="3752849"/>
            <a:ext cx="8959924" cy="2407367"/>
            <a:chOff x="792480" y="3105150"/>
            <a:chExt cx="4998720" cy="1295400"/>
          </a:xfrm>
        </p:grpSpPr>
        <p:sp>
          <p:nvSpPr>
            <p:cNvPr id="132" name="Rectangle: Rounded Corners 131">
              <a:extLst>
                <a:ext uri="{FF2B5EF4-FFF2-40B4-BE49-F238E27FC236}">
                  <a16:creationId xmlns:a16="http://schemas.microsoft.com/office/drawing/2014/main" id="{8392BF38-E423-1270-9963-F96F41CE3511}"/>
                </a:ext>
              </a:extLst>
            </p:cNvPr>
            <p:cNvSpPr/>
            <p:nvPr/>
          </p:nvSpPr>
          <p:spPr>
            <a:xfrm>
              <a:off x="792480" y="3105150"/>
              <a:ext cx="3611880" cy="1295400"/>
            </a:xfrm>
            <a:prstGeom prst="roundRect">
              <a:avLst>
                <a:gd name="adj" fmla="val 7843"/>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ectangle: Rounded Corners 132">
              <a:extLst>
                <a:ext uri="{FF2B5EF4-FFF2-40B4-BE49-F238E27FC236}">
                  <a16:creationId xmlns:a16="http://schemas.microsoft.com/office/drawing/2014/main" id="{4EF12044-3DBF-09BF-CE60-35CE7E3E2BB6}"/>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b="1" dirty="0">
                  <a:solidFill>
                    <a:schemeClr val="tx1"/>
                  </a:solidFill>
                  <a:cs typeface="B Titr" panose="00000700000000000000" pitchFamily="2" charset="-78"/>
                </a:rPr>
                <a:t>فرضیات تحقیق</a:t>
              </a:r>
              <a:endParaRPr lang="en-US" sz="2000" dirty="0">
                <a:solidFill>
                  <a:schemeClr val="tx1"/>
                </a:solidFill>
                <a:cs typeface="B Titr" panose="00000700000000000000" pitchFamily="2" charset="-78"/>
              </a:endParaRPr>
            </a:p>
          </p:txBody>
        </p:sp>
        <p:grpSp>
          <p:nvGrpSpPr>
            <p:cNvPr id="134" name="Group 133">
              <a:extLst>
                <a:ext uri="{FF2B5EF4-FFF2-40B4-BE49-F238E27FC236}">
                  <a16:creationId xmlns:a16="http://schemas.microsoft.com/office/drawing/2014/main" id="{D31F2332-D6E9-AAD0-9950-52C4E553758A}"/>
                </a:ext>
              </a:extLst>
            </p:cNvPr>
            <p:cNvGrpSpPr/>
            <p:nvPr/>
          </p:nvGrpSpPr>
          <p:grpSpPr>
            <a:xfrm rot="10800000">
              <a:off x="4257675" y="3260075"/>
              <a:ext cx="384810" cy="985550"/>
              <a:chOff x="1941195" y="1691562"/>
              <a:chExt cx="384810" cy="985550"/>
            </a:xfrm>
          </p:grpSpPr>
          <p:grpSp>
            <p:nvGrpSpPr>
              <p:cNvPr id="135" name="Group 134">
                <a:extLst>
                  <a:ext uri="{FF2B5EF4-FFF2-40B4-BE49-F238E27FC236}">
                    <a16:creationId xmlns:a16="http://schemas.microsoft.com/office/drawing/2014/main" id="{340EE23D-DDCD-0169-DB7B-34E3F41ABBF7}"/>
                  </a:ext>
                </a:extLst>
              </p:cNvPr>
              <p:cNvGrpSpPr/>
              <p:nvPr/>
            </p:nvGrpSpPr>
            <p:grpSpPr>
              <a:xfrm>
                <a:off x="1941195" y="1691562"/>
                <a:ext cx="384810" cy="123217"/>
                <a:chOff x="5179695" y="2415462"/>
                <a:chExt cx="384810" cy="123217"/>
              </a:xfrm>
            </p:grpSpPr>
            <p:sp>
              <p:nvSpPr>
                <p:cNvPr id="155" name="Rectangle: Rounded Corners 154">
                  <a:extLst>
                    <a:ext uri="{FF2B5EF4-FFF2-40B4-BE49-F238E27FC236}">
                      <a16:creationId xmlns:a16="http://schemas.microsoft.com/office/drawing/2014/main" id="{43E63DCA-D319-2C4E-EB85-E53BABFA898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Rectangle: Rounded Corners 155">
                  <a:extLst>
                    <a:ext uri="{FF2B5EF4-FFF2-40B4-BE49-F238E27FC236}">
                      <a16:creationId xmlns:a16="http://schemas.microsoft.com/office/drawing/2014/main" id="{F8AE16A9-2600-FD01-6406-552CB39668C0}"/>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7" name="Group 156">
                  <a:extLst>
                    <a:ext uri="{FF2B5EF4-FFF2-40B4-BE49-F238E27FC236}">
                      <a16:creationId xmlns:a16="http://schemas.microsoft.com/office/drawing/2014/main" id="{8A905E00-00BB-4110-3325-DCAD6820ECFF}"/>
                    </a:ext>
                  </a:extLst>
                </p:cNvPr>
                <p:cNvGrpSpPr/>
                <p:nvPr/>
              </p:nvGrpSpPr>
              <p:grpSpPr>
                <a:xfrm>
                  <a:off x="5209223" y="2438400"/>
                  <a:ext cx="325755" cy="77342"/>
                  <a:chOff x="1301114" y="3429000"/>
                  <a:chExt cx="325755" cy="77342"/>
                </a:xfrm>
              </p:grpSpPr>
              <p:sp>
                <p:nvSpPr>
                  <p:cNvPr id="158" name="Rectangle: Rounded Corners 157">
                    <a:extLst>
                      <a:ext uri="{FF2B5EF4-FFF2-40B4-BE49-F238E27FC236}">
                        <a16:creationId xmlns:a16="http://schemas.microsoft.com/office/drawing/2014/main" id="{5DA460AA-5BB4-F969-04FF-EEC0187DB8FD}"/>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Rounded Corners 158">
                    <a:extLst>
                      <a:ext uri="{FF2B5EF4-FFF2-40B4-BE49-F238E27FC236}">
                        <a16:creationId xmlns:a16="http://schemas.microsoft.com/office/drawing/2014/main" id="{2E2C5F60-876C-E49D-7C38-B9FBEDE7D793}"/>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6" name="Group 135">
                <a:extLst>
                  <a:ext uri="{FF2B5EF4-FFF2-40B4-BE49-F238E27FC236}">
                    <a16:creationId xmlns:a16="http://schemas.microsoft.com/office/drawing/2014/main" id="{53A80C31-70FE-6B72-2194-F8C9BC2B871C}"/>
                  </a:ext>
                </a:extLst>
              </p:cNvPr>
              <p:cNvGrpSpPr/>
              <p:nvPr/>
            </p:nvGrpSpPr>
            <p:grpSpPr>
              <a:xfrm>
                <a:off x="1941195" y="1979006"/>
                <a:ext cx="384810" cy="123217"/>
                <a:chOff x="5179695" y="2415462"/>
                <a:chExt cx="384810" cy="123217"/>
              </a:xfrm>
            </p:grpSpPr>
            <p:sp>
              <p:nvSpPr>
                <p:cNvPr id="150" name="Rectangle: Rounded Corners 149">
                  <a:extLst>
                    <a:ext uri="{FF2B5EF4-FFF2-40B4-BE49-F238E27FC236}">
                      <a16:creationId xmlns:a16="http://schemas.microsoft.com/office/drawing/2014/main" id="{A030D031-542B-CB19-6B91-735BC4112404}"/>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Rectangle: Rounded Corners 150">
                  <a:extLst>
                    <a:ext uri="{FF2B5EF4-FFF2-40B4-BE49-F238E27FC236}">
                      <a16:creationId xmlns:a16="http://schemas.microsoft.com/office/drawing/2014/main" id="{3FA78CFA-28F2-A1FD-D90C-C298D3AA825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2" name="Group 151">
                  <a:extLst>
                    <a:ext uri="{FF2B5EF4-FFF2-40B4-BE49-F238E27FC236}">
                      <a16:creationId xmlns:a16="http://schemas.microsoft.com/office/drawing/2014/main" id="{E8AB9C24-208F-4AB4-3856-5B6C617EBE4A}"/>
                    </a:ext>
                  </a:extLst>
                </p:cNvPr>
                <p:cNvGrpSpPr/>
                <p:nvPr/>
              </p:nvGrpSpPr>
              <p:grpSpPr>
                <a:xfrm>
                  <a:off x="5209223" y="2438400"/>
                  <a:ext cx="325755" cy="77342"/>
                  <a:chOff x="1301114" y="3429000"/>
                  <a:chExt cx="325755" cy="77342"/>
                </a:xfrm>
              </p:grpSpPr>
              <p:sp>
                <p:nvSpPr>
                  <p:cNvPr id="153" name="Rectangle: Rounded Corners 152">
                    <a:extLst>
                      <a:ext uri="{FF2B5EF4-FFF2-40B4-BE49-F238E27FC236}">
                        <a16:creationId xmlns:a16="http://schemas.microsoft.com/office/drawing/2014/main" id="{4AE95A34-5892-A702-7655-D38D7C839BB1}"/>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Rectangle: Rounded Corners 153">
                    <a:extLst>
                      <a:ext uri="{FF2B5EF4-FFF2-40B4-BE49-F238E27FC236}">
                        <a16:creationId xmlns:a16="http://schemas.microsoft.com/office/drawing/2014/main" id="{D5F91114-42A4-96DC-6181-9DED5817FDB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7" name="Group 136">
                <a:extLst>
                  <a:ext uri="{FF2B5EF4-FFF2-40B4-BE49-F238E27FC236}">
                    <a16:creationId xmlns:a16="http://schemas.microsoft.com/office/drawing/2014/main" id="{B0C4F389-3AD7-9B8E-C85B-A86587CC5C30}"/>
                  </a:ext>
                </a:extLst>
              </p:cNvPr>
              <p:cNvGrpSpPr/>
              <p:nvPr/>
            </p:nvGrpSpPr>
            <p:grpSpPr>
              <a:xfrm>
                <a:off x="1941195" y="2266450"/>
                <a:ext cx="384810" cy="123217"/>
                <a:chOff x="5179695" y="2415462"/>
                <a:chExt cx="384810" cy="123217"/>
              </a:xfrm>
            </p:grpSpPr>
            <p:sp>
              <p:nvSpPr>
                <p:cNvPr id="144" name="Rectangle: Rounded Corners 143">
                  <a:extLst>
                    <a:ext uri="{FF2B5EF4-FFF2-40B4-BE49-F238E27FC236}">
                      <a16:creationId xmlns:a16="http://schemas.microsoft.com/office/drawing/2014/main" id="{F4354D06-6ACD-B05B-EBF9-98D56A212EE6}"/>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Rounded Corners 144">
                  <a:extLst>
                    <a:ext uri="{FF2B5EF4-FFF2-40B4-BE49-F238E27FC236}">
                      <a16:creationId xmlns:a16="http://schemas.microsoft.com/office/drawing/2014/main" id="{F22133E0-47E4-98F9-4FCB-9EF6B7667B76}"/>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6" name="Group 145">
                  <a:extLst>
                    <a:ext uri="{FF2B5EF4-FFF2-40B4-BE49-F238E27FC236}">
                      <a16:creationId xmlns:a16="http://schemas.microsoft.com/office/drawing/2014/main" id="{B5BD1C07-0CC7-A8D2-9D1B-4D2BF8B737B1}"/>
                    </a:ext>
                  </a:extLst>
                </p:cNvPr>
                <p:cNvGrpSpPr/>
                <p:nvPr/>
              </p:nvGrpSpPr>
              <p:grpSpPr>
                <a:xfrm>
                  <a:off x="5209223" y="2438400"/>
                  <a:ext cx="325755" cy="77342"/>
                  <a:chOff x="1301114" y="3429000"/>
                  <a:chExt cx="325755" cy="77342"/>
                </a:xfrm>
              </p:grpSpPr>
              <p:sp>
                <p:nvSpPr>
                  <p:cNvPr id="148" name="Rectangle: Rounded Corners 147">
                    <a:extLst>
                      <a:ext uri="{FF2B5EF4-FFF2-40B4-BE49-F238E27FC236}">
                        <a16:creationId xmlns:a16="http://schemas.microsoft.com/office/drawing/2014/main" id="{F3EED138-F245-B2AA-EB95-486D444637CF}"/>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Rounded Corners 148">
                    <a:extLst>
                      <a:ext uri="{FF2B5EF4-FFF2-40B4-BE49-F238E27FC236}">
                        <a16:creationId xmlns:a16="http://schemas.microsoft.com/office/drawing/2014/main" id="{5B90F368-0F9A-9964-CA70-73BD3387F281}"/>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8" name="Group 137">
                <a:extLst>
                  <a:ext uri="{FF2B5EF4-FFF2-40B4-BE49-F238E27FC236}">
                    <a16:creationId xmlns:a16="http://schemas.microsoft.com/office/drawing/2014/main" id="{69EFE921-92F3-A887-D572-B49281C0A8D2}"/>
                  </a:ext>
                </a:extLst>
              </p:cNvPr>
              <p:cNvGrpSpPr/>
              <p:nvPr/>
            </p:nvGrpSpPr>
            <p:grpSpPr>
              <a:xfrm>
                <a:off x="1941195" y="2553895"/>
                <a:ext cx="384810" cy="123217"/>
                <a:chOff x="5179695" y="2415462"/>
                <a:chExt cx="384810" cy="123217"/>
              </a:xfrm>
            </p:grpSpPr>
            <p:sp>
              <p:nvSpPr>
                <p:cNvPr id="139" name="Rectangle: Rounded Corners 138">
                  <a:extLst>
                    <a:ext uri="{FF2B5EF4-FFF2-40B4-BE49-F238E27FC236}">
                      <a16:creationId xmlns:a16="http://schemas.microsoft.com/office/drawing/2014/main" id="{9CCCA0B6-37C9-A32A-7524-0819DAAD69A8}"/>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Rounded Corners 139">
                  <a:extLst>
                    <a:ext uri="{FF2B5EF4-FFF2-40B4-BE49-F238E27FC236}">
                      <a16:creationId xmlns:a16="http://schemas.microsoft.com/office/drawing/2014/main" id="{42244844-9481-89EE-CBB4-BF3E41FB48C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1" name="Group 140">
                  <a:extLst>
                    <a:ext uri="{FF2B5EF4-FFF2-40B4-BE49-F238E27FC236}">
                      <a16:creationId xmlns:a16="http://schemas.microsoft.com/office/drawing/2014/main" id="{48AA2F50-A945-5EF6-CD27-423E101EAF02}"/>
                    </a:ext>
                  </a:extLst>
                </p:cNvPr>
                <p:cNvGrpSpPr/>
                <p:nvPr/>
              </p:nvGrpSpPr>
              <p:grpSpPr>
                <a:xfrm>
                  <a:off x="5209223" y="2438400"/>
                  <a:ext cx="325755" cy="77342"/>
                  <a:chOff x="1301114" y="3429000"/>
                  <a:chExt cx="325755" cy="77342"/>
                </a:xfrm>
              </p:grpSpPr>
              <p:sp>
                <p:nvSpPr>
                  <p:cNvPr id="142" name="Rectangle: Rounded Corners 141">
                    <a:extLst>
                      <a:ext uri="{FF2B5EF4-FFF2-40B4-BE49-F238E27FC236}">
                        <a16:creationId xmlns:a16="http://schemas.microsoft.com/office/drawing/2014/main" id="{3F559C02-F53E-1DA9-8159-5DA47FB46E37}"/>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Rounded Corners 142">
                    <a:extLst>
                      <a:ext uri="{FF2B5EF4-FFF2-40B4-BE49-F238E27FC236}">
                        <a16:creationId xmlns:a16="http://schemas.microsoft.com/office/drawing/2014/main" id="{AA6B9F4C-CB5E-3A93-9966-D155A0AD5460}"/>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64" name="TextBox 163">
            <a:extLst>
              <a:ext uri="{FF2B5EF4-FFF2-40B4-BE49-F238E27FC236}">
                <a16:creationId xmlns:a16="http://schemas.microsoft.com/office/drawing/2014/main" id="{FF3CE7F0-D234-411F-50C5-B77857606297}"/>
              </a:ext>
            </a:extLst>
          </p:cNvPr>
          <p:cNvSpPr txBox="1"/>
          <p:nvPr/>
        </p:nvSpPr>
        <p:spPr>
          <a:xfrm>
            <a:off x="566758" y="229457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2.الگوریتم بگینگ چگونه عملکرد مدل ارزیابی ریسک اعتباری را نسبت به روش‌های پایه بهبود می‌بخشد؟</a:t>
            </a:r>
          </a:p>
        </p:txBody>
      </p:sp>
      <p:sp>
        <p:nvSpPr>
          <p:cNvPr id="166" name="TextBox 165">
            <a:extLst>
              <a:ext uri="{FF2B5EF4-FFF2-40B4-BE49-F238E27FC236}">
                <a16:creationId xmlns:a16="http://schemas.microsoft.com/office/drawing/2014/main" id="{C4765FEF-3CF0-E80C-736D-206A7F8F37BC}"/>
              </a:ext>
            </a:extLst>
          </p:cNvPr>
          <p:cNvSpPr txBox="1"/>
          <p:nvPr/>
        </p:nvSpPr>
        <p:spPr>
          <a:xfrm>
            <a:off x="559664" y="1662936"/>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1.تلفیق ماتریس زیان با طبقه‌بندی ترکیبی چگونه دقت پیش‌بینی ریسک اعتباری را ارتقا می‌دهد؟</a:t>
            </a:r>
          </a:p>
        </p:txBody>
      </p:sp>
      <p:sp>
        <p:nvSpPr>
          <p:cNvPr id="167" name="TextBox 166">
            <a:extLst>
              <a:ext uri="{FF2B5EF4-FFF2-40B4-BE49-F238E27FC236}">
                <a16:creationId xmlns:a16="http://schemas.microsoft.com/office/drawing/2014/main" id="{2BA2C342-C8BB-CD20-DCB8-EE122F48CCD2}"/>
              </a:ext>
            </a:extLst>
          </p:cNvPr>
          <p:cNvSpPr txBox="1"/>
          <p:nvPr/>
        </p:nvSpPr>
        <p:spPr>
          <a:xfrm>
            <a:off x="432132" y="4615434"/>
            <a:ext cx="5920633" cy="923330"/>
          </a:xfrm>
          <a:prstGeom prst="rect">
            <a:avLst/>
          </a:prstGeom>
          <a:noFill/>
        </p:spPr>
        <p:txBody>
          <a:bodyPr wrap="square" lIns="0" rIns="0" rtlCol="0" anchor="t">
            <a:spAutoFit/>
          </a:bodyPr>
          <a:lstStyle/>
          <a:p>
            <a:pPr algn="r" rtl="1"/>
            <a:r>
              <a:rPr lang="fa-IR" dirty="0">
                <a:cs typeface="B Titr" panose="00000700000000000000" pitchFamily="2" charset="-78"/>
              </a:rPr>
              <a:t>2. به‌کارگیری طبقه‌بندی ترکیبی مبتنی بر بگینگ دقت تحلیل موارد مرزی را بهبود می‌بخشد</a:t>
            </a:r>
            <a:r>
              <a:rPr lang="fa-IR" dirty="0"/>
              <a:t>.</a:t>
            </a:r>
            <a:br>
              <a:rPr lang="fa-IR" dirty="0"/>
            </a:br>
            <a:endParaRPr lang="fa-IR" dirty="0">
              <a:cs typeface="B Titr" panose="00000700000000000000" pitchFamily="2" charset="-78"/>
            </a:endParaRPr>
          </a:p>
        </p:txBody>
      </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C8132FD5-50D1-B5DD-C416-C1537C5B82D8}"/>
                  </a:ext>
                </a:extLst>
              </p:cNvPr>
              <p:cNvSpPr txBox="1"/>
              <p:nvPr/>
            </p:nvSpPr>
            <p:spPr>
              <a:xfrm>
                <a:off x="417945" y="3919108"/>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۱. تعیین آستانه‌های</a:t>
                </a:r>
                <a14:m>
                  <m:oMath xmlns:m="http://schemas.openxmlformats.org/officeDocument/2006/math">
                    <m:r>
                      <a:rPr lang="el-GR" i="1" smtClean="0">
                        <a:latin typeface="Cambria Math" panose="02040503050406030204" pitchFamily="18" charset="0"/>
                        <a:ea typeface="Cambria Math" panose="02040503050406030204" pitchFamily="18" charset="0"/>
                        <a:cs typeface="B Titr" panose="00000700000000000000" pitchFamily="2" charset="-78"/>
                      </a:rPr>
                      <m:t>𝛼</m:t>
                    </m:r>
                  </m:oMath>
                </a14:m>
                <a:r>
                  <a:rPr lang="el-GR" dirty="0">
                    <a:cs typeface="B Titr" panose="00000700000000000000" pitchFamily="2" charset="-78"/>
                  </a:rPr>
                  <a:t> </a:t>
                </a:r>
                <a:r>
                  <a:rPr lang="fa-IR" dirty="0">
                    <a:cs typeface="B Titr" panose="00000700000000000000" pitchFamily="2" charset="-78"/>
                  </a:rPr>
                  <a:t> و </a:t>
                </a:r>
                <a14:m>
                  <m:oMath xmlns:m="http://schemas.openxmlformats.org/officeDocument/2006/math">
                    <m:r>
                      <a:rPr lang="fa-IR" i="1" smtClean="0">
                        <a:latin typeface="Cambria Math" panose="02040503050406030204" pitchFamily="18" charset="0"/>
                        <a:ea typeface="Cambria Math" panose="02040503050406030204" pitchFamily="18" charset="0"/>
                        <a:cs typeface="B Titr" panose="00000700000000000000" pitchFamily="2" charset="-78"/>
                      </a:rPr>
                      <m:t>𝛽</m:t>
                    </m:r>
                  </m:oMath>
                </a14:m>
                <a:r>
                  <a:rPr lang="fa-IR" dirty="0">
                    <a:cs typeface="B Titr" panose="00000700000000000000" pitchFamily="2" charset="-78"/>
                  </a:rPr>
                  <a:t> با استفاده از ماتریس زیان باعث افزایش دقت پیش‌بینی می‌شود.</a:t>
                </a:r>
              </a:p>
            </p:txBody>
          </p:sp>
        </mc:Choice>
        <mc:Fallback xmlns="">
          <p:sp>
            <p:nvSpPr>
              <p:cNvPr id="168" name="TextBox 167">
                <a:extLst>
                  <a:ext uri="{FF2B5EF4-FFF2-40B4-BE49-F238E27FC236}">
                    <a16:creationId xmlns:a16="http://schemas.microsoft.com/office/drawing/2014/main" id="{C8132FD5-50D1-B5DD-C416-C1537C5B82D8}"/>
                  </a:ext>
                </a:extLst>
              </p:cNvPr>
              <p:cNvSpPr txBox="1">
                <a:spLocks noRot="1" noChangeAspect="1" noMove="1" noResize="1" noEditPoints="1" noAdjustHandles="1" noChangeArrowheads="1" noChangeShapeType="1" noTextEdit="1"/>
              </p:cNvSpPr>
              <p:nvPr/>
            </p:nvSpPr>
            <p:spPr>
              <a:xfrm>
                <a:off x="417945" y="3919108"/>
                <a:ext cx="5920633" cy="646331"/>
              </a:xfrm>
              <a:prstGeom prst="rect">
                <a:avLst/>
              </a:prstGeom>
              <a:blipFill>
                <a:blip r:embed="rId13"/>
                <a:stretch>
                  <a:fillRect t="-3774" r="-2472" b="-14151"/>
                </a:stretch>
              </a:blipFill>
            </p:spPr>
            <p:txBody>
              <a:bodyPr/>
              <a:lstStyle/>
              <a:p>
                <a:r>
                  <a:rPr lang="en-US">
                    <a:noFill/>
                  </a:rPr>
                  <a:t> </a:t>
                </a:r>
              </a:p>
            </p:txBody>
          </p:sp>
        </mc:Fallback>
      </mc:AlternateContent>
      <p:sp>
        <p:nvSpPr>
          <p:cNvPr id="169" name="TextBox 168">
            <a:extLst>
              <a:ext uri="{FF2B5EF4-FFF2-40B4-BE49-F238E27FC236}">
                <a16:creationId xmlns:a16="http://schemas.microsoft.com/office/drawing/2014/main" id="{61A6BDDF-C745-05EC-B11C-4DE1F16084FC}"/>
              </a:ext>
            </a:extLst>
          </p:cNvPr>
          <p:cNvSpPr txBox="1"/>
          <p:nvPr/>
        </p:nvSpPr>
        <p:spPr>
          <a:xfrm>
            <a:off x="432133" y="529549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3. مدل تلفیقی می‌تواند خطاهای تصمیم‌گیری را کاهش داده و کارایی سیستم اعتبارسنجی را ارتقاء دهد.</a:t>
            </a:r>
          </a:p>
        </p:txBody>
      </p:sp>
    </p:spTree>
    <p:extLst>
      <p:ext uri="{BB962C8B-B14F-4D97-AF65-F5344CB8AC3E}">
        <p14:creationId xmlns:p14="http://schemas.microsoft.com/office/powerpoint/2010/main" val="28012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39F59-7138-9F36-DECF-9DA4C244945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7C0B1344-FD34-3C39-5CD3-53C353DC126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39922D1C-A103-4290-EAC9-E46D6C0A30A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1A37B41B-B7BF-3822-40FD-52D21904EE68}"/>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B42AF4E-53FB-A19F-77A2-7F70E89293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F6019D-E7D9-95EA-8BAC-11EC13A4C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7DDD99D-A151-803A-A64B-CE569CB7FD3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6</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48793D0E-2102-A202-D846-5E8AF2093EDF}"/>
              </a:ext>
            </a:extLst>
          </p:cNvPr>
          <p:cNvGraphicFramePr/>
          <p:nvPr>
            <p:extLst>
              <p:ext uri="{D42A27DB-BD31-4B8C-83A1-F6EECF244321}">
                <p14:modId xmlns:p14="http://schemas.microsoft.com/office/powerpoint/2010/main" val="272837369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52CC997-579B-7E7E-C44B-D88480F3B77E}"/>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A7C369-AB33-27F7-7F56-6E32FE5A88B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28" name="Freeform: Shape 127">
            <a:extLst>
              <a:ext uri="{FF2B5EF4-FFF2-40B4-BE49-F238E27FC236}">
                <a16:creationId xmlns:a16="http://schemas.microsoft.com/office/drawing/2014/main" id="{841934BC-D34A-0DDB-7CC6-368C5F3BB8ED}"/>
              </a:ext>
            </a:extLst>
          </p:cNvPr>
          <p:cNvSpPr/>
          <p:nvPr/>
        </p:nvSpPr>
        <p:spPr>
          <a:xfrm>
            <a:off x="214059" y="1774002"/>
            <a:ext cx="4674400" cy="4412333"/>
          </a:xfrm>
          <a:custGeom>
            <a:avLst/>
            <a:gdLst>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44305 w 4014544"/>
              <a:gd name="connsiteY28" fmla="*/ 4332277 h 5114806"/>
              <a:gd name="connsiteX29" fmla="*/ 2964548 w 4014544"/>
              <a:gd name="connsiteY29" fmla="*/ 4339285 h 5114806"/>
              <a:gd name="connsiteX30" fmla="*/ 3101395 w 4014544"/>
              <a:gd name="connsiteY30" fmla="*/ 4304436 h 5114806"/>
              <a:gd name="connsiteX31" fmla="*/ 3275356 w 4014544"/>
              <a:gd name="connsiteY31" fmla="*/ 4241053 h 5114806"/>
              <a:gd name="connsiteX32" fmla="*/ 3276369 w 4014544"/>
              <a:gd name="connsiteY32" fmla="*/ 4239018 h 5114806"/>
              <a:gd name="connsiteX33" fmla="*/ 3880516 w 4014544"/>
              <a:gd name="connsiteY33" fmla="*/ 4239018 h 5114806"/>
              <a:gd name="connsiteX34" fmla="*/ 4003373 w 4014544"/>
              <a:gd name="connsiteY34" fmla="*/ 4668534 h 5114806"/>
              <a:gd name="connsiteX35" fmla="*/ 3681501 w 4014544"/>
              <a:gd name="connsiteY35" fmla="*/ 4856379 h 5114806"/>
              <a:gd name="connsiteX36" fmla="*/ 3249967 w 4014544"/>
              <a:gd name="connsiteY36" fmla="*/ 4409606 h 5114806"/>
              <a:gd name="connsiteX37" fmla="*/ 2919981 w 4014544"/>
              <a:gd name="connsiteY37" fmla="*/ 4500995 h 5114806"/>
              <a:gd name="connsiteX38" fmla="*/ 2768686 w 4014544"/>
              <a:gd name="connsiteY38" fmla="*/ 5106164 h 5114806"/>
              <a:gd name="connsiteX39" fmla="*/ 2401127 w 4014544"/>
              <a:gd name="connsiteY39" fmla="*/ 5110225 h 5114806"/>
              <a:gd name="connsiteX40" fmla="*/ 2250846 w 4014544"/>
              <a:gd name="connsiteY40" fmla="*/ 4510131 h 5114806"/>
              <a:gd name="connsiteX41" fmla="*/ 1904606 w 4014544"/>
              <a:gd name="connsiteY41" fmla="*/ 4423824 h 5114806"/>
              <a:gd name="connsiteX42" fmla="*/ 1470033 w 4014544"/>
              <a:gd name="connsiteY42" fmla="*/ 4873637 h 5114806"/>
              <a:gd name="connsiteX43" fmla="*/ 1156283 w 4014544"/>
              <a:gd name="connsiteY43" fmla="*/ 4697976 h 5114806"/>
              <a:gd name="connsiteX44" fmla="*/ 1325848 w 4014544"/>
              <a:gd name="connsiteY44" fmla="*/ 4102955 h 5114806"/>
              <a:gd name="connsiteX45" fmla="*/ 1160344 w 4014544"/>
              <a:gd name="connsiteY45" fmla="*/ 3955731 h 5114806"/>
              <a:gd name="connsiteX46" fmla="*/ 1056779 w 4014544"/>
              <a:gd name="connsiteY46" fmla="*/ 3843013 h 5114806"/>
              <a:gd name="connsiteX47" fmla="*/ 455681 w 4014544"/>
              <a:gd name="connsiteY47" fmla="*/ 4014623 h 5114806"/>
              <a:gd name="connsiteX48" fmla="*/ 275958 w 4014544"/>
              <a:gd name="connsiteY48" fmla="*/ 3714069 h 5114806"/>
              <a:gd name="connsiteX49" fmla="*/ 719675 w 4014544"/>
              <a:gd name="connsiteY49" fmla="*/ 3284553 h 5114806"/>
              <a:gd name="connsiteX50" fmla="*/ 612049 w 4014544"/>
              <a:gd name="connsiteY50" fmla="*/ 2905815 h 5114806"/>
              <a:gd name="connsiteX51" fmla="*/ 7902 w 4014544"/>
              <a:gd name="connsiteY51" fmla="*/ 2754529 h 5114806"/>
              <a:gd name="connsiteX52" fmla="*/ 3841 w 4014544"/>
              <a:gd name="connsiteY52" fmla="*/ 2412341 h 5114806"/>
              <a:gd name="connsiteX53" fmla="*/ 602905 w 4014544"/>
              <a:gd name="connsiteY53" fmla="*/ 2262060 h 5114806"/>
              <a:gd name="connsiteX54" fmla="*/ 705456 w 4014544"/>
              <a:gd name="connsiteY54" fmla="*/ 1867077 h 5114806"/>
              <a:gd name="connsiteX55" fmla="*/ 258700 w 4014544"/>
              <a:gd name="connsiteY55" fmla="*/ 1435535 h 5114806"/>
              <a:gd name="connsiteX56" fmla="*/ 426230 w 4014544"/>
              <a:gd name="connsiteY56" fmla="*/ 1143104 h 5114806"/>
              <a:gd name="connsiteX57" fmla="*/ 1022255 w 4014544"/>
              <a:gd name="connsiteY57" fmla="*/ 1313691 h 5114806"/>
              <a:gd name="connsiteX58" fmla="*/ 1160344 w 4014544"/>
              <a:gd name="connsiteY58" fmla="*/ 1160370 h 5114806"/>
              <a:gd name="connsiteX59" fmla="*/ 1313665 w 4014544"/>
              <a:gd name="connsiteY59" fmla="*/ 1022272 h 5114806"/>
              <a:gd name="connsiteX60" fmla="*/ 1143086 w 4014544"/>
              <a:gd name="connsiteY60" fmla="*/ 426239 h 5114806"/>
              <a:gd name="connsiteX61" fmla="*/ 1435509 w 4014544"/>
              <a:gd name="connsiteY61" fmla="*/ 258700 h 5114806"/>
              <a:gd name="connsiteX62" fmla="*/ 1867042 w 4014544"/>
              <a:gd name="connsiteY62" fmla="*/ 705474 h 5114806"/>
              <a:gd name="connsiteX63" fmla="*/ 2262016 w 4014544"/>
              <a:gd name="connsiteY63" fmla="*/ 602923 h 5114806"/>
              <a:gd name="connsiteX64" fmla="*/ 2412289 w 4014544"/>
              <a:gd name="connsiteY64" fmla="*/ 3841 h 5114806"/>
              <a:gd name="connsiteX65" fmla="*/ 2583378 w 4014544"/>
              <a:gd name="connsiteY6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64548 w 4014544"/>
              <a:gd name="connsiteY28" fmla="*/ 4339285 h 5114806"/>
              <a:gd name="connsiteX29" fmla="*/ 3101395 w 4014544"/>
              <a:gd name="connsiteY29" fmla="*/ 4304436 h 5114806"/>
              <a:gd name="connsiteX30" fmla="*/ 3275356 w 4014544"/>
              <a:gd name="connsiteY30" fmla="*/ 4241053 h 5114806"/>
              <a:gd name="connsiteX31" fmla="*/ 3276369 w 4014544"/>
              <a:gd name="connsiteY31" fmla="*/ 4239018 h 5114806"/>
              <a:gd name="connsiteX32" fmla="*/ 3880516 w 4014544"/>
              <a:gd name="connsiteY32" fmla="*/ 4239018 h 5114806"/>
              <a:gd name="connsiteX33" fmla="*/ 4003373 w 4014544"/>
              <a:gd name="connsiteY33" fmla="*/ 4668534 h 5114806"/>
              <a:gd name="connsiteX34" fmla="*/ 3681501 w 4014544"/>
              <a:gd name="connsiteY34" fmla="*/ 4856379 h 5114806"/>
              <a:gd name="connsiteX35" fmla="*/ 3249967 w 4014544"/>
              <a:gd name="connsiteY35" fmla="*/ 4409606 h 5114806"/>
              <a:gd name="connsiteX36" fmla="*/ 2919981 w 4014544"/>
              <a:gd name="connsiteY36" fmla="*/ 4500995 h 5114806"/>
              <a:gd name="connsiteX37" fmla="*/ 2768686 w 4014544"/>
              <a:gd name="connsiteY37" fmla="*/ 5106164 h 5114806"/>
              <a:gd name="connsiteX38" fmla="*/ 2401127 w 4014544"/>
              <a:gd name="connsiteY38" fmla="*/ 5110225 h 5114806"/>
              <a:gd name="connsiteX39" fmla="*/ 2250846 w 4014544"/>
              <a:gd name="connsiteY39" fmla="*/ 4510131 h 5114806"/>
              <a:gd name="connsiteX40" fmla="*/ 1904606 w 4014544"/>
              <a:gd name="connsiteY40" fmla="*/ 4423824 h 5114806"/>
              <a:gd name="connsiteX41" fmla="*/ 1470033 w 4014544"/>
              <a:gd name="connsiteY41" fmla="*/ 4873637 h 5114806"/>
              <a:gd name="connsiteX42" fmla="*/ 1156283 w 4014544"/>
              <a:gd name="connsiteY42" fmla="*/ 4697976 h 5114806"/>
              <a:gd name="connsiteX43" fmla="*/ 1325848 w 4014544"/>
              <a:gd name="connsiteY43" fmla="*/ 4102955 h 5114806"/>
              <a:gd name="connsiteX44" fmla="*/ 1160344 w 4014544"/>
              <a:gd name="connsiteY44" fmla="*/ 3955731 h 5114806"/>
              <a:gd name="connsiteX45" fmla="*/ 1056779 w 4014544"/>
              <a:gd name="connsiteY45" fmla="*/ 3843013 h 5114806"/>
              <a:gd name="connsiteX46" fmla="*/ 455681 w 4014544"/>
              <a:gd name="connsiteY46" fmla="*/ 4014623 h 5114806"/>
              <a:gd name="connsiteX47" fmla="*/ 275958 w 4014544"/>
              <a:gd name="connsiteY47" fmla="*/ 3714069 h 5114806"/>
              <a:gd name="connsiteX48" fmla="*/ 719675 w 4014544"/>
              <a:gd name="connsiteY48" fmla="*/ 3284553 h 5114806"/>
              <a:gd name="connsiteX49" fmla="*/ 612049 w 4014544"/>
              <a:gd name="connsiteY49" fmla="*/ 2905815 h 5114806"/>
              <a:gd name="connsiteX50" fmla="*/ 7902 w 4014544"/>
              <a:gd name="connsiteY50" fmla="*/ 2754529 h 5114806"/>
              <a:gd name="connsiteX51" fmla="*/ 3841 w 4014544"/>
              <a:gd name="connsiteY51" fmla="*/ 2412341 h 5114806"/>
              <a:gd name="connsiteX52" fmla="*/ 602905 w 4014544"/>
              <a:gd name="connsiteY52" fmla="*/ 2262060 h 5114806"/>
              <a:gd name="connsiteX53" fmla="*/ 705456 w 4014544"/>
              <a:gd name="connsiteY53" fmla="*/ 1867077 h 5114806"/>
              <a:gd name="connsiteX54" fmla="*/ 258700 w 4014544"/>
              <a:gd name="connsiteY54" fmla="*/ 1435535 h 5114806"/>
              <a:gd name="connsiteX55" fmla="*/ 426230 w 4014544"/>
              <a:gd name="connsiteY55" fmla="*/ 1143104 h 5114806"/>
              <a:gd name="connsiteX56" fmla="*/ 1022255 w 4014544"/>
              <a:gd name="connsiteY56" fmla="*/ 1313691 h 5114806"/>
              <a:gd name="connsiteX57" fmla="*/ 1160344 w 4014544"/>
              <a:gd name="connsiteY57" fmla="*/ 1160370 h 5114806"/>
              <a:gd name="connsiteX58" fmla="*/ 1313665 w 4014544"/>
              <a:gd name="connsiteY58" fmla="*/ 1022272 h 5114806"/>
              <a:gd name="connsiteX59" fmla="*/ 1143086 w 4014544"/>
              <a:gd name="connsiteY59" fmla="*/ 426239 h 5114806"/>
              <a:gd name="connsiteX60" fmla="*/ 1435509 w 4014544"/>
              <a:gd name="connsiteY60" fmla="*/ 258700 h 5114806"/>
              <a:gd name="connsiteX61" fmla="*/ 1867042 w 4014544"/>
              <a:gd name="connsiteY61" fmla="*/ 705474 h 5114806"/>
              <a:gd name="connsiteX62" fmla="*/ 2262016 w 4014544"/>
              <a:gd name="connsiteY62" fmla="*/ 602923 h 5114806"/>
              <a:gd name="connsiteX63" fmla="*/ 2412289 w 4014544"/>
              <a:gd name="connsiteY63" fmla="*/ 3841 h 5114806"/>
              <a:gd name="connsiteX64" fmla="*/ 2583378 w 4014544"/>
              <a:gd name="connsiteY6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3101395 w 4014544"/>
              <a:gd name="connsiteY28" fmla="*/ 4304436 h 5114806"/>
              <a:gd name="connsiteX29" fmla="*/ 3275356 w 4014544"/>
              <a:gd name="connsiteY29" fmla="*/ 4241053 h 5114806"/>
              <a:gd name="connsiteX30" fmla="*/ 3276369 w 4014544"/>
              <a:gd name="connsiteY30" fmla="*/ 4239018 h 5114806"/>
              <a:gd name="connsiteX31" fmla="*/ 3880516 w 4014544"/>
              <a:gd name="connsiteY31" fmla="*/ 4239018 h 5114806"/>
              <a:gd name="connsiteX32" fmla="*/ 4003373 w 4014544"/>
              <a:gd name="connsiteY32" fmla="*/ 4668534 h 5114806"/>
              <a:gd name="connsiteX33" fmla="*/ 3681501 w 4014544"/>
              <a:gd name="connsiteY33" fmla="*/ 4856379 h 5114806"/>
              <a:gd name="connsiteX34" fmla="*/ 3249967 w 4014544"/>
              <a:gd name="connsiteY34" fmla="*/ 4409606 h 5114806"/>
              <a:gd name="connsiteX35" fmla="*/ 2919981 w 4014544"/>
              <a:gd name="connsiteY35" fmla="*/ 4500995 h 5114806"/>
              <a:gd name="connsiteX36" fmla="*/ 2768686 w 4014544"/>
              <a:gd name="connsiteY36" fmla="*/ 5106164 h 5114806"/>
              <a:gd name="connsiteX37" fmla="*/ 2401127 w 4014544"/>
              <a:gd name="connsiteY37" fmla="*/ 5110225 h 5114806"/>
              <a:gd name="connsiteX38" fmla="*/ 2250846 w 4014544"/>
              <a:gd name="connsiteY38" fmla="*/ 4510131 h 5114806"/>
              <a:gd name="connsiteX39" fmla="*/ 1904606 w 4014544"/>
              <a:gd name="connsiteY39" fmla="*/ 4423824 h 5114806"/>
              <a:gd name="connsiteX40" fmla="*/ 1470033 w 4014544"/>
              <a:gd name="connsiteY40" fmla="*/ 4873637 h 5114806"/>
              <a:gd name="connsiteX41" fmla="*/ 1156283 w 4014544"/>
              <a:gd name="connsiteY41" fmla="*/ 4697976 h 5114806"/>
              <a:gd name="connsiteX42" fmla="*/ 1325848 w 4014544"/>
              <a:gd name="connsiteY42" fmla="*/ 4102955 h 5114806"/>
              <a:gd name="connsiteX43" fmla="*/ 1160344 w 4014544"/>
              <a:gd name="connsiteY43" fmla="*/ 3955731 h 5114806"/>
              <a:gd name="connsiteX44" fmla="*/ 1056779 w 4014544"/>
              <a:gd name="connsiteY44" fmla="*/ 3843013 h 5114806"/>
              <a:gd name="connsiteX45" fmla="*/ 455681 w 4014544"/>
              <a:gd name="connsiteY45" fmla="*/ 4014623 h 5114806"/>
              <a:gd name="connsiteX46" fmla="*/ 275958 w 4014544"/>
              <a:gd name="connsiteY46" fmla="*/ 3714069 h 5114806"/>
              <a:gd name="connsiteX47" fmla="*/ 719675 w 4014544"/>
              <a:gd name="connsiteY47" fmla="*/ 3284553 h 5114806"/>
              <a:gd name="connsiteX48" fmla="*/ 612049 w 4014544"/>
              <a:gd name="connsiteY48" fmla="*/ 2905815 h 5114806"/>
              <a:gd name="connsiteX49" fmla="*/ 7902 w 4014544"/>
              <a:gd name="connsiteY49" fmla="*/ 2754529 h 5114806"/>
              <a:gd name="connsiteX50" fmla="*/ 3841 w 4014544"/>
              <a:gd name="connsiteY50" fmla="*/ 2412341 h 5114806"/>
              <a:gd name="connsiteX51" fmla="*/ 602905 w 4014544"/>
              <a:gd name="connsiteY51" fmla="*/ 2262060 h 5114806"/>
              <a:gd name="connsiteX52" fmla="*/ 705456 w 4014544"/>
              <a:gd name="connsiteY52" fmla="*/ 1867077 h 5114806"/>
              <a:gd name="connsiteX53" fmla="*/ 258700 w 4014544"/>
              <a:gd name="connsiteY53" fmla="*/ 1435535 h 5114806"/>
              <a:gd name="connsiteX54" fmla="*/ 426230 w 4014544"/>
              <a:gd name="connsiteY54" fmla="*/ 1143104 h 5114806"/>
              <a:gd name="connsiteX55" fmla="*/ 1022255 w 4014544"/>
              <a:gd name="connsiteY55" fmla="*/ 1313691 h 5114806"/>
              <a:gd name="connsiteX56" fmla="*/ 1160344 w 4014544"/>
              <a:gd name="connsiteY56" fmla="*/ 1160370 h 5114806"/>
              <a:gd name="connsiteX57" fmla="*/ 1313665 w 4014544"/>
              <a:gd name="connsiteY57" fmla="*/ 1022272 h 5114806"/>
              <a:gd name="connsiteX58" fmla="*/ 1143086 w 4014544"/>
              <a:gd name="connsiteY58" fmla="*/ 426239 h 5114806"/>
              <a:gd name="connsiteX59" fmla="*/ 1435509 w 4014544"/>
              <a:gd name="connsiteY59" fmla="*/ 258700 h 5114806"/>
              <a:gd name="connsiteX60" fmla="*/ 1867042 w 4014544"/>
              <a:gd name="connsiteY60" fmla="*/ 705474 h 5114806"/>
              <a:gd name="connsiteX61" fmla="*/ 2262016 w 4014544"/>
              <a:gd name="connsiteY61" fmla="*/ 602923 h 5114806"/>
              <a:gd name="connsiteX62" fmla="*/ 2412289 w 4014544"/>
              <a:gd name="connsiteY62" fmla="*/ 3841 h 5114806"/>
              <a:gd name="connsiteX63" fmla="*/ 2583378 w 4014544"/>
              <a:gd name="connsiteY6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101395 w 4014544"/>
              <a:gd name="connsiteY27" fmla="*/ 4304436 h 5114806"/>
              <a:gd name="connsiteX28" fmla="*/ 3275356 w 4014544"/>
              <a:gd name="connsiteY28" fmla="*/ 4241053 h 5114806"/>
              <a:gd name="connsiteX29" fmla="*/ 3276369 w 4014544"/>
              <a:gd name="connsiteY29" fmla="*/ 4239018 h 5114806"/>
              <a:gd name="connsiteX30" fmla="*/ 3880516 w 4014544"/>
              <a:gd name="connsiteY30" fmla="*/ 4239018 h 5114806"/>
              <a:gd name="connsiteX31" fmla="*/ 4003373 w 4014544"/>
              <a:gd name="connsiteY31" fmla="*/ 4668534 h 5114806"/>
              <a:gd name="connsiteX32" fmla="*/ 3681501 w 4014544"/>
              <a:gd name="connsiteY32" fmla="*/ 4856379 h 5114806"/>
              <a:gd name="connsiteX33" fmla="*/ 3249967 w 4014544"/>
              <a:gd name="connsiteY33" fmla="*/ 4409606 h 5114806"/>
              <a:gd name="connsiteX34" fmla="*/ 2919981 w 4014544"/>
              <a:gd name="connsiteY34" fmla="*/ 4500995 h 5114806"/>
              <a:gd name="connsiteX35" fmla="*/ 2768686 w 4014544"/>
              <a:gd name="connsiteY35" fmla="*/ 5106164 h 5114806"/>
              <a:gd name="connsiteX36" fmla="*/ 2401127 w 4014544"/>
              <a:gd name="connsiteY36" fmla="*/ 5110225 h 5114806"/>
              <a:gd name="connsiteX37" fmla="*/ 2250846 w 4014544"/>
              <a:gd name="connsiteY37" fmla="*/ 4510131 h 5114806"/>
              <a:gd name="connsiteX38" fmla="*/ 1904606 w 4014544"/>
              <a:gd name="connsiteY38" fmla="*/ 4423824 h 5114806"/>
              <a:gd name="connsiteX39" fmla="*/ 1470033 w 4014544"/>
              <a:gd name="connsiteY39" fmla="*/ 4873637 h 5114806"/>
              <a:gd name="connsiteX40" fmla="*/ 1156283 w 4014544"/>
              <a:gd name="connsiteY40" fmla="*/ 4697976 h 5114806"/>
              <a:gd name="connsiteX41" fmla="*/ 1325848 w 4014544"/>
              <a:gd name="connsiteY41" fmla="*/ 4102955 h 5114806"/>
              <a:gd name="connsiteX42" fmla="*/ 1160344 w 4014544"/>
              <a:gd name="connsiteY42" fmla="*/ 3955731 h 5114806"/>
              <a:gd name="connsiteX43" fmla="*/ 1056779 w 4014544"/>
              <a:gd name="connsiteY43" fmla="*/ 3843013 h 5114806"/>
              <a:gd name="connsiteX44" fmla="*/ 455681 w 4014544"/>
              <a:gd name="connsiteY44" fmla="*/ 4014623 h 5114806"/>
              <a:gd name="connsiteX45" fmla="*/ 275958 w 4014544"/>
              <a:gd name="connsiteY45" fmla="*/ 3714069 h 5114806"/>
              <a:gd name="connsiteX46" fmla="*/ 719675 w 4014544"/>
              <a:gd name="connsiteY46" fmla="*/ 3284553 h 5114806"/>
              <a:gd name="connsiteX47" fmla="*/ 612049 w 4014544"/>
              <a:gd name="connsiteY47" fmla="*/ 2905815 h 5114806"/>
              <a:gd name="connsiteX48" fmla="*/ 7902 w 4014544"/>
              <a:gd name="connsiteY48" fmla="*/ 2754529 h 5114806"/>
              <a:gd name="connsiteX49" fmla="*/ 3841 w 4014544"/>
              <a:gd name="connsiteY49" fmla="*/ 2412341 h 5114806"/>
              <a:gd name="connsiteX50" fmla="*/ 602905 w 4014544"/>
              <a:gd name="connsiteY50" fmla="*/ 2262060 h 5114806"/>
              <a:gd name="connsiteX51" fmla="*/ 705456 w 4014544"/>
              <a:gd name="connsiteY51" fmla="*/ 1867077 h 5114806"/>
              <a:gd name="connsiteX52" fmla="*/ 258700 w 4014544"/>
              <a:gd name="connsiteY52" fmla="*/ 1435535 h 5114806"/>
              <a:gd name="connsiteX53" fmla="*/ 426230 w 4014544"/>
              <a:gd name="connsiteY53" fmla="*/ 1143104 h 5114806"/>
              <a:gd name="connsiteX54" fmla="*/ 1022255 w 4014544"/>
              <a:gd name="connsiteY54" fmla="*/ 1313691 h 5114806"/>
              <a:gd name="connsiteX55" fmla="*/ 1160344 w 4014544"/>
              <a:gd name="connsiteY55" fmla="*/ 1160370 h 5114806"/>
              <a:gd name="connsiteX56" fmla="*/ 1313665 w 4014544"/>
              <a:gd name="connsiteY56" fmla="*/ 1022272 h 5114806"/>
              <a:gd name="connsiteX57" fmla="*/ 1143086 w 4014544"/>
              <a:gd name="connsiteY57" fmla="*/ 426239 h 5114806"/>
              <a:gd name="connsiteX58" fmla="*/ 1435509 w 4014544"/>
              <a:gd name="connsiteY58" fmla="*/ 258700 h 5114806"/>
              <a:gd name="connsiteX59" fmla="*/ 1867042 w 4014544"/>
              <a:gd name="connsiteY59" fmla="*/ 705474 h 5114806"/>
              <a:gd name="connsiteX60" fmla="*/ 2262016 w 4014544"/>
              <a:gd name="connsiteY60" fmla="*/ 602923 h 5114806"/>
              <a:gd name="connsiteX61" fmla="*/ 2412289 w 4014544"/>
              <a:gd name="connsiteY61" fmla="*/ 3841 h 5114806"/>
              <a:gd name="connsiteX62" fmla="*/ 2583378 w 4014544"/>
              <a:gd name="connsiteY6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276369 w 4014544"/>
              <a:gd name="connsiteY28" fmla="*/ 4239018 h 5114806"/>
              <a:gd name="connsiteX29" fmla="*/ 3880516 w 4014544"/>
              <a:gd name="connsiteY29" fmla="*/ 4239018 h 5114806"/>
              <a:gd name="connsiteX30" fmla="*/ 4003373 w 4014544"/>
              <a:gd name="connsiteY30" fmla="*/ 4668534 h 5114806"/>
              <a:gd name="connsiteX31" fmla="*/ 3681501 w 4014544"/>
              <a:gd name="connsiteY31" fmla="*/ 4856379 h 5114806"/>
              <a:gd name="connsiteX32" fmla="*/ 3249967 w 4014544"/>
              <a:gd name="connsiteY32" fmla="*/ 4409606 h 5114806"/>
              <a:gd name="connsiteX33" fmla="*/ 2919981 w 4014544"/>
              <a:gd name="connsiteY33" fmla="*/ 4500995 h 5114806"/>
              <a:gd name="connsiteX34" fmla="*/ 2768686 w 4014544"/>
              <a:gd name="connsiteY34" fmla="*/ 5106164 h 5114806"/>
              <a:gd name="connsiteX35" fmla="*/ 2401127 w 4014544"/>
              <a:gd name="connsiteY35" fmla="*/ 5110225 h 5114806"/>
              <a:gd name="connsiteX36" fmla="*/ 2250846 w 4014544"/>
              <a:gd name="connsiteY36" fmla="*/ 4510131 h 5114806"/>
              <a:gd name="connsiteX37" fmla="*/ 1904606 w 4014544"/>
              <a:gd name="connsiteY37" fmla="*/ 4423824 h 5114806"/>
              <a:gd name="connsiteX38" fmla="*/ 1470033 w 4014544"/>
              <a:gd name="connsiteY38" fmla="*/ 4873637 h 5114806"/>
              <a:gd name="connsiteX39" fmla="*/ 1156283 w 4014544"/>
              <a:gd name="connsiteY39" fmla="*/ 4697976 h 5114806"/>
              <a:gd name="connsiteX40" fmla="*/ 1325848 w 4014544"/>
              <a:gd name="connsiteY40" fmla="*/ 4102955 h 5114806"/>
              <a:gd name="connsiteX41" fmla="*/ 1160344 w 4014544"/>
              <a:gd name="connsiteY41" fmla="*/ 3955731 h 5114806"/>
              <a:gd name="connsiteX42" fmla="*/ 1056779 w 4014544"/>
              <a:gd name="connsiteY42" fmla="*/ 3843013 h 5114806"/>
              <a:gd name="connsiteX43" fmla="*/ 455681 w 4014544"/>
              <a:gd name="connsiteY43" fmla="*/ 4014623 h 5114806"/>
              <a:gd name="connsiteX44" fmla="*/ 275958 w 4014544"/>
              <a:gd name="connsiteY44" fmla="*/ 3714069 h 5114806"/>
              <a:gd name="connsiteX45" fmla="*/ 719675 w 4014544"/>
              <a:gd name="connsiteY45" fmla="*/ 3284553 h 5114806"/>
              <a:gd name="connsiteX46" fmla="*/ 612049 w 4014544"/>
              <a:gd name="connsiteY46" fmla="*/ 2905815 h 5114806"/>
              <a:gd name="connsiteX47" fmla="*/ 7902 w 4014544"/>
              <a:gd name="connsiteY47" fmla="*/ 2754529 h 5114806"/>
              <a:gd name="connsiteX48" fmla="*/ 3841 w 4014544"/>
              <a:gd name="connsiteY48" fmla="*/ 2412341 h 5114806"/>
              <a:gd name="connsiteX49" fmla="*/ 602905 w 4014544"/>
              <a:gd name="connsiteY49" fmla="*/ 2262060 h 5114806"/>
              <a:gd name="connsiteX50" fmla="*/ 705456 w 4014544"/>
              <a:gd name="connsiteY50" fmla="*/ 1867077 h 5114806"/>
              <a:gd name="connsiteX51" fmla="*/ 258700 w 4014544"/>
              <a:gd name="connsiteY51" fmla="*/ 1435535 h 5114806"/>
              <a:gd name="connsiteX52" fmla="*/ 426230 w 4014544"/>
              <a:gd name="connsiteY52" fmla="*/ 1143104 h 5114806"/>
              <a:gd name="connsiteX53" fmla="*/ 1022255 w 4014544"/>
              <a:gd name="connsiteY53" fmla="*/ 1313691 h 5114806"/>
              <a:gd name="connsiteX54" fmla="*/ 1160344 w 4014544"/>
              <a:gd name="connsiteY54" fmla="*/ 1160370 h 5114806"/>
              <a:gd name="connsiteX55" fmla="*/ 1313665 w 4014544"/>
              <a:gd name="connsiteY55" fmla="*/ 1022272 h 5114806"/>
              <a:gd name="connsiteX56" fmla="*/ 1143086 w 4014544"/>
              <a:gd name="connsiteY56" fmla="*/ 426239 h 5114806"/>
              <a:gd name="connsiteX57" fmla="*/ 1435509 w 4014544"/>
              <a:gd name="connsiteY57" fmla="*/ 258700 h 5114806"/>
              <a:gd name="connsiteX58" fmla="*/ 1867042 w 4014544"/>
              <a:gd name="connsiteY58" fmla="*/ 705474 h 5114806"/>
              <a:gd name="connsiteX59" fmla="*/ 2262016 w 4014544"/>
              <a:gd name="connsiteY59" fmla="*/ 602923 h 5114806"/>
              <a:gd name="connsiteX60" fmla="*/ 2412289 w 4014544"/>
              <a:gd name="connsiteY60" fmla="*/ 3841 h 5114806"/>
              <a:gd name="connsiteX61" fmla="*/ 2583378 w 4014544"/>
              <a:gd name="connsiteY6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880516 w 4014544"/>
              <a:gd name="connsiteY28" fmla="*/ 4239018 h 5114806"/>
              <a:gd name="connsiteX29" fmla="*/ 4003373 w 4014544"/>
              <a:gd name="connsiteY29" fmla="*/ 4668534 h 5114806"/>
              <a:gd name="connsiteX30" fmla="*/ 3681501 w 4014544"/>
              <a:gd name="connsiteY30" fmla="*/ 4856379 h 5114806"/>
              <a:gd name="connsiteX31" fmla="*/ 3249967 w 4014544"/>
              <a:gd name="connsiteY31" fmla="*/ 4409606 h 5114806"/>
              <a:gd name="connsiteX32" fmla="*/ 2919981 w 4014544"/>
              <a:gd name="connsiteY32" fmla="*/ 4500995 h 5114806"/>
              <a:gd name="connsiteX33" fmla="*/ 2768686 w 4014544"/>
              <a:gd name="connsiteY33" fmla="*/ 5106164 h 5114806"/>
              <a:gd name="connsiteX34" fmla="*/ 2401127 w 4014544"/>
              <a:gd name="connsiteY34" fmla="*/ 5110225 h 5114806"/>
              <a:gd name="connsiteX35" fmla="*/ 2250846 w 4014544"/>
              <a:gd name="connsiteY35" fmla="*/ 4510131 h 5114806"/>
              <a:gd name="connsiteX36" fmla="*/ 1904606 w 4014544"/>
              <a:gd name="connsiteY36" fmla="*/ 4423824 h 5114806"/>
              <a:gd name="connsiteX37" fmla="*/ 1470033 w 4014544"/>
              <a:gd name="connsiteY37" fmla="*/ 4873637 h 5114806"/>
              <a:gd name="connsiteX38" fmla="*/ 1156283 w 4014544"/>
              <a:gd name="connsiteY38" fmla="*/ 4697976 h 5114806"/>
              <a:gd name="connsiteX39" fmla="*/ 1325848 w 4014544"/>
              <a:gd name="connsiteY39" fmla="*/ 4102955 h 5114806"/>
              <a:gd name="connsiteX40" fmla="*/ 1160344 w 4014544"/>
              <a:gd name="connsiteY40" fmla="*/ 3955731 h 5114806"/>
              <a:gd name="connsiteX41" fmla="*/ 1056779 w 4014544"/>
              <a:gd name="connsiteY41" fmla="*/ 3843013 h 5114806"/>
              <a:gd name="connsiteX42" fmla="*/ 455681 w 4014544"/>
              <a:gd name="connsiteY42" fmla="*/ 4014623 h 5114806"/>
              <a:gd name="connsiteX43" fmla="*/ 275958 w 4014544"/>
              <a:gd name="connsiteY43" fmla="*/ 3714069 h 5114806"/>
              <a:gd name="connsiteX44" fmla="*/ 719675 w 4014544"/>
              <a:gd name="connsiteY44" fmla="*/ 3284553 h 5114806"/>
              <a:gd name="connsiteX45" fmla="*/ 612049 w 4014544"/>
              <a:gd name="connsiteY45" fmla="*/ 2905815 h 5114806"/>
              <a:gd name="connsiteX46" fmla="*/ 7902 w 4014544"/>
              <a:gd name="connsiteY46" fmla="*/ 2754529 h 5114806"/>
              <a:gd name="connsiteX47" fmla="*/ 3841 w 4014544"/>
              <a:gd name="connsiteY47" fmla="*/ 2412341 h 5114806"/>
              <a:gd name="connsiteX48" fmla="*/ 602905 w 4014544"/>
              <a:gd name="connsiteY48" fmla="*/ 2262060 h 5114806"/>
              <a:gd name="connsiteX49" fmla="*/ 705456 w 4014544"/>
              <a:gd name="connsiteY49" fmla="*/ 1867077 h 5114806"/>
              <a:gd name="connsiteX50" fmla="*/ 258700 w 4014544"/>
              <a:gd name="connsiteY50" fmla="*/ 1435535 h 5114806"/>
              <a:gd name="connsiteX51" fmla="*/ 426230 w 4014544"/>
              <a:gd name="connsiteY51" fmla="*/ 1143104 h 5114806"/>
              <a:gd name="connsiteX52" fmla="*/ 1022255 w 4014544"/>
              <a:gd name="connsiteY52" fmla="*/ 1313691 h 5114806"/>
              <a:gd name="connsiteX53" fmla="*/ 1160344 w 4014544"/>
              <a:gd name="connsiteY53" fmla="*/ 1160370 h 5114806"/>
              <a:gd name="connsiteX54" fmla="*/ 1313665 w 4014544"/>
              <a:gd name="connsiteY54" fmla="*/ 1022272 h 5114806"/>
              <a:gd name="connsiteX55" fmla="*/ 1143086 w 4014544"/>
              <a:gd name="connsiteY55" fmla="*/ 426239 h 5114806"/>
              <a:gd name="connsiteX56" fmla="*/ 1435509 w 4014544"/>
              <a:gd name="connsiteY56" fmla="*/ 258700 h 5114806"/>
              <a:gd name="connsiteX57" fmla="*/ 1867042 w 4014544"/>
              <a:gd name="connsiteY57" fmla="*/ 705474 h 5114806"/>
              <a:gd name="connsiteX58" fmla="*/ 2262016 w 4014544"/>
              <a:gd name="connsiteY58" fmla="*/ 602923 h 5114806"/>
              <a:gd name="connsiteX59" fmla="*/ 2412289 w 4014544"/>
              <a:gd name="connsiteY59" fmla="*/ 3841 h 5114806"/>
              <a:gd name="connsiteX60" fmla="*/ 2583378 w 4014544"/>
              <a:gd name="connsiteY6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880516 w 4014544"/>
              <a:gd name="connsiteY27" fmla="*/ 4239018 h 5114806"/>
              <a:gd name="connsiteX28" fmla="*/ 4003373 w 4014544"/>
              <a:gd name="connsiteY28" fmla="*/ 4668534 h 5114806"/>
              <a:gd name="connsiteX29" fmla="*/ 3681501 w 4014544"/>
              <a:gd name="connsiteY29" fmla="*/ 4856379 h 5114806"/>
              <a:gd name="connsiteX30" fmla="*/ 3249967 w 4014544"/>
              <a:gd name="connsiteY30" fmla="*/ 4409606 h 5114806"/>
              <a:gd name="connsiteX31" fmla="*/ 2919981 w 4014544"/>
              <a:gd name="connsiteY31" fmla="*/ 4500995 h 5114806"/>
              <a:gd name="connsiteX32" fmla="*/ 2768686 w 4014544"/>
              <a:gd name="connsiteY32" fmla="*/ 5106164 h 5114806"/>
              <a:gd name="connsiteX33" fmla="*/ 2401127 w 4014544"/>
              <a:gd name="connsiteY33" fmla="*/ 5110225 h 5114806"/>
              <a:gd name="connsiteX34" fmla="*/ 2250846 w 4014544"/>
              <a:gd name="connsiteY34" fmla="*/ 4510131 h 5114806"/>
              <a:gd name="connsiteX35" fmla="*/ 1904606 w 4014544"/>
              <a:gd name="connsiteY35" fmla="*/ 4423824 h 5114806"/>
              <a:gd name="connsiteX36" fmla="*/ 1470033 w 4014544"/>
              <a:gd name="connsiteY36" fmla="*/ 4873637 h 5114806"/>
              <a:gd name="connsiteX37" fmla="*/ 1156283 w 4014544"/>
              <a:gd name="connsiteY37" fmla="*/ 4697976 h 5114806"/>
              <a:gd name="connsiteX38" fmla="*/ 1325848 w 4014544"/>
              <a:gd name="connsiteY38" fmla="*/ 4102955 h 5114806"/>
              <a:gd name="connsiteX39" fmla="*/ 1160344 w 4014544"/>
              <a:gd name="connsiteY39" fmla="*/ 3955731 h 5114806"/>
              <a:gd name="connsiteX40" fmla="*/ 1056779 w 4014544"/>
              <a:gd name="connsiteY40" fmla="*/ 3843013 h 5114806"/>
              <a:gd name="connsiteX41" fmla="*/ 455681 w 4014544"/>
              <a:gd name="connsiteY41" fmla="*/ 4014623 h 5114806"/>
              <a:gd name="connsiteX42" fmla="*/ 275958 w 4014544"/>
              <a:gd name="connsiteY42" fmla="*/ 3714069 h 5114806"/>
              <a:gd name="connsiteX43" fmla="*/ 719675 w 4014544"/>
              <a:gd name="connsiteY43" fmla="*/ 3284553 h 5114806"/>
              <a:gd name="connsiteX44" fmla="*/ 612049 w 4014544"/>
              <a:gd name="connsiteY44" fmla="*/ 2905815 h 5114806"/>
              <a:gd name="connsiteX45" fmla="*/ 7902 w 4014544"/>
              <a:gd name="connsiteY45" fmla="*/ 2754529 h 5114806"/>
              <a:gd name="connsiteX46" fmla="*/ 3841 w 4014544"/>
              <a:gd name="connsiteY46" fmla="*/ 2412341 h 5114806"/>
              <a:gd name="connsiteX47" fmla="*/ 602905 w 4014544"/>
              <a:gd name="connsiteY47" fmla="*/ 2262060 h 5114806"/>
              <a:gd name="connsiteX48" fmla="*/ 705456 w 4014544"/>
              <a:gd name="connsiteY48" fmla="*/ 1867077 h 5114806"/>
              <a:gd name="connsiteX49" fmla="*/ 258700 w 4014544"/>
              <a:gd name="connsiteY49" fmla="*/ 1435535 h 5114806"/>
              <a:gd name="connsiteX50" fmla="*/ 426230 w 4014544"/>
              <a:gd name="connsiteY50" fmla="*/ 1143104 h 5114806"/>
              <a:gd name="connsiteX51" fmla="*/ 1022255 w 4014544"/>
              <a:gd name="connsiteY51" fmla="*/ 1313691 h 5114806"/>
              <a:gd name="connsiteX52" fmla="*/ 1160344 w 4014544"/>
              <a:gd name="connsiteY52" fmla="*/ 1160370 h 5114806"/>
              <a:gd name="connsiteX53" fmla="*/ 1313665 w 4014544"/>
              <a:gd name="connsiteY53" fmla="*/ 1022272 h 5114806"/>
              <a:gd name="connsiteX54" fmla="*/ 1143086 w 4014544"/>
              <a:gd name="connsiteY54" fmla="*/ 426239 h 5114806"/>
              <a:gd name="connsiteX55" fmla="*/ 1435509 w 4014544"/>
              <a:gd name="connsiteY55" fmla="*/ 258700 h 5114806"/>
              <a:gd name="connsiteX56" fmla="*/ 1867042 w 4014544"/>
              <a:gd name="connsiteY56" fmla="*/ 705474 h 5114806"/>
              <a:gd name="connsiteX57" fmla="*/ 2262016 w 4014544"/>
              <a:gd name="connsiteY57" fmla="*/ 602923 h 5114806"/>
              <a:gd name="connsiteX58" fmla="*/ 2412289 w 4014544"/>
              <a:gd name="connsiteY58" fmla="*/ 3841 h 5114806"/>
              <a:gd name="connsiteX59" fmla="*/ 2583378 w 4014544"/>
              <a:gd name="connsiteY5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880516 w 4014544"/>
              <a:gd name="connsiteY26" fmla="*/ 4239018 h 5114806"/>
              <a:gd name="connsiteX27" fmla="*/ 4003373 w 4014544"/>
              <a:gd name="connsiteY27" fmla="*/ 4668534 h 5114806"/>
              <a:gd name="connsiteX28" fmla="*/ 3681501 w 4014544"/>
              <a:gd name="connsiteY28" fmla="*/ 4856379 h 5114806"/>
              <a:gd name="connsiteX29" fmla="*/ 3249967 w 4014544"/>
              <a:gd name="connsiteY29" fmla="*/ 4409606 h 5114806"/>
              <a:gd name="connsiteX30" fmla="*/ 2919981 w 4014544"/>
              <a:gd name="connsiteY30" fmla="*/ 4500995 h 5114806"/>
              <a:gd name="connsiteX31" fmla="*/ 2768686 w 4014544"/>
              <a:gd name="connsiteY31" fmla="*/ 5106164 h 5114806"/>
              <a:gd name="connsiteX32" fmla="*/ 2401127 w 4014544"/>
              <a:gd name="connsiteY32" fmla="*/ 5110225 h 5114806"/>
              <a:gd name="connsiteX33" fmla="*/ 2250846 w 4014544"/>
              <a:gd name="connsiteY33" fmla="*/ 4510131 h 5114806"/>
              <a:gd name="connsiteX34" fmla="*/ 1904606 w 4014544"/>
              <a:gd name="connsiteY34" fmla="*/ 4423824 h 5114806"/>
              <a:gd name="connsiteX35" fmla="*/ 1470033 w 4014544"/>
              <a:gd name="connsiteY35" fmla="*/ 4873637 h 5114806"/>
              <a:gd name="connsiteX36" fmla="*/ 1156283 w 4014544"/>
              <a:gd name="connsiteY36" fmla="*/ 4697976 h 5114806"/>
              <a:gd name="connsiteX37" fmla="*/ 1325848 w 4014544"/>
              <a:gd name="connsiteY37" fmla="*/ 4102955 h 5114806"/>
              <a:gd name="connsiteX38" fmla="*/ 1160344 w 4014544"/>
              <a:gd name="connsiteY38" fmla="*/ 3955731 h 5114806"/>
              <a:gd name="connsiteX39" fmla="*/ 1056779 w 4014544"/>
              <a:gd name="connsiteY39" fmla="*/ 3843013 h 5114806"/>
              <a:gd name="connsiteX40" fmla="*/ 455681 w 4014544"/>
              <a:gd name="connsiteY40" fmla="*/ 4014623 h 5114806"/>
              <a:gd name="connsiteX41" fmla="*/ 275958 w 4014544"/>
              <a:gd name="connsiteY41" fmla="*/ 3714069 h 5114806"/>
              <a:gd name="connsiteX42" fmla="*/ 719675 w 4014544"/>
              <a:gd name="connsiteY42" fmla="*/ 3284553 h 5114806"/>
              <a:gd name="connsiteX43" fmla="*/ 612049 w 4014544"/>
              <a:gd name="connsiteY43" fmla="*/ 2905815 h 5114806"/>
              <a:gd name="connsiteX44" fmla="*/ 7902 w 4014544"/>
              <a:gd name="connsiteY44" fmla="*/ 2754529 h 5114806"/>
              <a:gd name="connsiteX45" fmla="*/ 3841 w 4014544"/>
              <a:gd name="connsiteY45" fmla="*/ 2412341 h 5114806"/>
              <a:gd name="connsiteX46" fmla="*/ 602905 w 4014544"/>
              <a:gd name="connsiteY46" fmla="*/ 2262060 h 5114806"/>
              <a:gd name="connsiteX47" fmla="*/ 705456 w 4014544"/>
              <a:gd name="connsiteY47" fmla="*/ 1867077 h 5114806"/>
              <a:gd name="connsiteX48" fmla="*/ 258700 w 4014544"/>
              <a:gd name="connsiteY48" fmla="*/ 1435535 h 5114806"/>
              <a:gd name="connsiteX49" fmla="*/ 426230 w 4014544"/>
              <a:gd name="connsiteY49" fmla="*/ 1143104 h 5114806"/>
              <a:gd name="connsiteX50" fmla="*/ 1022255 w 4014544"/>
              <a:gd name="connsiteY50" fmla="*/ 1313691 h 5114806"/>
              <a:gd name="connsiteX51" fmla="*/ 1160344 w 4014544"/>
              <a:gd name="connsiteY51" fmla="*/ 1160370 h 5114806"/>
              <a:gd name="connsiteX52" fmla="*/ 1313665 w 4014544"/>
              <a:gd name="connsiteY52" fmla="*/ 1022272 h 5114806"/>
              <a:gd name="connsiteX53" fmla="*/ 1143086 w 4014544"/>
              <a:gd name="connsiteY53" fmla="*/ 426239 h 5114806"/>
              <a:gd name="connsiteX54" fmla="*/ 1435509 w 4014544"/>
              <a:gd name="connsiteY54" fmla="*/ 258700 h 5114806"/>
              <a:gd name="connsiteX55" fmla="*/ 1867042 w 4014544"/>
              <a:gd name="connsiteY55" fmla="*/ 705474 h 5114806"/>
              <a:gd name="connsiteX56" fmla="*/ 2262016 w 4014544"/>
              <a:gd name="connsiteY56" fmla="*/ 602923 h 5114806"/>
              <a:gd name="connsiteX57" fmla="*/ 2412289 w 4014544"/>
              <a:gd name="connsiteY57" fmla="*/ 3841 h 5114806"/>
              <a:gd name="connsiteX58" fmla="*/ 2583378 w 4014544"/>
              <a:gd name="connsiteY58"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115788 w 4014544"/>
              <a:gd name="connsiteY13" fmla="*/ 823869 h 5114806"/>
              <a:gd name="connsiteX14" fmla="*/ 3175144 w 4014544"/>
              <a:gd name="connsiteY14" fmla="*/ 850400 h 5114806"/>
              <a:gd name="connsiteX15" fmla="*/ 3248954 w 4014544"/>
              <a:gd name="connsiteY15" fmla="*/ 882149 h 5114806"/>
              <a:gd name="connsiteX16" fmla="*/ 2559522 w 4014544"/>
              <a:gd name="connsiteY16" fmla="*/ 882149 h 5114806"/>
              <a:gd name="connsiteX17" fmla="*/ 1905628 w 4014544"/>
              <a:gd name="connsiteY17" fmla="*/ 1014150 h 5114806"/>
              <a:gd name="connsiteX18" fmla="*/ 1371543 w 4014544"/>
              <a:gd name="connsiteY18" fmla="*/ 1373595 h 5114806"/>
              <a:gd name="connsiteX19" fmla="*/ 1012098 w 4014544"/>
              <a:gd name="connsiteY19" fmla="*/ 1907689 h 5114806"/>
              <a:gd name="connsiteX20" fmla="*/ 880105 w 4014544"/>
              <a:gd name="connsiteY20" fmla="*/ 2561601 h 5114806"/>
              <a:gd name="connsiteX21" fmla="*/ 1012098 w 4014544"/>
              <a:gd name="connsiteY21" fmla="*/ 3215513 h 5114806"/>
              <a:gd name="connsiteX22" fmla="*/ 1371543 w 4014544"/>
              <a:gd name="connsiteY22" fmla="*/ 3749606 h 5114806"/>
              <a:gd name="connsiteX23" fmla="*/ 1905628 w 4014544"/>
              <a:gd name="connsiteY23" fmla="*/ 4109052 h 5114806"/>
              <a:gd name="connsiteX24" fmla="*/ 2559522 w 4014544"/>
              <a:gd name="connsiteY24" fmla="*/ 4241053 h 5114806"/>
              <a:gd name="connsiteX25" fmla="*/ 3880516 w 4014544"/>
              <a:gd name="connsiteY25" fmla="*/ 4239018 h 5114806"/>
              <a:gd name="connsiteX26" fmla="*/ 4003373 w 4014544"/>
              <a:gd name="connsiteY26" fmla="*/ 4668534 h 5114806"/>
              <a:gd name="connsiteX27" fmla="*/ 3681501 w 4014544"/>
              <a:gd name="connsiteY27" fmla="*/ 4856379 h 5114806"/>
              <a:gd name="connsiteX28" fmla="*/ 3249967 w 4014544"/>
              <a:gd name="connsiteY28" fmla="*/ 4409606 h 5114806"/>
              <a:gd name="connsiteX29" fmla="*/ 2919981 w 4014544"/>
              <a:gd name="connsiteY29" fmla="*/ 4500995 h 5114806"/>
              <a:gd name="connsiteX30" fmla="*/ 2768686 w 4014544"/>
              <a:gd name="connsiteY30" fmla="*/ 5106164 h 5114806"/>
              <a:gd name="connsiteX31" fmla="*/ 2401127 w 4014544"/>
              <a:gd name="connsiteY31" fmla="*/ 5110225 h 5114806"/>
              <a:gd name="connsiteX32" fmla="*/ 2250846 w 4014544"/>
              <a:gd name="connsiteY32" fmla="*/ 4510131 h 5114806"/>
              <a:gd name="connsiteX33" fmla="*/ 1904606 w 4014544"/>
              <a:gd name="connsiteY33" fmla="*/ 4423824 h 5114806"/>
              <a:gd name="connsiteX34" fmla="*/ 1470033 w 4014544"/>
              <a:gd name="connsiteY34" fmla="*/ 4873637 h 5114806"/>
              <a:gd name="connsiteX35" fmla="*/ 1156283 w 4014544"/>
              <a:gd name="connsiteY35" fmla="*/ 4697976 h 5114806"/>
              <a:gd name="connsiteX36" fmla="*/ 1325848 w 4014544"/>
              <a:gd name="connsiteY36" fmla="*/ 4102955 h 5114806"/>
              <a:gd name="connsiteX37" fmla="*/ 1160344 w 4014544"/>
              <a:gd name="connsiteY37" fmla="*/ 3955731 h 5114806"/>
              <a:gd name="connsiteX38" fmla="*/ 1056779 w 4014544"/>
              <a:gd name="connsiteY38" fmla="*/ 3843013 h 5114806"/>
              <a:gd name="connsiteX39" fmla="*/ 455681 w 4014544"/>
              <a:gd name="connsiteY39" fmla="*/ 4014623 h 5114806"/>
              <a:gd name="connsiteX40" fmla="*/ 275958 w 4014544"/>
              <a:gd name="connsiteY40" fmla="*/ 3714069 h 5114806"/>
              <a:gd name="connsiteX41" fmla="*/ 719675 w 4014544"/>
              <a:gd name="connsiteY41" fmla="*/ 3284553 h 5114806"/>
              <a:gd name="connsiteX42" fmla="*/ 612049 w 4014544"/>
              <a:gd name="connsiteY42" fmla="*/ 2905815 h 5114806"/>
              <a:gd name="connsiteX43" fmla="*/ 7902 w 4014544"/>
              <a:gd name="connsiteY43" fmla="*/ 2754529 h 5114806"/>
              <a:gd name="connsiteX44" fmla="*/ 3841 w 4014544"/>
              <a:gd name="connsiteY44" fmla="*/ 2412341 h 5114806"/>
              <a:gd name="connsiteX45" fmla="*/ 602905 w 4014544"/>
              <a:gd name="connsiteY45" fmla="*/ 2262060 h 5114806"/>
              <a:gd name="connsiteX46" fmla="*/ 705456 w 4014544"/>
              <a:gd name="connsiteY46" fmla="*/ 1867077 h 5114806"/>
              <a:gd name="connsiteX47" fmla="*/ 258700 w 4014544"/>
              <a:gd name="connsiteY47" fmla="*/ 1435535 h 5114806"/>
              <a:gd name="connsiteX48" fmla="*/ 426230 w 4014544"/>
              <a:gd name="connsiteY48" fmla="*/ 1143104 h 5114806"/>
              <a:gd name="connsiteX49" fmla="*/ 1022255 w 4014544"/>
              <a:gd name="connsiteY49" fmla="*/ 1313691 h 5114806"/>
              <a:gd name="connsiteX50" fmla="*/ 1160344 w 4014544"/>
              <a:gd name="connsiteY50" fmla="*/ 1160370 h 5114806"/>
              <a:gd name="connsiteX51" fmla="*/ 1313665 w 4014544"/>
              <a:gd name="connsiteY51" fmla="*/ 1022272 h 5114806"/>
              <a:gd name="connsiteX52" fmla="*/ 1143086 w 4014544"/>
              <a:gd name="connsiteY52" fmla="*/ 426239 h 5114806"/>
              <a:gd name="connsiteX53" fmla="*/ 1435509 w 4014544"/>
              <a:gd name="connsiteY53" fmla="*/ 258700 h 5114806"/>
              <a:gd name="connsiteX54" fmla="*/ 1867042 w 4014544"/>
              <a:gd name="connsiteY54" fmla="*/ 705474 h 5114806"/>
              <a:gd name="connsiteX55" fmla="*/ 2262016 w 4014544"/>
              <a:gd name="connsiteY55" fmla="*/ 602923 h 5114806"/>
              <a:gd name="connsiteX56" fmla="*/ 2412289 w 4014544"/>
              <a:gd name="connsiteY56" fmla="*/ 3841 h 5114806"/>
              <a:gd name="connsiteX57" fmla="*/ 2583378 w 4014544"/>
              <a:gd name="connsiteY57"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115788 w 4014544"/>
              <a:gd name="connsiteY12" fmla="*/ 823869 h 5114806"/>
              <a:gd name="connsiteX13" fmla="*/ 3175144 w 4014544"/>
              <a:gd name="connsiteY13" fmla="*/ 850400 h 5114806"/>
              <a:gd name="connsiteX14" fmla="*/ 3248954 w 4014544"/>
              <a:gd name="connsiteY14" fmla="*/ 882149 h 5114806"/>
              <a:gd name="connsiteX15" fmla="*/ 2559522 w 4014544"/>
              <a:gd name="connsiteY15" fmla="*/ 882149 h 5114806"/>
              <a:gd name="connsiteX16" fmla="*/ 1905628 w 4014544"/>
              <a:gd name="connsiteY16" fmla="*/ 1014150 h 5114806"/>
              <a:gd name="connsiteX17" fmla="*/ 1371543 w 4014544"/>
              <a:gd name="connsiteY17" fmla="*/ 1373595 h 5114806"/>
              <a:gd name="connsiteX18" fmla="*/ 1012098 w 4014544"/>
              <a:gd name="connsiteY18" fmla="*/ 1907689 h 5114806"/>
              <a:gd name="connsiteX19" fmla="*/ 880105 w 4014544"/>
              <a:gd name="connsiteY19" fmla="*/ 2561601 h 5114806"/>
              <a:gd name="connsiteX20" fmla="*/ 1012098 w 4014544"/>
              <a:gd name="connsiteY20" fmla="*/ 3215513 h 5114806"/>
              <a:gd name="connsiteX21" fmla="*/ 1371543 w 4014544"/>
              <a:gd name="connsiteY21" fmla="*/ 3749606 h 5114806"/>
              <a:gd name="connsiteX22" fmla="*/ 1905628 w 4014544"/>
              <a:gd name="connsiteY22" fmla="*/ 4109052 h 5114806"/>
              <a:gd name="connsiteX23" fmla="*/ 2559522 w 4014544"/>
              <a:gd name="connsiteY23" fmla="*/ 4241053 h 5114806"/>
              <a:gd name="connsiteX24" fmla="*/ 3880516 w 4014544"/>
              <a:gd name="connsiteY24" fmla="*/ 4239018 h 5114806"/>
              <a:gd name="connsiteX25" fmla="*/ 4003373 w 4014544"/>
              <a:gd name="connsiteY25" fmla="*/ 4668534 h 5114806"/>
              <a:gd name="connsiteX26" fmla="*/ 3681501 w 4014544"/>
              <a:gd name="connsiteY26" fmla="*/ 4856379 h 5114806"/>
              <a:gd name="connsiteX27" fmla="*/ 3249967 w 4014544"/>
              <a:gd name="connsiteY27" fmla="*/ 4409606 h 5114806"/>
              <a:gd name="connsiteX28" fmla="*/ 2919981 w 4014544"/>
              <a:gd name="connsiteY28" fmla="*/ 4500995 h 5114806"/>
              <a:gd name="connsiteX29" fmla="*/ 2768686 w 4014544"/>
              <a:gd name="connsiteY29" fmla="*/ 5106164 h 5114806"/>
              <a:gd name="connsiteX30" fmla="*/ 2401127 w 4014544"/>
              <a:gd name="connsiteY30" fmla="*/ 5110225 h 5114806"/>
              <a:gd name="connsiteX31" fmla="*/ 2250846 w 4014544"/>
              <a:gd name="connsiteY31" fmla="*/ 4510131 h 5114806"/>
              <a:gd name="connsiteX32" fmla="*/ 1904606 w 4014544"/>
              <a:gd name="connsiteY32" fmla="*/ 4423824 h 5114806"/>
              <a:gd name="connsiteX33" fmla="*/ 1470033 w 4014544"/>
              <a:gd name="connsiteY33" fmla="*/ 4873637 h 5114806"/>
              <a:gd name="connsiteX34" fmla="*/ 1156283 w 4014544"/>
              <a:gd name="connsiteY34" fmla="*/ 4697976 h 5114806"/>
              <a:gd name="connsiteX35" fmla="*/ 1325848 w 4014544"/>
              <a:gd name="connsiteY35" fmla="*/ 4102955 h 5114806"/>
              <a:gd name="connsiteX36" fmla="*/ 1160344 w 4014544"/>
              <a:gd name="connsiteY36" fmla="*/ 3955731 h 5114806"/>
              <a:gd name="connsiteX37" fmla="*/ 1056779 w 4014544"/>
              <a:gd name="connsiteY37" fmla="*/ 3843013 h 5114806"/>
              <a:gd name="connsiteX38" fmla="*/ 455681 w 4014544"/>
              <a:gd name="connsiteY38" fmla="*/ 4014623 h 5114806"/>
              <a:gd name="connsiteX39" fmla="*/ 275958 w 4014544"/>
              <a:gd name="connsiteY39" fmla="*/ 3714069 h 5114806"/>
              <a:gd name="connsiteX40" fmla="*/ 719675 w 4014544"/>
              <a:gd name="connsiteY40" fmla="*/ 3284553 h 5114806"/>
              <a:gd name="connsiteX41" fmla="*/ 612049 w 4014544"/>
              <a:gd name="connsiteY41" fmla="*/ 2905815 h 5114806"/>
              <a:gd name="connsiteX42" fmla="*/ 7902 w 4014544"/>
              <a:gd name="connsiteY42" fmla="*/ 2754529 h 5114806"/>
              <a:gd name="connsiteX43" fmla="*/ 3841 w 4014544"/>
              <a:gd name="connsiteY43" fmla="*/ 2412341 h 5114806"/>
              <a:gd name="connsiteX44" fmla="*/ 602905 w 4014544"/>
              <a:gd name="connsiteY44" fmla="*/ 2262060 h 5114806"/>
              <a:gd name="connsiteX45" fmla="*/ 705456 w 4014544"/>
              <a:gd name="connsiteY45" fmla="*/ 1867077 h 5114806"/>
              <a:gd name="connsiteX46" fmla="*/ 258700 w 4014544"/>
              <a:gd name="connsiteY46" fmla="*/ 1435535 h 5114806"/>
              <a:gd name="connsiteX47" fmla="*/ 426230 w 4014544"/>
              <a:gd name="connsiteY47" fmla="*/ 1143104 h 5114806"/>
              <a:gd name="connsiteX48" fmla="*/ 1022255 w 4014544"/>
              <a:gd name="connsiteY48" fmla="*/ 1313691 h 5114806"/>
              <a:gd name="connsiteX49" fmla="*/ 1160344 w 4014544"/>
              <a:gd name="connsiteY49" fmla="*/ 1160370 h 5114806"/>
              <a:gd name="connsiteX50" fmla="*/ 1313665 w 4014544"/>
              <a:gd name="connsiteY50" fmla="*/ 1022272 h 5114806"/>
              <a:gd name="connsiteX51" fmla="*/ 1143086 w 4014544"/>
              <a:gd name="connsiteY51" fmla="*/ 426239 h 5114806"/>
              <a:gd name="connsiteX52" fmla="*/ 1435509 w 4014544"/>
              <a:gd name="connsiteY52" fmla="*/ 258700 h 5114806"/>
              <a:gd name="connsiteX53" fmla="*/ 1867042 w 4014544"/>
              <a:gd name="connsiteY53" fmla="*/ 705474 h 5114806"/>
              <a:gd name="connsiteX54" fmla="*/ 2262016 w 4014544"/>
              <a:gd name="connsiteY54" fmla="*/ 602923 h 5114806"/>
              <a:gd name="connsiteX55" fmla="*/ 2412289 w 4014544"/>
              <a:gd name="connsiteY55" fmla="*/ 3841 h 5114806"/>
              <a:gd name="connsiteX56" fmla="*/ 2583378 w 4014544"/>
              <a:gd name="connsiteY56"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15788 w 4014544"/>
              <a:gd name="connsiteY11" fmla="*/ 823869 h 5114806"/>
              <a:gd name="connsiteX12" fmla="*/ 3175144 w 4014544"/>
              <a:gd name="connsiteY12" fmla="*/ 850400 h 5114806"/>
              <a:gd name="connsiteX13" fmla="*/ 3248954 w 4014544"/>
              <a:gd name="connsiteY13" fmla="*/ 882149 h 5114806"/>
              <a:gd name="connsiteX14" fmla="*/ 2559522 w 4014544"/>
              <a:gd name="connsiteY14" fmla="*/ 882149 h 5114806"/>
              <a:gd name="connsiteX15" fmla="*/ 1905628 w 4014544"/>
              <a:gd name="connsiteY15" fmla="*/ 1014150 h 5114806"/>
              <a:gd name="connsiteX16" fmla="*/ 1371543 w 4014544"/>
              <a:gd name="connsiteY16" fmla="*/ 1373595 h 5114806"/>
              <a:gd name="connsiteX17" fmla="*/ 1012098 w 4014544"/>
              <a:gd name="connsiteY17" fmla="*/ 1907689 h 5114806"/>
              <a:gd name="connsiteX18" fmla="*/ 880105 w 4014544"/>
              <a:gd name="connsiteY18" fmla="*/ 2561601 h 5114806"/>
              <a:gd name="connsiteX19" fmla="*/ 1012098 w 4014544"/>
              <a:gd name="connsiteY19" fmla="*/ 3215513 h 5114806"/>
              <a:gd name="connsiteX20" fmla="*/ 1371543 w 4014544"/>
              <a:gd name="connsiteY20" fmla="*/ 3749606 h 5114806"/>
              <a:gd name="connsiteX21" fmla="*/ 1905628 w 4014544"/>
              <a:gd name="connsiteY21" fmla="*/ 4109052 h 5114806"/>
              <a:gd name="connsiteX22" fmla="*/ 2559522 w 4014544"/>
              <a:gd name="connsiteY22" fmla="*/ 4241053 h 5114806"/>
              <a:gd name="connsiteX23" fmla="*/ 3880516 w 4014544"/>
              <a:gd name="connsiteY23" fmla="*/ 4239018 h 5114806"/>
              <a:gd name="connsiteX24" fmla="*/ 4003373 w 4014544"/>
              <a:gd name="connsiteY24" fmla="*/ 4668534 h 5114806"/>
              <a:gd name="connsiteX25" fmla="*/ 3681501 w 4014544"/>
              <a:gd name="connsiteY25" fmla="*/ 4856379 h 5114806"/>
              <a:gd name="connsiteX26" fmla="*/ 3249967 w 4014544"/>
              <a:gd name="connsiteY26" fmla="*/ 4409606 h 5114806"/>
              <a:gd name="connsiteX27" fmla="*/ 2919981 w 4014544"/>
              <a:gd name="connsiteY27" fmla="*/ 4500995 h 5114806"/>
              <a:gd name="connsiteX28" fmla="*/ 2768686 w 4014544"/>
              <a:gd name="connsiteY28" fmla="*/ 5106164 h 5114806"/>
              <a:gd name="connsiteX29" fmla="*/ 2401127 w 4014544"/>
              <a:gd name="connsiteY29" fmla="*/ 5110225 h 5114806"/>
              <a:gd name="connsiteX30" fmla="*/ 2250846 w 4014544"/>
              <a:gd name="connsiteY30" fmla="*/ 4510131 h 5114806"/>
              <a:gd name="connsiteX31" fmla="*/ 1904606 w 4014544"/>
              <a:gd name="connsiteY31" fmla="*/ 4423824 h 5114806"/>
              <a:gd name="connsiteX32" fmla="*/ 1470033 w 4014544"/>
              <a:gd name="connsiteY32" fmla="*/ 4873637 h 5114806"/>
              <a:gd name="connsiteX33" fmla="*/ 1156283 w 4014544"/>
              <a:gd name="connsiteY33" fmla="*/ 4697976 h 5114806"/>
              <a:gd name="connsiteX34" fmla="*/ 1325848 w 4014544"/>
              <a:gd name="connsiteY34" fmla="*/ 4102955 h 5114806"/>
              <a:gd name="connsiteX35" fmla="*/ 1160344 w 4014544"/>
              <a:gd name="connsiteY35" fmla="*/ 3955731 h 5114806"/>
              <a:gd name="connsiteX36" fmla="*/ 1056779 w 4014544"/>
              <a:gd name="connsiteY36" fmla="*/ 3843013 h 5114806"/>
              <a:gd name="connsiteX37" fmla="*/ 455681 w 4014544"/>
              <a:gd name="connsiteY37" fmla="*/ 4014623 h 5114806"/>
              <a:gd name="connsiteX38" fmla="*/ 275958 w 4014544"/>
              <a:gd name="connsiteY38" fmla="*/ 3714069 h 5114806"/>
              <a:gd name="connsiteX39" fmla="*/ 719675 w 4014544"/>
              <a:gd name="connsiteY39" fmla="*/ 3284553 h 5114806"/>
              <a:gd name="connsiteX40" fmla="*/ 612049 w 4014544"/>
              <a:gd name="connsiteY40" fmla="*/ 2905815 h 5114806"/>
              <a:gd name="connsiteX41" fmla="*/ 7902 w 4014544"/>
              <a:gd name="connsiteY41" fmla="*/ 2754529 h 5114806"/>
              <a:gd name="connsiteX42" fmla="*/ 3841 w 4014544"/>
              <a:gd name="connsiteY42" fmla="*/ 2412341 h 5114806"/>
              <a:gd name="connsiteX43" fmla="*/ 602905 w 4014544"/>
              <a:gd name="connsiteY43" fmla="*/ 2262060 h 5114806"/>
              <a:gd name="connsiteX44" fmla="*/ 705456 w 4014544"/>
              <a:gd name="connsiteY44" fmla="*/ 1867077 h 5114806"/>
              <a:gd name="connsiteX45" fmla="*/ 258700 w 4014544"/>
              <a:gd name="connsiteY45" fmla="*/ 1435535 h 5114806"/>
              <a:gd name="connsiteX46" fmla="*/ 426230 w 4014544"/>
              <a:gd name="connsiteY46" fmla="*/ 1143104 h 5114806"/>
              <a:gd name="connsiteX47" fmla="*/ 1022255 w 4014544"/>
              <a:gd name="connsiteY47" fmla="*/ 1313691 h 5114806"/>
              <a:gd name="connsiteX48" fmla="*/ 1160344 w 4014544"/>
              <a:gd name="connsiteY48" fmla="*/ 1160370 h 5114806"/>
              <a:gd name="connsiteX49" fmla="*/ 1313665 w 4014544"/>
              <a:gd name="connsiteY49" fmla="*/ 1022272 h 5114806"/>
              <a:gd name="connsiteX50" fmla="*/ 1143086 w 4014544"/>
              <a:gd name="connsiteY50" fmla="*/ 426239 h 5114806"/>
              <a:gd name="connsiteX51" fmla="*/ 1435509 w 4014544"/>
              <a:gd name="connsiteY51" fmla="*/ 258700 h 5114806"/>
              <a:gd name="connsiteX52" fmla="*/ 1867042 w 4014544"/>
              <a:gd name="connsiteY52" fmla="*/ 705474 h 5114806"/>
              <a:gd name="connsiteX53" fmla="*/ 2262016 w 4014544"/>
              <a:gd name="connsiteY53" fmla="*/ 602923 h 5114806"/>
              <a:gd name="connsiteX54" fmla="*/ 2412289 w 4014544"/>
              <a:gd name="connsiteY54" fmla="*/ 3841 h 5114806"/>
              <a:gd name="connsiteX55" fmla="*/ 2583378 w 4014544"/>
              <a:gd name="connsiteY5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75144 w 4014544"/>
              <a:gd name="connsiteY11" fmla="*/ 850400 h 5114806"/>
              <a:gd name="connsiteX12" fmla="*/ 3248954 w 4014544"/>
              <a:gd name="connsiteY12" fmla="*/ 882149 h 5114806"/>
              <a:gd name="connsiteX13" fmla="*/ 2559522 w 4014544"/>
              <a:gd name="connsiteY13" fmla="*/ 882149 h 5114806"/>
              <a:gd name="connsiteX14" fmla="*/ 1905628 w 4014544"/>
              <a:gd name="connsiteY14" fmla="*/ 1014150 h 5114806"/>
              <a:gd name="connsiteX15" fmla="*/ 1371543 w 4014544"/>
              <a:gd name="connsiteY15" fmla="*/ 1373595 h 5114806"/>
              <a:gd name="connsiteX16" fmla="*/ 1012098 w 4014544"/>
              <a:gd name="connsiteY16" fmla="*/ 1907689 h 5114806"/>
              <a:gd name="connsiteX17" fmla="*/ 880105 w 4014544"/>
              <a:gd name="connsiteY17" fmla="*/ 2561601 h 5114806"/>
              <a:gd name="connsiteX18" fmla="*/ 1012098 w 4014544"/>
              <a:gd name="connsiteY18" fmla="*/ 3215513 h 5114806"/>
              <a:gd name="connsiteX19" fmla="*/ 1371543 w 4014544"/>
              <a:gd name="connsiteY19" fmla="*/ 3749606 h 5114806"/>
              <a:gd name="connsiteX20" fmla="*/ 1905628 w 4014544"/>
              <a:gd name="connsiteY20" fmla="*/ 4109052 h 5114806"/>
              <a:gd name="connsiteX21" fmla="*/ 2559522 w 4014544"/>
              <a:gd name="connsiteY21" fmla="*/ 4241053 h 5114806"/>
              <a:gd name="connsiteX22" fmla="*/ 3880516 w 4014544"/>
              <a:gd name="connsiteY22" fmla="*/ 4239018 h 5114806"/>
              <a:gd name="connsiteX23" fmla="*/ 4003373 w 4014544"/>
              <a:gd name="connsiteY23" fmla="*/ 4668534 h 5114806"/>
              <a:gd name="connsiteX24" fmla="*/ 3681501 w 4014544"/>
              <a:gd name="connsiteY24" fmla="*/ 4856379 h 5114806"/>
              <a:gd name="connsiteX25" fmla="*/ 3249967 w 4014544"/>
              <a:gd name="connsiteY25" fmla="*/ 4409606 h 5114806"/>
              <a:gd name="connsiteX26" fmla="*/ 2919981 w 4014544"/>
              <a:gd name="connsiteY26" fmla="*/ 4500995 h 5114806"/>
              <a:gd name="connsiteX27" fmla="*/ 2768686 w 4014544"/>
              <a:gd name="connsiteY27" fmla="*/ 5106164 h 5114806"/>
              <a:gd name="connsiteX28" fmla="*/ 2401127 w 4014544"/>
              <a:gd name="connsiteY28" fmla="*/ 5110225 h 5114806"/>
              <a:gd name="connsiteX29" fmla="*/ 2250846 w 4014544"/>
              <a:gd name="connsiteY29" fmla="*/ 4510131 h 5114806"/>
              <a:gd name="connsiteX30" fmla="*/ 1904606 w 4014544"/>
              <a:gd name="connsiteY30" fmla="*/ 4423824 h 5114806"/>
              <a:gd name="connsiteX31" fmla="*/ 1470033 w 4014544"/>
              <a:gd name="connsiteY31" fmla="*/ 4873637 h 5114806"/>
              <a:gd name="connsiteX32" fmla="*/ 1156283 w 4014544"/>
              <a:gd name="connsiteY32" fmla="*/ 4697976 h 5114806"/>
              <a:gd name="connsiteX33" fmla="*/ 1325848 w 4014544"/>
              <a:gd name="connsiteY33" fmla="*/ 4102955 h 5114806"/>
              <a:gd name="connsiteX34" fmla="*/ 1160344 w 4014544"/>
              <a:gd name="connsiteY34" fmla="*/ 3955731 h 5114806"/>
              <a:gd name="connsiteX35" fmla="*/ 1056779 w 4014544"/>
              <a:gd name="connsiteY35" fmla="*/ 3843013 h 5114806"/>
              <a:gd name="connsiteX36" fmla="*/ 455681 w 4014544"/>
              <a:gd name="connsiteY36" fmla="*/ 4014623 h 5114806"/>
              <a:gd name="connsiteX37" fmla="*/ 275958 w 4014544"/>
              <a:gd name="connsiteY37" fmla="*/ 3714069 h 5114806"/>
              <a:gd name="connsiteX38" fmla="*/ 719675 w 4014544"/>
              <a:gd name="connsiteY38" fmla="*/ 3284553 h 5114806"/>
              <a:gd name="connsiteX39" fmla="*/ 612049 w 4014544"/>
              <a:gd name="connsiteY39" fmla="*/ 2905815 h 5114806"/>
              <a:gd name="connsiteX40" fmla="*/ 7902 w 4014544"/>
              <a:gd name="connsiteY40" fmla="*/ 2754529 h 5114806"/>
              <a:gd name="connsiteX41" fmla="*/ 3841 w 4014544"/>
              <a:gd name="connsiteY41" fmla="*/ 2412341 h 5114806"/>
              <a:gd name="connsiteX42" fmla="*/ 602905 w 4014544"/>
              <a:gd name="connsiteY42" fmla="*/ 2262060 h 5114806"/>
              <a:gd name="connsiteX43" fmla="*/ 705456 w 4014544"/>
              <a:gd name="connsiteY43" fmla="*/ 1867077 h 5114806"/>
              <a:gd name="connsiteX44" fmla="*/ 258700 w 4014544"/>
              <a:gd name="connsiteY44" fmla="*/ 1435535 h 5114806"/>
              <a:gd name="connsiteX45" fmla="*/ 426230 w 4014544"/>
              <a:gd name="connsiteY45" fmla="*/ 1143104 h 5114806"/>
              <a:gd name="connsiteX46" fmla="*/ 1022255 w 4014544"/>
              <a:gd name="connsiteY46" fmla="*/ 1313691 h 5114806"/>
              <a:gd name="connsiteX47" fmla="*/ 1160344 w 4014544"/>
              <a:gd name="connsiteY47" fmla="*/ 1160370 h 5114806"/>
              <a:gd name="connsiteX48" fmla="*/ 1313665 w 4014544"/>
              <a:gd name="connsiteY48" fmla="*/ 1022272 h 5114806"/>
              <a:gd name="connsiteX49" fmla="*/ 1143086 w 4014544"/>
              <a:gd name="connsiteY49" fmla="*/ 426239 h 5114806"/>
              <a:gd name="connsiteX50" fmla="*/ 1435509 w 4014544"/>
              <a:gd name="connsiteY50" fmla="*/ 258700 h 5114806"/>
              <a:gd name="connsiteX51" fmla="*/ 1867042 w 4014544"/>
              <a:gd name="connsiteY51" fmla="*/ 705474 h 5114806"/>
              <a:gd name="connsiteX52" fmla="*/ 2262016 w 4014544"/>
              <a:gd name="connsiteY52" fmla="*/ 602923 h 5114806"/>
              <a:gd name="connsiteX53" fmla="*/ 2412289 w 4014544"/>
              <a:gd name="connsiteY53" fmla="*/ 3841 h 5114806"/>
              <a:gd name="connsiteX54" fmla="*/ 2583378 w 4014544"/>
              <a:gd name="connsiteY5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75144 w 4014544"/>
              <a:gd name="connsiteY10" fmla="*/ 850400 h 5114806"/>
              <a:gd name="connsiteX11" fmla="*/ 3248954 w 4014544"/>
              <a:gd name="connsiteY11" fmla="*/ 882149 h 5114806"/>
              <a:gd name="connsiteX12" fmla="*/ 2559522 w 4014544"/>
              <a:gd name="connsiteY12" fmla="*/ 882149 h 5114806"/>
              <a:gd name="connsiteX13" fmla="*/ 1905628 w 4014544"/>
              <a:gd name="connsiteY13" fmla="*/ 1014150 h 5114806"/>
              <a:gd name="connsiteX14" fmla="*/ 1371543 w 4014544"/>
              <a:gd name="connsiteY14" fmla="*/ 1373595 h 5114806"/>
              <a:gd name="connsiteX15" fmla="*/ 1012098 w 4014544"/>
              <a:gd name="connsiteY15" fmla="*/ 1907689 h 5114806"/>
              <a:gd name="connsiteX16" fmla="*/ 880105 w 4014544"/>
              <a:gd name="connsiteY16" fmla="*/ 2561601 h 5114806"/>
              <a:gd name="connsiteX17" fmla="*/ 1012098 w 4014544"/>
              <a:gd name="connsiteY17" fmla="*/ 3215513 h 5114806"/>
              <a:gd name="connsiteX18" fmla="*/ 1371543 w 4014544"/>
              <a:gd name="connsiteY18" fmla="*/ 3749606 h 5114806"/>
              <a:gd name="connsiteX19" fmla="*/ 1905628 w 4014544"/>
              <a:gd name="connsiteY19" fmla="*/ 4109052 h 5114806"/>
              <a:gd name="connsiteX20" fmla="*/ 2559522 w 4014544"/>
              <a:gd name="connsiteY20" fmla="*/ 4241053 h 5114806"/>
              <a:gd name="connsiteX21" fmla="*/ 3880516 w 4014544"/>
              <a:gd name="connsiteY21" fmla="*/ 4239018 h 5114806"/>
              <a:gd name="connsiteX22" fmla="*/ 4003373 w 4014544"/>
              <a:gd name="connsiteY22" fmla="*/ 4668534 h 5114806"/>
              <a:gd name="connsiteX23" fmla="*/ 3681501 w 4014544"/>
              <a:gd name="connsiteY23" fmla="*/ 4856379 h 5114806"/>
              <a:gd name="connsiteX24" fmla="*/ 3249967 w 4014544"/>
              <a:gd name="connsiteY24" fmla="*/ 4409606 h 5114806"/>
              <a:gd name="connsiteX25" fmla="*/ 2919981 w 4014544"/>
              <a:gd name="connsiteY25" fmla="*/ 4500995 h 5114806"/>
              <a:gd name="connsiteX26" fmla="*/ 2768686 w 4014544"/>
              <a:gd name="connsiteY26" fmla="*/ 5106164 h 5114806"/>
              <a:gd name="connsiteX27" fmla="*/ 2401127 w 4014544"/>
              <a:gd name="connsiteY27" fmla="*/ 5110225 h 5114806"/>
              <a:gd name="connsiteX28" fmla="*/ 2250846 w 4014544"/>
              <a:gd name="connsiteY28" fmla="*/ 4510131 h 5114806"/>
              <a:gd name="connsiteX29" fmla="*/ 1904606 w 4014544"/>
              <a:gd name="connsiteY29" fmla="*/ 4423824 h 5114806"/>
              <a:gd name="connsiteX30" fmla="*/ 1470033 w 4014544"/>
              <a:gd name="connsiteY30" fmla="*/ 4873637 h 5114806"/>
              <a:gd name="connsiteX31" fmla="*/ 1156283 w 4014544"/>
              <a:gd name="connsiteY31" fmla="*/ 4697976 h 5114806"/>
              <a:gd name="connsiteX32" fmla="*/ 1325848 w 4014544"/>
              <a:gd name="connsiteY32" fmla="*/ 4102955 h 5114806"/>
              <a:gd name="connsiteX33" fmla="*/ 1160344 w 4014544"/>
              <a:gd name="connsiteY33" fmla="*/ 3955731 h 5114806"/>
              <a:gd name="connsiteX34" fmla="*/ 1056779 w 4014544"/>
              <a:gd name="connsiteY34" fmla="*/ 3843013 h 5114806"/>
              <a:gd name="connsiteX35" fmla="*/ 455681 w 4014544"/>
              <a:gd name="connsiteY35" fmla="*/ 4014623 h 5114806"/>
              <a:gd name="connsiteX36" fmla="*/ 275958 w 4014544"/>
              <a:gd name="connsiteY36" fmla="*/ 3714069 h 5114806"/>
              <a:gd name="connsiteX37" fmla="*/ 719675 w 4014544"/>
              <a:gd name="connsiteY37" fmla="*/ 3284553 h 5114806"/>
              <a:gd name="connsiteX38" fmla="*/ 612049 w 4014544"/>
              <a:gd name="connsiteY38" fmla="*/ 2905815 h 5114806"/>
              <a:gd name="connsiteX39" fmla="*/ 7902 w 4014544"/>
              <a:gd name="connsiteY39" fmla="*/ 2754529 h 5114806"/>
              <a:gd name="connsiteX40" fmla="*/ 3841 w 4014544"/>
              <a:gd name="connsiteY40" fmla="*/ 2412341 h 5114806"/>
              <a:gd name="connsiteX41" fmla="*/ 602905 w 4014544"/>
              <a:gd name="connsiteY41" fmla="*/ 2262060 h 5114806"/>
              <a:gd name="connsiteX42" fmla="*/ 705456 w 4014544"/>
              <a:gd name="connsiteY42" fmla="*/ 1867077 h 5114806"/>
              <a:gd name="connsiteX43" fmla="*/ 258700 w 4014544"/>
              <a:gd name="connsiteY43" fmla="*/ 1435535 h 5114806"/>
              <a:gd name="connsiteX44" fmla="*/ 426230 w 4014544"/>
              <a:gd name="connsiteY44" fmla="*/ 1143104 h 5114806"/>
              <a:gd name="connsiteX45" fmla="*/ 1022255 w 4014544"/>
              <a:gd name="connsiteY45" fmla="*/ 1313691 h 5114806"/>
              <a:gd name="connsiteX46" fmla="*/ 1160344 w 4014544"/>
              <a:gd name="connsiteY46" fmla="*/ 1160370 h 5114806"/>
              <a:gd name="connsiteX47" fmla="*/ 1313665 w 4014544"/>
              <a:gd name="connsiteY47" fmla="*/ 1022272 h 5114806"/>
              <a:gd name="connsiteX48" fmla="*/ 1143086 w 4014544"/>
              <a:gd name="connsiteY48" fmla="*/ 426239 h 5114806"/>
              <a:gd name="connsiteX49" fmla="*/ 1435509 w 4014544"/>
              <a:gd name="connsiteY49" fmla="*/ 258700 h 5114806"/>
              <a:gd name="connsiteX50" fmla="*/ 1867042 w 4014544"/>
              <a:gd name="connsiteY50" fmla="*/ 705474 h 5114806"/>
              <a:gd name="connsiteX51" fmla="*/ 2262016 w 4014544"/>
              <a:gd name="connsiteY51" fmla="*/ 602923 h 5114806"/>
              <a:gd name="connsiteX52" fmla="*/ 2412289 w 4014544"/>
              <a:gd name="connsiteY52" fmla="*/ 3841 h 5114806"/>
              <a:gd name="connsiteX53" fmla="*/ 2583378 w 4014544"/>
              <a:gd name="connsiteY5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75144 w 4014544"/>
              <a:gd name="connsiteY9" fmla="*/ 850400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172461 w 4014544"/>
              <a:gd name="connsiteY9" fmla="*/ 855603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248954 w 4014544"/>
              <a:gd name="connsiteY8" fmla="*/ 882149 h 5114806"/>
              <a:gd name="connsiteX9" fmla="*/ 2559522 w 4014544"/>
              <a:gd name="connsiteY9" fmla="*/ 882149 h 5114806"/>
              <a:gd name="connsiteX10" fmla="*/ 1905628 w 4014544"/>
              <a:gd name="connsiteY10" fmla="*/ 1014150 h 5114806"/>
              <a:gd name="connsiteX11" fmla="*/ 1371543 w 4014544"/>
              <a:gd name="connsiteY11" fmla="*/ 1373595 h 5114806"/>
              <a:gd name="connsiteX12" fmla="*/ 1012098 w 4014544"/>
              <a:gd name="connsiteY12" fmla="*/ 1907689 h 5114806"/>
              <a:gd name="connsiteX13" fmla="*/ 880105 w 4014544"/>
              <a:gd name="connsiteY13" fmla="*/ 2561601 h 5114806"/>
              <a:gd name="connsiteX14" fmla="*/ 1012098 w 4014544"/>
              <a:gd name="connsiteY14" fmla="*/ 3215513 h 5114806"/>
              <a:gd name="connsiteX15" fmla="*/ 1371543 w 4014544"/>
              <a:gd name="connsiteY15" fmla="*/ 3749606 h 5114806"/>
              <a:gd name="connsiteX16" fmla="*/ 1905628 w 4014544"/>
              <a:gd name="connsiteY16" fmla="*/ 4109052 h 5114806"/>
              <a:gd name="connsiteX17" fmla="*/ 2559522 w 4014544"/>
              <a:gd name="connsiteY17" fmla="*/ 4241053 h 5114806"/>
              <a:gd name="connsiteX18" fmla="*/ 3880516 w 4014544"/>
              <a:gd name="connsiteY18" fmla="*/ 4239018 h 5114806"/>
              <a:gd name="connsiteX19" fmla="*/ 4003373 w 4014544"/>
              <a:gd name="connsiteY19" fmla="*/ 4668534 h 5114806"/>
              <a:gd name="connsiteX20" fmla="*/ 3681501 w 4014544"/>
              <a:gd name="connsiteY20" fmla="*/ 4856379 h 5114806"/>
              <a:gd name="connsiteX21" fmla="*/ 3249967 w 4014544"/>
              <a:gd name="connsiteY21" fmla="*/ 4409606 h 5114806"/>
              <a:gd name="connsiteX22" fmla="*/ 2919981 w 4014544"/>
              <a:gd name="connsiteY22" fmla="*/ 4500995 h 5114806"/>
              <a:gd name="connsiteX23" fmla="*/ 2768686 w 4014544"/>
              <a:gd name="connsiteY23" fmla="*/ 5106164 h 5114806"/>
              <a:gd name="connsiteX24" fmla="*/ 2401127 w 4014544"/>
              <a:gd name="connsiteY24" fmla="*/ 5110225 h 5114806"/>
              <a:gd name="connsiteX25" fmla="*/ 2250846 w 4014544"/>
              <a:gd name="connsiteY25" fmla="*/ 4510131 h 5114806"/>
              <a:gd name="connsiteX26" fmla="*/ 1904606 w 4014544"/>
              <a:gd name="connsiteY26" fmla="*/ 4423824 h 5114806"/>
              <a:gd name="connsiteX27" fmla="*/ 1470033 w 4014544"/>
              <a:gd name="connsiteY27" fmla="*/ 4873637 h 5114806"/>
              <a:gd name="connsiteX28" fmla="*/ 1156283 w 4014544"/>
              <a:gd name="connsiteY28" fmla="*/ 4697976 h 5114806"/>
              <a:gd name="connsiteX29" fmla="*/ 1325848 w 4014544"/>
              <a:gd name="connsiteY29" fmla="*/ 4102955 h 5114806"/>
              <a:gd name="connsiteX30" fmla="*/ 1160344 w 4014544"/>
              <a:gd name="connsiteY30" fmla="*/ 3955731 h 5114806"/>
              <a:gd name="connsiteX31" fmla="*/ 1056779 w 4014544"/>
              <a:gd name="connsiteY31" fmla="*/ 3843013 h 5114806"/>
              <a:gd name="connsiteX32" fmla="*/ 455681 w 4014544"/>
              <a:gd name="connsiteY32" fmla="*/ 4014623 h 5114806"/>
              <a:gd name="connsiteX33" fmla="*/ 275958 w 4014544"/>
              <a:gd name="connsiteY33" fmla="*/ 3714069 h 5114806"/>
              <a:gd name="connsiteX34" fmla="*/ 719675 w 4014544"/>
              <a:gd name="connsiteY34" fmla="*/ 3284553 h 5114806"/>
              <a:gd name="connsiteX35" fmla="*/ 612049 w 4014544"/>
              <a:gd name="connsiteY35" fmla="*/ 2905815 h 5114806"/>
              <a:gd name="connsiteX36" fmla="*/ 7902 w 4014544"/>
              <a:gd name="connsiteY36" fmla="*/ 2754529 h 5114806"/>
              <a:gd name="connsiteX37" fmla="*/ 3841 w 4014544"/>
              <a:gd name="connsiteY37" fmla="*/ 2412341 h 5114806"/>
              <a:gd name="connsiteX38" fmla="*/ 602905 w 4014544"/>
              <a:gd name="connsiteY38" fmla="*/ 2262060 h 5114806"/>
              <a:gd name="connsiteX39" fmla="*/ 705456 w 4014544"/>
              <a:gd name="connsiteY39" fmla="*/ 1867077 h 5114806"/>
              <a:gd name="connsiteX40" fmla="*/ 258700 w 4014544"/>
              <a:gd name="connsiteY40" fmla="*/ 1435535 h 5114806"/>
              <a:gd name="connsiteX41" fmla="*/ 426230 w 4014544"/>
              <a:gd name="connsiteY41" fmla="*/ 1143104 h 5114806"/>
              <a:gd name="connsiteX42" fmla="*/ 1022255 w 4014544"/>
              <a:gd name="connsiteY42" fmla="*/ 1313691 h 5114806"/>
              <a:gd name="connsiteX43" fmla="*/ 1160344 w 4014544"/>
              <a:gd name="connsiteY43" fmla="*/ 1160370 h 5114806"/>
              <a:gd name="connsiteX44" fmla="*/ 1313665 w 4014544"/>
              <a:gd name="connsiteY44" fmla="*/ 1022272 h 5114806"/>
              <a:gd name="connsiteX45" fmla="*/ 1143086 w 4014544"/>
              <a:gd name="connsiteY45" fmla="*/ 426239 h 5114806"/>
              <a:gd name="connsiteX46" fmla="*/ 1435509 w 4014544"/>
              <a:gd name="connsiteY46" fmla="*/ 258700 h 5114806"/>
              <a:gd name="connsiteX47" fmla="*/ 1867042 w 4014544"/>
              <a:gd name="connsiteY47" fmla="*/ 705474 h 5114806"/>
              <a:gd name="connsiteX48" fmla="*/ 2262016 w 4014544"/>
              <a:gd name="connsiteY48" fmla="*/ 602923 h 5114806"/>
              <a:gd name="connsiteX49" fmla="*/ 2412289 w 4014544"/>
              <a:gd name="connsiteY49" fmla="*/ 3841 h 5114806"/>
              <a:gd name="connsiteX50" fmla="*/ 2583378 w 4014544"/>
              <a:gd name="connsiteY5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2559522 w 4014544"/>
              <a:gd name="connsiteY8" fmla="*/ 882149 h 5114806"/>
              <a:gd name="connsiteX9" fmla="*/ 1905628 w 4014544"/>
              <a:gd name="connsiteY9" fmla="*/ 1014150 h 5114806"/>
              <a:gd name="connsiteX10" fmla="*/ 1371543 w 4014544"/>
              <a:gd name="connsiteY10" fmla="*/ 1373595 h 5114806"/>
              <a:gd name="connsiteX11" fmla="*/ 1012098 w 4014544"/>
              <a:gd name="connsiteY11" fmla="*/ 1907689 h 5114806"/>
              <a:gd name="connsiteX12" fmla="*/ 880105 w 4014544"/>
              <a:gd name="connsiteY12" fmla="*/ 2561601 h 5114806"/>
              <a:gd name="connsiteX13" fmla="*/ 1012098 w 4014544"/>
              <a:gd name="connsiteY13" fmla="*/ 3215513 h 5114806"/>
              <a:gd name="connsiteX14" fmla="*/ 1371543 w 4014544"/>
              <a:gd name="connsiteY14" fmla="*/ 3749606 h 5114806"/>
              <a:gd name="connsiteX15" fmla="*/ 1905628 w 4014544"/>
              <a:gd name="connsiteY15" fmla="*/ 4109052 h 5114806"/>
              <a:gd name="connsiteX16" fmla="*/ 2559522 w 4014544"/>
              <a:gd name="connsiteY16" fmla="*/ 4241053 h 5114806"/>
              <a:gd name="connsiteX17" fmla="*/ 3880516 w 4014544"/>
              <a:gd name="connsiteY17" fmla="*/ 4239018 h 5114806"/>
              <a:gd name="connsiteX18" fmla="*/ 4003373 w 4014544"/>
              <a:gd name="connsiteY18" fmla="*/ 4668534 h 5114806"/>
              <a:gd name="connsiteX19" fmla="*/ 3681501 w 4014544"/>
              <a:gd name="connsiteY19" fmla="*/ 4856379 h 5114806"/>
              <a:gd name="connsiteX20" fmla="*/ 3249967 w 4014544"/>
              <a:gd name="connsiteY20" fmla="*/ 4409606 h 5114806"/>
              <a:gd name="connsiteX21" fmla="*/ 2919981 w 4014544"/>
              <a:gd name="connsiteY21" fmla="*/ 4500995 h 5114806"/>
              <a:gd name="connsiteX22" fmla="*/ 2768686 w 4014544"/>
              <a:gd name="connsiteY22" fmla="*/ 5106164 h 5114806"/>
              <a:gd name="connsiteX23" fmla="*/ 2401127 w 4014544"/>
              <a:gd name="connsiteY23" fmla="*/ 5110225 h 5114806"/>
              <a:gd name="connsiteX24" fmla="*/ 2250846 w 4014544"/>
              <a:gd name="connsiteY24" fmla="*/ 4510131 h 5114806"/>
              <a:gd name="connsiteX25" fmla="*/ 1904606 w 4014544"/>
              <a:gd name="connsiteY25" fmla="*/ 4423824 h 5114806"/>
              <a:gd name="connsiteX26" fmla="*/ 1470033 w 4014544"/>
              <a:gd name="connsiteY26" fmla="*/ 4873637 h 5114806"/>
              <a:gd name="connsiteX27" fmla="*/ 1156283 w 4014544"/>
              <a:gd name="connsiteY27" fmla="*/ 4697976 h 5114806"/>
              <a:gd name="connsiteX28" fmla="*/ 1325848 w 4014544"/>
              <a:gd name="connsiteY28" fmla="*/ 4102955 h 5114806"/>
              <a:gd name="connsiteX29" fmla="*/ 1160344 w 4014544"/>
              <a:gd name="connsiteY29" fmla="*/ 3955731 h 5114806"/>
              <a:gd name="connsiteX30" fmla="*/ 1056779 w 4014544"/>
              <a:gd name="connsiteY30" fmla="*/ 3843013 h 5114806"/>
              <a:gd name="connsiteX31" fmla="*/ 455681 w 4014544"/>
              <a:gd name="connsiteY31" fmla="*/ 4014623 h 5114806"/>
              <a:gd name="connsiteX32" fmla="*/ 275958 w 4014544"/>
              <a:gd name="connsiteY32" fmla="*/ 3714069 h 5114806"/>
              <a:gd name="connsiteX33" fmla="*/ 719675 w 4014544"/>
              <a:gd name="connsiteY33" fmla="*/ 3284553 h 5114806"/>
              <a:gd name="connsiteX34" fmla="*/ 612049 w 4014544"/>
              <a:gd name="connsiteY34" fmla="*/ 2905815 h 5114806"/>
              <a:gd name="connsiteX35" fmla="*/ 7902 w 4014544"/>
              <a:gd name="connsiteY35" fmla="*/ 2754529 h 5114806"/>
              <a:gd name="connsiteX36" fmla="*/ 3841 w 4014544"/>
              <a:gd name="connsiteY36" fmla="*/ 2412341 h 5114806"/>
              <a:gd name="connsiteX37" fmla="*/ 602905 w 4014544"/>
              <a:gd name="connsiteY37" fmla="*/ 2262060 h 5114806"/>
              <a:gd name="connsiteX38" fmla="*/ 705456 w 4014544"/>
              <a:gd name="connsiteY38" fmla="*/ 1867077 h 5114806"/>
              <a:gd name="connsiteX39" fmla="*/ 258700 w 4014544"/>
              <a:gd name="connsiteY39" fmla="*/ 1435535 h 5114806"/>
              <a:gd name="connsiteX40" fmla="*/ 426230 w 4014544"/>
              <a:gd name="connsiteY40" fmla="*/ 1143104 h 5114806"/>
              <a:gd name="connsiteX41" fmla="*/ 1022255 w 4014544"/>
              <a:gd name="connsiteY41" fmla="*/ 1313691 h 5114806"/>
              <a:gd name="connsiteX42" fmla="*/ 1160344 w 4014544"/>
              <a:gd name="connsiteY42" fmla="*/ 1160370 h 5114806"/>
              <a:gd name="connsiteX43" fmla="*/ 1313665 w 4014544"/>
              <a:gd name="connsiteY43" fmla="*/ 1022272 h 5114806"/>
              <a:gd name="connsiteX44" fmla="*/ 1143086 w 4014544"/>
              <a:gd name="connsiteY44" fmla="*/ 426239 h 5114806"/>
              <a:gd name="connsiteX45" fmla="*/ 1435509 w 4014544"/>
              <a:gd name="connsiteY45" fmla="*/ 258700 h 5114806"/>
              <a:gd name="connsiteX46" fmla="*/ 1867042 w 4014544"/>
              <a:gd name="connsiteY46" fmla="*/ 705474 h 5114806"/>
              <a:gd name="connsiteX47" fmla="*/ 2262016 w 4014544"/>
              <a:gd name="connsiteY47" fmla="*/ 602923 h 5114806"/>
              <a:gd name="connsiteX48" fmla="*/ 2412289 w 4014544"/>
              <a:gd name="connsiteY48" fmla="*/ 3841 h 5114806"/>
              <a:gd name="connsiteX49" fmla="*/ 2583378 w 4014544"/>
              <a:gd name="connsiteY4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2559522 w 4014544"/>
              <a:gd name="connsiteY7" fmla="*/ 882149 h 5114806"/>
              <a:gd name="connsiteX8" fmla="*/ 1905628 w 4014544"/>
              <a:gd name="connsiteY8" fmla="*/ 1014150 h 5114806"/>
              <a:gd name="connsiteX9" fmla="*/ 1371543 w 4014544"/>
              <a:gd name="connsiteY9" fmla="*/ 1373595 h 5114806"/>
              <a:gd name="connsiteX10" fmla="*/ 1012098 w 4014544"/>
              <a:gd name="connsiteY10" fmla="*/ 1907689 h 5114806"/>
              <a:gd name="connsiteX11" fmla="*/ 880105 w 4014544"/>
              <a:gd name="connsiteY11" fmla="*/ 2561601 h 5114806"/>
              <a:gd name="connsiteX12" fmla="*/ 1012098 w 4014544"/>
              <a:gd name="connsiteY12" fmla="*/ 3215513 h 5114806"/>
              <a:gd name="connsiteX13" fmla="*/ 1371543 w 4014544"/>
              <a:gd name="connsiteY13" fmla="*/ 3749606 h 5114806"/>
              <a:gd name="connsiteX14" fmla="*/ 1905628 w 4014544"/>
              <a:gd name="connsiteY14" fmla="*/ 4109052 h 5114806"/>
              <a:gd name="connsiteX15" fmla="*/ 2559522 w 4014544"/>
              <a:gd name="connsiteY15" fmla="*/ 4241053 h 5114806"/>
              <a:gd name="connsiteX16" fmla="*/ 3880516 w 4014544"/>
              <a:gd name="connsiteY16" fmla="*/ 4239018 h 5114806"/>
              <a:gd name="connsiteX17" fmla="*/ 4003373 w 4014544"/>
              <a:gd name="connsiteY17" fmla="*/ 4668534 h 5114806"/>
              <a:gd name="connsiteX18" fmla="*/ 3681501 w 4014544"/>
              <a:gd name="connsiteY18" fmla="*/ 4856379 h 5114806"/>
              <a:gd name="connsiteX19" fmla="*/ 3249967 w 4014544"/>
              <a:gd name="connsiteY19" fmla="*/ 4409606 h 5114806"/>
              <a:gd name="connsiteX20" fmla="*/ 2919981 w 4014544"/>
              <a:gd name="connsiteY20" fmla="*/ 4500995 h 5114806"/>
              <a:gd name="connsiteX21" fmla="*/ 2768686 w 4014544"/>
              <a:gd name="connsiteY21" fmla="*/ 5106164 h 5114806"/>
              <a:gd name="connsiteX22" fmla="*/ 2401127 w 4014544"/>
              <a:gd name="connsiteY22" fmla="*/ 5110225 h 5114806"/>
              <a:gd name="connsiteX23" fmla="*/ 2250846 w 4014544"/>
              <a:gd name="connsiteY23" fmla="*/ 4510131 h 5114806"/>
              <a:gd name="connsiteX24" fmla="*/ 1904606 w 4014544"/>
              <a:gd name="connsiteY24" fmla="*/ 4423824 h 5114806"/>
              <a:gd name="connsiteX25" fmla="*/ 1470033 w 4014544"/>
              <a:gd name="connsiteY25" fmla="*/ 4873637 h 5114806"/>
              <a:gd name="connsiteX26" fmla="*/ 1156283 w 4014544"/>
              <a:gd name="connsiteY26" fmla="*/ 4697976 h 5114806"/>
              <a:gd name="connsiteX27" fmla="*/ 1325848 w 4014544"/>
              <a:gd name="connsiteY27" fmla="*/ 4102955 h 5114806"/>
              <a:gd name="connsiteX28" fmla="*/ 1160344 w 4014544"/>
              <a:gd name="connsiteY28" fmla="*/ 3955731 h 5114806"/>
              <a:gd name="connsiteX29" fmla="*/ 1056779 w 4014544"/>
              <a:gd name="connsiteY29" fmla="*/ 3843013 h 5114806"/>
              <a:gd name="connsiteX30" fmla="*/ 455681 w 4014544"/>
              <a:gd name="connsiteY30" fmla="*/ 4014623 h 5114806"/>
              <a:gd name="connsiteX31" fmla="*/ 275958 w 4014544"/>
              <a:gd name="connsiteY31" fmla="*/ 3714069 h 5114806"/>
              <a:gd name="connsiteX32" fmla="*/ 719675 w 4014544"/>
              <a:gd name="connsiteY32" fmla="*/ 3284553 h 5114806"/>
              <a:gd name="connsiteX33" fmla="*/ 612049 w 4014544"/>
              <a:gd name="connsiteY33" fmla="*/ 2905815 h 5114806"/>
              <a:gd name="connsiteX34" fmla="*/ 7902 w 4014544"/>
              <a:gd name="connsiteY34" fmla="*/ 2754529 h 5114806"/>
              <a:gd name="connsiteX35" fmla="*/ 3841 w 4014544"/>
              <a:gd name="connsiteY35" fmla="*/ 2412341 h 5114806"/>
              <a:gd name="connsiteX36" fmla="*/ 602905 w 4014544"/>
              <a:gd name="connsiteY36" fmla="*/ 2262060 h 5114806"/>
              <a:gd name="connsiteX37" fmla="*/ 705456 w 4014544"/>
              <a:gd name="connsiteY37" fmla="*/ 1867077 h 5114806"/>
              <a:gd name="connsiteX38" fmla="*/ 258700 w 4014544"/>
              <a:gd name="connsiteY38" fmla="*/ 1435535 h 5114806"/>
              <a:gd name="connsiteX39" fmla="*/ 426230 w 4014544"/>
              <a:gd name="connsiteY39" fmla="*/ 1143104 h 5114806"/>
              <a:gd name="connsiteX40" fmla="*/ 1022255 w 4014544"/>
              <a:gd name="connsiteY40" fmla="*/ 1313691 h 5114806"/>
              <a:gd name="connsiteX41" fmla="*/ 1160344 w 4014544"/>
              <a:gd name="connsiteY41" fmla="*/ 1160370 h 5114806"/>
              <a:gd name="connsiteX42" fmla="*/ 1313665 w 4014544"/>
              <a:gd name="connsiteY42" fmla="*/ 1022272 h 5114806"/>
              <a:gd name="connsiteX43" fmla="*/ 1143086 w 4014544"/>
              <a:gd name="connsiteY43" fmla="*/ 426239 h 5114806"/>
              <a:gd name="connsiteX44" fmla="*/ 1435509 w 4014544"/>
              <a:gd name="connsiteY44" fmla="*/ 258700 h 5114806"/>
              <a:gd name="connsiteX45" fmla="*/ 1867042 w 4014544"/>
              <a:gd name="connsiteY45" fmla="*/ 705474 h 5114806"/>
              <a:gd name="connsiteX46" fmla="*/ 2262016 w 4014544"/>
              <a:gd name="connsiteY46" fmla="*/ 602923 h 5114806"/>
              <a:gd name="connsiteX47" fmla="*/ 2412289 w 4014544"/>
              <a:gd name="connsiteY47" fmla="*/ 3841 h 5114806"/>
              <a:gd name="connsiteX48" fmla="*/ 2583378 w 4014544"/>
              <a:gd name="connsiteY48" fmla="*/ 160 h 511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014544" h="5114806">
                <a:moveTo>
                  <a:pt x="2583378" y="160"/>
                </a:moveTo>
                <a:cubicBezTo>
                  <a:pt x="2640493" y="795"/>
                  <a:pt x="2697607" y="3335"/>
                  <a:pt x="2754468" y="7902"/>
                </a:cubicBezTo>
                <a:lnTo>
                  <a:pt x="2905762" y="612058"/>
                </a:lnTo>
                <a:cubicBezTo>
                  <a:pt x="3034716" y="635412"/>
                  <a:pt x="3161634" y="670949"/>
                  <a:pt x="3284492" y="719692"/>
                </a:cubicBezTo>
                <a:lnTo>
                  <a:pt x="3713990" y="275967"/>
                </a:lnTo>
                <a:cubicBezTo>
                  <a:pt x="3817563" y="328762"/>
                  <a:pt x="3918080" y="388675"/>
                  <a:pt x="4014544" y="455689"/>
                </a:cubicBezTo>
                <a:lnTo>
                  <a:pt x="3892700" y="882149"/>
                </a:lnTo>
                <a:lnTo>
                  <a:pt x="2559522" y="882149"/>
                </a:lnTo>
                <a:cubicBezTo>
                  <a:pt x="2333092" y="882149"/>
                  <a:pt x="2112757" y="926830"/>
                  <a:pt x="1905628" y="1014150"/>
                </a:cubicBezTo>
                <a:cubicBezTo>
                  <a:pt x="1705599" y="1098431"/>
                  <a:pt x="1525877" y="1220275"/>
                  <a:pt x="1371543" y="1373595"/>
                </a:cubicBezTo>
                <a:cubicBezTo>
                  <a:pt x="1217209" y="1527938"/>
                  <a:pt x="1096378" y="1707661"/>
                  <a:pt x="1012098" y="1907689"/>
                </a:cubicBezTo>
                <a:cubicBezTo>
                  <a:pt x="924778" y="2114827"/>
                  <a:pt x="880105" y="2335170"/>
                  <a:pt x="880105" y="2561601"/>
                </a:cubicBezTo>
                <a:cubicBezTo>
                  <a:pt x="880105" y="2788031"/>
                  <a:pt x="924778" y="3008375"/>
                  <a:pt x="1012098" y="3215513"/>
                </a:cubicBezTo>
                <a:cubicBezTo>
                  <a:pt x="1096378" y="3415541"/>
                  <a:pt x="1218222" y="3595264"/>
                  <a:pt x="1371543" y="3749606"/>
                </a:cubicBezTo>
                <a:cubicBezTo>
                  <a:pt x="1525877" y="3903940"/>
                  <a:pt x="1705599" y="4024780"/>
                  <a:pt x="1905628" y="4109052"/>
                </a:cubicBezTo>
                <a:cubicBezTo>
                  <a:pt x="2112757" y="4196372"/>
                  <a:pt x="2333092" y="4241053"/>
                  <a:pt x="2559522" y="4241053"/>
                </a:cubicBezTo>
                <a:lnTo>
                  <a:pt x="3880516" y="4239018"/>
                </a:lnTo>
                <a:lnTo>
                  <a:pt x="4003373" y="4668534"/>
                </a:lnTo>
                <a:cubicBezTo>
                  <a:pt x="3899809" y="4739610"/>
                  <a:pt x="3792174" y="4802562"/>
                  <a:pt x="3681501" y="4856379"/>
                </a:cubicBezTo>
                <a:lnTo>
                  <a:pt x="3249967" y="4409606"/>
                </a:lnTo>
                <a:cubicBezTo>
                  <a:pt x="3142341" y="4449204"/>
                  <a:pt x="3031668" y="4480681"/>
                  <a:pt x="2919981" y="4500995"/>
                </a:cubicBezTo>
                <a:lnTo>
                  <a:pt x="2768686" y="5106164"/>
                </a:lnTo>
                <a:cubicBezTo>
                  <a:pt x="2646842" y="5116321"/>
                  <a:pt x="2523985" y="5117326"/>
                  <a:pt x="2401127" y="5110225"/>
                </a:cubicBezTo>
                <a:lnTo>
                  <a:pt x="2250846" y="4510131"/>
                </a:lnTo>
                <a:cubicBezTo>
                  <a:pt x="2133063" y="4491851"/>
                  <a:pt x="2017315" y="4463423"/>
                  <a:pt x="1904606" y="4423824"/>
                </a:cubicBezTo>
                <a:lnTo>
                  <a:pt x="1470033" y="4873637"/>
                </a:lnTo>
                <a:cubicBezTo>
                  <a:pt x="1362399" y="4822868"/>
                  <a:pt x="1257821" y="4763977"/>
                  <a:pt x="1156283" y="4697976"/>
                </a:cubicBezTo>
                <a:lnTo>
                  <a:pt x="1325848" y="4102955"/>
                </a:lnTo>
                <a:cubicBezTo>
                  <a:pt x="1268992" y="4057269"/>
                  <a:pt x="1213139" y="4008526"/>
                  <a:pt x="1160344" y="3955731"/>
                </a:cubicBezTo>
                <a:cubicBezTo>
                  <a:pt x="1123793" y="3919172"/>
                  <a:pt x="1090282" y="3881608"/>
                  <a:pt x="1056779" y="3843013"/>
                </a:cubicBezTo>
                <a:lnTo>
                  <a:pt x="455681" y="4014623"/>
                </a:lnTo>
                <a:cubicBezTo>
                  <a:pt x="388667" y="3918159"/>
                  <a:pt x="328762" y="3817633"/>
                  <a:pt x="275958" y="3714069"/>
                </a:cubicBezTo>
                <a:lnTo>
                  <a:pt x="719675" y="3284553"/>
                </a:lnTo>
                <a:cubicBezTo>
                  <a:pt x="670941" y="3161695"/>
                  <a:pt x="635394" y="3034777"/>
                  <a:pt x="612049" y="2905815"/>
                </a:cubicBezTo>
                <a:lnTo>
                  <a:pt x="7902" y="2754529"/>
                </a:lnTo>
                <a:cubicBezTo>
                  <a:pt x="-1233" y="2640798"/>
                  <a:pt x="-2255" y="2526063"/>
                  <a:pt x="3841" y="2412341"/>
                </a:cubicBezTo>
                <a:lnTo>
                  <a:pt x="602905" y="2262060"/>
                </a:lnTo>
                <a:cubicBezTo>
                  <a:pt x="623211" y="2128032"/>
                  <a:pt x="657735" y="1995009"/>
                  <a:pt x="705456" y="1867077"/>
                </a:cubicBezTo>
                <a:lnTo>
                  <a:pt x="258700" y="1435535"/>
                </a:lnTo>
                <a:cubicBezTo>
                  <a:pt x="308447" y="1335010"/>
                  <a:pt x="363278" y="1237533"/>
                  <a:pt x="426230" y="1143104"/>
                </a:cubicBezTo>
                <a:lnTo>
                  <a:pt x="1022255" y="1313691"/>
                </a:lnTo>
                <a:cubicBezTo>
                  <a:pt x="1064902" y="1260887"/>
                  <a:pt x="1111610" y="1209104"/>
                  <a:pt x="1160344" y="1160370"/>
                </a:cubicBezTo>
                <a:cubicBezTo>
                  <a:pt x="1209078" y="1111627"/>
                  <a:pt x="1260869" y="1064919"/>
                  <a:pt x="1313665" y="1022272"/>
                </a:cubicBezTo>
                <a:lnTo>
                  <a:pt x="1143086" y="426239"/>
                </a:lnTo>
                <a:cubicBezTo>
                  <a:pt x="1237515" y="363286"/>
                  <a:pt x="1334984" y="307443"/>
                  <a:pt x="1435509" y="258700"/>
                </a:cubicBezTo>
                <a:lnTo>
                  <a:pt x="1867042" y="705474"/>
                </a:lnTo>
                <a:cubicBezTo>
                  <a:pt x="1995996" y="657753"/>
                  <a:pt x="2127989" y="623228"/>
                  <a:pt x="2262016" y="602923"/>
                </a:cubicBezTo>
                <a:lnTo>
                  <a:pt x="2412289" y="3841"/>
                </a:lnTo>
                <a:cubicBezTo>
                  <a:pt x="2469150" y="793"/>
                  <a:pt x="2526264" y="-476"/>
                  <a:pt x="2583378" y="160"/>
                </a:cubicBezTo>
                <a:close/>
              </a:path>
            </a:pathLst>
          </a:custGeom>
          <a:solidFill>
            <a:schemeClr val="tx2"/>
          </a:solidFill>
          <a:ln w="1152" cap="flat">
            <a:noFill/>
            <a:prstDash val="solid"/>
            <a:miter/>
          </a:ln>
        </p:spPr>
        <p:txBody>
          <a:bodyPr wrap="square" rtlCol="0" anchor="ctr">
            <a:noAutofit/>
          </a:bodyPr>
          <a:lstStyle/>
          <a:p>
            <a:endParaRPr lang="en-US" sz="1350"/>
          </a:p>
        </p:txBody>
      </p:sp>
      <p:sp>
        <p:nvSpPr>
          <p:cNvPr id="129" name="Oval 128">
            <a:extLst>
              <a:ext uri="{FF2B5EF4-FFF2-40B4-BE49-F238E27FC236}">
                <a16:creationId xmlns:a16="http://schemas.microsoft.com/office/drawing/2014/main" id="{C7C6333C-ED0A-DF3B-62AD-46CFA80835FF}"/>
              </a:ext>
            </a:extLst>
          </p:cNvPr>
          <p:cNvSpPr/>
          <p:nvPr/>
        </p:nvSpPr>
        <p:spPr>
          <a:xfrm>
            <a:off x="1060026" y="2443467"/>
            <a:ext cx="4203154" cy="3114042"/>
          </a:xfrm>
          <a:prstGeom prst="ellipse">
            <a:avLst/>
          </a:prstGeom>
          <a:noFill/>
          <a:ln w="190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Freeform 8">
            <a:extLst>
              <a:ext uri="{FF2B5EF4-FFF2-40B4-BE49-F238E27FC236}">
                <a16:creationId xmlns:a16="http://schemas.microsoft.com/office/drawing/2014/main" id="{1EC1ED6A-0D04-CE48-1C55-E1533F3D0575}"/>
              </a:ext>
            </a:extLst>
          </p:cNvPr>
          <p:cNvSpPr/>
          <p:nvPr/>
        </p:nvSpPr>
        <p:spPr>
          <a:xfrm>
            <a:off x="1692713" y="4777329"/>
            <a:ext cx="5619276" cy="492271"/>
          </a:xfrm>
          <a:custGeom>
            <a:avLst/>
            <a:gdLst>
              <a:gd name="connsiteX0" fmla="*/ 515435 w 547822"/>
              <a:gd name="connsiteY0" fmla="*/ 115 h 64776"/>
              <a:gd name="connsiteX1" fmla="*/ 0 w 547822"/>
              <a:gd name="connsiteY1" fmla="*/ 115 h 64776"/>
              <a:gd name="connsiteX2" fmla="*/ 136696 w 547822"/>
              <a:gd name="connsiteY2" fmla="*/ 64777 h 64776"/>
              <a:gd name="connsiteX3" fmla="*/ 515435 w 547822"/>
              <a:gd name="connsiteY3" fmla="*/ 64777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0" y="115"/>
                </a:lnTo>
                <a:cubicBezTo>
                  <a:pt x="32388" y="39650"/>
                  <a:pt x="81603" y="64777"/>
                  <a:pt x="136696" y="64777"/>
                </a:cubicBezTo>
                <a:lnTo>
                  <a:pt x="515435" y="64777"/>
                </a:lnTo>
                <a:cubicBezTo>
                  <a:pt x="533300" y="64777"/>
                  <a:pt x="547822" y="50254"/>
                  <a:pt x="547822" y="32388"/>
                </a:cubicBezTo>
                <a:lnTo>
                  <a:pt x="547822" y="32388"/>
                </a:lnTo>
                <a:cubicBezTo>
                  <a:pt x="547822" y="14523"/>
                  <a:pt x="533300" y="0"/>
                  <a:pt x="515435" y="0"/>
                </a:cubicBezTo>
                <a:close/>
              </a:path>
            </a:pathLst>
          </a:custGeom>
          <a:solidFill>
            <a:srgbClr val="805AAB"/>
          </a:solidFill>
          <a:ln w="1152" cap="flat">
            <a:noFill/>
            <a:prstDash val="solid"/>
            <a:miter/>
          </a:ln>
        </p:spPr>
        <p:txBody>
          <a:bodyPr rtlCol="0" anchor="ctr"/>
          <a:lstStyle/>
          <a:p>
            <a:endParaRPr lang="en-US" sz="1350" dirty="0"/>
          </a:p>
        </p:txBody>
      </p:sp>
      <p:sp>
        <p:nvSpPr>
          <p:cNvPr id="163" name="Freeform 7">
            <a:extLst>
              <a:ext uri="{FF2B5EF4-FFF2-40B4-BE49-F238E27FC236}">
                <a16:creationId xmlns:a16="http://schemas.microsoft.com/office/drawing/2014/main" id="{17A42A69-3E31-AFB5-EAD1-E40CD2D7E38A}"/>
              </a:ext>
            </a:extLst>
          </p:cNvPr>
          <p:cNvSpPr/>
          <p:nvPr/>
        </p:nvSpPr>
        <p:spPr>
          <a:xfrm>
            <a:off x="1328582" y="4224776"/>
            <a:ext cx="5983407" cy="492271"/>
          </a:xfrm>
          <a:custGeom>
            <a:avLst/>
            <a:gdLst>
              <a:gd name="connsiteX0" fmla="*/ 550934 w 583321"/>
              <a:gd name="connsiteY0" fmla="*/ 115 h 64776"/>
              <a:gd name="connsiteX1" fmla="*/ 0 w 583321"/>
              <a:gd name="connsiteY1" fmla="*/ 115 h 64776"/>
              <a:gd name="connsiteX2" fmla="*/ 29737 w 583321"/>
              <a:gd name="connsiteY2" fmla="*/ 64776 h 64776"/>
              <a:gd name="connsiteX3" fmla="*/ 550934 w 583321"/>
              <a:gd name="connsiteY3" fmla="*/ 64776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0" y="115"/>
                </a:lnTo>
                <a:cubicBezTo>
                  <a:pt x="5532" y="23859"/>
                  <a:pt x="15791" y="45758"/>
                  <a:pt x="29737" y="64776"/>
                </a:cubicBezTo>
                <a:lnTo>
                  <a:pt x="550934" y="64776"/>
                </a:lnTo>
                <a:cubicBezTo>
                  <a:pt x="568799" y="64776"/>
                  <a:pt x="583322" y="50254"/>
                  <a:pt x="583322" y="32388"/>
                </a:cubicBezTo>
                <a:lnTo>
                  <a:pt x="583322" y="32388"/>
                </a:lnTo>
                <a:cubicBezTo>
                  <a:pt x="583322" y="14523"/>
                  <a:pt x="568799" y="0"/>
                  <a:pt x="550934" y="0"/>
                </a:cubicBezTo>
                <a:close/>
              </a:path>
            </a:pathLst>
          </a:custGeom>
          <a:solidFill>
            <a:schemeClr val="accent5"/>
          </a:solidFill>
          <a:ln w="1152" cap="flat">
            <a:noFill/>
            <a:prstDash val="solid"/>
            <a:miter/>
          </a:ln>
        </p:spPr>
        <p:txBody>
          <a:bodyPr rtlCol="0" anchor="ctr"/>
          <a:lstStyle/>
          <a:p>
            <a:endParaRPr lang="en-US" sz="1350"/>
          </a:p>
        </p:txBody>
      </p:sp>
      <p:sp>
        <p:nvSpPr>
          <p:cNvPr id="172" name="Freeform 6">
            <a:extLst>
              <a:ext uri="{FF2B5EF4-FFF2-40B4-BE49-F238E27FC236}">
                <a16:creationId xmlns:a16="http://schemas.microsoft.com/office/drawing/2014/main" id="{292AA18C-AFD7-73CF-1573-3498C3745120}"/>
              </a:ext>
            </a:extLst>
          </p:cNvPr>
          <p:cNvSpPr/>
          <p:nvPr/>
        </p:nvSpPr>
        <p:spPr>
          <a:xfrm>
            <a:off x="1328582" y="3696456"/>
            <a:ext cx="6030704" cy="492271"/>
          </a:xfrm>
          <a:custGeom>
            <a:avLst/>
            <a:gdLst>
              <a:gd name="connsiteX0" fmla="*/ 555545 w 587932"/>
              <a:gd name="connsiteY0" fmla="*/ 0 h 64776"/>
              <a:gd name="connsiteX1" fmla="*/ 2997 w 587932"/>
              <a:gd name="connsiteY1" fmla="*/ 0 h 64776"/>
              <a:gd name="connsiteX2" fmla="*/ 0 w 587932"/>
              <a:gd name="connsiteY2" fmla="*/ 32388 h 64776"/>
              <a:gd name="connsiteX3" fmla="*/ 2997 w 587932"/>
              <a:gd name="connsiteY3" fmla="*/ 64777 h 64776"/>
              <a:gd name="connsiteX4" fmla="*/ 555545 w 587932"/>
              <a:gd name="connsiteY4" fmla="*/ 64777 h 64776"/>
              <a:gd name="connsiteX5" fmla="*/ 587932 w 587932"/>
              <a:gd name="connsiteY5" fmla="*/ 32388 h 64776"/>
              <a:gd name="connsiteX6" fmla="*/ 555545 w 58793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932" h="64776">
                <a:moveTo>
                  <a:pt x="555545" y="0"/>
                </a:moveTo>
                <a:lnTo>
                  <a:pt x="2997" y="0"/>
                </a:lnTo>
                <a:cubicBezTo>
                  <a:pt x="1037" y="10489"/>
                  <a:pt x="0" y="21323"/>
                  <a:pt x="0" y="32388"/>
                </a:cubicBezTo>
                <a:cubicBezTo>
                  <a:pt x="0" y="43453"/>
                  <a:pt x="1037" y="54288"/>
                  <a:pt x="2997" y="64777"/>
                </a:cubicBezTo>
                <a:lnTo>
                  <a:pt x="555545" y="64777"/>
                </a:lnTo>
                <a:cubicBezTo>
                  <a:pt x="573410" y="64777"/>
                  <a:pt x="587932" y="50254"/>
                  <a:pt x="587932" y="32388"/>
                </a:cubicBezTo>
                <a:cubicBezTo>
                  <a:pt x="587932" y="14523"/>
                  <a:pt x="573410" y="0"/>
                  <a:pt x="555545" y="0"/>
                </a:cubicBezTo>
                <a:close/>
              </a:path>
            </a:pathLst>
          </a:custGeom>
          <a:solidFill>
            <a:schemeClr val="accent1"/>
          </a:solidFill>
          <a:ln w="1152" cap="flat">
            <a:noFill/>
            <a:prstDash val="solid"/>
            <a:miter/>
          </a:ln>
        </p:spPr>
        <p:txBody>
          <a:bodyPr rtlCol="0" anchor="ctr"/>
          <a:lstStyle/>
          <a:p>
            <a:endParaRPr lang="en-US" sz="1350"/>
          </a:p>
        </p:txBody>
      </p:sp>
      <p:sp>
        <p:nvSpPr>
          <p:cNvPr id="176" name="Freeform 4">
            <a:extLst>
              <a:ext uri="{FF2B5EF4-FFF2-40B4-BE49-F238E27FC236}">
                <a16:creationId xmlns:a16="http://schemas.microsoft.com/office/drawing/2014/main" id="{03E00B2B-383A-0F38-0811-A2AE52F3E161}"/>
              </a:ext>
            </a:extLst>
          </p:cNvPr>
          <p:cNvSpPr/>
          <p:nvPr/>
        </p:nvSpPr>
        <p:spPr>
          <a:xfrm>
            <a:off x="1384920" y="3158691"/>
            <a:ext cx="5983407" cy="492271"/>
          </a:xfrm>
          <a:custGeom>
            <a:avLst/>
            <a:gdLst>
              <a:gd name="connsiteX0" fmla="*/ 550934 w 583321"/>
              <a:gd name="connsiteY0" fmla="*/ 115 h 64776"/>
              <a:gd name="connsiteX1" fmla="*/ 29737 w 583321"/>
              <a:gd name="connsiteY1" fmla="*/ 115 h 64776"/>
              <a:gd name="connsiteX2" fmla="*/ 0 w 583321"/>
              <a:gd name="connsiteY2" fmla="*/ 64777 h 64776"/>
              <a:gd name="connsiteX3" fmla="*/ 550934 w 583321"/>
              <a:gd name="connsiteY3" fmla="*/ 64777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29737" y="115"/>
                </a:lnTo>
                <a:cubicBezTo>
                  <a:pt x="15791" y="19133"/>
                  <a:pt x="5532" y="41033"/>
                  <a:pt x="0" y="64777"/>
                </a:cubicBezTo>
                <a:lnTo>
                  <a:pt x="550934" y="64777"/>
                </a:lnTo>
                <a:cubicBezTo>
                  <a:pt x="568799" y="64777"/>
                  <a:pt x="583322" y="50254"/>
                  <a:pt x="583322" y="32388"/>
                </a:cubicBezTo>
                <a:lnTo>
                  <a:pt x="583322" y="32388"/>
                </a:lnTo>
                <a:cubicBezTo>
                  <a:pt x="583322" y="14523"/>
                  <a:pt x="568799" y="0"/>
                  <a:pt x="550934" y="0"/>
                </a:cubicBezTo>
                <a:close/>
              </a:path>
            </a:pathLst>
          </a:custGeom>
          <a:solidFill>
            <a:schemeClr val="accent4"/>
          </a:solidFill>
          <a:ln w="1152" cap="flat">
            <a:noFill/>
            <a:prstDash val="solid"/>
            <a:miter/>
          </a:ln>
        </p:spPr>
        <p:txBody>
          <a:bodyPr rtlCol="0" anchor="ctr"/>
          <a:lstStyle/>
          <a:p>
            <a:endParaRPr lang="en-US" sz="1350" dirty="0"/>
          </a:p>
        </p:txBody>
      </p:sp>
      <p:grpSp>
        <p:nvGrpSpPr>
          <p:cNvPr id="179" name="Group 178">
            <a:extLst>
              <a:ext uri="{FF2B5EF4-FFF2-40B4-BE49-F238E27FC236}">
                <a16:creationId xmlns:a16="http://schemas.microsoft.com/office/drawing/2014/main" id="{F4AC27FD-E9F5-7155-B22A-B8479356B56B}"/>
              </a:ext>
            </a:extLst>
          </p:cNvPr>
          <p:cNvGrpSpPr/>
          <p:nvPr/>
        </p:nvGrpSpPr>
        <p:grpSpPr>
          <a:xfrm>
            <a:off x="1749051" y="2606135"/>
            <a:ext cx="5619276" cy="492270"/>
            <a:chOff x="2193498" y="1905516"/>
            <a:chExt cx="4826038" cy="570644"/>
          </a:xfrm>
        </p:grpSpPr>
        <p:sp>
          <p:nvSpPr>
            <p:cNvPr id="180" name="Freeform 5">
              <a:extLst>
                <a:ext uri="{FF2B5EF4-FFF2-40B4-BE49-F238E27FC236}">
                  <a16:creationId xmlns:a16="http://schemas.microsoft.com/office/drawing/2014/main" id="{B6B2764F-20AA-314B-1D33-E3A543E4DC7D}"/>
                </a:ext>
              </a:extLst>
            </p:cNvPr>
            <p:cNvSpPr/>
            <p:nvPr/>
          </p:nvSpPr>
          <p:spPr>
            <a:xfrm>
              <a:off x="2193498" y="1905516"/>
              <a:ext cx="4826038" cy="570644"/>
            </a:xfrm>
            <a:custGeom>
              <a:avLst/>
              <a:gdLst>
                <a:gd name="connsiteX0" fmla="*/ 515435 w 547822"/>
                <a:gd name="connsiteY0" fmla="*/ 115 h 64776"/>
                <a:gd name="connsiteX1" fmla="*/ 136696 w 547822"/>
                <a:gd name="connsiteY1" fmla="*/ 115 h 64776"/>
                <a:gd name="connsiteX2" fmla="*/ 0 w 547822"/>
                <a:gd name="connsiteY2" fmla="*/ 64776 h 64776"/>
                <a:gd name="connsiteX3" fmla="*/ 515435 w 547822"/>
                <a:gd name="connsiteY3" fmla="*/ 64776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136696" y="115"/>
                  </a:lnTo>
                  <a:cubicBezTo>
                    <a:pt x="81603" y="115"/>
                    <a:pt x="32388" y="25357"/>
                    <a:pt x="0" y="64776"/>
                  </a:cubicBezTo>
                  <a:lnTo>
                    <a:pt x="515435" y="64776"/>
                  </a:lnTo>
                  <a:cubicBezTo>
                    <a:pt x="533300" y="64776"/>
                    <a:pt x="547822" y="50254"/>
                    <a:pt x="547822" y="32388"/>
                  </a:cubicBezTo>
                  <a:lnTo>
                    <a:pt x="547822" y="32388"/>
                  </a:lnTo>
                  <a:cubicBezTo>
                    <a:pt x="547822" y="14523"/>
                    <a:pt x="533300" y="0"/>
                    <a:pt x="515435" y="0"/>
                  </a:cubicBezTo>
                  <a:close/>
                </a:path>
              </a:pathLst>
            </a:custGeom>
            <a:solidFill>
              <a:schemeClr val="accent2"/>
            </a:solidFill>
            <a:ln w="1152" cap="flat">
              <a:noFill/>
              <a:prstDash val="solid"/>
              <a:miter/>
            </a:ln>
          </p:spPr>
          <p:txBody>
            <a:bodyPr rtlCol="0" anchor="ctr"/>
            <a:lstStyle/>
            <a:p>
              <a:endParaRPr lang="en-US" sz="1350"/>
            </a:p>
          </p:txBody>
        </p:sp>
        <p:sp>
          <p:nvSpPr>
            <p:cNvPr id="181" name="TextBox 180">
              <a:extLst>
                <a:ext uri="{FF2B5EF4-FFF2-40B4-BE49-F238E27FC236}">
                  <a16:creationId xmlns:a16="http://schemas.microsoft.com/office/drawing/2014/main" id="{38848E15-C8F7-9FA0-6FCC-A4A054182286}"/>
                </a:ext>
              </a:extLst>
            </p:cNvPr>
            <p:cNvSpPr txBox="1"/>
            <p:nvPr/>
          </p:nvSpPr>
          <p:spPr>
            <a:xfrm>
              <a:off x="3046900" y="1986445"/>
              <a:ext cx="3862366" cy="392455"/>
            </a:xfrm>
            <a:prstGeom prst="rect">
              <a:avLst/>
            </a:prstGeom>
            <a:noFill/>
          </p:spPr>
          <p:txBody>
            <a:bodyPr wrap="square" lIns="0" rIns="0" rtlCol="0" anchor="ctr">
              <a:spAutoFit/>
            </a:bodyPr>
            <a:lstStyle/>
            <a:p>
              <a:r>
                <a:rPr lang="fa-IR" sz="1600" dirty="0">
                  <a:cs typeface="B Titr" panose="00000700000000000000" pitchFamily="2" charset="-78"/>
                </a:rPr>
                <a:t>1. طراحی مدل سه‌لایه برای تصمیم‌گیری پویا در ریسک اعتباری</a:t>
              </a:r>
            </a:p>
          </p:txBody>
        </p:sp>
      </p:grpSp>
      <p:sp>
        <p:nvSpPr>
          <p:cNvPr id="186" name="TextBox 185">
            <a:extLst>
              <a:ext uri="{FF2B5EF4-FFF2-40B4-BE49-F238E27FC236}">
                <a16:creationId xmlns:a16="http://schemas.microsoft.com/office/drawing/2014/main" id="{21D699DC-18BB-FA4A-1869-88EB77434D50}"/>
              </a:ext>
            </a:extLst>
          </p:cNvPr>
          <p:cNvSpPr txBox="1"/>
          <p:nvPr/>
        </p:nvSpPr>
        <p:spPr>
          <a:xfrm>
            <a:off x="2938030" y="3245930"/>
            <a:ext cx="4430297" cy="338554"/>
          </a:xfrm>
          <a:prstGeom prst="rect">
            <a:avLst/>
          </a:prstGeom>
          <a:noFill/>
        </p:spPr>
        <p:txBody>
          <a:bodyPr wrap="square" lIns="0" rIns="0" rtlCol="0" anchor="ctr">
            <a:spAutoFit/>
          </a:bodyPr>
          <a:lstStyle/>
          <a:p>
            <a:r>
              <a:rPr lang="fa-IR" sz="1600" dirty="0">
                <a:cs typeface="B Titr" panose="00000700000000000000" pitchFamily="2" charset="-78"/>
              </a:rPr>
              <a:t>2.تعیین تطبیقی آستانه‌ها با ماتریس زیان شخصی سازی شده</a:t>
            </a:r>
          </a:p>
        </p:txBody>
      </p:sp>
      <p:sp>
        <p:nvSpPr>
          <p:cNvPr id="187" name="TextBox 186">
            <a:extLst>
              <a:ext uri="{FF2B5EF4-FFF2-40B4-BE49-F238E27FC236}">
                <a16:creationId xmlns:a16="http://schemas.microsoft.com/office/drawing/2014/main" id="{D68C136A-52F8-A1C5-C32C-C90011C4557D}"/>
              </a:ext>
            </a:extLst>
          </p:cNvPr>
          <p:cNvSpPr txBox="1"/>
          <p:nvPr/>
        </p:nvSpPr>
        <p:spPr>
          <a:xfrm>
            <a:off x="1916950" y="3767590"/>
            <a:ext cx="5815797" cy="338554"/>
          </a:xfrm>
          <a:prstGeom prst="rect">
            <a:avLst/>
          </a:prstGeom>
          <a:noFill/>
        </p:spPr>
        <p:txBody>
          <a:bodyPr wrap="square" lIns="0" rIns="0" rtlCol="0" anchor="ctr">
            <a:spAutoFit/>
          </a:bodyPr>
          <a:lstStyle/>
          <a:p>
            <a:r>
              <a:rPr lang="fa-IR" sz="1600" dirty="0">
                <a:cs typeface="B Titr" panose="00000700000000000000" pitchFamily="2" charset="-78"/>
              </a:rPr>
              <a:t>3.</a:t>
            </a:r>
            <a:r>
              <a:rPr lang="fa-IR" sz="1600" dirty="0"/>
              <a:t> </a:t>
            </a:r>
            <a:r>
              <a:rPr lang="fa-IR" sz="1600" dirty="0">
                <a:cs typeface="B Titr" panose="00000700000000000000" pitchFamily="2" charset="-78"/>
              </a:rPr>
              <a:t>تحلیل دقیق مشتریان مرزی با الگوریتم بگینگ و کاهش نوسانات پیش‌بینی</a:t>
            </a:r>
          </a:p>
        </p:txBody>
      </p:sp>
      <p:sp>
        <p:nvSpPr>
          <p:cNvPr id="188" name="TextBox 187">
            <a:extLst>
              <a:ext uri="{FF2B5EF4-FFF2-40B4-BE49-F238E27FC236}">
                <a16:creationId xmlns:a16="http://schemas.microsoft.com/office/drawing/2014/main" id="{61878306-8F41-97E9-3E26-6D2AC4C55437}"/>
              </a:ext>
            </a:extLst>
          </p:cNvPr>
          <p:cNvSpPr txBox="1"/>
          <p:nvPr/>
        </p:nvSpPr>
        <p:spPr>
          <a:xfrm>
            <a:off x="2445270" y="4304464"/>
            <a:ext cx="4914016" cy="338554"/>
          </a:xfrm>
          <a:prstGeom prst="rect">
            <a:avLst/>
          </a:prstGeom>
          <a:noFill/>
        </p:spPr>
        <p:txBody>
          <a:bodyPr wrap="square" lIns="0" rIns="0" rtlCol="0" anchor="ctr">
            <a:spAutoFit/>
          </a:bodyPr>
          <a:lstStyle/>
          <a:p>
            <a:r>
              <a:rPr lang="fa-IR" sz="1600" dirty="0">
                <a:cs typeface="B Titr" panose="00000700000000000000" pitchFamily="2" charset="-78"/>
              </a:rPr>
              <a:t>4. بهینه‌سازی چندهدفه برای کاهش هم‌زمان زیان کل و ناحیه مرزی</a:t>
            </a:r>
          </a:p>
        </p:txBody>
      </p:sp>
      <p:sp>
        <p:nvSpPr>
          <p:cNvPr id="189" name="TextBox 188">
            <a:extLst>
              <a:ext uri="{FF2B5EF4-FFF2-40B4-BE49-F238E27FC236}">
                <a16:creationId xmlns:a16="http://schemas.microsoft.com/office/drawing/2014/main" id="{41AD47FE-48B7-5749-695C-2E1DD6980FDF}"/>
              </a:ext>
            </a:extLst>
          </p:cNvPr>
          <p:cNvSpPr txBox="1"/>
          <p:nvPr/>
        </p:nvSpPr>
        <p:spPr>
          <a:xfrm>
            <a:off x="2203036" y="4866825"/>
            <a:ext cx="5211011" cy="338554"/>
          </a:xfrm>
          <a:prstGeom prst="rect">
            <a:avLst/>
          </a:prstGeom>
          <a:noFill/>
        </p:spPr>
        <p:txBody>
          <a:bodyPr wrap="square" lIns="0" rIns="0" rtlCol="0" anchor="ctr">
            <a:spAutoFit/>
          </a:bodyPr>
          <a:lstStyle/>
          <a:p>
            <a:r>
              <a:rPr lang="fa-IR" sz="1600" dirty="0">
                <a:cs typeface="B Titr" panose="00000700000000000000" pitchFamily="2" charset="-78"/>
              </a:rPr>
              <a:t>5. ترکیب الگوریتم‌های یادگیری ماشین مالی برای تصمیم‌گیری اقتصادی‌</a:t>
            </a:r>
          </a:p>
        </p:txBody>
      </p:sp>
      <p:sp>
        <p:nvSpPr>
          <p:cNvPr id="190" name="TextBox 189">
            <a:extLst>
              <a:ext uri="{FF2B5EF4-FFF2-40B4-BE49-F238E27FC236}">
                <a16:creationId xmlns:a16="http://schemas.microsoft.com/office/drawing/2014/main" id="{30A3AA55-8A4F-188A-0CC8-FB4078E4BF0E}"/>
              </a:ext>
            </a:extLst>
          </p:cNvPr>
          <p:cNvSpPr txBox="1"/>
          <p:nvPr/>
        </p:nvSpPr>
        <p:spPr>
          <a:xfrm>
            <a:off x="510538" y="899605"/>
            <a:ext cx="8849603" cy="1015663"/>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پنج مؤلفه اصلی نوآوری تحقیق ارائه شده است که مدل پیشنهادی را از رویکردهای پیشین متمایز می‌سازد. این نوآوری‌ها به‌صورت مستقیم بر دقت، پایداری و کارایی تصمیم‌گیری اعتباری اثر می‌گذارند.</a:t>
            </a:r>
          </a:p>
        </p:txBody>
      </p:sp>
    </p:spTree>
    <p:extLst>
      <p:ext uri="{BB962C8B-B14F-4D97-AF65-F5344CB8AC3E}">
        <p14:creationId xmlns:p14="http://schemas.microsoft.com/office/powerpoint/2010/main" val="33103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41E61-5F2F-D3FC-C09A-BE6FABD3C25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85AEED0F-CDB1-A343-652C-2FD51E75753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5142AE7-F98F-12B1-01DB-E0CD79D7613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98A1140-E562-3491-9C4D-67BC444EE01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1C092A94-61ED-2B72-7FA7-30DBC810049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6C0B88-D009-2466-AB04-80485F7D46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DCB6B9CE-E500-D291-6EA6-EF48C04F09F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7</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7BEB13F4-62F0-0442-B356-222BE3404CEB}"/>
              </a:ext>
            </a:extLst>
          </p:cNvPr>
          <p:cNvGraphicFramePr/>
          <p:nvPr>
            <p:extLst>
              <p:ext uri="{D42A27DB-BD31-4B8C-83A1-F6EECF244321}">
                <p14:modId xmlns:p14="http://schemas.microsoft.com/office/powerpoint/2010/main" val="171414396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330033A-BA43-913E-9DE9-078874EAD00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مدل پیشنهادی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C7346EC-CEAC-24F7-D778-8B5BECB4BCA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0" name="TextBox 189">
            <a:extLst>
              <a:ext uri="{FF2B5EF4-FFF2-40B4-BE49-F238E27FC236}">
                <a16:creationId xmlns:a16="http://schemas.microsoft.com/office/drawing/2014/main" id="{88A8DEC2-009B-2A86-655A-30DECF83AF54}"/>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مدل پیشنهادی ، فرآیند ارزیابی و تصمیم‌گیری در ریسک اعتباری را از مرحله پیش‌بینی تا تحلیل موارد مرزی به‌صورت یکپارچه مدیریت می‌کند.</a:t>
            </a:r>
          </a:p>
        </p:txBody>
      </p:sp>
      <p:grpSp>
        <p:nvGrpSpPr>
          <p:cNvPr id="2" name="Group 1">
            <a:extLst>
              <a:ext uri="{FF2B5EF4-FFF2-40B4-BE49-F238E27FC236}">
                <a16:creationId xmlns:a16="http://schemas.microsoft.com/office/drawing/2014/main" id="{347F2811-A5CC-0877-166C-1A950DC7A4AE}"/>
              </a:ext>
            </a:extLst>
          </p:cNvPr>
          <p:cNvGrpSpPr/>
          <p:nvPr/>
        </p:nvGrpSpPr>
        <p:grpSpPr>
          <a:xfrm>
            <a:off x="4068532" y="4262583"/>
            <a:ext cx="2014041" cy="2035531"/>
            <a:chOff x="5483352" y="3728408"/>
            <a:chExt cx="1225297" cy="1238371"/>
          </a:xfrm>
        </p:grpSpPr>
        <p:grpSp>
          <p:nvGrpSpPr>
            <p:cNvPr id="3" name="Group 2">
              <a:extLst>
                <a:ext uri="{FF2B5EF4-FFF2-40B4-BE49-F238E27FC236}">
                  <a16:creationId xmlns:a16="http://schemas.microsoft.com/office/drawing/2014/main" id="{A63348AB-610E-9809-23BF-C27DC1EABF02}"/>
                </a:ext>
              </a:extLst>
            </p:cNvPr>
            <p:cNvGrpSpPr/>
            <p:nvPr/>
          </p:nvGrpSpPr>
          <p:grpSpPr>
            <a:xfrm>
              <a:off x="5483352" y="3767480"/>
              <a:ext cx="1225297" cy="1199299"/>
              <a:chOff x="5507965" y="2188726"/>
              <a:chExt cx="1225297" cy="1199299"/>
            </a:xfrm>
          </p:grpSpPr>
          <p:sp>
            <p:nvSpPr>
              <p:cNvPr id="21" name="Freeform: Shape 20">
                <a:extLst>
                  <a:ext uri="{FF2B5EF4-FFF2-40B4-BE49-F238E27FC236}">
                    <a16:creationId xmlns:a16="http://schemas.microsoft.com/office/drawing/2014/main" id="{0002EE3E-8368-CC82-9C13-44616ABBB6C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4" name="Freeform: Shape 23">
                <a:extLst>
                  <a:ext uri="{FF2B5EF4-FFF2-40B4-BE49-F238E27FC236}">
                    <a16:creationId xmlns:a16="http://schemas.microsoft.com/office/drawing/2014/main" id="{28E88AB8-BC4A-769D-A746-C9D637219D4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5">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5" name="Freeform: Shape 24">
                <a:extLst>
                  <a:ext uri="{FF2B5EF4-FFF2-40B4-BE49-F238E27FC236}">
                    <a16:creationId xmlns:a16="http://schemas.microsoft.com/office/drawing/2014/main" id="{935FA5AE-4CCE-5E45-97E8-0FEB6A9E41F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 name="Group 3">
              <a:extLst>
                <a:ext uri="{FF2B5EF4-FFF2-40B4-BE49-F238E27FC236}">
                  <a16:creationId xmlns:a16="http://schemas.microsoft.com/office/drawing/2014/main" id="{DFCE2CB5-C4AA-B649-3D5D-562A3D44E629}"/>
                </a:ext>
              </a:extLst>
            </p:cNvPr>
            <p:cNvGrpSpPr/>
            <p:nvPr/>
          </p:nvGrpSpPr>
          <p:grpSpPr>
            <a:xfrm>
              <a:off x="6267575" y="3899374"/>
              <a:ext cx="265610" cy="293300"/>
              <a:chOff x="7334854" y="3940862"/>
              <a:chExt cx="265610" cy="293300"/>
            </a:xfrm>
          </p:grpSpPr>
          <p:sp>
            <p:nvSpPr>
              <p:cNvPr id="19" name="Freeform: Shape 18">
                <a:extLst>
                  <a:ext uri="{FF2B5EF4-FFF2-40B4-BE49-F238E27FC236}">
                    <a16:creationId xmlns:a16="http://schemas.microsoft.com/office/drawing/2014/main" id="{DDEFF5C8-5011-AECA-25ED-F3D8448D6AFD}"/>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Oval 19">
                <a:extLst>
                  <a:ext uri="{FF2B5EF4-FFF2-40B4-BE49-F238E27FC236}">
                    <a16:creationId xmlns:a16="http://schemas.microsoft.com/office/drawing/2014/main" id="{FC06D17A-BB05-D47E-8252-46172CF53D4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5" name="Group 4">
              <a:extLst>
                <a:ext uri="{FF2B5EF4-FFF2-40B4-BE49-F238E27FC236}">
                  <a16:creationId xmlns:a16="http://schemas.microsoft.com/office/drawing/2014/main" id="{6CF13178-3EA4-4456-DD67-64102A9EE9F4}"/>
                </a:ext>
              </a:extLst>
            </p:cNvPr>
            <p:cNvGrpSpPr/>
            <p:nvPr/>
          </p:nvGrpSpPr>
          <p:grpSpPr>
            <a:xfrm>
              <a:off x="5963195" y="3728408"/>
              <a:ext cx="265610" cy="293300"/>
              <a:chOff x="7334854" y="3940862"/>
              <a:chExt cx="265610" cy="293300"/>
            </a:xfrm>
          </p:grpSpPr>
          <p:sp>
            <p:nvSpPr>
              <p:cNvPr id="16" name="Freeform: Shape 15">
                <a:extLst>
                  <a:ext uri="{FF2B5EF4-FFF2-40B4-BE49-F238E27FC236}">
                    <a16:creationId xmlns:a16="http://schemas.microsoft.com/office/drawing/2014/main" id="{07382EE1-642C-D9B5-E224-729F5013254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Oval 17">
                <a:extLst>
                  <a:ext uri="{FF2B5EF4-FFF2-40B4-BE49-F238E27FC236}">
                    <a16:creationId xmlns:a16="http://schemas.microsoft.com/office/drawing/2014/main" id="{7756F39F-B71A-5FCD-CF19-736124623678}"/>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6" name="Group 5">
              <a:extLst>
                <a:ext uri="{FF2B5EF4-FFF2-40B4-BE49-F238E27FC236}">
                  <a16:creationId xmlns:a16="http://schemas.microsoft.com/office/drawing/2014/main" id="{CACAD0B3-169C-A8F5-8941-424FE5C5FC23}"/>
                </a:ext>
              </a:extLst>
            </p:cNvPr>
            <p:cNvGrpSpPr/>
            <p:nvPr/>
          </p:nvGrpSpPr>
          <p:grpSpPr>
            <a:xfrm>
              <a:off x="5963195" y="4049852"/>
              <a:ext cx="265610" cy="293300"/>
              <a:chOff x="7334854" y="3940862"/>
              <a:chExt cx="265610" cy="293300"/>
            </a:xfrm>
          </p:grpSpPr>
          <p:sp>
            <p:nvSpPr>
              <p:cNvPr id="11" name="Freeform: Shape 10">
                <a:extLst>
                  <a:ext uri="{FF2B5EF4-FFF2-40B4-BE49-F238E27FC236}">
                    <a16:creationId xmlns:a16="http://schemas.microsoft.com/office/drawing/2014/main" id="{CAC69767-39C0-7811-1620-74E3E018091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Oval 12">
                <a:extLst>
                  <a:ext uri="{FF2B5EF4-FFF2-40B4-BE49-F238E27FC236}">
                    <a16:creationId xmlns:a16="http://schemas.microsoft.com/office/drawing/2014/main" id="{A1B767EF-8E23-6D40-7CAF-F2BCD47F8B37}"/>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7" name="Group 6">
              <a:extLst>
                <a:ext uri="{FF2B5EF4-FFF2-40B4-BE49-F238E27FC236}">
                  <a16:creationId xmlns:a16="http://schemas.microsoft.com/office/drawing/2014/main" id="{98E2FB50-CF04-1A18-7B2A-D88DCE0DC051}"/>
                </a:ext>
              </a:extLst>
            </p:cNvPr>
            <p:cNvGrpSpPr/>
            <p:nvPr/>
          </p:nvGrpSpPr>
          <p:grpSpPr>
            <a:xfrm>
              <a:off x="5658816" y="3899374"/>
              <a:ext cx="265610" cy="293300"/>
              <a:chOff x="7334854" y="3940862"/>
              <a:chExt cx="265610" cy="293300"/>
            </a:xfrm>
          </p:grpSpPr>
          <p:sp>
            <p:nvSpPr>
              <p:cNvPr id="8" name="Freeform: Shape 7">
                <a:extLst>
                  <a:ext uri="{FF2B5EF4-FFF2-40B4-BE49-F238E27FC236}">
                    <a16:creationId xmlns:a16="http://schemas.microsoft.com/office/drawing/2014/main" id="{1DAC058A-CE95-BA6C-3D6D-0CBF41C7C94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Oval 9">
                <a:extLst>
                  <a:ext uri="{FF2B5EF4-FFF2-40B4-BE49-F238E27FC236}">
                    <a16:creationId xmlns:a16="http://schemas.microsoft.com/office/drawing/2014/main" id="{109C0FD8-18EF-11A2-7A1F-0C3DF7D2BCA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26" name="Group 25">
            <a:extLst>
              <a:ext uri="{FF2B5EF4-FFF2-40B4-BE49-F238E27FC236}">
                <a16:creationId xmlns:a16="http://schemas.microsoft.com/office/drawing/2014/main" id="{B54786D0-F650-F921-AF72-C62BFE63513F}"/>
              </a:ext>
            </a:extLst>
          </p:cNvPr>
          <p:cNvGrpSpPr/>
          <p:nvPr/>
        </p:nvGrpSpPr>
        <p:grpSpPr>
          <a:xfrm>
            <a:off x="4066260" y="3355620"/>
            <a:ext cx="2014041" cy="2035531"/>
            <a:chOff x="5483352" y="3728408"/>
            <a:chExt cx="1225297" cy="1238371"/>
          </a:xfrm>
        </p:grpSpPr>
        <p:grpSp>
          <p:nvGrpSpPr>
            <p:cNvPr id="27" name="Group 26">
              <a:extLst>
                <a:ext uri="{FF2B5EF4-FFF2-40B4-BE49-F238E27FC236}">
                  <a16:creationId xmlns:a16="http://schemas.microsoft.com/office/drawing/2014/main" id="{431E674F-0792-F217-6E83-0CF43E830ECA}"/>
                </a:ext>
              </a:extLst>
            </p:cNvPr>
            <p:cNvGrpSpPr/>
            <p:nvPr/>
          </p:nvGrpSpPr>
          <p:grpSpPr>
            <a:xfrm>
              <a:off x="5483352" y="3767480"/>
              <a:ext cx="1225297" cy="1199299"/>
              <a:chOff x="5507965" y="2188726"/>
              <a:chExt cx="1225297" cy="1199299"/>
            </a:xfrm>
          </p:grpSpPr>
          <p:sp>
            <p:nvSpPr>
              <p:cNvPr id="40" name="Freeform: Shape 39">
                <a:extLst>
                  <a:ext uri="{FF2B5EF4-FFF2-40B4-BE49-F238E27FC236}">
                    <a16:creationId xmlns:a16="http://schemas.microsoft.com/office/drawing/2014/main" id="{7FA3634A-A99A-6AE6-0976-6C5FD051407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2">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D3C3D596-B2F4-618F-2A58-B946526716D3}"/>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2">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80744EE3-6182-A578-522B-1E44E9D4BA3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28" name="Group 27">
              <a:extLst>
                <a:ext uri="{FF2B5EF4-FFF2-40B4-BE49-F238E27FC236}">
                  <a16:creationId xmlns:a16="http://schemas.microsoft.com/office/drawing/2014/main" id="{6C4E4464-A7FB-F2E9-6A7C-D834EFCF11E4}"/>
                </a:ext>
              </a:extLst>
            </p:cNvPr>
            <p:cNvGrpSpPr/>
            <p:nvPr/>
          </p:nvGrpSpPr>
          <p:grpSpPr>
            <a:xfrm>
              <a:off x="6267575" y="3899374"/>
              <a:ext cx="265610" cy="293300"/>
              <a:chOff x="7334854" y="3940862"/>
              <a:chExt cx="265610" cy="293300"/>
            </a:xfrm>
          </p:grpSpPr>
          <p:sp>
            <p:nvSpPr>
              <p:cNvPr id="38" name="Freeform: Shape 37">
                <a:extLst>
                  <a:ext uri="{FF2B5EF4-FFF2-40B4-BE49-F238E27FC236}">
                    <a16:creationId xmlns:a16="http://schemas.microsoft.com/office/drawing/2014/main" id="{BCEDBD2E-447B-92C6-4326-A1E7390E148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Oval 38">
                <a:extLst>
                  <a:ext uri="{FF2B5EF4-FFF2-40B4-BE49-F238E27FC236}">
                    <a16:creationId xmlns:a16="http://schemas.microsoft.com/office/drawing/2014/main" id="{64E3C99A-21D3-6DAE-FB5F-DDD96CE2468B}"/>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29" name="Group 28">
              <a:extLst>
                <a:ext uri="{FF2B5EF4-FFF2-40B4-BE49-F238E27FC236}">
                  <a16:creationId xmlns:a16="http://schemas.microsoft.com/office/drawing/2014/main" id="{9E517A77-E944-6B08-A7F4-2A99D0A067BB}"/>
                </a:ext>
              </a:extLst>
            </p:cNvPr>
            <p:cNvGrpSpPr/>
            <p:nvPr/>
          </p:nvGrpSpPr>
          <p:grpSpPr>
            <a:xfrm>
              <a:off x="5963195" y="3728408"/>
              <a:ext cx="265610" cy="293300"/>
              <a:chOff x="7334854" y="3940862"/>
              <a:chExt cx="265610" cy="293300"/>
            </a:xfrm>
          </p:grpSpPr>
          <p:sp>
            <p:nvSpPr>
              <p:cNvPr id="36" name="Freeform: Shape 35">
                <a:extLst>
                  <a:ext uri="{FF2B5EF4-FFF2-40B4-BE49-F238E27FC236}">
                    <a16:creationId xmlns:a16="http://schemas.microsoft.com/office/drawing/2014/main" id="{507F0EF5-DFF2-5E39-123E-2A1108E942C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Oval 36">
                <a:extLst>
                  <a:ext uri="{FF2B5EF4-FFF2-40B4-BE49-F238E27FC236}">
                    <a16:creationId xmlns:a16="http://schemas.microsoft.com/office/drawing/2014/main" id="{E77E1BEE-14A2-BCAE-4122-5D6484A9FACF}"/>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0" name="Group 29">
              <a:extLst>
                <a:ext uri="{FF2B5EF4-FFF2-40B4-BE49-F238E27FC236}">
                  <a16:creationId xmlns:a16="http://schemas.microsoft.com/office/drawing/2014/main" id="{D4E67D55-B2D3-64F1-858A-2220D2E671AC}"/>
                </a:ext>
              </a:extLst>
            </p:cNvPr>
            <p:cNvGrpSpPr/>
            <p:nvPr/>
          </p:nvGrpSpPr>
          <p:grpSpPr>
            <a:xfrm>
              <a:off x="5963195" y="4049852"/>
              <a:ext cx="265610" cy="293300"/>
              <a:chOff x="7334854" y="3940862"/>
              <a:chExt cx="265610" cy="293300"/>
            </a:xfrm>
          </p:grpSpPr>
          <p:sp>
            <p:nvSpPr>
              <p:cNvPr id="34" name="Freeform: Shape 33">
                <a:extLst>
                  <a:ext uri="{FF2B5EF4-FFF2-40B4-BE49-F238E27FC236}">
                    <a16:creationId xmlns:a16="http://schemas.microsoft.com/office/drawing/2014/main" id="{DD86D236-11EA-A578-7CF5-9F241F3D8D5B}"/>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Oval 34">
                <a:extLst>
                  <a:ext uri="{FF2B5EF4-FFF2-40B4-BE49-F238E27FC236}">
                    <a16:creationId xmlns:a16="http://schemas.microsoft.com/office/drawing/2014/main" id="{36FA07E7-7FFE-0CC2-0D65-4E9105B419D9}"/>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1" name="Group 30">
              <a:extLst>
                <a:ext uri="{FF2B5EF4-FFF2-40B4-BE49-F238E27FC236}">
                  <a16:creationId xmlns:a16="http://schemas.microsoft.com/office/drawing/2014/main" id="{12FF9B1E-B067-560B-1D66-10C49EF4F48B}"/>
                </a:ext>
              </a:extLst>
            </p:cNvPr>
            <p:cNvGrpSpPr/>
            <p:nvPr/>
          </p:nvGrpSpPr>
          <p:grpSpPr>
            <a:xfrm>
              <a:off x="5658816" y="3899374"/>
              <a:ext cx="265610" cy="293300"/>
              <a:chOff x="7334854" y="3940862"/>
              <a:chExt cx="265610" cy="293300"/>
            </a:xfrm>
          </p:grpSpPr>
          <p:sp>
            <p:nvSpPr>
              <p:cNvPr id="32" name="Freeform: Shape 31">
                <a:extLst>
                  <a:ext uri="{FF2B5EF4-FFF2-40B4-BE49-F238E27FC236}">
                    <a16:creationId xmlns:a16="http://schemas.microsoft.com/office/drawing/2014/main" id="{EDE27864-10AF-9906-26B5-3A5F5EBCDA1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Oval 32">
                <a:extLst>
                  <a:ext uri="{FF2B5EF4-FFF2-40B4-BE49-F238E27FC236}">
                    <a16:creationId xmlns:a16="http://schemas.microsoft.com/office/drawing/2014/main" id="{8E51BF86-CB6B-7986-499B-AE1AC9573E9C}"/>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43" name="Group 42">
            <a:extLst>
              <a:ext uri="{FF2B5EF4-FFF2-40B4-BE49-F238E27FC236}">
                <a16:creationId xmlns:a16="http://schemas.microsoft.com/office/drawing/2014/main" id="{021A8DFD-77E9-25E4-91D3-FA43C8949CAD}"/>
              </a:ext>
            </a:extLst>
          </p:cNvPr>
          <p:cNvGrpSpPr/>
          <p:nvPr/>
        </p:nvGrpSpPr>
        <p:grpSpPr>
          <a:xfrm>
            <a:off x="4066259" y="2448659"/>
            <a:ext cx="2014041" cy="2035531"/>
            <a:chOff x="5483352" y="3728408"/>
            <a:chExt cx="1225297" cy="1238371"/>
          </a:xfrm>
        </p:grpSpPr>
        <p:grpSp>
          <p:nvGrpSpPr>
            <p:cNvPr id="44" name="Group 43">
              <a:extLst>
                <a:ext uri="{FF2B5EF4-FFF2-40B4-BE49-F238E27FC236}">
                  <a16:creationId xmlns:a16="http://schemas.microsoft.com/office/drawing/2014/main" id="{69556D52-EA75-E209-5119-573068DF2450}"/>
                </a:ext>
              </a:extLst>
            </p:cNvPr>
            <p:cNvGrpSpPr/>
            <p:nvPr/>
          </p:nvGrpSpPr>
          <p:grpSpPr>
            <a:xfrm>
              <a:off x="5483352" y="3767480"/>
              <a:ext cx="1225297" cy="1199299"/>
              <a:chOff x="5507965" y="2188726"/>
              <a:chExt cx="1225297" cy="1199299"/>
            </a:xfrm>
          </p:grpSpPr>
          <p:sp>
            <p:nvSpPr>
              <p:cNvPr id="59" name="Freeform: Shape 58">
                <a:extLst>
                  <a:ext uri="{FF2B5EF4-FFF2-40B4-BE49-F238E27FC236}">
                    <a16:creationId xmlns:a16="http://schemas.microsoft.com/office/drawing/2014/main" id="{868496A5-D058-45DD-E822-C86705B848E3}"/>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4">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0" name="Freeform: Shape 59">
                <a:extLst>
                  <a:ext uri="{FF2B5EF4-FFF2-40B4-BE49-F238E27FC236}">
                    <a16:creationId xmlns:a16="http://schemas.microsoft.com/office/drawing/2014/main" id="{26F6B427-774C-D8BF-1800-DBDD32D3E2F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4">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1" name="Freeform: Shape 60">
                <a:extLst>
                  <a:ext uri="{FF2B5EF4-FFF2-40B4-BE49-F238E27FC236}">
                    <a16:creationId xmlns:a16="http://schemas.microsoft.com/office/drawing/2014/main" id="{AA326045-A636-CB96-1A9D-250D0A4D4CD9}"/>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4"/>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5" name="Group 44">
              <a:extLst>
                <a:ext uri="{FF2B5EF4-FFF2-40B4-BE49-F238E27FC236}">
                  <a16:creationId xmlns:a16="http://schemas.microsoft.com/office/drawing/2014/main" id="{76C28022-094A-BC8F-746C-CF661F6686C7}"/>
                </a:ext>
              </a:extLst>
            </p:cNvPr>
            <p:cNvGrpSpPr/>
            <p:nvPr/>
          </p:nvGrpSpPr>
          <p:grpSpPr>
            <a:xfrm>
              <a:off x="6267575" y="3899374"/>
              <a:ext cx="265610" cy="293300"/>
              <a:chOff x="7334854" y="3940862"/>
              <a:chExt cx="265610" cy="293300"/>
            </a:xfrm>
          </p:grpSpPr>
          <p:sp>
            <p:nvSpPr>
              <p:cNvPr id="57" name="Freeform: Shape 56">
                <a:extLst>
                  <a:ext uri="{FF2B5EF4-FFF2-40B4-BE49-F238E27FC236}">
                    <a16:creationId xmlns:a16="http://schemas.microsoft.com/office/drawing/2014/main" id="{3D1EF160-9DA5-8CAD-3C15-97C9A0A34DD8}"/>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8" name="Oval 57">
                <a:extLst>
                  <a:ext uri="{FF2B5EF4-FFF2-40B4-BE49-F238E27FC236}">
                    <a16:creationId xmlns:a16="http://schemas.microsoft.com/office/drawing/2014/main" id="{7726BB1F-1D6C-53AA-5056-CBAA2798848E}"/>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7" name="Group 46">
              <a:extLst>
                <a:ext uri="{FF2B5EF4-FFF2-40B4-BE49-F238E27FC236}">
                  <a16:creationId xmlns:a16="http://schemas.microsoft.com/office/drawing/2014/main" id="{99FBA8B8-B70C-D947-D0E0-A0BB54366DFF}"/>
                </a:ext>
              </a:extLst>
            </p:cNvPr>
            <p:cNvGrpSpPr/>
            <p:nvPr/>
          </p:nvGrpSpPr>
          <p:grpSpPr>
            <a:xfrm>
              <a:off x="5963195" y="3728408"/>
              <a:ext cx="265610" cy="293300"/>
              <a:chOff x="7334854" y="3940862"/>
              <a:chExt cx="265610" cy="293300"/>
            </a:xfrm>
          </p:grpSpPr>
          <p:sp>
            <p:nvSpPr>
              <p:cNvPr id="55" name="Freeform: Shape 54">
                <a:extLst>
                  <a:ext uri="{FF2B5EF4-FFF2-40B4-BE49-F238E27FC236}">
                    <a16:creationId xmlns:a16="http://schemas.microsoft.com/office/drawing/2014/main" id="{09B0F4AF-632E-23AA-1C39-ED48F97332B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6" name="Oval 55">
                <a:extLst>
                  <a:ext uri="{FF2B5EF4-FFF2-40B4-BE49-F238E27FC236}">
                    <a16:creationId xmlns:a16="http://schemas.microsoft.com/office/drawing/2014/main" id="{0E93F27C-96E6-E4B0-A10E-113F612165F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8" name="Group 47">
              <a:extLst>
                <a:ext uri="{FF2B5EF4-FFF2-40B4-BE49-F238E27FC236}">
                  <a16:creationId xmlns:a16="http://schemas.microsoft.com/office/drawing/2014/main" id="{D1FA8DCF-0E03-1FB9-0978-5118086F77C6}"/>
                </a:ext>
              </a:extLst>
            </p:cNvPr>
            <p:cNvGrpSpPr/>
            <p:nvPr/>
          </p:nvGrpSpPr>
          <p:grpSpPr>
            <a:xfrm>
              <a:off x="5963195" y="4049852"/>
              <a:ext cx="265610" cy="293300"/>
              <a:chOff x="7334854" y="3940862"/>
              <a:chExt cx="265610" cy="293300"/>
            </a:xfrm>
          </p:grpSpPr>
          <p:sp>
            <p:nvSpPr>
              <p:cNvPr id="53" name="Freeform: Shape 52">
                <a:extLst>
                  <a:ext uri="{FF2B5EF4-FFF2-40B4-BE49-F238E27FC236}">
                    <a16:creationId xmlns:a16="http://schemas.microsoft.com/office/drawing/2014/main" id="{0035B8FF-9B9E-C716-CCDE-EF3AC366B60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4" name="Oval 53">
                <a:extLst>
                  <a:ext uri="{FF2B5EF4-FFF2-40B4-BE49-F238E27FC236}">
                    <a16:creationId xmlns:a16="http://schemas.microsoft.com/office/drawing/2014/main" id="{9477319E-15B7-B5A5-85D0-72507932C31F}"/>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9" name="Group 48">
              <a:extLst>
                <a:ext uri="{FF2B5EF4-FFF2-40B4-BE49-F238E27FC236}">
                  <a16:creationId xmlns:a16="http://schemas.microsoft.com/office/drawing/2014/main" id="{58FBFE5A-450E-190F-06A1-AAC6927C7EAB}"/>
                </a:ext>
              </a:extLst>
            </p:cNvPr>
            <p:cNvGrpSpPr/>
            <p:nvPr/>
          </p:nvGrpSpPr>
          <p:grpSpPr>
            <a:xfrm>
              <a:off x="5658816" y="3899374"/>
              <a:ext cx="265610" cy="293300"/>
              <a:chOff x="7334854" y="3940862"/>
              <a:chExt cx="265610" cy="293300"/>
            </a:xfrm>
          </p:grpSpPr>
          <p:sp>
            <p:nvSpPr>
              <p:cNvPr id="50" name="Freeform: Shape 49">
                <a:extLst>
                  <a:ext uri="{FF2B5EF4-FFF2-40B4-BE49-F238E27FC236}">
                    <a16:creationId xmlns:a16="http://schemas.microsoft.com/office/drawing/2014/main" id="{9D851459-5F40-065E-EE72-FD3B8EAFD95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Oval 51">
                <a:extLst>
                  <a:ext uri="{FF2B5EF4-FFF2-40B4-BE49-F238E27FC236}">
                    <a16:creationId xmlns:a16="http://schemas.microsoft.com/office/drawing/2014/main" id="{F941A2BB-C4BE-A941-3D65-F1967E4AD2C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62" name="Group 61">
            <a:extLst>
              <a:ext uri="{FF2B5EF4-FFF2-40B4-BE49-F238E27FC236}">
                <a16:creationId xmlns:a16="http://schemas.microsoft.com/office/drawing/2014/main" id="{075C51D6-3299-747D-49C4-D1B4A6E61286}"/>
              </a:ext>
            </a:extLst>
          </p:cNvPr>
          <p:cNvGrpSpPr/>
          <p:nvPr/>
        </p:nvGrpSpPr>
        <p:grpSpPr>
          <a:xfrm>
            <a:off x="4066258" y="1541697"/>
            <a:ext cx="2014041" cy="2035531"/>
            <a:chOff x="5483352" y="3728408"/>
            <a:chExt cx="1225297" cy="1238371"/>
          </a:xfrm>
        </p:grpSpPr>
        <p:grpSp>
          <p:nvGrpSpPr>
            <p:cNvPr id="63" name="Group 62">
              <a:extLst>
                <a:ext uri="{FF2B5EF4-FFF2-40B4-BE49-F238E27FC236}">
                  <a16:creationId xmlns:a16="http://schemas.microsoft.com/office/drawing/2014/main" id="{3E6FF9DB-55D7-202A-B5ED-B92F8E4B2B3D}"/>
                </a:ext>
              </a:extLst>
            </p:cNvPr>
            <p:cNvGrpSpPr/>
            <p:nvPr/>
          </p:nvGrpSpPr>
          <p:grpSpPr>
            <a:xfrm>
              <a:off x="5483352" y="3767480"/>
              <a:ext cx="1225297" cy="1199299"/>
              <a:chOff x="5507965" y="2188726"/>
              <a:chExt cx="1225297" cy="1199299"/>
            </a:xfrm>
          </p:grpSpPr>
          <p:sp>
            <p:nvSpPr>
              <p:cNvPr id="142" name="Freeform: Shape 141">
                <a:extLst>
                  <a:ext uri="{FF2B5EF4-FFF2-40B4-BE49-F238E27FC236}">
                    <a16:creationId xmlns:a16="http://schemas.microsoft.com/office/drawing/2014/main" id="{02A5C422-1D52-9FE9-E0CB-DA6E69D4B164}"/>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1">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3" name="Freeform: Shape 142">
                <a:extLst>
                  <a:ext uri="{FF2B5EF4-FFF2-40B4-BE49-F238E27FC236}">
                    <a16:creationId xmlns:a16="http://schemas.microsoft.com/office/drawing/2014/main" id="{7669A4F6-93C6-07A4-0BA0-5B7C9BD3E857}"/>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1">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4" name="Freeform: Shape 143">
                <a:extLst>
                  <a:ext uri="{FF2B5EF4-FFF2-40B4-BE49-F238E27FC236}">
                    <a16:creationId xmlns:a16="http://schemas.microsoft.com/office/drawing/2014/main" id="{CE7B3877-ADDA-F12E-D25D-5BC2C90F3502}"/>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130" name="Group 129">
              <a:extLst>
                <a:ext uri="{FF2B5EF4-FFF2-40B4-BE49-F238E27FC236}">
                  <a16:creationId xmlns:a16="http://schemas.microsoft.com/office/drawing/2014/main" id="{0A36FDD3-5886-0068-3F1E-7B964E683F31}"/>
                </a:ext>
              </a:extLst>
            </p:cNvPr>
            <p:cNvGrpSpPr/>
            <p:nvPr/>
          </p:nvGrpSpPr>
          <p:grpSpPr>
            <a:xfrm>
              <a:off x="6267575" y="3899374"/>
              <a:ext cx="265610" cy="293300"/>
              <a:chOff x="7334854" y="3940862"/>
              <a:chExt cx="265610" cy="293300"/>
            </a:xfrm>
          </p:grpSpPr>
          <p:sp>
            <p:nvSpPr>
              <p:cNvPr id="140" name="Freeform: Shape 139">
                <a:extLst>
                  <a:ext uri="{FF2B5EF4-FFF2-40B4-BE49-F238E27FC236}">
                    <a16:creationId xmlns:a16="http://schemas.microsoft.com/office/drawing/2014/main" id="{2FD4576C-FF05-53BD-49D4-650436008D23}"/>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1" name="Oval 140">
                <a:extLst>
                  <a:ext uri="{FF2B5EF4-FFF2-40B4-BE49-F238E27FC236}">
                    <a16:creationId xmlns:a16="http://schemas.microsoft.com/office/drawing/2014/main" id="{CB794441-7115-6414-6F34-CA98EF710387}"/>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1" name="Group 130">
              <a:extLst>
                <a:ext uri="{FF2B5EF4-FFF2-40B4-BE49-F238E27FC236}">
                  <a16:creationId xmlns:a16="http://schemas.microsoft.com/office/drawing/2014/main" id="{8A2AAA7B-61E2-969B-0DF8-F25FCC1E4D1F}"/>
                </a:ext>
              </a:extLst>
            </p:cNvPr>
            <p:cNvGrpSpPr/>
            <p:nvPr/>
          </p:nvGrpSpPr>
          <p:grpSpPr>
            <a:xfrm>
              <a:off x="5963195" y="3728408"/>
              <a:ext cx="265610" cy="293300"/>
              <a:chOff x="7334854" y="3940862"/>
              <a:chExt cx="265610" cy="293300"/>
            </a:xfrm>
          </p:grpSpPr>
          <p:sp>
            <p:nvSpPr>
              <p:cNvPr id="138" name="Freeform: Shape 137">
                <a:extLst>
                  <a:ext uri="{FF2B5EF4-FFF2-40B4-BE49-F238E27FC236}">
                    <a16:creationId xmlns:a16="http://schemas.microsoft.com/office/drawing/2014/main" id="{9FE4CC5A-2C03-75A9-6272-B3189232FA9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9" name="Oval 138">
                <a:extLst>
                  <a:ext uri="{FF2B5EF4-FFF2-40B4-BE49-F238E27FC236}">
                    <a16:creationId xmlns:a16="http://schemas.microsoft.com/office/drawing/2014/main" id="{E92AB49A-1110-4128-9550-02B9C6571804}"/>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2" name="Group 131">
              <a:extLst>
                <a:ext uri="{FF2B5EF4-FFF2-40B4-BE49-F238E27FC236}">
                  <a16:creationId xmlns:a16="http://schemas.microsoft.com/office/drawing/2014/main" id="{922283C3-179E-7FAE-7680-F53B34BAC34E}"/>
                </a:ext>
              </a:extLst>
            </p:cNvPr>
            <p:cNvGrpSpPr/>
            <p:nvPr/>
          </p:nvGrpSpPr>
          <p:grpSpPr>
            <a:xfrm>
              <a:off x="5963195" y="4049852"/>
              <a:ext cx="265610" cy="293300"/>
              <a:chOff x="7334854" y="3940862"/>
              <a:chExt cx="265610" cy="293300"/>
            </a:xfrm>
          </p:grpSpPr>
          <p:sp>
            <p:nvSpPr>
              <p:cNvPr id="136" name="Freeform: Shape 135">
                <a:extLst>
                  <a:ext uri="{FF2B5EF4-FFF2-40B4-BE49-F238E27FC236}">
                    <a16:creationId xmlns:a16="http://schemas.microsoft.com/office/drawing/2014/main" id="{524F3657-34B4-6B7A-BFE2-FEB1F410E830}"/>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7" name="Oval 136">
                <a:extLst>
                  <a:ext uri="{FF2B5EF4-FFF2-40B4-BE49-F238E27FC236}">
                    <a16:creationId xmlns:a16="http://schemas.microsoft.com/office/drawing/2014/main" id="{326DC20E-1671-5B76-CD9E-48458BBBA986}"/>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3" name="Group 132">
              <a:extLst>
                <a:ext uri="{FF2B5EF4-FFF2-40B4-BE49-F238E27FC236}">
                  <a16:creationId xmlns:a16="http://schemas.microsoft.com/office/drawing/2014/main" id="{C5F8027C-B7E3-22BA-BA55-463F1D6D427A}"/>
                </a:ext>
              </a:extLst>
            </p:cNvPr>
            <p:cNvGrpSpPr/>
            <p:nvPr/>
          </p:nvGrpSpPr>
          <p:grpSpPr>
            <a:xfrm>
              <a:off x="5658816" y="3899374"/>
              <a:ext cx="265610" cy="293300"/>
              <a:chOff x="7334854" y="3940862"/>
              <a:chExt cx="265610" cy="293300"/>
            </a:xfrm>
          </p:grpSpPr>
          <p:sp>
            <p:nvSpPr>
              <p:cNvPr id="134" name="Freeform: Shape 133">
                <a:extLst>
                  <a:ext uri="{FF2B5EF4-FFF2-40B4-BE49-F238E27FC236}">
                    <a16:creationId xmlns:a16="http://schemas.microsoft.com/office/drawing/2014/main" id="{B87E9F64-E9C7-C09B-DFCE-74F5B3E318C1}"/>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5" name="Oval 134">
                <a:extLst>
                  <a:ext uri="{FF2B5EF4-FFF2-40B4-BE49-F238E27FC236}">
                    <a16:creationId xmlns:a16="http://schemas.microsoft.com/office/drawing/2014/main" id="{49159E66-A1A1-08A8-9327-99F46B4FC648}"/>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145" name="Group 144">
            <a:extLst>
              <a:ext uri="{FF2B5EF4-FFF2-40B4-BE49-F238E27FC236}">
                <a16:creationId xmlns:a16="http://schemas.microsoft.com/office/drawing/2014/main" id="{35566266-6DE7-0EA4-1399-C703B6B9FC64}"/>
              </a:ext>
            </a:extLst>
          </p:cNvPr>
          <p:cNvGrpSpPr/>
          <p:nvPr/>
        </p:nvGrpSpPr>
        <p:grpSpPr>
          <a:xfrm flipH="1">
            <a:off x="7146819" y="4057129"/>
            <a:ext cx="2089330" cy="586676"/>
            <a:chOff x="5913578" y="4246797"/>
            <a:chExt cx="2926080" cy="575884"/>
          </a:xfrm>
        </p:grpSpPr>
        <p:sp>
          <p:nvSpPr>
            <p:cNvPr id="146" name="TextBox 145">
              <a:extLst>
                <a:ext uri="{FF2B5EF4-FFF2-40B4-BE49-F238E27FC236}">
                  <a16:creationId xmlns:a16="http://schemas.microsoft.com/office/drawing/2014/main" id="{200E46C0-808A-2B55-86BB-5A63ABB17281}"/>
                </a:ext>
              </a:extLst>
            </p:cNvPr>
            <p:cNvSpPr txBox="1"/>
            <p:nvPr/>
          </p:nvSpPr>
          <p:spPr>
            <a:xfrm>
              <a:off x="5913578" y="4246797"/>
              <a:ext cx="2926080" cy="256798"/>
            </a:xfrm>
            <a:prstGeom prst="rect">
              <a:avLst/>
            </a:prstGeom>
            <a:noFill/>
          </p:spPr>
          <p:txBody>
            <a:bodyPr wrap="square" lIns="0" rIns="0" rtlCol="0" anchor="b">
              <a:spAutoFit/>
            </a:bodyPr>
            <a:lstStyle/>
            <a:p>
              <a:pPr algn="r" rtl="1"/>
              <a:r>
                <a:rPr lang="fa-IR" sz="1100" b="1" noProof="1">
                  <a:solidFill>
                    <a:schemeClr val="accent2">
                      <a:lumMod val="75000"/>
                    </a:schemeClr>
                  </a:solidFill>
                </a:rPr>
                <a:t>تعیین آستانه‌ها با ماتریس زیان</a:t>
              </a:r>
              <a:endParaRPr lang="en-US" sz="1100" b="1" noProof="1">
                <a:solidFill>
                  <a:schemeClr val="accent2">
                    <a:lumMod val="75000"/>
                  </a:schemeClr>
                </a:solidFill>
              </a:endParaRPr>
            </a:p>
          </p:txBody>
        </p:sp>
        <p:sp>
          <p:nvSpPr>
            <p:cNvPr id="148" name="TextBox 147">
              <a:extLst>
                <a:ext uri="{FF2B5EF4-FFF2-40B4-BE49-F238E27FC236}">
                  <a16:creationId xmlns:a16="http://schemas.microsoft.com/office/drawing/2014/main" id="{4DCDC1F8-3A3C-79C9-23E2-2F87319AF97B}"/>
                </a:ext>
              </a:extLst>
            </p:cNvPr>
            <p:cNvSpPr txBox="1"/>
            <p:nvPr/>
          </p:nvSpPr>
          <p:spPr>
            <a:xfrm>
              <a:off x="5913578" y="4414826"/>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آستانه‌های تصمیم‌گیری </a:t>
              </a:r>
              <a:r>
                <a:rPr lang="el-GR" sz="1050" dirty="0">
                  <a:cs typeface="2  Mitra_1 (MRT)" panose="00000700000000000000" pitchFamily="2" charset="-78"/>
                </a:rPr>
                <a:t>α </a:t>
              </a:r>
              <a:r>
                <a:rPr lang="fa-IR" sz="1050" dirty="0">
                  <a:cs typeface="2  Mitra_1 (MRT)" panose="00000700000000000000" pitchFamily="2" charset="-78"/>
                </a:rPr>
                <a:t>و </a:t>
              </a:r>
              <a:r>
                <a:rPr lang="el-GR" sz="1050" dirty="0">
                  <a:cs typeface="2  Mitra_1 (MRT)" panose="00000700000000000000" pitchFamily="2" charset="-78"/>
                </a:rPr>
                <a:t>β </a:t>
              </a:r>
              <a:r>
                <a:rPr lang="fa-IR" sz="1050" dirty="0">
                  <a:cs typeface="2  Mitra_1 (MRT)" panose="00000700000000000000" pitchFamily="2" charset="-78"/>
                </a:rPr>
                <a:t>براساس هزینه‌های واقعی خطا تعیین می‌گردند.</a:t>
              </a:r>
            </a:p>
          </p:txBody>
        </p:sp>
      </p:grpSp>
      <p:grpSp>
        <p:nvGrpSpPr>
          <p:cNvPr id="149" name="Group 148">
            <a:extLst>
              <a:ext uri="{FF2B5EF4-FFF2-40B4-BE49-F238E27FC236}">
                <a16:creationId xmlns:a16="http://schemas.microsoft.com/office/drawing/2014/main" id="{1815D714-FF72-2211-A3F1-EF12B44E3C66}"/>
              </a:ext>
            </a:extLst>
          </p:cNvPr>
          <p:cNvGrpSpPr/>
          <p:nvPr/>
        </p:nvGrpSpPr>
        <p:grpSpPr>
          <a:xfrm flipH="1">
            <a:off x="913872" y="3072104"/>
            <a:ext cx="2089330" cy="663619"/>
            <a:chOff x="6691143" y="3082744"/>
            <a:chExt cx="2926080" cy="651412"/>
          </a:xfrm>
        </p:grpSpPr>
        <p:sp>
          <p:nvSpPr>
            <p:cNvPr id="150" name="TextBox 149">
              <a:extLst>
                <a:ext uri="{FF2B5EF4-FFF2-40B4-BE49-F238E27FC236}">
                  <a16:creationId xmlns:a16="http://schemas.microsoft.com/office/drawing/2014/main" id="{88EA37E3-4F6C-DCB6-65F8-859B0C203CEE}"/>
                </a:ext>
              </a:extLst>
            </p:cNvPr>
            <p:cNvSpPr txBox="1"/>
            <p:nvPr/>
          </p:nvSpPr>
          <p:spPr>
            <a:xfrm>
              <a:off x="6691143" y="3082744"/>
              <a:ext cx="2926080" cy="332327"/>
            </a:xfrm>
            <a:prstGeom prst="rect">
              <a:avLst/>
            </a:prstGeom>
            <a:noFill/>
          </p:spPr>
          <p:txBody>
            <a:bodyPr wrap="square" lIns="0" rIns="0" rtlCol="0" anchor="b">
              <a:spAutoFit/>
            </a:bodyPr>
            <a:lstStyle/>
            <a:p>
              <a:pPr algn="r"/>
              <a:r>
                <a:rPr lang="fa-IR" sz="1600" b="1" noProof="1">
                  <a:solidFill>
                    <a:schemeClr val="accent4">
                      <a:lumMod val="75000"/>
                    </a:schemeClr>
                  </a:solidFill>
                </a:rPr>
                <a:t>تصمیم‌گیری سه‌گانه</a:t>
              </a:r>
              <a:endParaRPr lang="en-US" sz="1600" b="1" noProof="1">
                <a:solidFill>
                  <a:schemeClr val="accent4">
                    <a:lumMod val="75000"/>
                  </a:schemeClr>
                </a:solidFill>
              </a:endParaRPr>
            </a:p>
          </p:txBody>
        </p:sp>
        <p:sp>
          <p:nvSpPr>
            <p:cNvPr id="151" name="TextBox 150">
              <a:extLst>
                <a:ext uri="{FF2B5EF4-FFF2-40B4-BE49-F238E27FC236}">
                  <a16:creationId xmlns:a16="http://schemas.microsoft.com/office/drawing/2014/main" id="{AB88109C-3441-C722-F554-DC18FC50D750}"/>
                </a:ext>
              </a:extLst>
            </p:cNvPr>
            <p:cNvSpPr txBox="1"/>
            <p:nvPr/>
          </p:nvSpPr>
          <p:spPr>
            <a:xfrm>
              <a:off x="6691143" y="3326301"/>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مشتریان به سه دسته خوش‌حساب، بدحساب و مرزی طبقه‌بندی می‌شوند.</a:t>
              </a:r>
            </a:p>
          </p:txBody>
        </p:sp>
      </p:grpSp>
      <p:grpSp>
        <p:nvGrpSpPr>
          <p:cNvPr id="152" name="Group 151">
            <a:extLst>
              <a:ext uri="{FF2B5EF4-FFF2-40B4-BE49-F238E27FC236}">
                <a16:creationId xmlns:a16="http://schemas.microsoft.com/office/drawing/2014/main" id="{8DFA82EC-B547-D46B-29AD-6B78AC7E915C}"/>
              </a:ext>
            </a:extLst>
          </p:cNvPr>
          <p:cNvGrpSpPr/>
          <p:nvPr/>
        </p:nvGrpSpPr>
        <p:grpSpPr>
          <a:xfrm flipH="1">
            <a:off x="7146819" y="2225582"/>
            <a:ext cx="2089330" cy="763648"/>
            <a:chOff x="7468708" y="2054641"/>
            <a:chExt cx="2926080" cy="749601"/>
          </a:xfrm>
        </p:grpSpPr>
        <p:sp>
          <p:nvSpPr>
            <p:cNvPr id="153" name="TextBox 152">
              <a:extLst>
                <a:ext uri="{FF2B5EF4-FFF2-40B4-BE49-F238E27FC236}">
                  <a16:creationId xmlns:a16="http://schemas.microsoft.com/office/drawing/2014/main" id="{E30F64E2-9967-1C2D-E916-E90E1997EA2A}"/>
                </a:ext>
              </a:extLst>
            </p:cNvPr>
            <p:cNvSpPr txBox="1"/>
            <p:nvPr/>
          </p:nvSpPr>
          <p:spPr>
            <a:xfrm>
              <a:off x="7468708" y="2054641"/>
              <a:ext cx="2926080" cy="271904"/>
            </a:xfrm>
            <a:prstGeom prst="rect">
              <a:avLst/>
            </a:prstGeom>
            <a:noFill/>
          </p:spPr>
          <p:txBody>
            <a:bodyPr wrap="square" lIns="0" rIns="0" rtlCol="0" anchor="b">
              <a:spAutoFit/>
            </a:bodyPr>
            <a:lstStyle/>
            <a:p>
              <a:pPr algn="r" rtl="1"/>
              <a:r>
                <a:rPr lang="fa-IR" sz="1200" b="1" noProof="1">
                  <a:solidFill>
                    <a:schemeClr val="accent1">
                      <a:lumMod val="75000"/>
                    </a:schemeClr>
                  </a:solidFill>
                </a:rPr>
                <a:t>تحلیل موارد مرزی با بگینگ</a:t>
              </a:r>
              <a:endParaRPr lang="en-US" sz="1200" b="1" noProof="1">
                <a:solidFill>
                  <a:schemeClr val="accent1">
                    <a:lumMod val="75000"/>
                  </a:schemeClr>
                </a:solidFill>
              </a:endParaRPr>
            </a:p>
          </p:txBody>
        </p:sp>
        <p:sp>
          <p:nvSpPr>
            <p:cNvPr id="154" name="TextBox 153">
              <a:extLst>
                <a:ext uri="{FF2B5EF4-FFF2-40B4-BE49-F238E27FC236}">
                  <a16:creationId xmlns:a16="http://schemas.microsoft.com/office/drawing/2014/main" id="{E58699B2-56FA-4520-5D1B-A604EC4A21DA}"/>
                </a:ext>
              </a:extLst>
            </p:cNvPr>
            <p:cNvSpPr txBox="1"/>
            <p:nvPr/>
          </p:nvSpPr>
          <p:spPr>
            <a:xfrm>
              <a:off x="7468708" y="2237776"/>
              <a:ext cx="2926080" cy="566466"/>
            </a:xfrm>
            <a:prstGeom prst="rect">
              <a:avLst/>
            </a:prstGeom>
            <a:noFill/>
          </p:spPr>
          <p:txBody>
            <a:bodyPr wrap="square" lIns="0" rIns="0" rtlCol="0" anchor="t">
              <a:spAutoFit/>
            </a:bodyPr>
            <a:lstStyle/>
            <a:p>
              <a:pPr algn="r" rtl="1"/>
              <a:r>
                <a:rPr lang="fa-IR" sz="1050" dirty="0">
                  <a:cs typeface="2  Mitra_1 (MRT)" panose="00000700000000000000" pitchFamily="2" charset="-78"/>
                </a:rPr>
                <a:t>برای دسته مرزی، طبقه‌بندی ترکیبی با الگوریتم بگینگ اجرا می‌شود تا دقت نهایی افزایش یابد.</a:t>
              </a:r>
            </a:p>
          </p:txBody>
        </p:sp>
      </p:grpSp>
      <p:grpSp>
        <p:nvGrpSpPr>
          <p:cNvPr id="155" name="Group 154">
            <a:extLst>
              <a:ext uri="{FF2B5EF4-FFF2-40B4-BE49-F238E27FC236}">
                <a16:creationId xmlns:a16="http://schemas.microsoft.com/office/drawing/2014/main" id="{80EF8D3B-BE50-7DF2-A211-07BA431B314F}"/>
              </a:ext>
            </a:extLst>
          </p:cNvPr>
          <p:cNvGrpSpPr/>
          <p:nvPr/>
        </p:nvGrpSpPr>
        <p:grpSpPr>
          <a:xfrm flipH="1">
            <a:off x="913872" y="4919039"/>
            <a:ext cx="2089330" cy="632844"/>
            <a:chOff x="5136013" y="5290003"/>
            <a:chExt cx="2926080" cy="621203"/>
          </a:xfrm>
        </p:grpSpPr>
        <p:sp>
          <p:nvSpPr>
            <p:cNvPr id="156" name="TextBox 155">
              <a:extLst>
                <a:ext uri="{FF2B5EF4-FFF2-40B4-BE49-F238E27FC236}">
                  <a16:creationId xmlns:a16="http://schemas.microsoft.com/office/drawing/2014/main" id="{9A513E76-88BB-E9E6-4D6B-9C40B81DFAD0}"/>
                </a:ext>
              </a:extLst>
            </p:cNvPr>
            <p:cNvSpPr txBox="1"/>
            <p:nvPr/>
          </p:nvSpPr>
          <p:spPr>
            <a:xfrm>
              <a:off x="5136013" y="5290003"/>
              <a:ext cx="2926080" cy="302116"/>
            </a:xfrm>
            <a:prstGeom prst="rect">
              <a:avLst/>
            </a:prstGeom>
            <a:noFill/>
          </p:spPr>
          <p:txBody>
            <a:bodyPr wrap="square" lIns="0" rIns="0" rtlCol="0" anchor="b">
              <a:spAutoFit/>
            </a:bodyPr>
            <a:lstStyle/>
            <a:p>
              <a:pPr algn="r"/>
              <a:r>
                <a:rPr lang="fa-IR" sz="1400" b="1" noProof="1">
                  <a:solidFill>
                    <a:schemeClr val="accent5">
                      <a:lumMod val="75000"/>
                    </a:schemeClr>
                  </a:solidFill>
                </a:rPr>
                <a:t>برآورد اولیه ریسک نکول</a:t>
              </a:r>
              <a:endParaRPr lang="en-US" sz="1400" b="1" noProof="1">
                <a:solidFill>
                  <a:schemeClr val="accent5">
                    <a:lumMod val="75000"/>
                  </a:schemeClr>
                </a:solidFill>
              </a:endParaRPr>
            </a:p>
          </p:txBody>
        </p:sp>
        <p:sp>
          <p:nvSpPr>
            <p:cNvPr id="157" name="TextBox 156">
              <a:extLst>
                <a:ext uri="{FF2B5EF4-FFF2-40B4-BE49-F238E27FC236}">
                  <a16:creationId xmlns:a16="http://schemas.microsoft.com/office/drawing/2014/main" id="{B1C12CF8-0903-6053-D3DF-C5F1B27E3F2B}"/>
                </a:ext>
              </a:extLst>
            </p:cNvPr>
            <p:cNvSpPr txBox="1"/>
            <p:nvPr/>
          </p:nvSpPr>
          <p:spPr>
            <a:xfrm>
              <a:off x="5136013" y="5503351"/>
              <a:ext cx="2926080" cy="407855"/>
            </a:xfrm>
            <a:prstGeom prst="rect">
              <a:avLst/>
            </a:prstGeom>
            <a:noFill/>
          </p:spPr>
          <p:txBody>
            <a:bodyPr wrap="square" lIns="0" rIns="0" rtlCol="0" anchor="t">
              <a:spAutoFit/>
            </a:bodyPr>
            <a:lstStyle/>
            <a:p>
              <a:pPr algn="r"/>
              <a:r>
                <a:rPr lang="fa-IR" sz="1050" noProof="1">
                  <a:solidFill>
                    <a:schemeClr val="tx1">
                      <a:lumMod val="65000"/>
                      <a:lumOff val="35000"/>
                    </a:schemeClr>
                  </a:solidFill>
                  <a:cs typeface="2  Mitra_1 (MRT)" panose="00000700000000000000" pitchFamily="2" charset="-78"/>
                </a:rPr>
                <a:t>احتمال نکول مشتری با استفاده از الگوریتم گرادیان تقویتی محاسبه می‌شود.</a:t>
              </a:r>
              <a:endParaRPr lang="en-US" sz="1050" noProof="1">
                <a:solidFill>
                  <a:schemeClr val="tx1">
                    <a:lumMod val="65000"/>
                    <a:lumOff val="35000"/>
                  </a:schemeClr>
                </a:solidFill>
                <a:cs typeface="2  Mitra_1 (MRT)" panose="00000700000000000000" pitchFamily="2" charset="-78"/>
              </a:endParaRPr>
            </a:p>
          </p:txBody>
        </p:sp>
      </p:grpSp>
    </p:spTree>
    <p:extLst>
      <p:ext uri="{BB962C8B-B14F-4D97-AF65-F5344CB8AC3E}">
        <p14:creationId xmlns:p14="http://schemas.microsoft.com/office/powerpoint/2010/main" val="2620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11010</TotalTime>
  <Words>4553</Words>
  <Application>Microsoft Office PowerPoint</Application>
  <PresentationFormat>Widescreen</PresentationFormat>
  <Paragraphs>838</Paragraphs>
  <Slides>43</Slides>
  <Notes>43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9" baseType="lpstr">
      <vt:lpstr>2  Mitra_1 (MRT)</vt:lpstr>
      <vt:lpstr>Aptos Narrow</vt:lpstr>
      <vt:lpstr>Arial</vt:lpstr>
      <vt:lpstr>B Lotus</vt:lpstr>
      <vt:lpstr>B Nazanin</vt:lpstr>
      <vt:lpstr>B Titr</vt:lpstr>
      <vt:lpstr>Calibri</vt:lpstr>
      <vt:lpstr>Cambria Math</vt:lpstr>
      <vt:lpstr>Comic Sans MS</vt:lpstr>
      <vt:lpstr>Tahoma</vt:lpstr>
      <vt:lpstr>Times New Roman</vt:lpstr>
      <vt:lpstr>Trebuchet MS</vt:lpstr>
      <vt:lpstr>Wingdings</vt:lpstr>
      <vt:lpstr>Wingdings 3</vt:lpstr>
      <vt:lpstr>Facet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https://KaroonMedia.ir</Manager>
  <Company>https://KaroonMedia.ir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https://KaroonMedia.ir</dc:title>
  <dc:subject>https://KaroonMedia.ir</dc:subject>
  <dc:creator>https://KaroonMedia.ir;bazargan</dc:creator>
  <cp:keywords>https:/KaroonMedia.ir</cp:keywords>
  <dc:description>https://KaroonMedia.ir</dc:description>
  <cp:lastModifiedBy>dvxc aszxc</cp:lastModifiedBy>
  <cp:revision>174</cp:revision>
  <cp:lastPrinted>2021-11-02T19:07:04Z</cp:lastPrinted>
  <dcterms:created xsi:type="dcterms:W3CDTF">2017-02-12T05:21:32Z</dcterms:created>
  <dcterms:modified xsi:type="dcterms:W3CDTF">2025-06-18T09:53:21Z</dcterms:modified>
  <cp:category>https://KaroonMedia.ir</cp:category>
  <cp:contentStatus>https://KaroonMedia.ir</cp:contentStatus>
  <dc:language>https://KaroonMedia.ir</dc:language>
</cp:coreProperties>
</file>