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6"/>
  </p:notesMasterIdLst>
  <p:handoutMasterIdLst>
    <p:handoutMasterId r:id="rId47"/>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34" r:id="rId41"/>
    <p:sldId id="471" r:id="rId42"/>
    <p:sldId id="435" r:id="rId43"/>
    <p:sldId id="437" r:id="rId44"/>
    <p:sldId id="376"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627"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2.xml.rels><?xml version="1.0" encoding="UTF-8" standalone="yes"?>
<Relationships xmlns="http://schemas.openxmlformats.org/package/2006/relationships"><Relationship Id="rId1" Type="http://schemas.openxmlformats.org/officeDocument/2006/relationships/image" Target="../media/image8.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7.xml.rels><?xml version="1.0" encoding="UTF-8" standalone="yes"?>
<Relationships xmlns="http://schemas.openxmlformats.org/package/2006/relationships"><Relationship Id="rId1" Type="http://schemas.openxmlformats.org/officeDocument/2006/relationships/image" Target="../media/image9.jp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custLinFactNeighborY="2223"/>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100" dirty="0">
              <a:cs typeface="B Titr" pitchFamily="2" charset="-78"/>
            </a:rPr>
            <a:t>مروری بر مطالعات پیشین</a:t>
          </a:r>
          <a:endParaRPr lang="en-US" sz="11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65C1E000-8A50-4C70-8DAE-E6AD4A44168C}" type="presOf" srcId="{72BFF17A-0891-4D82-837C-E68A553F3E8F}" destId="{5FF77361-99B3-4761-8B36-22F4CD129D03}" srcOrd="0" destOrd="0" presId="urn:microsoft.com/office/officeart/2005/8/layout/vList3"/>
    <dgm:cxn modelId="{2D7CDE60-CB07-45A0-8573-2BE1EF7AF189}" type="presOf" srcId="{04993CB6-0FED-45EE-B701-09257731D1B9}" destId="{457D55D6-387C-4FF9-81D9-BD83910A5EE6}"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BF0F250-ECBA-41A3-BC99-B835B26A2C53}" type="presOf" srcId="{4ADEFA7C-02FA-4FF2-BD7C-3D5235748C01}" destId="{5FEC2641-56C8-4C2F-8CD2-F1E55781B384}" srcOrd="0" destOrd="0" presId="urn:microsoft.com/office/officeart/2005/8/layout/vList3"/>
    <dgm:cxn modelId="{E20E2552-7378-4939-9D66-2698B1B5480A}"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AA0F3CB-C1B0-4E67-818A-673E4D9EB696}" type="presOf" srcId="{8FEF31A2-F237-4B2F-9A44-AA7E64D7DA6D}" destId="{3F8073A1-1526-4856-96A0-C017EF7928B7}" srcOrd="0" destOrd="0" presId="urn:microsoft.com/office/officeart/2005/8/layout/vList3"/>
    <dgm:cxn modelId="{9FCD77F8-FD48-4DA4-91CB-8A45707D9636}" type="presOf" srcId="{0CA01201-68B4-4BB2-8E36-FCB170CE9019}" destId="{581F674E-E35F-4694-9EA0-0DAA6A864B29}" srcOrd="0" destOrd="0" presId="urn:microsoft.com/office/officeart/2005/8/layout/vList3"/>
    <dgm:cxn modelId="{B0CDD0C9-5BA2-4825-9FA7-CC4838336D14}" type="presParOf" srcId="{3F8073A1-1526-4856-96A0-C017EF7928B7}" destId="{A3F9A49F-A831-48E0-B2EB-23B3AC97F69C}" srcOrd="0" destOrd="0" presId="urn:microsoft.com/office/officeart/2005/8/layout/vList3"/>
    <dgm:cxn modelId="{20B55B76-5CAF-44D0-9E36-E23F5CCEBC66}" type="presParOf" srcId="{A3F9A49F-A831-48E0-B2EB-23B3AC97F69C}" destId="{2B92EF48-9AB9-4947-8BBB-84441DF0DCF0}" srcOrd="0" destOrd="0" presId="urn:microsoft.com/office/officeart/2005/8/layout/vList3"/>
    <dgm:cxn modelId="{6C5D2216-3BD6-410A-A452-E3AAB7BE428B}" type="presParOf" srcId="{A3F9A49F-A831-48E0-B2EB-23B3AC97F69C}" destId="{581F674E-E35F-4694-9EA0-0DAA6A864B29}" srcOrd="1" destOrd="0" presId="urn:microsoft.com/office/officeart/2005/8/layout/vList3"/>
    <dgm:cxn modelId="{A1C9B5D9-80BA-45B7-BB23-27F38BF4F67C}" type="presParOf" srcId="{3F8073A1-1526-4856-96A0-C017EF7928B7}" destId="{A4847E2F-C1A3-444B-82D9-65A8FFC5BC1F}" srcOrd="1" destOrd="0" presId="urn:microsoft.com/office/officeart/2005/8/layout/vList3"/>
    <dgm:cxn modelId="{087AE035-A87D-4DCE-B94C-82EF67E26378}" type="presParOf" srcId="{3F8073A1-1526-4856-96A0-C017EF7928B7}" destId="{8B14654F-696D-4ABB-9409-7FAF19D22734}" srcOrd="2" destOrd="0" presId="urn:microsoft.com/office/officeart/2005/8/layout/vList3"/>
    <dgm:cxn modelId="{987EE90B-241B-4E0E-8685-C8FAA6B7F55A}" type="presParOf" srcId="{8B14654F-696D-4ABB-9409-7FAF19D22734}" destId="{FC2D9720-8B3D-4AF0-9B54-5F44A0AAC2AA}" srcOrd="0" destOrd="0" presId="urn:microsoft.com/office/officeart/2005/8/layout/vList3"/>
    <dgm:cxn modelId="{A89A5D4C-2EA4-41C2-8FD9-F9950218D19F}" type="presParOf" srcId="{8B14654F-696D-4ABB-9409-7FAF19D22734}" destId="{457D55D6-387C-4FF9-81D9-BD83910A5EE6}" srcOrd="1" destOrd="0" presId="urn:microsoft.com/office/officeart/2005/8/layout/vList3"/>
    <dgm:cxn modelId="{B9674F19-C24C-4796-A91D-ABE28B061391}" type="presParOf" srcId="{3F8073A1-1526-4856-96A0-C017EF7928B7}" destId="{7566765C-93E7-4B4B-828B-7634D1BD3A87}" srcOrd="3" destOrd="0" presId="urn:microsoft.com/office/officeart/2005/8/layout/vList3"/>
    <dgm:cxn modelId="{4043213E-4FB4-427F-8084-6C81A78680EE}" type="presParOf" srcId="{3F8073A1-1526-4856-96A0-C017EF7928B7}" destId="{21090910-EF3B-453E-AB00-F84BD7889BED}" srcOrd="4" destOrd="0" presId="urn:microsoft.com/office/officeart/2005/8/layout/vList3"/>
    <dgm:cxn modelId="{2209241E-EC74-4EBA-8D6C-F96649DF2CE9}" type="presParOf" srcId="{21090910-EF3B-453E-AB00-F84BD7889BED}" destId="{0A1762B1-5E84-44DB-9D60-5F71C473F2E9}" srcOrd="0" destOrd="0" presId="urn:microsoft.com/office/officeart/2005/8/layout/vList3"/>
    <dgm:cxn modelId="{C84A8815-100D-4A50-8DF8-1A7031E5B8E4}" type="presParOf" srcId="{21090910-EF3B-453E-AB00-F84BD7889BED}" destId="{5FF77361-99B3-4761-8B36-22F4CD129D03}" srcOrd="1" destOrd="0" presId="urn:microsoft.com/office/officeart/2005/8/layout/vList3"/>
    <dgm:cxn modelId="{086BEDF7-1005-494C-B905-654170165CB5}" type="presParOf" srcId="{3F8073A1-1526-4856-96A0-C017EF7928B7}" destId="{54502797-5873-4E1E-B9C0-CA102225EA26}" srcOrd="5" destOrd="0" presId="urn:microsoft.com/office/officeart/2005/8/layout/vList3"/>
    <dgm:cxn modelId="{6A5588AD-D1BD-4180-B7CA-B55B282787F8}" type="presParOf" srcId="{3F8073A1-1526-4856-96A0-C017EF7928B7}" destId="{F9ACB496-C6F0-4525-9221-EC5AA018C7CD}" srcOrd="6" destOrd="0" presId="urn:microsoft.com/office/officeart/2005/8/layout/vList3"/>
    <dgm:cxn modelId="{E1D42296-B35F-4D40-B4E5-AB0F05CFF98D}" type="presParOf" srcId="{F9ACB496-C6F0-4525-9221-EC5AA018C7CD}" destId="{35E9C4E4-5758-486C-95A8-872E4D269DA5}" srcOrd="0" destOrd="0" presId="urn:microsoft.com/office/officeart/2005/8/layout/vList3"/>
    <dgm:cxn modelId="{E013176C-3E3A-4BAC-BFD6-82E449BEFBBD}" type="presParOf" srcId="{F9ACB496-C6F0-4525-9221-EC5AA018C7CD}" destId="{5FEC2641-56C8-4C2F-8CD2-F1E55781B384}" srcOrd="1" destOrd="0" presId="urn:microsoft.com/office/officeart/2005/8/layout/vList3"/>
    <dgm:cxn modelId="{7B1F15F9-ACBD-418F-A111-7EABDB111A3D}" type="presParOf" srcId="{3F8073A1-1526-4856-96A0-C017EF7928B7}" destId="{3A7EE786-88FE-4919-A02A-8AE2ADA76E2E}" srcOrd="7" destOrd="0" presId="urn:microsoft.com/office/officeart/2005/8/layout/vList3"/>
    <dgm:cxn modelId="{753B0734-48FA-42A5-A08C-AB5705ED1212}" type="presParOf" srcId="{3F8073A1-1526-4856-96A0-C017EF7928B7}" destId="{E13E1C7F-0AB1-45B8-B725-B8F01195C596}" srcOrd="8" destOrd="0" presId="urn:microsoft.com/office/officeart/2005/8/layout/vList3"/>
    <dgm:cxn modelId="{AD4977AE-14FF-47B0-8D4E-C84968270082}" type="presParOf" srcId="{E13E1C7F-0AB1-45B8-B725-B8F01195C596}" destId="{C5BE9170-E3D2-4933-AEC4-2966906D5B21}" srcOrd="0" destOrd="0" presId="urn:microsoft.com/office/officeart/2005/8/layout/vList3"/>
    <dgm:cxn modelId="{AE226896-D7BF-4648-8D25-505D11BA2B15}"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4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37A1AF00-21A0-4479-9EC3-9E799D6B11CC}" type="presOf" srcId="{04993CB6-0FED-45EE-B701-09257731D1B9}" destId="{457D55D6-387C-4FF9-81D9-BD83910A5EE6}" srcOrd="0" destOrd="0" presId="urn:microsoft.com/office/officeart/2005/8/layout/vList3"/>
    <dgm:cxn modelId="{38813516-7878-4C2B-893F-A328AF8BE81D}"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790D796B-FD1A-48B4-974B-5C05EDA0259C}" type="presOf" srcId="{4ADEFA7C-02FA-4FF2-BD7C-3D5235748C01}" destId="{5FEC2641-56C8-4C2F-8CD2-F1E55781B384}"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92A8D495-B062-47FA-9815-818D410A77F1}" type="presOf" srcId="{0CA01201-68B4-4BB2-8E36-FCB170CE9019}" destId="{581F674E-E35F-4694-9EA0-0DAA6A864B29}" srcOrd="0" destOrd="0" presId="urn:microsoft.com/office/officeart/2005/8/layout/vList3"/>
    <dgm:cxn modelId="{101C349A-ECE9-42A2-BAC3-37312D8B25BE}" type="presOf" srcId="{411D3D81-A1C4-4CAC-9CEA-1DEC6290226B}" destId="{0D0FF8DA-7811-42F8-9C36-4F96196F6AAA}"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CE57B4D3-C7B8-442C-8CD0-68DD97E1AC3D}" type="presOf" srcId="{72BFF17A-0891-4D82-837C-E68A553F3E8F}" destId="{5FF77361-99B3-4761-8B36-22F4CD129D03}" srcOrd="0" destOrd="0" presId="urn:microsoft.com/office/officeart/2005/8/layout/vList3"/>
    <dgm:cxn modelId="{1DA0CCF7-A2F6-433A-B32D-55930DAA40BE}" type="presOf" srcId="{85776396-22B6-43BF-9196-C68AFB9C6440}" destId="{CA7D3772-ADCA-49B1-8860-FEF67DFBD3F5}" srcOrd="0" destOrd="0" presId="urn:microsoft.com/office/officeart/2005/8/layout/vList3"/>
    <dgm:cxn modelId="{B9C8B7D2-AA28-4BB6-9D5F-315F7FE8B787}" type="presParOf" srcId="{3F8073A1-1526-4856-96A0-C017EF7928B7}" destId="{A3F9A49F-A831-48E0-B2EB-23B3AC97F69C}" srcOrd="0" destOrd="0" presId="urn:microsoft.com/office/officeart/2005/8/layout/vList3"/>
    <dgm:cxn modelId="{FD73D93E-8D81-4134-A7B7-235590FC2C6A}" type="presParOf" srcId="{A3F9A49F-A831-48E0-B2EB-23B3AC97F69C}" destId="{2B92EF48-9AB9-4947-8BBB-84441DF0DCF0}" srcOrd="0" destOrd="0" presId="urn:microsoft.com/office/officeart/2005/8/layout/vList3"/>
    <dgm:cxn modelId="{43C5BD31-EC99-4179-8ECC-93C713EC97AE}" type="presParOf" srcId="{A3F9A49F-A831-48E0-B2EB-23B3AC97F69C}" destId="{581F674E-E35F-4694-9EA0-0DAA6A864B29}" srcOrd="1" destOrd="0" presId="urn:microsoft.com/office/officeart/2005/8/layout/vList3"/>
    <dgm:cxn modelId="{6BEA0BB4-76B7-42EE-9BFC-6707A39461DF}" type="presParOf" srcId="{3F8073A1-1526-4856-96A0-C017EF7928B7}" destId="{A4847E2F-C1A3-444B-82D9-65A8FFC5BC1F}" srcOrd="1" destOrd="0" presId="urn:microsoft.com/office/officeart/2005/8/layout/vList3"/>
    <dgm:cxn modelId="{230ED04B-9BD3-4D56-A195-DBAA9CD64204}" type="presParOf" srcId="{3F8073A1-1526-4856-96A0-C017EF7928B7}" destId="{8B14654F-696D-4ABB-9409-7FAF19D22734}" srcOrd="2" destOrd="0" presId="urn:microsoft.com/office/officeart/2005/8/layout/vList3"/>
    <dgm:cxn modelId="{9F601ECE-5D87-4ABB-94FE-C8C6394F35E2}" type="presParOf" srcId="{8B14654F-696D-4ABB-9409-7FAF19D22734}" destId="{FC2D9720-8B3D-4AF0-9B54-5F44A0AAC2AA}" srcOrd="0" destOrd="0" presId="urn:microsoft.com/office/officeart/2005/8/layout/vList3"/>
    <dgm:cxn modelId="{1484BC6A-4766-4607-B833-D2562E33E862}" type="presParOf" srcId="{8B14654F-696D-4ABB-9409-7FAF19D22734}" destId="{457D55D6-387C-4FF9-81D9-BD83910A5EE6}" srcOrd="1" destOrd="0" presId="urn:microsoft.com/office/officeart/2005/8/layout/vList3"/>
    <dgm:cxn modelId="{954082E3-E265-4F15-A4A4-F185E8FD1440}" type="presParOf" srcId="{3F8073A1-1526-4856-96A0-C017EF7928B7}" destId="{7566765C-93E7-4B4B-828B-7634D1BD3A87}" srcOrd="3" destOrd="0" presId="urn:microsoft.com/office/officeart/2005/8/layout/vList3"/>
    <dgm:cxn modelId="{B1CCCE15-C3FF-4549-9B5E-0623C8FDF447}" type="presParOf" srcId="{3F8073A1-1526-4856-96A0-C017EF7928B7}" destId="{21090910-EF3B-453E-AB00-F84BD7889BED}" srcOrd="4" destOrd="0" presId="urn:microsoft.com/office/officeart/2005/8/layout/vList3"/>
    <dgm:cxn modelId="{3C9ECEBC-0CB1-4290-A262-2C3731C6DFC2}" type="presParOf" srcId="{21090910-EF3B-453E-AB00-F84BD7889BED}" destId="{0A1762B1-5E84-44DB-9D60-5F71C473F2E9}" srcOrd="0" destOrd="0" presId="urn:microsoft.com/office/officeart/2005/8/layout/vList3"/>
    <dgm:cxn modelId="{9930AD12-AA6D-407A-902B-16BDC5FD0184}" type="presParOf" srcId="{21090910-EF3B-453E-AB00-F84BD7889BED}" destId="{5FF77361-99B3-4761-8B36-22F4CD129D03}" srcOrd="1" destOrd="0" presId="urn:microsoft.com/office/officeart/2005/8/layout/vList3"/>
    <dgm:cxn modelId="{07FC899C-3D21-44B4-AF7B-E3421A0D9501}" type="presParOf" srcId="{3F8073A1-1526-4856-96A0-C017EF7928B7}" destId="{54502797-5873-4E1E-B9C0-CA102225EA26}" srcOrd="5" destOrd="0" presId="urn:microsoft.com/office/officeart/2005/8/layout/vList3"/>
    <dgm:cxn modelId="{9888E377-FCEB-4368-9D2B-99690E7FF9BD}" type="presParOf" srcId="{3F8073A1-1526-4856-96A0-C017EF7928B7}" destId="{F9ACB496-C6F0-4525-9221-EC5AA018C7CD}" srcOrd="6" destOrd="0" presId="urn:microsoft.com/office/officeart/2005/8/layout/vList3"/>
    <dgm:cxn modelId="{34AD049F-5C6A-4F24-9643-FC9E89EEE8DF}" type="presParOf" srcId="{F9ACB496-C6F0-4525-9221-EC5AA018C7CD}" destId="{35E9C4E4-5758-486C-95A8-872E4D269DA5}" srcOrd="0" destOrd="0" presId="urn:microsoft.com/office/officeart/2005/8/layout/vList3"/>
    <dgm:cxn modelId="{74AFD1DF-A4D7-460E-BC01-39029CCFFC65}" type="presParOf" srcId="{F9ACB496-C6F0-4525-9221-EC5AA018C7CD}" destId="{5FEC2641-56C8-4C2F-8CD2-F1E55781B384}" srcOrd="1" destOrd="0" presId="urn:microsoft.com/office/officeart/2005/8/layout/vList3"/>
    <dgm:cxn modelId="{A97E43AB-80E1-40CF-9232-AB6D50BCD8FC}" type="presParOf" srcId="{3F8073A1-1526-4856-96A0-C017EF7928B7}" destId="{3A7EE786-88FE-4919-A02A-8AE2ADA76E2E}" srcOrd="7" destOrd="0" presId="urn:microsoft.com/office/officeart/2005/8/layout/vList3"/>
    <dgm:cxn modelId="{6C79E92D-D9C8-45B4-965B-DFBD702C6D55}" type="presParOf" srcId="{3F8073A1-1526-4856-96A0-C017EF7928B7}" destId="{E13E1C7F-0AB1-45B8-B725-B8F01195C596}" srcOrd="8" destOrd="0" presId="urn:microsoft.com/office/officeart/2005/8/layout/vList3"/>
    <dgm:cxn modelId="{0174D61A-D680-4E59-847D-114F7E4FEFC0}" type="presParOf" srcId="{E13E1C7F-0AB1-45B8-B725-B8F01195C596}" destId="{C5BE9170-E3D2-4933-AEC4-2966906D5B21}" srcOrd="0" destOrd="0" presId="urn:microsoft.com/office/officeart/2005/8/layout/vList3"/>
    <dgm:cxn modelId="{7F8C0DB3-DE3B-4D21-A514-AB2F6A9D1CA4}" type="presParOf" srcId="{E13E1C7F-0AB1-45B8-B725-B8F01195C596}" destId="{CA7D3772-ADCA-49B1-8860-FEF67DFBD3F5}" srcOrd="1" destOrd="0" presId="urn:microsoft.com/office/officeart/2005/8/layout/vList3"/>
    <dgm:cxn modelId="{D5DCA282-558D-4465-971F-7DC360FE0B90}" type="presParOf" srcId="{3F8073A1-1526-4856-96A0-C017EF7928B7}" destId="{F730A25C-5E5F-4EE1-B767-A58FC4F01C31}" srcOrd="9" destOrd="0" presId="urn:microsoft.com/office/officeart/2005/8/layout/vList3"/>
    <dgm:cxn modelId="{5D49F931-1B56-41F8-BBC1-D4CD099D5BB9}" type="presParOf" srcId="{3F8073A1-1526-4856-96A0-C017EF7928B7}" destId="{0168BBDD-5D97-4BB3-979A-ECC57FB86588}" srcOrd="10" destOrd="0" presId="urn:microsoft.com/office/officeart/2005/8/layout/vList3"/>
    <dgm:cxn modelId="{500442BB-236A-4DC0-9A48-9A2F554EB98D}" type="presParOf" srcId="{0168BBDD-5D97-4BB3-979A-ECC57FB86588}" destId="{B19F37B1-FDF1-41CB-AB36-61BA26957DDA}" srcOrd="0" destOrd="0" presId="urn:microsoft.com/office/officeart/2005/8/layout/vList3"/>
    <dgm:cxn modelId="{24F39253-6E79-47EC-9D47-616882554503}"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43064" y="4084"/>
          <a:ext cx="5405120" cy="873502"/>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43064" y="4084"/>
        <a:ext cx="5186745" cy="873502"/>
      </dsp:txXfrm>
    </dsp:sp>
    <dsp:sp modelId="{2B92EF48-9AB9-4947-8BBB-84441DF0DCF0}">
      <dsp:nvSpPr>
        <dsp:cNvPr id="0" name=""/>
        <dsp:cNvSpPr/>
      </dsp:nvSpPr>
      <dsp:spPr>
        <a:xfrm>
          <a:off x="6111433" y="4084"/>
          <a:ext cx="873502" cy="873502"/>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43064" y="1138333"/>
          <a:ext cx="5405120" cy="873502"/>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43064" y="1138333"/>
        <a:ext cx="5186745" cy="873502"/>
      </dsp:txXfrm>
    </dsp:sp>
    <dsp:sp modelId="{FC2D9720-8B3D-4AF0-9B54-5F44A0AAC2AA}">
      <dsp:nvSpPr>
        <dsp:cNvPr id="0" name=""/>
        <dsp:cNvSpPr/>
      </dsp:nvSpPr>
      <dsp:spPr>
        <a:xfrm>
          <a:off x="6111433" y="1138333"/>
          <a:ext cx="873502" cy="873502"/>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43064" y="2272582"/>
          <a:ext cx="5405120" cy="873502"/>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43064" y="2272582"/>
        <a:ext cx="5186745" cy="873502"/>
      </dsp:txXfrm>
    </dsp:sp>
    <dsp:sp modelId="{0A1762B1-5E84-44DB-9D60-5F71C473F2E9}">
      <dsp:nvSpPr>
        <dsp:cNvPr id="0" name=""/>
        <dsp:cNvSpPr/>
      </dsp:nvSpPr>
      <dsp:spPr>
        <a:xfrm>
          <a:off x="6111433" y="2272582"/>
          <a:ext cx="873502" cy="873502"/>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43064" y="3406831"/>
          <a:ext cx="5405120" cy="873502"/>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43064" y="3406831"/>
        <a:ext cx="5186745" cy="873502"/>
      </dsp:txXfrm>
    </dsp:sp>
    <dsp:sp modelId="{35E9C4E4-5758-486C-95A8-872E4D269DA5}">
      <dsp:nvSpPr>
        <dsp:cNvPr id="0" name=""/>
        <dsp:cNvSpPr/>
      </dsp:nvSpPr>
      <dsp:spPr>
        <a:xfrm>
          <a:off x="6111433" y="3406831"/>
          <a:ext cx="873502" cy="873502"/>
        </a:xfrm>
        <a:prstGeom prst="ellipse">
          <a:avLst/>
        </a:prstGeom>
        <a:gradFill rotWithShape="0">
          <a:gsLst>
            <a:gs pos="0">
              <a:schemeClr val="accent2">
                <a:tint val="50000"/>
                <a:hueOff val="-3029744"/>
                <a:satOff val="33877"/>
                <a:lumOff val="4157"/>
                <a:alphaOff val="0"/>
                <a:tint val="96000"/>
                <a:lumMod val="100000"/>
              </a:schemeClr>
            </a:gs>
            <a:gs pos="78000">
              <a:schemeClr val="accent2">
                <a:tint val="50000"/>
                <a:hueOff val="-3029744"/>
                <a:satOff val="33877"/>
                <a:lumOff val="415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43064" y="4541080"/>
          <a:ext cx="5405120" cy="873502"/>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43064" y="4541080"/>
        <a:ext cx="5186745" cy="873502"/>
      </dsp:txXfrm>
    </dsp:sp>
    <dsp:sp modelId="{C5BE9170-E3D2-4933-AEC4-2966906D5B21}">
      <dsp:nvSpPr>
        <dsp:cNvPr id="0" name=""/>
        <dsp:cNvSpPr/>
      </dsp:nvSpPr>
      <dsp:spPr>
        <a:xfrm>
          <a:off x="6111433" y="4541080"/>
          <a:ext cx="873502" cy="873502"/>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8172"/>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مروری بر مطالعات پیشین</a:t>
          </a:r>
          <a:endParaRPr lang="en-US" sz="11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gradFill rotWithShape="0">
          <a:gsLst>
            <a:gs pos="0">
              <a:schemeClr val="accent2">
                <a:tint val="50000"/>
                <a:hueOff val="-807932"/>
                <a:satOff val="9034"/>
                <a:lumOff val="1109"/>
                <a:alphaOff val="0"/>
                <a:tint val="96000"/>
                <a:lumMod val="100000"/>
              </a:schemeClr>
            </a:gs>
            <a:gs pos="78000">
              <a:schemeClr val="accent2">
                <a:tint val="50000"/>
                <a:hueOff val="-807932"/>
                <a:satOff val="9034"/>
                <a:lumOff val="110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رویکرد ارزیابی ریسک اعتباری</a:t>
          </a:r>
          <a:endParaRPr lang="en-US" sz="14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gradFill rotWithShape="0">
          <a:gsLst>
            <a:gs pos="0">
              <a:schemeClr val="accent2">
                <a:tint val="50000"/>
                <a:hueOff val="-1615863"/>
                <a:satOff val="18068"/>
                <a:lumOff val="2217"/>
                <a:alphaOff val="0"/>
                <a:tint val="96000"/>
                <a:lumMod val="100000"/>
              </a:schemeClr>
            </a:gs>
            <a:gs pos="78000">
              <a:schemeClr val="accent2">
                <a:tint val="50000"/>
                <a:hueOff val="-1615863"/>
                <a:satOff val="18068"/>
                <a:lumOff val="221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39364"/>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6/18/2025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6/18/2025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BA7-3862-5089-3AF4-2AADC80A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56236-0B79-37EA-ABDA-C159CE20714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3725210-01A5-C395-1F7F-B8B66C3E7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1F135-81AA-EDEA-015F-D783B05DF9DA}"/>
              </a:ext>
            </a:extLst>
          </p:cNvPr>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22478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1649529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43</a:t>
            </a:fld>
            <a:endParaRPr lang="en-US"/>
          </a:p>
        </p:txBody>
      </p:sp>
    </p:spTree>
    <p:extLst>
      <p:ext uri="{BB962C8B-B14F-4D97-AF65-F5344CB8AC3E}">
        <p14:creationId xmlns:p14="http://schemas.microsoft.com/office/powerpoint/2010/main" val="1469978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44</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6.png"/><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7.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6.png"/><Relationship Id="rId7" Type="http://schemas.openxmlformats.org/officeDocument/2006/relationships/diagramData" Target="../diagrams/data11.xml"/><Relationship Id="rId12"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7.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6.png"/><Relationship Id="rId7" Type="http://schemas.openxmlformats.org/officeDocument/2006/relationships/diagramData" Target="../diagrams/data12.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7.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6.png"/><Relationship Id="rId7" Type="http://schemas.openxmlformats.org/officeDocument/2006/relationships/diagramData" Target="../diagrams/data13.xml"/><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7.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diagramData" Target="../diagrams/data14.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7.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diagramData" Target="../diagrams/data15.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7.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7.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6.jpeg"/><Relationship Id="rId3" Type="http://schemas.openxmlformats.org/officeDocument/2006/relationships/image" Target="../media/image6.png"/><Relationship Id="rId7" Type="http://schemas.openxmlformats.org/officeDocument/2006/relationships/diagramData" Target="../diagrams/data17.xml"/><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7.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6.png"/><Relationship Id="rId7" Type="http://schemas.openxmlformats.org/officeDocument/2006/relationships/diagramData" Target="../diagrams/data18.xml"/><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7.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6.png"/><Relationship Id="rId7" Type="http://schemas.openxmlformats.org/officeDocument/2006/relationships/diagramData" Target="../diagrams/data19.xml"/><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7.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6.png"/><Relationship Id="rId7" Type="http://schemas.openxmlformats.org/officeDocument/2006/relationships/diagramData" Target="../diagrams/data20.xml"/><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7.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6.png"/><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7.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6.png"/><Relationship Id="rId7" Type="http://schemas.openxmlformats.org/officeDocument/2006/relationships/diagramData" Target="../diagrams/data23.xml"/><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7.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6.png"/><Relationship Id="rId7" Type="http://schemas.openxmlformats.org/officeDocument/2006/relationships/diagramData" Target="../diagrams/data24.xml"/><Relationship Id="rId12"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7.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6.png"/><Relationship Id="rId7" Type="http://schemas.openxmlformats.org/officeDocument/2006/relationships/diagramData" Target="../diagrams/data25.xml"/><Relationship Id="rId12"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7.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diagramData" Target="../diagrams/data26.xml"/><Relationship Id="rId12"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7.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diagramData" Target="../diagrams/data27.xml"/><Relationship Id="rId12"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7.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diagramData" Target="../diagrams/data28.xml"/><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7.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diagramData" Target="../diagrams/data29.xml"/><Relationship Id="rId12"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7.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diagramData" Target="../diagrams/data30.xml"/><Relationship Id="rId12"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7.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0.png"/><Relationship Id="rId3" Type="http://schemas.openxmlformats.org/officeDocument/2006/relationships/image" Target="../media/image6.png"/><Relationship Id="rId7" Type="http://schemas.openxmlformats.org/officeDocument/2006/relationships/diagramData" Target="../diagrams/data31.xml"/><Relationship Id="rId12"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7.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diagramData" Target="../diagrams/data32.xml"/><Relationship Id="rId12"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7.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diagramData" Target="../diagrams/data33.xml"/><Relationship Id="rId12"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7.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diagramData" Target="../diagrams/data34.xml"/><Relationship Id="rId12"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7.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6.png"/><Relationship Id="rId7" Type="http://schemas.openxmlformats.org/officeDocument/2006/relationships/diagramData" Target="../diagrams/data35.xml"/><Relationship Id="rId12"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7.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image" Target="../media/image6.png"/><Relationship Id="rId7" Type="http://schemas.openxmlformats.org/officeDocument/2006/relationships/diagramData" Target="../diagrams/data36.xml"/><Relationship Id="rId12"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7.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diagramData" Target="../diagrams/data3.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7.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6.png"/><Relationship Id="rId7" Type="http://schemas.openxmlformats.org/officeDocument/2006/relationships/diagramData" Target="../diagrams/data38.xml"/><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7.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image" Target="../media/image6.png"/><Relationship Id="rId7" Type="http://schemas.openxmlformats.org/officeDocument/2006/relationships/diagramData" Target="../diagrams/data39.xml"/><Relationship Id="rId12"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9.xml"/><Relationship Id="rId5" Type="http://schemas.openxmlformats.org/officeDocument/2006/relationships/image" Target="../media/image7.png"/><Relationship Id="rId10" Type="http://schemas.openxmlformats.org/officeDocument/2006/relationships/diagramColors" Target="../diagrams/colors39.xml"/><Relationship Id="rId4" Type="http://schemas.microsoft.com/office/2007/relationships/hdphoto" Target="../media/hdphoto1.wdp"/><Relationship Id="rId9"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image" Target="../media/image6.png"/><Relationship Id="rId7" Type="http://schemas.openxmlformats.org/officeDocument/2006/relationships/diagramData" Target="../diagrams/data40.xml"/><Relationship Id="rId12"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0.xml"/><Relationship Id="rId5" Type="http://schemas.openxmlformats.org/officeDocument/2006/relationships/image" Target="../media/image7.png"/><Relationship Id="rId10" Type="http://schemas.openxmlformats.org/officeDocument/2006/relationships/diagramColors" Target="../diagrams/colors40.xml"/><Relationship Id="rId4" Type="http://schemas.microsoft.com/office/2007/relationships/hdphoto" Target="../media/hdphoto1.wdp"/><Relationship Id="rId9"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image" Target="../media/image6.png"/><Relationship Id="rId7" Type="http://schemas.openxmlformats.org/officeDocument/2006/relationships/diagramData" Target="../diagrams/data41.xml"/><Relationship Id="rId12"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1.xml"/><Relationship Id="rId5" Type="http://schemas.openxmlformats.org/officeDocument/2006/relationships/image" Target="../media/image7.png"/><Relationship Id="rId10" Type="http://schemas.openxmlformats.org/officeDocument/2006/relationships/diagramColors" Target="../diagrams/colors41.xml"/><Relationship Id="rId4" Type="http://schemas.microsoft.com/office/2007/relationships/hdphoto" Target="../media/hdphoto1.wdp"/><Relationship Id="rId9" Type="http://schemas.openxmlformats.org/officeDocument/2006/relationships/diagramQuickStyle" Target="../diagrams/quickStyle4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6.png"/><Relationship Id="rId7" Type="http://schemas.openxmlformats.org/officeDocument/2006/relationships/diagramData" Target="../diagrams/data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7.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7.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7.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6.png"/><Relationship Id="rId7" Type="http://schemas.openxmlformats.org/officeDocument/2006/relationships/diagramData" Target="../diagrams/data8.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7.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11</a:t>
            </a:r>
          </a:p>
        </p:txBody>
      </p:sp>
      <p:graphicFrame>
        <p:nvGraphicFramePr>
          <p:cNvPr id="14" name="Diagram 13"/>
          <p:cNvGraphicFramePr/>
          <p:nvPr>
            <p:extLst>
              <p:ext uri="{D42A27DB-BD31-4B8C-83A1-F6EECF244321}">
                <p14:modId xmlns:p14="http://schemas.microsoft.com/office/powerpoint/2010/main" val="180817676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12</a:t>
            </a: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10585656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14</a:t>
            </a:r>
          </a:p>
        </p:txBody>
      </p:sp>
      <p:graphicFrame>
        <p:nvGraphicFramePr>
          <p:cNvPr id="14" name="Diagram 13"/>
          <p:cNvGraphicFramePr/>
          <p:nvPr>
            <p:extLst>
              <p:ext uri="{D42A27DB-BD31-4B8C-83A1-F6EECF244321}">
                <p14:modId xmlns:p14="http://schemas.microsoft.com/office/powerpoint/2010/main" val="308630257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15</a:t>
            </a: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299325539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16</a:t>
            </a:r>
          </a:p>
        </p:txBody>
      </p:sp>
      <p:graphicFrame>
        <p:nvGraphicFramePr>
          <p:cNvPr id="14" name="Diagram 13">
            <a:extLst>
              <a:ext uri="{FF2B5EF4-FFF2-40B4-BE49-F238E27FC236}">
                <a16:creationId xmlns:a16="http://schemas.microsoft.com/office/drawing/2014/main" id="{1EC1A4B7-F703-051A-F52E-01FEB433EFED}"/>
              </a:ext>
            </a:extLst>
          </p:cNvPr>
          <p:cNvGraphicFramePr/>
          <p:nvPr>
            <p:extLst>
              <p:ext uri="{D42A27DB-BD31-4B8C-83A1-F6EECF244321}">
                <p14:modId xmlns:p14="http://schemas.microsoft.com/office/powerpoint/2010/main" val="42404503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17</a:t>
            </a: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97408038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18</a:t>
            </a: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213249346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19</a:t>
            </a: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11424963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23572328"/>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20</a:t>
            </a: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7369178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21</a:t>
            </a: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301940231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22</a:t>
            </a: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29255824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23</a:t>
            </a: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3359523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25</a:t>
            </a:r>
          </a:p>
        </p:txBody>
      </p:sp>
      <p:graphicFrame>
        <p:nvGraphicFramePr>
          <p:cNvPr id="14" name="Diagram 13"/>
          <p:cNvGraphicFramePr/>
          <p:nvPr>
            <p:extLst>
              <p:ext uri="{D42A27DB-BD31-4B8C-83A1-F6EECF244321}">
                <p14:modId xmlns:p14="http://schemas.microsoft.com/office/powerpoint/2010/main" val="118929325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26</a:t>
            </a:r>
          </a:p>
        </p:txBody>
      </p:sp>
      <p:graphicFrame>
        <p:nvGraphicFramePr>
          <p:cNvPr id="14" name="Diagram 13">
            <a:extLst>
              <a:ext uri="{FF2B5EF4-FFF2-40B4-BE49-F238E27FC236}">
                <a16:creationId xmlns:a16="http://schemas.microsoft.com/office/drawing/2014/main" id="{35C0CA5D-DB05-FBB2-17E7-AD7994534013}"/>
              </a:ext>
            </a:extLst>
          </p:cNvPr>
          <p:cNvGraphicFramePr/>
          <p:nvPr>
            <p:extLst>
              <p:ext uri="{D42A27DB-BD31-4B8C-83A1-F6EECF244321}">
                <p14:modId xmlns:p14="http://schemas.microsoft.com/office/powerpoint/2010/main" val="24276815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27</a:t>
            </a:r>
          </a:p>
        </p:txBody>
      </p:sp>
      <p:graphicFrame>
        <p:nvGraphicFramePr>
          <p:cNvPr id="14" name="Diagram 13">
            <a:extLst>
              <a:ext uri="{FF2B5EF4-FFF2-40B4-BE49-F238E27FC236}">
                <a16:creationId xmlns:a16="http://schemas.microsoft.com/office/drawing/2014/main" id="{A8C81D3A-D087-C29C-52E1-8E4DCA43B4BA}"/>
              </a:ext>
            </a:extLst>
          </p:cNvPr>
          <p:cNvGraphicFramePr/>
          <p:nvPr>
            <p:extLst>
              <p:ext uri="{D42A27DB-BD31-4B8C-83A1-F6EECF244321}">
                <p14:modId xmlns:p14="http://schemas.microsoft.com/office/powerpoint/2010/main" val="3111944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a:t>
            </a:r>
            <a:r>
              <a:rPr lang="en-US" sz="1400" dirty="0">
                <a:solidFill>
                  <a:srgbClr val="911F1F"/>
                </a:solidFill>
                <a:cs typeface="B Titr" pitchFamily="2" charset="-78"/>
              </a:rPr>
              <a:t> 28</a:t>
            </a:r>
            <a:r>
              <a:rPr lang="fa-IR" sz="1400" dirty="0">
                <a:solidFill>
                  <a:srgbClr val="911F1F"/>
                </a:solidFill>
                <a:cs typeface="B Titr" pitchFamily="2" charset="-78"/>
              </a:rPr>
              <a:t> </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extLst>
              <p:ext uri="{D42A27DB-BD31-4B8C-83A1-F6EECF244321}">
                <p14:modId xmlns:p14="http://schemas.microsoft.com/office/powerpoint/2010/main" val="263453419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29</a:t>
            </a:r>
          </a:p>
        </p:txBody>
      </p:sp>
      <p:graphicFrame>
        <p:nvGraphicFramePr>
          <p:cNvPr id="14" name="Diagram 13">
            <a:extLst>
              <a:ext uri="{FF2B5EF4-FFF2-40B4-BE49-F238E27FC236}">
                <a16:creationId xmlns:a16="http://schemas.microsoft.com/office/drawing/2014/main" id="{DBB23995-8CDE-0A5B-0E23-A53765E18856}"/>
              </a:ext>
            </a:extLst>
          </p:cNvPr>
          <p:cNvGraphicFramePr/>
          <p:nvPr>
            <p:extLst>
              <p:ext uri="{D42A27DB-BD31-4B8C-83A1-F6EECF244321}">
                <p14:modId xmlns:p14="http://schemas.microsoft.com/office/powerpoint/2010/main" val="32486862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30</a:t>
            </a:r>
          </a:p>
        </p:txBody>
      </p:sp>
      <p:graphicFrame>
        <p:nvGraphicFramePr>
          <p:cNvPr id="14" name="Diagram 13">
            <a:extLst>
              <a:ext uri="{FF2B5EF4-FFF2-40B4-BE49-F238E27FC236}">
                <a16:creationId xmlns:a16="http://schemas.microsoft.com/office/drawing/2014/main" id="{8688D920-976A-2158-F70F-B7F5C877EAA9}"/>
              </a:ext>
            </a:extLst>
          </p:cNvPr>
          <p:cNvGraphicFramePr/>
          <p:nvPr>
            <p:extLst>
              <p:ext uri="{D42A27DB-BD31-4B8C-83A1-F6EECF244321}">
                <p14:modId xmlns:p14="http://schemas.microsoft.com/office/powerpoint/2010/main" val="291192947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31</a:t>
            </a:r>
          </a:p>
        </p:txBody>
      </p:sp>
      <p:graphicFrame>
        <p:nvGraphicFramePr>
          <p:cNvPr id="14" name="Diagram 13">
            <a:extLst>
              <a:ext uri="{FF2B5EF4-FFF2-40B4-BE49-F238E27FC236}">
                <a16:creationId xmlns:a16="http://schemas.microsoft.com/office/drawing/2014/main" id="{6585281F-F007-6CAE-BB99-CBE1D8E6424A}"/>
              </a:ext>
            </a:extLst>
          </p:cNvPr>
          <p:cNvGraphicFramePr/>
          <p:nvPr>
            <p:extLst>
              <p:ext uri="{D42A27DB-BD31-4B8C-83A1-F6EECF244321}">
                <p14:modId xmlns:p14="http://schemas.microsoft.com/office/powerpoint/2010/main" val="306616184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32</a:t>
            </a:r>
          </a:p>
        </p:txBody>
      </p:sp>
      <p:graphicFrame>
        <p:nvGraphicFramePr>
          <p:cNvPr id="14" name="Diagram 13">
            <a:extLst>
              <a:ext uri="{FF2B5EF4-FFF2-40B4-BE49-F238E27FC236}">
                <a16:creationId xmlns:a16="http://schemas.microsoft.com/office/drawing/2014/main" id="{5A03DD7A-0A7D-8865-02B3-5DFE0AC8E107}"/>
              </a:ext>
            </a:extLst>
          </p:cNvPr>
          <p:cNvGraphicFramePr/>
          <p:nvPr>
            <p:extLst>
              <p:ext uri="{D42A27DB-BD31-4B8C-83A1-F6EECF244321}">
                <p14:modId xmlns:p14="http://schemas.microsoft.com/office/powerpoint/2010/main" val="113268402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33</a:t>
            </a:r>
          </a:p>
        </p:txBody>
      </p:sp>
      <p:graphicFrame>
        <p:nvGraphicFramePr>
          <p:cNvPr id="14" name="Diagram 13">
            <a:extLst>
              <a:ext uri="{FF2B5EF4-FFF2-40B4-BE49-F238E27FC236}">
                <a16:creationId xmlns:a16="http://schemas.microsoft.com/office/drawing/2014/main" id="{586C16EF-94BE-6F11-3EB0-DB664B1A2EB8}"/>
              </a:ext>
            </a:extLst>
          </p:cNvPr>
          <p:cNvGraphicFramePr/>
          <p:nvPr>
            <p:extLst>
              <p:ext uri="{D42A27DB-BD31-4B8C-83A1-F6EECF244321}">
                <p14:modId xmlns:p14="http://schemas.microsoft.com/office/powerpoint/2010/main" val="64834586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C48F288-E5F3-4E7E-AE8C-9BD1629C8AE4}"/>
              </a:ext>
            </a:extLst>
          </p:cNvPr>
          <p:cNvGraphicFramePr/>
          <p:nvPr>
            <p:extLst>
              <p:ext uri="{D42A27DB-BD31-4B8C-83A1-F6EECF244321}">
                <p14:modId xmlns:p14="http://schemas.microsoft.com/office/powerpoint/2010/main" val="276418711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xmlns="">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10342" y="1006731"/>
                <a:ext cx="7819075" cy="1754326"/>
              </a:xfrm>
              <a:prstGeom prst="rect">
                <a:avLst/>
              </a:prstGeom>
              <a:blipFill>
                <a:blip r:embed="rId13"/>
                <a:stretch>
                  <a:fillRect l="-1169" t="-1042" r="-70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623019D-D084-5A47-A141-A9041A3678A2}"/>
                  </a:ext>
                </a:extLst>
              </p:cNvPr>
              <p:cNvSpPr txBox="1"/>
              <p:nvPr/>
            </p:nvSpPr>
            <p:spPr>
              <a:xfrm>
                <a:off x="315274" y="2990870"/>
                <a:ext cx="8649478"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xmlns="">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315274" y="2990870"/>
                <a:ext cx="8649478" cy="3600024"/>
              </a:xfrm>
              <a:prstGeom prst="rect">
                <a:avLst/>
              </a:prstGeom>
              <a:blipFill>
                <a:blip r:embed="rId14"/>
                <a:stretch>
                  <a:fillRect r="-211"/>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35</a:t>
            </a:r>
          </a:p>
        </p:txBody>
      </p:sp>
      <p:graphicFrame>
        <p:nvGraphicFramePr>
          <p:cNvPr id="14" name="Diagram 13">
            <a:extLst>
              <a:ext uri="{FF2B5EF4-FFF2-40B4-BE49-F238E27FC236}">
                <a16:creationId xmlns:a16="http://schemas.microsoft.com/office/drawing/2014/main" id="{808DBBE3-A397-DEED-B1BE-1A129F791841}"/>
              </a:ext>
            </a:extLst>
          </p:cNvPr>
          <p:cNvGraphicFramePr/>
          <p:nvPr>
            <p:extLst>
              <p:ext uri="{D42A27DB-BD31-4B8C-83A1-F6EECF244321}">
                <p14:modId xmlns:p14="http://schemas.microsoft.com/office/powerpoint/2010/main" val="27519057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2308324"/>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564121" y="3542946"/>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DABB8-9BF0-C49E-2690-6FCA559BF0B3}"/>
                  </a:ext>
                </a:extLst>
              </p:cNvPr>
              <p:cNvSpPr txBox="1"/>
              <p:nvPr/>
            </p:nvSpPr>
            <p:spPr>
              <a:xfrm>
                <a:off x="1441115" y="3597428"/>
                <a:ext cx="5352288" cy="1856983"/>
              </a:xfrm>
              <a:prstGeom prst="rect">
                <a:avLst/>
              </a:prstGeom>
              <a:noFill/>
            </p:spPr>
            <p:txBody>
              <a:bodyPr wrap="square" rtlCol="0">
                <a:spAutoFit/>
              </a:bodyPr>
              <a:lstStyle/>
              <a:p>
                <a:pPr algn="r" rtl="1"/>
                <a14:m>
                  <m:oMath xmlns:m="http://schemas.openxmlformats.org/officeDocument/2006/math">
                    <m:sSub>
                      <m:sSubPr>
                        <m:ctrlPr>
                          <a:rPr lang="en-US" b="1" i="1" smtClean="0">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طبقه بندی به عنوان عدم 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latin typeface="Cambria Math" panose="02040503050406030204" pitchFamily="18" charset="0"/>
                          <a:cs typeface="B Titr" panose="00000700000000000000" pitchFamily="2" charset="-78"/>
                        </a:rPr>
                        <m: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xmlns="">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441115" y="3597428"/>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36</a:t>
            </a:r>
          </a:p>
        </p:txBody>
      </p:sp>
      <p:graphicFrame>
        <p:nvGraphicFramePr>
          <p:cNvPr id="14" name="Diagram 13">
            <a:extLst>
              <a:ext uri="{FF2B5EF4-FFF2-40B4-BE49-F238E27FC236}">
                <a16:creationId xmlns:a16="http://schemas.microsoft.com/office/drawing/2014/main" id="{BA5B911A-6E39-3605-732D-4B907DD02210}"/>
              </a:ext>
            </a:extLst>
          </p:cNvPr>
          <p:cNvGraphicFramePr/>
          <p:nvPr>
            <p:extLst>
              <p:ext uri="{D42A27DB-BD31-4B8C-83A1-F6EECF244321}">
                <p14:modId xmlns:p14="http://schemas.microsoft.com/office/powerpoint/2010/main" val="77834941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a:t>
            </a:r>
            <a:r>
              <a:rPr lang="en-US" sz="1400" dirty="0">
                <a:solidFill>
                  <a:srgbClr val="911F1F"/>
                </a:solidFill>
                <a:cs typeface="B Titr" pitchFamily="2" charset="-78"/>
              </a:rPr>
              <a:t>37</a:t>
            </a:r>
          </a:p>
        </p:txBody>
      </p:sp>
      <p:graphicFrame>
        <p:nvGraphicFramePr>
          <p:cNvPr id="14" name="Diagram 13">
            <a:extLst>
              <a:ext uri="{FF2B5EF4-FFF2-40B4-BE49-F238E27FC236}">
                <a16:creationId xmlns:a16="http://schemas.microsoft.com/office/drawing/2014/main" id="{88F2559D-4F44-5934-C074-D75D3CFC2159}"/>
              </a:ext>
            </a:extLst>
          </p:cNvPr>
          <p:cNvGraphicFramePr/>
          <p:nvPr>
            <p:extLst>
              <p:ext uri="{D42A27DB-BD31-4B8C-83A1-F6EECF244321}">
                <p14:modId xmlns:p14="http://schemas.microsoft.com/office/powerpoint/2010/main" val="25272935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just" rtl="1"/>
            <a:endParaRPr lang="fa-IR" sz="1400" b="1" dirty="0">
              <a:solidFill>
                <a:srgbClr val="002060"/>
              </a:solidFill>
              <a:cs typeface="B Titr" panose="00000700000000000000" pitchFamily="2" charset="-78"/>
            </a:endParaRPr>
          </a:p>
          <a:p>
            <a:pPr algn="just"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just"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just"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just"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just"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just"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just"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just"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38</a:t>
            </a:r>
          </a:p>
        </p:txBody>
      </p:sp>
      <p:graphicFrame>
        <p:nvGraphicFramePr>
          <p:cNvPr id="14" name="Diagram 13">
            <a:extLst>
              <a:ext uri="{FF2B5EF4-FFF2-40B4-BE49-F238E27FC236}">
                <a16:creationId xmlns:a16="http://schemas.microsoft.com/office/drawing/2014/main" id="{3329D757-3B10-5190-BE3F-1064082BB283}"/>
              </a:ext>
            </a:extLst>
          </p:cNvPr>
          <p:cNvGraphicFramePr/>
          <p:nvPr>
            <p:extLst>
              <p:ext uri="{D42A27DB-BD31-4B8C-83A1-F6EECF244321}">
                <p14:modId xmlns:p14="http://schemas.microsoft.com/office/powerpoint/2010/main" val="220837459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4</a:t>
            </a:r>
          </a:p>
        </p:txBody>
      </p:sp>
      <p:graphicFrame>
        <p:nvGraphicFramePr>
          <p:cNvPr id="14" name="Diagram 13"/>
          <p:cNvGraphicFramePr/>
          <p:nvPr>
            <p:extLst>
              <p:ext uri="{D42A27DB-BD31-4B8C-83A1-F6EECF244321}">
                <p14:modId xmlns:p14="http://schemas.microsoft.com/office/powerpoint/2010/main" val="294004122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40</a:t>
            </a:r>
          </a:p>
        </p:txBody>
      </p:sp>
      <p:graphicFrame>
        <p:nvGraphicFramePr>
          <p:cNvPr id="14" name="Diagram 13"/>
          <p:cNvGraphicFramePr/>
          <p:nvPr>
            <p:extLst>
              <p:ext uri="{D42A27DB-BD31-4B8C-83A1-F6EECF244321}">
                <p14:modId xmlns:p14="http://schemas.microsoft.com/office/powerpoint/2010/main" val="6797106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06C60FB-9370-9EF8-329F-E74CADEDB842}"/>
              </a:ext>
            </a:extLst>
          </p:cNvPr>
          <p:cNvSpPr txBox="1"/>
          <p:nvPr/>
        </p:nvSpPr>
        <p:spPr>
          <a:xfrm>
            <a:off x="961053" y="1006731"/>
            <a:ext cx="7968365" cy="1107996"/>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در این پژوهش، چارچوبی ترکیبی برای ارزیابی ریسک اعتباری مشتریان بانکی توسعه داده شد. این چارچوب شامل چهار گام اصلی بود:</a:t>
            </a:r>
            <a:endParaRPr lang="en-US"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p:txBody>
      </p:sp>
      <p:sp>
        <p:nvSpPr>
          <p:cNvPr id="4" name="TextBox 3">
            <a:extLst>
              <a:ext uri="{FF2B5EF4-FFF2-40B4-BE49-F238E27FC236}">
                <a16:creationId xmlns:a16="http://schemas.microsoft.com/office/drawing/2014/main" id="{0742D4D0-FA16-957F-6AC2-C87D34C04F2A}"/>
              </a:ext>
            </a:extLst>
          </p:cNvPr>
          <p:cNvSpPr txBox="1"/>
          <p:nvPr/>
        </p:nvSpPr>
        <p:spPr>
          <a:xfrm>
            <a:off x="718479" y="2219846"/>
            <a:ext cx="8210939" cy="2277547"/>
          </a:xfrm>
          <a:prstGeom prst="rect">
            <a:avLst/>
          </a:prstGeom>
          <a:noFill/>
        </p:spPr>
        <p:txBody>
          <a:bodyPr wrap="square" rtlCol="0">
            <a:spAutoFit/>
          </a:bodyPr>
          <a:lstStyle/>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تحلیل آماری و آماده‌سازی داده‌ها: پالایش داده‌های گمشده و پرت، تبدیل ویژگی‌ها، و شناسایی روابط میان متغیرها.</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برآورد احتمال نکول با مدل </a:t>
            </a:r>
            <a:r>
              <a:rPr lang="en-US" b="1" dirty="0" err="1">
                <a:solidFill>
                  <a:srgbClr val="002060"/>
                </a:solidFill>
                <a:cs typeface="B Titr" panose="00000700000000000000" pitchFamily="2" charset="-78"/>
              </a:rPr>
              <a:t>LightGBM</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 به همراه تکنیک </a:t>
            </a:r>
            <a:r>
              <a:rPr lang="en-US" b="1" dirty="0">
                <a:solidFill>
                  <a:srgbClr val="002060"/>
                </a:solidFill>
                <a:cs typeface="B Titr" panose="00000700000000000000" pitchFamily="2" charset="-78"/>
              </a:rPr>
              <a:t>SMOTE </a:t>
            </a:r>
            <a:r>
              <a:rPr lang="fa-IR" b="1" dirty="0">
                <a:solidFill>
                  <a:srgbClr val="002060"/>
                </a:solidFill>
                <a:cs typeface="B Titr" panose="00000700000000000000" pitchFamily="2" charset="-78"/>
              </a:rPr>
              <a:t> برای مواجهه با داده‌های نامتوازن.</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بهینه‌سازی آستانه‌های تصمیم با الگوریتم </a:t>
            </a:r>
            <a:r>
              <a:rPr lang="en-US" b="1" dirty="0">
                <a:solidFill>
                  <a:srgbClr val="002060"/>
                </a:solidFill>
                <a:cs typeface="B Titr" panose="00000700000000000000" pitchFamily="2" charset="-78"/>
              </a:rPr>
              <a:t>NSGA-II </a:t>
            </a:r>
            <a:r>
              <a:rPr lang="fa-IR" b="1" dirty="0">
                <a:solidFill>
                  <a:srgbClr val="002060"/>
                </a:solidFill>
                <a:cs typeface="B Titr" panose="00000700000000000000" pitchFamily="2" charset="-78"/>
              </a:rPr>
              <a:t> به منظور کاهش هم‌زمان زیان اقتصادی و ناحیه عدم قطعیت.</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تصمیم‌گیری سه‌طرفه و تفکیک داده‌های مرزی با استفاده از مدل ترکیبی بگینگ</a:t>
            </a:r>
            <a:r>
              <a:rPr lang="en-US" b="1" dirty="0">
                <a:solidFill>
                  <a:srgbClr val="002060"/>
                </a:solidFill>
                <a:cs typeface="B Titr" panose="00000700000000000000" pitchFamily="2" charset="-78"/>
              </a:rPr>
              <a:t>.</a:t>
            </a:r>
          </a:p>
          <a:p>
            <a:pPr marL="285750" indent="-285750" algn="just" rtl="1">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3766358-4A83-01C1-B471-0874F7AA1FC3}"/>
              </a:ext>
            </a:extLst>
          </p:cNvPr>
          <p:cNvSpPr txBox="1"/>
          <p:nvPr/>
        </p:nvSpPr>
        <p:spPr>
          <a:xfrm>
            <a:off x="970406" y="4497393"/>
            <a:ext cx="7968365" cy="1446550"/>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نتایج نهایی نشان داد که مدل پیشنهادی در مقایسه با الگوریتم‌های مرجع عملکرد بهتری در شاخص‌های </a:t>
            </a:r>
            <a:r>
              <a:rPr lang="en-US" sz="2200" b="1" dirty="0">
                <a:solidFill>
                  <a:srgbClr val="002060"/>
                </a:solidFill>
                <a:cs typeface="B Titr" panose="00000700000000000000" pitchFamily="2" charset="-78"/>
              </a:rPr>
              <a:t>Balanced Accuracy، G-Mean، AUC </a:t>
            </a:r>
            <a:r>
              <a:rPr lang="fa-IR" sz="2200" b="1" dirty="0">
                <a:solidFill>
                  <a:srgbClr val="002060"/>
                </a:solidFill>
                <a:cs typeface="B Titr" panose="00000700000000000000" pitchFamily="2" charset="-78"/>
              </a:rPr>
              <a:t>و </a:t>
            </a:r>
            <a:r>
              <a:rPr lang="en-US" sz="2200" b="1" dirty="0">
                <a:solidFill>
                  <a:srgbClr val="002060"/>
                </a:solidFill>
                <a:cs typeface="B Titr" panose="00000700000000000000" pitchFamily="2" charset="-78"/>
              </a:rPr>
              <a:t>Recall </a:t>
            </a:r>
            <a:r>
              <a:rPr lang="fa-IR" sz="2200" b="1" dirty="0">
                <a:solidFill>
                  <a:srgbClr val="002060"/>
                </a:solidFill>
                <a:cs typeface="B Titr" panose="00000700000000000000" pitchFamily="2" charset="-78"/>
              </a:rPr>
              <a:t>دارد. همچنین، با تمرکز محاسباتی بر نمونه‌های مرزی، دقت کلی مدل و کارایی اقتصادی تصمیم‌ها به‌صورت محسوسی افزایش یافت.</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E60B2-CC9B-6607-BAE5-B45B895444B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18E70942-CCC2-C618-810D-41DBEA54982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8276D40-2560-DA0A-9E1E-44C4BFAA702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6A926F2-B6DC-9BEF-4D53-891A4830551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DF74248-424A-4B71-133D-2F6E764FD05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BFAD094-C2E9-3201-EFB3-B48802F84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4C16001-6CD9-8522-FA44-1CBCA113E10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1E53F00B-D1AC-C63F-3065-7876BEAAD52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D6A5823-5633-3E31-3FB1-30D2C203248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تحلیل محدودیت‌ها و مسیرهای آینده پژوهش</a:t>
            </a:r>
          </a:p>
        </p:txBody>
      </p:sp>
      <p:pic>
        <p:nvPicPr>
          <p:cNvPr id="17" name="Picture 16" descr="Line-3.png">
            <a:extLst>
              <a:ext uri="{FF2B5EF4-FFF2-40B4-BE49-F238E27FC236}">
                <a16:creationId xmlns:a16="http://schemas.microsoft.com/office/drawing/2014/main" id="{865C810B-7EEF-19F3-9DCD-8FDAF8A675B8}"/>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CB84B2A1-AD33-D293-589B-81141D0C42B6}"/>
              </a:ext>
            </a:extLst>
          </p:cNvPr>
          <p:cNvSpPr txBox="1"/>
          <p:nvPr/>
        </p:nvSpPr>
        <p:spPr>
          <a:xfrm>
            <a:off x="961053" y="1006731"/>
            <a:ext cx="7968365" cy="430887"/>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مهم‌ترین محدودیت‌ها </a:t>
            </a:r>
          </a:p>
        </p:txBody>
      </p:sp>
    </p:spTree>
    <p:extLst>
      <p:ext uri="{BB962C8B-B14F-4D97-AF65-F5344CB8AC3E}">
        <p14:creationId xmlns:p14="http://schemas.microsoft.com/office/powerpoint/2010/main" val="37214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14557262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42558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411270942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فهرست مراجع</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13" name="TextBox 12"/>
          <p:cNvSpPr txBox="1"/>
          <p:nvPr/>
        </p:nvSpPr>
        <p:spPr>
          <a:xfrm>
            <a:off x="212610" y="951653"/>
            <a:ext cx="9119153" cy="830997"/>
          </a:xfrm>
          <a:prstGeom prst="rect">
            <a:avLst/>
          </a:prstGeom>
          <a:noFill/>
        </p:spPr>
        <p:txBody>
          <a:bodyPr wrap="square" rtlCol="0">
            <a:spAutoFit/>
          </a:bodyPr>
          <a:lstStyle/>
          <a:p>
            <a:pPr lvl="0" algn="just"/>
            <a:r>
              <a:rPr lang="en-US" sz="1600" dirty="0">
                <a:solidFill>
                  <a:srgbClr val="002060"/>
                </a:solidFill>
                <a:latin typeface="Tahoma" pitchFamily="34" charset="0"/>
                <a:ea typeface="Tahoma" pitchFamily="34" charset="0"/>
                <a:cs typeface="Tahoma" pitchFamily="34" charset="0"/>
              </a:rPr>
              <a:t>[1] Firs, …</a:t>
            </a:r>
          </a:p>
          <a:p>
            <a:pPr lvl="0" algn="just"/>
            <a:r>
              <a:rPr lang="en-US" sz="1600" dirty="0">
                <a:solidFill>
                  <a:srgbClr val="002060"/>
                </a:solidFill>
                <a:latin typeface="Tahoma" pitchFamily="34" charset="0"/>
                <a:ea typeface="Tahoma" pitchFamily="34" charset="0"/>
                <a:cs typeface="Tahoma" pitchFamily="34" charset="0"/>
              </a:rPr>
              <a:t>[2] Second, …</a:t>
            </a:r>
          </a:p>
          <a:p>
            <a:pPr lvl="0" algn="just"/>
            <a:r>
              <a:rPr lang="en-US" sz="1600" dirty="0">
                <a:solidFill>
                  <a:srgbClr val="002060"/>
                </a:solidFill>
                <a:latin typeface="Tahoma" pitchFamily="34" charset="0"/>
                <a:ea typeface="Tahoma" pitchFamily="34" charset="0"/>
                <a:cs typeface="Tahoma" pitchFamily="34" charset="0"/>
              </a:rPr>
              <a:t>[3] Third, …</a:t>
            </a:r>
            <a:endParaRPr lang="fa-IR" sz="2000" dirty="0">
              <a:solidFill>
                <a:srgbClr val="002060"/>
              </a:solidFill>
              <a:latin typeface="Times New Roman" panose="02020603050405020304" pitchFamily="18" charset="0"/>
              <a:cs typeface="B Nazanin" pitchFamily="2" charset="-78"/>
            </a:endParaRPr>
          </a:p>
        </p:txBody>
      </p:sp>
    </p:spTree>
    <p:extLst>
      <p:ext uri="{BB962C8B-B14F-4D97-AF65-F5344CB8AC3E}">
        <p14:creationId xmlns:p14="http://schemas.microsoft.com/office/powerpoint/2010/main" val="32000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5</a:t>
            </a: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54609098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162" name="TextBox 161">
              <a:extLst>
                <a:ext uri="{FF2B5EF4-FFF2-40B4-BE49-F238E27FC236}">
                  <a16:creationId xmlns:a16="http://schemas.microsoft.com/office/drawing/2014/main" id="{9EB26B2B-5221-0780-9ED3-EF4D470E22D4}"/>
                </a:ext>
              </a:extLst>
            </p:cNvPr>
            <p:cNvSpPr txBox="1"/>
            <p:nvPr/>
          </p:nvSpPr>
          <p:spPr>
            <a:xfrm>
              <a:off x="2922011" y="3105987"/>
              <a:ext cx="625060" cy="307777"/>
            </a:xfrm>
            <a:prstGeom prst="rect">
              <a:avLst/>
            </a:prstGeom>
            <a:noFill/>
          </p:spPr>
          <p:txBody>
            <a:bodyPr wrap="square" lIns="0" rIns="0" rtlCol="0" anchor="ctr">
              <a:spAutoFit/>
            </a:bodyPr>
            <a:lstStyle/>
            <a:p>
              <a:pPr algn="ctr"/>
              <a:r>
                <a:rPr lang="en-US" sz="1400" b="1" noProof="1">
                  <a:solidFill>
                    <a:schemeClr val="bg1"/>
                  </a:solidFill>
                </a:rPr>
                <a:t>02</a:t>
              </a:r>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169" name="TextBox 168">
              <a:extLst>
                <a:ext uri="{FF2B5EF4-FFF2-40B4-BE49-F238E27FC236}">
                  <a16:creationId xmlns:a16="http://schemas.microsoft.com/office/drawing/2014/main" id="{AB638D6F-C568-586B-EF83-3259B6B5C1BF}"/>
                </a:ext>
              </a:extLst>
            </p:cNvPr>
            <p:cNvSpPr txBox="1"/>
            <p:nvPr/>
          </p:nvSpPr>
          <p:spPr>
            <a:xfrm>
              <a:off x="2913305" y="3796125"/>
              <a:ext cx="625060" cy="307777"/>
            </a:xfrm>
            <a:prstGeom prst="rect">
              <a:avLst/>
            </a:prstGeom>
            <a:noFill/>
          </p:spPr>
          <p:txBody>
            <a:bodyPr wrap="square" lIns="0" rIns="0" rtlCol="0" anchor="ctr">
              <a:spAutoFit/>
            </a:bodyPr>
            <a:lstStyle/>
            <a:p>
              <a:pPr algn="ctr"/>
              <a:r>
                <a:rPr lang="en-US" sz="1400" b="1" noProof="1">
                  <a:solidFill>
                    <a:schemeClr val="bg1"/>
                  </a:solidFill>
                </a:rPr>
                <a:t>03</a:t>
              </a:r>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sp>
          <p:nvSpPr>
            <p:cNvPr id="176" name="TextBox 175">
              <a:extLst>
                <a:ext uri="{FF2B5EF4-FFF2-40B4-BE49-F238E27FC236}">
                  <a16:creationId xmlns:a16="http://schemas.microsoft.com/office/drawing/2014/main" id="{C6CD005A-6429-2BA0-BF42-DEF72D183B1F}"/>
                </a:ext>
              </a:extLst>
            </p:cNvPr>
            <p:cNvSpPr txBox="1"/>
            <p:nvPr/>
          </p:nvSpPr>
          <p:spPr>
            <a:xfrm>
              <a:off x="2892998" y="4471289"/>
              <a:ext cx="625060" cy="307777"/>
            </a:xfrm>
            <a:prstGeom prst="rect">
              <a:avLst/>
            </a:prstGeom>
            <a:noFill/>
          </p:spPr>
          <p:txBody>
            <a:bodyPr wrap="square" lIns="0" rIns="0" rtlCol="0" anchor="ctr">
              <a:spAutoFit/>
            </a:bodyPr>
            <a:lstStyle/>
            <a:p>
              <a:pPr algn="ctr"/>
              <a:r>
                <a:rPr lang="en-US" sz="1400" b="1" noProof="1">
                  <a:solidFill>
                    <a:schemeClr val="bg1"/>
                  </a:solidFill>
                </a:rPr>
                <a:t>04</a:t>
              </a:r>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6</a:t>
            </a: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8405481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7</a:t>
            </a: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21527338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8</a:t>
            </a: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395676765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9</a:t>
            </a: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214856522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11093</TotalTime>
  <Words>4618</Words>
  <Application>Microsoft Office PowerPoint</Application>
  <PresentationFormat>Widescreen</PresentationFormat>
  <Paragraphs>817</Paragraphs>
  <Slides>44</Slides>
  <Notes>44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60" baseType="lpstr">
      <vt:lpstr>2  Mitra_1 (MRT)</vt:lpstr>
      <vt:lpstr>Aptos Narrow</vt:lpstr>
      <vt:lpstr>Arial</vt:lpstr>
      <vt:lpstr>B Lotus</vt:lpstr>
      <vt:lpstr>B Nazanin</vt:lpstr>
      <vt:lpstr>B Titr</vt:lpstr>
      <vt:lpstr>Calibri</vt:lpstr>
      <vt:lpstr>Cambria Math</vt:lpstr>
      <vt:lpstr>Comic Sans MS</vt:lpstr>
      <vt:lpstr>Tahoma</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213</cp:revision>
  <cp:lastPrinted>2021-11-02T19:07:04Z</cp:lastPrinted>
  <dcterms:created xsi:type="dcterms:W3CDTF">2017-02-12T05:21:32Z</dcterms:created>
  <dcterms:modified xsi:type="dcterms:W3CDTF">2025-06-18T13:46:55Z</dcterms:modified>
  <cp:category>https://KaroonMedia.ir</cp:category>
  <cp:contentStatus>https://KaroonMedia.ir</cp:contentStatus>
  <dc:language>https://KaroonMedia.ir</dc:language>
</cp:coreProperties>
</file>