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4"/>
  </p:notesMasterIdLst>
  <p:handoutMasterIdLst>
    <p:handoutMasterId r:id="rId45"/>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470" r:id="rId40"/>
    <p:sldId id="434" r:id="rId41"/>
    <p:sldId id="471" r:id="rId42"/>
    <p:sldId id="376" r:id="rId4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627" autoAdjust="0"/>
  </p:normalViewPr>
  <p:slideViewPr>
    <p:cSldViewPr snapToGrid="0">
      <p:cViewPr varScale="1">
        <p:scale>
          <a:sx n="78" d="100"/>
          <a:sy n="78" d="100"/>
        </p:scale>
        <p:origin x="869"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6.jpeg"/></Relationships>
</file>

<file path=ppt/diagrams/_rels/data22.xml.rels><?xml version="1.0" encoding="UTF-8" standalone="yes"?>
<Relationships xmlns="http://schemas.openxmlformats.org/package/2006/relationships"><Relationship Id="rId1" Type="http://schemas.openxmlformats.org/officeDocument/2006/relationships/image" Target="../media/image6.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7.xml.rels><?xml version="1.0" encoding="UTF-8" standalone="yes"?>
<Relationships xmlns="http://schemas.openxmlformats.org/package/2006/relationships"><Relationship Id="rId1" Type="http://schemas.openxmlformats.org/officeDocument/2006/relationships/image" Target="../media/image7.jpg"/></Relationships>
</file>

<file path=ppt/diagrams/_rels/data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6.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7.jpg"/></Relationships>
</file>

<file path=ppt/diagrams/_rels/drawing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custLinFactNeighborY="2223"/>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100" dirty="0">
              <a:cs typeface="B Titr" pitchFamily="2" charset="-78"/>
            </a:rPr>
            <a:t>مروری بر مطالعات پیشین</a:t>
          </a:r>
          <a:endParaRPr lang="en-US" sz="11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0" presStyleCnt="1"/>
      <dgm:spPr>
        <a:blipFill>
          <a:blip xmlns:r="http://schemas.openxmlformats.org/officeDocument/2006/relationships" r:embed="rId1"/>
          <a:srcRect/>
          <a:stretch>
            <a:fillRect l="-47000" r="-47000"/>
          </a:stretch>
        </a:blipFill>
      </dgm:spPr>
    </dgm:pt>
    <dgm:pt modelId="{CA7D3772-ADCA-49B1-8860-FEF67DFBD3F5}" type="pres">
      <dgm:prSet presAssocID="{85776396-22B6-43BF-9196-C68AFB9C6440}" presName="txShp" presStyleLbl="node1" presStyleIdx="0" presStyleCnt="1">
        <dgm:presLayoutVars>
          <dgm:bulletEnabled val="1"/>
        </dgm:presLayoutVars>
      </dgm:prSet>
      <dgm:spPr/>
    </dgm:pt>
  </dgm:ptLst>
  <dgm:cxnLst>
    <dgm:cxn modelId="{A9567078-29CE-43E6-9F75-4C79EABF5632}" srcId="{8FEF31A2-F237-4B2F-9A44-AA7E64D7DA6D}" destId="{85776396-22B6-43BF-9196-C68AFB9C6440}" srcOrd="0" destOrd="0" parTransId="{3E1DC818-90BB-437D-ACCB-63941DD48870}" sibTransId="{E9E1DD84-5773-41D3-A8AE-A85BEA69F34A}"/>
    <dgm:cxn modelId="{DB4E8A99-7084-4B53-890A-C62C89E03566}" type="presOf" srcId="{85776396-22B6-43BF-9196-C68AFB9C6440}" destId="{CA7D3772-ADCA-49B1-8860-FEF67DFBD3F5}"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DF55177-A4DB-4D51-9733-3CBB73EA4C29}" type="presParOf" srcId="{3F8073A1-1526-4856-96A0-C017EF7928B7}" destId="{E13E1C7F-0AB1-45B8-B725-B8F01195C596}" srcOrd="0"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43064" y="4084"/>
          <a:ext cx="5405120" cy="873502"/>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43064" y="4084"/>
        <a:ext cx="5186745" cy="873502"/>
      </dsp:txXfrm>
    </dsp:sp>
    <dsp:sp modelId="{2B92EF48-9AB9-4947-8BBB-84441DF0DCF0}">
      <dsp:nvSpPr>
        <dsp:cNvPr id="0" name=""/>
        <dsp:cNvSpPr/>
      </dsp:nvSpPr>
      <dsp:spPr>
        <a:xfrm>
          <a:off x="6111433" y="4084"/>
          <a:ext cx="873502" cy="873502"/>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43064" y="1138333"/>
          <a:ext cx="5405120" cy="873502"/>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43064" y="1138333"/>
        <a:ext cx="5186745" cy="873502"/>
      </dsp:txXfrm>
    </dsp:sp>
    <dsp:sp modelId="{FC2D9720-8B3D-4AF0-9B54-5F44A0AAC2AA}">
      <dsp:nvSpPr>
        <dsp:cNvPr id="0" name=""/>
        <dsp:cNvSpPr/>
      </dsp:nvSpPr>
      <dsp:spPr>
        <a:xfrm>
          <a:off x="6111433" y="1138333"/>
          <a:ext cx="873502" cy="873502"/>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43064" y="2272582"/>
          <a:ext cx="5405120" cy="873502"/>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43064" y="2272582"/>
        <a:ext cx="5186745" cy="873502"/>
      </dsp:txXfrm>
    </dsp:sp>
    <dsp:sp modelId="{0A1762B1-5E84-44DB-9D60-5F71C473F2E9}">
      <dsp:nvSpPr>
        <dsp:cNvPr id="0" name=""/>
        <dsp:cNvSpPr/>
      </dsp:nvSpPr>
      <dsp:spPr>
        <a:xfrm>
          <a:off x="6111433" y="2272582"/>
          <a:ext cx="873502" cy="873502"/>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43064" y="3406831"/>
          <a:ext cx="5405120" cy="873502"/>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43064" y="3406831"/>
        <a:ext cx="5186745" cy="873502"/>
      </dsp:txXfrm>
    </dsp:sp>
    <dsp:sp modelId="{35E9C4E4-5758-486C-95A8-872E4D269DA5}">
      <dsp:nvSpPr>
        <dsp:cNvPr id="0" name=""/>
        <dsp:cNvSpPr/>
      </dsp:nvSpPr>
      <dsp:spPr>
        <a:xfrm>
          <a:off x="6111433" y="3406831"/>
          <a:ext cx="873502" cy="873502"/>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43064" y="4541080"/>
          <a:ext cx="5405120" cy="873502"/>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43064" y="4541080"/>
        <a:ext cx="5186745" cy="873502"/>
      </dsp:txXfrm>
    </dsp:sp>
    <dsp:sp modelId="{C5BE9170-E3D2-4933-AEC4-2966906D5B21}">
      <dsp:nvSpPr>
        <dsp:cNvPr id="0" name=""/>
        <dsp:cNvSpPr/>
      </dsp:nvSpPr>
      <dsp:spPr>
        <a:xfrm>
          <a:off x="6111433" y="4541080"/>
          <a:ext cx="873502" cy="873502"/>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8172"/>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مروری بر مطالعات پیشین</a:t>
          </a:r>
          <a:endParaRPr lang="en-US" sz="11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3772-ADCA-49B1-8860-FEF67DFBD3F5}">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680719" y="1347893"/>
        <a:ext cx="4724400" cy="2722880"/>
      </dsp:txXfrm>
    </dsp:sp>
    <dsp:sp modelId="{C5BE9170-E3D2-4933-AEC4-2966906D5B21}">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39364"/>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6/22/2025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6/22/2025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FC872-E55F-F071-0B31-BEA9836E1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954D-79F6-E8F6-FC57-0801D169F6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4F6F35-0E69-43EC-91C5-95AE11425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039E4-C108-8649-C9F8-BE93802E4A38}"/>
              </a:ext>
            </a:extLst>
          </p:cNvPr>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3789888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4351-D752-8973-6E6B-406C984CB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454A-6609-608C-1C1A-022A80CF84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DBAC374-610C-90E2-E63A-0BAE345F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BF767-DA3F-AC1F-0F72-5384B1E2DFE7}"/>
              </a:ext>
            </a:extLst>
          </p:cNvPr>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3377335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273D-63C6-2739-9EA8-F5813B4E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3FE63-8E65-7A38-933F-29BB1217DEB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D166069-59A7-3701-F617-E96A31387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A054C-27F3-42FB-DF6A-F77E20EC3119}"/>
              </a:ext>
            </a:extLst>
          </p:cNvPr>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2599143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099F-48DE-D4EC-6411-527B95BA3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D1BA-FEC7-1088-E8FF-194E3DDB00B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2A35AA4-FB95-C45F-A274-E296578EB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5E801A-1304-441B-F5EE-037E49DE3F5A}"/>
              </a:ext>
            </a:extLst>
          </p:cNvPr>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237061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7735-6074-4869-3492-DA29B2229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EFDF-20E8-6BED-C139-DC238AA444B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5586BC6-8399-D46A-E78C-1588F8F4D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2D796-7253-5B66-5CC8-6EA64E6B2891}"/>
              </a:ext>
            </a:extLst>
          </p:cNvPr>
          <p:cNvSpPr>
            <a:spLocks noGrp="1"/>
          </p:cNvSpPr>
          <p:nvPr>
            <p:ph type="sldNum" sz="quarter" idx="10"/>
          </p:nvPr>
        </p:nvSpPr>
        <p:spPr/>
        <p:txBody>
          <a:bodyPr/>
          <a:lstStyle/>
          <a:p>
            <a:fld id="{FA7710BE-4858-428F-8BB7-A9F7D1E2746A}" type="slidenum">
              <a:rPr lang="en-US" smtClean="0"/>
              <a:t>39</a:t>
            </a:fld>
            <a:endParaRPr lang="en-US"/>
          </a:p>
        </p:txBody>
      </p:sp>
    </p:spTree>
    <p:extLst>
      <p:ext uri="{BB962C8B-B14F-4D97-AF65-F5344CB8AC3E}">
        <p14:creationId xmlns:p14="http://schemas.microsoft.com/office/powerpoint/2010/main" val="198049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40</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C6BA7-3862-5089-3AF4-2AADC80A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56236-0B79-37EA-ABDA-C159CE20714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3725210-01A5-C395-1F7F-B8B66C3E7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11F135-81AA-EDEA-015F-D783B05DF9DA}"/>
              </a:ext>
            </a:extLst>
          </p:cNvPr>
          <p:cNvSpPr>
            <a:spLocks noGrp="1"/>
          </p:cNvSpPr>
          <p:nvPr>
            <p:ph type="sldNum" sz="quarter" idx="10"/>
          </p:nvPr>
        </p:nvSpPr>
        <p:spPr/>
        <p:txBody>
          <a:bodyPr/>
          <a:lstStyle/>
          <a:p>
            <a:fld id="{FA7710BE-4858-428F-8BB7-A9F7D1E2746A}" type="slidenum">
              <a:rPr lang="en-US" smtClean="0"/>
              <a:t>41</a:t>
            </a:fld>
            <a:endParaRPr lang="en-US"/>
          </a:p>
        </p:txBody>
      </p:sp>
    </p:spTree>
    <p:extLst>
      <p:ext uri="{BB962C8B-B14F-4D97-AF65-F5344CB8AC3E}">
        <p14:creationId xmlns:p14="http://schemas.microsoft.com/office/powerpoint/2010/main" val="1224789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42</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8.png"/><Relationship Id="rId7" Type="http://schemas.openxmlformats.org/officeDocument/2006/relationships/diagramData" Target="../diagrams/data10.xml"/><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9.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8.png"/><Relationship Id="rId7" Type="http://schemas.openxmlformats.org/officeDocument/2006/relationships/diagramData" Target="../diagrams/data11.xml"/><Relationship Id="rId12"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9.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8.png"/><Relationship Id="rId7" Type="http://schemas.openxmlformats.org/officeDocument/2006/relationships/diagramData" Target="../diagrams/data12.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9.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8.png"/><Relationship Id="rId7" Type="http://schemas.openxmlformats.org/officeDocument/2006/relationships/diagramData" Target="../diagrams/data13.xml"/><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9.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diagramData" Target="../diagrams/data14.xml"/><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9.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diagramData" Target="../diagrams/data15.xml"/><Relationship Id="rId12"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9.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diagramData" Target="../diagrams/data16.xml"/><Relationship Id="rId12"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9.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6.jpeg"/><Relationship Id="rId3" Type="http://schemas.openxmlformats.org/officeDocument/2006/relationships/image" Target="../media/image8.png"/><Relationship Id="rId7" Type="http://schemas.openxmlformats.org/officeDocument/2006/relationships/diagramData" Target="../diagrams/data17.xml"/><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9.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8.png"/><Relationship Id="rId7" Type="http://schemas.openxmlformats.org/officeDocument/2006/relationships/diagramData" Target="../diagrams/data18.xml"/><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9.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8.png"/><Relationship Id="rId7" Type="http://schemas.openxmlformats.org/officeDocument/2006/relationships/diagramData" Target="../diagrams/data19.xml"/><Relationship Id="rId12"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9.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8.png"/><Relationship Id="rId7" Type="http://schemas.openxmlformats.org/officeDocument/2006/relationships/diagramData" Target="../diagrams/data20.xml"/><Relationship Id="rId12"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9.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8.png"/><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9.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8.png"/><Relationship Id="rId7" Type="http://schemas.openxmlformats.org/officeDocument/2006/relationships/diagramData" Target="../diagrams/data23.xml"/><Relationship Id="rId12"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9.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8.png"/><Relationship Id="rId7" Type="http://schemas.openxmlformats.org/officeDocument/2006/relationships/diagramData" Target="../diagrams/data24.xml"/><Relationship Id="rId12"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9.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8.png"/><Relationship Id="rId7" Type="http://schemas.openxmlformats.org/officeDocument/2006/relationships/diagramData" Target="../diagrams/data25.xml"/><Relationship Id="rId12"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9.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diagramData" Target="../diagrams/data26.xml"/><Relationship Id="rId12"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9.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diagramData" Target="../diagrams/data27.xml"/><Relationship Id="rId12"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9.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diagramData" Target="../diagrams/data28.xml"/><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9.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diagramData" Target="../diagrams/data29.xml"/><Relationship Id="rId12"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9.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diagramData" Target="../diagrams/data30.xml"/><Relationship Id="rId12"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9.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10.png"/><Relationship Id="rId3" Type="http://schemas.openxmlformats.org/officeDocument/2006/relationships/image" Target="../media/image8.png"/><Relationship Id="rId7" Type="http://schemas.openxmlformats.org/officeDocument/2006/relationships/diagramData" Target="../diagrams/data31.xml"/><Relationship Id="rId12"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9.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diagramData" Target="../diagrams/data32.xml"/><Relationship Id="rId12"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9.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 Id="rId1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diagramData" Target="../diagrams/data33.xml"/><Relationship Id="rId12"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9.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diagramData" Target="../diagrams/data34.xml"/><Relationship Id="rId12"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9.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image" Target="../media/image8.png"/><Relationship Id="rId7" Type="http://schemas.openxmlformats.org/officeDocument/2006/relationships/diagramData" Target="../diagrams/data35.xml"/><Relationship Id="rId12"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9.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image" Target="../media/image8.png"/><Relationship Id="rId7" Type="http://schemas.openxmlformats.org/officeDocument/2006/relationships/diagramData" Target="../diagrams/data36.xml"/><Relationship Id="rId12"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6.xml"/><Relationship Id="rId5" Type="http://schemas.openxmlformats.org/officeDocument/2006/relationships/image" Target="../media/image9.png"/><Relationship Id="rId10" Type="http://schemas.openxmlformats.org/officeDocument/2006/relationships/diagramColors" Target="../diagrams/colors36.xml"/><Relationship Id="rId4" Type="http://schemas.microsoft.com/office/2007/relationships/hdphoto" Target="../media/hdphoto1.wdp"/><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1.jpg"/><Relationship Id="rId3" Type="http://schemas.openxmlformats.org/officeDocument/2006/relationships/image" Target="../media/image8.png"/><Relationship Id="rId7" Type="http://schemas.openxmlformats.org/officeDocument/2006/relationships/diagramData" Target="../diagrams/data3.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9.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image" Target="../media/image8.png"/><Relationship Id="rId7" Type="http://schemas.openxmlformats.org/officeDocument/2006/relationships/diagramData" Target="../diagrams/data38.xml"/><Relationship Id="rId12"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8.xml"/><Relationship Id="rId5" Type="http://schemas.openxmlformats.org/officeDocument/2006/relationships/image" Target="../media/image9.png"/><Relationship Id="rId10" Type="http://schemas.openxmlformats.org/officeDocument/2006/relationships/diagramColors" Target="../diagrams/colors38.xml"/><Relationship Id="rId4" Type="http://schemas.microsoft.com/office/2007/relationships/hdphoto" Target="../media/hdphoto1.wdp"/><Relationship Id="rId9"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image" Target="../media/image8.png"/><Relationship Id="rId7" Type="http://schemas.openxmlformats.org/officeDocument/2006/relationships/diagramData" Target="../diagrams/data39.xml"/><Relationship Id="rId12"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9.xml"/><Relationship Id="rId5" Type="http://schemas.openxmlformats.org/officeDocument/2006/relationships/image" Target="../media/image9.png"/><Relationship Id="rId10" Type="http://schemas.openxmlformats.org/officeDocument/2006/relationships/diagramColors" Target="../diagrams/colors39.xml"/><Relationship Id="rId4" Type="http://schemas.microsoft.com/office/2007/relationships/hdphoto" Target="../media/hdphoto1.wdp"/><Relationship Id="rId9"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8.png"/><Relationship Id="rId7" Type="http://schemas.openxmlformats.org/officeDocument/2006/relationships/diagramData" Target="../diagrams/data4.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9.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8.png"/><Relationship Id="rId7" Type="http://schemas.openxmlformats.org/officeDocument/2006/relationships/diagramData" Target="../diagrams/data5.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9.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8.png"/><Relationship Id="rId7" Type="http://schemas.openxmlformats.org/officeDocument/2006/relationships/diagramData" Target="../diagrams/data6.xml"/><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9.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8.png"/><Relationship Id="rId7" Type="http://schemas.openxmlformats.org/officeDocument/2006/relationships/diagramData" Target="../diagrams/data7.xml"/><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9.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8.png"/><Relationship Id="rId7" Type="http://schemas.openxmlformats.org/officeDocument/2006/relationships/diagramData" Target="../diagrams/data8.xml"/><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9.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11</a:t>
            </a:r>
          </a:p>
        </p:txBody>
      </p:sp>
      <p:graphicFrame>
        <p:nvGraphicFramePr>
          <p:cNvPr id="14" name="Diagram 13"/>
          <p:cNvGraphicFramePr/>
          <p:nvPr>
            <p:extLst>
              <p:ext uri="{D42A27DB-BD31-4B8C-83A1-F6EECF244321}">
                <p14:modId xmlns:p14="http://schemas.microsoft.com/office/powerpoint/2010/main" val="180817676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12</a:t>
            </a: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10585656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14</a:t>
            </a:r>
          </a:p>
        </p:txBody>
      </p:sp>
      <p:graphicFrame>
        <p:nvGraphicFramePr>
          <p:cNvPr id="14" name="Diagram 13"/>
          <p:cNvGraphicFramePr/>
          <p:nvPr>
            <p:extLst>
              <p:ext uri="{D42A27DB-BD31-4B8C-83A1-F6EECF244321}">
                <p14:modId xmlns:p14="http://schemas.microsoft.com/office/powerpoint/2010/main" val="308630257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15</a:t>
            </a: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299325539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16</a:t>
            </a:r>
          </a:p>
        </p:txBody>
      </p:sp>
      <p:graphicFrame>
        <p:nvGraphicFramePr>
          <p:cNvPr id="14" name="Diagram 13">
            <a:extLst>
              <a:ext uri="{FF2B5EF4-FFF2-40B4-BE49-F238E27FC236}">
                <a16:creationId xmlns:a16="http://schemas.microsoft.com/office/drawing/2014/main" id="{1EC1A4B7-F703-051A-F52E-01FEB433EFED}"/>
              </a:ext>
            </a:extLst>
          </p:cNvPr>
          <p:cNvGraphicFramePr/>
          <p:nvPr>
            <p:extLst>
              <p:ext uri="{D42A27DB-BD31-4B8C-83A1-F6EECF244321}">
                <p14:modId xmlns:p14="http://schemas.microsoft.com/office/powerpoint/2010/main" val="42404503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17</a:t>
            </a: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97408038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18</a:t>
            </a: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213249346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19</a:t>
            </a: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11424963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37981065"/>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20</a:t>
            </a: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7369178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21</a:t>
            </a: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301940231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22</a:t>
            </a: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29255824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23</a:t>
            </a: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3359523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25</a:t>
            </a:r>
          </a:p>
        </p:txBody>
      </p:sp>
      <p:graphicFrame>
        <p:nvGraphicFramePr>
          <p:cNvPr id="14" name="Diagram 13"/>
          <p:cNvGraphicFramePr/>
          <p:nvPr>
            <p:extLst>
              <p:ext uri="{D42A27DB-BD31-4B8C-83A1-F6EECF244321}">
                <p14:modId xmlns:p14="http://schemas.microsoft.com/office/powerpoint/2010/main" val="118929325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شده‌اند.این شاخص‌ها به شناسایی متغیرهای ناپایدار و تعیین نحوه پیش‌پردازش مؤثر برای آماده‌سازی داده‌ها جهت مدل‌سازی کمک می‌کنند.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512851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26</a:t>
            </a:r>
          </a:p>
        </p:txBody>
      </p:sp>
      <p:graphicFrame>
        <p:nvGraphicFramePr>
          <p:cNvPr id="14" name="Diagram 13">
            <a:extLst>
              <a:ext uri="{FF2B5EF4-FFF2-40B4-BE49-F238E27FC236}">
                <a16:creationId xmlns:a16="http://schemas.microsoft.com/office/drawing/2014/main" id="{35C0CA5D-DB05-FBB2-17E7-AD7994534013}"/>
              </a:ext>
            </a:extLst>
          </p:cNvPr>
          <p:cNvGraphicFramePr/>
          <p:nvPr>
            <p:extLst>
              <p:ext uri="{D42A27DB-BD31-4B8C-83A1-F6EECF244321}">
                <p14:modId xmlns:p14="http://schemas.microsoft.com/office/powerpoint/2010/main" val="24276815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27</a:t>
            </a:r>
          </a:p>
        </p:txBody>
      </p:sp>
      <p:graphicFrame>
        <p:nvGraphicFramePr>
          <p:cNvPr id="14" name="Diagram 13">
            <a:extLst>
              <a:ext uri="{FF2B5EF4-FFF2-40B4-BE49-F238E27FC236}">
                <a16:creationId xmlns:a16="http://schemas.microsoft.com/office/drawing/2014/main" id="{A8C81D3A-D087-C29C-52E1-8E4DCA43B4BA}"/>
              </a:ext>
            </a:extLst>
          </p:cNvPr>
          <p:cNvGraphicFramePr/>
          <p:nvPr>
            <p:extLst>
              <p:ext uri="{D42A27DB-BD31-4B8C-83A1-F6EECF244321}">
                <p14:modId xmlns:p14="http://schemas.microsoft.com/office/powerpoint/2010/main" val="3111944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 28</a:t>
            </a:r>
            <a:r>
              <a:rPr lang="fa-IR" sz="1400" dirty="0">
                <a:solidFill>
                  <a:srgbClr val="911F1F"/>
                </a:solidFill>
                <a:cs typeface="B Titr" pitchFamily="2" charset="-78"/>
              </a:rPr>
              <a:t> </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extLst>
              <p:ext uri="{D42A27DB-BD31-4B8C-83A1-F6EECF244321}">
                <p14:modId xmlns:p14="http://schemas.microsoft.com/office/powerpoint/2010/main" val="263453419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200329"/>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137866"/>
            <a:ext cx="5639646" cy="4534678"/>
          </a:xfrm>
          <a:prstGeom prst="rect">
            <a:avLst/>
          </a:prstGeom>
        </p:spPr>
      </p:pic>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29</a:t>
            </a:r>
          </a:p>
        </p:txBody>
      </p:sp>
      <p:graphicFrame>
        <p:nvGraphicFramePr>
          <p:cNvPr id="14" name="Diagram 13">
            <a:extLst>
              <a:ext uri="{FF2B5EF4-FFF2-40B4-BE49-F238E27FC236}">
                <a16:creationId xmlns:a16="http://schemas.microsoft.com/office/drawing/2014/main" id="{DBB23995-8CDE-0A5B-0E23-A53765E18856}"/>
              </a:ext>
            </a:extLst>
          </p:cNvPr>
          <p:cNvGraphicFramePr/>
          <p:nvPr>
            <p:extLst>
              <p:ext uri="{D42A27DB-BD31-4B8C-83A1-F6EECF244321}">
                <p14:modId xmlns:p14="http://schemas.microsoft.com/office/powerpoint/2010/main" val="32486862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تکرار (۵-فولد) استفاده شد. در این روش، داده‌ها به پنج زیرمجموعه هم‌توزیع تقسیم شدند، به‌طوری‌که نسبت کلاس‌ها (نکول و عدم نکول) در هر بخش حفظ گردد. </a:t>
            </a:r>
          </a:p>
          <a:p>
            <a:pPr algn="justLow" rtl="1"/>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2" y="3108483"/>
            <a:ext cx="5469527" cy="3077852"/>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30</a:t>
            </a:r>
          </a:p>
        </p:txBody>
      </p:sp>
      <p:graphicFrame>
        <p:nvGraphicFramePr>
          <p:cNvPr id="14" name="Diagram 13">
            <a:extLst>
              <a:ext uri="{FF2B5EF4-FFF2-40B4-BE49-F238E27FC236}">
                <a16:creationId xmlns:a16="http://schemas.microsoft.com/office/drawing/2014/main" id="{8688D920-976A-2158-F70F-B7F5C877EAA9}"/>
              </a:ext>
            </a:extLst>
          </p:cNvPr>
          <p:cNvGraphicFramePr/>
          <p:nvPr>
            <p:extLst>
              <p:ext uri="{D42A27DB-BD31-4B8C-83A1-F6EECF244321}">
                <p14:modId xmlns:p14="http://schemas.microsoft.com/office/powerpoint/2010/main" val="291192947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مرحله از روش </a:t>
            </a:r>
            <a:r>
              <a:rPr lang="en-US" b="1" dirty="0">
                <a:solidFill>
                  <a:srgbClr val="002060"/>
                </a:solidFill>
                <a:cs typeface="B Titr" panose="00000700000000000000" pitchFamily="2" charset="-78"/>
              </a:rPr>
              <a:t>RFECV</a:t>
            </a:r>
            <a:r>
              <a:rPr lang="fa-IR" b="1" dirty="0">
                <a:solidFill>
                  <a:srgbClr val="002060"/>
                </a:solidFill>
                <a:cs typeface="B Titr" panose="00000700000000000000" pitchFamily="2" charset="-78"/>
              </a:rPr>
              <a:t> برای انتخاب مجموعه‌ای بهینه از ویژگی‌ها استفاده شد.در این فرآیند، ویژگی‌ها به‌صورت تدریجی و بر اساس میزان تأثیر آن‌ها بر عملکرد مدل حذف شدند.</a:t>
            </a:r>
          </a:p>
          <a:p>
            <a:pPr algn="justLow" rtl="1"/>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Low" rtl="1"/>
            <a:r>
              <a:rPr lang="fa-IR" b="1" dirty="0">
                <a:solidFill>
                  <a:srgbClr val="002060"/>
                </a:solidFill>
                <a:cs typeface="B Titr" panose="00000700000000000000" pitchFamily="2" charset="-78"/>
              </a:rPr>
              <a:t>ارزیابی عملکرد مدل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646" y="2785989"/>
            <a:ext cx="4843047" cy="3632285"/>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31</a:t>
            </a:r>
          </a:p>
        </p:txBody>
      </p:sp>
      <p:graphicFrame>
        <p:nvGraphicFramePr>
          <p:cNvPr id="14" name="Diagram 13">
            <a:extLst>
              <a:ext uri="{FF2B5EF4-FFF2-40B4-BE49-F238E27FC236}">
                <a16:creationId xmlns:a16="http://schemas.microsoft.com/office/drawing/2014/main" id="{6585281F-F007-6CAE-BB99-CBE1D8E6424A}"/>
              </a:ext>
            </a:extLst>
          </p:cNvPr>
          <p:cNvGraphicFramePr/>
          <p:nvPr>
            <p:extLst>
              <p:ext uri="{D42A27DB-BD31-4B8C-83A1-F6EECF244321}">
                <p14:modId xmlns:p14="http://schemas.microsoft.com/office/powerpoint/2010/main" val="306616184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836098" y="2920447"/>
            <a:ext cx="5400040" cy="3239770"/>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32</a:t>
            </a:r>
          </a:p>
        </p:txBody>
      </p:sp>
      <p:graphicFrame>
        <p:nvGraphicFramePr>
          <p:cNvPr id="14" name="Diagram 13">
            <a:extLst>
              <a:ext uri="{FF2B5EF4-FFF2-40B4-BE49-F238E27FC236}">
                <a16:creationId xmlns:a16="http://schemas.microsoft.com/office/drawing/2014/main" id="{5A03DD7A-0A7D-8865-02B3-5DFE0AC8E107}"/>
              </a:ext>
            </a:extLst>
          </p:cNvPr>
          <p:cNvGraphicFramePr/>
          <p:nvPr>
            <p:extLst>
              <p:ext uri="{D42A27DB-BD31-4B8C-83A1-F6EECF244321}">
                <p14:modId xmlns:p14="http://schemas.microsoft.com/office/powerpoint/2010/main" val="113268402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33</a:t>
            </a:r>
          </a:p>
        </p:txBody>
      </p:sp>
      <p:graphicFrame>
        <p:nvGraphicFramePr>
          <p:cNvPr id="14" name="Diagram 13">
            <a:extLst>
              <a:ext uri="{FF2B5EF4-FFF2-40B4-BE49-F238E27FC236}">
                <a16:creationId xmlns:a16="http://schemas.microsoft.com/office/drawing/2014/main" id="{586C16EF-94BE-6F11-3EB0-DB664B1A2EB8}"/>
              </a:ext>
            </a:extLst>
          </p:cNvPr>
          <p:cNvGraphicFramePr/>
          <p:nvPr>
            <p:extLst>
              <p:ext uri="{D42A27DB-BD31-4B8C-83A1-F6EECF244321}">
                <p14:modId xmlns:p14="http://schemas.microsoft.com/office/powerpoint/2010/main" val="64834586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028331499"/>
              </p:ext>
            </p:extLst>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F2F80B7-65FE-DF26-1068-CB71F4207119}"/>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xmlns="">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34</a:t>
            </a:r>
          </a:p>
        </p:txBody>
      </p:sp>
      <p:graphicFrame>
        <p:nvGraphicFramePr>
          <p:cNvPr id="14" name="Diagram 13">
            <a:extLst>
              <a:ext uri="{FF2B5EF4-FFF2-40B4-BE49-F238E27FC236}">
                <a16:creationId xmlns:a16="http://schemas.microsoft.com/office/drawing/2014/main" id="{BC48F288-E5F3-4E7E-AE8C-9BD1629C8AE4}"/>
              </a:ext>
            </a:extLst>
          </p:cNvPr>
          <p:cNvGraphicFramePr/>
          <p:nvPr>
            <p:extLst>
              <p:ext uri="{D42A27DB-BD31-4B8C-83A1-F6EECF244321}">
                <p14:modId xmlns:p14="http://schemas.microsoft.com/office/powerpoint/2010/main" val="276418711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45D577B-3FA2-C56C-0886-8A817C4D215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به‌کارگیری تصمیم‌گیری سه‌گانه در ارزیابی ریسک اعتباری، تعیین دو آستانه تصمیم (</a:t>
                </a:r>
                <a14:m>
                  <m:oMath xmlns:m="http://schemas.openxmlformats.org/officeDocument/2006/math">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𝜶</m:t>
                    </m:r>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 , </m:t>
                    </m:r>
                    <m:r>
                      <a:rPr lang="en-US"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𝜷</m:t>
                    </m:r>
                  </m:oMath>
                </a14:m>
                <a:r>
                  <a:rPr lang="fa-IR" b="1" dirty="0">
                    <a:solidFill>
                      <a:srgbClr val="002060"/>
                    </a:solidFill>
                    <a:cs typeface="B Titr" panose="00000700000000000000" pitchFamily="2" charset="-78"/>
                  </a:rPr>
                  <a:t>) برای هر مشتری ضروری است.</a:t>
                </a:r>
                <a:endParaRPr lang="en-US"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این آستانه‌ها با استفاده از دو پارامتر کنترلی</a:t>
                </a:r>
                <a:r>
                  <a:rPr lang="en-US" b="1" dirty="0">
                    <a:solidFill>
                      <a:srgbClr val="002060"/>
                    </a:solidFill>
                    <a:cs typeface="B Titr" panose="00000700000000000000" pitchFamily="2" charset="-78"/>
                  </a:rPr>
                  <a:t> (</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تعریف </a:t>
                </a:r>
                <a:r>
                  <a:rPr lang="fa-IR" dirty="0">
                    <a:solidFill>
                      <a:srgbClr val="002060"/>
                    </a:solidFill>
                    <a:cs typeface="B Titr" panose="00000700000000000000" pitchFamily="2" charset="-78"/>
                  </a:rPr>
                  <a:t>می‌شوند</a:t>
                </a:r>
                <a:r>
                  <a:rPr lang="fa-IR" b="1" dirty="0">
                    <a:solidFill>
                      <a:srgbClr val="002060"/>
                    </a:solidFill>
                    <a:cs typeface="B Titr" panose="00000700000000000000" pitchFamily="2" charset="-78"/>
                  </a:rPr>
                  <a:t>  که نقش مهمی در تنظیم سطح ریسک‌پذیری مدل ایفا می‌کنند. این پارامترها به‌گونه‌ای طراحی شده‌اند که تعادل مناسبی میان پذیرش اشتباه مشتریان پرریسک (خطای نوع دوم) و رد اشتباه مشتریان خوش‌حساب (خطای نوع اول) برقرار گردد.</a:t>
                </a:r>
              </a:p>
            </p:txBody>
          </p:sp>
        </mc:Choice>
        <mc:Fallback xmlns="">
          <p:sp>
            <p:nvSpPr>
              <p:cNvPr id="3" name="TextBox 2">
                <a:extLst>
                  <a:ext uri="{FF2B5EF4-FFF2-40B4-BE49-F238E27FC236}">
                    <a16:creationId xmlns:a16="http://schemas.microsoft.com/office/drawing/2014/main" id="{A45D577B-3FA2-C56C-0886-8A817C4D215C}"/>
                  </a:ext>
                </a:extLst>
              </p:cNvPr>
              <p:cNvSpPr txBox="1">
                <a:spLocks noRot="1" noChangeAspect="1" noMove="1" noResize="1" noEditPoints="1" noAdjustHandles="1" noChangeArrowheads="1" noChangeShapeType="1" noTextEdit="1"/>
              </p:cNvSpPr>
              <p:nvPr/>
            </p:nvSpPr>
            <p:spPr>
              <a:xfrm>
                <a:off x="1110342" y="1006731"/>
                <a:ext cx="7819075" cy="1754326"/>
              </a:xfrm>
              <a:prstGeom prst="rect">
                <a:avLst/>
              </a:prstGeom>
              <a:blipFill>
                <a:blip r:embed="rId13"/>
                <a:stretch>
                  <a:fillRect l="-1169" t="-1042" r="-701"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623019D-D084-5A47-A141-A9041A3678A2}"/>
                  </a:ext>
                </a:extLst>
              </p:cNvPr>
              <p:cNvSpPr txBox="1"/>
              <p:nvPr/>
            </p:nvSpPr>
            <p:spPr>
              <a:xfrm>
                <a:off x="315274" y="2990870"/>
                <a:ext cx="8649478" cy="3600024"/>
              </a:xfrm>
              <a:prstGeom prst="rect">
                <a:avLst/>
              </a:prstGeom>
              <a:noFill/>
            </p:spPr>
            <p:txBody>
              <a:bodyPr wrap="square">
                <a:spAutoFit/>
              </a:bodyPr>
              <a:lstStyle/>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متغیرهای تصمیم</a:t>
                </a:r>
                <a:r>
                  <a:rPr lang="en-US"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ctr" rtl="1">
                  <a:lnSpc>
                    <a:spcPct val="107000"/>
                  </a:lnSpc>
                  <a:spcAft>
                    <a:spcPts val="800"/>
                  </a:spcAft>
                  <a:buNone/>
                </a:pPr>
                <a14:m>
                  <m:oMath xmlns:m="http://schemas.openxmlformats.org/officeDocument/2006/math">
                    <m:r>
                      <a:rPr lang="fa-IR"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0</m:t>
                    </m:r>
                    <m:r>
                      <a:rPr lang="fa-IR" sz="1400">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𝑢</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0</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𝑣</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oMath>
                </a14:m>
                <a:r>
                  <a:rPr lang="en-US" sz="1400" dirty="0">
                    <a:solidFill>
                      <a:srgbClr val="002060"/>
                    </a:solidFill>
                    <a:effectLst/>
                    <a:latin typeface="Cambria Math" panose="02040503050406030204" pitchFamily="18" charset="0"/>
                    <a:ea typeface="MS Mincho" panose="02020609040205080304" pitchFamily="49" charset="-128"/>
                    <a:cs typeface="B Titr" panose="00000700000000000000" pitchFamily="2" charset="-78"/>
                  </a:rPr>
                  <a:t>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محدودیت :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𝒖</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𝒗</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𝛆</m:t>
                      </m:r>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تابع هدف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𝐦𝐢𝐧</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sub>
                      </m:sSub>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r" rtl="1">
                  <a:lnSpc>
                    <a:spcPct val="150000"/>
                  </a:lnSpc>
                  <a:spcAft>
                    <a:spcPts val="800"/>
                  </a:spcAft>
                </a:pPr>
                <a14:m>
                  <m:oMathPara xmlns:m="http://schemas.openxmlformats.org/officeDocument/2006/math">
                    <m:oMathParaPr>
                      <m:jc m:val="centerGroup"/>
                    </m:oMathParaPr>
                    <m:oMath xmlns:m="http://schemas.openxmlformats.org/officeDocument/2006/math">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کلی</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هزینه</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𝑳</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ar-SA"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مرزی</m:t>
                          </m:r>
                          <m:r>
                            <a:rPr lang="ar-SA" sz="1400" b="0"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عرض</m:t>
                          </m:r>
                          <m:r>
                            <a:rPr lang="fa-IR" sz="1400" i="1">
                              <a:solidFill>
                                <a:srgbClr val="002060"/>
                              </a:solidFill>
                              <a:latin typeface="Cambria Math" panose="02040503050406030204" pitchFamily="18" charset="0"/>
                              <a:ea typeface="MS Mincho" panose="02020609040205080304" pitchFamily="49" charset="-128"/>
                              <a:cs typeface="B Lotus" panose="00000400000000000000" pitchFamily="2" charset="-78"/>
                            </a:rPr>
                            <m:t>ناحیه</m:t>
                          </m:r>
                        </m:e>
                      </m:nary>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d>
                            <m:dPr>
                              <m:begChr m:val="["/>
                              <m:endChr m:val="]"/>
                              <m:ctrlPr>
                                <a:rPr lang="en-US" sz="1400" b="1" i="1">
                                  <a:solidFill>
                                    <a:srgbClr val="002060"/>
                                  </a:solidFill>
                                  <a:effectLst/>
                                  <a:latin typeface="Cambria Math" panose="02040503050406030204" pitchFamily="18" charset="0"/>
                                  <a:ea typeface="MS Gothic" panose="020B0609070205080204" pitchFamily="49" charset="-128"/>
                                  <a:cs typeface="MS Gothic" panose="020B0609070205080204" pitchFamily="49" charset="-128"/>
                                </a:rPr>
                              </m:ctrlPr>
                            </m:dPr>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𝜷</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𝜶</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e>
                          </m:d>
                        </m:e>
                      </m:nary>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p:txBody>
          </p:sp>
        </mc:Choice>
        <mc:Fallback xmlns="">
          <p:sp>
            <p:nvSpPr>
              <p:cNvPr id="24" name="TextBox 23">
                <a:extLst>
                  <a:ext uri="{FF2B5EF4-FFF2-40B4-BE49-F238E27FC236}">
                    <a16:creationId xmlns:a16="http://schemas.microsoft.com/office/drawing/2014/main" id="{8623019D-D084-5A47-A141-A9041A3678A2}"/>
                  </a:ext>
                </a:extLst>
              </p:cNvPr>
              <p:cNvSpPr txBox="1">
                <a:spLocks noRot="1" noChangeAspect="1" noMove="1" noResize="1" noEditPoints="1" noAdjustHandles="1" noChangeArrowheads="1" noChangeShapeType="1" noTextEdit="1"/>
              </p:cNvSpPr>
              <p:nvPr/>
            </p:nvSpPr>
            <p:spPr>
              <a:xfrm>
                <a:off x="315274" y="2990870"/>
                <a:ext cx="8649478" cy="3600024"/>
              </a:xfrm>
              <a:prstGeom prst="rect">
                <a:avLst/>
              </a:prstGeom>
              <a:blipFill>
                <a:blip r:embed="rId14"/>
                <a:stretch>
                  <a:fillRect r="-211"/>
                </a:stretch>
              </a:blipFill>
            </p:spPr>
            <p:txBody>
              <a:bodyPr/>
              <a:lstStyle/>
              <a:p>
                <a:r>
                  <a:rPr lang="en-US">
                    <a:noFill/>
                  </a:rPr>
                  <a:t> </a:t>
                </a:r>
              </a:p>
            </p:txBody>
          </p:sp>
        </mc:Fallback>
      </mc:AlternateContent>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C5F5-AC7D-33E1-EC14-642BBCAB450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FC87752-34A7-16CC-EA0C-90BB84BB260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E2DCC7E-EF64-1B95-02A7-99F69E27E789}"/>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18B5AE7-0D25-5F7F-550F-055A0735D76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A5AC2CC-F3DD-7813-FFA8-321B6EE8BC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2D6442-7FF4-B31D-CE0C-884A6BC8C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5C2E368-88A5-4DD4-4F5C-86EF8452EF0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35</a:t>
            </a:r>
          </a:p>
        </p:txBody>
      </p:sp>
      <p:graphicFrame>
        <p:nvGraphicFramePr>
          <p:cNvPr id="14" name="Diagram 13">
            <a:extLst>
              <a:ext uri="{FF2B5EF4-FFF2-40B4-BE49-F238E27FC236}">
                <a16:creationId xmlns:a16="http://schemas.microsoft.com/office/drawing/2014/main" id="{808DBBE3-A397-DEED-B1BE-1A129F791841}"/>
              </a:ext>
            </a:extLst>
          </p:cNvPr>
          <p:cNvGraphicFramePr/>
          <p:nvPr>
            <p:extLst>
              <p:ext uri="{D42A27DB-BD31-4B8C-83A1-F6EECF244321}">
                <p14:modId xmlns:p14="http://schemas.microsoft.com/office/powerpoint/2010/main" val="15828939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8F2B044-B60D-8B99-DFDF-45A29661C64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اجرای تصمیم‌گیری سه‌طرفه و مدیریت نمونه‌های مرزی</a:t>
            </a:r>
          </a:p>
        </p:txBody>
      </p:sp>
      <p:pic>
        <p:nvPicPr>
          <p:cNvPr id="17" name="Picture 16" descr="Line-3.png">
            <a:extLst>
              <a:ext uri="{FF2B5EF4-FFF2-40B4-BE49-F238E27FC236}">
                <a16:creationId xmlns:a16="http://schemas.microsoft.com/office/drawing/2014/main" id="{52FDC122-7F90-627F-4168-2C96B9B9971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EF3B306-BD81-D46B-D523-34C4A28C8219}"/>
              </a:ext>
            </a:extLst>
          </p:cNvPr>
          <p:cNvSpPr txBox="1"/>
          <p:nvPr/>
        </p:nvSpPr>
        <p:spPr>
          <a:xfrm>
            <a:off x="1110342" y="1006731"/>
            <a:ext cx="7819075" cy="2308324"/>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مرحله اجرای تصمیم‌گیری سه‌طرفه، با استفاده از آستانه‌های </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و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هر مشتری در یکی از سه دسته «نکول قطعی»، «عدم نکول قطعی» یا «ناحیه مرزی» قرار می‌گیرد.</a:t>
            </a:r>
          </a:p>
          <a:p>
            <a:pPr algn="justLow" rtl="1"/>
            <a:r>
              <a:rPr lang="fa-IR" b="1" dirty="0">
                <a:solidFill>
                  <a:srgbClr val="002060"/>
                </a:solidFill>
                <a:cs typeface="B Titr" panose="00000700000000000000" pitchFamily="2" charset="-78"/>
              </a:rPr>
              <a:t>اگر احتمال نکول</a:t>
            </a:r>
            <a:r>
              <a:rPr lang="en-US" b="1" dirty="0">
                <a:solidFill>
                  <a:srgbClr val="002060"/>
                </a:solidFill>
                <a:cs typeface="B Titr" panose="00000700000000000000" pitchFamily="2" charset="-78"/>
              </a:rPr>
              <a:t>pᵢ </a:t>
            </a:r>
            <a:r>
              <a:rPr lang="fa-IR" b="1" dirty="0">
                <a:solidFill>
                  <a:srgbClr val="002060"/>
                </a:solidFill>
                <a:cs typeface="B Titr" panose="00000700000000000000" pitchFamily="2" charset="-78"/>
              </a:rPr>
              <a:t> بزرگ‌تر از</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 باشد، مشتری در دسته پرریسک و اگر کمتر از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باشد، در دسته کم‌ریسک طبقه‌بندی می‌شود. </a:t>
            </a:r>
          </a:p>
          <a:p>
            <a:pPr algn="justLow" rtl="1"/>
            <a:r>
              <a:rPr lang="fa-IR" b="1" dirty="0">
                <a:solidFill>
                  <a:srgbClr val="002060"/>
                </a:solidFill>
                <a:cs typeface="B Titr" panose="00000700000000000000" pitchFamily="2" charset="-78"/>
              </a:rPr>
              <a:t>مقادیر میانی در ناحیه مرزی قرار گرفته و نیازمند بررسی تکمیلی هستند.این رویکرد با کاهش تصمیم‌گیری‌های پرریسک و تمرکز بر موارد نامطمئن، به بهبود دقت مدل و استفاده بهینه از منابع کمک می‌کند. نمونه‌های مرزی در مرحله بعد با مدل ترکیبی مجدداً تحلیل می‌شوند تا دقت نهایی افزایش یابد. </a:t>
            </a:r>
          </a:p>
        </p:txBody>
      </p:sp>
      <p:sp>
        <p:nvSpPr>
          <p:cNvPr id="2" name="Right Brace 1">
            <a:extLst>
              <a:ext uri="{FF2B5EF4-FFF2-40B4-BE49-F238E27FC236}">
                <a16:creationId xmlns:a16="http://schemas.microsoft.com/office/drawing/2014/main" id="{34937AA4-5FC6-3D63-C575-95682C3E1834}"/>
              </a:ext>
            </a:extLst>
          </p:cNvPr>
          <p:cNvSpPr/>
          <p:nvPr/>
        </p:nvSpPr>
        <p:spPr>
          <a:xfrm>
            <a:off x="6564121" y="3542946"/>
            <a:ext cx="597159" cy="17297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DABB8-9BF0-C49E-2690-6FCA559BF0B3}"/>
                  </a:ext>
                </a:extLst>
              </p:cNvPr>
              <p:cNvSpPr txBox="1"/>
              <p:nvPr/>
            </p:nvSpPr>
            <p:spPr>
              <a:xfrm>
                <a:off x="1441115" y="3597428"/>
                <a:ext cx="5352288" cy="1856983"/>
              </a:xfrm>
              <a:prstGeom prst="rect">
                <a:avLst/>
              </a:prstGeom>
              <a:noFill/>
            </p:spPr>
            <p:txBody>
              <a:bodyPr wrap="square" rtlCol="0">
                <a:spAutoFit/>
              </a:bodyPr>
              <a:lstStyle/>
              <a:p>
                <a:pPr algn="r" rtl="1"/>
                <a14:m>
                  <m:oMath xmlns:m="http://schemas.openxmlformats.org/officeDocument/2006/math">
                    <m:sSub>
                      <m:sSubPr>
                        <m:ctrlPr>
                          <a:rPr lang="en-US" b="1" i="1" smtClean="0">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به عنوان نکول</a:t>
                </a:r>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Para xmlns:m="http://schemas.openxmlformats.org/officeDocument/2006/math">
                    <m:oMathParaPr>
                      <m:jc m:val="right"/>
                    </m:oMathParaPr>
                    <m:oMath xmlns:m="http://schemas.openxmlformats.org/officeDocument/2006/math">
                      <m:r>
                        <m:rPr>
                          <m:nor/>
                        </m:rPr>
                        <a:rPr lang="fa-IR" b="1" dirty="0">
                          <a:solidFill>
                            <a:srgbClr val="002060"/>
                          </a:solidFill>
                          <a:cs typeface="B Titr" panose="00000700000000000000" pitchFamily="2" charset="-78"/>
                        </a:rPr>
                        <m:t>طبقه بندی به عنوان عدم نکول</m:t>
                      </m:r>
                      <m:r>
                        <a:rPr lang="fa-IR" b="1" i="0" smtClean="0">
                          <a:solidFill>
                            <a:srgbClr val="002060"/>
                          </a:solidFill>
                          <a:latin typeface="Cambria Math" panose="02040503050406030204" pitchFamily="18" charset="0"/>
                          <a:cs typeface="B Titr" panose="00000700000000000000" pitchFamily="2" charset="-78"/>
                        </a:rPr>
                        <m:t>:</m:t>
                      </m:r>
                      <m:r>
                        <a:rPr lang="fa-IR" b="1">
                          <a:solidFill>
                            <a:srgbClr val="002060"/>
                          </a:solidFill>
                          <a:latin typeface="Cambria Math" panose="02040503050406030204" pitchFamily="18" charset="0"/>
                          <a:cs typeface="B Titr" panose="00000700000000000000" pitchFamily="2" charset="-78"/>
                        </a:rPr>
                        <m: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m:oMathPara>
                </a14:m>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 xmlns:m="http://schemas.openxmlformats.org/officeDocument/2006/math">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در ناحیه مرزی </a:t>
                </a:r>
                <a:r>
                  <a:rPr lang="en-US" b="1" dirty="0">
                    <a:solidFill>
                      <a:srgbClr val="002060"/>
                    </a:solidFill>
                    <a:cs typeface="B Titr" panose="00000700000000000000" pitchFamily="2" charset="-78"/>
                  </a:rPr>
                  <a:t> </a:t>
                </a:r>
              </a:p>
              <a:p>
                <a:pPr algn="r" rtl="1"/>
                <a:endParaRPr lang="en-US" dirty="0">
                  <a:solidFill>
                    <a:schemeClr val="tx1"/>
                  </a:solidFill>
                  <a:cs typeface="B Titr" panose="00000700000000000000" pitchFamily="2" charset="-78"/>
                </a:endParaRPr>
              </a:p>
            </p:txBody>
          </p:sp>
        </mc:Choice>
        <mc:Fallback xmlns="">
          <p:sp>
            <p:nvSpPr>
              <p:cNvPr id="4" name="TextBox 3">
                <a:extLst>
                  <a:ext uri="{FF2B5EF4-FFF2-40B4-BE49-F238E27FC236}">
                    <a16:creationId xmlns:a16="http://schemas.microsoft.com/office/drawing/2014/main" id="{57EDABB8-9BF0-C49E-2690-6FCA559BF0B3}"/>
                  </a:ext>
                </a:extLst>
              </p:cNvPr>
              <p:cNvSpPr txBox="1">
                <a:spLocks noRot="1" noChangeAspect="1" noMove="1" noResize="1" noEditPoints="1" noAdjustHandles="1" noChangeArrowheads="1" noChangeShapeType="1" noTextEdit="1"/>
              </p:cNvSpPr>
              <p:nvPr/>
            </p:nvSpPr>
            <p:spPr>
              <a:xfrm>
                <a:off x="1441115" y="3597428"/>
                <a:ext cx="5352288" cy="1856983"/>
              </a:xfrm>
              <a:prstGeom prst="rect">
                <a:avLst/>
              </a:prstGeom>
              <a:blipFill>
                <a:blip r:embed="rId13"/>
                <a:stretch>
                  <a:fillRect t="-328"/>
                </a:stretch>
              </a:blipFill>
            </p:spPr>
            <p:txBody>
              <a:bodyPr/>
              <a:lstStyle/>
              <a:p>
                <a:r>
                  <a:rPr lang="en-US">
                    <a:noFill/>
                  </a:rPr>
                  <a:t> </a:t>
                </a:r>
              </a:p>
            </p:txBody>
          </p:sp>
        </mc:Fallback>
      </mc:AlternateContent>
    </p:spTree>
    <p:extLst>
      <p:ext uri="{BB962C8B-B14F-4D97-AF65-F5344CB8AC3E}">
        <p14:creationId xmlns:p14="http://schemas.microsoft.com/office/powerpoint/2010/main" val="36772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BEE8F-33F7-7788-E4FA-8890C16001B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1DB0442-66B1-68CF-B1AA-5265B017B2F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AB3C008-D1A0-680E-0CBB-6F701336B2C4}"/>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84C7095-856B-CDCC-80CC-1DE01AAB05D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A7FA0DBA-0FE1-10A2-D765-EE57AF4D6D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0B8397-A160-9708-90F6-0D68FFE46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9088A76-5C28-A510-BBAE-FEDCD6F1974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36</a:t>
            </a:r>
          </a:p>
        </p:txBody>
      </p:sp>
      <p:graphicFrame>
        <p:nvGraphicFramePr>
          <p:cNvPr id="14" name="Diagram 13">
            <a:extLst>
              <a:ext uri="{FF2B5EF4-FFF2-40B4-BE49-F238E27FC236}">
                <a16:creationId xmlns:a16="http://schemas.microsoft.com/office/drawing/2014/main" id="{BA5B911A-6E39-3605-732D-4B907DD02210}"/>
              </a:ext>
            </a:extLst>
          </p:cNvPr>
          <p:cNvGraphicFramePr/>
          <p:nvPr>
            <p:extLst>
              <p:ext uri="{D42A27DB-BD31-4B8C-83A1-F6EECF244321}">
                <p14:modId xmlns:p14="http://schemas.microsoft.com/office/powerpoint/2010/main" val="77834941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8B15E7AD-7ED4-6214-2718-85F91B1F7F2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تصمیم‌گیری نمونه‌های مرزی توسط رویکرد بگینگ </a:t>
            </a:r>
          </a:p>
        </p:txBody>
      </p:sp>
      <p:pic>
        <p:nvPicPr>
          <p:cNvPr id="17" name="Picture 16" descr="Line-3.png">
            <a:extLst>
              <a:ext uri="{FF2B5EF4-FFF2-40B4-BE49-F238E27FC236}">
                <a16:creationId xmlns:a16="http://schemas.microsoft.com/office/drawing/2014/main" id="{5DAD16C4-73D4-648F-BADB-36E1EA91DB12}"/>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6F0C541-83DC-98CA-3EED-F483417D2DAD}"/>
              </a:ext>
            </a:extLst>
          </p:cNvPr>
          <p:cNvSpPr txBox="1"/>
          <p:nvPr/>
        </p:nvSpPr>
        <p:spPr>
          <a:xfrm>
            <a:off x="1110342" y="1006731"/>
            <a:ext cx="7819075" cy="1754326"/>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این رویکرد با بهره‌گیری از مجموعه‌ای از طبقه‌بندهای ساده و متنوع، دقت پیش‌بینی را در ناحیه مرزی به‌طور قابل‌توجهی افزایش می‌دهد. </a:t>
            </a:r>
          </a:p>
          <a:p>
            <a:pPr algn="just" rtl="1"/>
            <a:r>
              <a:rPr lang="fa-IR" b="1" dirty="0">
                <a:solidFill>
                  <a:srgbClr val="002060"/>
                </a:solidFill>
                <a:cs typeface="B Titr" panose="00000700000000000000" pitchFamily="2" charset="-78"/>
              </a:rPr>
              <a:t>در این پیاده‌سازی، ده درخت تصمیم به‌عنوان مدل‌های پایه مورد استفاده قرار گرفته‌اند که هرکدام بر اساس نمونه‌برداری تصادفی با جایگزینی از داده‌های مرزی آموزش دیده‌اند. این ساختار باعث می‌شود تصمیم نهایی با اتکا به رأی‌گیری اکثریت میان مدل‌ها، از پایداری و دقت بالاتری برخوردار باشد.</a:t>
            </a:r>
          </a:p>
        </p:txBody>
      </p:sp>
      <p:pic>
        <p:nvPicPr>
          <p:cNvPr id="6" name="Picture 5">
            <a:extLst>
              <a:ext uri="{FF2B5EF4-FFF2-40B4-BE49-F238E27FC236}">
                <a16:creationId xmlns:a16="http://schemas.microsoft.com/office/drawing/2014/main" id="{5822E753-A0A5-66FF-EEA9-D76EFD8A1EBD}"/>
              </a:ext>
            </a:extLst>
          </p:cNvPr>
          <p:cNvPicPr>
            <a:picLocks noChangeAspect="1"/>
          </p:cNvPicPr>
          <p:nvPr/>
        </p:nvPicPr>
        <p:blipFill>
          <a:blip r:embed="rId13"/>
          <a:stretch>
            <a:fillRect/>
          </a:stretch>
        </p:blipFill>
        <p:spPr>
          <a:xfrm>
            <a:off x="2493572" y="3038056"/>
            <a:ext cx="4423361" cy="3217730"/>
          </a:xfrm>
          <a:prstGeom prst="rect">
            <a:avLst/>
          </a:prstGeom>
        </p:spPr>
      </p:pic>
    </p:spTree>
    <p:extLst>
      <p:ext uri="{BB962C8B-B14F-4D97-AF65-F5344CB8AC3E}">
        <p14:creationId xmlns:p14="http://schemas.microsoft.com/office/powerpoint/2010/main" val="32571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B604-0866-CEFD-5AE9-79AFB7AECD2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8D54BA5-69D5-1040-5981-1D9FE70473A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2DB8AC2-FDB2-23BC-9C53-272F2764A5F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922A97C-6A5B-5F13-FF19-F03FD6CDF25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FB9F8D9A-9A71-B7A8-A9DC-190B54C890B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C5DBC1-473B-C3F9-5504-D04685765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CB9FB55-AE20-17E4-3DE2-37FD8CC4431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37</a:t>
            </a:r>
          </a:p>
        </p:txBody>
      </p:sp>
      <p:graphicFrame>
        <p:nvGraphicFramePr>
          <p:cNvPr id="14" name="Diagram 13">
            <a:extLst>
              <a:ext uri="{FF2B5EF4-FFF2-40B4-BE49-F238E27FC236}">
                <a16:creationId xmlns:a16="http://schemas.microsoft.com/office/drawing/2014/main" id="{88F2559D-4F44-5934-C074-D75D3CFC2159}"/>
              </a:ext>
            </a:extLst>
          </p:cNvPr>
          <p:cNvGraphicFramePr/>
          <p:nvPr>
            <p:extLst>
              <p:ext uri="{D42A27DB-BD31-4B8C-83A1-F6EECF244321}">
                <p14:modId xmlns:p14="http://schemas.microsoft.com/office/powerpoint/2010/main" val="25272935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9594211-86B4-4FEF-D57D-A0C8DDF49BB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نهایی و تحلیل هزینه‌های تصمیم‌گیری</a:t>
            </a:r>
          </a:p>
        </p:txBody>
      </p:sp>
      <p:pic>
        <p:nvPicPr>
          <p:cNvPr id="17" name="Picture 16" descr="Line-3.png">
            <a:extLst>
              <a:ext uri="{FF2B5EF4-FFF2-40B4-BE49-F238E27FC236}">
                <a16:creationId xmlns:a16="http://schemas.microsoft.com/office/drawing/2014/main" id="{C4C63536-0DE3-3B12-A6D6-82A8A2C4A243}"/>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5A39803C-800F-07DC-176C-4C37875E5088}"/>
              </a:ext>
            </a:extLst>
          </p:cNvPr>
          <p:cNvSpPr txBox="1"/>
          <p:nvPr/>
        </p:nvSpPr>
        <p:spPr>
          <a:xfrm>
            <a:off x="1110342" y="1006731"/>
            <a:ext cx="7819075" cy="584775"/>
          </a:xfrm>
          <a:prstGeom prst="rect">
            <a:avLst/>
          </a:prstGeom>
          <a:noFill/>
        </p:spPr>
        <p:txBody>
          <a:bodyPr wrap="square" rtlCol="0">
            <a:spAutoFit/>
          </a:bodyPr>
          <a:lstStyle/>
          <a:p>
            <a:pPr algn="just" rtl="1"/>
            <a:r>
              <a:rPr lang="fa-IR" sz="1600" b="1" dirty="0">
                <a:solidFill>
                  <a:srgbClr val="002060"/>
                </a:solidFill>
                <a:cs typeface="B Titr" panose="00000700000000000000" pitchFamily="2" charset="-78"/>
              </a:rPr>
              <a:t>در این بخش، عملکرد مدل نهایی از منظر آماری و اقتصادی بررسی شده است. هدف، سنجش توان مدل در پیش‌بینی صحیح ریسک اعتباری و تحلیل پیامدهای اقتصادی تصمیم‌های اتخاذشده است.</a:t>
            </a:r>
          </a:p>
        </p:txBody>
      </p:sp>
      <p:sp>
        <p:nvSpPr>
          <p:cNvPr id="2" name="TextBox 1">
            <a:extLst>
              <a:ext uri="{FF2B5EF4-FFF2-40B4-BE49-F238E27FC236}">
                <a16:creationId xmlns:a16="http://schemas.microsoft.com/office/drawing/2014/main" id="{6BF7495C-F9D8-EFAF-62B1-6F36E98DA95E}"/>
              </a:ext>
            </a:extLst>
          </p:cNvPr>
          <p:cNvSpPr txBox="1"/>
          <p:nvPr/>
        </p:nvSpPr>
        <p:spPr>
          <a:xfrm>
            <a:off x="5637678" y="1858688"/>
            <a:ext cx="3181760" cy="2031325"/>
          </a:xfrm>
          <a:prstGeom prst="rect">
            <a:avLst/>
          </a:prstGeom>
          <a:noFill/>
        </p:spPr>
        <p:txBody>
          <a:bodyPr wrap="square" rtlCol="0">
            <a:spAutoFit/>
          </a:bodyPr>
          <a:lstStyle/>
          <a:p>
            <a:pPr algn="just" rtl="1"/>
            <a:endParaRPr lang="fa-IR" sz="1400" b="1" dirty="0">
              <a:solidFill>
                <a:srgbClr val="002060"/>
              </a:solidFill>
              <a:cs typeface="B Titr" panose="00000700000000000000" pitchFamily="2" charset="-78"/>
            </a:endParaRPr>
          </a:p>
          <a:p>
            <a:pPr algn="just" rtl="1"/>
            <a:r>
              <a:rPr lang="en-US" sz="1400" b="1" dirty="0">
                <a:solidFill>
                  <a:srgbClr val="002060"/>
                </a:solidFill>
                <a:cs typeface="B Titr" panose="00000700000000000000" pitchFamily="2" charset="-78"/>
              </a:rPr>
              <a:t> : TP </a:t>
            </a:r>
            <a:r>
              <a:rPr lang="fa-IR" sz="1400" b="1" dirty="0">
                <a:solidFill>
                  <a:srgbClr val="002060"/>
                </a:solidFill>
                <a:cs typeface="B Titr" panose="00000700000000000000" pitchFamily="2" charset="-78"/>
              </a:rPr>
              <a:t>مشتریان نکول‌کرده که به‌درستی پرریسک شناسایی شده‌اند.</a:t>
            </a:r>
          </a:p>
          <a:p>
            <a:pPr algn="just" rtl="1"/>
            <a:r>
              <a:rPr lang="en-US" sz="1400" b="1" dirty="0">
                <a:solidFill>
                  <a:srgbClr val="002060"/>
                </a:solidFill>
                <a:cs typeface="B Titr" panose="00000700000000000000" pitchFamily="2" charset="-78"/>
              </a:rPr>
              <a:t> : TN </a:t>
            </a:r>
            <a:r>
              <a:rPr lang="fa-IR" sz="1400" b="1" dirty="0">
                <a:solidFill>
                  <a:srgbClr val="002060"/>
                </a:solidFill>
                <a:cs typeface="B Titr" panose="00000700000000000000" pitchFamily="2" charset="-78"/>
              </a:rPr>
              <a:t>مشتریان غیرنکول که به‌درستی کم‌ریسک شناسایی شده‌اند.</a:t>
            </a:r>
          </a:p>
          <a:p>
            <a:pPr algn="just" rtl="1"/>
            <a:r>
              <a:rPr lang="en-US" sz="1400" b="1" dirty="0">
                <a:solidFill>
                  <a:srgbClr val="002060"/>
                </a:solidFill>
                <a:cs typeface="B Titr" panose="00000700000000000000" pitchFamily="2" charset="-78"/>
              </a:rPr>
              <a:t> : FP </a:t>
            </a:r>
            <a:r>
              <a:rPr lang="fa-IR" sz="1400" b="1" dirty="0">
                <a:solidFill>
                  <a:srgbClr val="002060"/>
                </a:solidFill>
                <a:cs typeface="B Titr" panose="00000700000000000000" pitchFamily="2" charset="-78"/>
              </a:rPr>
              <a:t>مشتریان غیرنکول که به‌اشتباه پرریسک تشخیص داده شده‌اند.</a:t>
            </a:r>
          </a:p>
          <a:p>
            <a:pPr algn="just" rtl="1"/>
            <a:r>
              <a:rPr lang="en-US" sz="1400" b="1" dirty="0">
                <a:solidFill>
                  <a:srgbClr val="002060"/>
                </a:solidFill>
                <a:cs typeface="B Titr" panose="00000700000000000000" pitchFamily="2" charset="-78"/>
              </a:rPr>
              <a:t> : FN </a:t>
            </a:r>
            <a:r>
              <a:rPr lang="fa-IR" sz="1400" b="1" dirty="0">
                <a:solidFill>
                  <a:srgbClr val="002060"/>
                </a:solidFill>
                <a:cs typeface="B Titr" panose="00000700000000000000" pitchFamily="2" charset="-78"/>
              </a:rPr>
              <a:t>مشتریان نکول‌کرده که به‌اشتباه کم‌ریسک پیش‌بینی شده‌اند.</a:t>
            </a:r>
          </a:p>
        </p:txBody>
      </p:sp>
      <p:sp>
        <p:nvSpPr>
          <p:cNvPr id="5" name="TextBox 4">
            <a:extLst>
              <a:ext uri="{FF2B5EF4-FFF2-40B4-BE49-F238E27FC236}">
                <a16:creationId xmlns:a16="http://schemas.microsoft.com/office/drawing/2014/main" id="{778F2F1E-0FAA-9C6C-E938-C7117C7A80B0}"/>
              </a:ext>
            </a:extLst>
          </p:cNvPr>
          <p:cNvSpPr txBox="1"/>
          <p:nvPr/>
        </p:nvSpPr>
        <p:spPr>
          <a:xfrm>
            <a:off x="1110342" y="2095775"/>
            <a:ext cx="3524762" cy="1384995"/>
          </a:xfrm>
          <a:prstGeom prst="rect">
            <a:avLst/>
          </a:prstGeom>
          <a:noFill/>
        </p:spPr>
        <p:txBody>
          <a:bodyPr wrap="square">
            <a:spAutoFit/>
          </a:bodyPr>
          <a:lstStyle/>
          <a:p>
            <a:pPr algn="just" rtl="1"/>
            <a:r>
              <a:rPr lang="en-US" sz="1200" b="1" dirty="0">
                <a:solidFill>
                  <a:srgbClr val="002060"/>
                </a:solidFill>
                <a:cs typeface="B Titr" panose="00000700000000000000" pitchFamily="2" charset="-78"/>
              </a:rPr>
              <a:t>Balanced Accuracy</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میانگین دقت شناسایی صحیح در هر کلاس</a:t>
            </a:r>
          </a:p>
          <a:p>
            <a:pPr algn="just" rtl="1"/>
            <a:r>
              <a:rPr lang="en-US" sz="1200" b="1" dirty="0">
                <a:solidFill>
                  <a:srgbClr val="002060"/>
                </a:solidFill>
                <a:cs typeface="B Titr" panose="00000700000000000000" pitchFamily="2" charset="-78"/>
              </a:rPr>
              <a:t>Recall</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حساسیت : قدرت مدل در شناسایی صحیح مشتریان نکول</a:t>
            </a:r>
          </a:p>
          <a:p>
            <a:pPr algn="just" rtl="1"/>
            <a:r>
              <a:rPr lang="en-US" sz="1200" b="1" dirty="0">
                <a:solidFill>
                  <a:srgbClr val="002060"/>
                </a:solidFill>
                <a:cs typeface="B Titr" panose="00000700000000000000" pitchFamily="2" charset="-78"/>
              </a:rPr>
              <a:t>G-Mean</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تعادل در عملکرد میان دو کلاس</a:t>
            </a:r>
          </a:p>
          <a:p>
            <a:pPr algn="just" rtl="1"/>
            <a:r>
              <a:rPr lang="en-US" sz="1200" b="1" dirty="0">
                <a:solidFill>
                  <a:srgbClr val="002060"/>
                </a:solidFill>
                <a:cs typeface="B Titr" panose="00000700000000000000" pitchFamily="2" charset="-78"/>
              </a:rPr>
              <a:t>AUC</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توان مدل در تفکیک نکول از غیرنکول در کل دامنه احتمالات</a:t>
            </a:r>
          </a:p>
        </p:txBody>
      </p:sp>
      <p:graphicFrame>
        <p:nvGraphicFramePr>
          <p:cNvPr id="7" name="Table 6">
            <a:extLst>
              <a:ext uri="{FF2B5EF4-FFF2-40B4-BE49-F238E27FC236}">
                <a16:creationId xmlns:a16="http://schemas.microsoft.com/office/drawing/2014/main" id="{191B964E-99E0-5E8D-8610-9FAD8D2DE717}"/>
              </a:ext>
            </a:extLst>
          </p:cNvPr>
          <p:cNvGraphicFramePr>
            <a:graphicFrameLocks noGrp="1"/>
          </p:cNvGraphicFramePr>
          <p:nvPr>
            <p:extLst>
              <p:ext uri="{D42A27DB-BD31-4B8C-83A1-F6EECF244321}">
                <p14:modId xmlns:p14="http://schemas.microsoft.com/office/powerpoint/2010/main" val="2594112381"/>
              </p:ext>
            </p:extLst>
          </p:nvPr>
        </p:nvGraphicFramePr>
        <p:xfrm>
          <a:off x="2370941" y="4092124"/>
          <a:ext cx="5326380" cy="220599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580949047"/>
                    </a:ext>
                  </a:extLst>
                </a:gridCol>
                <a:gridCol w="1852930">
                  <a:extLst>
                    <a:ext uri="{9D8B030D-6E8A-4147-A177-3AD203B41FA5}">
                      <a16:colId xmlns:a16="http://schemas.microsoft.com/office/drawing/2014/main" val="1088048729"/>
                    </a:ext>
                  </a:extLst>
                </a:gridCol>
                <a:gridCol w="1852930">
                  <a:extLst>
                    <a:ext uri="{9D8B030D-6E8A-4147-A177-3AD203B41FA5}">
                      <a16:colId xmlns:a16="http://schemas.microsoft.com/office/drawing/2014/main" val="747077395"/>
                    </a:ext>
                  </a:extLst>
                </a:gridCol>
              </a:tblGrid>
              <a:tr h="245110">
                <a:tc>
                  <a:txBody>
                    <a:bodyPr/>
                    <a:lstStyle/>
                    <a:p>
                      <a:pPr algn="ctr">
                        <a:lnSpc>
                          <a:spcPct val="107000"/>
                        </a:lnSpc>
                        <a:spcAft>
                          <a:spcPts val="800"/>
                        </a:spcAft>
                        <a:buNone/>
                      </a:pPr>
                      <a:r>
                        <a:rPr lang="ar-SA" sz="1100">
                          <a:effectLst/>
                        </a:rPr>
                        <a:t>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میانگین</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انحراف 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30222837"/>
                  </a:ext>
                </a:extLst>
              </a:tr>
              <a:tr h="245110">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0.7639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0.0614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221542002"/>
                  </a:ext>
                </a:extLst>
              </a:tr>
              <a:tr h="245110">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0.7422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0.1636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101835099"/>
                  </a:ext>
                </a:extLst>
              </a:tr>
              <a:tr h="245110">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0.9352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0.0032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401666595"/>
                  </a:ext>
                </a:extLst>
              </a:tr>
              <a:tr h="245110">
                <a:tc>
                  <a:txBody>
                    <a:bodyPr/>
                    <a:lstStyle/>
                    <a:p>
                      <a:pPr algn="ctr">
                        <a:lnSpc>
                          <a:spcPct val="107000"/>
                        </a:lnSpc>
                        <a:spcAft>
                          <a:spcPts val="800"/>
                        </a:spcAft>
                        <a:buNone/>
                      </a:pPr>
                      <a:r>
                        <a:rPr lang="en-US" sz="1100">
                          <a:effectLst/>
                        </a:rPr>
                        <a:t>Recall</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0.7343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0.2226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218658282"/>
                  </a:ext>
                </a:extLst>
              </a:tr>
              <a:tr h="245110">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4350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1318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320129901"/>
                  </a:ext>
                </a:extLst>
              </a:tr>
              <a:tr h="245110">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257797337"/>
                  </a:ext>
                </a:extLst>
              </a:tr>
              <a:tr h="245110">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223827707"/>
                  </a:ext>
                </a:extLst>
              </a:tr>
              <a:tr h="245110">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1574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1318</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17878510"/>
                  </a:ext>
                </a:extLst>
              </a:tr>
            </a:tbl>
          </a:graphicData>
        </a:graphic>
      </p:graphicFrame>
    </p:spTree>
    <p:extLst>
      <p:ext uri="{BB962C8B-B14F-4D97-AF65-F5344CB8AC3E}">
        <p14:creationId xmlns:p14="http://schemas.microsoft.com/office/powerpoint/2010/main" val="23845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36C8-1336-A973-0D8F-8A0481EDBC2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31A530A-6D68-0C21-3DBB-2554B1E42BE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E8EC773-BEAD-4E29-25EB-BA0A60281EF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5C9291A-FC10-ECCE-9376-3C2BDBA85D3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3058744-E050-3A67-3A73-5A4E478E5AB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0447A9-5286-C9F0-FD10-63E9FA443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90C93C5-6294-5C35-5A8E-9484BB888A2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38</a:t>
            </a:r>
          </a:p>
        </p:txBody>
      </p:sp>
      <p:graphicFrame>
        <p:nvGraphicFramePr>
          <p:cNvPr id="14" name="Diagram 13">
            <a:extLst>
              <a:ext uri="{FF2B5EF4-FFF2-40B4-BE49-F238E27FC236}">
                <a16:creationId xmlns:a16="http://schemas.microsoft.com/office/drawing/2014/main" id="{3329D757-3B10-5190-BE3F-1064082BB283}"/>
              </a:ext>
            </a:extLst>
          </p:cNvPr>
          <p:cNvGraphicFramePr/>
          <p:nvPr>
            <p:extLst>
              <p:ext uri="{D42A27DB-BD31-4B8C-83A1-F6EECF244321}">
                <p14:modId xmlns:p14="http://schemas.microsoft.com/office/powerpoint/2010/main" val="220837459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BCDEA59-6921-826F-F9BD-A606283BA8A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جامع عملکرد مدل پیشنهادی و مقایسه با دیگر الگوریتم‌ها </a:t>
            </a:r>
          </a:p>
        </p:txBody>
      </p:sp>
      <p:pic>
        <p:nvPicPr>
          <p:cNvPr id="17" name="Picture 16" descr="Line-3.png">
            <a:extLst>
              <a:ext uri="{FF2B5EF4-FFF2-40B4-BE49-F238E27FC236}">
                <a16:creationId xmlns:a16="http://schemas.microsoft.com/office/drawing/2014/main" id="{AA8CBE6D-5612-4AF5-3EB4-1499B754150F}"/>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8E5F151-80D5-142F-220D-CB822B13ECF8}"/>
              </a:ext>
            </a:extLst>
          </p:cNvPr>
          <p:cNvSpPr txBox="1"/>
          <p:nvPr/>
        </p:nvSpPr>
        <p:spPr>
          <a:xfrm>
            <a:off x="1110342" y="1006731"/>
            <a:ext cx="7819075" cy="923330"/>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در این جدول، عملکرد مدل پیشنهادی با چند الگوریتم مرجع بر اساس معیارهای کلیدی مانند دقت متوازن، </a:t>
            </a:r>
            <a:r>
              <a:rPr lang="en-US" b="1" dirty="0">
                <a:solidFill>
                  <a:srgbClr val="002060"/>
                </a:solidFill>
                <a:cs typeface="B Titr" panose="00000700000000000000" pitchFamily="2" charset="-78"/>
              </a:rPr>
              <a:t>AUC </a:t>
            </a:r>
            <a:r>
              <a:rPr lang="fa-IR" b="1" dirty="0">
                <a:solidFill>
                  <a:srgbClr val="002060"/>
                </a:solidFill>
                <a:cs typeface="B Titr" panose="00000700000000000000" pitchFamily="2" charset="-78"/>
              </a:rPr>
              <a:t>و </a:t>
            </a:r>
            <a:r>
              <a:rPr lang="en-US" b="1" dirty="0">
                <a:solidFill>
                  <a:srgbClr val="002060"/>
                </a:solidFill>
                <a:cs typeface="B Titr" panose="00000700000000000000" pitchFamily="2" charset="-78"/>
              </a:rPr>
              <a:t>G-Mean </a:t>
            </a:r>
            <a:r>
              <a:rPr lang="fa-IR" b="1" dirty="0">
                <a:solidFill>
                  <a:srgbClr val="002060"/>
                </a:solidFill>
                <a:cs typeface="B Titr" panose="00000700000000000000" pitchFamily="2" charset="-78"/>
              </a:rPr>
              <a:t>مقایسه شده است.نتایج نشان می‌دهد که مدل پیشنهادی در تشخیص مشتریان نکول‌پذیر عملکرد دقیق‌تر و متعادل‌تری دارد.</a:t>
            </a:r>
          </a:p>
        </p:txBody>
      </p:sp>
      <p:graphicFrame>
        <p:nvGraphicFramePr>
          <p:cNvPr id="8" name="Table 7">
            <a:extLst>
              <a:ext uri="{FF2B5EF4-FFF2-40B4-BE49-F238E27FC236}">
                <a16:creationId xmlns:a16="http://schemas.microsoft.com/office/drawing/2014/main" id="{8DEAD2A6-6568-A562-F503-319625BFA3F1}"/>
              </a:ext>
            </a:extLst>
          </p:cNvPr>
          <p:cNvGraphicFramePr>
            <a:graphicFrameLocks noGrp="1"/>
          </p:cNvGraphicFramePr>
          <p:nvPr>
            <p:extLst>
              <p:ext uri="{D42A27DB-BD31-4B8C-83A1-F6EECF244321}">
                <p14:modId xmlns:p14="http://schemas.microsoft.com/office/powerpoint/2010/main" val="377662582"/>
              </p:ext>
            </p:extLst>
          </p:nvPr>
        </p:nvGraphicFramePr>
        <p:xfrm>
          <a:off x="1110339" y="2524483"/>
          <a:ext cx="7819077" cy="3123645"/>
        </p:xfrm>
        <a:graphic>
          <a:graphicData uri="http://schemas.openxmlformats.org/drawingml/2006/table">
            <a:tbl>
              <a:tblPr firstRow="1" firstCol="1" bandRow="1">
                <a:tableStyleId>{5C22544A-7EE6-4342-B048-85BDC9FD1C3A}</a:tableStyleId>
              </a:tblPr>
              <a:tblGrid>
                <a:gridCol w="1879003">
                  <a:extLst>
                    <a:ext uri="{9D8B030D-6E8A-4147-A177-3AD203B41FA5}">
                      <a16:colId xmlns:a16="http://schemas.microsoft.com/office/drawing/2014/main" val="2319326663"/>
                    </a:ext>
                  </a:extLst>
                </a:gridCol>
                <a:gridCol w="844963">
                  <a:extLst>
                    <a:ext uri="{9D8B030D-6E8A-4147-A177-3AD203B41FA5}">
                      <a16:colId xmlns:a16="http://schemas.microsoft.com/office/drawing/2014/main" val="3254422067"/>
                    </a:ext>
                  </a:extLst>
                </a:gridCol>
                <a:gridCol w="762639">
                  <a:extLst>
                    <a:ext uri="{9D8B030D-6E8A-4147-A177-3AD203B41FA5}">
                      <a16:colId xmlns:a16="http://schemas.microsoft.com/office/drawing/2014/main" val="1771363333"/>
                    </a:ext>
                  </a:extLst>
                </a:gridCol>
                <a:gridCol w="755400">
                  <a:extLst>
                    <a:ext uri="{9D8B030D-6E8A-4147-A177-3AD203B41FA5}">
                      <a16:colId xmlns:a16="http://schemas.microsoft.com/office/drawing/2014/main" val="1759252400"/>
                    </a:ext>
                  </a:extLst>
                </a:gridCol>
                <a:gridCol w="825060">
                  <a:extLst>
                    <a:ext uri="{9D8B030D-6E8A-4147-A177-3AD203B41FA5}">
                      <a16:colId xmlns:a16="http://schemas.microsoft.com/office/drawing/2014/main" val="2452505515"/>
                    </a:ext>
                  </a:extLst>
                </a:gridCol>
                <a:gridCol w="963476">
                  <a:extLst>
                    <a:ext uri="{9D8B030D-6E8A-4147-A177-3AD203B41FA5}">
                      <a16:colId xmlns:a16="http://schemas.microsoft.com/office/drawing/2014/main" val="3697239042"/>
                    </a:ext>
                  </a:extLst>
                </a:gridCol>
                <a:gridCol w="963476">
                  <a:extLst>
                    <a:ext uri="{9D8B030D-6E8A-4147-A177-3AD203B41FA5}">
                      <a16:colId xmlns:a16="http://schemas.microsoft.com/office/drawing/2014/main" val="942039606"/>
                    </a:ext>
                  </a:extLst>
                </a:gridCol>
                <a:gridCol w="825060">
                  <a:extLst>
                    <a:ext uri="{9D8B030D-6E8A-4147-A177-3AD203B41FA5}">
                      <a16:colId xmlns:a16="http://schemas.microsoft.com/office/drawing/2014/main" val="1975506035"/>
                    </a:ext>
                  </a:extLst>
                </a:gridCol>
              </a:tblGrid>
              <a:tr h="446235">
                <a:tc>
                  <a:txBody>
                    <a:bodyPr/>
                    <a:lstStyle/>
                    <a:p>
                      <a:pPr algn="ctr">
                        <a:lnSpc>
                          <a:spcPct val="107000"/>
                        </a:lnSpc>
                        <a:spcAft>
                          <a:spcPts val="800"/>
                        </a:spcAft>
                        <a:buNone/>
                      </a:pPr>
                      <a:r>
                        <a:rPr lang="en-US" sz="1100">
                          <a:effectLst/>
                        </a:rPr>
                        <a:t>Method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147776741"/>
                  </a:ext>
                </a:extLst>
              </a:tr>
              <a:tr h="446235">
                <a:tc>
                  <a:txBody>
                    <a:bodyPr/>
                    <a:lstStyle/>
                    <a:p>
                      <a:pPr algn="l">
                        <a:lnSpc>
                          <a:spcPct val="107000"/>
                        </a:lnSpc>
                        <a:spcAft>
                          <a:spcPts val="800"/>
                        </a:spcAft>
                        <a:buNone/>
                      </a:pPr>
                      <a:r>
                        <a:rPr lang="en-US" sz="1100">
                          <a:effectLst/>
                        </a:rPr>
                        <a:t>Proposed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4350</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1574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64671672"/>
                  </a:ext>
                </a:extLst>
              </a:tr>
              <a:tr h="446235">
                <a:tc>
                  <a:txBody>
                    <a:bodyPr/>
                    <a:lstStyle/>
                    <a:p>
                      <a:pPr algn="l">
                        <a:lnSpc>
                          <a:spcPct val="107000"/>
                        </a:lnSpc>
                        <a:spcAft>
                          <a:spcPts val="800"/>
                        </a:spcAft>
                        <a:buNone/>
                      </a:pPr>
                      <a:r>
                        <a:rPr lang="en-US" sz="1100">
                          <a:effectLst/>
                        </a:rPr>
                        <a:t>Bagging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4147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399194590"/>
                  </a:ext>
                </a:extLst>
              </a:tr>
              <a:tr h="446235">
                <a:tc>
                  <a:txBody>
                    <a:bodyPr/>
                    <a:lstStyle/>
                    <a:p>
                      <a:pPr algn="l">
                        <a:lnSpc>
                          <a:spcPct val="107000"/>
                        </a:lnSpc>
                        <a:spcAft>
                          <a:spcPts val="800"/>
                        </a:spcAft>
                        <a:buNone/>
                      </a:pPr>
                      <a:r>
                        <a:rPr lang="en-US" sz="1100">
                          <a:effectLst/>
                        </a:rPr>
                        <a:t>XGBoost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3851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63811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16963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472357406"/>
                  </a:ext>
                </a:extLst>
              </a:tr>
              <a:tr h="446235">
                <a:tc>
                  <a:txBody>
                    <a:bodyPr/>
                    <a:lstStyle/>
                    <a:p>
                      <a:pPr algn="l">
                        <a:lnSpc>
                          <a:spcPct val="107000"/>
                        </a:lnSpc>
                        <a:spcAft>
                          <a:spcPts val="800"/>
                        </a:spcAft>
                        <a:buNone/>
                      </a:pPr>
                      <a:r>
                        <a:rPr lang="en-US" sz="1100">
                          <a:effectLst/>
                        </a:rPr>
                        <a:t>Stacking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3791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2133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728491082"/>
                  </a:ext>
                </a:extLst>
              </a:tr>
              <a:tr h="446235">
                <a:tc>
                  <a:txBody>
                    <a:bodyPr/>
                    <a:lstStyle/>
                    <a:p>
                      <a:pPr algn="l">
                        <a:lnSpc>
                          <a:spcPct val="107000"/>
                        </a:lnSpc>
                        <a:spcAft>
                          <a:spcPts val="800"/>
                        </a:spcAft>
                        <a:buNone/>
                      </a:pPr>
                      <a:r>
                        <a:rPr lang="en-US" sz="1100">
                          <a:effectLst/>
                        </a:rPr>
                        <a:t>RandomForest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l">
                        <a:lnSpc>
                          <a:spcPct val="107000"/>
                        </a:lnSpc>
                        <a:spcAft>
                          <a:spcPts val="800"/>
                        </a:spcAft>
                        <a:buNone/>
                      </a:pPr>
                      <a:r>
                        <a:rPr lang="en-US" sz="1100">
                          <a:effectLst/>
                        </a:rPr>
                        <a:t>3 673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61388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19386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2251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98807296"/>
                  </a:ext>
                </a:extLst>
              </a:tr>
              <a:tr h="446235">
                <a:tc>
                  <a:txBody>
                    <a:bodyPr/>
                    <a:lstStyle/>
                    <a:p>
                      <a:pPr algn="l">
                        <a:lnSpc>
                          <a:spcPct val="107000"/>
                        </a:lnSpc>
                        <a:spcAft>
                          <a:spcPts val="800"/>
                        </a:spcAft>
                        <a:buNone/>
                      </a:pPr>
                      <a:r>
                        <a:rPr lang="en-US" sz="1100">
                          <a:effectLst/>
                        </a:rPr>
                        <a:t>SVM-RBF</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80774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5924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954101742"/>
                  </a:ext>
                </a:extLst>
              </a:tr>
            </a:tbl>
          </a:graphicData>
        </a:graphic>
      </p:graphicFrame>
    </p:spTree>
    <p:extLst>
      <p:ext uri="{BB962C8B-B14F-4D97-AF65-F5344CB8AC3E}">
        <p14:creationId xmlns:p14="http://schemas.microsoft.com/office/powerpoint/2010/main" val="23467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6A9E-4B2E-F593-FD49-EFB100F6AA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128552-4757-0E18-C5E7-6E32898A0BA4}"/>
              </a:ext>
            </a:extLst>
          </p:cNvPr>
          <p:cNvGraphicFramePr/>
          <p:nvPr>
            <p:extLst>
              <p:ext uri="{D42A27DB-BD31-4B8C-83A1-F6EECF244321}">
                <p14:modId xmlns:p14="http://schemas.microsoft.com/office/powerpoint/2010/main" val="4090555107"/>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D911EF74-A56F-2544-4DDB-D2199EDE8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9810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a:t>
            </a:r>
          </a:p>
        </p:txBody>
      </p:sp>
      <p:graphicFrame>
        <p:nvGraphicFramePr>
          <p:cNvPr id="14" name="Diagram 13"/>
          <p:cNvGraphicFramePr/>
          <p:nvPr>
            <p:extLst>
              <p:ext uri="{D42A27DB-BD31-4B8C-83A1-F6EECF244321}">
                <p14:modId xmlns:p14="http://schemas.microsoft.com/office/powerpoint/2010/main" val="294004122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40</a:t>
            </a:r>
          </a:p>
        </p:txBody>
      </p:sp>
      <p:graphicFrame>
        <p:nvGraphicFramePr>
          <p:cNvPr id="14" name="Diagram 13"/>
          <p:cNvGraphicFramePr/>
          <p:nvPr>
            <p:extLst>
              <p:ext uri="{D42A27DB-BD31-4B8C-83A1-F6EECF244321}">
                <p14:modId xmlns:p14="http://schemas.microsoft.com/office/powerpoint/2010/main" val="6797106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06C60FB-9370-9EF8-329F-E74CADEDB842}"/>
              </a:ext>
            </a:extLst>
          </p:cNvPr>
          <p:cNvSpPr txBox="1"/>
          <p:nvPr/>
        </p:nvSpPr>
        <p:spPr>
          <a:xfrm>
            <a:off x="961053" y="1006731"/>
            <a:ext cx="7968365" cy="1107996"/>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در این پژوهش، چارچوبی ترکیبی برای ارزیابی ریسک اعتباری مشتریان بانکی توسعه داده شد. این چارچوب شامل چهار گام اصلی بود:</a:t>
            </a:r>
            <a:endParaRPr lang="en-US"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p:txBody>
      </p:sp>
      <p:sp>
        <p:nvSpPr>
          <p:cNvPr id="4" name="TextBox 3">
            <a:extLst>
              <a:ext uri="{FF2B5EF4-FFF2-40B4-BE49-F238E27FC236}">
                <a16:creationId xmlns:a16="http://schemas.microsoft.com/office/drawing/2014/main" id="{0742D4D0-FA16-957F-6AC2-C87D34C04F2A}"/>
              </a:ext>
            </a:extLst>
          </p:cNvPr>
          <p:cNvSpPr txBox="1"/>
          <p:nvPr/>
        </p:nvSpPr>
        <p:spPr>
          <a:xfrm>
            <a:off x="718479" y="2219846"/>
            <a:ext cx="8210939" cy="2277547"/>
          </a:xfrm>
          <a:prstGeom prst="rect">
            <a:avLst/>
          </a:prstGeom>
          <a:noFill/>
        </p:spPr>
        <p:txBody>
          <a:bodyPr wrap="square" rtlCol="0">
            <a:spAutoFit/>
          </a:bodyPr>
          <a:lstStyle/>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تحلیل آماری و آماده‌سازی داده‌ها: پالایش داده‌های گمشده و پرت، تبدیل ویژگی‌ها، و شناسایی روابط میان متغیرها.</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برآورد احتمال نکول با مدل </a:t>
            </a:r>
            <a:r>
              <a:rPr lang="en-US" b="1" dirty="0" err="1">
                <a:solidFill>
                  <a:srgbClr val="002060"/>
                </a:solidFill>
                <a:cs typeface="B Titr" panose="00000700000000000000" pitchFamily="2" charset="-78"/>
              </a:rPr>
              <a:t>LightGBM</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 به همراه تکنیک </a:t>
            </a:r>
            <a:r>
              <a:rPr lang="en-US" b="1" dirty="0">
                <a:solidFill>
                  <a:srgbClr val="002060"/>
                </a:solidFill>
                <a:cs typeface="B Titr" panose="00000700000000000000" pitchFamily="2" charset="-78"/>
              </a:rPr>
              <a:t>SMOTE </a:t>
            </a:r>
            <a:r>
              <a:rPr lang="fa-IR" b="1" dirty="0">
                <a:solidFill>
                  <a:srgbClr val="002060"/>
                </a:solidFill>
                <a:cs typeface="B Titr" panose="00000700000000000000" pitchFamily="2" charset="-78"/>
              </a:rPr>
              <a:t> برای مواجهه با داده‌های نامتوازن.</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بهینه‌سازی آستانه‌های تصمیم با الگوریتم </a:t>
            </a:r>
            <a:r>
              <a:rPr lang="en-US" b="1" dirty="0">
                <a:solidFill>
                  <a:srgbClr val="002060"/>
                </a:solidFill>
                <a:cs typeface="B Titr" panose="00000700000000000000" pitchFamily="2" charset="-78"/>
              </a:rPr>
              <a:t>NSGA-II </a:t>
            </a:r>
            <a:r>
              <a:rPr lang="fa-IR" b="1" dirty="0">
                <a:solidFill>
                  <a:srgbClr val="002060"/>
                </a:solidFill>
                <a:cs typeface="B Titr" panose="00000700000000000000" pitchFamily="2" charset="-78"/>
              </a:rPr>
              <a:t> به منظور کاهش هم‌زمان زیان اقتصادی و ناحیه عدم قطعیت.</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تصمیم‌گیری سه‌طرفه و تفکیک داده‌های مرزی با استفاده از مدل ترکیبی بگینگ</a:t>
            </a:r>
            <a:r>
              <a:rPr lang="en-US" b="1" dirty="0">
                <a:solidFill>
                  <a:srgbClr val="002060"/>
                </a:solidFill>
                <a:cs typeface="B Titr" panose="00000700000000000000" pitchFamily="2" charset="-78"/>
              </a:rPr>
              <a:t>.</a:t>
            </a:r>
          </a:p>
          <a:p>
            <a:pPr marL="285750" indent="-285750" algn="just" rtl="1">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C3766358-4A83-01C1-B471-0874F7AA1FC3}"/>
              </a:ext>
            </a:extLst>
          </p:cNvPr>
          <p:cNvSpPr txBox="1"/>
          <p:nvPr/>
        </p:nvSpPr>
        <p:spPr>
          <a:xfrm>
            <a:off x="970406" y="4497393"/>
            <a:ext cx="7968365" cy="1446550"/>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نتایج نهایی نشان داد که مدل پیشنهادی در مقایسه با الگوریتم‌های مرجع عملکرد بهتری در شاخص‌های </a:t>
            </a:r>
            <a:r>
              <a:rPr lang="en-US" sz="2200" b="1" dirty="0">
                <a:solidFill>
                  <a:srgbClr val="002060"/>
                </a:solidFill>
                <a:cs typeface="B Titr" panose="00000700000000000000" pitchFamily="2" charset="-78"/>
              </a:rPr>
              <a:t>Balanced Accuracy، G-Mean، AUC </a:t>
            </a:r>
            <a:r>
              <a:rPr lang="fa-IR" sz="2200" b="1" dirty="0">
                <a:solidFill>
                  <a:srgbClr val="002060"/>
                </a:solidFill>
                <a:cs typeface="B Titr" panose="00000700000000000000" pitchFamily="2" charset="-78"/>
              </a:rPr>
              <a:t>و </a:t>
            </a:r>
            <a:r>
              <a:rPr lang="en-US" sz="2200" b="1" dirty="0">
                <a:solidFill>
                  <a:srgbClr val="002060"/>
                </a:solidFill>
                <a:cs typeface="B Titr" panose="00000700000000000000" pitchFamily="2" charset="-78"/>
              </a:rPr>
              <a:t>Recall </a:t>
            </a:r>
            <a:r>
              <a:rPr lang="fa-IR" sz="2200" b="1" dirty="0">
                <a:solidFill>
                  <a:srgbClr val="002060"/>
                </a:solidFill>
                <a:cs typeface="B Titr" panose="00000700000000000000" pitchFamily="2" charset="-78"/>
              </a:rPr>
              <a:t>دارد. همچنین، با تمرکز محاسباتی بر نمونه‌های مرزی، دقت کلی مدل و کارایی اقتصادی تصمیم‌ها به‌صورت محسوسی افزایش یافت.</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E60B2-CC9B-6607-BAE5-B45B895444B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18E70942-CCC2-C618-810D-41DBEA54982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8276D40-2560-DA0A-9E1E-44C4BFAA702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6A926F2-B6DC-9BEF-4D53-891A4830551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DF74248-424A-4B71-133D-2F6E764FD05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BFAD094-C2E9-3201-EFB3-B48802F84C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4C16001-6CD9-8522-FA44-1CBCA113E10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41</a:t>
            </a:r>
          </a:p>
        </p:txBody>
      </p:sp>
      <p:graphicFrame>
        <p:nvGraphicFramePr>
          <p:cNvPr id="14" name="Diagram 13">
            <a:extLst>
              <a:ext uri="{FF2B5EF4-FFF2-40B4-BE49-F238E27FC236}">
                <a16:creationId xmlns:a16="http://schemas.microsoft.com/office/drawing/2014/main" id="{1E53F00B-D1AC-C63F-3065-7876BEAAD52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D6A5823-5633-3E31-3FB1-30D2C203248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پیشنهاد ها </a:t>
            </a:r>
          </a:p>
        </p:txBody>
      </p:sp>
      <p:pic>
        <p:nvPicPr>
          <p:cNvPr id="17" name="Picture 16" descr="Line-3.png">
            <a:extLst>
              <a:ext uri="{FF2B5EF4-FFF2-40B4-BE49-F238E27FC236}">
                <a16:creationId xmlns:a16="http://schemas.microsoft.com/office/drawing/2014/main" id="{865C810B-7EEF-19F3-9DCD-8FDAF8A675B8}"/>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CB84B2A1-AD33-D293-589B-81141D0C42B6}"/>
              </a:ext>
            </a:extLst>
          </p:cNvPr>
          <p:cNvSpPr txBox="1"/>
          <p:nvPr/>
        </p:nvSpPr>
        <p:spPr>
          <a:xfrm>
            <a:off x="1267784" y="1209872"/>
            <a:ext cx="7968365" cy="4832092"/>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ویژگی‌های مورد استفاده گسترش یابد و علاوه بر اطلاعات مالی مشتریان، متغیرهایی از قبیل شاخص‌های اقتصاد کلان و الگوهای رفتاری نیز در مدل لحاظ شود .</a:t>
            </a: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بهره‌گیری از رویکردهای هوشمند در انتخاب ویژگی‌ها و تنظیم پارامترها مانند الگوریتم‌های</a:t>
            </a:r>
            <a:r>
              <a:rPr lang="en-US" sz="2200" b="1" dirty="0">
                <a:solidFill>
                  <a:srgbClr val="002060"/>
                </a:solidFill>
                <a:cs typeface="B Titr" panose="00000700000000000000" pitchFamily="2" charset="-78"/>
              </a:rPr>
              <a:t> </a:t>
            </a:r>
            <a:r>
              <a:rPr lang="en-US" sz="2200" b="1" dirty="0" err="1">
                <a:solidFill>
                  <a:srgbClr val="002060"/>
                </a:solidFill>
                <a:cs typeface="B Titr" panose="00000700000000000000" pitchFamily="2" charset="-78"/>
              </a:rPr>
              <a:t>AutoML</a:t>
            </a:r>
            <a:r>
              <a:rPr lang="ar-SA" sz="2200" b="1" dirty="0">
                <a:solidFill>
                  <a:srgbClr val="002060"/>
                </a:solidFill>
                <a:cs typeface="B Titr" panose="00000700000000000000" pitchFamily="2" charset="-78"/>
              </a:rPr>
              <a:t>، می‌تواند روند مدلسازی را به‌صورت پویا و خودکار بهبود بخشد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در زمینه بهینه‌سازی، می‌توان از الگوریتم‌های پیشرفته‌تری همچون</a:t>
            </a:r>
            <a:r>
              <a:rPr lang="en-US" sz="2200" b="1" dirty="0">
                <a:solidFill>
                  <a:srgbClr val="002060"/>
                </a:solidFill>
                <a:cs typeface="B Titr" panose="00000700000000000000" pitchFamily="2" charset="-78"/>
              </a:rPr>
              <a:t> NSGA-III </a:t>
            </a:r>
            <a:r>
              <a:rPr lang="ar-SA" sz="2200" b="1" dirty="0">
                <a:solidFill>
                  <a:srgbClr val="002060"/>
                </a:solidFill>
                <a:cs typeface="B Titr" panose="00000700000000000000" pitchFamily="2" charset="-78"/>
              </a:rPr>
              <a:t>یا الگوریتم‌های چندهدفه استفاده کرد </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علاوه بر این، پیشنهاد می‌شود استفاده از داده‌های نیمه‌برچسب‌خورده با روش‌های یادگیری نیمه‌نظارتی یا خوشه‌بندی برای پوشش بهتر داده‌های واقعی در دستور کار قرار گیرد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37214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5</a:t>
            </a: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54609098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6</a:t>
            </a: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8405481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7</a:t>
            </a: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21527338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8</a:t>
            </a: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395676765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9</a:t>
            </a: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214856522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11129</TotalTime>
  <Words>4572</Words>
  <Application>Microsoft Office PowerPoint</Application>
  <PresentationFormat>Widescreen</PresentationFormat>
  <Paragraphs>800</Paragraphs>
  <Slides>42</Slides>
  <Notes>42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7" baseType="lpstr">
      <vt:lpstr>2  Mitra_1 (MRT)</vt:lpstr>
      <vt:lpstr>Aptos Narrow</vt:lpstr>
      <vt:lpstr>Arial</vt:lpstr>
      <vt:lpstr>B Lotus</vt:lpstr>
      <vt:lpstr>B Nazanin</vt:lpstr>
      <vt:lpstr>B Titr</vt:lpstr>
      <vt:lpstr>Calibri</vt:lpstr>
      <vt:lpstr>Cambria Math</vt:lpstr>
      <vt:lpstr>Comic Sans MS</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dvxc aszxc</cp:lastModifiedBy>
  <cp:revision>254</cp:revision>
  <cp:lastPrinted>2021-11-02T19:07:04Z</cp:lastPrinted>
  <dcterms:created xsi:type="dcterms:W3CDTF">2017-02-12T05:21:32Z</dcterms:created>
  <dcterms:modified xsi:type="dcterms:W3CDTF">2025-06-22T16:17:50Z</dcterms:modified>
</cp:coreProperties>
</file>