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8D1"/>
          </a:solidFill>
        </a:fill>
      </a:tcStyle>
    </a:wholeTbl>
    <a:band2H>
      <a:tcTxStyle b="def" i="def"/>
      <a:tcStyle>
        <a:tcBdr/>
        <a:fill>
          <a:solidFill>
            <a:srgbClr val="F7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wholeTbl>
    <a:band2H>
      <a:tcTxStyle b="def" i="def"/>
      <a:tcStyle>
        <a:tcBdr/>
        <a:fill>
          <a:solidFill>
            <a:srgbClr val="F7F7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Shape 91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00" name="Shape 100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7" name="Shape 47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64593"/>
            <a:ext cx="12192000" cy="71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64593"/>
            <a:ext cx="12192000" cy="71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05" y="0"/>
            <a:ext cx="1163359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www.cnblogs.com/kuailingmin/p/3996406.html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63069"/>
            <a:ext cx="12192000" cy="71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519908" y="2599557"/>
            <a:ext cx="10673554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554" sz="6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移动web端的react.js组件化</a:t>
            </a:r>
          </a:p>
        </p:txBody>
      </p:sp>
      <p:sp>
        <p:nvSpPr>
          <p:cNvPr id="131" name="Shape 131"/>
          <p:cNvSpPr/>
          <p:nvPr/>
        </p:nvSpPr>
        <p:spPr>
          <a:xfrm>
            <a:off x="4475988" y="941894"/>
            <a:ext cx="3163825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pc="300" sz="7200">
                <a:solidFill>
                  <a:srgbClr val="727ABB"/>
                </a:solidFill>
                <a:latin typeface="Dotum"/>
                <a:ea typeface="Dotum"/>
                <a:cs typeface="Dotum"/>
                <a:sym typeface="Dotum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132" name="Shape 132"/>
          <p:cNvSpPr/>
          <p:nvPr/>
        </p:nvSpPr>
        <p:spPr>
          <a:xfrm>
            <a:off x="3972000" y="4808063"/>
            <a:ext cx="4248001" cy="1"/>
          </a:xfrm>
          <a:prstGeom prst="line">
            <a:avLst/>
          </a:prstGeom>
          <a:ln w="28575">
            <a:solidFill>
              <a:srgbClr val="FFFFFF">
                <a:alpha val="36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3789627" y="4947375"/>
            <a:ext cx="46127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100" sz="3300">
                <a:solidFill>
                  <a:srgbClr val="FFFFFF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/>
            <a:r>
              <a:t>蒯灵敏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1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75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1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9" grpId="1"/>
      <p:bldP build="whole" bldLvl="1" animBg="1" rev="0" advAuto="0" spid="133" grpId="5"/>
      <p:bldP build="whole" bldLvl="1" animBg="1" rev="0" advAuto="0" spid="131" grpId="2"/>
      <p:bldP build="whole" bldLvl="1" animBg="1" rev="0" advAuto="0" spid="13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347909" y="3110229"/>
            <a:ext cx="304510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react.js生命周期</a:t>
            </a:r>
          </a:p>
        </p:txBody>
      </p:sp>
      <p:pic>
        <p:nvPicPr>
          <p:cNvPr id="200" name="326507-281c610cec06a0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700" y="0"/>
            <a:ext cx="5638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757962" y="3110229"/>
            <a:ext cx="304510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React生命周期</a:t>
            </a:r>
          </a:p>
        </p:txBody>
      </p:sp>
      <p:pic>
        <p:nvPicPr>
          <p:cNvPr id="204" name="屏幕快照 2016-08-23 上午9.5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189" y="0"/>
            <a:ext cx="5956723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10262" y="105770"/>
            <a:ext cx="180149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虚拟Dom</a:t>
            </a:r>
          </a:p>
        </p:txBody>
      </p:sp>
      <p:sp>
        <p:nvSpPr>
          <p:cNvPr id="208" name="Shape 208"/>
          <p:cNvSpPr/>
          <p:nvPr/>
        </p:nvSpPr>
        <p:spPr>
          <a:xfrm>
            <a:off x="393693" y="913130"/>
            <a:ext cx="11404614" cy="94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6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React 实现了一个 </a:t>
            </a:r>
            <a:r>
              <a:rPr i="1"/>
              <a:t>虚拟DOM</a:t>
            </a:r>
            <a:r>
              <a:t>，组件 DOM 结构就是映射到这个虚拟 DOM 上，React 在这个虚拟 DOM 上实现了一个 diff 算法，当要更新组件的时候，会通过 diff 寻找到要变更的 DOM 节点，再把这个修改更新到浏览器实际的 DOM 节点上，所以实际上不是真的渲染整个 DOM 树。这个虚拟 DOM 是一个纯粹的 JS 数据结构，所以性能会比原生 DOM 快很多。</a:t>
            </a:r>
          </a:p>
        </p:txBody>
      </p:sp>
      <p:pic>
        <p:nvPicPr>
          <p:cNvPr id="209" name="vdom-dif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300" y="2374900"/>
            <a:ext cx="77851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6"/>
          <p:cNvGrpSpPr/>
          <p:nvPr/>
        </p:nvGrpSpPr>
        <p:grpSpPr>
          <a:xfrm>
            <a:off x="2383277" y="2567890"/>
            <a:ext cx="10219764" cy="3717927"/>
            <a:chOff x="3086100" y="1273450"/>
            <a:chExt cx="10219763" cy="3717925"/>
          </a:xfrm>
        </p:grpSpPr>
        <p:sp>
          <p:nvSpPr>
            <p:cNvPr id="211" name="Shape 211"/>
            <p:cNvSpPr/>
            <p:nvPr/>
          </p:nvSpPr>
          <p:spPr>
            <a:xfrm>
              <a:off x="3086100" y="1283683"/>
              <a:ext cx="10219764" cy="3707694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812126" y="1273450"/>
              <a:ext cx="163811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2000">
                  <a:solidFill>
                    <a:schemeClr val="accent6">
                      <a:lumOff val="11011"/>
                    </a:schemeClr>
                  </a:solidFill>
                  <a:latin typeface="专业字体设计服务/WWW.ZTSGC.COM/"/>
                  <a:ea typeface="专业字体设计服务/WWW.ZTSGC.COM/"/>
                  <a:cs typeface="专业字体设计服务/WWW.ZTSGC.COM/"/>
                  <a:sym typeface="专业字体设计服务/WWW.ZTSGC.COM/"/>
                </a:defRPr>
              </a:lvl1pPr>
            </a:lstStyle>
            <a:p>
              <a:pPr/>
              <a:r>
                <a:t>体积小 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866726" y="1298850"/>
              <a:ext cx="244357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 sz="2000">
                  <a:solidFill>
                    <a:schemeClr val="accent6">
                      <a:lumOff val="11011"/>
                    </a:schemeClr>
                  </a:solidFill>
                  <a:latin typeface="专业字体设计服务/WWW.ZTSGC.COM/"/>
                  <a:ea typeface="专业字体设计服务/WWW.ZTSGC.COM/"/>
                  <a:cs typeface="专业字体设计服务/WWW.ZTSGC.COM/"/>
                  <a:sym typeface="专业字体设计服务/WWW.ZTSGC.COM/"/>
                </a:defRPr>
              </a:lvl1pPr>
            </a:lstStyle>
            <a:p>
              <a:pPr/>
              <a:r>
                <a:t>React-lite vs React </a:t>
              </a:r>
            </a:p>
          </p:txBody>
        </p:sp>
        <p:pic>
          <p:nvPicPr>
            <p:cNvPr id="214" name="屏幕快照 2016-08-23 上午10.31.4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77855" y="1748925"/>
              <a:ext cx="4201284" cy="3187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Shape 215"/>
            <p:cNvSpPr/>
            <p:nvPr/>
          </p:nvSpPr>
          <p:spPr>
            <a:xfrm>
              <a:off x="8266982" y="1777689"/>
              <a:ext cx="4534990" cy="1361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1.React.PropTypes 方法弃用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2.React在服务器端渲染，React-lite在浏览器端渲染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3.React-lite事件命名完全和作用完全一致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3316411" y="266709"/>
            <a:ext cx="5815935" cy="958258"/>
            <a:chOff x="0" y="0"/>
            <a:chExt cx="5815934" cy="95825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7960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6EE8D3"/>
                  </a:solidFill>
                  <a:latin typeface="Code Light"/>
                  <a:ea typeface="Code Light"/>
                  <a:cs typeface="Code Light"/>
                  <a:sym typeface="Code Light"/>
                </a:defRPr>
              </a:lvl1pPr>
            </a:lstStyle>
            <a:p>
              <a:pPr/>
              <a:r>
                <a:t>React-lite.js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9934" y="511217"/>
              <a:ext cx="579600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lvl1pPr>
            </a:lstStyle>
            <a:p>
              <a:pPr/>
              <a:r>
                <a:t>移动版本的react.js</a:t>
              </a:r>
            </a:p>
          </p:txBody>
        </p:sp>
      </p:grpSp>
      <p:pic>
        <p:nvPicPr>
          <p:cNvPr id="22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00250" y="1054327"/>
            <a:ext cx="6394880" cy="70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3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3"/>
      <p:bldP build="whole" bldLvl="1" animBg="1" rev="0" advAuto="0" spid="220" grpId="2"/>
      <p:bldP build="whole" bldLvl="1" animBg="1" rev="0" advAuto="0" spid="2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-345367" y="-56269"/>
            <a:ext cx="491736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45" y="0"/>
                </a:moveTo>
                <a:lnTo>
                  <a:pt x="21545" y="0"/>
                </a:lnTo>
                <a:lnTo>
                  <a:pt x="21600" y="0"/>
                </a:lnTo>
                <a:lnTo>
                  <a:pt x="14714" y="6050"/>
                </a:lnTo>
                <a:lnTo>
                  <a:pt x="14573" y="5965"/>
                </a:lnTo>
                <a:cubicBezTo>
                  <a:pt x="14339" y="5848"/>
                  <a:pt x="14034" y="5760"/>
                  <a:pt x="13659" y="5700"/>
                </a:cubicBezTo>
                <a:cubicBezTo>
                  <a:pt x="14541" y="5525"/>
                  <a:pt x="14982" y="5193"/>
                  <a:pt x="14982" y="4704"/>
                </a:cubicBezTo>
                <a:cubicBezTo>
                  <a:pt x="14982" y="3958"/>
                  <a:pt x="14201" y="3585"/>
                  <a:pt x="12639" y="3585"/>
                </a:cubicBezTo>
                <a:cubicBezTo>
                  <a:pt x="11285" y="3585"/>
                  <a:pt x="10607" y="3993"/>
                  <a:pt x="10607" y="4808"/>
                </a:cubicBezTo>
                <a:lnTo>
                  <a:pt x="11434" y="4928"/>
                </a:lnTo>
                <a:cubicBezTo>
                  <a:pt x="11398" y="4798"/>
                  <a:pt x="11379" y="4683"/>
                  <a:pt x="11379" y="4584"/>
                </a:cubicBezTo>
                <a:cubicBezTo>
                  <a:pt x="11379" y="4177"/>
                  <a:pt x="11692" y="3974"/>
                  <a:pt x="12319" y="3974"/>
                </a:cubicBezTo>
                <a:cubicBezTo>
                  <a:pt x="12954" y="3974"/>
                  <a:pt x="13271" y="4205"/>
                  <a:pt x="13271" y="4666"/>
                </a:cubicBezTo>
                <a:cubicBezTo>
                  <a:pt x="13271" y="5197"/>
                  <a:pt x="12823" y="5462"/>
                  <a:pt x="11926" y="5462"/>
                </a:cubicBezTo>
                <a:lnTo>
                  <a:pt x="11574" y="5459"/>
                </a:lnTo>
                <a:lnTo>
                  <a:pt x="11574" y="5968"/>
                </a:lnTo>
                <a:lnTo>
                  <a:pt x="12061" y="5962"/>
                </a:lnTo>
                <a:cubicBezTo>
                  <a:pt x="12913" y="5962"/>
                  <a:pt x="13339" y="6246"/>
                  <a:pt x="13339" y="6815"/>
                </a:cubicBezTo>
                <a:cubicBezTo>
                  <a:pt x="13339" y="7378"/>
                  <a:pt x="12982" y="7659"/>
                  <a:pt x="12269" y="7659"/>
                </a:cubicBezTo>
                <a:cubicBezTo>
                  <a:pt x="11543" y="7659"/>
                  <a:pt x="11196" y="7428"/>
                  <a:pt x="11226" y="6967"/>
                </a:cubicBezTo>
                <a:cubicBezTo>
                  <a:pt x="11235" y="6836"/>
                  <a:pt x="11274" y="6688"/>
                  <a:pt x="11343" y="6521"/>
                </a:cubicBezTo>
                <a:lnTo>
                  <a:pt x="10517" y="6553"/>
                </a:lnTo>
                <a:cubicBezTo>
                  <a:pt x="10466" y="6724"/>
                  <a:pt x="10440" y="6874"/>
                  <a:pt x="10440" y="7005"/>
                </a:cubicBezTo>
                <a:cubicBezTo>
                  <a:pt x="10440" y="7613"/>
                  <a:pt x="11007" y="7955"/>
                  <a:pt x="12141" y="8032"/>
                </a:cubicBezTo>
                <a:lnTo>
                  <a:pt x="12448" y="8041"/>
                </a:lnTo>
                <a:lnTo>
                  <a:pt x="6219" y="13515"/>
                </a:lnTo>
                <a:lnTo>
                  <a:pt x="19939" y="21600"/>
                </a:lnTo>
                <a:lnTo>
                  <a:pt x="13814" y="21600"/>
                </a:lnTo>
                <a:lnTo>
                  <a:pt x="13814" y="21600"/>
                </a:lnTo>
                <a:lnTo>
                  <a:pt x="0" y="21600"/>
                </a:lnTo>
                <a:lnTo>
                  <a:pt x="0" y="10605"/>
                </a:lnTo>
                <a:lnTo>
                  <a:pt x="55" y="10648"/>
                </a:lnTo>
                <a:lnTo>
                  <a:pt x="55" y="10605"/>
                </a:lnTo>
                <a:lnTo>
                  <a:pt x="1462" y="11730"/>
                </a:lnTo>
                <a:lnTo>
                  <a:pt x="1462" y="173"/>
                </a:lnTo>
                <a:lnTo>
                  <a:pt x="21545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b="1" sz="16600">
                <a:solidFill>
                  <a:srgbClr val="D9D9D9"/>
                </a:solidFill>
                <a:latin typeface="Britannic Bold"/>
                <a:ea typeface="Britannic Bold"/>
                <a:cs typeface="Britannic Bold"/>
                <a:sym typeface="Britannic Bold"/>
              </a:defRPr>
            </a:pPr>
          </a:p>
        </p:txBody>
      </p:sp>
      <p:pic>
        <p:nvPicPr>
          <p:cNvPr id="223" name="屏幕快照 2016-08-23 上午11.1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487" y="1055002"/>
            <a:ext cx="8623049" cy="565059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3037011" y="177809"/>
            <a:ext cx="57960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6EE8D3"/>
                </a:solidFill>
                <a:latin typeface="Code Light"/>
                <a:ea typeface="Code Light"/>
                <a:cs typeface="Code Light"/>
                <a:sym typeface="Code Light"/>
              </a:defRPr>
            </a:lvl1pPr>
          </a:lstStyle>
          <a:p>
            <a:pPr/>
            <a:r>
              <a:t>webpack打包成react-lite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63069"/>
            <a:ext cx="12192000" cy="71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2676000" y="-62438"/>
            <a:ext cx="6840001" cy="6840002"/>
          </a:xfrm>
          <a:prstGeom prst="diamond">
            <a:avLst/>
          </a:prstGeom>
          <a:solidFill>
            <a:srgbClr val="FFFFFF">
              <a:alpha val="2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3665999" y="927562"/>
            <a:ext cx="4860001" cy="4860001"/>
          </a:xfrm>
          <a:prstGeom prst="diamond">
            <a:avLst/>
          </a:pr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1506000" y="-1232437"/>
            <a:ext cx="9180001" cy="9180001"/>
          </a:xfrm>
          <a:prstGeom prst="diamond">
            <a:avLst/>
          </a:prstGeom>
          <a:solidFill>
            <a:srgbClr val="FFFFFF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336000" y="-2402438"/>
            <a:ext cx="11520000" cy="11520001"/>
          </a:xfrm>
          <a:prstGeom prst="diamond">
            <a:avLst/>
          </a:pr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-834000" y="-3572437"/>
            <a:ext cx="13860001" cy="13860001"/>
          </a:xfrm>
          <a:prstGeom prst="diamond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-1839878" y="-4742437"/>
            <a:ext cx="16200002" cy="16200001"/>
          </a:xfrm>
          <a:prstGeom prst="diamond">
            <a:avLst/>
          </a:prstGeom>
          <a:solidFill>
            <a:srgbClr val="FFFFFF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4316172" y="2694253"/>
            <a:ext cx="3585057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800">
                <a:solidFill>
                  <a:srgbClr val="FFFFFF"/>
                </a:solidFill>
                <a:latin typeface="Code Light"/>
                <a:ea typeface="Code Light"/>
                <a:cs typeface="Code Light"/>
                <a:sym typeface="Code Light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34" name="Shape 234"/>
          <p:cNvSpPr/>
          <p:nvPr/>
        </p:nvSpPr>
        <p:spPr>
          <a:xfrm>
            <a:off x="-3756796" y="-6423796"/>
            <a:ext cx="19705593" cy="19705593"/>
          </a:xfrm>
          <a:prstGeom prst="diamond">
            <a:avLst/>
          </a:prstGeom>
          <a:ln w="12700">
            <a:solidFill>
              <a:srgbClr val="FFFFFF">
                <a:alpha val="29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door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8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3"/>
      <p:bldP build="whole" bldLvl="1" animBg="1" rev="0" advAuto="0" spid="234" grpId="2"/>
      <p:bldP build="whole" bldLvl="1" animBg="1" rev="0" advAuto="0" spid="228" grpId="1"/>
      <p:bldP build="whole" bldLvl="1" animBg="1" rev="0" advAuto="0" spid="230" grpId="5"/>
      <p:bldP build="whole" bldLvl="1" animBg="1" rev="0" advAuto="0" spid="231" grpId="6"/>
      <p:bldP build="whole" bldLvl="1" animBg="1" rev="0" advAuto="0" spid="229" grpId="4"/>
      <p:bldP build="whole" bldLvl="1" animBg="1" rev="0" advAuto="0" spid="233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-345367" y="-56269"/>
            <a:ext cx="4917369" cy="7024469"/>
            <a:chOff x="0" y="0"/>
            <a:chExt cx="4917368" cy="7024468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4917369" cy="7024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5" y="0"/>
                  </a:moveTo>
                  <a:lnTo>
                    <a:pt x="21545" y="0"/>
                  </a:lnTo>
                  <a:lnTo>
                    <a:pt x="21600" y="0"/>
                  </a:lnTo>
                  <a:lnTo>
                    <a:pt x="14296" y="6418"/>
                  </a:lnTo>
                  <a:lnTo>
                    <a:pt x="14296" y="3604"/>
                  </a:lnTo>
                  <a:lnTo>
                    <a:pt x="13122" y="3604"/>
                  </a:lnTo>
                  <a:lnTo>
                    <a:pt x="10251" y="6483"/>
                  </a:lnTo>
                  <a:lnTo>
                    <a:pt x="10251" y="7017"/>
                  </a:lnTo>
                  <a:lnTo>
                    <a:pt x="12544" y="7017"/>
                  </a:lnTo>
                  <a:lnTo>
                    <a:pt x="12544" y="7918"/>
                  </a:lnTo>
                  <a:lnTo>
                    <a:pt x="12589" y="7918"/>
                  </a:lnTo>
                  <a:lnTo>
                    <a:pt x="6219" y="13515"/>
                  </a:lnTo>
                  <a:lnTo>
                    <a:pt x="19939" y="21600"/>
                  </a:lnTo>
                  <a:lnTo>
                    <a:pt x="13814" y="21600"/>
                  </a:lnTo>
                  <a:lnTo>
                    <a:pt x="13814" y="21600"/>
                  </a:lnTo>
                  <a:lnTo>
                    <a:pt x="0" y="21600"/>
                  </a:lnTo>
                  <a:lnTo>
                    <a:pt x="0" y="10605"/>
                  </a:lnTo>
                  <a:lnTo>
                    <a:pt x="55" y="10648"/>
                  </a:lnTo>
                  <a:lnTo>
                    <a:pt x="55" y="10605"/>
                  </a:lnTo>
                  <a:lnTo>
                    <a:pt x="1462" y="11730"/>
                  </a:lnTo>
                  <a:lnTo>
                    <a:pt x="1462" y="173"/>
                  </a:lnTo>
                  <a:lnTo>
                    <a:pt x="21545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515555" y="1587144"/>
              <a:ext cx="346385" cy="53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9" name="Shape 239"/>
          <p:cNvSpPr/>
          <p:nvPr/>
        </p:nvSpPr>
        <p:spPr>
          <a:xfrm>
            <a:off x="2196642" y="684530"/>
            <a:ext cx="7214109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webpack + react + react-router + redux + less + flex.css + ES6</a:t>
            </a:r>
          </a:p>
        </p:txBody>
      </p:sp>
      <p:pic>
        <p:nvPicPr>
          <p:cNvPr id="240" name="QR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2044700"/>
            <a:ext cx="3556000" cy="355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hecker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63069"/>
            <a:ext cx="12192000" cy="718718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612810" y="2509461"/>
            <a:ext cx="8966380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8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244" name="Shape 244"/>
          <p:cNvSpPr/>
          <p:nvPr/>
        </p:nvSpPr>
        <p:spPr>
          <a:xfrm>
            <a:off x="3899999" y="3847891"/>
            <a:ext cx="4392002" cy="1"/>
          </a:xfrm>
          <a:prstGeom prst="line">
            <a:avLst/>
          </a:prstGeom>
          <a:ln w="31750">
            <a:solidFill>
              <a:srgbClr val="FFFFFF">
                <a:alpha val="7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332936" y="-56269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5100" y="14461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3738493" y="142193"/>
            <a:ext cx="1014250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85000"/>
              </a:lnSpc>
              <a:defRPr i="1" sz="8800">
                <a:solidFill>
                  <a:srgbClr val="FFFFFF"/>
                </a:solidFill>
                <a:effectLst>
                  <a:outerShdw sx="100000" sy="100000" kx="0" ky="0" algn="b" rotWithShape="0" blurRad="139700" dist="38100" dir="0">
                    <a:srgbClr val="000000">
                      <a:alpha val="40000"/>
                    </a:srgbClr>
                  </a:outerShdw>
                </a:effectLst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5670599" y="2063706"/>
            <a:ext cx="1213426" cy="1981456"/>
            <a:chOff x="0" y="0"/>
            <a:chExt cx="1213425" cy="1981454"/>
          </a:xfrm>
        </p:grpSpPr>
        <p:sp>
          <p:nvSpPr>
            <p:cNvPr id="137" name="Shape 137"/>
            <p:cNvSpPr/>
            <p:nvPr/>
          </p:nvSpPr>
          <p:spPr>
            <a:xfrm>
              <a:off x="595130" y="930813"/>
              <a:ext cx="72001" cy="72001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1909454"/>
              <a:ext cx="72001" cy="72001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41424" y="-1"/>
              <a:ext cx="72002" cy="72001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4516632" y="1409391"/>
            <a:ext cx="6859537" cy="1310640"/>
            <a:chOff x="0" y="0"/>
            <a:chExt cx="6859536" cy="1310639"/>
          </a:xfrm>
        </p:grpSpPr>
        <p:grpSp>
          <p:nvGrpSpPr>
            <p:cNvPr id="144" name="Group 144"/>
            <p:cNvGrpSpPr/>
            <p:nvPr/>
          </p:nvGrpSpPr>
          <p:grpSpPr>
            <a:xfrm>
              <a:off x="605207" y="423192"/>
              <a:ext cx="6254330" cy="499981"/>
              <a:chOff x="35640" y="61554"/>
              <a:chExt cx="6254328" cy="499980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35640" y="310891"/>
                <a:ext cx="1692001" cy="1"/>
              </a:xfrm>
              <a:prstGeom prst="line">
                <a:avLst/>
              </a:prstGeom>
              <a:noFill/>
              <a:ln w="6350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741928" y="327028"/>
                <a:ext cx="3549725" cy="2345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953" y="21600"/>
                    </a:lnTo>
                    <a:lnTo>
                      <a:pt x="21444" y="21600"/>
                    </a:lnTo>
                    <a:lnTo>
                      <a:pt x="21600" y="20580"/>
                    </a:lnTo>
                  </a:path>
                </a:pathLst>
              </a:custGeom>
              <a:noFill/>
              <a:ln w="12700" cap="flat">
                <a:solidFill>
                  <a:srgbClr val="FFFFFF">
                    <a:alpha val="3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ode Light"/>
                    <a:ea typeface="Code Light"/>
                    <a:cs typeface="Code Light"/>
                    <a:sym typeface="Code Light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976439" y="61555"/>
                <a:ext cx="4313530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Code Light"/>
                    <a:ea typeface="Code Light"/>
                    <a:cs typeface="Code Light"/>
                    <a:sym typeface="Code Light"/>
                  </a:defRPr>
                </a:lvl1pPr>
              </a:lstStyle>
              <a:p>
                <a:pPr/>
                <a:r>
                  <a:t>移动web组件化方案介绍</a:t>
                </a:r>
              </a:p>
            </p:txBody>
          </p:sp>
        </p:grpSp>
        <p:sp>
          <p:nvSpPr>
            <p:cNvPr id="145" name="Shape 145"/>
            <p:cNvSpPr/>
            <p:nvPr/>
          </p:nvSpPr>
          <p:spPr>
            <a:xfrm>
              <a:off x="0" y="0"/>
              <a:ext cx="450167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8000">
                  <a:solidFill>
                    <a:srgbClr val="D9D9D9"/>
                  </a:solidFill>
                  <a:latin typeface="Britannic Bold"/>
                  <a:ea typeface="Britannic Bold"/>
                  <a:cs typeface="Britannic Bold"/>
                  <a:sym typeface="Britannic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3823044" y="2361269"/>
            <a:ext cx="7070644" cy="1310641"/>
            <a:chOff x="0" y="0"/>
            <a:chExt cx="7070643" cy="1310639"/>
          </a:xfrm>
        </p:grpSpPr>
        <p:sp>
          <p:nvSpPr>
            <p:cNvPr id="147" name="Shape 147"/>
            <p:cNvSpPr/>
            <p:nvPr/>
          </p:nvSpPr>
          <p:spPr>
            <a:xfrm>
              <a:off x="2757114" y="427447"/>
              <a:ext cx="431353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lvl1pPr>
            </a:lstStyle>
            <a:p>
              <a:pPr/>
              <a:r>
                <a:t>react.js组件封装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484502" y="680220"/>
              <a:ext cx="3549726" cy="23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53" y="21600"/>
                  </a:lnTo>
                  <a:lnTo>
                    <a:pt x="21444" y="21600"/>
                  </a:lnTo>
                  <a:lnTo>
                    <a:pt x="21600" y="20580"/>
                  </a:lnTo>
                </a:path>
              </a:pathLst>
            </a:custGeom>
            <a:noFill/>
            <a:ln w="12700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75843" y="669251"/>
              <a:ext cx="1692001" cy="1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0"/>
              <a:ext cx="450167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8000">
                  <a:solidFill>
                    <a:srgbClr val="D9D9D9"/>
                  </a:solidFill>
                  <a:latin typeface="Britannic Bold"/>
                  <a:ea typeface="Britannic Bold"/>
                  <a:cs typeface="Britannic Bold"/>
                  <a:sym typeface="Britannic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3245571" y="3386782"/>
            <a:ext cx="7213317" cy="1310641"/>
            <a:chOff x="0" y="0"/>
            <a:chExt cx="7213315" cy="1310639"/>
          </a:xfrm>
        </p:grpSpPr>
        <p:sp>
          <p:nvSpPr>
            <p:cNvPr id="152" name="Shape 152"/>
            <p:cNvSpPr/>
            <p:nvPr/>
          </p:nvSpPr>
          <p:spPr>
            <a:xfrm>
              <a:off x="2899787" y="402199"/>
              <a:ext cx="431352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lvl1pPr>
            </a:lstStyle>
            <a:p>
              <a:pPr/>
              <a:r>
                <a:t>react.js转换成react-lite.js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455197" y="636689"/>
              <a:ext cx="3549725" cy="23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53" y="21600"/>
                  </a:lnTo>
                  <a:lnTo>
                    <a:pt x="21444" y="21600"/>
                  </a:lnTo>
                  <a:lnTo>
                    <a:pt x="21600" y="20580"/>
                  </a:lnTo>
                </a:path>
              </a:pathLst>
            </a:custGeom>
            <a:noFill/>
            <a:ln w="12700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46537" y="625719"/>
              <a:ext cx="1692001" cy="1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0"/>
              <a:ext cx="450167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8000">
                  <a:solidFill>
                    <a:srgbClr val="D9D9D9"/>
                  </a:solidFill>
                  <a:latin typeface="Britannic Bold"/>
                  <a:ea typeface="Britannic Bold"/>
                  <a:cs typeface="Britannic Bold"/>
                  <a:sym typeface="Britannic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2429648" y="4411283"/>
            <a:ext cx="7054038" cy="1310641"/>
            <a:chOff x="0" y="0"/>
            <a:chExt cx="7054036" cy="1310639"/>
          </a:xfrm>
        </p:grpSpPr>
        <p:sp>
          <p:nvSpPr>
            <p:cNvPr id="157" name="Shape 157"/>
            <p:cNvSpPr/>
            <p:nvPr/>
          </p:nvSpPr>
          <p:spPr>
            <a:xfrm>
              <a:off x="2740508" y="409316"/>
              <a:ext cx="4313529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lvl1pPr>
            </a:lstStyle>
            <a:p>
              <a:pPr/>
              <a:r>
                <a:t>demo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455197" y="636689"/>
              <a:ext cx="3549725" cy="23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53" y="21600"/>
                  </a:lnTo>
                  <a:lnTo>
                    <a:pt x="21444" y="21600"/>
                  </a:lnTo>
                  <a:lnTo>
                    <a:pt x="21600" y="20580"/>
                  </a:lnTo>
                </a:path>
              </a:pathLst>
            </a:custGeom>
            <a:noFill/>
            <a:ln w="12700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46537" y="625719"/>
              <a:ext cx="1692001" cy="1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450167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8000">
                  <a:solidFill>
                    <a:srgbClr val="D9D9D9"/>
                  </a:solidFill>
                  <a:latin typeface="Britannic Bold"/>
                  <a:ea typeface="Britannic Bold"/>
                  <a:cs typeface="Britannic Bold"/>
                  <a:sym typeface="Britannic Bold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2406696" y="587641"/>
              <a:ext cx="72001" cy="72001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de Light"/>
                  <a:ea typeface="Code Light"/>
                  <a:cs typeface="Code Light"/>
                  <a:sym typeface="Code Light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blinds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2" presetID="22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Class="entr" nodeType="afterEffect" presetSubtype="2" presetID="22" grpId="5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5"/>
      <p:bldP build="whole" bldLvl="1" animBg="1" rev="0" advAuto="0" spid="146" grpId="2"/>
      <p:bldP build="whole" bldLvl="1" animBg="1" rev="0" advAuto="0" spid="156" grpId="4"/>
      <p:bldP build="whole" bldLvl="1" animBg="1" rev="0" advAuto="0" spid="136" grpId="1"/>
      <p:bldP build="whole" bldLvl="1" animBg="1" rev="0" advAuto="0" spid="151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-332936" y="-56269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904" y="6745"/>
                </a:lnTo>
                <a:lnTo>
                  <a:pt x="13904" y="3880"/>
                </a:lnTo>
                <a:lnTo>
                  <a:pt x="12591" y="3880"/>
                </a:lnTo>
                <a:cubicBezTo>
                  <a:pt x="12146" y="4410"/>
                  <a:pt x="11379" y="4714"/>
                  <a:pt x="10289" y="4789"/>
                </a:cubicBezTo>
                <a:lnTo>
                  <a:pt x="10289" y="5472"/>
                </a:lnTo>
                <a:cubicBezTo>
                  <a:pt x="10763" y="5449"/>
                  <a:pt x="11277" y="5344"/>
                  <a:pt x="11831" y="5157"/>
                </a:cubicBezTo>
                <a:lnTo>
                  <a:pt x="11831" y="8562"/>
                </a:lnTo>
                <a:lnTo>
                  <a:pt x="6355" y="13361"/>
                </a:lnTo>
                <a:lnTo>
                  <a:pt x="20423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2940914" y="2059345"/>
            <a:ext cx="704354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什么是前端Web组件</a:t>
            </a:r>
          </a:p>
        </p:txBody>
      </p:sp>
      <p:sp>
        <p:nvSpPr>
          <p:cNvPr id="166" name="Shape 166"/>
          <p:cNvSpPr/>
          <p:nvPr/>
        </p:nvSpPr>
        <p:spPr>
          <a:xfrm>
            <a:off x="3056191" y="2738490"/>
            <a:ext cx="5205048" cy="1"/>
          </a:xfrm>
          <a:prstGeom prst="line">
            <a:avLst/>
          </a:prstGeom>
          <a:ln w="31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3021310" y="3002641"/>
            <a:ext cx="6250980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组：组合方式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件：原子性质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根据业务场景和UED设计结合抽象出来具有独立性、共用性及扩展性的Html+CSS+javascript的结合体。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"/>
      <p:bldP build="whole" bldLvl="1" animBg="1" rev="0" advAuto="0" spid="166" grpId="3"/>
      <p:bldP build="whole" bldLvl="1" animBg="1" rev="0" advAuto="0" spid="16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510529" y="176529"/>
            <a:ext cx="11709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流程图</a:t>
            </a:r>
          </a:p>
        </p:txBody>
      </p:sp>
      <p:pic>
        <p:nvPicPr>
          <p:cNvPr id="170" name="屏幕快照 2016-08-21 下午2.5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3200" y="1217464"/>
            <a:ext cx="12396466" cy="5633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door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-387856" y="-83235"/>
            <a:ext cx="4904939" cy="702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3504294" y="1579035"/>
            <a:ext cx="704354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为什么选择react.js组件化</a:t>
            </a:r>
          </a:p>
        </p:txBody>
      </p:sp>
      <p:sp>
        <p:nvSpPr>
          <p:cNvPr id="174" name="Shape 174"/>
          <p:cNvSpPr/>
          <p:nvPr/>
        </p:nvSpPr>
        <p:spPr>
          <a:xfrm>
            <a:off x="3289372" y="2232780"/>
            <a:ext cx="5205048" cy="1"/>
          </a:xfrm>
          <a:prstGeom prst="line">
            <a:avLst/>
          </a:prstGeom>
          <a:ln w="31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>
            <a:off x="3289761" y="2563220"/>
            <a:ext cx="7015410" cy="382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1、生命周期的定义对业务扩展能力非常好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2、virtual DOM解决了以往大量操作DOM而带来的性能问题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3、SEO友好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4、跨多平台开发,并能开发多种类型的前端场景，比如数据可视化，单页面应用，网页游戏。。。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5、rendering更新可达到60fps（60fps是动力也是压力，因为它意味着只有16.7毫秒(1000 / 60)来绘制每一帧）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6、可组合，可重用、可维护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t>7、代码编写有规范性</a:t>
            </a:r>
          </a:p>
          <a:p>
            <a:pPr>
              <a:defRPr sz="1900">
                <a:solidFill>
                  <a:srgbClr val="FFFFFF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</a:p>
          <a:p>
            <a:pPr>
              <a:defRPr sz="1400">
                <a:solidFill>
                  <a:srgbClr val="D9D9D9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endParaRPr>
              <a:latin typeface="Segoe UI Symbol"/>
              <a:ea typeface="Segoe UI Symbol"/>
              <a:cs typeface="Segoe UI Symbol"/>
              <a:sym typeface="Segoe UI Symbol"/>
            </a:endParaRPr>
          </a:p>
          <a:p>
            <a:pPr>
              <a:defRPr sz="1400">
                <a:solidFill>
                  <a:srgbClr val="D9D9D9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r" isContent="0" isInverted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Class="entr" nodeType="afterEffect" presetSubtype="4" presetID="22" grpId="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  <p:bldP build="whole" bldLvl="1" animBg="1" rev="0" advAuto="0" spid="174" grpId="2"/>
      <p:bldP build="whole" bldLvl="1" animBg="1" rev="0" advAuto="0" spid="17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399394" y="372535"/>
            <a:ext cx="704354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创建react.js组件</a:t>
            </a:r>
          </a:p>
        </p:txBody>
      </p:sp>
      <p:sp>
        <p:nvSpPr>
          <p:cNvPr id="179" name="Shape 179"/>
          <p:cNvSpPr/>
          <p:nvPr/>
        </p:nvSpPr>
        <p:spPr>
          <a:xfrm>
            <a:off x="2501972" y="1064380"/>
            <a:ext cx="5205048" cy="1"/>
          </a:xfrm>
          <a:prstGeom prst="line">
            <a:avLst/>
          </a:prstGeom>
          <a:ln w="31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80" name="屏幕快照 2016-08-21 下午4.56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023" y="2563400"/>
            <a:ext cx="7201954" cy="339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屏幕快照 2016-08-21 下午4.59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7754" y="1433565"/>
            <a:ext cx="7216492" cy="70634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3435" y="3024679"/>
            <a:ext cx="1651001" cy="812801"/>
          </a:xfrm>
          <a:prstGeom prst="wedgeEllipseCallout">
            <a:avLst>
              <a:gd name="adj1" fmla="val 55108"/>
              <a:gd name="adj2" fmla="val 80242"/>
            </a:avLst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 JSX语法糖</a:t>
            </a:r>
          </a:p>
        </p:txBody>
      </p:sp>
      <p:sp>
        <p:nvSpPr>
          <p:cNvPr id="183" name="Shape 183"/>
          <p:cNvSpPr/>
          <p:nvPr/>
        </p:nvSpPr>
        <p:spPr>
          <a:xfrm>
            <a:off x="2856229" y="6255314"/>
            <a:ext cx="57642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FFFFFF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http://www.cnblogs.com/kuailingmin/p/3996406.html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door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1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83" grpId="6"/>
      <p:bldP build="whole" bldLvl="1" animBg="1" rev="0" advAuto="0" spid="179" grpId="2"/>
      <p:bldP build="whole" bldLvl="1" animBg="1" rev="0" advAuto="0" spid="181" grpId="3"/>
      <p:bldP build="whole" bldLvl="1" animBg="1" rev="0" advAuto="0" spid="180" grpId="4"/>
      <p:bldP build="whole" bldLvl="1" animBg="1" rev="0" advAuto="0" spid="182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3276598" y="410635"/>
            <a:ext cx="538480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父组件与子组件之间怎么通信</a:t>
            </a:r>
          </a:p>
        </p:txBody>
      </p:sp>
      <p:sp>
        <p:nvSpPr>
          <p:cNvPr id="187" name="Shape 187"/>
          <p:cNvSpPr/>
          <p:nvPr/>
        </p:nvSpPr>
        <p:spPr>
          <a:xfrm>
            <a:off x="3378272" y="1064380"/>
            <a:ext cx="5205048" cy="1"/>
          </a:xfrm>
          <a:prstGeom prst="line">
            <a:avLst/>
          </a:prstGeom>
          <a:ln w="31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88" name="屏幕快照 2016-08-21 下午6.07.07.png"/>
          <p:cNvPicPr>
            <a:picLocks noChangeAspect="1"/>
          </p:cNvPicPr>
          <p:nvPr/>
        </p:nvPicPr>
        <p:blipFill>
          <a:blip r:embed="rId2">
            <a:extLst/>
          </a:blip>
          <a:srcRect l="131" t="0" r="0" b="0"/>
          <a:stretch>
            <a:fillRect/>
          </a:stretch>
        </p:blipFill>
        <p:spPr>
          <a:xfrm>
            <a:off x="1278334" y="1760291"/>
            <a:ext cx="9635413" cy="4256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8" grpId="3"/>
      <p:bldP build="whole" bldLvl="1" animBg="1" rev="0" advAuto="0" spid="18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1" name="屏幕快照 2016-08-22 下午2.44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6442"/>
            <a:ext cx="12192000" cy="608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-171956" y="-255594"/>
            <a:ext cx="4904939" cy="702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3522" y="7079"/>
                </a:lnTo>
                <a:lnTo>
                  <a:pt x="12426" y="7079"/>
                </a:lnTo>
                <a:cubicBezTo>
                  <a:pt x="12579" y="7006"/>
                  <a:pt x="12676" y="6957"/>
                  <a:pt x="12715" y="6934"/>
                </a:cubicBezTo>
                <a:lnTo>
                  <a:pt x="13335" y="6570"/>
                </a:lnTo>
                <a:lnTo>
                  <a:pt x="13897" y="6254"/>
                </a:lnTo>
                <a:cubicBezTo>
                  <a:pt x="14732" y="5780"/>
                  <a:pt x="15150" y="5342"/>
                  <a:pt x="15150" y="4940"/>
                </a:cubicBezTo>
                <a:cubicBezTo>
                  <a:pt x="15150" y="4588"/>
                  <a:pt x="14939" y="4299"/>
                  <a:pt x="14517" y="4074"/>
                </a:cubicBezTo>
                <a:cubicBezTo>
                  <a:pt x="14094" y="3848"/>
                  <a:pt x="13556" y="3735"/>
                  <a:pt x="12901" y="3735"/>
                </a:cubicBezTo>
                <a:cubicBezTo>
                  <a:pt x="11353" y="3735"/>
                  <a:pt x="10579" y="4173"/>
                  <a:pt x="10579" y="5047"/>
                </a:cubicBezTo>
                <a:cubicBezTo>
                  <a:pt x="10579" y="5167"/>
                  <a:pt x="10615" y="5326"/>
                  <a:pt x="10687" y="5524"/>
                </a:cubicBezTo>
                <a:lnTo>
                  <a:pt x="11643" y="5682"/>
                </a:lnTo>
                <a:cubicBezTo>
                  <a:pt x="11540" y="5415"/>
                  <a:pt x="11489" y="5207"/>
                  <a:pt x="11489" y="5060"/>
                </a:cubicBezTo>
                <a:cubicBezTo>
                  <a:pt x="11489" y="4436"/>
                  <a:pt x="11845" y="4124"/>
                  <a:pt x="12557" y="4124"/>
                </a:cubicBezTo>
                <a:cubicBezTo>
                  <a:pt x="13142" y="4124"/>
                  <a:pt x="13435" y="4382"/>
                  <a:pt x="13435" y="4899"/>
                </a:cubicBezTo>
                <a:cubicBezTo>
                  <a:pt x="13435" y="5286"/>
                  <a:pt x="12887" y="5846"/>
                  <a:pt x="11792" y="6577"/>
                </a:cubicBezTo>
                <a:cubicBezTo>
                  <a:pt x="11303" y="6906"/>
                  <a:pt x="10870" y="7215"/>
                  <a:pt x="10493" y="7506"/>
                </a:cubicBezTo>
                <a:lnTo>
                  <a:pt x="10493" y="8116"/>
                </a:lnTo>
                <a:lnTo>
                  <a:pt x="12340" y="8116"/>
                </a:lnTo>
                <a:lnTo>
                  <a:pt x="6202" y="13495"/>
                </a:lnTo>
                <a:lnTo>
                  <a:pt x="19989" y="21600"/>
                </a:lnTo>
                <a:lnTo>
                  <a:pt x="13794" y="21600"/>
                </a:lnTo>
                <a:lnTo>
                  <a:pt x="13794" y="21600"/>
                </a:lnTo>
                <a:lnTo>
                  <a:pt x="0" y="21600"/>
                </a:lnTo>
                <a:lnTo>
                  <a:pt x="0" y="10605"/>
                </a:lnTo>
                <a:lnTo>
                  <a:pt x="1466" y="11773"/>
                </a:lnTo>
                <a:lnTo>
                  <a:pt x="1466" y="17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132509" y="410635"/>
            <a:ext cx="452889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React.propTypes</a:t>
            </a:r>
          </a:p>
        </p:txBody>
      </p:sp>
      <p:sp>
        <p:nvSpPr>
          <p:cNvPr id="195" name="Shape 195"/>
          <p:cNvSpPr/>
          <p:nvPr/>
        </p:nvSpPr>
        <p:spPr>
          <a:xfrm>
            <a:off x="3378272" y="1064380"/>
            <a:ext cx="5205048" cy="1"/>
          </a:xfrm>
          <a:prstGeom prst="line">
            <a:avLst/>
          </a:prstGeom>
          <a:ln w="31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96" name="屏幕快照 2016-08-23 上午8.36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4937" y="1185799"/>
            <a:ext cx="7604037" cy="567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195" grpId="2"/>
      <p:bldP build="whole" bldLvl="1" animBg="1" rev="0" advAuto="0" spid="19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