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标题文本</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03699"/>
            <a:ext cx="10464800" cy="812801"/>
          </a:xfrm>
          <a:prstGeom prst="rect">
            <a:avLst/>
          </a:prstGeom>
        </p:spPr>
        <p:txBody>
          <a:bodyPr>
            <a:spAutoFit/>
          </a:bodyPr>
          <a:lstStyle>
            <a:lvl1pPr marL="0" indent="0" algn="ctr">
              <a:spcBef>
                <a:spcPts val="2400"/>
              </a:spcBef>
              <a:buSzTx/>
              <a:buNone/>
              <a:defRPr sz="4000"/>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标题文本</a:t>
            </a:r>
          </a:p>
        </p:txBody>
      </p:sp>
      <p:sp>
        <p:nvSpPr>
          <p:cNvPr id="22" name="Shape 22"/>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Shape 39"/>
          <p:cNvSpPr/>
          <p:nvPr>
            <p:ph type="title"/>
          </p:nvPr>
        </p:nvSpPr>
        <p:spPr>
          <a:xfrm>
            <a:off x="952500" y="762000"/>
            <a:ext cx="5334000" cy="4000500"/>
          </a:xfrm>
          <a:prstGeom prst="rect">
            <a:avLst/>
          </a:prstGeom>
        </p:spPr>
        <p:txBody>
          <a:bodyPr anchor="b"/>
          <a:lstStyle>
            <a:lvl1pPr>
              <a:defRPr sz="6000"/>
            </a:lvl1pPr>
          </a:lstStyle>
          <a:p>
            <a:pPr/>
            <a:r>
              <a:t>标题文本</a:t>
            </a:r>
          </a:p>
        </p:txBody>
      </p:sp>
      <p:sp>
        <p:nvSpPr>
          <p:cNvPr id="40" name="Shape 40"/>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4.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Node原理解析</a:t>
            </a:r>
          </a:p>
        </p:txBody>
      </p:sp>
      <p:sp>
        <p:nvSpPr>
          <p:cNvPr id="120" name="Shape 120"/>
          <p:cNvSpPr/>
          <p:nvPr>
            <p:ph type="subTitle" sz="quarter" idx="1"/>
          </p:nvPr>
        </p:nvSpPr>
        <p:spPr>
          <a:prstGeom prst="rect">
            <a:avLst/>
          </a:prstGeom>
        </p:spPr>
        <p:txBody>
          <a:bodyPr/>
          <a:lstStyle>
            <a:lvl1pPr defTabSz="315468">
              <a:defRPr sz="4320"/>
            </a:lvl1pPr>
          </a:lstStyle>
          <a:p>
            <a:pPr/>
            <a:r>
              <a:t>                        模块、执行机制和事件循环</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idx="4294967295"/>
          </p:nvPr>
        </p:nvSpPr>
        <p:spPr>
          <a:prstGeom prst="rect">
            <a:avLst/>
          </a:prstGeom>
        </p:spPr>
        <p:txBody>
          <a:bodyPr/>
          <a:lstStyle/>
          <a:p>
            <a:pPr/>
            <a:r>
              <a:t>_load方法流程</a:t>
            </a:r>
          </a:p>
        </p:txBody>
      </p:sp>
      <p:pic>
        <p:nvPicPr>
          <p:cNvPr id="144" name="pasted-image.png"/>
          <p:cNvPicPr>
            <a:picLocks noChangeAspect="0"/>
          </p:cNvPicPr>
          <p:nvPr/>
        </p:nvPicPr>
        <p:blipFill>
          <a:blip r:embed="rId2">
            <a:extLst/>
          </a:blip>
          <a:stretch>
            <a:fillRect/>
          </a:stretch>
        </p:blipFill>
        <p:spPr>
          <a:xfrm>
            <a:off x="143828" y="3788206"/>
            <a:ext cx="12717144" cy="3622333"/>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idx="4294967295"/>
          </p:nvPr>
        </p:nvSpPr>
        <p:spPr>
          <a:prstGeom prst="rect">
            <a:avLst/>
          </a:prstGeom>
        </p:spPr>
        <p:txBody>
          <a:bodyPr/>
          <a:lstStyle/>
          <a:p>
            <a:pPr/>
            <a:r>
              <a:t>_load方法流程</a:t>
            </a:r>
          </a:p>
        </p:txBody>
      </p:sp>
      <p:pic>
        <p:nvPicPr>
          <p:cNvPr id="147" name="pasted-image.png"/>
          <p:cNvPicPr>
            <a:picLocks noChangeAspect="0"/>
          </p:cNvPicPr>
          <p:nvPr/>
        </p:nvPicPr>
        <p:blipFill>
          <a:blip r:embed="rId2">
            <a:extLst/>
          </a:blip>
          <a:stretch>
            <a:fillRect/>
          </a:stretch>
        </p:blipFill>
        <p:spPr>
          <a:xfrm>
            <a:off x="154729" y="4189251"/>
            <a:ext cx="12695342" cy="4194503"/>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加载Js模块的核心实现</a:t>
            </a:r>
          </a:p>
        </p:txBody>
      </p:sp>
      <p:pic>
        <p:nvPicPr>
          <p:cNvPr id="150" name="pasted-image.png"/>
          <p:cNvPicPr>
            <a:picLocks noChangeAspect="1"/>
          </p:cNvPicPr>
          <p:nvPr/>
        </p:nvPicPr>
        <p:blipFill>
          <a:blip r:embed="rId2">
            <a:extLst/>
          </a:blip>
          <a:stretch>
            <a:fillRect/>
          </a:stretch>
        </p:blipFill>
        <p:spPr>
          <a:xfrm>
            <a:off x="52281" y="4396829"/>
            <a:ext cx="12900238" cy="3490654"/>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idx="4294967295"/>
          </p:nvPr>
        </p:nvSpPr>
        <p:spPr>
          <a:prstGeom prst="rect">
            <a:avLst/>
          </a:prstGeom>
        </p:spPr>
        <p:txBody>
          <a:bodyPr/>
          <a:lstStyle/>
          <a:p>
            <a:pPr/>
            <a:r>
              <a:t>_load方法流程</a:t>
            </a:r>
          </a:p>
        </p:txBody>
      </p:sp>
      <p:pic>
        <p:nvPicPr>
          <p:cNvPr id="153" name="pasted-image.png"/>
          <p:cNvPicPr>
            <a:picLocks noChangeAspect="0"/>
          </p:cNvPicPr>
          <p:nvPr/>
        </p:nvPicPr>
        <p:blipFill>
          <a:blip r:embed="rId2">
            <a:extLst/>
          </a:blip>
          <a:stretch>
            <a:fillRect/>
          </a:stretch>
        </p:blipFill>
        <p:spPr>
          <a:xfrm>
            <a:off x="154729" y="4189250"/>
            <a:ext cx="12695342" cy="4194504"/>
          </a:xfrm>
          <a:prstGeom prst="rect">
            <a:avLst/>
          </a:prstGeom>
          <a:ln w="12700">
            <a:miter lim="400000"/>
          </a:ln>
        </p:spPr>
      </p:pic>
      <p:pic>
        <p:nvPicPr>
          <p:cNvPr id="154" name="pasted-image.png"/>
          <p:cNvPicPr>
            <a:picLocks noChangeAspect="1"/>
          </p:cNvPicPr>
          <p:nvPr/>
        </p:nvPicPr>
        <p:blipFill>
          <a:blip r:embed="rId3">
            <a:extLst/>
          </a:blip>
          <a:stretch>
            <a:fillRect/>
          </a:stretch>
        </p:blipFill>
        <p:spPr>
          <a:xfrm>
            <a:off x="127000" y="3257378"/>
            <a:ext cx="12750801" cy="6058249"/>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a:r>
              <a:t>特点</a:t>
            </a:r>
          </a:p>
        </p:txBody>
      </p:sp>
      <p:sp>
        <p:nvSpPr>
          <p:cNvPr id="157" name="Shape 157"/>
          <p:cNvSpPr/>
          <p:nvPr>
            <p:ph type="body" idx="1"/>
          </p:nvPr>
        </p:nvSpPr>
        <p:spPr>
          <a:prstGeom prst="rect">
            <a:avLst/>
          </a:prstGeom>
        </p:spPr>
        <p:txBody>
          <a:bodyPr/>
          <a:lstStyle/>
          <a:p>
            <a:pPr/>
            <a:r>
              <a:t>所有代码都运行在模块作用域，不会污染全局作用域。</a:t>
            </a:r>
          </a:p>
          <a:p>
            <a:pPr/>
            <a:r>
              <a:t>模块可以多次加载，但是只会在第一次加载时运行一次，然后运行结果就被缓存了，以后再加载，就直接读取缓存结果。</a:t>
            </a:r>
          </a:p>
          <a:p>
            <a:pPr/>
            <a:r>
              <a:t>模块加载的顺序，按照其在代码中出现的顺序。</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a:r>
              <a:t>回顾本节提出的问题</a:t>
            </a:r>
          </a:p>
        </p:txBody>
      </p:sp>
      <p:sp>
        <p:nvSpPr>
          <p:cNvPr id="160" name="Shape 160"/>
          <p:cNvSpPr/>
          <p:nvPr>
            <p:ph type="body" idx="1"/>
          </p:nvPr>
        </p:nvSpPr>
        <p:spPr>
          <a:prstGeom prst="rect">
            <a:avLst/>
          </a:prstGeom>
        </p:spPr>
        <p:txBody>
          <a:bodyPr/>
          <a:lstStyle/>
          <a:p>
            <a:pPr/>
            <a:r>
              <a:t>问：console.log(this)，在浏览器和Node中分别打印出什么？</a:t>
            </a:r>
          </a:p>
          <a:p>
            <a:pPr/>
            <a:r>
              <a:t>答：显然浏览器中直接打印this指向Window对象，而在Node中，我们编写的文件其实外面都包裹了一层函数，而且该函数执行时强制apply将this指向了module.exports，因此此处打印为{}</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r>
              <a:t>第二问</a:t>
            </a:r>
          </a:p>
        </p:txBody>
      </p:sp>
      <p:sp>
        <p:nvSpPr>
          <p:cNvPr id="163" name="Shape 163"/>
          <p:cNvSpPr/>
          <p:nvPr>
            <p:ph type="body" idx="1"/>
          </p:nvPr>
        </p:nvSpPr>
        <p:spPr>
          <a:prstGeom prst="rect">
            <a:avLst/>
          </a:prstGeom>
        </p:spPr>
        <p:txBody>
          <a:bodyPr/>
          <a:lstStyle/>
          <a:p>
            <a:pPr marL="388620" indent="-388620" defTabSz="496570">
              <a:spcBef>
                <a:spcPts val="3500"/>
              </a:spcBef>
              <a:defRPr sz="3230"/>
            </a:pPr>
            <a:r>
              <a:t>问：module.exports = {name: ‘my name is module.exports’}；                                                      exports.name = ‘my name is exports’;               这样的两句话组成的一个模块，我们在另一个文件中引入后，name的属性究竟是什么？这两行顺序反过来呢？</a:t>
            </a:r>
          </a:p>
          <a:p>
            <a:pPr marL="388620" indent="-388620" defTabSz="496570">
              <a:spcBef>
                <a:spcPts val="3500"/>
              </a:spcBef>
              <a:defRPr sz="3230"/>
            </a:pPr>
            <a:r>
              <a:t>答：_load方法的解析我们可以知道，require方法最后返回的是module.exports引用指向的内容。而此处由于在代码里更改了module.exports的引用指向，所以两者无论顺序如何，该模块一定返回的对象中的name属性一定是：my name is module.exports</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第三问</a:t>
            </a:r>
          </a:p>
        </p:txBody>
      </p:sp>
      <p:sp>
        <p:nvSpPr>
          <p:cNvPr id="166" name="Shape 166"/>
          <p:cNvSpPr/>
          <p:nvPr>
            <p:ph type="body" idx="1"/>
          </p:nvPr>
        </p:nvSpPr>
        <p:spPr>
          <a:prstGeom prst="rect">
            <a:avLst/>
          </a:prstGeom>
        </p:spPr>
        <p:txBody>
          <a:bodyPr/>
          <a:lstStyle/>
          <a:p>
            <a:pPr marL="384047" indent="-384047" defTabSz="490727">
              <a:spcBef>
                <a:spcPts val="3500"/>
              </a:spcBef>
              <a:defRPr sz="3191"/>
            </a:pPr>
            <a:r>
              <a:t>问：module.exports = {name: ‘my name is module.exports’}；                                                      exports.name = ‘my name is exports’;                   console.log(this);                                                               此时的该模块文件的this指向哪里呢？</a:t>
            </a:r>
          </a:p>
          <a:p>
            <a:pPr marL="384047" indent="-384047" defTabSz="490727">
              <a:spcBef>
                <a:spcPts val="3500"/>
              </a:spcBef>
              <a:defRPr sz="3191"/>
            </a:pPr>
            <a:r>
              <a:t>答：同理，_load中包裹我们编写的js文件的函数执行时使用apply指定了this对象为初始的module.exports引用指向的对象1，而此处更改了module.exports的引用指向对象2，这个操作并不会改变this对象引用，因此此处this和exports依旧指向对象1，所以此处的this为：{ name: 'exports' }</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第四问</a:t>
            </a:r>
          </a:p>
        </p:txBody>
      </p:sp>
      <p:sp>
        <p:nvSpPr>
          <p:cNvPr id="169" name="Shape 169"/>
          <p:cNvSpPr/>
          <p:nvPr>
            <p:ph type="body" idx="1"/>
          </p:nvPr>
        </p:nvSpPr>
        <p:spPr>
          <a:prstGeom prst="rect">
            <a:avLst/>
          </a:prstGeom>
        </p:spPr>
        <p:txBody>
          <a:bodyPr/>
          <a:lstStyle/>
          <a:p>
            <a:pPr marL="429768" indent="-429768" defTabSz="549148">
              <a:spcBef>
                <a:spcPts val="3900"/>
              </a:spcBef>
              <a:defRPr sz="3572"/>
            </a:pPr>
            <a:r>
              <a:t>问：为什么我们在Node中编写js文件可以直接使用require、exports、module、__dirname和__filename这些属性，而在浏览器的控制台中却无法直接使用？</a:t>
            </a:r>
          </a:p>
          <a:p>
            <a:pPr marL="429768" indent="-429768" defTabSz="549148">
              <a:spcBef>
                <a:spcPts val="3900"/>
              </a:spcBef>
              <a:defRPr sz="3572"/>
            </a:pPr>
            <a:r>
              <a:t>答：原因显而易见了，这里提到的所有属性均是_load方法中我们编写的js文件外层包裹函数提供给我们的，因此可以直接调用。而浏览器控制台上我们编写的并没有这个被包裹后解析的过程，因此无法直接调用。</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思考题</a:t>
            </a:r>
          </a:p>
        </p:txBody>
      </p:sp>
      <p:sp>
        <p:nvSpPr>
          <p:cNvPr id="172" name="Shape 172"/>
          <p:cNvSpPr/>
          <p:nvPr>
            <p:ph type="body" idx="1"/>
          </p:nvPr>
        </p:nvSpPr>
        <p:spPr>
          <a:prstGeom prst="rect">
            <a:avLst/>
          </a:prstGeom>
        </p:spPr>
        <p:txBody>
          <a:bodyPr/>
          <a:lstStyle/>
          <a:p>
            <a:pPr/>
            <a:r>
              <a:t>exports=module.exports={name: ‘my name is module.exports’} ;                                                      exports.name = ‘my name is exports’;                   console.log(this);</a:t>
            </a:r>
          </a:p>
          <a:p>
            <a:pPr/>
            <a:r>
              <a:t>上述代码为一个模块，思考下引入该模块得到的name属性是什么？模块中的this打印出来又是什么？</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Module System</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Complete Execution</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问题</a:t>
            </a:r>
          </a:p>
        </p:txBody>
      </p:sp>
      <p:sp>
        <p:nvSpPr>
          <p:cNvPr id="177" name="Shape 177"/>
          <p:cNvSpPr/>
          <p:nvPr>
            <p:ph type="body" idx="1"/>
          </p:nvPr>
        </p:nvSpPr>
        <p:spPr>
          <a:prstGeom prst="rect">
            <a:avLst/>
          </a:prstGeom>
        </p:spPr>
        <p:txBody>
          <a:bodyPr/>
          <a:lstStyle/>
          <a:p>
            <a:pPr/>
            <a:r>
              <a:t>上一节中我们知道了exports、module、require、__dirname和__filename这5个参数是JS模块引入时被包裹的函数传入的，所以我们可以直接调用。那么类似process，setTimeout，Buffer这些没有传入的对象或者函数，我们又是如何直接访问的呢？</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闭包的概念</a:t>
            </a:r>
          </a:p>
        </p:txBody>
      </p:sp>
      <p:sp>
        <p:nvSpPr>
          <p:cNvPr id="180" name="Shape 180"/>
          <p:cNvSpPr/>
          <p:nvPr>
            <p:ph type="body" idx="1"/>
          </p:nvPr>
        </p:nvSpPr>
        <p:spPr>
          <a:prstGeom prst="rect">
            <a:avLst/>
          </a:prstGeom>
        </p:spPr>
        <p:txBody>
          <a:bodyPr/>
          <a:lstStyle/>
          <a:p>
            <a:pPr/>
            <a:r>
              <a:t>闭包这个概念网上很多地方解释的比较模糊，甚至有一批人把闭包和匿名函数扯到一块。今天我们从编译器实现机制方面介绍一下，其实也非常简单。我们都知道，在JS中函数可以嵌套函数，而每一个函数又是一个单独的函数作用域，那么闭包呢，就是用来实现这种函数或者说作用域层层嵌套，并且里层作用域能够访问到外层作用域定义变量的编译器做的小技巧而已。</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闭包的实现</a:t>
            </a:r>
          </a:p>
        </p:txBody>
      </p:sp>
      <p:sp>
        <p:nvSpPr>
          <p:cNvPr id="183" name="Shape 183"/>
          <p:cNvSpPr/>
          <p:nvPr>
            <p:ph type="body" idx="1"/>
          </p:nvPr>
        </p:nvSpPr>
        <p:spPr>
          <a:prstGeom prst="rect">
            <a:avLst/>
          </a:prstGeom>
        </p:spPr>
        <p:txBody>
          <a:bodyPr/>
          <a:lstStyle/>
          <a:p>
            <a:pPr marL="434340" indent="-434340" defTabSz="554990">
              <a:spcBef>
                <a:spcPts val="3900"/>
              </a:spcBef>
              <a:defRPr sz="3609"/>
            </a:pPr>
            <a:r>
              <a:t>简单的来说，编译器为每一个函数作用域附加一个隐藏对象，这个对象就是所谓的闭包对象，在JS中也称之为活动对象。这个闭包对象就是一个普通对象，并且记录了本函数作用于内部定义的变量列表，并且还保存一个指向上级函数作用域的活动对象的引用。</a:t>
            </a:r>
          </a:p>
          <a:p>
            <a:pPr marL="434340" indent="-434340" defTabSz="554990">
              <a:spcBef>
                <a:spcPts val="3900"/>
              </a:spcBef>
              <a:defRPr sz="3609"/>
            </a:pPr>
            <a:r>
              <a:t>这样就形成了一个作用域链条，实现了逐级向上访问，某个变量一直到顶层依旧未定义，则抛出错误。所以闭包和匿名函数这些没有任何关系。</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JS查找变量</a:t>
            </a:r>
          </a:p>
        </p:txBody>
      </p:sp>
      <p:sp>
        <p:nvSpPr>
          <p:cNvPr id="186" name="Shape 186"/>
          <p:cNvSpPr/>
          <p:nvPr>
            <p:ph type="body" idx="1"/>
          </p:nvPr>
        </p:nvSpPr>
        <p:spPr>
          <a:prstGeom prst="rect">
            <a:avLst/>
          </a:prstGeom>
        </p:spPr>
        <p:txBody>
          <a:bodyPr/>
          <a:lstStyle/>
          <a:p>
            <a:pPr/>
            <a:r>
              <a:t>当我们试图访问一个变量时，会首先查找本级作用域中是否有该变量的定义(未引入const/let之前，JS的作用域只有函数作用于/全局作用域之分)，如果本级作用域查找不到，则向上一级作用域查找，…，一直到顶层的global/window对象中，如果依旧没有定义，则抛出xxx is not defined的错误。</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global对象</a:t>
            </a:r>
          </a:p>
        </p:txBody>
      </p:sp>
      <p:sp>
        <p:nvSpPr>
          <p:cNvPr id="189" name="Shape 189"/>
          <p:cNvSpPr/>
          <p:nvPr>
            <p:ph type="body" idx="1"/>
          </p:nvPr>
        </p:nvSpPr>
        <p:spPr>
          <a:prstGeom prst="rect">
            <a:avLst/>
          </a:prstGeom>
        </p:spPr>
        <p:txBody>
          <a:bodyPr/>
          <a:lstStyle/>
          <a:p>
            <a:pPr/>
            <a:r>
              <a:t>前面讲的其实就是JS中作用域查找的流程。回到本节开始的问题，显然，setTimeout和process这样的函数或者对象，开发者自己不会定义，因此一定是被定义到了顶层的全局对象global上，而我们则是通过得以使用</a:t>
            </a:r>
          </a:p>
          <a:p>
            <a:pPr/>
            <a:r>
              <a:t>那么这个global对象是何时被构造的呢？</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node app.js完整流程</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例子</a:t>
            </a:r>
          </a:p>
        </p:txBody>
      </p:sp>
      <p:pic>
        <p:nvPicPr>
          <p:cNvPr id="194" name="pasted-image.png"/>
          <p:cNvPicPr>
            <a:picLocks noChangeAspect="1"/>
          </p:cNvPicPr>
          <p:nvPr/>
        </p:nvPicPr>
        <p:blipFill>
          <a:blip r:embed="rId2">
            <a:extLst/>
          </a:blip>
          <a:stretch>
            <a:fillRect/>
          </a:stretch>
        </p:blipFill>
        <p:spPr>
          <a:xfrm>
            <a:off x="477342" y="3498518"/>
            <a:ext cx="12050116" cy="4483764"/>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6" name="pasted-image.png"/>
          <p:cNvPicPr>
            <a:picLocks noChangeAspect="1"/>
          </p:cNvPicPr>
          <p:nvPr/>
        </p:nvPicPr>
        <p:blipFill>
          <a:blip r:embed="rId2">
            <a:extLst/>
          </a:blip>
          <a:stretch>
            <a:fillRect/>
          </a:stretch>
        </p:blipFill>
        <p:spPr>
          <a:xfrm>
            <a:off x="1449663" y="76232"/>
            <a:ext cx="10105474" cy="9601136"/>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a:r>
              <a:t>node.js</a:t>
            </a:r>
          </a:p>
        </p:txBody>
      </p:sp>
      <p:sp>
        <p:nvSpPr>
          <p:cNvPr id="199" name="Shape 199"/>
          <p:cNvSpPr/>
          <p:nvPr>
            <p:ph type="body" idx="1"/>
          </p:nvPr>
        </p:nvSpPr>
        <p:spPr>
          <a:prstGeom prst="rect">
            <a:avLst/>
          </a:prstGeom>
        </p:spPr>
        <p:txBody>
          <a:bodyPr/>
          <a:lstStyle/>
          <a:p>
            <a:pPr/>
            <a:r>
              <a:t>前面的执行流程图，告诉我们，其实我们编写的入口js文件同样不是被直接执行，而是被包裹到一个叫node.js的JS文件中，被一起执行的。</a:t>
            </a:r>
          </a:p>
          <a:p>
            <a:pPr/>
            <a:r>
              <a:t>显然，global对象最可能的就是在这个node.js中被构造的，那么究竟是不是呢，我们来看看这个node.js又做了些什么。</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问题</a:t>
            </a:r>
          </a:p>
        </p:txBody>
      </p:sp>
      <p:sp>
        <p:nvSpPr>
          <p:cNvPr id="125" name="Shape 125"/>
          <p:cNvSpPr/>
          <p:nvPr>
            <p:ph type="body" idx="1"/>
          </p:nvPr>
        </p:nvSpPr>
        <p:spPr>
          <a:prstGeom prst="rect">
            <a:avLst/>
          </a:prstGeom>
        </p:spPr>
        <p:txBody>
          <a:bodyPr/>
          <a:lstStyle/>
          <a:p>
            <a:pPr/>
            <a:r>
              <a:t>console.log(this)，在浏览器和Node中分别打印出什么？</a:t>
            </a:r>
          </a:p>
          <a:p>
            <a:pPr/>
            <a:r>
              <a:t>module.exports = {name: ‘my name is module.exports’}；                                                      exports.name = ‘my name is exports’;               这样的两句话组成的一个模块，我们在另一个文件中引入后，name的属性究竟是什么？这两行顺序反过来呢？</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1" name="pasted-image.png"/>
          <p:cNvPicPr>
            <a:picLocks noChangeAspect="1"/>
          </p:cNvPicPr>
          <p:nvPr/>
        </p:nvPicPr>
        <p:blipFill>
          <a:blip r:embed="rId2">
            <a:extLst/>
          </a:blip>
          <a:stretch>
            <a:fillRect/>
          </a:stretch>
        </p:blipFill>
        <p:spPr>
          <a:xfrm>
            <a:off x="455407" y="962219"/>
            <a:ext cx="8806875" cy="8269871"/>
          </a:xfrm>
          <a:prstGeom prst="rect">
            <a:avLst/>
          </a:prstGeom>
          <a:ln w="12700">
            <a:miter lim="400000"/>
          </a:ln>
        </p:spPr>
      </p:pic>
      <p:sp>
        <p:nvSpPr>
          <p:cNvPr id="202" name="Shape 202"/>
          <p:cNvSpPr/>
          <p:nvPr>
            <p:ph type="body" sz="quarter" idx="4294967295"/>
          </p:nvPr>
        </p:nvSpPr>
        <p:spPr>
          <a:xfrm>
            <a:off x="9497880" y="1818844"/>
            <a:ext cx="3401087" cy="6115912"/>
          </a:xfrm>
          <a:prstGeom prst="rect">
            <a:avLst/>
          </a:prstGeom>
        </p:spPr>
        <p:txBody>
          <a:bodyPr/>
          <a:lstStyle>
            <a:lvl1pPr>
              <a:defRPr sz="2800"/>
            </a:lvl1pPr>
          </a:lstStyle>
          <a:p>
            <a:pPr/>
            <a:r>
              <a:t>在非strict模式下，匿名函数执行时this指向的就是global，这里赋值后，相当于global.global = global，因此我们可以直接使用global变量名来访问global对象</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body" sz="quarter" idx="4294967295"/>
          </p:nvPr>
        </p:nvSpPr>
        <p:spPr>
          <a:xfrm>
            <a:off x="9497880" y="1818844"/>
            <a:ext cx="3401087" cy="6115912"/>
          </a:xfrm>
          <a:prstGeom prst="rect">
            <a:avLst/>
          </a:prstGeom>
        </p:spPr>
        <p:txBody>
          <a:bodyPr/>
          <a:lstStyle>
            <a:lvl1pPr>
              <a:defRPr sz="2800"/>
            </a:lvl1pPr>
          </a:lstStyle>
          <a:p>
            <a:pPr/>
            <a:r>
              <a:t>入口函数，显然node.js返回的匿名函数被执行后，实际上内部的入口为startup函数</a:t>
            </a:r>
          </a:p>
        </p:txBody>
      </p:sp>
      <p:pic>
        <p:nvPicPr>
          <p:cNvPr id="205" name="pasted-image.png"/>
          <p:cNvPicPr>
            <a:picLocks noChangeAspect="0"/>
          </p:cNvPicPr>
          <p:nvPr/>
        </p:nvPicPr>
        <p:blipFill>
          <a:blip r:embed="rId2">
            <a:extLst/>
          </a:blip>
          <a:stretch>
            <a:fillRect/>
          </a:stretch>
        </p:blipFill>
        <p:spPr>
          <a:xfrm>
            <a:off x="457200" y="965200"/>
            <a:ext cx="8801100" cy="8267701"/>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body" sz="quarter" idx="4294967295"/>
          </p:nvPr>
        </p:nvSpPr>
        <p:spPr>
          <a:xfrm>
            <a:off x="9497880" y="1818844"/>
            <a:ext cx="3401087" cy="6115912"/>
          </a:xfrm>
          <a:prstGeom prst="rect">
            <a:avLst/>
          </a:prstGeom>
        </p:spPr>
        <p:txBody>
          <a:bodyPr/>
          <a:lstStyle>
            <a:lvl1pPr>
              <a:defRPr sz="2800"/>
            </a:lvl1pPr>
          </a:lstStyle>
          <a:p>
            <a:pPr/>
            <a:r>
              <a:t>这三个函数名字看起来就像是在构造global对象中的变量、Timer定时器相关函数和console相关函数</a:t>
            </a:r>
          </a:p>
        </p:txBody>
      </p:sp>
      <p:pic>
        <p:nvPicPr>
          <p:cNvPr id="208" name="pasted-image.png"/>
          <p:cNvPicPr>
            <a:picLocks noChangeAspect="0"/>
          </p:cNvPicPr>
          <p:nvPr/>
        </p:nvPicPr>
        <p:blipFill>
          <a:blip r:embed="rId2">
            <a:extLst/>
          </a:blip>
          <a:stretch>
            <a:fillRect/>
          </a:stretch>
        </p:blipFill>
        <p:spPr>
          <a:xfrm>
            <a:off x="457200" y="965200"/>
            <a:ext cx="8801100" cy="8267701"/>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body" sz="quarter" idx="4294967295"/>
          </p:nvPr>
        </p:nvSpPr>
        <p:spPr>
          <a:xfrm>
            <a:off x="9497880" y="1818844"/>
            <a:ext cx="3401087" cy="6115912"/>
          </a:xfrm>
          <a:prstGeom prst="rect">
            <a:avLst/>
          </a:prstGeom>
        </p:spPr>
        <p:txBody>
          <a:bodyPr/>
          <a:lstStyle>
            <a:lvl1pPr>
              <a:defRPr sz="2800"/>
            </a:lvl1pPr>
          </a:lstStyle>
          <a:p>
            <a:pPr/>
            <a:r>
              <a:t>构造了global对象中的process、Buffer、setTimeout和console等函数或者对象，因此我们可以在自己的代码中直接使用这些定义在global中的值。</a:t>
            </a:r>
          </a:p>
        </p:txBody>
      </p:sp>
      <p:pic>
        <p:nvPicPr>
          <p:cNvPr id="211" name="pasted-image.png"/>
          <p:cNvPicPr>
            <a:picLocks noChangeAspect="1"/>
          </p:cNvPicPr>
          <p:nvPr/>
        </p:nvPicPr>
        <p:blipFill>
          <a:blip r:embed="rId2">
            <a:extLst/>
          </a:blip>
          <a:stretch>
            <a:fillRect/>
          </a:stretch>
        </p:blipFill>
        <p:spPr>
          <a:xfrm>
            <a:off x="196850" y="2198319"/>
            <a:ext cx="8643022" cy="5356962"/>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body" sz="quarter" idx="4294967295"/>
          </p:nvPr>
        </p:nvSpPr>
        <p:spPr>
          <a:xfrm>
            <a:off x="9497880" y="1818844"/>
            <a:ext cx="3401087" cy="6115912"/>
          </a:xfrm>
          <a:prstGeom prst="rect">
            <a:avLst/>
          </a:prstGeom>
        </p:spPr>
        <p:txBody>
          <a:bodyPr/>
          <a:lstStyle>
            <a:lvl1pPr>
              <a:defRPr sz="2800"/>
            </a:lvl1pPr>
          </a:lstStyle>
          <a:p>
            <a:pPr/>
            <a:r>
              <a:t>process.argv是一个数组，第一个元素设置为当前node执行路径（node环境搭建的安装路径）</a:t>
            </a:r>
          </a:p>
        </p:txBody>
      </p:sp>
      <p:pic>
        <p:nvPicPr>
          <p:cNvPr id="214" name="pasted-image.png"/>
          <p:cNvPicPr>
            <a:picLocks noChangeAspect="0"/>
          </p:cNvPicPr>
          <p:nvPr/>
        </p:nvPicPr>
        <p:blipFill>
          <a:blip r:embed="rId2">
            <a:extLst/>
          </a:blip>
          <a:stretch>
            <a:fillRect/>
          </a:stretch>
        </p:blipFill>
        <p:spPr>
          <a:xfrm>
            <a:off x="457200" y="965200"/>
            <a:ext cx="8801100" cy="8267701"/>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body" sz="half" idx="4294967295"/>
          </p:nvPr>
        </p:nvSpPr>
        <p:spPr>
          <a:xfrm>
            <a:off x="9497880" y="1000356"/>
            <a:ext cx="3401087" cy="8197388"/>
          </a:xfrm>
          <a:prstGeom prst="rect">
            <a:avLst/>
          </a:prstGeom>
        </p:spPr>
        <p:txBody>
          <a:bodyPr/>
          <a:lstStyle/>
          <a:p>
            <a:pPr>
              <a:defRPr sz="2800"/>
            </a:pPr>
            <a:r>
              <a:t>process.argv[1]中的值为“app.js”字符串</a:t>
            </a:r>
          </a:p>
          <a:p>
            <a:pPr>
              <a:defRPr sz="2800"/>
            </a:pPr>
            <a:r>
              <a:t>NativeModule.require是用来引入核心模块path模块</a:t>
            </a:r>
          </a:p>
          <a:p>
            <a:pPr>
              <a:defRPr sz="2800"/>
            </a:pPr>
            <a:r>
              <a:t>调用path.resolve方法，获取app.js在服务器的全路径，并覆盖到process.argv[1]中</a:t>
            </a:r>
          </a:p>
        </p:txBody>
      </p:sp>
      <p:pic>
        <p:nvPicPr>
          <p:cNvPr id="217" name="pasted-image.png"/>
          <p:cNvPicPr>
            <a:picLocks noChangeAspect="0"/>
          </p:cNvPicPr>
          <p:nvPr/>
        </p:nvPicPr>
        <p:blipFill>
          <a:blip r:embed="rId2">
            <a:extLst/>
          </a:blip>
          <a:stretch>
            <a:fillRect/>
          </a:stretch>
        </p:blipFill>
        <p:spPr>
          <a:xfrm>
            <a:off x="457200" y="965200"/>
            <a:ext cx="8801100" cy="8267701"/>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body" sz="quarter" idx="4294967295"/>
          </p:nvPr>
        </p:nvSpPr>
        <p:spPr>
          <a:xfrm>
            <a:off x="9497880" y="1818844"/>
            <a:ext cx="3401087" cy="6115912"/>
          </a:xfrm>
          <a:prstGeom prst="rect">
            <a:avLst/>
          </a:prstGeom>
        </p:spPr>
        <p:txBody>
          <a:bodyPr/>
          <a:lstStyle/>
          <a:p>
            <a:pPr>
              <a:defRPr sz="2800"/>
            </a:pPr>
            <a:r>
              <a:t>同样使用NativeModule.require的方法引入module核心模块</a:t>
            </a:r>
          </a:p>
          <a:p>
            <a:pPr>
              <a:defRPr sz="2800"/>
            </a:pPr>
            <a:r>
              <a:t>调用module模块的runMain方法，包裹并执行app.js</a:t>
            </a:r>
          </a:p>
        </p:txBody>
      </p:sp>
      <p:pic>
        <p:nvPicPr>
          <p:cNvPr id="220" name="pasted-image.png"/>
          <p:cNvPicPr>
            <a:picLocks noChangeAspect="0"/>
          </p:cNvPicPr>
          <p:nvPr/>
        </p:nvPicPr>
        <p:blipFill>
          <a:blip r:embed="rId2">
            <a:extLst/>
          </a:blip>
          <a:stretch>
            <a:fillRect/>
          </a:stretch>
        </p:blipFill>
        <p:spPr>
          <a:xfrm>
            <a:off x="457200" y="965200"/>
            <a:ext cx="8801100" cy="8267701"/>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nvSpPr>
        <p:spPr>
          <a:xfrm>
            <a:off x="1467789" y="3613149"/>
            <a:ext cx="10069222" cy="2527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Module.runMain(){</a:t>
            </a:r>
          </a:p>
          <a:p>
            <a:pPr lvl="1" algn="l"/>
            <a:r>
              <a:t>     Module._load(process.argv[1], null , true)</a:t>
            </a:r>
          </a:p>
          <a:p>
            <a:pPr algn="l"/>
            <a:r>
              <a:t>       //…省略代码</a:t>
            </a:r>
          </a:p>
          <a:p>
            <a:pPr algn="l"/>
            <a:r>
              <a:t>}</a:t>
            </a:r>
          </a:p>
        </p:txBody>
      </p:sp>
      <p:sp>
        <p:nvSpPr>
          <p:cNvPr id="223" name="Shape 223"/>
          <p:cNvSpPr/>
          <p:nvPr>
            <p:ph type="title" idx="4294967295"/>
          </p:nvPr>
        </p:nvSpPr>
        <p:spPr>
          <a:prstGeom prst="rect">
            <a:avLst/>
          </a:prstGeom>
        </p:spPr>
        <p:txBody>
          <a:bodyPr/>
          <a:lstStyle/>
          <a:p>
            <a:pPr/>
            <a:r>
              <a:t>runMain方法</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a:r>
              <a:t>总结</a:t>
            </a:r>
          </a:p>
        </p:txBody>
      </p:sp>
      <p:sp>
        <p:nvSpPr>
          <p:cNvPr id="226" name="Shape 226"/>
          <p:cNvSpPr/>
          <p:nvPr>
            <p:ph type="body" idx="1"/>
          </p:nvPr>
        </p:nvSpPr>
        <p:spPr>
          <a:prstGeom prst="rect">
            <a:avLst/>
          </a:prstGeom>
        </p:spPr>
        <p:txBody>
          <a:bodyPr/>
          <a:lstStyle/>
          <a:p>
            <a:pPr/>
            <a:r>
              <a:t>到了这里，相比大家就清楚了，我们执行例子中的app.js时，实际上app.js文件本身在Node底层提供的node.js文件里面的匿名函数中，调用module模块的runMain方法被包裹执行。</a:t>
            </a:r>
          </a:p>
          <a:p>
            <a:pPr/>
            <a:r>
              <a:t>并且在被包裹执行前，node.js将我们需要使用的一些对象函数(process对象、console函数)设置到global上以便我们直接调用。</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body" idx="1"/>
          </p:nvPr>
        </p:nvSpPr>
        <p:spPr>
          <a:xfrm>
            <a:off x="952499" y="1733550"/>
            <a:ext cx="11099801" cy="6286501"/>
          </a:xfrm>
          <a:prstGeom prst="rect">
            <a:avLst/>
          </a:prstGeom>
        </p:spPr>
        <p:txBody>
          <a:bodyPr/>
          <a:lstStyle/>
          <a:p>
            <a:pPr/>
            <a:r>
              <a:t>我们编写的app.js中需要再引入其他的模块，则可以直接使用require关键字(由前面可知，app.js入口JS文件同样会被Module._load包裹)进行引用。</a:t>
            </a:r>
          </a:p>
          <a:p>
            <a:pPr/>
            <a:r>
              <a:t>以上便是我们使用node执行前文例子中的app.js在底层的比较完整地流程。</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body" idx="1"/>
          </p:nvPr>
        </p:nvSpPr>
        <p:spPr>
          <a:prstGeom prst="rect">
            <a:avLst/>
          </a:prstGeom>
        </p:spPr>
        <p:txBody>
          <a:bodyPr/>
          <a:lstStyle/>
          <a:p>
            <a:pPr/>
            <a:r>
              <a:t>module.exports = {name: ‘my name is module.exports’}；                                                      exports.name = ‘my name is exports’;                   console.log(this);                                                此时的该模块文件的this指向哪里呢？</a:t>
            </a:r>
          </a:p>
          <a:p>
            <a:pPr/>
            <a:r>
              <a:t>为什么我们在Node中编写js文件可以直接使用require、exports、module、__dirname和__filename这些属性，而在浏览器的控制台中却无法直接使用？</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a:r>
              <a:t>思考题</a:t>
            </a:r>
          </a:p>
        </p:txBody>
      </p:sp>
      <p:sp>
        <p:nvSpPr>
          <p:cNvPr id="231" name="Shape 231"/>
          <p:cNvSpPr/>
          <p:nvPr>
            <p:ph type="body" idx="1"/>
          </p:nvPr>
        </p:nvSpPr>
        <p:spPr>
          <a:prstGeom prst="rect">
            <a:avLst/>
          </a:prstGeom>
        </p:spPr>
        <p:txBody>
          <a:bodyPr/>
          <a:lstStyle/>
          <a:p>
            <a:pPr/>
            <a:r>
              <a:t>前面描述在node.js中引入path和module模块，为什么不能直接使用require方法，而要使用NativeModule.require方法呢？</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pPr/>
            <a:r>
              <a:t>Event Loop</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问题</a:t>
            </a:r>
          </a:p>
        </p:txBody>
      </p:sp>
      <p:sp>
        <p:nvSpPr>
          <p:cNvPr id="236" name="Shape 236"/>
          <p:cNvSpPr/>
          <p:nvPr>
            <p:ph type="body" idx="1"/>
          </p:nvPr>
        </p:nvSpPr>
        <p:spPr>
          <a:prstGeom prst="rect">
            <a:avLst/>
          </a:prstGeom>
        </p:spPr>
        <p:txBody>
          <a:bodyPr/>
          <a:lstStyle/>
          <a:p>
            <a:pPr/>
            <a:r>
              <a:t>app1.js：console.log(‘Hello Node!’);</a:t>
            </a:r>
          </a:p>
          <a:p>
            <a:pPr/>
            <a:r>
              <a:t>app2.js：http.createServer(fn).listen(8888);</a:t>
            </a:r>
          </a:p>
          <a:p>
            <a:pPr/>
            <a:r>
              <a:t>分别使用node执行上述的app1.js和app2.js，为什么第一个打印字符串后就退出了，而第二个却能够挂起？</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8" name="pasted-image.png"/>
          <p:cNvPicPr>
            <a:picLocks noChangeAspect="1"/>
          </p:cNvPicPr>
          <p:nvPr/>
        </p:nvPicPr>
        <p:blipFill>
          <a:blip r:embed="rId2">
            <a:extLst/>
          </a:blip>
          <a:stretch>
            <a:fillRect/>
          </a:stretch>
        </p:blipFill>
        <p:spPr>
          <a:xfrm>
            <a:off x="1449663" y="76232"/>
            <a:ext cx="10105474" cy="9601136"/>
          </a:xfrm>
          <a:prstGeom prst="rect">
            <a:avLst/>
          </a:prstGeom>
          <a:ln w="12700">
            <a:miter lim="400000"/>
          </a:ln>
        </p:spPr>
      </p:pic>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body" idx="1"/>
          </p:nvPr>
        </p:nvSpPr>
        <p:spPr>
          <a:xfrm>
            <a:off x="952500" y="1733550"/>
            <a:ext cx="11099800" cy="6286501"/>
          </a:xfrm>
          <a:prstGeom prst="rect">
            <a:avLst/>
          </a:prstGeom>
        </p:spPr>
        <p:txBody>
          <a:bodyPr/>
          <a:lstStyle/>
          <a:p>
            <a:pPr/>
            <a:r>
              <a:t>对于app1.js和app2.js来说，一直到第二步的执行都是一样的：被node.js包裹后执行</a:t>
            </a:r>
          </a:p>
          <a:p>
            <a:pPr/>
            <a:r>
              <a:t>那么很显然，app1.js退出是因为第三步进入事件循环后发现没有要处理的事件，因此退出了；而app2.js挂起则是因为第三步进入事件循环后发现有待处理事件，因此进程被挂起</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2" name="pasted-image.png"/>
          <p:cNvPicPr>
            <a:picLocks noChangeAspect="1"/>
          </p:cNvPicPr>
          <p:nvPr/>
        </p:nvPicPr>
        <p:blipFill>
          <a:blip r:embed="rId2">
            <a:extLst/>
          </a:blip>
          <a:stretch>
            <a:fillRect/>
          </a:stretch>
        </p:blipFill>
        <p:spPr>
          <a:xfrm>
            <a:off x="480483" y="3492499"/>
            <a:ext cx="7874001" cy="5207001"/>
          </a:xfrm>
          <a:prstGeom prst="rect">
            <a:avLst/>
          </a:prstGeom>
          <a:ln w="12700">
            <a:miter lim="400000"/>
          </a:ln>
        </p:spPr>
      </p:pic>
      <p:sp>
        <p:nvSpPr>
          <p:cNvPr id="243" name="Shape 243"/>
          <p:cNvSpPr/>
          <p:nvPr>
            <p:ph type="body" sz="quarter" idx="4294967295"/>
          </p:nvPr>
        </p:nvSpPr>
        <p:spPr>
          <a:xfrm>
            <a:off x="8668742" y="3038044"/>
            <a:ext cx="3855575" cy="6115911"/>
          </a:xfrm>
          <a:prstGeom prst="rect">
            <a:avLst/>
          </a:prstGeom>
        </p:spPr>
        <p:txBody>
          <a:bodyPr/>
          <a:lstStyle/>
          <a:p>
            <a:pPr marL="420623" indent="-420623" defTabSz="537463">
              <a:spcBef>
                <a:spcPts val="3800"/>
              </a:spcBef>
              <a:defRPr sz="2576"/>
            </a:pPr>
            <a:r>
              <a:t>由于采用了我们在JS中比较少用的do{}while()循环，因此一定会进入事件循环一次(哪怕事件队列中没有事件)</a:t>
            </a:r>
          </a:p>
          <a:p>
            <a:pPr marL="420623" indent="-420623" defTabSz="537463">
              <a:spcBef>
                <a:spcPts val="3800"/>
              </a:spcBef>
              <a:defRPr sz="2576"/>
            </a:pPr>
            <a:r>
              <a:t>uv_run是libuv提供的真正处理事件的函数，一次uv_run函数的执行代表事件循环中的一次，如果事件队列中没有事件了，则会返回0；</a:t>
            </a:r>
          </a:p>
        </p:txBody>
      </p:sp>
      <p:sp>
        <p:nvSpPr>
          <p:cNvPr id="244" name="Shape 244"/>
          <p:cNvSpPr/>
          <p:nvPr>
            <p:ph type="title" idx="4294967295"/>
          </p:nvPr>
        </p:nvSpPr>
        <p:spPr>
          <a:prstGeom prst="rect">
            <a:avLst/>
          </a:prstGeom>
        </p:spPr>
        <p:txBody>
          <a:bodyPr/>
          <a:lstStyle/>
          <a:p>
            <a:pPr/>
            <a:r>
              <a:t>事件循环细节</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body" sz="quarter" idx="4294967295"/>
          </p:nvPr>
        </p:nvSpPr>
        <p:spPr>
          <a:xfrm>
            <a:off x="8704726" y="1818844"/>
            <a:ext cx="3855575" cy="6115912"/>
          </a:xfrm>
          <a:prstGeom prst="rect">
            <a:avLst/>
          </a:prstGeom>
        </p:spPr>
        <p:txBody>
          <a:bodyPr/>
          <a:lstStyle/>
          <a:p>
            <a:pPr>
              <a:defRPr sz="2800"/>
            </a:pPr>
            <a:r>
              <a:t>如果uv_run方法返回了0，即事件队列中没有任何事件，这里会调用uv_loop_alive函数再进行一次检验，如果依旧是0，那么跳出do while构造的循环。</a:t>
            </a:r>
          </a:p>
          <a:p>
            <a:pPr>
              <a:defRPr sz="2800"/>
            </a:pPr>
            <a:r>
              <a:t>RunAtExit()使得进程退出。</a:t>
            </a:r>
          </a:p>
        </p:txBody>
      </p:sp>
      <p:pic>
        <p:nvPicPr>
          <p:cNvPr id="247" name="pasted-image.png"/>
          <p:cNvPicPr>
            <a:picLocks noChangeAspect="1"/>
          </p:cNvPicPr>
          <p:nvPr/>
        </p:nvPicPr>
        <p:blipFill>
          <a:blip r:embed="rId2">
            <a:extLst/>
          </a:blip>
          <a:stretch>
            <a:fillRect/>
          </a:stretch>
        </p:blipFill>
        <p:spPr>
          <a:xfrm>
            <a:off x="520700" y="2273300"/>
            <a:ext cx="7434996" cy="5207000"/>
          </a:xfrm>
          <a:prstGeom prst="rect">
            <a:avLst/>
          </a:prstGeom>
          <a:ln w="12700">
            <a:miter lim="400000"/>
          </a:ln>
        </p:spPr>
      </p:pic>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prstGeom prst="rect">
            <a:avLst/>
          </a:prstGeom>
        </p:spPr>
        <p:txBody>
          <a:bodyPr/>
          <a:lstStyle/>
          <a:p>
            <a:pPr/>
            <a:r>
              <a:t>那么app2.js挂起靠的是这个do while循环吗</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每一次循环执行内容</a:t>
            </a:r>
          </a:p>
        </p:txBody>
      </p:sp>
      <p:sp>
        <p:nvSpPr>
          <p:cNvPr id="252" name="Shape 252"/>
          <p:cNvSpPr/>
          <p:nvPr>
            <p:ph type="body" sz="half" idx="1"/>
          </p:nvPr>
        </p:nvSpPr>
        <p:spPr>
          <a:xfrm>
            <a:off x="8924859" y="2077805"/>
            <a:ext cx="3855575" cy="7325190"/>
          </a:xfrm>
          <a:prstGeom prst="rect">
            <a:avLst/>
          </a:prstGeom>
        </p:spPr>
        <p:txBody>
          <a:bodyPr/>
          <a:lstStyle/>
          <a:p>
            <a:pPr marL="425195" indent="-425195" defTabSz="543305">
              <a:spcBef>
                <a:spcPts val="3900"/>
              </a:spcBef>
              <a:defRPr sz="2604"/>
            </a:pPr>
            <a:r>
              <a:t>每一次循环进入后，首先判断是否有定时器超时（setTimeout和setInterval），如果有定时器超时，则将超时的定时器的回调函数处理掉。</a:t>
            </a:r>
          </a:p>
          <a:p>
            <a:pPr marL="425195" indent="-425195" defTabSz="543305">
              <a:spcBef>
                <a:spcPts val="3900"/>
              </a:spcBef>
              <a:defRPr sz="2604"/>
            </a:pPr>
            <a:r>
              <a:t>定时器模块做了一个优化，超时时间一样的定时器，在JS的Timer模块中是存储在一个纯JS构造的双向循环链表里面的，因此映射到底层只有一个uv_timer</a:t>
            </a:r>
          </a:p>
        </p:txBody>
      </p:sp>
      <p:pic>
        <p:nvPicPr>
          <p:cNvPr id="253" name="pasted-image.png"/>
          <p:cNvPicPr>
            <a:picLocks noChangeAspect="1"/>
          </p:cNvPicPr>
          <p:nvPr/>
        </p:nvPicPr>
        <p:blipFill>
          <a:blip r:embed="rId2">
            <a:extLst/>
          </a:blip>
          <a:stretch>
            <a:fillRect/>
          </a:stretch>
        </p:blipFill>
        <p:spPr>
          <a:xfrm>
            <a:off x="450137" y="2089150"/>
            <a:ext cx="7427178" cy="7302501"/>
          </a:xfrm>
          <a:prstGeom prst="rect">
            <a:avLst/>
          </a:prstGeom>
          <a:ln w="12700">
            <a:miter lim="400000"/>
          </a:ln>
        </p:spPr>
      </p:pic>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body" sz="half" idx="1"/>
          </p:nvPr>
        </p:nvSpPr>
        <p:spPr>
          <a:xfrm>
            <a:off x="9009525" y="1028798"/>
            <a:ext cx="3855576" cy="8328424"/>
          </a:xfrm>
          <a:prstGeom prst="rect">
            <a:avLst/>
          </a:prstGeom>
        </p:spPr>
        <p:txBody>
          <a:bodyPr/>
          <a:lstStyle/>
          <a:p>
            <a:pPr>
              <a:defRPr sz="2800"/>
            </a:pPr>
            <a:r>
              <a:t>定时器的检测结束后，就进入了真正的io回调操作，在这里会调用系统函数(mac下是kqueue提供的kevent，linux下是epoll提供的uv__epoll_pwait)，同时主线程挂起，等待网络IO请求或者文件IO的数据。</a:t>
            </a:r>
          </a:p>
          <a:p>
            <a:pPr>
              <a:defRPr sz="2800"/>
            </a:pPr>
            <a:r>
              <a:t>因此我们看到的app2.js挂起，其实挂起在这个uv__io_poll阶段。</a:t>
            </a:r>
          </a:p>
        </p:txBody>
      </p:sp>
      <p:pic>
        <p:nvPicPr>
          <p:cNvPr id="256" name="pasted-image.png"/>
          <p:cNvPicPr>
            <a:picLocks noChangeAspect="0"/>
          </p:cNvPicPr>
          <p:nvPr/>
        </p:nvPicPr>
        <p:blipFill>
          <a:blip r:embed="rId2">
            <a:extLst/>
          </a:blip>
          <a:stretch>
            <a:fillRect/>
          </a:stretch>
        </p:blipFill>
        <p:spPr>
          <a:xfrm>
            <a:off x="461433" y="1225549"/>
            <a:ext cx="7429501" cy="7302501"/>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r>
              <a:t>内部实现机制</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8" name="pasted-image.png"/>
          <p:cNvPicPr>
            <a:picLocks noChangeAspect="1"/>
          </p:cNvPicPr>
          <p:nvPr/>
        </p:nvPicPr>
        <p:blipFill>
          <a:blip r:embed="rId2">
            <a:extLst/>
          </a:blip>
          <a:stretch>
            <a:fillRect/>
          </a:stretch>
        </p:blipFill>
        <p:spPr>
          <a:xfrm>
            <a:off x="644357" y="2815166"/>
            <a:ext cx="11716086" cy="3232978"/>
          </a:xfrm>
          <a:prstGeom prst="rect">
            <a:avLst/>
          </a:prstGeom>
          <a:ln w="12700">
            <a:miter lim="400000"/>
          </a:ln>
        </p:spPr>
      </p:pic>
      <p:sp>
        <p:nvSpPr>
          <p:cNvPr id="259" name="Shape 259"/>
          <p:cNvSpPr/>
          <p:nvPr>
            <p:ph type="title" idx="4294967295"/>
          </p:nvPr>
        </p:nvSpPr>
        <p:spPr>
          <a:prstGeom prst="rect">
            <a:avLst/>
          </a:prstGeom>
        </p:spPr>
        <p:txBody>
          <a:bodyPr/>
          <a:lstStyle/>
          <a:p>
            <a:pPr/>
            <a:r>
              <a:t>疑问</a:t>
            </a:r>
          </a:p>
        </p:txBody>
      </p:sp>
      <p:sp>
        <p:nvSpPr>
          <p:cNvPr id="260" name="Shape 260"/>
          <p:cNvSpPr/>
          <p:nvPr>
            <p:ph type="body" sz="half" idx="4294967295"/>
          </p:nvPr>
        </p:nvSpPr>
        <p:spPr>
          <a:xfrm>
            <a:off x="648758" y="6527469"/>
            <a:ext cx="11707285" cy="2440848"/>
          </a:xfrm>
          <a:prstGeom prst="rect">
            <a:avLst/>
          </a:prstGeom>
        </p:spPr>
        <p:txBody>
          <a:bodyPr/>
          <a:lstStyle/>
          <a:p>
            <a:pPr/>
            <a:r>
              <a:t>如果在io_poll这里主线程挂起，那么岂不是永远没办法执行到这个immediately和timeout的回调了？</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body" sz="half" idx="1"/>
          </p:nvPr>
        </p:nvSpPr>
        <p:spPr>
          <a:xfrm>
            <a:off x="9009526" y="1214205"/>
            <a:ext cx="3855575" cy="7325190"/>
          </a:xfrm>
          <a:prstGeom prst="rect">
            <a:avLst/>
          </a:prstGeom>
        </p:spPr>
        <p:txBody>
          <a:bodyPr/>
          <a:lstStyle/>
          <a:p>
            <a:pPr>
              <a:defRPr sz="2800"/>
            </a:pPr>
            <a:r>
              <a:t>跳出poll的条件：</a:t>
            </a:r>
          </a:p>
          <a:p>
            <a:pPr>
              <a:defRPr sz="2800"/>
            </a:pPr>
            <a:r>
              <a:t>1.有未完成的setImmediate事件</a:t>
            </a:r>
          </a:p>
          <a:p>
            <a:pPr>
              <a:defRPr sz="2800"/>
            </a:pPr>
            <a:r>
              <a:t>2.timer定时器超时事件发生</a:t>
            </a:r>
          </a:p>
          <a:p>
            <a:pPr>
              <a:defRPr sz="2800"/>
            </a:pPr>
            <a:r>
              <a:t>有网络IO请求到达或者文件IO数据返回</a:t>
            </a:r>
          </a:p>
        </p:txBody>
      </p:sp>
      <p:pic>
        <p:nvPicPr>
          <p:cNvPr id="263" name="pasted-image.png"/>
          <p:cNvPicPr>
            <a:picLocks noChangeAspect="0"/>
          </p:cNvPicPr>
          <p:nvPr/>
        </p:nvPicPr>
        <p:blipFill>
          <a:blip r:embed="rId2">
            <a:extLst/>
          </a:blip>
          <a:stretch>
            <a:fillRect/>
          </a:stretch>
        </p:blipFill>
        <p:spPr>
          <a:xfrm>
            <a:off x="461433" y="1225550"/>
            <a:ext cx="7429501" cy="7302500"/>
          </a:xfrm>
          <a:prstGeom prst="rect">
            <a:avLst/>
          </a:prstGeom>
          <a:ln w="12700">
            <a:miter lim="400000"/>
          </a:ln>
        </p:spPr>
      </p:pic>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body" sz="half" idx="1"/>
          </p:nvPr>
        </p:nvSpPr>
        <p:spPr>
          <a:xfrm>
            <a:off x="9009526" y="1214205"/>
            <a:ext cx="3855575" cy="7325190"/>
          </a:xfrm>
          <a:prstGeom prst="rect">
            <a:avLst/>
          </a:prstGeom>
        </p:spPr>
        <p:txBody>
          <a:bodyPr/>
          <a:lstStyle>
            <a:lvl1pPr>
              <a:defRPr sz="2800"/>
            </a:lvl1pPr>
          </a:lstStyle>
          <a:p>
            <a:pPr/>
            <a:r>
              <a:t>io_poll执行完毕后，进入check事件判断，这里的check事件，就是我们使用setImmediate设置的回调事件。</a:t>
            </a:r>
          </a:p>
        </p:txBody>
      </p:sp>
      <p:pic>
        <p:nvPicPr>
          <p:cNvPr id="266" name="pasted-image.png"/>
          <p:cNvPicPr>
            <a:picLocks noChangeAspect="1"/>
          </p:cNvPicPr>
          <p:nvPr/>
        </p:nvPicPr>
        <p:blipFill>
          <a:blip r:embed="rId2">
            <a:extLst/>
          </a:blip>
          <a:stretch>
            <a:fillRect/>
          </a:stretch>
        </p:blipFill>
        <p:spPr>
          <a:xfrm>
            <a:off x="457200" y="1225549"/>
            <a:ext cx="7429500" cy="7302501"/>
          </a:xfrm>
          <a:prstGeom prst="rect">
            <a:avLst/>
          </a:prstGeom>
          <a:ln w="12700">
            <a:miter lim="400000"/>
          </a:ln>
        </p:spPr>
      </p:pic>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p>
            <a:pPr/>
            <a:r>
              <a:t>总结</a:t>
            </a:r>
          </a:p>
        </p:txBody>
      </p:sp>
      <p:sp>
        <p:nvSpPr>
          <p:cNvPr id="269" name="Shape 269"/>
          <p:cNvSpPr/>
          <p:nvPr>
            <p:ph type="body" idx="1"/>
          </p:nvPr>
        </p:nvSpPr>
        <p:spPr>
          <a:prstGeom prst="rect">
            <a:avLst/>
          </a:prstGeom>
        </p:spPr>
        <p:txBody>
          <a:bodyPr/>
          <a:lstStyle/>
          <a:p>
            <a:pPr/>
            <a:r>
              <a:t>事件循环：本质是一个do while循环</a:t>
            </a:r>
          </a:p>
          <a:p>
            <a:pPr/>
            <a:r>
              <a:t>事件循环每一个loop中的细节：先执行定时器，然后挂起在io_poll等待，有网路请求或者文件数据达到服务器或者是有immediately事件/timer超时事件时处理完对应的回调跳出，再然后执行setImmediate回调。</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p>
            <a:pPr/>
            <a:r>
              <a:t>思考题</a:t>
            </a:r>
          </a:p>
        </p:txBody>
      </p:sp>
      <p:sp>
        <p:nvSpPr>
          <p:cNvPr id="272" name="Shape 272"/>
          <p:cNvSpPr/>
          <p:nvPr>
            <p:ph type="body" sz="half" idx="1"/>
          </p:nvPr>
        </p:nvSpPr>
        <p:spPr>
          <a:xfrm>
            <a:off x="8215775" y="2597150"/>
            <a:ext cx="4565982" cy="6286501"/>
          </a:xfrm>
          <a:prstGeom prst="rect">
            <a:avLst/>
          </a:prstGeom>
        </p:spPr>
        <p:txBody>
          <a:bodyPr/>
          <a:lstStyle/>
          <a:p>
            <a:pPr/>
            <a:r>
              <a:t>1. 左边的setTimeout(fn, 0)和setImmediate回调函数执行顺序不一定，即timeout和immediate输出的顺序不一定，这是为什么呢？</a:t>
            </a:r>
          </a:p>
        </p:txBody>
      </p:sp>
      <p:pic>
        <p:nvPicPr>
          <p:cNvPr id="273" name="pasted-image.png"/>
          <p:cNvPicPr>
            <a:picLocks noChangeAspect="1"/>
          </p:cNvPicPr>
          <p:nvPr/>
        </p:nvPicPr>
        <p:blipFill>
          <a:blip r:embed="rId2">
            <a:extLst/>
          </a:blip>
          <a:stretch>
            <a:fillRect/>
          </a:stretch>
        </p:blipFill>
        <p:spPr>
          <a:xfrm>
            <a:off x="381000" y="4025900"/>
            <a:ext cx="7721600" cy="3429001"/>
          </a:xfrm>
          <a:prstGeom prst="rect">
            <a:avLst/>
          </a:prstGeom>
          <a:ln w="12700">
            <a:miter lim="400000"/>
          </a:ln>
        </p:spPr>
      </p:pic>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body" sz="half" idx="1"/>
          </p:nvPr>
        </p:nvSpPr>
        <p:spPr>
          <a:xfrm>
            <a:off x="7978047" y="1733549"/>
            <a:ext cx="4565981" cy="6286501"/>
          </a:xfrm>
          <a:prstGeom prst="rect">
            <a:avLst/>
          </a:prstGeom>
        </p:spPr>
        <p:txBody>
          <a:bodyPr/>
          <a:lstStyle>
            <a:lvl1pPr marL="443484" indent="-443484" defTabSz="566674">
              <a:spcBef>
                <a:spcPts val="4000"/>
              </a:spcBef>
              <a:defRPr sz="3686"/>
            </a:lvl1pPr>
          </a:lstStyle>
          <a:p>
            <a:pPr/>
            <a:r>
              <a:t>2.左边将setTimeout(fn, 0)和setImmediate按照同样的顺序放入某个异步操作的回调函数中，则一定是先打印immediate后打印timeout，这又是为什么呢？</a:t>
            </a:r>
          </a:p>
        </p:txBody>
      </p:sp>
      <p:pic>
        <p:nvPicPr>
          <p:cNvPr id="276" name="pasted-image.png"/>
          <p:cNvPicPr>
            <a:picLocks noChangeAspect="1"/>
          </p:cNvPicPr>
          <p:nvPr/>
        </p:nvPicPr>
        <p:blipFill>
          <a:blip r:embed="rId2">
            <a:extLst/>
          </a:blip>
          <a:stretch>
            <a:fillRect/>
          </a:stretch>
        </p:blipFill>
        <p:spPr>
          <a:xfrm>
            <a:off x="460772" y="2463799"/>
            <a:ext cx="6832601" cy="4826001"/>
          </a:xfrm>
          <a:prstGeom prst="rect">
            <a:avLst/>
          </a:prstGeom>
          <a:ln w="12700">
            <a:miter lim="400000"/>
          </a:ln>
        </p:spPr>
      </p:pic>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pPr/>
            <a:r>
              <a:t>Express</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0" name="Http Request.png"/>
          <p:cNvPicPr>
            <a:picLocks noChangeAspect="1"/>
          </p:cNvPicPr>
          <p:nvPr>
            <p:ph type="pic" idx="13"/>
          </p:nvPr>
        </p:nvPicPr>
        <p:blipFill>
          <a:blip r:embed="rId2">
            <a:extLst/>
          </a:blip>
          <a:srcRect l="0" t="0" r="0" b="0"/>
          <a:stretch>
            <a:fillRect/>
          </a:stretch>
        </p:blipFill>
        <p:spPr>
          <a:xfrm>
            <a:off x="312665" y="2719622"/>
            <a:ext cx="12379568" cy="6619812"/>
          </a:xfrm>
          <a:prstGeom prst="rect">
            <a:avLst/>
          </a:prstGeom>
        </p:spPr>
      </p:pic>
      <p:sp>
        <p:nvSpPr>
          <p:cNvPr id="281" name="Shape 281"/>
          <p:cNvSpPr/>
          <p:nvPr>
            <p:ph type="title"/>
          </p:nvPr>
        </p:nvSpPr>
        <p:spPr>
          <a:xfrm>
            <a:off x="1270000" y="466571"/>
            <a:ext cx="10464800" cy="1422401"/>
          </a:xfrm>
          <a:prstGeom prst="rect">
            <a:avLst/>
          </a:prstGeom>
        </p:spPr>
        <p:txBody>
          <a:bodyPr/>
          <a:lstStyle>
            <a:lvl1pPr defTabSz="496570">
              <a:defRPr sz="6800"/>
            </a:lvl1pPr>
          </a:lstStyle>
          <a:p>
            <a:pPr/>
            <a:r>
              <a:t>核心设计：中间件顺序处理</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p>
            <a:pPr/>
            <a:r>
              <a:t>中间件Layer类设计</a:t>
            </a: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body" sz="quarter" idx="4294967295"/>
          </p:nvPr>
        </p:nvSpPr>
        <p:spPr>
          <a:xfrm>
            <a:off x="8899392" y="1733550"/>
            <a:ext cx="3644636" cy="6286500"/>
          </a:xfrm>
          <a:prstGeom prst="rect">
            <a:avLst/>
          </a:prstGeom>
        </p:spPr>
        <p:txBody>
          <a:bodyPr/>
          <a:lstStyle/>
          <a:p>
            <a:pPr/>
            <a:r>
              <a:t>this.handle: 本Layer的处理函数，即客户端请求命中本中间件后，调用的处理函数。</a:t>
            </a:r>
          </a:p>
        </p:txBody>
      </p:sp>
      <p:pic>
        <p:nvPicPr>
          <p:cNvPr id="286" name="pasted-image.png"/>
          <p:cNvPicPr>
            <a:picLocks noChangeAspect="1"/>
          </p:cNvPicPr>
          <p:nvPr/>
        </p:nvPicPr>
        <p:blipFill>
          <a:blip r:embed="rId2">
            <a:extLst/>
          </a:blip>
          <a:stretch>
            <a:fillRect/>
          </a:stretch>
        </p:blipFill>
        <p:spPr>
          <a:xfrm>
            <a:off x="304800" y="2171700"/>
            <a:ext cx="8006304" cy="5410200"/>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Module类</a:t>
            </a:r>
          </a:p>
        </p:txBody>
      </p:sp>
      <p:pic>
        <p:nvPicPr>
          <p:cNvPr id="132" name="pasted-image.png"/>
          <p:cNvPicPr>
            <a:picLocks noChangeAspect="1"/>
          </p:cNvPicPr>
          <p:nvPr/>
        </p:nvPicPr>
        <p:blipFill>
          <a:blip r:embed="rId2">
            <a:extLst/>
          </a:blip>
          <a:stretch>
            <a:fillRect/>
          </a:stretch>
        </p:blipFill>
        <p:spPr>
          <a:xfrm>
            <a:off x="1700454" y="2980266"/>
            <a:ext cx="9603892" cy="6176953"/>
          </a:xfrm>
          <a:prstGeom prst="rect">
            <a:avLst/>
          </a:prstGeom>
          <a:ln w="12700">
            <a:miter lim="400000"/>
          </a:ln>
        </p:spPr>
      </p:pic>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body" sz="quarter" idx="4294967295"/>
          </p:nvPr>
        </p:nvSpPr>
        <p:spPr>
          <a:xfrm>
            <a:off x="8899392" y="1733550"/>
            <a:ext cx="3644636" cy="6286500"/>
          </a:xfrm>
          <a:prstGeom prst="rect">
            <a:avLst/>
          </a:prstGeom>
        </p:spPr>
        <p:txBody>
          <a:bodyPr/>
          <a:lstStyle/>
          <a:p>
            <a:pPr/>
            <a:r>
              <a:t>this.regexp：本Layer的匹配http请求的path正则表达式，用来判断当前的Layer是否命中本次客户端请求。</a:t>
            </a:r>
          </a:p>
        </p:txBody>
      </p:sp>
      <p:pic>
        <p:nvPicPr>
          <p:cNvPr id="289" name="pasted-image.png"/>
          <p:cNvPicPr>
            <a:picLocks noChangeAspect="0"/>
          </p:cNvPicPr>
          <p:nvPr/>
        </p:nvPicPr>
        <p:blipFill>
          <a:blip r:embed="rId2">
            <a:extLst/>
          </a:blip>
          <a:stretch>
            <a:fillRect/>
          </a:stretch>
        </p:blipFill>
        <p:spPr>
          <a:xfrm>
            <a:off x="307451" y="2171700"/>
            <a:ext cx="8001001" cy="5410200"/>
          </a:xfrm>
          <a:prstGeom prst="rect">
            <a:avLst/>
          </a:prstGeom>
          <a:ln w="12700">
            <a:miter lim="400000"/>
          </a:ln>
        </p:spPr>
      </p:pic>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body" sz="half" idx="4294967295"/>
          </p:nvPr>
        </p:nvSpPr>
        <p:spPr>
          <a:xfrm>
            <a:off x="8865525" y="1176866"/>
            <a:ext cx="3644637" cy="7399868"/>
          </a:xfrm>
          <a:prstGeom prst="rect">
            <a:avLst/>
          </a:prstGeom>
        </p:spPr>
        <p:txBody>
          <a:bodyPr/>
          <a:lstStyle/>
          <a:p>
            <a:pPr marL="420623" indent="-420623" defTabSz="537463">
              <a:spcBef>
                <a:spcPts val="3800"/>
              </a:spcBef>
              <a:defRPr sz="3496"/>
            </a:pPr>
            <a:r>
              <a:t>this.regexp.fast_slash：非路由类的，且不携带路径参数的中间件快速命中：形如app.use(fn)</a:t>
            </a:r>
          </a:p>
          <a:p>
            <a:pPr marL="420623" indent="-420623" defTabSz="537463">
              <a:spcBef>
                <a:spcPts val="3800"/>
              </a:spcBef>
              <a:defRPr sz="3496"/>
            </a:pPr>
            <a:r>
              <a:t>regexp.fast_slash为true时，无需进行regexp正则表达式判断，直接命中。</a:t>
            </a:r>
          </a:p>
        </p:txBody>
      </p:sp>
      <p:pic>
        <p:nvPicPr>
          <p:cNvPr id="292" name="pasted-image.png"/>
          <p:cNvPicPr>
            <a:picLocks noChangeAspect="0"/>
          </p:cNvPicPr>
          <p:nvPr/>
        </p:nvPicPr>
        <p:blipFill>
          <a:blip r:embed="rId2">
            <a:extLst/>
          </a:blip>
          <a:stretch>
            <a:fillRect/>
          </a:stretch>
        </p:blipFill>
        <p:spPr>
          <a:xfrm>
            <a:off x="304800" y="2171700"/>
            <a:ext cx="8001000" cy="5410200"/>
          </a:xfrm>
          <a:prstGeom prst="rect">
            <a:avLst/>
          </a:prstGeom>
          <a:ln w="12700">
            <a:miter lim="400000"/>
          </a:ln>
        </p:spPr>
      </p:pic>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title"/>
          </p:nvPr>
        </p:nvSpPr>
        <p:spPr>
          <a:prstGeom prst="rect">
            <a:avLst/>
          </a:prstGeom>
        </p:spPr>
        <p:txBody>
          <a:bodyPr/>
          <a:lstStyle/>
          <a:p>
            <a:pPr/>
            <a:r>
              <a:t>每一个Layer匹配逻辑</a:t>
            </a:r>
          </a:p>
        </p:txBody>
      </p:sp>
      <p:sp>
        <p:nvSpPr>
          <p:cNvPr id="295" name="Shape 295"/>
          <p:cNvSpPr/>
          <p:nvPr>
            <p:ph type="body" idx="1"/>
          </p:nvPr>
        </p:nvSpPr>
        <p:spPr>
          <a:prstGeom prst="rect">
            <a:avLst/>
          </a:prstGeom>
        </p:spPr>
        <p:txBody>
          <a:bodyPr/>
          <a:lstStyle/>
          <a:p>
            <a:pPr/>
            <a:r>
              <a:t>获取到本次Http请求的Path</a:t>
            </a:r>
          </a:p>
          <a:p>
            <a:pPr/>
            <a:r>
              <a:t>判断regexp.fast_salsh为true，直接匹配成功</a:t>
            </a:r>
          </a:p>
          <a:p>
            <a:pPr/>
            <a:r>
              <a:t>否则，执行regexp.exec(path)判断</a:t>
            </a:r>
          </a:p>
          <a:p>
            <a:pPr/>
            <a:r>
              <a:t>匹配成功后调用handle保存的中间件处理函数。</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7" name="Http Request-Error.png"/>
          <p:cNvPicPr>
            <a:picLocks noChangeAspect="1"/>
          </p:cNvPicPr>
          <p:nvPr>
            <p:ph type="pic" idx="13"/>
          </p:nvPr>
        </p:nvPicPr>
        <p:blipFill>
          <a:blip r:embed="rId2">
            <a:extLst/>
          </a:blip>
          <a:srcRect l="0" t="1251" r="0" b="1251"/>
          <a:stretch>
            <a:fillRect/>
          </a:stretch>
        </p:blipFill>
        <p:spPr>
          <a:xfrm>
            <a:off x="288329" y="2719622"/>
            <a:ext cx="12428240" cy="6619812"/>
          </a:xfrm>
          <a:prstGeom prst="rect">
            <a:avLst/>
          </a:prstGeom>
        </p:spPr>
      </p:pic>
      <p:sp>
        <p:nvSpPr>
          <p:cNvPr id="298" name="Shape 298"/>
          <p:cNvSpPr/>
          <p:nvPr>
            <p:ph type="title"/>
          </p:nvPr>
        </p:nvSpPr>
        <p:spPr>
          <a:xfrm>
            <a:off x="1270000" y="466571"/>
            <a:ext cx="10464800" cy="1422401"/>
          </a:xfrm>
          <a:prstGeom prst="rect">
            <a:avLst/>
          </a:prstGeom>
        </p:spPr>
        <p:txBody>
          <a:bodyPr/>
          <a:lstStyle>
            <a:lvl1pPr defTabSz="438150">
              <a:defRPr sz="6000"/>
            </a:lvl1pPr>
          </a:lstStyle>
          <a:p>
            <a:pPr/>
            <a:r>
              <a:t>特殊的Layer：错误处理中间件</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nvSpPr>
        <p:spPr>
          <a:xfrm>
            <a:off x="171747" y="3230033"/>
            <a:ext cx="12661306" cy="454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p>
          <a:p>
            <a:pPr algn="l"/>
            <a:r>
              <a:t>Express判断是否是路由处理中间件做的也很有意思：</a:t>
            </a:r>
          </a:p>
          <a:p>
            <a:pPr algn="l"/>
            <a:r>
              <a:t>function.length === 4</a:t>
            </a:r>
          </a:p>
          <a:p>
            <a:pPr algn="l"/>
          </a:p>
          <a:p>
            <a:pPr algn="l"/>
            <a:r>
              <a:t>依据中间件的处理函数的入参长度来判断，也就是说，中间件入参为4个的就判断为错误处理中间件，传入error、req、res和next四个参数进行函数调用。</a:t>
            </a:r>
          </a:p>
        </p:txBody>
      </p:sp>
      <p:sp>
        <p:nvSpPr>
          <p:cNvPr id="301" name="Shape 301"/>
          <p:cNvSpPr/>
          <p:nvPr>
            <p:ph type="title" idx="4294967295"/>
          </p:nvPr>
        </p:nvSpPr>
        <p:spPr>
          <a:prstGeom prst="rect">
            <a:avLst/>
          </a:prstGeom>
        </p:spPr>
        <p:txBody>
          <a:bodyPr/>
          <a:lstStyle>
            <a:lvl1pPr defTabSz="525779">
              <a:defRPr sz="7200"/>
            </a:lvl1pPr>
          </a:lstStyle>
          <a:p>
            <a:pPr/>
            <a:r>
              <a:t>判断是否为错误处理中间件</a:t>
            </a: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title"/>
          </p:nvPr>
        </p:nvSpPr>
        <p:spPr>
          <a:xfrm>
            <a:off x="952500" y="3632239"/>
            <a:ext cx="11099800" cy="2120901"/>
          </a:xfrm>
          <a:prstGeom prst="rect">
            <a:avLst/>
          </a:prstGeom>
        </p:spPr>
        <p:txBody>
          <a:bodyPr/>
          <a:lstStyle>
            <a:lvl1pPr defTabSz="502412">
              <a:defRPr sz="6880"/>
            </a:lvl1pPr>
          </a:lstStyle>
          <a:p>
            <a:pPr/>
            <a:r>
              <a:t>这一连串的Layer保存在哪？</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body" sz="half" idx="4294967295"/>
          </p:nvPr>
        </p:nvSpPr>
        <p:spPr>
          <a:xfrm>
            <a:off x="8865525" y="1176866"/>
            <a:ext cx="3644636" cy="7399868"/>
          </a:xfrm>
          <a:prstGeom prst="rect">
            <a:avLst/>
          </a:prstGeom>
        </p:spPr>
        <p:txBody>
          <a:bodyPr/>
          <a:lstStyle>
            <a:lvl1pPr marL="448055" indent="-448055" defTabSz="572516">
              <a:spcBef>
                <a:spcPts val="4100"/>
              </a:spcBef>
              <a:defRPr sz="3724"/>
            </a:lvl1pPr>
          </a:lstStyle>
          <a:p>
            <a:pPr/>
            <a:r>
              <a:t>Router类：这是比较奇怪的构造一个类的方法，构造函数返回一个函数，因此new出来的就是这个函数，并且代码里手动__proto__原型链赋值。</a:t>
            </a:r>
          </a:p>
        </p:txBody>
      </p:sp>
      <p:pic>
        <p:nvPicPr>
          <p:cNvPr id="306" name="pasted-image.png"/>
          <p:cNvPicPr>
            <a:picLocks noChangeAspect="1"/>
          </p:cNvPicPr>
          <p:nvPr/>
        </p:nvPicPr>
        <p:blipFill>
          <a:blip r:embed="rId2">
            <a:extLst/>
          </a:blip>
          <a:stretch>
            <a:fillRect/>
          </a:stretch>
        </p:blipFill>
        <p:spPr>
          <a:xfrm>
            <a:off x="224366" y="1816100"/>
            <a:ext cx="8382001" cy="6121401"/>
          </a:xfrm>
          <a:prstGeom prst="rect">
            <a:avLst/>
          </a:prstGeom>
          <a:ln w="12700">
            <a:miter lim="400000"/>
          </a:ln>
        </p:spPr>
      </p:pic>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body" idx="1"/>
          </p:nvPr>
        </p:nvSpPr>
        <p:spPr>
          <a:prstGeom prst="rect">
            <a:avLst/>
          </a:prstGeom>
        </p:spPr>
        <p:txBody>
          <a:bodyPr/>
          <a:lstStyle/>
          <a:p>
            <a:pPr marL="425195" indent="-425195" defTabSz="543305">
              <a:spcBef>
                <a:spcPts val="3900"/>
              </a:spcBef>
              <a:defRPr sz="3534"/>
            </a:pPr>
            <a:r>
              <a:t>router.__proto__ = proto</a:t>
            </a:r>
          </a:p>
          <a:p>
            <a:pPr marL="425195" indent="-425195" defTabSz="543305">
              <a:spcBef>
                <a:spcPts val="3900"/>
              </a:spcBef>
              <a:defRPr sz="3534"/>
            </a:pPr>
            <a:r>
              <a:t>proto.param = function(){}</a:t>
            </a:r>
          </a:p>
          <a:p>
            <a:pPr marL="425195" indent="-425195" defTabSz="543305">
              <a:spcBef>
                <a:spcPts val="3900"/>
              </a:spcBef>
              <a:defRPr sz="3534"/>
            </a:pPr>
            <a:r>
              <a:t>proto.handle = function(){}</a:t>
            </a:r>
          </a:p>
          <a:p>
            <a:pPr marL="425195" indent="-425195" defTabSz="543305">
              <a:spcBef>
                <a:spcPts val="3900"/>
              </a:spcBef>
              <a:defRPr sz="3534"/>
            </a:pPr>
            <a:r>
              <a:t>proto.use = function(){}</a:t>
            </a:r>
          </a:p>
          <a:p>
            <a:pPr marL="425195" indent="-425195" defTabSz="543305">
              <a:spcBef>
                <a:spcPts val="3900"/>
              </a:spcBef>
              <a:defRPr sz="3534"/>
            </a:pPr>
            <a:r>
              <a:t>proto.route = function(){}</a:t>
            </a:r>
          </a:p>
          <a:p>
            <a:pPr marL="425195" indent="-425195" defTabSz="543305">
              <a:spcBef>
                <a:spcPts val="3900"/>
              </a:spcBef>
              <a:defRPr sz="3534"/>
            </a:pPr>
            <a:r>
              <a:t>这样相当于手动构造了原型链，new Router()后得到的router函数，也可以通过原型链访问param、handle、use和route等方法。</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0" name="pasted-image.png"/>
          <p:cNvPicPr>
            <a:picLocks noChangeAspect="0"/>
          </p:cNvPicPr>
          <p:nvPr/>
        </p:nvPicPr>
        <p:blipFill>
          <a:blip r:embed="rId2">
            <a:extLst/>
          </a:blip>
          <a:stretch>
            <a:fillRect/>
          </a:stretch>
        </p:blipFill>
        <p:spPr>
          <a:xfrm>
            <a:off x="228600" y="1816100"/>
            <a:ext cx="8382000" cy="6121400"/>
          </a:xfrm>
          <a:prstGeom prst="rect">
            <a:avLst/>
          </a:prstGeom>
          <a:ln w="12700">
            <a:miter lim="400000"/>
          </a:ln>
        </p:spPr>
      </p:pic>
      <p:sp>
        <p:nvSpPr>
          <p:cNvPr id="311" name="Shape 311"/>
          <p:cNvSpPr/>
          <p:nvPr>
            <p:ph type="body" sz="half" idx="4294967295"/>
          </p:nvPr>
        </p:nvSpPr>
        <p:spPr>
          <a:xfrm>
            <a:off x="8865525" y="1176866"/>
            <a:ext cx="3644636" cy="7399868"/>
          </a:xfrm>
          <a:prstGeom prst="rect">
            <a:avLst/>
          </a:prstGeom>
        </p:spPr>
        <p:txBody>
          <a:bodyPr/>
          <a:lstStyle/>
          <a:p>
            <a:pPr/>
            <a:r>
              <a:t>stack数组: 保存是所有的Layer（中间件）的地方。</a:t>
            </a: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body" sz="half" idx="4294967295"/>
          </p:nvPr>
        </p:nvSpPr>
        <p:spPr>
          <a:xfrm>
            <a:off x="8865525" y="1176866"/>
            <a:ext cx="3644636" cy="7399868"/>
          </a:xfrm>
          <a:prstGeom prst="rect">
            <a:avLst/>
          </a:prstGeom>
        </p:spPr>
        <p:txBody>
          <a:bodyPr/>
          <a:lstStyle/>
          <a:p>
            <a:pPr/>
            <a:r>
              <a:t>router.handle: Express框架的驱动中间件顺序执行的方法，遍历的中间件数组就是前面的router.stack</a:t>
            </a:r>
          </a:p>
        </p:txBody>
      </p:sp>
      <p:pic>
        <p:nvPicPr>
          <p:cNvPr id="314" name="pasted-image.png"/>
          <p:cNvPicPr>
            <a:picLocks noChangeAspect="0"/>
          </p:cNvPicPr>
          <p:nvPr/>
        </p:nvPicPr>
        <p:blipFill>
          <a:blip r:embed="rId2">
            <a:extLst/>
          </a:blip>
          <a:stretch>
            <a:fillRect/>
          </a:stretch>
        </p:blipFill>
        <p:spPr>
          <a:xfrm>
            <a:off x="228600" y="1816100"/>
            <a:ext cx="8382001" cy="6172201"/>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4" name="pasted-image.png"/>
          <p:cNvPicPr>
            <a:picLocks noChangeAspect="0"/>
          </p:cNvPicPr>
          <p:nvPr/>
        </p:nvPicPr>
        <p:blipFill>
          <a:blip r:embed="rId2">
            <a:extLst/>
          </a:blip>
          <a:stretch>
            <a:fillRect/>
          </a:stretch>
        </p:blipFill>
        <p:spPr>
          <a:xfrm>
            <a:off x="16933" y="1790699"/>
            <a:ext cx="9601201" cy="6172201"/>
          </a:xfrm>
          <a:prstGeom prst="rect">
            <a:avLst/>
          </a:prstGeom>
          <a:ln w="12700">
            <a:miter lim="400000"/>
          </a:ln>
        </p:spPr>
      </p:pic>
      <p:sp>
        <p:nvSpPr>
          <p:cNvPr id="135" name="Shape 135"/>
          <p:cNvSpPr/>
          <p:nvPr>
            <p:ph type="body" sz="quarter" idx="1"/>
          </p:nvPr>
        </p:nvSpPr>
        <p:spPr>
          <a:xfrm>
            <a:off x="9497880" y="1818844"/>
            <a:ext cx="3401087" cy="6115912"/>
          </a:xfrm>
          <a:prstGeom prst="rect">
            <a:avLst/>
          </a:prstGeom>
        </p:spPr>
        <p:txBody>
          <a:bodyPr/>
          <a:lstStyle/>
          <a:p>
            <a:pPr marL="438911" indent="-438911" defTabSz="560831">
              <a:spcBef>
                <a:spcPts val="4000"/>
              </a:spcBef>
              <a:defRPr sz="2688"/>
            </a:pPr>
            <a:r>
              <a:t>这个类的实例会有一个属性exports，该属性的初始化值为空对象。</a:t>
            </a:r>
          </a:p>
          <a:p>
            <a:pPr marL="438911" indent="-438911" defTabSz="560831">
              <a:spcBef>
                <a:spcPts val="4000"/>
              </a:spcBef>
              <a:defRPr sz="2688"/>
            </a:pPr>
            <a:r>
              <a:t>这个exports对象最终会存储模块导出的方法/变量等信息。因此我们require一个模块，得到的其实就是这里exports的内容。</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p>
            <a:pPr/>
            <a:r>
              <a:t>Layer和Router串起来</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8" name="pasted-image.png"/>
          <p:cNvPicPr>
            <a:picLocks noChangeAspect="1"/>
          </p:cNvPicPr>
          <p:nvPr/>
        </p:nvPicPr>
        <p:blipFill>
          <a:blip r:embed="rId2">
            <a:extLst/>
          </a:blip>
          <a:stretch>
            <a:fillRect/>
          </a:stretch>
        </p:blipFill>
        <p:spPr>
          <a:xfrm>
            <a:off x="92284" y="400770"/>
            <a:ext cx="12820232" cy="8952060"/>
          </a:xfrm>
          <a:prstGeom prst="rect">
            <a:avLst/>
          </a:prstGeom>
          <a:ln w="12700">
            <a:miter lim="400000"/>
          </a:ln>
        </p:spPr>
      </p:pic>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title"/>
          </p:nvPr>
        </p:nvSpPr>
        <p:spPr>
          <a:prstGeom prst="rect">
            <a:avLst/>
          </a:prstGeom>
        </p:spPr>
        <p:txBody>
          <a:bodyPr/>
          <a:lstStyle/>
          <a:p>
            <a:pPr/>
            <a:r>
              <a:t>Express工作机制总结</a:t>
            </a:r>
          </a:p>
        </p:txBody>
      </p:sp>
      <p:sp>
        <p:nvSpPr>
          <p:cNvPr id="321" name="Shape 321"/>
          <p:cNvSpPr/>
          <p:nvPr>
            <p:ph type="body" idx="1"/>
          </p:nvPr>
        </p:nvSpPr>
        <p:spPr>
          <a:prstGeom prst="rect">
            <a:avLst/>
          </a:prstGeom>
        </p:spPr>
        <p:txBody>
          <a:bodyPr/>
          <a:lstStyle/>
          <a:p>
            <a:pPr marL="365760" indent="-365760" defTabSz="467359">
              <a:spcBef>
                <a:spcPts val="3300"/>
              </a:spcBef>
              <a:defRPr sz="3040"/>
            </a:pPr>
            <a:r>
              <a:t>Express构造了一个全局的app函数（对象）</a:t>
            </a:r>
          </a:p>
          <a:p>
            <a:pPr marL="365760" indent="-365760" defTabSz="467359">
              <a:spcBef>
                <a:spcPts val="3300"/>
              </a:spcBef>
              <a:defRPr sz="3040"/>
            </a:pPr>
            <a:r>
              <a:t>app._router为Router类的一个实例</a:t>
            </a:r>
          </a:p>
          <a:p>
            <a:pPr marL="365760" indent="-365760" defTabSz="467359">
              <a:spcBef>
                <a:spcPts val="3300"/>
              </a:spcBef>
              <a:defRPr sz="3040"/>
            </a:pPr>
            <a:r>
              <a:t>用户编写的每一个中间件函数经过Layer类封装存储到app._router.stack对应的数组中</a:t>
            </a:r>
          </a:p>
          <a:p>
            <a:pPr marL="365760" indent="-365760" defTabSz="467359">
              <a:spcBef>
                <a:spcPts val="3300"/>
              </a:spcBef>
              <a:defRPr sz="3040"/>
            </a:pPr>
            <a:r>
              <a:t>Express将app._router.handle函数经过封装后注入到http.createrServer(fn)中，作为处理http请求的方法入口</a:t>
            </a:r>
          </a:p>
          <a:p>
            <a:pPr marL="365760" indent="-365760" defTabSz="467359">
              <a:spcBef>
                <a:spcPts val="3300"/>
              </a:spcBef>
              <a:defRPr sz="3040"/>
            </a:pPr>
            <a:r>
              <a:t>当每一个请求到达服务器时，触发app._router.handle函数，进而存储在app._router.stack数组中的Layer按照顺序匹配执行</a:t>
            </a: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title"/>
          </p:nvPr>
        </p:nvSpPr>
        <p:spPr>
          <a:prstGeom prst="rect">
            <a:avLst/>
          </a:prstGeom>
        </p:spPr>
        <p:txBody>
          <a:bodyPr/>
          <a:lstStyle/>
          <a:p>
            <a:pPr/>
            <a:r>
              <a:t>一些感想</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nvSpPr>
        <p:spPr>
          <a:xfrm>
            <a:off x="406465" y="3816350"/>
            <a:ext cx="12191869" cy="212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我觉得我们做技术的还是应该要有追求，不应该满足于消费别人的总结，特别是计划将某一领域作为自己专精的方向，那么就一定要去源头看看。</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title"/>
          </p:nvPr>
        </p:nvSpPr>
        <p:spPr>
          <a:prstGeom prst="rect">
            <a:avLst/>
          </a:prstGeom>
        </p:spPr>
        <p:txBody>
          <a:bodyPr/>
          <a:lstStyle>
            <a:lvl1pPr>
              <a:defRPr b="1" sz="13000">
                <a:latin typeface="Helvetica"/>
                <a:ea typeface="Helvetica"/>
                <a:cs typeface="Helvetica"/>
                <a:sym typeface="Helvetica"/>
              </a:defRPr>
            </a:lvl1pPr>
          </a:lstStyle>
          <a:p>
            <a:pPr/>
            <a:r>
              <a:t>Q&amp;A</a:t>
            </a: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prstGeom prst="rect">
            <a:avLst/>
          </a:prstGeom>
        </p:spPr>
        <p:txBody>
          <a:bodyPr/>
          <a:lstStyle/>
          <a:p>
            <a:pPr/>
            <a:r>
              <a:t>Thank You</a:t>
            </a:r>
          </a:p>
          <a:p>
            <a:pPr/>
            <a:r>
              <a:t>END</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body" sz="half" idx="1"/>
          </p:nvPr>
        </p:nvSpPr>
        <p:spPr>
          <a:xfrm>
            <a:off x="701145" y="2371060"/>
            <a:ext cx="11602510" cy="2261696"/>
          </a:xfrm>
          <a:prstGeom prst="rect">
            <a:avLst/>
          </a:prstGeom>
        </p:spPr>
        <p:txBody>
          <a:bodyPr/>
          <a:lstStyle>
            <a:lvl1pPr marL="457200" indent="-457200">
              <a:spcBef>
                <a:spcPts val="4200"/>
              </a:spcBef>
            </a:lvl1pPr>
          </a:lstStyle>
          <a:p>
            <a:pPr/>
            <a:r>
              <a:t>Module的原型方法之require：简单参数校验后，直接调用Module类的静态方法_load，进行真正的模块引入。</a:t>
            </a:r>
          </a:p>
        </p:txBody>
      </p:sp>
      <p:pic>
        <p:nvPicPr>
          <p:cNvPr id="138" name="pasted-image.png"/>
          <p:cNvPicPr>
            <a:picLocks noChangeAspect="1"/>
          </p:cNvPicPr>
          <p:nvPr/>
        </p:nvPicPr>
        <p:blipFill>
          <a:blip r:embed="rId2">
            <a:extLst/>
          </a:blip>
          <a:stretch>
            <a:fillRect/>
          </a:stretch>
        </p:blipFill>
        <p:spPr>
          <a:xfrm>
            <a:off x="667229" y="5642486"/>
            <a:ext cx="11670342" cy="2261695"/>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pasted-image.png"/>
          <p:cNvPicPr>
            <a:picLocks noChangeAspect="1"/>
          </p:cNvPicPr>
          <p:nvPr/>
        </p:nvPicPr>
        <p:blipFill>
          <a:blip r:embed="rId2">
            <a:extLst/>
          </a:blip>
          <a:stretch>
            <a:fillRect/>
          </a:stretch>
        </p:blipFill>
        <p:spPr>
          <a:xfrm>
            <a:off x="77060" y="3698454"/>
            <a:ext cx="12850680" cy="5367466"/>
          </a:xfrm>
          <a:prstGeom prst="rect">
            <a:avLst/>
          </a:prstGeom>
          <a:ln w="12700">
            <a:miter lim="400000"/>
          </a:ln>
        </p:spPr>
      </p:pic>
      <p:sp>
        <p:nvSpPr>
          <p:cNvPr id="141" name="Shape 141"/>
          <p:cNvSpPr/>
          <p:nvPr>
            <p:ph type="title" idx="4294967295"/>
          </p:nvPr>
        </p:nvSpPr>
        <p:spPr>
          <a:prstGeom prst="rect">
            <a:avLst/>
          </a:prstGeom>
        </p:spPr>
        <p:txBody>
          <a:bodyPr/>
          <a:lstStyle/>
          <a:p>
            <a:pPr/>
            <a:r>
              <a:t>_load方法流程</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