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npmjs.com/" TargetMode="Externa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www.expressjs.com.cn/" TargetMode="Externa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127.0.0.1:3000/" TargetMode="Externa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Node基础入门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与初识Express框架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和PHP的区别</a:t>
            </a:r>
          </a:p>
        </p:txBody>
      </p:sp>
      <p:sp>
        <p:nvSpPr>
          <p:cNvPr id="145" name="Shape 145"/>
          <p:cNvSpPr/>
          <p:nvPr/>
        </p:nvSpPr>
        <p:spPr>
          <a:xfrm>
            <a:off x="93133" y="7586133"/>
            <a:ext cx="12818534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7199" indent="-457199" algn="l">
              <a:spcBef>
                <a:spcPts val="4200"/>
              </a:spcBef>
              <a:buSzPct val="75000"/>
              <a:buChar char="•"/>
              <a:defRPr sz="3000"/>
            </a:lvl1pPr>
          </a:lstStyle>
          <a:p>
            <a:pPr/>
            <a:r>
              <a:t>如果我们使用PHP来编写后端的代码时，需要Apache 或者 Nginx 的HTTP 服务器，并配上 mod_php5 模块和php-cgi。从这个角度看，整个"接收 HTTP 请求并提供 Web 页面"的需求根本不需 要 PHP 来处理</a:t>
            </a:r>
          </a:p>
        </p:txBody>
      </p:sp>
      <p:pic>
        <p:nvPicPr>
          <p:cNvPr id="146" name="pasted-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628900"/>
            <a:ext cx="12077700" cy="449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1270000" y="4191000"/>
            <a:ext cx="10464800" cy="3302000"/>
          </a:xfrm>
          <a:prstGeom prst="rect">
            <a:avLst/>
          </a:prstGeom>
        </p:spPr>
        <p:txBody>
          <a:bodyPr/>
          <a:lstStyle>
            <a:lvl1pPr marL="365760" indent="-365760" algn="l" defTabSz="467359">
              <a:spcBef>
                <a:spcPts val="3300"/>
              </a:spcBef>
              <a:buSzPct val="75000"/>
              <a:buChar char="•"/>
              <a:defRPr sz="3600"/>
            </a:lvl1pPr>
          </a:lstStyle>
          <a:p>
            <a:pPr/>
            <a:r>
              <a:t>实际上php5/7可以自启动为一个webserver：但仅用于开发调试，由于php设计思想就是多进程模式：那么必须通过fastcgi（通过apache分发等）之类配合才行，否则单个php web server是支撑不了几个请求的</a:t>
            </a:r>
          </a:p>
        </p:txBody>
      </p:sp>
      <p:sp>
        <p:nvSpPr>
          <p:cNvPr id="149" name="Shape 149"/>
          <p:cNvSpPr/>
          <p:nvPr/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8000"/>
            </a:lvl1pPr>
          </a:lstStyle>
          <a:p>
            <a:pPr/>
            <a:r>
              <a:t>和PHP的区别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和PHP的区别</a:t>
            </a:r>
          </a:p>
        </p:txBody>
      </p:sp>
      <p:pic>
        <p:nvPicPr>
          <p:cNvPr id="152" name="直播业务模块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545" y="2630612"/>
            <a:ext cx="12083710" cy="4492376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/>
          <p:nvPr/>
        </p:nvSpPr>
        <p:spPr>
          <a:xfrm>
            <a:off x="93133" y="7586133"/>
            <a:ext cx="12818534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7199" indent="-457199" algn="l">
              <a:spcBef>
                <a:spcPts val="4200"/>
              </a:spcBef>
              <a:buSzPct val="75000"/>
              <a:buChar char="•"/>
              <a:defRPr sz="3000"/>
            </a:lvl1pPr>
          </a:lstStyle>
          <a:p>
            <a:pPr/>
            <a:r>
              <a:t>对 Node.js 来说，使用 Node.js 时，我们不仅仅在实现一个应用，同时还实现了整个 HTTP 服务器。事实上，我们的 Web 应用以及对应的 Web 服务器基本上是一样的。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Process Manger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进程起停</a:t>
            </a:r>
          </a:p>
        </p:txBody>
      </p:sp>
      <p:sp>
        <p:nvSpPr>
          <p:cNvPr id="158" name="Shape 158"/>
          <p:cNvSpPr/>
          <p:nvPr>
            <p:ph type="body" sz="half" idx="1"/>
          </p:nvPr>
        </p:nvSpPr>
        <p:spPr>
          <a:xfrm>
            <a:off x="2505901" y="2597150"/>
            <a:ext cx="7992998" cy="6286500"/>
          </a:xfrm>
          <a:prstGeom prst="rect">
            <a:avLst/>
          </a:prstGeom>
        </p:spPr>
        <p:txBody>
          <a:bodyPr/>
          <a:lstStyle/>
          <a:p>
            <a:pPr/>
            <a:r>
              <a:t>启动：node server.js</a:t>
            </a:r>
          </a:p>
          <a:p>
            <a:pPr/>
            <a:r>
              <a:t>停止：ctrl + c</a:t>
            </a:r>
          </a:p>
          <a:p>
            <a:pPr/>
            <a:r>
              <a:t>后台启动：nohup node server.js &amp;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生产环境可以使用更专业的PM2来管理进程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 System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简介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为了让Node.js的文件可以相互调用，Node.js提供了一个简单的模块系统。</a:t>
            </a:r>
          </a:p>
          <a:p>
            <a:pPr marL="0" indent="0">
              <a:buSzTx/>
              <a:buNone/>
            </a:pPr>
            <a:r>
              <a:t>模块是Node.js 应用程序的基本组成部分，文件和模块是一一对应的。换言之，一个 Node.js 文件就是一个模块，这个文件可能是JavaScript 代码(*.js)、JSON (*.json)或者编译过的C/C++ 扩展(*.node)。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创建模块</a:t>
            </a:r>
          </a:p>
        </p:txBody>
      </p:sp>
      <p:sp>
        <p:nvSpPr>
          <p:cNvPr id="168" name="Shape 168"/>
          <p:cNvSpPr/>
          <p:nvPr/>
        </p:nvSpPr>
        <p:spPr>
          <a:xfrm>
            <a:off x="1004994" y="2559995"/>
            <a:ext cx="4464113" cy="6353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500">
                <a:solidFill>
                  <a:srgbClr val="62975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i="1"/>
              <a:t>/**                                           </a:t>
            </a:r>
            <a:br>
              <a:rPr i="1"/>
            </a:br>
            <a:r>
              <a:rPr i="1"/>
              <a:t> * </a:t>
            </a:r>
            <a:r>
              <a:rPr i="1">
                <a:latin typeface="Menlo"/>
                <a:ea typeface="Menlo"/>
                <a:cs typeface="Menlo"/>
                <a:sym typeface="Menlo"/>
              </a:rPr>
              <a:t>对传入的参数进行加法运算</a:t>
            </a:r>
            <a:br>
              <a:rPr i="1">
                <a:latin typeface="Menlo"/>
                <a:ea typeface="Menlo"/>
                <a:cs typeface="Menlo"/>
                <a:sym typeface="Menlo"/>
              </a:rPr>
            </a:br>
            <a:r>
              <a:rPr i="1">
                <a:latin typeface="Menlo"/>
                <a:ea typeface="Menlo"/>
                <a:cs typeface="Menlo"/>
                <a:sym typeface="Menlo"/>
              </a:rPr>
              <a:t> </a:t>
            </a:r>
            <a:r>
              <a:rPr i="1"/>
              <a:t>**/                                         </a:t>
            </a:r>
            <a:br>
              <a:rPr i="1"/>
            </a:br>
            <a:r>
              <a:rPr b="1">
                <a:solidFill>
                  <a:srgbClr val="CC7831"/>
                </a:solidFill>
              </a:rPr>
              <a:t>function </a:t>
            </a:r>
            <a:r>
              <a:rPr>
                <a:solidFill>
                  <a:srgbClr val="FFC66E"/>
                </a:solidFill>
              </a:rPr>
              <a:t>sum</a:t>
            </a:r>
            <a:r>
              <a:rPr>
                <a:solidFill>
                  <a:srgbClr val="A9B7C6"/>
                </a:solidFill>
              </a:rPr>
              <a:t>(x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A9B7C6"/>
                </a:solidFill>
              </a:rPr>
              <a:t>y) {               </a:t>
            </a:r>
            <a:br>
              <a:rPr>
                <a:solidFill>
                  <a:srgbClr val="A9B7C6"/>
                </a:solidFill>
              </a:rPr>
            </a:br>
            <a:r>
              <a:rPr>
                <a:solidFill>
                  <a:srgbClr val="A9B7C6"/>
                </a:solidFill>
              </a:rPr>
              <a:t>    </a:t>
            </a:r>
            <a:r>
              <a:rPr b="1">
                <a:solidFill>
                  <a:srgbClr val="CC7831"/>
                </a:solidFill>
              </a:rPr>
              <a:t>return </a:t>
            </a:r>
            <a:r>
              <a:rPr>
                <a:solidFill>
                  <a:srgbClr val="A9B7C6"/>
                </a:solidFill>
              </a:rPr>
              <a:t>x + +y</a:t>
            </a:r>
            <a:r>
              <a:rPr>
                <a:solidFill>
                  <a:srgbClr val="CC7831"/>
                </a:solidFill>
              </a:rPr>
              <a:t>;                     </a:t>
            </a:r>
            <a:br>
              <a:rPr>
                <a:solidFill>
                  <a:srgbClr val="CC7831"/>
                </a:solidFill>
              </a:rPr>
            </a:br>
            <a:r>
              <a:rPr>
                <a:solidFill>
                  <a:srgbClr val="A9B7C6"/>
                </a:solidFill>
              </a:rPr>
              <a:t>}                                              </a:t>
            </a:r>
            <a:br>
              <a:rPr>
                <a:solidFill>
                  <a:srgbClr val="A9B7C6"/>
                </a:solidFill>
              </a:rPr>
            </a:br>
            <a:r>
              <a:rPr>
                <a:solidFill>
                  <a:srgbClr val="CC7831"/>
                </a:solidFill>
              </a:rPr>
              <a:t>                                               </a:t>
            </a:r>
            <a:br>
              <a:rPr>
                <a:solidFill>
                  <a:srgbClr val="A9B7C6"/>
                </a:solidFill>
              </a:rPr>
            </a:br>
            <a:r>
              <a:rPr i="1"/>
              <a:t>/**                                           </a:t>
            </a:r>
            <a:br>
              <a:rPr i="1"/>
            </a:br>
            <a:r>
              <a:rPr i="1"/>
              <a:t> * </a:t>
            </a:r>
            <a:r>
              <a:rPr i="1">
                <a:latin typeface="Menlo"/>
                <a:ea typeface="Menlo"/>
                <a:cs typeface="Menlo"/>
                <a:sym typeface="Menlo"/>
              </a:rPr>
              <a:t>对传入的参数进行减法运算</a:t>
            </a:r>
            <a:br>
              <a:rPr i="1">
                <a:latin typeface="Menlo"/>
                <a:ea typeface="Menlo"/>
                <a:cs typeface="Menlo"/>
                <a:sym typeface="Menlo"/>
              </a:rPr>
            </a:br>
            <a:r>
              <a:rPr i="1">
                <a:latin typeface="Menlo"/>
                <a:ea typeface="Menlo"/>
                <a:cs typeface="Menlo"/>
                <a:sym typeface="Menlo"/>
              </a:rPr>
              <a:t> </a:t>
            </a:r>
            <a:r>
              <a:rPr i="1"/>
              <a:t>**/                                         </a:t>
            </a:r>
            <a:br>
              <a:rPr i="1"/>
            </a:br>
            <a:r>
              <a:rPr b="1">
                <a:solidFill>
                  <a:srgbClr val="CC7831"/>
                </a:solidFill>
              </a:rPr>
              <a:t>function </a:t>
            </a:r>
            <a:r>
              <a:rPr>
                <a:solidFill>
                  <a:srgbClr val="FFC66E"/>
                </a:solidFill>
              </a:rPr>
              <a:t>sub</a:t>
            </a:r>
            <a:r>
              <a:rPr>
                <a:solidFill>
                  <a:srgbClr val="A9B7C6"/>
                </a:solidFill>
              </a:rPr>
              <a:t>(x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A9B7C6"/>
                </a:solidFill>
              </a:rPr>
              <a:t>y) {                </a:t>
            </a:r>
            <a:br>
              <a:rPr>
                <a:solidFill>
                  <a:srgbClr val="A9B7C6"/>
                </a:solidFill>
              </a:rPr>
            </a:br>
            <a:r>
              <a:rPr>
                <a:solidFill>
                  <a:srgbClr val="A9B7C6"/>
                </a:solidFill>
              </a:rPr>
              <a:t>    </a:t>
            </a:r>
            <a:r>
              <a:rPr b="1">
                <a:solidFill>
                  <a:srgbClr val="CC7831"/>
                </a:solidFill>
              </a:rPr>
              <a:t>return </a:t>
            </a:r>
            <a:r>
              <a:rPr>
                <a:solidFill>
                  <a:srgbClr val="A9B7C6"/>
                </a:solidFill>
              </a:rPr>
              <a:t>x - y</a:t>
            </a:r>
            <a:r>
              <a:rPr>
                <a:solidFill>
                  <a:srgbClr val="CC7831"/>
                </a:solidFill>
              </a:rPr>
              <a:t>;                        </a:t>
            </a:r>
            <a:br>
              <a:rPr>
                <a:solidFill>
                  <a:srgbClr val="CC7831"/>
                </a:solidFill>
              </a:rPr>
            </a:br>
            <a:r>
              <a:rPr>
                <a:solidFill>
                  <a:srgbClr val="A9B7C6"/>
                </a:solidFill>
              </a:rPr>
              <a:t>}                                              </a:t>
            </a:r>
            <a:br>
              <a:rPr>
                <a:solidFill>
                  <a:srgbClr val="A9B7C6"/>
                </a:solidFill>
              </a:rPr>
            </a:br>
            <a:r>
              <a:rPr>
                <a:solidFill>
                  <a:srgbClr val="CC7831"/>
                </a:solidFill>
              </a:rPr>
              <a:t>                                               </a:t>
            </a:r>
            <a:br>
              <a:rPr>
                <a:solidFill>
                  <a:srgbClr val="A9B7C6"/>
                </a:solidFill>
              </a:rPr>
            </a:br>
            <a:r>
              <a:rPr>
                <a:solidFill>
                  <a:srgbClr val="A9B7C6"/>
                </a:solidFill>
              </a:rPr>
              <a:t>exports.</a:t>
            </a:r>
            <a:r>
              <a:rPr>
                <a:solidFill>
                  <a:srgbClr val="FFC66E"/>
                </a:solidFill>
              </a:rPr>
              <a:t>add </a:t>
            </a:r>
            <a:r>
              <a:rPr>
                <a:solidFill>
                  <a:srgbClr val="A9B7C6"/>
                </a:solidFill>
              </a:rPr>
              <a:t>= </a:t>
            </a:r>
            <a:r>
              <a:rPr>
                <a:solidFill>
                  <a:srgbClr val="FFC66E"/>
                </a:solidFill>
              </a:rPr>
              <a:t>sum</a:t>
            </a:r>
            <a:r>
              <a:rPr>
                <a:solidFill>
                  <a:srgbClr val="CC7831"/>
                </a:solidFill>
              </a:rPr>
              <a:t>;                 </a:t>
            </a:r>
            <a:br>
              <a:rPr>
                <a:solidFill>
                  <a:srgbClr val="CC7831"/>
                </a:solidFill>
              </a:rPr>
            </a:br>
            <a:r>
              <a:rPr>
                <a:solidFill>
                  <a:srgbClr val="A9B7C6"/>
                </a:solidFill>
              </a:rPr>
              <a:t>exports.</a:t>
            </a:r>
            <a:r>
              <a:rPr>
                <a:solidFill>
                  <a:srgbClr val="FFC66E"/>
                </a:solidFill>
              </a:rPr>
              <a:t>plus </a:t>
            </a:r>
            <a:r>
              <a:rPr>
                <a:solidFill>
                  <a:srgbClr val="A9B7C6"/>
                </a:solidFill>
              </a:rPr>
              <a:t>= </a:t>
            </a:r>
            <a:r>
              <a:rPr>
                <a:solidFill>
                  <a:srgbClr val="FFC66E"/>
                </a:solidFill>
              </a:rPr>
              <a:t>sub</a:t>
            </a:r>
            <a:r>
              <a:rPr>
                <a:solidFill>
                  <a:srgbClr val="CC7831"/>
                </a:solidFill>
              </a:rPr>
              <a:t>;                   </a:t>
            </a:r>
          </a:p>
        </p:txBody>
      </p:sp>
      <p:sp>
        <p:nvSpPr>
          <p:cNvPr id="169" name="Shape 169"/>
          <p:cNvSpPr/>
          <p:nvPr/>
        </p:nvSpPr>
        <p:spPr>
          <a:xfrm>
            <a:off x="5813730" y="2987305"/>
            <a:ext cx="7143141" cy="549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400"/>
            </a:pPr>
            <a:r>
              <a:t>Node模块编写其实比较简单，按照</a:t>
            </a:r>
          </a:p>
          <a:p>
            <a:pPr algn="l">
              <a:defRPr sz="3400"/>
            </a:pPr>
            <a:r>
              <a:t>commonJS的规范，我们可以使用</a:t>
            </a:r>
          </a:p>
          <a:p>
            <a:pPr algn="l">
              <a:defRPr sz="3400"/>
            </a:pPr>
            <a:r>
              <a:t>exports/module.exports，导出当前</a:t>
            </a:r>
          </a:p>
          <a:p>
            <a:pPr algn="l">
              <a:defRPr sz="3400"/>
            </a:pPr>
            <a:r>
              <a:t>我们需要导出的方法或者变量属性。</a:t>
            </a:r>
          </a:p>
          <a:p>
            <a:pPr algn="l">
              <a:defRPr sz="3400"/>
            </a:pPr>
          </a:p>
          <a:p>
            <a:pPr algn="l">
              <a:defRPr sz="3400"/>
            </a:pPr>
            <a:r>
              <a:t>比如此处，我们把左边的代码保存</a:t>
            </a:r>
          </a:p>
          <a:p>
            <a:pPr algn="l">
              <a:defRPr sz="3400"/>
            </a:pPr>
            <a:r>
              <a:t>为maths.js，那么maths.js即相当于</a:t>
            </a:r>
          </a:p>
          <a:p>
            <a:pPr algn="l">
              <a:defRPr sz="3400"/>
            </a:pPr>
            <a:r>
              <a:t>编写的一个模块，这个模块提供了</a:t>
            </a:r>
          </a:p>
          <a:p>
            <a:pPr algn="l">
              <a:defRPr sz="3400"/>
            </a:pPr>
            <a:r>
              <a:t>add和plus方法。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 idx="4294967295"/>
          </p:nvPr>
        </p:nvSpPr>
        <p:spPr>
          <a:xfrm>
            <a:off x="952500" y="156464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Node模块引用</a:t>
            </a:r>
          </a:p>
        </p:txBody>
      </p:sp>
      <p:sp>
        <p:nvSpPr>
          <p:cNvPr id="172" name="Shape 172"/>
          <p:cNvSpPr/>
          <p:nvPr/>
        </p:nvSpPr>
        <p:spPr>
          <a:xfrm>
            <a:off x="965832" y="2730500"/>
            <a:ext cx="4748535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30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6A8759"/>
                </a:solidFill>
              </a:rPr>
              <a:t>'use strict’</a:t>
            </a:r>
            <a:r>
              <a:rPr>
                <a:solidFill>
                  <a:srgbClr val="CC7831"/>
                </a:solidFill>
              </a:rPr>
              <a:t>;                                       </a:t>
            </a:r>
            <a:br>
              <a:rPr>
                <a:solidFill>
                  <a:srgbClr val="CC7831"/>
                </a:solidFill>
              </a:rPr>
            </a:br>
            <a:r>
              <a:rPr b="1">
                <a:solidFill>
                  <a:srgbClr val="CC7831"/>
                </a:solidFill>
              </a:rPr>
              <a:t>const </a:t>
            </a:r>
            <a:r>
              <a:rPr>
                <a:solidFill>
                  <a:srgbClr val="A9B7C6"/>
                </a:solidFill>
              </a:rPr>
              <a:t>maths = require(</a:t>
            </a:r>
            <a:r>
              <a:rPr>
                <a:solidFill>
                  <a:srgbClr val="6A8759"/>
                </a:solidFill>
              </a:rPr>
              <a:t>‘./maths.js’</a:t>
            </a:r>
            <a:r>
              <a:rPr>
                <a:solidFill>
                  <a:srgbClr val="A9B7C6"/>
                </a:solidFill>
              </a:rPr>
              <a:t>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A9B7C6"/>
              </a:solidFill>
            </a:endParaRPr>
          </a:p>
          <a:p>
            <a:pPr algn="l" defTabSz="457200">
              <a:defRPr sz="230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A9B7C6"/>
                </a:solidFill>
              </a:rPr>
              <a:t>                                                        </a:t>
            </a:r>
            <a:br>
              <a:rPr>
                <a:solidFill>
                  <a:srgbClr val="CC7831"/>
                </a:solidFill>
              </a:rPr>
            </a:br>
            <a:r>
              <a:t>//</a:t>
            </a:r>
            <a:r>
              <a:rPr>
                <a:latin typeface="Menlo"/>
                <a:ea typeface="Menlo"/>
                <a:cs typeface="Menlo"/>
                <a:sym typeface="Menlo"/>
              </a:rPr>
              <a:t>输出</a:t>
            </a:r>
            <a:r>
              <a:t>3, 1+2 = 3                               </a:t>
            </a:r>
            <a:br/>
            <a:r>
              <a:rPr>
                <a:solidFill>
                  <a:srgbClr val="9876AA"/>
                </a:solidFill>
              </a:rPr>
              <a:t>console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FFC66E"/>
                </a:solidFill>
              </a:rPr>
              <a:t>log</a:t>
            </a:r>
            <a:r>
              <a:rPr>
                <a:solidFill>
                  <a:srgbClr val="A9B7C6"/>
                </a:solidFill>
              </a:rPr>
              <a:t>(maths.</a:t>
            </a:r>
            <a:r>
              <a:rPr>
                <a:solidFill>
                  <a:srgbClr val="9876AA"/>
                </a:solidFill>
              </a:rPr>
              <a:t>add</a:t>
            </a:r>
            <a:r>
              <a:rPr>
                <a:solidFill>
                  <a:srgbClr val="A9B7C6"/>
                </a:solidFill>
              </a:rPr>
              <a:t>(</a:t>
            </a:r>
            <a:r>
              <a:rPr>
                <a:solidFill>
                  <a:srgbClr val="6897BB"/>
                </a:solidFill>
              </a:rPr>
              <a:t>1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2</a:t>
            </a:r>
            <a:r>
              <a:rPr>
                <a:solidFill>
                  <a:srgbClr val="A9B7C6"/>
                </a:solidFill>
              </a:rPr>
              <a:t>))</a:t>
            </a:r>
            <a:r>
              <a:rPr>
                <a:solidFill>
                  <a:srgbClr val="CC7831"/>
                </a:solidFill>
              </a:rPr>
              <a:t>;</a:t>
            </a:r>
            <a:r>
              <a:rPr>
                <a:solidFill>
                  <a:srgbClr val="A9B7C6"/>
                </a:solidFill>
              </a:rPr>
              <a:t>         </a:t>
            </a:r>
            <a:br>
              <a:rPr>
                <a:solidFill>
                  <a:srgbClr val="CC7831"/>
                </a:solidFill>
              </a:rPr>
            </a:br>
            <a:r>
              <a:t>//</a:t>
            </a:r>
            <a:r>
              <a:rPr>
                <a:latin typeface="Menlo"/>
                <a:ea typeface="Menlo"/>
                <a:cs typeface="Menlo"/>
                <a:sym typeface="Menlo"/>
              </a:rPr>
              <a:t>输出</a:t>
            </a:r>
            <a:r>
              <a:t>-1, 1-2 = -1                             </a:t>
            </a:r>
            <a:br/>
            <a:r>
              <a:rPr>
                <a:solidFill>
                  <a:srgbClr val="9876AA"/>
                </a:solidFill>
              </a:rPr>
              <a:t>console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FFC66E"/>
                </a:solidFill>
              </a:rPr>
              <a:t>log</a:t>
            </a:r>
            <a:r>
              <a:rPr>
                <a:solidFill>
                  <a:srgbClr val="A9B7C6"/>
                </a:solidFill>
              </a:rPr>
              <a:t>(maths.plus(</a:t>
            </a:r>
            <a:r>
              <a:rPr>
                <a:solidFill>
                  <a:srgbClr val="6897BB"/>
                </a:solidFill>
              </a:rPr>
              <a:t>1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2</a:t>
            </a:r>
            <a:r>
              <a:rPr>
                <a:solidFill>
                  <a:srgbClr val="A9B7C6"/>
                </a:solidFill>
              </a:rPr>
              <a:t>))</a:t>
            </a:r>
            <a:r>
              <a:rPr>
                <a:solidFill>
                  <a:srgbClr val="CC7831"/>
                </a:solidFill>
              </a:rPr>
              <a:t>;         </a:t>
            </a:r>
          </a:p>
        </p:txBody>
      </p:sp>
      <p:sp>
        <p:nvSpPr>
          <p:cNvPr id="173" name="Shape 173"/>
          <p:cNvSpPr/>
          <p:nvPr/>
        </p:nvSpPr>
        <p:spPr>
          <a:xfrm>
            <a:off x="5854158" y="2696819"/>
            <a:ext cx="6747130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/>
            </a:pPr>
            <a:r>
              <a:t>刚才编写的模块我们要引用也很简单，</a:t>
            </a:r>
          </a:p>
          <a:p>
            <a:pPr algn="l">
              <a:defRPr sz="3000"/>
            </a:pPr>
            <a:r>
              <a:t>在保存maths.js的同一级目录下，新建</a:t>
            </a:r>
          </a:p>
          <a:p>
            <a:pPr algn="l">
              <a:defRPr sz="3000"/>
            </a:pPr>
            <a:r>
              <a:t>一个test.js，内容如左边所示。</a:t>
            </a:r>
          </a:p>
          <a:p>
            <a:pPr algn="l">
              <a:defRPr sz="3000"/>
            </a:pPr>
            <a:r>
              <a:t>使用require关键字，以路径的形式引入</a:t>
            </a:r>
          </a:p>
          <a:p>
            <a:pPr algn="l">
              <a:defRPr sz="3000"/>
            </a:pPr>
            <a:r>
              <a:t>maths模块，此处的文件后缀.js是可以</a:t>
            </a:r>
          </a:p>
          <a:p>
            <a:pPr algn="l">
              <a:defRPr sz="3000"/>
            </a:pPr>
            <a:r>
              <a:t>省略的。</a:t>
            </a:r>
          </a:p>
        </p:txBody>
      </p:sp>
      <p:sp>
        <p:nvSpPr>
          <p:cNvPr id="174" name="Shape 174"/>
          <p:cNvSpPr/>
          <p:nvPr/>
        </p:nvSpPr>
        <p:spPr>
          <a:xfrm>
            <a:off x="997713" y="6568058"/>
            <a:ext cx="11443983" cy="266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Tips：</a:t>
            </a:r>
          </a:p>
          <a:p>
            <a:pPr algn="l" defTabSz="457200"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1.Node中的模块，按照性质，可以分为Node本身提供的内建核心模块，以及扩展模块两大类</a:t>
            </a:r>
          </a:p>
          <a:p>
            <a:pPr algn="l" defTabSz="457200"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2.内建核心模块的引用是不需要带路径的，比如http模块引用，直接写：require(‘http’)就可以了</a:t>
            </a:r>
          </a:p>
          <a:p>
            <a:pPr algn="l" defTabSz="457200"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3.用户自己编写的扩展模块，又分了两种：</a:t>
            </a:r>
          </a:p>
          <a:p>
            <a:pPr algn="l" defTabSz="457200"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a.以npm包形式安装在node_modules目录下下的package，比如：require(‘@tuniu/node-tsp’)</a:t>
            </a:r>
          </a:p>
          <a:p>
            <a:pPr algn="l" defTabSz="457200"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b.开发者自己编写的以路径形式引入的js/c++扩展/json文件，比如上述的：require(‘./maths.js’)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简介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一个基于 Chrome V8 引擎的 JavaScript 运行环境</a:t>
            </a:r>
          </a:p>
          <a:p>
            <a:pPr/>
            <a:r>
              <a:t>使用了一个事件驱动、非阻塞式 I/O 的模型，使其轻量又高效</a:t>
            </a:r>
          </a:p>
          <a:p>
            <a:pPr/>
            <a:r>
              <a:t>包管理器 npm，是全球最大的开源库生态系统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 idx="4294967295"/>
          </p:nvPr>
        </p:nvSpPr>
        <p:spPr>
          <a:xfrm>
            <a:off x="952500" y="392759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思考下面的问题</a:t>
            </a:r>
          </a:p>
        </p:txBody>
      </p:sp>
      <p:sp>
        <p:nvSpPr>
          <p:cNvPr id="177" name="Shape 177"/>
          <p:cNvSpPr/>
          <p:nvPr/>
        </p:nvSpPr>
        <p:spPr>
          <a:xfrm>
            <a:off x="166077" y="2555852"/>
            <a:ext cx="6120080" cy="220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/>
            </a:pPr>
            <a:r>
              <a:t>思考我们存在这样的项目结构：</a:t>
            </a:r>
          </a:p>
          <a:p>
            <a:pPr algn="l">
              <a:defRPr sz="3200"/>
            </a:pPr>
            <a:r>
              <a:t>/opt/tuniu/node/utils.js</a:t>
            </a:r>
          </a:p>
          <a:p>
            <a:pPr algn="l">
              <a:defRPr sz="3200"/>
            </a:pPr>
            <a:r>
              <a:t>/opt/tuniu/node/test.js</a:t>
            </a:r>
          </a:p>
          <a:p>
            <a:pPr algn="l">
              <a:defRPr sz="3200"/>
            </a:pPr>
            <a:r>
              <a:t>其中，utils.js的内容入右边所示：</a:t>
            </a:r>
          </a:p>
        </p:txBody>
      </p:sp>
      <p:pic>
        <p:nvPicPr>
          <p:cNvPr id="17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4979" y="2624608"/>
            <a:ext cx="5509925" cy="3488984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189158" y="5903674"/>
            <a:ext cx="9403223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/>
            </a:pPr>
            <a:r>
              <a:t>那么，我们在test.js中编写：</a:t>
            </a:r>
          </a:p>
          <a:p>
            <a:pPr algn="l" defTabSz="457200">
              <a:defRPr sz="3500">
                <a:solidFill>
                  <a:srgbClr val="A9B7C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FFFF"/>
                </a:solidFill>
              </a:rPr>
              <a:t>require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6A8759"/>
                </a:solidFill>
              </a:rPr>
              <a:t>'./utils.js'</a:t>
            </a:r>
            <a:r>
              <a:t>).</a:t>
            </a:r>
            <a:r>
              <a:rPr>
                <a:solidFill>
                  <a:srgbClr val="FFFFFF"/>
                </a:solidFill>
              </a:rPr>
              <a:t>increment()</a:t>
            </a:r>
            <a:r>
              <a:rPr>
                <a:solidFill>
                  <a:srgbClr val="CC7831"/>
                </a:solidFill>
              </a:rPr>
              <a:t>;</a:t>
            </a:r>
            <a:br>
              <a:rPr>
                <a:solidFill>
                  <a:srgbClr val="CC7831"/>
                </a:solidFill>
              </a:rPr>
            </a:br>
            <a:r>
              <a:rPr>
                <a:solidFill>
                  <a:srgbClr val="FFFFFF"/>
                </a:solidFill>
              </a:rPr>
              <a:t>require</a:t>
            </a:r>
            <a:r>
              <a:t>(</a:t>
            </a:r>
            <a:r>
              <a:rPr>
                <a:solidFill>
                  <a:srgbClr val="6A8759"/>
                </a:solidFill>
              </a:rPr>
              <a:t>'./utils.js'</a:t>
            </a:r>
            <a:r>
              <a:t>).</a:t>
            </a:r>
            <a:r>
              <a:rPr>
                <a:solidFill>
                  <a:srgbClr val="FFFFFF"/>
                </a:solidFill>
              </a:rPr>
              <a:t>increment()</a:t>
            </a:r>
            <a:r>
              <a:rPr>
                <a:solidFill>
                  <a:srgbClr val="CC7831"/>
                </a:solidFill>
              </a:rPr>
              <a:t>;</a:t>
            </a:r>
            <a:br>
              <a:rPr>
                <a:solidFill>
                  <a:srgbClr val="CC7831"/>
                </a:solidFill>
              </a:rPr>
            </a:br>
            <a:r>
              <a:rPr>
                <a:solidFill>
                  <a:srgbClr val="FFFFFF"/>
                </a:solidFill>
              </a:rPr>
              <a:t>require</a:t>
            </a:r>
            <a:r>
              <a:t>(</a:t>
            </a:r>
            <a:r>
              <a:rPr>
                <a:solidFill>
                  <a:srgbClr val="6A8759"/>
                </a:solidFill>
              </a:rPr>
              <a:t>‘/opt/tuniu/node/utils.js’</a:t>
            </a:r>
            <a:r>
              <a:t>).</a:t>
            </a:r>
            <a:r>
              <a:rPr>
                <a:solidFill>
                  <a:srgbClr val="FFFFFF"/>
                </a:solidFill>
              </a:rPr>
              <a:t>increment()</a:t>
            </a:r>
            <a:r>
              <a:rPr>
                <a:solidFill>
                  <a:srgbClr val="CC7831"/>
                </a:solidFill>
              </a:rPr>
              <a:t>;    </a:t>
            </a:r>
            <a:endParaRPr>
              <a:solidFill>
                <a:srgbClr val="CC7831"/>
              </a:solidFill>
            </a:endParaRPr>
          </a:p>
          <a:p>
            <a:pPr>
              <a:defRPr sz="3500">
                <a:solidFill>
                  <a:srgbClr val="000000"/>
                </a:solidFill>
              </a:defRPr>
            </a:pPr>
            <a:endParaRPr>
              <a:solidFill>
                <a:srgbClr val="CC7831"/>
              </a:solidFill>
            </a:endParaRPr>
          </a:p>
          <a:p>
            <a:pPr algn="l">
              <a:defRPr sz="3200"/>
            </a:pPr>
            <a:r>
              <a:t>控制台会输出怎样的结果呢？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 Repository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简介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Npm是Nodejs的一个包管理工具，它会随着Node环境的安装， 自动一起安装到用户的OS环境中。所以只要大家安装了Node，并且 可以正常使用node命令，那么也可以直接正常使用npm命令。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body" idx="1"/>
          </p:nvPr>
        </p:nvSpPr>
        <p:spPr>
          <a:xfrm>
            <a:off x="2238672" y="2597150"/>
            <a:ext cx="8527456" cy="6286500"/>
          </a:xfrm>
          <a:prstGeom prst="rect">
            <a:avLst/>
          </a:prstGeom>
        </p:spPr>
        <p:txBody>
          <a:bodyPr/>
          <a:lstStyle/>
          <a:p>
            <a:pPr/>
            <a:r>
              <a:t>开源模块数：35W+</a:t>
            </a:r>
          </a:p>
          <a:p>
            <a:pPr/>
            <a:r>
              <a:t>最近一周下载数：1378263281次！</a:t>
            </a:r>
          </a:p>
          <a:p>
            <a:pPr/>
            <a:r>
              <a:t>地址：</a:t>
            </a:r>
            <a:r>
              <a:rPr u="sng">
                <a:hlinkClick r:id="rId2" invalidUrl="" action="" tgtFrame="" tooltip="" history="1" highlightClick="0" endSnd="0"/>
              </a:rPr>
              <a:t>https://www.npmjs.com/</a:t>
            </a:r>
          </a:p>
        </p:txBody>
      </p:sp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强大的生态圈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使用场景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允许用户从NPM服务器下载别人编写的第三方包到本地使用。</a:t>
            </a:r>
          </a:p>
          <a:p>
            <a:pPr/>
            <a:r>
              <a:t>允许用户从NPM服务器下载并安装别人编写的命令行程序到本地使用。</a:t>
            </a:r>
          </a:p>
          <a:p>
            <a:pPr/>
            <a:r>
              <a:t>允许用户将自己编写的包或命令行程序上传到NPM服务器供别人使用。(</a:t>
            </a:r>
            <a:r>
              <a:rPr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高压线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Npm常用命令</a:t>
            </a:r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0331" indent="-370331" defTabSz="473201">
              <a:spcBef>
                <a:spcPts val="3400"/>
              </a:spcBef>
              <a:defRPr sz="3078"/>
            </a:pPr>
            <a:r>
              <a:t>npm install &lt;name&gt;: 安装nodejs的依赖包(-g表示全局安装，主要给命令行使用。—save表示将依赖信息保存到当前的package.json中)</a:t>
            </a:r>
          </a:p>
          <a:p>
            <a:pPr marL="370331" indent="-370331" defTabSz="473201">
              <a:spcBef>
                <a:spcPts val="3400"/>
              </a:spcBef>
              <a:defRPr sz="3078"/>
            </a:pPr>
            <a:r>
              <a:t>npm remove &lt;name&gt;: 移除某个依赖包(—save表示将依赖包信息从当前的package.json中移除)</a:t>
            </a:r>
          </a:p>
          <a:p>
            <a:pPr marL="370331" indent="-370331" defTabSz="473201">
              <a:spcBef>
                <a:spcPts val="3400"/>
              </a:spcBef>
              <a:defRPr sz="3078"/>
            </a:pPr>
            <a:r>
              <a:t>npm update &lt;name&gt;: 更新对应的依赖包</a:t>
            </a:r>
          </a:p>
          <a:p>
            <a:pPr marL="370331" indent="-370331" defTabSz="473201">
              <a:spcBef>
                <a:spcPts val="3400"/>
              </a:spcBef>
              <a:defRPr sz="3078"/>
            </a:pPr>
            <a:r>
              <a:t>npm ls: 列出当前目录下安装的所有依赖包详细信息</a:t>
            </a:r>
          </a:p>
          <a:p>
            <a:pPr marL="370331" indent="-370331" defTabSz="473201">
              <a:spcBef>
                <a:spcPts val="3400"/>
              </a:spcBef>
              <a:defRPr sz="3078"/>
            </a:pPr>
            <a:r>
              <a:t>npm root: 查看当前包的安装目录(-g表示查看全局安装目录)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操作演示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500"/>
            </a:lvl1pPr>
          </a:lstStyle>
          <a:p>
            <a:pPr/>
            <a:r>
              <a:t>MVC全栈框架—Express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Express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Express 是一个简洁而灵活的 node.js Web应用框架, 提供一系列强大特性帮助你创建各种Web应用。Express 不对 node.js 已有的特性进行二次抽象，我们只是在它之上扩展了Web应用所需的功能。丰富的HTTP工具以及来自Connect框架的中间件随取随用，创建强健、友好的API变得快速又简单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120614_familyalaskaoutdoorssummer_tg_02157_1230x1845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9206" r="0" b="222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Express</a:t>
            </a:r>
          </a:p>
        </p:txBody>
      </p:sp>
      <p:sp>
        <p:nvSpPr>
          <p:cNvPr id="204" name="Shape 204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/>
          <a:p>
            <a:pPr/>
            <a:r>
              <a:t>成熟案例众多(稳定性好)</a:t>
            </a:r>
          </a:p>
          <a:p>
            <a:pPr/>
            <a:r>
              <a:t>社区活跃(查询问题)</a:t>
            </a:r>
          </a:p>
          <a:p>
            <a:pPr/>
            <a:r>
              <a:t>源代码逻辑清晰(深入理解)</a:t>
            </a:r>
          </a:p>
          <a:p>
            <a:pPr/>
            <a:r>
              <a:t>官方API文档全面(中文)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为什么选择Node</a:t>
            </a:r>
          </a:p>
        </p:txBody>
      </p:sp>
      <p:sp>
        <p:nvSpPr>
          <p:cNvPr id="126" name="Shape 126"/>
          <p:cNvSpPr/>
          <p:nvPr>
            <p:ph type="body" sz="half" idx="1"/>
          </p:nvPr>
        </p:nvSpPr>
        <p:spPr>
          <a:xfrm>
            <a:off x="2858541" y="2597150"/>
            <a:ext cx="7287718" cy="6286500"/>
          </a:xfrm>
          <a:prstGeom prst="rect">
            <a:avLst/>
          </a:prstGeom>
        </p:spPr>
        <p:txBody>
          <a:bodyPr/>
          <a:lstStyle/>
          <a:p>
            <a:pPr/>
            <a:r>
              <a:t>更好的前后端分离方案</a:t>
            </a:r>
          </a:p>
          <a:p>
            <a:pPr/>
            <a:r>
              <a:t>更简便更轻量的服务器部署</a:t>
            </a:r>
          </a:p>
          <a:p>
            <a:pPr/>
            <a:r>
              <a:t>前端工程师技能真正的全栈化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body" idx="14"/>
          </p:nvPr>
        </p:nvSpPr>
        <p:spPr>
          <a:xfrm>
            <a:off x="1269999" y="5312767"/>
            <a:ext cx="10464801" cy="711201"/>
          </a:xfrm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http://www.expressjs.com.cn/</a:t>
            </a:r>
          </a:p>
        </p:txBody>
      </p:sp>
      <p:sp>
        <p:nvSpPr>
          <p:cNvPr id="207" name="Shape 207"/>
          <p:cNvSpPr/>
          <p:nvPr>
            <p:ph type="title" idx="4294967295"/>
          </p:nvPr>
        </p:nvSpPr>
        <p:spPr>
          <a:xfrm>
            <a:off x="1270000" y="466571"/>
            <a:ext cx="10464800" cy="1422401"/>
          </a:xfrm>
          <a:prstGeom prst="rect">
            <a:avLst/>
          </a:prstGeom>
        </p:spPr>
        <p:txBody>
          <a:bodyPr anchor="b"/>
          <a:lstStyle>
            <a:lvl1pPr defTabSz="543305">
              <a:defRPr sz="7440"/>
            </a:lvl1pPr>
          </a:lstStyle>
          <a:p>
            <a:pPr/>
            <a:r>
              <a:t>官方API文档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5867400" y="2841907"/>
            <a:ext cx="1270000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中间件1</a:t>
            </a:r>
          </a:p>
        </p:txBody>
      </p:sp>
      <p:sp>
        <p:nvSpPr>
          <p:cNvPr id="210" name="Shape 210"/>
          <p:cNvSpPr/>
          <p:nvPr/>
        </p:nvSpPr>
        <p:spPr>
          <a:xfrm>
            <a:off x="5867400" y="5053530"/>
            <a:ext cx="1270000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中间件2</a:t>
            </a:r>
          </a:p>
        </p:txBody>
      </p:sp>
      <p:sp>
        <p:nvSpPr>
          <p:cNvPr id="211" name="Shape 211"/>
          <p:cNvSpPr/>
          <p:nvPr/>
        </p:nvSpPr>
        <p:spPr>
          <a:xfrm>
            <a:off x="5867400" y="7417315"/>
            <a:ext cx="1270000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中间件3</a:t>
            </a:r>
          </a:p>
        </p:txBody>
      </p:sp>
      <p:sp>
        <p:nvSpPr>
          <p:cNvPr id="212" name="Shape 212"/>
          <p:cNvSpPr/>
          <p:nvPr/>
        </p:nvSpPr>
        <p:spPr>
          <a:xfrm>
            <a:off x="6497070" y="4113506"/>
            <a:ext cx="1" cy="91530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13" name="Shape 213"/>
          <p:cNvSpPr/>
          <p:nvPr/>
        </p:nvSpPr>
        <p:spPr>
          <a:xfrm>
            <a:off x="6502399" y="6348251"/>
            <a:ext cx="1" cy="104434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14" name="Shape 214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原理设计</a:t>
            </a:r>
          </a:p>
        </p:txBody>
      </p:sp>
      <p:sp>
        <p:nvSpPr>
          <p:cNvPr id="215" name="Shape 215"/>
          <p:cNvSpPr/>
          <p:nvPr/>
        </p:nvSpPr>
        <p:spPr>
          <a:xfrm rot="0">
            <a:off x="8280400" y="7417315"/>
            <a:ext cx="1270001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错误中间件</a:t>
            </a:r>
          </a:p>
        </p:txBody>
      </p:sp>
      <p:sp>
        <p:nvSpPr>
          <p:cNvPr id="216" name="Shape 216"/>
          <p:cNvSpPr/>
          <p:nvPr/>
        </p:nvSpPr>
        <p:spPr>
          <a:xfrm>
            <a:off x="7139919" y="5666719"/>
            <a:ext cx="1706429" cy="170642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官方Hello World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8628" y="601393"/>
            <a:ext cx="9387544" cy="6010016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/>
          <p:nvPr/>
        </p:nvSpPr>
        <p:spPr>
          <a:xfrm>
            <a:off x="219709" y="7145435"/>
            <a:ext cx="12565381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引入Express：同样使用require引入express。express其实是一个生成app实例的函数，因此第二行执行这个函数生成了一个全局的app实例。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219709" y="7145435"/>
            <a:ext cx="12796547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编写路由：利用第一步生成的app实例，调用app.get方法创建路由函数。第一个参数为客户端访问服务器路径，第二个参数为处理本次请求的路由处理函数。</a:t>
            </a:r>
          </a:p>
        </p:txBody>
      </p:sp>
      <p:pic>
        <p:nvPicPr>
          <p:cNvPr id="224" name="pasted-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3400" y="596900"/>
            <a:ext cx="9385300" cy="6007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219709" y="7145435"/>
            <a:ext cx="12825020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处理本地请求的函数中三个重要的参数：req：基于HTTP模块的request的二次封装；res：基于HTTP模块的response的二次封装；next：进入下一个中间件的驱动方法</a:t>
            </a:r>
          </a:p>
        </p:txBody>
      </p:sp>
      <p:pic>
        <p:nvPicPr>
          <p:cNvPr id="227" name="pasted-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3400" y="596900"/>
            <a:ext cx="9385300" cy="6007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219709" y="7145435"/>
            <a:ext cx="12823572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侦听端口号：调用app.lisnten侦听本地的3000端口。这里linsten方法的第二个参数是一个回调函数，在Node底层侦听端口成功后才会调用。</a:t>
            </a:r>
          </a:p>
        </p:txBody>
      </p:sp>
      <p:pic>
        <p:nvPicPr>
          <p:cNvPr id="230" name="pasted-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8472" y="749299"/>
            <a:ext cx="10347856" cy="6007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POST请求怎么办</a:t>
            </a:r>
          </a:p>
        </p:txBody>
      </p:sp>
      <p:sp>
        <p:nvSpPr>
          <p:cNvPr id="233" name="Shape 2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将app.get替换为app.post即可，其余写法完全一致。</a:t>
            </a:r>
          </a:p>
          <a:p>
            <a:pPr/>
            <a:r>
              <a:t>app.all：所有客户端访问的http方法均命中。比如对于鉴权操作，不管是post请求还是get请求均需要鉴权，此时写成：app.all(‘*’, authMethod)即可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参数获取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body" sz="quarter" idx="1"/>
          </p:nvPr>
        </p:nvSpPr>
        <p:spPr>
          <a:xfrm>
            <a:off x="8871479" y="1818844"/>
            <a:ext cx="4027488" cy="6115911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200"/>
              </a:spcBef>
            </a:lvl1pPr>
          </a:lstStyle>
          <a:p>
            <a:pPr/>
            <a:r>
              <a:t>rest风格的URL：参数在URL中，写法如左边所示，URL中对应的参数可以使用req.params.xxx的方式直接获取到。</a:t>
            </a:r>
          </a:p>
        </p:txBody>
      </p:sp>
      <p:pic>
        <p:nvPicPr>
          <p:cNvPr id="238" name="pasted-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100" y="1390650"/>
            <a:ext cx="8338543" cy="6972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AA794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它是JavaScript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body" sz="quarter" idx="1"/>
          </p:nvPr>
        </p:nvSpPr>
        <p:spPr>
          <a:xfrm>
            <a:off x="8871479" y="1818844"/>
            <a:ext cx="4027488" cy="6115912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200"/>
              </a:spcBef>
            </a:lvl1pPr>
          </a:lstStyle>
          <a:p>
            <a:pPr/>
            <a:r>
              <a:t>querystring方式的URL：即携带在?后面的参数例如：/user/hyj?location=上海，就可以使用req.query.xxx的方式获取到。</a:t>
            </a:r>
          </a:p>
        </p:txBody>
      </p:sp>
      <p:pic>
        <p:nvPicPr>
          <p:cNvPr id="241" name="pasted-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100" y="1397000"/>
            <a:ext cx="8343901" cy="6972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POST请求参数则使用req.body.xxx的方式获取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渲染页面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194" y="644381"/>
            <a:ext cx="8361397" cy="8464838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Shape 248"/>
          <p:cNvSpPr/>
          <p:nvPr>
            <p:ph type="body" sz="quarter" idx="4294967295"/>
          </p:nvPr>
        </p:nvSpPr>
        <p:spPr>
          <a:xfrm>
            <a:off x="8871479" y="1818844"/>
            <a:ext cx="4027488" cy="6115912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设置模板view文件路径：app.set(‘views’, path)</a:t>
            </a:r>
          </a:p>
          <a:p>
            <a:pPr>
              <a:defRPr sz="2800"/>
            </a:pPr>
            <a:r>
              <a:t>设置模板解析引擎：app.set(‘view engine’, 模板引擎名称)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body" sz="quarter" idx="4294967295"/>
          </p:nvPr>
        </p:nvSpPr>
        <p:spPr>
          <a:xfrm>
            <a:off x="8871479" y="1818844"/>
            <a:ext cx="4027488" cy="6115912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渲染：调用res.render方法来渲染页面。</a:t>
            </a:r>
          </a:p>
          <a:p>
            <a:pPr>
              <a:defRPr sz="2800"/>
            </a:pPr>
            <a:r>
              <a:t>参数：第一个参数为views目录下的模板文件名称(可以省略后缀，这里省略了.ejs)；第二个参数为渲染到模板的对象。</a:t>
            </a:r>
          </a:p>
        </p:txBody>
      </p:sp>
      <p:pic>
        <p:nvPicPr>
          <p:cNvPr id="251" name="pasted-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100" y="647700"/>
            <a:ext cx="8356601" cy="847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4766" y="2362200"/>
            <a:ext cx="6798734" cy="1502483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/>
          <p:nvPr>
            <p:ph type="body" sz="quarter" idx="4294967295"/>
          </p:nvPr>
        </p:nvSpPr>
        <p:spPr>
          <a:xfrm>
            <a:off x="8160279" y="1818844"/>
            <a:ext cx="4027488" cy="61159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创建views文件夹和对应的view文件：这里首先在当前目录下创建了views文件夹，然后在views文件夹下创建了index.ejs这个模板文件，内容如左图所示。</a:t>
            </a:r>
          </a:p>
        </p:txBody>
      </p:sp>
      <p:pic>
        <p:nvPicPr>
          <p:cNvPr id="25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9733" y="4749800"/>
            <a:ext cx="6908801" cy="2641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body" sz="quarter" idx="4294967295"/>
          </p:nvPr>
        </p:nvSpPr>
        <p:spPr>
          <a:xfrm>
            <a:off x="8160279" y="1818844"/>
            <a:ext cx="4027488" cy="61159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测试访问：访问http://localhost:3000，即可看到刚才的ejs模板在服务器完成了数据渲染，将模板文件中的ejs语法部分替换为数据内容，并且将得到的HTML字符串输出到了浏览器。</a:t>
            </a:r>
          </a:p>
        </p:txBody>
      </p:sp>
      <p:pic>
        <p:nvPicPr>
          <p:cNvPr id="25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666" y="1922008"/>
            <a:ext cx="7586134" cy="2895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066" y="5799591"/>
            <a:ext cx="7586134" cy="203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快速创建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Express应用生成器</a:t>
            </a:r>
          </a:p>
        </p:txBody>
      </p:sp>
      <p:sp>
        <p:nvSpPr>
          <p:cNvPr id="264" name="Shape 2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安装生成器：npm install express-generator -g</a:t>
            </a:r>
          </a:p>
          <a:p>
            <a:pPr/>
            <a:r>
              <a:t>生成目录接口：express -e myapp</a:t>
            </a:r>
          </a:p>
          <a:p>
            <a:pPr/>
            <a:r>
              <a:t>安装依赖：npm install</a:t>
            </a:r>
          </a:p>
          <a:p>
            <a:pPr/>
            <a:r>
              <a:t>访问页面：</a:t>
            </a:r>
            <a:r>
              <a:rPr u="sng">
                <a:hlinkClick r:id="rId2" invalidUrl="" action="" tgtFrame="" tooltip="" history="1" highlightClick="0" endSnd="0"/>
              </a:rPr>
              <a:t>http://127.0.0.1:3000/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知识点</a:t>
            </a:r>
          </a:p>
        </p:txBody>
      </p:sp>
      <p:sp>
        <p:nvSpPr>
          <p:cNvPr id="267" name="Shape 267"/>
          <p:cNvSpPr/>
          <p:nvPr>
            <p:ph type="body" sz="half" idx="1"/>
          </p:nvPr>
        </p:nvSpPr>
        <p:spPr>
          <a:xfrm>
            <a:off x="2625692" y="2597150"/>
            <a:ext cx="7753416" cy="6286500"/>
          </a:xfrm>
          <a:prstGeom prst="rect">
            <a:avLst/>
          </a:prstGeom>
        </p:spPr>
        <p:txBody>
          <a:bodyPr/>
          <a:lstStyle/>
          <a:p>
            <a:pPr/>
            <a:r>
              <a:t>使用node运行和编写程序</a:t>
            </a:r>
          </a:p>
          <a:p>
            <a:pPr/>
            <a:r>
              <a:t>编写和引入自己编写/第三方模块</a:t>
            </a:r>
          </a:p>
          <a:p>
            <a:pPr/>
            <a:r>
              <a:t>npm工具常用使用方法</a:t>
            </a:r>
          </a:p>
          <a:p>
            <a:pPr/>
            <a:r>
              <a:t>express框架解决的问题</a:t>
            </a:r>
          </a:p>
          <a:p>
            <a:pPr/>
            <a:r>
              <a:t>尝试快速5分钟搭建web应用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 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END</a:t>
            </a:r>
          </a:p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half" idx="1"/>
          </p:nvPr>
        </p:nvSpPr>
        <p:spPr>
          <a:xfrm>
            <a:off x="7955226" y="1818844"/>
            <a:ext cx="4249474" cy="6115912"/>
          </a:xfrm>
          <a:prstGeom prst="rect">
            <a:avLst/>
          </a:prstGeom>
        </p:spPr>
        <p:txBody>
          <a:bodyPr/>
          <a:lstStyle/>
          <a:p>
            <a:pPr/>
            <a:r>
              <a:t>引入模块：我们可以使用 require 指令来载入 Node.js 模块，这里使用require(‘http’)的方式引入了http核心模块。</a:t>
            </a:r>
          </a:p>
        </p:txBody>
      </p:sp>
      <p:pic>
        <p:nvPicPr>
          <p:cNvPr id="13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522" y="1390675"/>
            <a:ext cx="7596882" cy="6972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body" sz="half" idx="1"/>
          </p:nvPr>
        </p:nvSpPr>
        <p:spPr>
          <a:xfrm>
            <a:off x="7955226" y="1818844"/>
            <a:ext cx="4249474" cy="6115912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200"/>
              </a:spcBef>
            </a:lvl1pPr>
          </a:lstStyle>
          <a:p>
            <a:pPr/>
            <a:r>
              <a:t>创建服务器：调用http模块的createServer方法创建的服务器，用于监听客户端的请求，类似于 Apache 、Nginx 等 HTTP 服务器。</a:t>
            </a:r>
          </a:p>
        </p:txBody>
      </p:sp>
      <p:pic>
        <p:nvPicPr>
          <p:cNvPr id="136" name="pasted-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300" y="1397000"/>
            <a:ext cx="7594600" cy="6972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body" sz="half" idx="1"/>
          </p:nvPr>
        </p:nvSpPr>
        <p:spPr>
          <a:xfrm>
            <a:off x="7955226" y="1818844"/>
            <a:ext cx="4249474" cy="6115912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200"/>
              </a:spcBef>
            </a:lvl1pPr>
          </a:lstStyle>
          <a:p>
            <a:pPr/>
            <a:r>
              <a:t>注册处理客户端请求的函数：客户端可以使用浏览器或终端发送 HTTP 请求，服务器接收请求后根据注册的回调函数，处理后返回响应数据。这里注册的处理函数为中间的匿名函数。</a:t>
            </a:r>
          </a:p>
        </p:txBody>
      </p:sp>
      <p:pic>
        <p:nvPicPr>
          <p:cNvPr id="139" name="pasted-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300" y="1397000"/>
            <a:ext cx="7594600" cy="6972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body" sz="half" idx="1"/>
          </p:nvPr>
        </p:nvSpPr>
        <p:spPr>
          <a:xfrm>
            <a:off x="7955226" y="1818844"/>
            <a:ext cx="4249474" cy="6115912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200"/>
              </a:spcBef>
            </a:lvl1pPr>
          </a:lstStyle>
          <a:p>
            <a:pPr/>
            <a:r>
              <a:t>监听端口号：因为一个HTTP服务器肯定需要监听本地的一个端口号来接受客户端请求，这里的8888即为此服务器监听的端口号。</a:t>
            </a:r>
          </a:p>
        </p:txBody>
      </p:sp>
      <p:pic>
        <p:nvPicPr>
          <p:cNvPr id="142" name="pasted-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300" y="1397000"/>
            <a:ext cx="7594600" cy="6972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