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4"/>
  </p:notesMasterIdLst>
  <p:sldIdLst>
    <p:sldId id="256" r:id="rId2"/>
    <p:sldId id="257" r:id="rId3"/>
    <p:sldId id="280" r:id="rId4"/>
    <p:sldId id="281" r:id="rId5"/>
    <p:sldId id="273" r:id="rId6"/>
    <p:sldId id="258" r:id="rId7"/>
    <p:sldId id="263" r:id="rId8"/>
    <p:sldId id="282" r:id="rId9"/>
    <p:sldId id="270" r:id="rId10"/>
    <p:sldId id="283" r:id="rId11"/>
    <p:sldId id="264" r:id="rId12"/>
    <p:sldId id="284" r:id="rId13"/>
    <p:sldId id="266" r:id="rId14"/>
    <p:sldId id="285" r:id="rId15"/>
    <p:sldId id="267" r:id="rId16"/>
    <p:sldId id="286" r:id="rId17"/>
    <p:sldId id="268" r:id="rId18"/>
    <p:sldId id="287" r:id="rId19"/>
    <p:sldId id="274" r:id="rId20"/>
    <p:sldId id="288" r:id="rId21"/>
    <p:sldId id="275" r:id="rId22"/>
    <p:sldId id="289" r:id="rId23"/>
    <p:sldId id="276" r:id="rId24"/>
    <p:sldId id="290" r:id="rId25"/>
    <p:sldId id="277" r:id="rId26"/>
    <p:sldId id="291" r:id="rId27"/>
    <p:sldId id="278" r:id="rId28"/>
    <p:sldId id="292" r:id="rId29"/>
    <p:sldId id="279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16-DDC2-4A84-8A86-871EA68FD976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BC02A-852F-45B3-A196-83B96161EF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26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BC02A-852F-45B3-A196-83B96161EF5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69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12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93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38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9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49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77" r:id="rId4"/>
    <p:sldLayoutId id="2147483678" r:id="rId5"/>
    <p:sldLayoutId id="2147483684" r:id="rId6"/>
    <p:sldLayoutId id="2147483679" r:id="rId7"/>
    <p:sldLayoutId id="2147483680" r:id="rId8"/>
    <p:sldLayoutId id="2147483681" r:id="rId9"/>
    <p:sldLayoutId id="2147483683" r:id="rId10"/>
    <p:sldLayoutId id="214748368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727012-97DE-47A6-9F25-DBDC9FEE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10435-E606-E58E-8BEF-8F9A0C389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82" b="36604"/>
          <a:stretch/>
        </p:blipFill>
        <p:spPr>
          <a:xfrm>
            <a:off x="0" y="-2"/>
            <a:ext cx="12191998" cy="5273911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effectLst/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C107D36-3F9D-4837-A944-FF85DD341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011" y="1971297"/>
            <a:ext cx="4315349" cy="43153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142FF8-82F1-5A53-417E-507450D82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70" y="2636954"/>
            <a:ext cx="3972410" cy="287348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br>
              <a:rPr lang="en-US" altLang="zh-TW" sz="3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C5D4DC-D372-4E7D-8D35-B8D6CA257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959151" y="0"/>
            <a:ext cx="1232847" cy="431534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DBA00F-3B0F-C26A-2317-A13CFFFB35DB}"/>
              </a:ext>
            </a:extLst>
          </p:cNvPr>
          <p:cNvSpPr txBox="1"/>
          <p:nvPr/>
        </p:nvSpPr>
        <p:spPr>
          <a:xfrm>
            <a:off x="4632751" y="5604289"/>
            <a:ext cx="6935238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8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sz="18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3B117027</a:t>
            </a:r>
            <a:r>
              <a:rPr lang="zh-TW" altLang="en-US" sz="18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鮑柏丞、</a:t>
            </a:r>
            <a:r>
              <a:rPr lang="en-US" altLang="zh-TW" sz="18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3B117042</a:t>
            </a:r>
            <a:r>
              <a:rPr lang="zh-TW" altLang="en-US" sz="18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林威盛、</a:t>
            </a:r>
            <a:r>
              <a:rPr lang="en-US" altLang="zh-TW" sz="18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3A917102</a:t>
            </a:r>
            <a:r>
              <a:rPr lang="zh-TW" altLang="en-US" sz="18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余芃節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85873A-398E-9F44-BE17-A7B712239A3D}"/>
              </a:ext>
            </a:extLst>
          </p:cNvPr>
          <p:cNvSpPr txBox="1"/>
          <p:nvPr/>
        </p:nvSpPr>
        <p:spPr>
          <a:xfrm>
            <a:off x="6047874" y="3959174"/>
            <a:ext cx="326175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B2C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電子商務平台</a:t>
            </a:r>
          </a:p>
        </p:txBody>
      </p:sp>
    </p:spTree>
    <p:extLst>
      <p:ext uri="{BB962C8B-B14F-4D97-AF65-F5344CB8AC3E}">
        <p14:creationId xmlns:p14="http://schemas.microsoft.com/office/powerpoint/2010/main" val="284615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2. Register.html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7E4432DF-6DA4-96DF-9F63-4E5A95E0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76" y="309323"/>
            <a:ext cx="2924669" cy="623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 descr="一張含有 文字, 螢幕擷取畫面, 功能表 的圖片&#10;&#10;自動產生的描述">
            <a:extLst>
              <a:ext uri="{FF2B5EF4-FFF2-40B4-BE49-F238E27FC236}">
                <a16:creationId xmlns:a16="http://schemas.microsoft.com/office/drawing/2014/main" id="{D52C624D-2BBA-DA37-65C2-68D62979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54" y="309323"/>
            <a:ext cx="3120966" cy="623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54ADEB4F-DF4F-4570-CD2D-F0E6EC2A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92" y="523468"/>
            <a:ext cx="7849695" cy="5811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49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74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3. myAccount.html</a:t>
            </a:r>
          </a:p>
          <a:p>
            <a:pPr>
              <a:lnSpc>
                <a:spcPts val="2600"/>
              </a:lnSpc>
            </a:pP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   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editProfile.html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35E94C-8C04-448D-9B7B-AE3E0CB7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27" y="2328829"/>
            <a:ext cx="5228046" cy="27714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CF02C0C-5B90-4436-B35E-72AEE2EE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25328"/>
            <a:ext cx="5417486" cy="44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6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49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74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3. myAccount.html</a:t>
            </a:r>
          </a:p>
          <a:p>
            <a:pPr>
              <a:lnSpc>
                <a:spcPts val="2600"/>
              </a:lnSpc>
            </a:pPr>
            <a:r>
              <a:rPr lang="zh-TW" altLang="en-US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   </a:t>
            </a:r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editProfile.html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07795E0-395C-CBCD-F599-AA8A265B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67" y="471336"/>
            <a:ext cx="5201920" cy="5915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A0AC3F-0E70-2600-64FC-B4C4F2185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01" y="483094"/>
            <a:ext cx="6457052" cy="5891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6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產品展示與購物車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1. index.html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1CCC1D-25D5-4C23-A80B-50CAEB41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18" y="1543054"/>
            <a:ext cx="4871164" cy="51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6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產品展示與購物車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1. index.html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42E8538-B3DE-35F1-86F1-19A59E3AD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04" y="399627"/>
            <a:ext cx="6849431" cy="6058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6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產品展示與購物車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2. product.html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DB8F30-95B2-4714-8449-DEE801A7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953" y="1845919"/>
            <a:ext cx="4686091" cy="489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產品展示與購物車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2. product.html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3" name="圖片 2" descr="一張含有 文字, 螢幕擷取畫面, 功能表, 字型 的圖片&#10;&#10;自動產生的描述">
            <a:extLst>
              <a:ext uri="{FF2B5EF4-FFF2-40B4-BE49-F238E27FC236}">
                <a16:creationId xmlns:a16="http://schemas.microsoft.com/office/drawing/2014/main" id="{7933943C-38DC-B9E5-F596-3C62FAD3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36" y="354562"/>
            <a:ext cx="5244979" cy="614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8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產品展示與購物車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3. cart.html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C301C9-4D4A-438A-9F00-1DFDA5BC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801" y="1661253"/>
            <a:ext cx="4786396" cy="49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產品展示與購物車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3. cart.html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FC32B17-92AC-657C-A1D3-ADDC57F99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97" y="1291714"/>
            <a:ext cx="7413382" cy="52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3E051927-63BE-C205-85B8-2D9058EB5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11" y="1095288"/>
            <a:ext cx="6586590" cy="5566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1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訂單系統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1. purchaseComplete.html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3EA99D-00E2-4DB6-BC44-2D2D746A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17" y="1845919"/>
            <a:ext cx="4940364" cy="46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589761"/>
            <a:ext cx="1078631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B2C</a:t>
            </a:r>
            <a:r>
              <a:rPr lang="en-US" altLang="zh-TW" sz="2400" dirty="0"/>
              <a:t>(Business to Consumer)</a:t>
            </a:r>
            <a:r>
              <a:rPr lang="zh-TW" altLang="en-US" sz="2400" dirty="0"/>
              <a:t>電子商務平台需要掌握以下幾個主要的領域知識</a:t>
            </a:r>
            <a:r>
              <a:rPr lang="en-US" altLang="zh-TW" sz="2400" dirty="0"/>
              <a:t>:</a:t>
            </a:r>
          </a:p>
          <a:p>
            <a:pPr indent="-457200">
              <a:lnSpc>
                <a:spcPts val="4600"/>
              </a:lnSpc>
              <a:buFont typeface="+mj-lt"/>
              <a:buAutoNum type="arabicPeriod"/>
            </a:pPr>
            <a:r>
              <a:rPr lang="zh-TW" altLang="en-US" sz="2400" b="1" dirty="0"/>
              <a:t>電子商務基礎知識</a:t>
            </a:r>
            <a:r>
              <a:rPr lang="zh-TW" altLang="en-US" sz="2400" dirty="0"/>
              <a:t> </a:t>
            </a:r>
          </a:p>
          <a:p>
            <a:pPr indent="-457200">
              <a:lnSpc>
                <a:spcPts val="4600"/>
              </a:lnSpc>
              <a:buFont typeface="+mj-lt"/>
              <a:buAutoNum type="arabicPeriod"/>
            </a:pPr>
            <a:r>
              <a:rPr lang="zh-TW" altLang="en-US" sz="2400" b="1" dirty="0"/>
              <a:t>商品管理</a:t>
            </a:r>
            <a:r>
              <a:rPr lang="zh-TW" altLang="en-US" sz="2400" dirty="0"/>
              <a:t> </a:t>
            </a:r>
          </a:p>
          <a:p>
            <a:pPr indent="-457200">
              <a:lnSpc>
                <a:spcPts val="4600"/>
              </a:lnSpc>
              <a:buFont typeface="+mj-lt"/>
              <a:buAutoNum type="arabicPeriod"/>
            </a:pPr>
            <a:r>
              <a:rPr lang="zh-TW" altLang="en-US" sz="2400" b="1" dirty="0"/>
              <a:t>會員</a:t>
            </a:r>
            <a:r>
              <a:rPr lang="en-US" altLang="zh-TW" sz="2400" b="1" dirty="0"/>
              <a:t>/</a:t>
            </a:r>
            <a:r>
              <a:rPr lang="zh-TW" altLang="en-US" sz="2400" b="1" dirty="0"/>
              <a:t>客戶關係管理</a:t>
            </a:r>
            <a:r>
              <a:rPr lang="zh-TW" altLang="en-US" sz="2400" dirty="0"/>
              <a:t> </a:t>
            </a:r>
          </a:p>
          <a:p>
            <a:pPr indent="-457200">
              <a:lnSpc>
                <a:spcPts val="4600"/>
              </a:lnSpc>
              <a:buFont typeface="+mj-lt"/>
              <a:buAutoNum type="arabicPeriod"/>
            </a:pPr>
            <a:r>
              <a:rPr lang="zh-TW" altLang="en-US" sz="2400" b="1" dirty="0"/>
              <a:t>網站設計和優化</a:t>
            </a:r>
            <a:r>
              <a:rPr lang="zh-TW" altLang="en-US" sz="2400" dirty="0"/>
              <a:t> </a:t>
            </a:r>
          </a:p>
          <a:p>
            <a:pPr indent="-457200">
              <a:lnSpc>
                <a:spcPts val="4600"/>
              </a:lnSpc>
              <a:buFont typeface="+mj-lt"/>
              <a:buAutoNum type="arabicPeriod"/>
            </a:pPr>
            <a:r>
              <a:rPr lang="zh-TW" altLang="en-US" sz="2400" b="1" dirty="0"/>
              <a:t>營銷和推廣</a:t>
            </a:r>
            <a:r>
              <a:rPr lang="zh-TW" altLang="en-US" sz="2400" dirty="0"/>
              <a:t> </a:t>
            </a:r>
          </a:p>
          <a:p>
            <a:pPr indent="-457200">
              <a:lnSpc>
                <a:spcPts val="4600"/>
              </a:lnSpc>
              <a:buFont typeface="+mj-lt"/>
              <a:buAutoNum type="arabicPeriod"/>
            </a:pPr>
            <a:r>
              <a:rPr lang="zh-TW" altLang="en-US" sz="2400" b="1" dirty="0"/>
              <a:t>支付與物流</a:t>
            </a:r>
            <a:r>
              <a:rPr lang="zh-TW" altLang="en-US" sz="2400" dirty="0"/>
              <a:t> </a:t>
            </a:r>
          </a:p>
          <a:p>
            <a:pPr indent="-457200">
              <a:lnSpc>
                <a:spcPts val="4600"/>
              </a:lnSpc>
              <a:buFont typeface="+mj-lt"/>
              <a:buAutoNum type="arabicPeriod"/>
            </a:pPr>
            <a:r>
              <a:rPr lang="zh-TW" altLang="en-US" sz="2400" b="1" dirty="0"/>
              <a:t>數據分析與商業智能</a:t>
            </a:r>
            <a:r>
              <a:rPr lang="zh-TW" altLang="en-US" sz="2400" dirty="0"/>
              <a:t> </a:t>
            </a:r>
          </a:p>
          <a:p>
            <a:pPr indent="-457200">
              <a:lnSpc>
                <a:spcPts val="4600"/>
              </a:lnSpc>
              <a:buFont typeface="+mj-lt"/>
              <a:buAutoNum type="arabicPeriod"/>
            </a:pPr>
            <a:r>
              <a:rPr lang="zh-TW" altLang="en-US" sz="2400" b="1" dirty="0"/>
              <a:t>法律與監管</a:t>
            </a:r>
            <a:r>
              <a:rPr lang="zh-TW" altLang="en-US" sz="2400" dirty="0"/>
              <a:t>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79DF52-265E-3689-3DEC-C9576124B29D}"/>
              </a:ext>
            </a:extLst>
          </p:cNvPr>
          <p:cNvSpPr txBox="1"/>
          <p:nvPr/>
        </p:nvSpPr>
        <p:spPr>
          <a:xfrm>
            <a:off x="3139238" y="6268239"/>
            <a:ext cx="591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P.S.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由於正規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B2C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需運用知識繁多，因此只做下列部分</a:t>
            </a:r>
          </a:p>
        </p:txBody>
      </p:sp>
    </p:spTree>
    <p:extLst>
      <p:ext uri="{BB962C8B-B14F-4D97-AF65-F5344CB8AC3E}">
        <p14:creationId xmlns:p14="http://schemas.microsoft.com/office/powerpoint/2010/main" val="262558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訂單系統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1. purchaseComplete.html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323BC9-70F3-356B-7953-09D76F03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24" y="1922997"/>
            <a:ext cx="7249511" cy="4417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9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2. orderHistory.html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AD145A-C949-4894-8ECB-3060B704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637" y="1845919"/>
            <a:ext cx="4854724" cy="48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2. orderHistory.html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4ACB746-AB04-8279-84A5-F558D9A8C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74" y="737812"/>
            <a:ext cx="7582958" cy="5382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1. seller.html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F3D212-5E48-4C3B-923F-416C4FE0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13" y="1476587"/>
            <a:ext cx="4930573" cy="51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1. seller.html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3" name="圖片 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2D407288-B15F-3962-F491-17C27D81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47" y="571101"/>
            <a:ext cx="7192379" cy="5715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9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2. publish.html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307656-2632-4706-85BD-A8CBCFB6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66" y="1371735"/>
            <a:ext cx="5231070" cy="54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2. publish.html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9E324898-6138-DB5D-0702-9B07477F9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78" y="752101"/>
            <a:ext cx="7744906" cy="5353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0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3. pendingOrders.html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47BBFC-B9A6-4A91-89CF-A914C504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01" y="1845919"/>
            <a:ext cx="4814796" cy="50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3. pendingOrders.html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3" name="圖片 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1D6ABF78-219D-4565-3315-AC3267878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20" y="1931351"/>
            <a:ext cx="8879305" cy="448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D1BB8BE4-5BE5-EB19-19CE-B43095566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78" y="1201941"/>
            <a:ext cx="6593370" cy="5269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35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4. soldProduct.html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4D4474-2A8F-48F7-AC6E-CF2B846A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85" y="1599063"/>
            <a:ext cx="5653827" cy="52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C515149-D021-B2C1-C5A1-077661EF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6209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1810663"/>
            <a:ext cx="10786311" cy="48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產品展示與購物車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訂單系統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賣家管理系統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例外處理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4. soldProduct.html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10" name="圖片 9" descr="一張含有 文字, 螢幕擷取畫面, 功能表 的圖片&#10;&#10;自動產生的描述">
            <a:extLst>
              <a:ext uri="{FF2B5EF4-FFF2-40B4-BE49-F238E27FC236}">
                <a16:creationId xmlns:a16="http://schemas.microsoft.com/office/drawing/2014/main" id="{1DD21D79-2E42-FDE4-961F-EC86C95C5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96" y="512495"/>
            <a:ext cx="6460946" cy="5833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88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503AA4-0880-DE51-9ABC-3EAF778D30CC}"/>
              </a:ext>
            </a:extLst>
          </p:cNvPr>
          <p:cNvSpPr txBox="1"/>
          <p:nvPr/>
        </p:nvSpPr>
        <p:spPr>
          <a:xfrm>
            <a:off x="4878804" y="2705725"/>
            <a:ext cx="3043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/>
              <a:t>Q&amp;A</a:t>
            </a:r>
            <a:endParaRPr lang="zh-TW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44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D503AA4-0880-DE51-9ABC-3EAF778D30CC}"/>
              </a:ext>
            </a:extLst>
          </p:cNvPr>
          <p:cNvSpPr txBox="1"/>
          <p:nvPr/>
        </p:nvSpPr>
        <p:spPr>
          <a:xfrm>
            <a:off x="2532646" y="1351508"/>
            <a:ext cx="71768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b="1" dirty="0"/>
              <a:t>THANKS FOR LISTENLING</a:t>
            </a:r>
            <a:endParaRPr lang="zh-TW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90688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C515149-D021-B2C1-C5A1-077661EF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86209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軟體及工具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1810662"/>
            <a:ext cx="10786311" cy="386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SQLITE</a:t>
            </a: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flask</a:t>
            </a: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Python</a:t>
            </a: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html</a:t>
            </a:r>
          </a:p>
          <a:p>
            <a:pPr>
              <a:lnSpc>
                <a:spcPts val="5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	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83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B55B68F8-30AD-066D-C4CE-3C4F06C90BE7}"/>
              </a:ext>
            </a:extLst>
          </p:cNvPr>
          <p:cNvSpPr/>
          <p:nvPr/>
        </p:nvSpPr>
        <p:spPr>
          <a:xfrm>
            <a:off x="592321" y="531623"/>
            <a:ext cx="1595959" cy="8963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會員系統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9A58540-88D5-E12B-B828-05671D3EA9B4}"/>
              </a:ext>
            </a:extLst>
          </p:cNvPr>
          <p:cNvSpPr/>
          <p:nvPr/>
        </p:nvSpPr>
        <p:spPr>
          <a:xfrm>
            <a:off x="4230191" y="621261"/>
            <a:ext cx="1036368" cy="717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DBF950C-6968-0B21-1FF5-5341E7BD17E0}"/>
              </a:ext>
            </a:extLst>
          </p:cNvPr>
          <p:cNvSpPr/>
          <p:nvPr/>
        </p:nvSpPr>
        <p:spPr>
          <a:xfrm>
            <a:off x="2528420" y="1865896"/>
            <a:ext cx="1094222" cy="6450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C233522-B4AC-1083-53C2-EED9CCDFDE9F}"/>
              </a:ext>
            </a:extLst>
          </p:cNvPr>
          <p:cNvSpPr/>
          <p:nvPr/>
        </p:nvSpPr>
        <p:spPr>
          <a:xfrm>
            <a:off x="5871884" y="1524881"/>
            <a:ext cx="1351306" cy="817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1128CCE-2C6F-81EA-2A3E-93FFAEB77F19}"/>
              </a:ext>
            </a:extLst>
          </p:cNvPr>
          <p:cNvSpPr/>
          <p:nvPr/>
        </p:nvSpPr>
        <p:spPr>
          <a:xfrm>
            <a:off x="7817359" y="1156037"/>
            <a:ext cx="1440415" cy="8963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賣家中心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CA5C97A-1ED0-BB28-F92E-5A22A831D70F}"/>
              </a:ext>
            </a:extLst>
          </p:cNvPr>
          <p:cNvSpPr/>
          <p:nvPr/>
        </p:nvSpPr>
        <p:spPr>
          <a:xfrm>
            <a:off x="5816087" y="2790568"/>
            <a:ext cx="1440415" cy="8963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瀏覽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選購商品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DF7DFB8-FD5B-2A71-57F5-7324D45B0AE3}"/>
              </a:ext>
            </a:extLst>
          </p:cNvPr>
          <p:cNvSpPr/>
          <p:nvPr/>
        </p:nvSpPr>
        <p:spPr>
          <a:xfrm>
            <a:off x="4031068" y="3999476"/>
            <a:ext cx="1440415" cy="8963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商品介面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E649A74-EF4E-A086-2A40-9AC0FFBAD93B}"/>
              </a:ext>
            </a:extLst>
          </p:cNvPr>
          <p:cNvSpPr/>
          <p:nvPr/>
        </p:nvSpPr>
        <p:spPr>
          <a:xfrm>
            <a:off x="10002303" y="1156038"/>
            <a:ext cx="1440415" cy="8963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查看已上架商品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00243EE-3647-8AB6-C348-8F9FB47D0585}"/>
              </a:ext>
            </a:extLst>
          </p:cNvPr>
          <p:cNvSpPr/>
          <p:nvPr/>
        </p:nvSpPr>
        <p:spPr>
          <a:xfrm>
            <a:off x="6018367" y="5133779"/>
            <a:ext cx="1440415" cy="8963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BB8E29F4-59D5-526F-1F1B-8123196E125C}"/>
              </a:ext>
            </a:extLst>
          </p:cNvPr>
          <p:cNvSpPr/>
          <p:nvPr/>
        </p:nvSpPr>
        <p:spPr>
          <a:xfrm>
            <a:off x="3681614" y="5340386"/>
            <a:ext cx="1440415" cy="8963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C4706AB-950E-14A6-21B1-C666ECCA3778}"/>
              </a:ext>
            </a:extLst>
          </p:cNvPr>
          <p:cNvSpPr/>
          <p:nvPr/>
        </p:nvSpPr>
        <p:spPr>
          <a:xfrm>
            <a:off x="592322" y="4203086"/>
            <a:ext cx="1297221" cy="78643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訂單完成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A64C2964-82CF-5C4F-7D83-BD0B468146D1}"/>
              </a:ext>
            </a:extLst>
          </p:cNvPr>
          <p:cNvSpPr/>
          <p:nvPr/>
        </p:nvSpPr>
        <p:spPr>
          <a:xfrm>
            <a:off x="513698" y="2874015"/>
            <a:ext cx="1440415" cy="8963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訂單紀錄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D45BAF7-88F2-74B8-7D5C-950C46312BC3}"/>
              </a:ext>
            </a:extLst>
          </p:cNvPr>
          <p:cNvSpPr/>
          <p:nvPr/>
        </p:nvSpPr>
        <p:spPr>
          <a:xfrm>
            <a:off x="2203922" y="2925961"/>
            <a:ext cx="1440415" cy="8963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錯誤頁面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674BFB1-04E5-4631-1D4F-DD148B6537F3}"/>
              </a:ext>
            </a:extLst>
          </p:cNvPr>
          <p:cNvSpPr/>
          <p:nvPr/>
        </p:nvSpPr>
        <p:spPr>
          <a:xfrm>
            <a:off x="7674689" y="2295238"/>
            <a:ext cx="1199656" cy="7797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新增商品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D953C2C-BF6E-61A5-66AF-F432E94BB968}"/>
              </a:ext>
            </a:extLst>
          </p:cNvPr>
          <p:cNvSpPr/>
          <p:nvPr/>
        </p:nvSpPr>
        <p:spPr>
          <a:xfrm>
            <a:off x="10380610" y="3999476"/>
            <a:ext cx="1440415" cy="8963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代處理訂單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DB77380-6B84-C7BB-339D-23918D045C51}"/>
              </a:ext>
            </a:extLst>
          </p:cNvPr>
          <p:cNvSpPr/>
          <p:nvPr/>
        </p:nvSpPr>
        <p:spPr>
          <a:xfrm>
            <a:off x="8688246" y="4093166"/>
            <a:ext cx="1440415" cy="8963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訂單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8EA192D4-B404-E474-D5AA-BEFAB163178C}"/>
              </a:ext>
            </a:extLst>
          </p:cNvPr>
          <p:cNvSpPr/>
          <p:nvPr/>
        </p:nvSpPr>
        <p:spPr>
          <a:xfrm>
            <a:off x="5701125" y="384128"/>
            <a:ext cx="1678743" cy="6392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修改個人資料</a:t>
            </a: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5E5269F5-C6B0-5D55-471D-D738C0D060A4}"/>
              </a:ext>
            </a:extLst>
          </p:cNvPr>
          <p:cNvSpPr/>
          <p:nvPr/>
        </p:nvSpPr>
        <p:spPr>
          <a:xfrm>
            <a:off x="2385096" y="704899"/>
            <a:ext cx="1385914" cy="55591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有無帳戶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4F0AF6-29B3-E402-803A-9BD8F2156163}"/>
              </a:ext>
            </a:extLst>
          </p:cNvPr>
          <p:cNvCxnSpPr>
            <a:stCxn id="3" idx="6"/>
          </p:cNvCxnSpPr>
          <p:nvPr/>
        </p:nvCxnSpPr>
        <p:spPr>
          <a:xfrm>
            <a:off x="2188280" y="979800"/>
            <a:ext cx="266305" cy="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72C5283-EBDE-0DB7-A4BD-40B04E8CAFBB}"/>
              </a:ext>
            </a:extLst>
          </p:cNvPr>
          <p:cNvCxnSpPr>
            <a:endCxn id="6" idx="1"/>
          </p:cNvCxnSpPr>
          <p:nvPr/>
        </p:nvCxnSpPr>
        <p:spPr>
          <a:xfrm flipV="1">
            <a:off x="3681615" y="979799"/>
            <a:ext cx="548576" cy="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87EF1BA-060F-7B23-759F-84A8F3496CC5}"/>
              </a:ext>
            </a:extLst>
          </p:cNvPr>
          <p:cNvSpPr txBox="1"/>
          <p:nvPr/>
        </p:nvSpPr>
        <p:spPr>
          <a:xfrm>
            <a:off x="3738436" y="1034404"/>
            <a:ext cx="37395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773390D-60A7-7E1C-D753-ECAAD898C63C}"/>
              </a:ext>
            </a:extLst>
          </p:cNvPr>
          <p:cNvCxnSpPr>
            <a:endCxn id="7" idx="0"/>
          </p:cNvCxnSpPr>
          <p:nvPr/>
        </p:nvCxnSpPr>
        <p:spPr>
          <a:xfrm>
            <a:off x="3068100" y="1260809"/>
            <a:ext cx="7431" cy="60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FF4DAE-709B-ABFD-A155-DED19E2CCCEC}"/>
              </a:ext>
            </a:extLst>
          </p:cNvPr>
          <p:cNvSpPr txBox="1"/>
          <p:nvPr/>
        </p:nvSpPr>
        <p:spPr>
          <a:xfrm>
            <a:off x="2642717" y="1380736"/>
            <a:ext cx="358629" cy="369332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E313A26-8AE8-0657-77A8-C26C6688D811}"/>
              </a:ext>
            </a:extLst>
          </p:cNvPr>
          <p:cNvCxnSpPr>
            <a:cxnSpLocks/>
          </p:cNvCxnSpPr>
          <p:nvPr/>
        </p:nvCxnSpPr>
        <p:spPr>
          <a:xfrm flipV="1">
            <a:off x="3576688" y="1260809"/>
            <a:ext cx="653503" cy="60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9911D86D-01BC-40C7-0A9E-72BD76777DFD}"/>
              </a:ext>
            </a:extLst>
          </p:cNvPr>
          <p:cNvCxnSpPr>
            <a:cxnSpLocks/>
          </p:cNvCxnSpPr>
          <p:nvPr/>
        </p:nvCxnSpPr>
        <p:spPr>
          <a:xfrm>
            <a:off x="5251673" y="1273188"/>
            <a:ext cx="697110" cy="4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A5A5F80-1F39-94F4-7D26-85723F8E8935}"/>
              </a:ext>
            </a:extLst>
          </p:cNvPr>
          <p:cNvCxnSpPr>
            <a:stCxn id="14" idx="0"/>
            <a:endCxn id="41" idx="2"/>
          </p:cNvCxnSpPr>
          <p:nvPr/>
        </p:nvCxnSpPr>
        <p:spPr>
          <a:xfrm flipH="1" flipV="1">
            <a:off x="6540497" y="1023343"/>
            <a:ext cx="7040" cy="50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BD26789-B16B-4D77-3396-42473B90787D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 flipV="1">
            <a:off x="7223190" y="1604214"/>
            <a:ext cx="594169" cy="32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D13E38F-4162-702C-6D30-EB5D6036EF93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9257774" y="1604214"/>
            <a:ext cx="744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菱形 67">
            <a:extLst>
              <a:ext uri="{FF2B5EF4-FFF2-40B4-BE49-F238E27FC236}">
                <a16:creationId xmlns:a16="http://schemas.microsoft.com/office/drawing/2014/main" id="{DA946ECB-66A5-AAC8-815F-FAD3E02C812F}"/>
              </a:ext>
            </a:extLst>
          </p:cNvPr>
          <p:cNvSpPr/>
          <p:nvPr/>
        </p:nvSpPr>
        <p:spPr>
          <a:xfrm>
            <a:off x="9619695" y="2393514"/>
            <a:ext cx="1498559" cy="77976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訂單狀態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DC9081C-A586-269F-160F-24591A88E582}"/>
              </a:ext>
            </a:extLst>
          </p:cNvPr>
          <p:cNvCxnSpPr>
            <a:stCxn id="16" idx="2"/>
            <a:endCxn id="36" idx="0"/>
          </p:cNvCxnSpPr>
          <p:nvPr/>
        </p:nvCxnSpPr>
        <p:spPr>
          <a:xfrm flipH="1">
            <a:off x="8274517" y="2052390"/>
            <a:ext cx="263050" cy="24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9935D11-3B68-3B33-D136-B1C1D0C5A072}"/>
              </a:ext>
            </a:extLst>
          </p:cNvPr>
          <p:cNvCxnSpPr>
            <a:cxnSpLocks/>
          </p:cNvCxnSpPr>
          <p:nvPr/>
        </p:nvCxnSpPr>
        <p:spPr>
          <a:xfrm>
            <a:off x="9212046" y="1982637"/>
            <a:ext cx="840338" cy="6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D3F96475-CD61-5A68-5DB4-2C0538356283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9408454" y="3001817"/>
            <a:ext cx="651078" cy="109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E9133EF8-E0B8-BA81-3CAD-EC082CA6E36B}"/>
              </a:ext>
            </a:extLst>
          </p:cNvPr>
          <p:cNvCxnSpPr>
            <a:cxnSpLocks/>
          </p:cNvCxnSpPr>
          <p:nvPr/>
        </p:nvCxnSpPr>
        <p:spPr>
          <a:xfrm>
            <a:off x="10521616" y="3075006"/>
            <a:ext cx="568858" cy="92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E6DB6BC-3908-A755-EA6E-2CA7B6574852}"/>
              </a:ext>
            </a:extLst>
          </p:cNvPr>
          <p:cNvSpPr txBox="1"/>
          <p:nvPr/>
        </p:nvSpPr>
        <p:spPr>
          <a:xfrm>
            <a:off x="8520359" y="3419647"/>
            <a:ext cx="899683" cy="378906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未完成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392E376-104A-2ED7-F323-936FD5E08993}"/>
              </a:ext>
            </a:extLst>
          </p:cNvPr>
          <p:cNvSpPr txBox="1"/>
          <p:nvPr/>
        </p:nvSpPr>
        <p:spPr>
          <a:xfrm>
            <a:off x="11112390" y="3324952"/>
            <a:ext cx="919032" cy="378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8FFB33D-6FD2-8032-6FF1-620BC495CA18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6536295" y="2342391"/>
            <a:ext cx="11242" cy="44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A4E0AC48-D40B-2005-0239-C851FA910BE2}"/>
              </a:ext>
            </a:extLst>
          </p:cNvPr>
          <p:cNvCxnSpPr>
            <a:cxnSpLocks/>
          </p:cNvCxnSpPr>
          <p:nvPr/>
        </p:nvCxnSpPr>
        <p:spPr>
          <a:xfrm flipH="1">
            <a:off x="5402179" y="3623271"/>
            <a:ext cx="456036" cy="41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88C56ED7-8BC5-059F-A817-70313AE48A2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471483" y="4447653"/>
            <a:ext cx="600970" cy="72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342D3144-C3E7-50F4-ABCB-954FA73FAC2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5122029" y="5581956"/>
            <a:ext cx="896338" cy="20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B3FBA8D-F9AB-C446-781C-78AE6ED9400E}"/>
              </a:ext>
            </a:extLst>
          </p:cNvPr>
          <p:cNvCxnSpPr>
            <a:cxnSpLocks/>
            <a:stCxn id="108" idx="0"/>
            <a:endCxn id="34" idx="2"/>
          </p:cNvCxnSpPr>
          <p:nvPr/>
        </p:nvCxnSpPr>
        <p:spPr>
          <a:xfrm flipV="1">
            <a:off x="2334626" y="3822314"/>
            <a:ext cx="589504" cy="15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菱形 107">
            <a:extLst>
              <a:ext uri="{FF2B5EF4-FFF2-40B4-BE49-F238E27FC236}">
                <a16:creationId xmlns:a16="http://schemas.microsoft.com/office/drawing/2014/main" id="{69795A11-F65E-EEF1-5C8A-69AD3A2B4B55}"/>
              </a:ext>
            </a:extLst>
          </p:cNvPr>
          <p:cNvSpPr/>
          <p:nvPr/>
        </p:nvSpPr>
        <p:spPr>
          <a:xfrm>
            <a:off x="1455291" y="5355764"/>
            <a:ext cx="1758670" cy="86559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商品存貨及資訊正常</a:t>
            </a: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4F4B4BDA-ACCD-1BAC-16F4-162B3892D853}"/>
              </a:ext>
            </a:extLst>
          </p:cNvPr>
          <p:cNvCxnSpPr>
            <a:cxnSpLocks/>
            <a:stCxn id="27" idx="1"/>
            <a:endCxn id="108" idx="3"/>
          </p:cNvCxnSpPr>
          <p:nvPr/>
        </p:nvCxnSpPr>
        <p:spPr>
          <a:xfrm flipH="1" flipV="1">
            <a:off x="3213961" y="5788562"/>
            <a:ext cx="46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234912E4-5E61-2C2C-48D3-5981CB9351F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1240933" y="4989519"/>
            <a:ext cx="629978" cy="59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53D728DB-370E-1D14-08A7-3CC6756A2E65}"/>
              </a:ext>
            </a:extLst>
          </p:cNvPr>
          <p:cNvSpPr txBox="1"/>
          <p:nvPr/>
        </p:nvSpPr>
        <p:spPr>
          <a:xfrm>
            <a:off x="687462" y="5212623"/>
            <a:ext cx="6864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發貨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84F95A0B-BD71-9262-3596-D53DD25894A1}"/>
              </a:ext>
            </a:extLst>
          </p:cNvPr>
          <p:cNvSpPr txBox="1"/>
          <p:nvPr/>
        </p:nvSpPr>
        <p:spPr>
          <a:xfrm>
            <a:off x="2735427" y="4477236"/>
            <a:ext cx="746405" cy="369332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</a:t>
            </a:r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2EBC5290-3FE1-96EC-83AB-914D4F563DA8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 flipH="1" flipV="1">
            <a:off x="1233906" y="3770368"/>
            <a:ext cx="7027" cy="43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橢圓 134">
            <a:extLst>
              <a:ext uri="{FF2B5EF4-FFF2-40B4-BE49-F238E27FC236}">
                <a16:creationId xmlns:a16="http://schemas.microsoft.com/office/drawing/2014/main" id="{097D9856-C92F-E531-0C94-496F05204D5D}"/>
              </a:ext>
            </a:extLst>
          </p:cNvPr>
          <p:cNvSpPr/>
          <p:nvPr/>
        </p:nvSpPr>
        <p:spPr>
          <a:xfrm>
            <a:off x="687462" y="1768925"/>
            <a:ext cx="1306849" cy="7388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9E78BCBD-2328-4A22-FA9C-2C45BF53E4F3}"/>
              </a:ext>
            </a:extLst>
          </p:cNvPr>
          <p:cNvCxnSpPr>
            <a:stCxn id="31" idx="0"/>
            <a:endCxn id="135" idx="4"/>
          </p:cNvCxnSpPr>
          <p:nvPr/>
        </p:nvCxnSpPr>
        <p:spPr>
          <a:xfrm flipV="1">
            <a:off x="1233906" y="2507770"/>
            <a:ext cx="106981" cy="36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8A0957BC-7F6B-E08F-13C2-60C726AADD64}"/>
              </a:ext>
            </a:extLst>
          </p:cNvPr>
          <p:cNvCxnSpPr>
            <a:cxnSpLocks/>
            <a:stCxn id="34" idx="0"/>
            <a:endCxn id="135" idx="5"/>
          </p:cNvCxnSpPr>
          <p:nvPr/>
        </p:nvCxnSpPr>
        <p:spPr>
          <a:xfrm flipH="1" flipV="1">
            <a:off x="1802927" y="2399569"/>
            <a:ext cx="1121203" cy="52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id="{25CAD4F6-DE66-B3AF-AE46-5EC5F9BCC1FD}"/>
              </a:ext>
            </a:extLst>
          </p:cNvPr>
          <p:cNvSpPr/>
          <p:nvPr/>
        </p:nvSpPr>
        <p:spPr>
          <a:xfrm>
            <a:off x="8766617" y="5419138"/>
            <a:ext cx="1306849" cy="738845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1A180FAF-0F93-0AB9-53CD-BFD71AC67ED1}"/>
              </a:ext>
            </a:extLst>
          </p:cNvPr>
          <p:cNvCxnSpPr>
            <a:stCxn id="40" idx="2"/>
            <a:endCxn id="145" idx="0"/>
          </p:cNvCxnSpPr>
          <p:nvPr/>
        </p:nvCxnSpPr>
        <p:spPr>
          <a:xfrm>
            <a:off x="9408454" y="4989519"/>
            <a:ext cx="11588" cy="42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5" grpId="0" animBg="1"/>
      <p:bldP spid="27" grpId="0" animBg="1"/>
      <p:bldP spid="30" grpId="0" animBg="1"/>
      <p:bldP spid="31" grpId="0" animBg="1"/>
      <p:bldP spid="34" grpId="0" animBg="1"/>
      <p:bldP spid="36" grpId="0" animBg="1"/>
      <p:bldP spid="38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文字, 行, 數字, 字型 的圖片&#10;&#10;自動產生的描述">
            <a:extLst>
              <a:ext uri="{FF2B5EF4-FFF2-40B4-BE49-F238E27FC236}">
                <a16:creationId xmlns:a16="http://schemas.microsoft.com/office/drawing/2014/main" id="{BBFE55FD-5F7A-B9E2-4B8B-64F1CD8C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1433097"/>
            <a:ext cx="10695709" cy="4779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1. login.html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F5AE61B-8427-46B2-B15C-FD344B00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030" y="1582082"/>
            <a:ext cx="4835938" cy="50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9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1. login.html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7" name="圖片 6" descr="一張含有 文字, 螢幕擷取畫面, 功能表 的圖片&#10;&#10;自動產生的描述">
            <a:extLst>
              <a:ext uri="{FF2B5EF4-FFF2-40B4-BE49-F238E27FC236}">
                <a16:creationId xmlns:a16="http://schemas.microsoft.com/office/drawing/2014/main" id="{29BF9396-9492-3224-6786-7279BDAD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15" y="310799"/>
            <a:ext cx="3149831" cy="623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 descr="一張含有 文字, 螢幕擷取畫面, 功能表 的圖片&#10;&#10;自動產生的描述">
            <a:extLst>
              <a:ext uri="{FF2B5EF4-FFF2-40B4-BE49-F238E27FC236}">
                <a16:creationId xmlns:a16="http://schemas.microsoft.com/office/drawing/2014/main" id="{3660EC1F-AA73-7D75-7288-5180278B4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236" y="310799"/>
            <a:ext cx="3597490" cy="6245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3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0B5877C-36E4-4385-FF08-CB42D6AC4B3B}"/>
              </a:ext>
            </a:extLst>
          </p:cNvPr>
          <p:cNvSpPr txBox="1"/>
          <p:nvPr/>
        </p:nvSpPr>
        <p:spPr>
          <a:xfrm>
            <a:off x="702844" y="645650"/>
            <a:ext cx="10786311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6C6245-1C4B-9C9D-CD1C-369F817C4B79}"/>
              </a:ext>
            </a:extLst>
          </p:cNvPr>
          <p:cNvSpPr txBox="1"/>
          <p:nvPr/>
        </p:nvSpPr>
        <p:spPr>
          <a:xfrm>
            <a:off x="982133" y="1476587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Aharoni" panose="02010803020104030203" pitchFamily="2" charset="-79"/>
              </a:rPr>
              <a:t>2. Register.html</a:t>
            </a:r>
            <a:endParaRPr lang="zh-TW" altLang="en-US" dirty="0">
              <a:latin typeface="Yu Mincho Demibold" panose="02020600000000000000" pitchFamily="18" charset="-128"/>
              <a:ea typeface="Yu Mincho Demibold" panose="02020600000000000000" pitchFamily="18" charset="-128"/>
              <a:cs typeface="Aharoni" panose="02010803020104030203" pitchFamily="2" charset="-79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06FDB7-D696-40AD-BFD0-71BD4D9E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35" y="1661253"/>
            <a:ext cx="4939928" cy="51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295EE7"/>
      </a:accent1>
      <a:accent2>
        <a:srgbClr val="179CD5"/>
      </a:accent2>
      <a:accent3>
        <a:srgbClr val="21B7A6"/>
      </a:accent3>
      <a:accent4>
        <a:srgbClr val="14BB62"/>
      </a:accent4>
      <a:accent5>
        <a:srgbClr val="21BC2A"/>
      </a:accent5>
      <a:accent6>
        <a:srgbClr val="50B814"/>
      </a:accent6>
      <a:hlink>
        <a:srgbClr val="319547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1062</TotalTime>
  <Words>409</Words>
  <Application>Microsoft Office PowerPoint</Application>
  <PresentationFormat>寬螢幕</PresentationFormat>
  <Paragraphs>110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Aptos</vt:lpstr>
      <vt:lpstr>Yu Mincho Demibold</vt:lpstr>
      <vt:lpstr>微軟正黑體</vt:lpstr>
      <vt:lpstr>標楷體</vt:lpstr>
      <vt:lpstr>Arial</vt:lpstr>
      <vt:lpstr>Avenir Next LT Pro</vt:lpstr>
      <vt:lpstr>Avenir Next LT Pro Light</vt:lpstr>
      <vt:lpstr>VeniceBeachVTI</vt:lpstr>
      <vt:lpstr>WEB程式 期末專題</vt:lpstr>
      <vt:lpstr>PowerPoint 簡報</vt:lpstr>
      <vt:lpstr>目錄</vt:lpstr>
      <vt:lpstr>軟體及工具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 期末專題</dc:title>
  <dc:creator>夜 兔</dc:creator>
  <cp:lastModifiedBy>林威盛</cp:lastModifiedBy>
  <cp:revision>22</cp:revision>
  <dcterms:created xsi:type="dcterms:W3CDTF">2024-06-12T03:49:19Z</dcterms:created>
  <dcterms:modified xsi:type="dcterms:W3CDTF">2024-06-13T23:20:29Z</dcterms:modified>
</cp:coreProperties>
</file>