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645" r:id="rId3"/>
  </p:sldIdLst>
  <p:sldSz cx="10475595" cy="7559675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1406"/>
    <a:srgbClr val="4D1707"/>
    <a:srgbClr val="4D489B"/>
    <a:srgbClr val="653322"/>
    <a:srgbClr val="FEF0D5"/>
    <a:srgbClr val="FCECCB"/>
    <a:srgbClr val="E1AE77"/>
    <a:srgbClr val="4D1506"/>
    <a:srgbClr val="E1B078"/>
    <a:srgbClr val="E0AD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90764" y="1143000"/>
            <a:ext cx="427647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9500" y="1237251"/>
            <a:ext cx="7857000" cy="2632000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9500" y="3970751"/>
            <a:ext cx="7857000" cy="1825249"/>
          </a:xfrm>
        </p:spPr>
        <p:txBody>
          <a:bodyPr/>
          <a:lstStyle>
            <a:lvl1pPr marL="0" indent="0" algn="ctr">
              <a:buNone/>
              <a:defRPr sz="2645"/>
            </a:lvl1pPr>
            <a:lvl2pPr marL="504190" indent="0" algn="ctr">
              <a:buNone/>
              <a:defRPr sz="2205"/>
            </a:lvl2pPr>
            <a:lvl3pPr marL="1007745" indent="0" algn="ctr">
              <a:buNone/>
              <a:defRPr sz="1985"/>
            </a:lvl3pPr>
            <a:lvl4pPr marL="1511935" indent="0" algn="ctr">
              <a:buNone/>
              <a:defRPr sz="1765"/>
            </a:lvl4pPr>
            <a:lvl5pPr marL="2016125" indent="0" algn="ctr">
              <a:buNone/>
              <a:defRPr sz="1765"/>
            </a:lvl5pPr>
            <a:lvl6pPr marL="2520315" indent="0" algn="ctr">
              <a:buNone/>
              <a:defRPr sz="1765"/>
            </a:lvl6pPr>
            <a:lvl7pPr marL="3023870" indent="0" algn="ctr">
              <a:buNone/>
              <a:defRPr sz="1765"/>
            </a:lvl7pPr>
            <a:lvl8pPr marL="3528060" indent="0" algn="ctr">
              <a:buNone/>
              <a:defRPr sz="1765"/>
            </a:lvl8pPr>
            <a:lvl9pPr marL="4032250" indent="0" algn="ctr">
              <a:buNone/>
              <a:defRPr sz="176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6888" y="402500"/>
            <a:ext cx="2258888" cy="64067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0225" y="402500"/>
            <a:ext cx="6645713" cy="64067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4769" y="1884751"/>
            <a:ext cx="9035550" cy="3144749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4769" y="5059251"/>
            <a:ext cx="9035550" cy="1653749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1pPr>
            <a:lvl2pPr marL="5041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5pPr>
            <a:lvl6pPr marL="252031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8pPr>
            <a:lvl9pPr marL="403225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0225" y="2012500"/>
            <a:ext cx="4452300" cy="47967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03475" y="2012500"/>
            <a:ext cx="4452300" cy="47967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590" y="402500"/>
            <a:ext cx="9035550" cy="14612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1590" y="1853251"/>
            <a:ext cx="4431839" cy="908249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1590" y="2761500"/>
            <a:ext cx="4431839" cy="40617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03475" y="1853251"/>
            <a:ext cx="4453665" cy="908249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20315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2250" indent="0">
              <a:buNone/>
              <a:defRPr sz="176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03475" y="2761500"/>
            <a:ext cx="4453665" cy="406175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590" y="504000"/>
            <a:ext cx="3378783" cy="1764000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53665" y="1088500"/>
            <a:ext cx="5303475" cy="5372500"/>
          </a:xfrm>
        </p:spPr>
        <p:txBody>
          <a:bodyPr/>
          <a:lstStyle>
            <a:lvl1pPr>
              <a:defRPr sz="3530"/>
            </a:lvl1pPr>
            <a:lvl2pPr>
              <a:defRPr sz="3085"/>
            </a:lvl2pPr>
            <a:lvl3pPr>
              <a:defRPr sz="2645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1590" y="2268000"/>
            <a:ext cx="3378783" cy="4201751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20315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225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590" y="504000"/>
            <a:ext cx="3378783" cy="1764000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53665" y="1088500"/>
            <a:ext cx="5303475" cy="5372500"/>
          </a:xfrm>
        </p:spPr>
        <p:txBody>
          <a:bodyPr/>
          <a:lstStyle>
            <a:lvl1pPr marL="0" indent="0">
              <a:buNone/>
              <a:defRPr sz="3530"/>
            </a:lvl1pPr>
            <a:lvl2pPr marL="504190" indent="0">
              <a:buNone/>
              <a:defRPr sz="3085"/>
            </a:lvl2pPr>
            <a:lvl3pPr marL="1007745" indent="0">
              <a:buNone/>
              <a:defRPr sz="2645"/>
            </a:lvl3pPr>
            <a:lvl4pPr marL="1511935" indent="0">
              <a:buNone/>
              <a:defRPr sz="2205"/>
            </a:lvl4pPr>
            <a:lvl5pPr marL="2016125" indent="0">
              <a:buNone/>
              <a:defRPr sz="2205"/>
            </a:lvl5pPr>
            <a:lvl6pPr marL="2520315" indent="0">
              <a:buNone/>
              <a:defRPr sz="2205"/>
            </a:lvl6pPr>
            <a:lvl7pPr marL="3023870" indent="0">
              <a:buNone/>
              <a:defRPr sz="2205"/>
            </a:lvl7pPr>
            <a:lvl8pPr marL="3528060" indent="0">
              <a:buNone/>
              <a:defRPr sz="2205"/>
            </a:lvl8pPr>
            <a:lvl9pPr marL="4032250" indent="0">
              <a:buNone/>
              <a:defRPr sz="220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21590" y="2268000"/>
            <a:ext cx="3378783" cy="4201751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7745" indent="0">
              <a:buNone/>
              <a:defRPr sz="1325"/>
            </a:lvl3pPr>
            <a:lvl4pPr marL="1511935" indent="0">
              <a:buNone/>
              <a:defRPr sz="1100"/>
            </a:lvl4pPr>
            <a:lvl5pPr marL="2016125" indent="0">
              <a:buNone/>
              <a:defRPr sz="1100"/>
            </a:lvl5pPr>
            <a:lvl6pPr marL="2520315" indent="0">
              <a:buNone/>
              <a:defRPr sz="1100"/>
            </a:lvl6pPr>
            <a:lvl7pPr marL="3023870" indent="0">
              <a:buNone/>
              <a:defRPr sz="1100"/>
            </a:lvl7pPr>
            <a:lvl8pPr marL="3528060" indent="0">
              <a:buNone/>
              <a:defRPr sz="1100"/>
            </a:lvl8pPr>
            <a:lvl9pPr marL="403225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20225" y="402500"/>
            <a:ext cx="9035550" cy="1461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0225" y="2012500"/>
            <a:ext cx="9035550" cy="479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225" y="7007000"/>
            <a:ext cx="2357100" cy="402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0175" y="7007000"/>
            <a:ext cx="3535650" cy="402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98675" y="7007000"/>
            <a:ext cx="2357100" cy="402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07745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95" indent="-252095" algn="l" defTabSz="1007745" rtl="0" eaLnBrk="1" latinLnBrk="0" hangingPunct="1">
        <a:lnSpc>
          <a:spcPct val="90000"/>
        </a:lnSpc>
        <a:spcBef>
          <a:spcPct val="221000"/>
        </a:spcBef>
        <a:buFont typeface="Arial" panose="020B0604020202020204" pitchFamily="34" charset="0"/>
        <a:buChar char="•"/>
        <a:defRPr sz="3085" kern="1200">
          <a:solidFill>
            <a:schemeClr val="tx1"/>
          </a:solidFill>
          <a:latin typeface="+mn-lt"/>
          <a:ea typeface="+mn-ea"/>
          <a:cs typeface="+mn-cs"/>
        </a:defRPr>
      </a:lvl1pPr>
      <a:lvl2pPr marL="75628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84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3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2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177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596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3710" indent="-252095" algn="l" defTabSz="1007745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250" algn="l" defTabSz="1007745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60655" y="443230"/>
            <a:ext cx="10154285" cy="6949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545"/>
              <a:t>+</a:t>
            </a:r>
            <a:endParaRPr lang="en-US" altLang="zh-CN" sz="1545"/>
          </a:p>
          <a:p>
            <a:pPr algn="ctr"/>
            <a:r>
              <a:rPr lang="en-US" altLang="zh-CN" sz="1545"/>
              <a:t>+</a:t>
            </a:r>
            <a:endParaRPr lang="en-US" altLang="zh-CN" sz="1545"/>
          </a:p>
          <a:p>
            <a:pPr algn="ctr"/>
            <a:endParaRPr lang="en-US" altLang="zh-CN" sz="1545"/>
          </a:p>
          <a:p>
            <a:pPr algn="ctr"/>
            <a:endParaRPr lang="en-US" altLang="zh-CN" sz="1545"/>
          </a:p>
        </p:txBody>
      </p:sp>
      <p:sp>
        <p:nvSpPr>
          <p:cNvPr id="8" name="文本框 7"/>
          <p:cNvSpPr txBox="1"/>
          <p:nvPr/>
        </p:nvSpPr>
        <p:spPr>
          <a:xfrm>
            <a:off x="78349" y="16440"/>
            <a:ext cx="3498215" cy="445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300">
                <a:solidFill>
                  <a:schemeClr val="bg1"/>
                </a:solidFill>
                <a:latin typeface="华文琥珀" panose="02010800040101010101" charset="-122"/>
                <a:ea typeface="华文琥珀" panose="02010800040101010101" charset="-122"/>
              </a:rPr>
              <a:t>品牌自带流量•开播即涨粉</a:t>
            </a:r>
            <a:endParaRPr lang="zh-CN" altLang="en-US" sz="2300">
              <a:solidFill>
                <a:schemeClr val="bg1"/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24790" y="452120"/>
          <a:ext cx="10029825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835"/>
                <a:gridCol w="6269990"/>
              </a:tblGrid>
              <a:tr h="603250">
                <a:tc rowSpan="7"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indent="0" algn="l">
                        <a:lnSpc>
                          <a:spcPct val="120000"/>
                        </a:lnSpc>
                      </a:pPr>
                      <a:r>
                        <a:rPr lang="zh-CN" sz="2400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名称：女神之美舒颜植萃精华油</a:t>
                      </a:r>
                      <a:endParaRPr lang="zh-CN" sz="240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645795">
                <a:tc vMerge="1"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30000"/>
                        </a:lnSpc>
                      </a:pPr>
                      <a:r>
                        <a:rPr sz="280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  <a:sym typeface="+mn-ea"/>
                        </a:rPr>
                        <a:t>专柜价：</a:t>
                      </a:r>
                      <a:r>
                        <a:rPr lang="en-US" sz="280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  <a:sym typeface="+mn-ea"/>
                        </a:rPr>
                        <a:t>289</a:t>
                      </a:r>
                      <a:r>
                        <a:rPr sz="280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  <a:sym typeface="+mn-ea"/>
                        </a:rPr>
                        <a:t>元/</a:t>
                      </a:r>
                      <a:r>
                        <a:rPr lang="zh-CN" sz="280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  <a:sym typeface="+mn-ea"/>
                        </a:rPr>
                        <a:t>瓶</a:t>
                      </a:r>
                      <a:r>
                        <a:rPr sz="280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  <a:sym typeface="+mn-ea"/>
                        </a:rPr>
                        <a:t>；规格：</a:t>
                      </a:r>
                      <a:r>
                        <a:rPr lang="en-US" sz="2800"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  <a:sym typeface="+mn-ea"/>
                        </a:rPr>
                        <a:t>30ml</a:t>
                      </a:r>
                      <a:endParaRPr lang="zh-CN" altLang="en-US" sz="2800">
                        <a:latin typeface="黑体" panose="02010609060101010101" charset="-122"/>
                        <a:ea typeface="黑体" panose="02010609060101010101" charset="-122"/>
                        <a:cs typeface="黑体" panose="02010609060101010101" charset="-122"/>
                        <a:sym typeface="+mn-ea"/>
                      </a:endParaRPr>
                    </a:p>
                  </a:txBody>
                  <a:tcPr>
                    <a:gradFill>
                      <a:gsLst>
                        <a:gs pos="1000">
                          <a:srgbClr val="E1AE77"/>
                        </a:gs>
                        <a:gs pos="47000">
                          <a:srgbClr val="FEF0D5"/>
                        </a:gs>
                        <a:gs pos="100000">
                          <a:srgbClr val="E1AE77"/>
                        </a:gs>
                      </a:gsLst>
                      <a:lin ang="0" scaled="0"/>
                    </a:gradFill>
                  </a:tcPr>
                </a:tc>
              </a:tr>
              <a:tr h="640080">
                <a:tc vMerge="1"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2800" b="1">
                          <a:sym typeface="+mn-ea"/>
                        </a:rPr>
                        <a:t>某猫标价：</a:t>
                      </a:r>
                      <a:r>
                        <a:rPr lang="en-US" altLang="zh-CN" sz="2800" b="1">
                          <a:sym typeface="+mn-ea"/>
                        </a:rPr>
                        <a:t>1</a:t>
                      </a:r>
                      <a:r>
                        <a:rPr lang="en-US" altLang="zh-CN" sz="2800" b="1" u="sng">
                          <a:sym typeface="+mn-ea"/>
                        </a:rPr>
                        <a:t>89</a:t>
                      </a:r>
                      <a:r>
                        <a:rPr lang="en-US" altLang="zh-CN" sz="2800" b="1" u="sng">
                          <a:sym typeface="+mn-ea"/>
                        </a:rPr>
                        <a:t>.9</a:t>
                      </a:r>
                      <a:r>
                        <a:rPr lang="zh-CN" altLang="en-US" sz="2800" b="1" u="sng">
                          <a:sym typeface="+mn-ea"/>
                        </a:rPr>
                        <a:t>元</a:t>
                      </a:r>
                      <a:r>
                        <a:rPr lang="en-US" altLang="zh-CN" sz="2800" u="sng">
                          <a:sym typeface="+mn-ea"/>
                        </a:rPr>
                        <a:t> </a:t>
                      </a:r>
                      <a:r>
                        <a:rPr lang="en-US" altLang="zh-CN" sz="1985" u="sng">
                          <a:sym typeface="+mn-ea"/>
                        </a:rPr>
                        <a:t>       </a:t>
                      </a:r>
                      <a:r>
                        <a:rPr lang="en-US" altLang="zh-CN" sz="1985">
                          <a:sym typeface="+mn-ea"/>
                        </a:rPr>
                        <a:t> </a:t>
                      </a:r>
                      <a:r>
                        <a:rPr lang="en-US" altLang="zh-CN" sz="1985" b="1">
                          <a:sym typeface="+mn-ea"/>
                        </a:rPr>
                        <a:t> 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627380">
                <a:tc vMerge="1">
                  <a:tcPr>
                    <a:noFill/>
                  </a:tcPr>
                </a:tc>
                <a:tc>
                  <a:txBody>
                    <a:bodyPr/>
                    <a:p>
                      <a:pPr algn="l" fontAlgn="ctr">
                        <a:lnSpc>
                          <a:spcPct val="110000"/>
                        </a:lnSpc>
                        <a:buNone/>
                      </a:pPr>
                      <a:r>
                        <a:rPr lang="zh-CN" sz="1985" b="1">
                          <a:solidFill>
                            <a:schemeClr val="bg1"/>
                          </a:solidFill>
                          <a:latin typeface="+mn-ea"/>
                          <a:cs typeface="+mn-ea"/>
                          <a:sym typeface="+mn-ea"/>
                        </a:rPr>
                        <a:t>粉丝专属福利 ：</a:t>
                      </a:r>
                      <a:endParaRPr lang="zh-CN" sz="1985" b="1">
                        <a:solidFill>
                          <a:schemeClr val="bg1"/>
                        </a:solidFill>
                        <a:latin typeface="+mn-ea"/>
                        <a:cs typeface="+mn-ea"/>
                        <a:sym typeface="+mn-ea"/>
                      </a:endParaRPr>
                    </a:p>
                  </a:txBody>
                  <a:tcPr anchor="ctr" anchorCtr="0">
                    <a:gradFill>
                      <a:gsLst>
                        <a:gs pos="17000">
                          <a:srgbClr val="E30000"/>
                        </a:gs>
                        <a:gs pos="100000">
                          <a:srgbClr val="980303"/>
                        </a:gs>
                      </a:gsLst>
                      <a:lin ang="0" scaled="0"/>
                    </a:gradFill>
                  </a:tcPr>
                </a:tc>
              </a:tr>
              <a:tr h="432435">
                <a:tc vMerge="1"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4B1406"/>
                          </a:solidFill>
                          <a:sym typeface="+mn-ea"/>
                        </a:rPr>
                        <a:t>发货及时效：</a:t>
                      </a:r>
                      <a:r>
                        <a:rPr lang="zh-CN" altLang="en-US" sz="1600" b="1">
                          <a:solidFill>
                            <a:srgbClr val="4B1406"/>
                          </a:solidFill>
                          <a:sym typeface="微软雅黑" panose="020B0503020204020204" charset="-122"/>
                        </a:rPr>
                        <a:t>广州</a:t>
                      </a:r>
                      <a:r>
                        <a:rPr lang="zh-CN" altLang="en-US" sz="1600" b="1">
                          <a:solidFill>
                            <a:srgbClr val="4B1406"/>
                          </a:solidFill>
                          <a:sym typeface="微软雅黑" panose="020B0503020204020204" charset="-122"/>
                        </a:rPr>
                        <a:t>，</a:t>
                      </a:r>
                      <a:r>
                        <a:rPr lang="en-US" altLang="zh-CN" sz="1600" b="1">
                          <a:solidFill>
                            <a:srgbClr val="4B1406"/>
                          </a:solidFill>
                          <a:sym typeface="微软雅黑" panose="020B0503020204020204" charset="-122"/>
                        </a:rPr>
                        <a:t>48</a:t>
                      </a:r>
                      <a:r>
                        <a:rPr lang="zh-CN" altLang="en-US" sz="1600" b="1">
                          <a:solidFill>
                            <a:srgbClr val="4B1406"/>
                          </a:solidFill>
                          <a:sym typeface="微软雅黑" panose="020B0503020204020204" charset="-122"/>
                        </a:rPr>
                        <a:t>小时内</a:t>
                      </a:r>
                      <a:endParaRPr lang="zh-CN" altLang="en-US" sz="1600" b="1">
                        <a:solidFill>
                          <a:srgbClr val="4B1406"/>
                        </a:solidFill>
                        <a:sym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</a:tr>
              <a:tr h="432435">
                <a:tc vMerge="1"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4D1506"/>
                          </a:solidFill>
                          <a:sym typeface="+mn-ea"/>
                        </a:rPr>
                        <a:t>合作快递：</a:t>
                      </a:r>
                      <a:r>
                        <a:rPr lang="zh-CN" altLang="en-US" sz="1600" b="1">
                          <a:solidFill>
                            <a:srgbClr val="4D1506"/>
                          </a:solidFill>
                          <a:sym typeface="微软雅黑" panose="020B0503020204020204" charset="-122"/>
                        </a:rPr>
                        <a:t>中通、圆通、邮政（随机发出，最终以沟通为准！）</a:t>
                      </a:r>
                      <a:endParaRPr lang="zh-CN" altLang="en-US" sz="1600" b="1">
                        <a:solidFill>
                          <a:srgbClr val="4D1506"/>
                        </a:solidFill>
                        <a:sym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</a:tr>
              <a:tr h="432435">
                <a:tc vMerge="1">
                  <a:tcPr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1600" b="0">
                          <a:solidFill>
                            <a:srgbClr val="4D1707"/>
                          </a:solidFill>
                          <a:sym typeface="+mn-ea"/>
                        </a:rPr>
                        <a:t>库存：</a:t>
                      </a:r>
                      <a:r>
                        <a:rPr lang="en-US" altLang="zh-CN" sz="1600" b="1">
                          <a:solidFill>
                            <a:srgbClr val="4D1707"/>
                          </a:solidFill>
                          <a:sym typeface="Arial" panose="020B0604020202020204" pitchFamily="34" charset="0"/>
                        </a:rPr>
                        <a:t>10000</a:t>
                      </a:r>
                      <a:r>
                        <a:rPr lang="en-US" altLang="zh-CN" sz="1600" b="1">
                          <a:solidFill>
                            <a:srgbClr val="4D1707"/>
                          </a:solidFill>
                          <a:sym typeface="Arial" panose="020B0604020202020204" pitchFamily="34" charset="0"/>
                        </a:rPr>
                        <a:t>+</a:t>
                      </a:r>
                      <a:r>
                        <a:rPr lang="zh-CN" altLang="en-US" sz="1600" b="1">
                          <a:solidFill>
                            <a:srgbClr val="4D1707"/>
                          </a:solidFill>
                          <a:sym typeface="Arial" panose="020B0604020202020204" pitchFamily="34" charset="0"/>
                        </a:rPr>
                        <a:t>（</a:t>
                      </a:r>
                      <a:r>
                        <a:rPr lang="zh-CN" altLang="en-US" sz="1600" b="1">
                          <a:solidFill>
                            <a:srgbClr val="4D1707"/>
                          </a:solidFill>
                          <a:sym typeface="微软雅黑" panose="020B0503020204020204" charset="-122"/>
                        </a:rPr>
                        <a:t>最终以沟通为准！</a:t>
                      </a:r>
                      <a:r>
                        <a:rPr lang="zh-CN" altLang="en-US" sz="1600" b="1">
                          <a:solidFill>
                            <a:srgbClr val="4D1707"/>
                          </a:solidFill>
                          <a:sym typeface="Arial" panose="020B0604020202020204" pitchFamily="34" charset="0"/>
                        </a:rPr>
                        <a:t>）</a:t>
                      </a:r>
                      <a:endParaRPr lang="zh-CN" altLang="en-US" sz="1600" b="1">
                        <a:solidFill>
                          <a:srgbClr val="4D1707"/>
                        </a:solidFill>
                        <a:sym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6510655" y="4733290"/>
          <a:ext cx="3563620" cy="2100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620"/>
              </a:tblGrid>
              <a:tr h="424815">
                <a:tc>
                  <a:txBody>
                    <a:bodyPr/>
                    <a:p>
                      <a:pPr fontAlgn="base">
                        <a:lnSpc>
                          <a:spcPct val="110000"/>
                        </a:lnSpc>
                        <a:buNone/>
                      </a:pPr>
                      <a:r>
                        <a:rPr lang="zh-CN" altLang="en-US" sz="1985">
                          <a:solidFill>
                            <a:srgbClr val="C00000"/>
                          </a:solidFill>
                          <a:sym typeface="+mn-ea"/>
                        </a:rPr>
                        <a:t>展示手法：</a:t>
                      </a:r>
                      <a:endParaRPr lang="zh-CN" altLang="en-US"/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5765">
                <a:tc>
                  <a:txBody>
                    <a:bodyPr/>
                    <a:p>
                      <a:pPr fontAlgn="base">
                        <a:lnSpc>
                          <a:spcPct val="130000"/>
                        </a:lnSpc>
                        <a:buNone/>
                      </a:pPr>
                      <a:r>
                        <a:rPr sz="1600">
                          <a:solidFill>
                            <a:srgbClr val="4D150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1、</a:t>
                      </a:r>
                      <a:r>
                        <a:rPr lang="zh-CN" sz="1600">
                          <a:solidFill>
                            <a:srgbClr val="4D150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分别</a:t>
                      </a:r>
                      <a:r>
                        <a:rPr sz="1600">
                          <a:solidFill>
                            <a:srgbClr val="4D150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展示产品以及盒身</a:t>
                      </a:r>
                      <a:r>
                        <a:rPr lang="zh-CN" sz="1600">
                          <a:solidFill>
                            <a:srgbClr val="4D150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外包装</a:t>
                      </a:r>
                      <a:endParaRPr sz="1600">
                        <a:solidFill>
                          <a:srgbClr val="4D1506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fontAlgn="base">
                        <a:lnSpc>
                          <a:spcPct val="130000"/>
                        </a:lnSpc>
                        <a:buNone/>
                      </a:pPr>
                      <a:r>
                        <a:rPr sz="1600">
                          <a:solidFill>
                            <a:srgbClr val="4D150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2、</a:t>
                      </a:r>
                      <a:r>
                        <a:rPr lang="zh-CN" sz="1600">
                          <a:solidFill>
                            <a:srgbClr val="4D150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分别</a:t>
                      </a:r>
                      <a:r>
                        <a:rPr sz="1600">
                          <a:solidFill>
                            <a:srgbClr val="4D150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展示</a:t>
                      </a:r>
                      <a:r>
                        <a:rPr lang="zh-CN" sz="1600">
                          <a:solidFill>
                            <a:srgbClr val="4D150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产品</a:t>
                      </a:r>
                      <a:r>
                        <a:rPr sz="1600">
                          <a:solidFill>
                            <a:srgbClr val="4D150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质地</a:t>
                      </a:r>
                      <a:r>
                        <a:rPr lang="zh-CN" sz="1600">
                          <a:solidFill>
                            <a:srgbClr val="4D150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跟上肤质地</a:t>
                      </a:r>
                      <a:endParaRPr sz="1600">
                        <a:solidFill>
                          <a:srgbClr val="4D1506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fontAlgn="base">
                        <a:lnSpc>
                          <a:spcPct val="130000"/>
                        </a:lnSpc>
                        <a:buNone/>
                      </a:pPr>
                      <a:r>
                        <a:rPr lang="en-US" sz="1600">
                          <a:solidFill>
                            <a:srgbClr val="4D150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3</a:t>
                      </a:r>
                      <a:r>
                        <a:rPr lang="zh-CN" altLang="en-US" sz="1600">
                          <a:solidFill>
                            <a:srgbClr val="4D150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sz="1600">
                          <a:solidFill>
                            <a:srgbClr val="4D150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讲解护肤使用方法及使用流程</a:t>
                      </a:r>
                      <a:endParaRPr sz="1600">
                        <a:solidFill>
                          <a:srgbClr val="4D1506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fontAlgn="base">
                        <a:lnSpc>
                          <a:spcPct val="130000"/>
                        </a:lnSpc>
                        <a:buNone/>
                      </a:pPr>
                      <a:r>
                        <a:rPr lang="en-US" altLang="zh-CN" sz="1600">
                          <a:solidFill>
                            <a:srgbClr val="4D150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4</a:t>
                      </a:r>
                      <a:r>
                        <a:rPr lang="zh-CN" altLang="en-US" sz="1600">
                          <a:solidFill>
                            <a:srgbClr val="4D150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、</a:t>
                      </a:r>
                      <a:r>
                        <a:rPr lang="zh-CN" altLang="en-US" sz="1600">
                          <a:solidFill>
                            <a:srgbClr val="4D150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展示</a:t>
                      </a:r>
                      <a:r>
                        <a:rPr lang="zh-CN" sz="1600">
                          <a:solidFill>
                            <a:srgbClr val="4D1506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  <a:sym typeface="+mn-ea"/>
                        </a:rPr>
                        <a:t>专利证书图片</a:t>
                      </a:r>
                      <a:endParaRPr lang="zh-CN" sz="1600">
                        <a:solidFill>
                          <a:srgbClr val="4D1506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  <a:p>
                      <a:pPr fontAlgn="base">
                        <a:lnSpc>
                          <a:spcPct val="130000"/>
                        </a:lnSpc>
                        <a:buNone/>
                      </a:pPr>
                      <a:endParaRPr lang="zh-CN" altLang="en-US" sz="1600">
                        <a:solidFill>
                          <a:srgbClr val="4D1506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51460" y="4256405"/>
            <a:ext cx="10030460" cy="460375"/>
          </a:xfrm>
          <a:prstGeom prst="rect">
            <a:avLst/>
          </a:prstGeom>
          <a:gradFill>
            <a:gsLst>
              <a:gs pos="1000">
                <a:srgbClr val="E1AE77"/>
              </a:gs>
              <a:gs pos="51000">
                <a:srgbClr val="FEF0D5"/>
              </a:gs>
              <a:gs pos="100000">
                <a:srgbClr val="E1AE77"/>
              </a:gs>
            </a:gsLst>
            <a:lin ang="0" scaled="0"/>
          </a:gradFill>
        </p:spPr>
        <p:txBody>
          <a:bodyPr wrap="square" rtlCol="0">
            <a:spAutoFit/>
          </a:bodyPr>
          <a:p>
            <a:pPr algn="l"/>
            <a:r>
              <a:rPr lang="zh-CN" sz="2400" b="1">
                <a:solidFill>
                  <a:srgbClr val="4D1707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重要：</a:t>
            </a:r>
            <a:r>
              <a:rPr lang="zh-CN" sz="2000" b="1">
                <a:solidFill>
                  <a:srgbClr val="4D1707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减少肌肤黑头粉刺</a:t>
            </a:r>
            <a:r>
              <a:rPr lang="en-US" altLang="zh-CN" sz="2000" b="1">
                <a:solidFill>
                  <a:srgbClr val="4D1707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,</a:t>
            </a:r>
            <a:r>
              <a:rPr lang="zh-CN" sz="2000" b="1">
                <a:solidFill>
                  <a:srgbClr val="4D1707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疏通堵塞毛孔，还能修护受损屏障，防止痘痘再次复发</a:t>
            </a:r>
            <a:endParaRPr lang="zh-CN" sz="2000" b="1">
              <a:solidFill>
                <a:srgbClr val="4D1707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460" y="4716780"/>
            <a:ext cx="6259830" cy="2261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solidFill>
                  <a:srgbClr val="C00000"/>
                </a:solidFill>
                <a:sym typeface="+mn-ea"/>
              </a:rPr>
              <a:t>核心卖点：</a:t>
            </a:r>
            <a:endParaRPr lang="zh-CN" altLang="en-US" sz="1600" b="1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sz="1600">
                <a:solidFill>
                  <a:srgbClr val="4D170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1、专业机构7天真人实测，有效祛痘！</a:t>
            </a:r>
            <a:endParaRPr sz="1600">
              <a:solidFill>
                <a:srgbClr val="4D170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sz="1600">
                <a:solidFill>
                  <a:srgbClr val="4D170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2、日常痘、姨妈痘、闭口、粉刺都非常适合</a:t>
            </a:r>
            <a:endParaRPr sz="1600">
              <a:solidFill>
                <a:srgbClr val="4D170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sz="1600">
                <a:solidFill>
                  <a:srgbClr val="4D170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3、壬二酸+水杨酸+季铵盐-73，既有很好的控油作用，又能缓解闭口和痘痘。</a:t>
            </a:r>
            <a:endParaRPr sz="1600">
              <a:solidFill>
                <a:srgbClr val="4D170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r>
              <a:rPr lang="en-US" sz="1600">
                <a:solidFill>
                  <a:srgbClr val="4D170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sz="1600">
                <a:solidFill>
                  <a:srgbClr val="4D170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sz="1600">
                <a:solidFill>
                  <a:srgbClr val="4D170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</a:t>
            </a:r>
            <a:r>
              <a:rPr sz="1600">
                <a:solidFill>
                  <a:srgbClr val="4D170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积雪草精萃精华，温和亲肤，痘印一个都不留。</a:t>
            </a:r>
            <a:endParaRPr sz="1600">
              <a:solidFill>
                <a:srgbClr val="4D170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fontAlgn="auto">
              <a:lnSpc>
                <a:spcPts val="2500"/>
              </a:lnSpc>
            </a:pPr>
            <a:endParaRPr lang="en-US" sz="1600">
              <a:solidFill>
                <a:srgbClr val="4D170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56928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" y="649287"/>
            <a:ext cx="3485769" cy="342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6f5f975-af56-43e1-8fcb-a2c8c6b396bf}"/>
  <p:tag name="TABLE_ENDDRAG_ORIGIN_RECT" val="280*158"/>
  <p:tag name="TABLE_ENDDRAG_RECT" val="456*371*280*159"/>
</p:tagLst>
</file>

<file path=ppt/tags/tag2.xml><?xml version="1.0" encoding="utf-8"?>
<p:tagLst xmlns:p="http://schemas.openxmlformats.org/presentationml/2006/main">
  <p:tag name="COMMONDATA" val="eyJoZGlkIjoiOThkYzMyMzMzY2I0MjFkMTM3ZDk1Njg3M2VkZWE4NWQifQ=="/>
  <p:tag name="KSO_WPP_MARK_KEY" val="bbbd11b7-a01b-4199-bdc2-55ba77522e3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WPS 演示</Application>
  <PresentationFormat>宽屏</PresentationFormat>
  <Paragraphs>38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华文琥珀</vt:lpstr>
      <vt:lpstr>黑体</vt:lpstr>
      <vt:lpstr>微软雅黑</vt:lpstr>
      <vt:lpstr>Calibri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Jane .</cp:lastModifiedBy>
  <cp:revision>474</cp:revision>
  <dcterms:created xsi:type="dcterms:W3CDTF">2021-06-02T08:01:00Z</dcterms:created>
  <dcterms:modified xsi:type="dcterms:W3CDTF">2022-10-12T09:02:17Z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7B651802FB6841FBB1BEEBEE36E027AD</vt:lpwstr>
  </property>
  <property fmtid="{D5CDD505-2E9C-101B-9397-08002B2CF9AE}" pid="3" name="KSOProductBuildVer">
    <vt:lpwstr>2052-11.1.0.12358</vt:lpwstr>
  </property>
</Properties>
</file>