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1" r:id="rId2"/>
    <p:sldId id="265" r:id="rId3"/>
    <p:sldId id="256" r:id="rId4"/>
    <p:sldId id="263" r:id="rId5"/>
    <p:sldId id="264" r:id="rId6"/>
    <p:sldId id="296" r:id="rId7"/>
    <p:sldId id="302" r:id="rId8"/>
    <p:sldId id="301" r:id="rId9"/>
    <p:sldId id="267" r:id="rId10"/>
    <p:sldId id="297" r:id="rId11"/>
    <p:sldId id="259" r:id="rId12"/>
    <p:sldId id="303" r:id="rId13"/>
    <p:sldId id="260" r:id="rId14"/>
    <p:sldId id="269" r:id="rId15"/>
    <p:sldId id="272" r:id="rId16"/>
    <p:sldId id="304" r:id="rId17"/>
    <p:sldId id="305" r:id="rId18"/>
    <p:sldId id="278" r:id="rId19"/>
    <p:sldId id="306" r:id="rId20"/>
    <p:sldId id="277" r:id="rId21"/>
    <p:sldId id="298" r:id="rId22"/>
    <p:sldId id="282" r:id="rId23"/>
    <p:sldId id="287" r:id="rId24"/>
    <p:sldId id="299" r:id="rId25"/>
    <p:sldId id="285" r:id="rId26"/>
    <p:sldId id="288" r:id="rId27"/>
    <p:sldId id="289" r:id="rId28"/>
    <p:sldId id="290" r:id="rId29"/>
    <p:sldId id="291" r:id="rId30"/>
    <p:sldId id="293" r:id="rId31"/>
    <p:sldId id="294" r:id="rId32"/>
    <p:sldId id="300" r:id="rId33"/>
    <p:sldId id="29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9276" autoAdjust="0"/>
  </p:normalViewPr>
  <p:slideViewPr>
    <p:cSldViewPr snapToGrid="0">
      <p:cViewPr varScale="1">
        <p:scale>
          <a:sx n="68" d="100"/>
          <a:sy n="68" d="100"/>
        </p:scale>
        <p:origin x="11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DD0AB-39E6-4F34-9942-D07AADEBAC4F}"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CFD11-E5D8-4055-8DF5-87B2785EE007}" type="slidenum">
              <a:rPr lang="zh-CN" altLang="en-US" smtClean="0"/>
              <a:t>‹#›</a:t>
            </a:fld>
            <a:endParaRPr lang="zh-CN" altLang="en-US"/>
          </a:p>
        </p:txBody>
      </p:sp>
    </p:spTree>
    <p:extLst>
      <p:ext uri="{BB962C8B-B14F-4D97-AF65-F5344CB8AC3E}">
        <p14:creationId xmlns:p14="http://schemas.microsoft.com/office/powerpoint/2010/main" val="102609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a:t>
            </a:fld>
            <a:endParaRPr lang="zh-CN" altLang="en-US"/>
          </a:p>
        </p:txBody>
      </p:sp>
    </p:spTree>
    <p:extLst>
      <p:ext uri="{BB962C8B-B14F-4D97-AF65-F5344CB8AC3E}">
        <p14:creationId xmlns:p14="http://schemas.microsoft.com/office/powerpoint/2010/main" val="315490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回忆一下之前的嵌套内核</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，它有一个关键的属性成为嵌套内核属性：嵌套内核通过</a:t>
            </a:r>
            <a:r>
              <a:rPr lang="en-US" altLang="zh-CN" sz="1200" b="0" i="0" kern="1200" dirty="0" err="1">
                <a:solidFill>
                  <a:schemeClr val="tx1"/>
                </a:solidFill>
                <a:effectLst/>
                <a:latin typeface="+mn-lt"/>
                <a:ea typeface="+mn-ea"/>
                <a:cs typeface="+mn-cs"/>
              </a:rPr>
              <a:t>vMMU</a:t>
            </a:r>
            <a:r>
              <a:rPr lang="zh-CN" altLang="en-US" sz="1200" b="0" i="0" kern="1200" dirty="0">
                <a:solidFill>
                  <a:schemeClr val="tx1"/>
                </a:solidFill>
                <a:effectLst/>
                <a:latin typeface="+mn-lt"/>
                <a:ea typeface="+mn-ea"/>
                <a:cs typeface="+mn-cs"/>
              </a:rPr>
              <a:t>介入</a:t>
            </a:r>
            <a:r>
              <a:rPr lang="en-US" altLang="zh-CN" sz="1200" b="0" i="0" kern="1200" dirty="0" err="1">
                <a:solidFill>
                  <a:schemeClr val="tx1"/>
                </a:solidFill>
                <a:effectLst/>
                <a:latin typeface="+mn-lt"/>
                <a:ea typeface="+mn-ea"/>
                <a:cs typeface="+mn-cs"/>
              </a:rPr>
              <a:t>pMMU</a:t>
            </a:r>
            <a:r>
              <a:rPr lang="zh-CN" altLang="en-US" sz="1200" b="0" i="0" kern="1200" dirty="0">
                <a:solidFill>
                  <a:schemeClr val="tx1"/>
                </a:solidFill>
                <a:effectLst/>
                <a:latin typeface="+mn-lt"/>
                <a:ea typeface="+mn-ea"/>
                <a:cs typeface="+mn-cs"/>
              </a:rPr>
              <a:t>的所有修改。本文使用两个不变式来强制执行嵌套内核属性。不变式</a:t>
            </a:r>
            <a:r>
              <a:rPr lang="en-US" altLang="zh-CN" sz="1200" b="0" i="0" kern="1200" dirty="0">
                <a:solidFill>
                  <a:schemeClr val="tx1"/>
                </a:solidFill>
                <a:effectLst/>
                <a:latin typeface="+mn-lt"/>
                <a:ea typeface="+mn-ea"/>
                <a:cs typeface="+mn-cs"/>
              </a:rPr>
              <a:t>I1</a:t>
            </a:r>
            <a:r>
              <a:rPr lang="zh-CN" altLang="en-US" sz="1200" b="0" i="0" kern="1200" dirty="0">
                <a:solidFill>
                  <a:schemeClr val="tx1"/>
                </a:solidFill>
                <a:effectLst/>
                <a:latin typeface="+mn-lt"/>
                <a:ea typeface="+mn-ea"/>
                <a:cs typeface="+mn-cs"/>
              </a:rPr>
              <a:t>要求将所有到</a:t>
            </a:r>
            <a:r>
              <a:rPr lang="en-US" altLang="zh-CN" sz="1200" b="0" i="0" kern="1200" dirty="0">
                <a:solidFill>
                  <a:schemeClr val="tx1"/>
                </a:solidFill>
                <a:effectLst/>
                <a:latin typeface="+mn-lt"/>
                <a:ea typeface="+mn-ea"/>
                <a:cs typeface="+mn-cs"/>
              </a:rPr>
              <a:t>PTP</a:t>
            </a:r>
            <a:r>
              <a:rPr lang="zh-CN" altLang="en-US" sz="1200" b="0" i="0" kern="1200" dirty="0">
                <a:solidFill>
                  <a:schemeClr val="tx1"/>
                </a:solidFill>
                <a:effectLst/>
                <a:latin typeface="+mn-lt"/>
                <a:ea typeface="+mn-ea"/>
                <a:cs typeface="+mn-cs"/>
              </a:rPr>
              <a:t>的活跃映射配置为只读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不变式</a:t>
            </a:r>
            <a:r>
              <a:rPr lang="en-US" altLang="zh-CN" sz="1200" b="0" i="0" kern="1200" dirty="0">
                <a:solidFill>
                  <a:schemeClr val="tx1"/>
                </a:solidFill>
                <a:effectLst/>
                <a:latin typeface="+mn-lt"/>
                <a:ea typeface="+mn-ea"/>
                <a:cs typeface="+mn-cs"/>
              </a:rPr>
              <a:t>I2</a:t>
            </a:r>
            <a:r>
              <a:rPr lang="zh-CN" altLang="en-US" sz="1200" b="0" i="0" kern="1200" dirty="0">
                <a:solidFill>
                  <a:schemeClr val="tx1"/>
                </a:solidFill>
                <a:effectLst/>
                <a:latin typeface="+mn-lt"/>
                <a:ea typeface="+mn-ea"/>
                <a:cs typeface="+mn-cs"/>
              </a:rPr>
              <a:t>要求在外核运行时强制执行这些配置。接下来讲一下具体的实现。</a:t>
            </a:r>
            <a:endParaRPr lang="en-US" altLang="zh-CN"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13</a:t>
            </a:fld>
            <a:endParaRPr lang="zh-CN" altLang="en-US"/>
          </a:p>
        </p:txBody>
      </p:sp>
    </p:spTree>
    <p:extLst>
      <p:ext uri="{BB962C8B-B14F-4D97-AF65-F5344CB8AC3E}">
        <p14:creationId xmlns:p14="http://schemas.microsoft.com/office/powerpoint/2010/main" val="384408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首先第一个”所有到</a:t>
            </a:r>
            <a:r>
              <a:rPr lang="en-US" altLang="zh-CN" sz="1200" b="0" i="0" kern="1200" dirty="0">
                <a:solidFill>
                  <a:schemeClr val="tx1"/>
                </a:solidFill>
                <a:effectLst/>
                <a:latin typeface="+mn-lt"/>
                <a:ea typeface="+mn-ea"/>
                <a:cs typeface="+mn-cs"/>
              </a:rPr>
              <a:t>PTP</a:t>
            </a:r>
            <a:r>
              <a:rPr lang="zh-CN" altLang="en-US" sz="1200" b="0" i="0" kern="1200" dirty="0">
                <a:solidFill>
                  <a:schemeClr val="tx1"/>
                </a:solidFill>
                <a:effectLst/>
                <a:latin typeface="+mn-lt"/>
                <a:ea typeface="+mn-ea"/>
                <a:cs typeface="+mn-cs"/>
              </a:rPr>
              <a:t>的活动映射配置为只读“。在</a:t>
            </a:r>
            <a:r>
              <a:rPr lang="en-US" altLang="zh-CN" sz="1200" b="0" i="0" kern="1200" dirty="0">
                <a:solidFill>
                  <a:schemeClr val="tx1"/>
                </a:solidFill>
                <a:effectLst/>
                <a:latin typeface="+mn-lt"/>
                <a:ea typeface="+mn-ea"/>
                <a:cs typeface="+mn-cs"/>
              </a:rPr>
              <a:t>x86-64</a:t>
            </a:r>
            <a:r>
              <a:rPr lang="zh-CN" altLang="en-US" sz="1200" b="0" i="0" kern="1200" dirty="0">
                <a:solidFill>
                  <a:schemeClr val="tx1"/>
                </a:solidFill>
                <a:effectLst/>
                <a:latin typeface="+mn-lt"/>
                <a:ea typeface="+mn-ea"/>
                <a:cs typeface="+mn-cs"/>
              </a:rPr>
              <a:t>中，一组活动映射由</a:t>
            </a:r>
            <a:r>
              <a:rPr lang="en-US" altLang="zh-CN" sz="1200" b="0" i="0" kern="1200" dirty="0">
                <a:solidFill>
                  <a:schemeClr val="tx1"/>
                </a:solidFill>
                <a:effectLst/>
                <a:latin typeface="+mn-lt"/>
                <a:ea typeface="+mn-ea"/>
                <a:cs typeface="+mn-cs"/>
              </a:rPr>
              <a:t>CR3</a:t>
            </a:r>
            <a:r>
              <a:rPr lang="zh-CN" altLang="en-US" sz="1200" b="0" i="0" kern="1200" dirty="0">
                <a:solidFill>
                  <a:schemeClr val="tx1"/>
                </a:solidFill>
                <a:effectLst/>
                <a:latin typeface="+mn-lt"/>
                <a:ea typeface="+mn-ea"/>
                <a:cs typeface="+mn-cs"/>
              </a:rPr>
              <a:t>寄存器和一组内存中的</a:t>
            </a:r>
            <a:r>
              <a:rPr lang="en-US" altLang="zh-CN" sz="1200" b="0" i="0" kern="1200" dirty="0">
                <a:solidFill>
                  <a:schemeClr val="tx1"/>
                </a:solidFill>
                <a:effectLst/>
                <a:latin typeface="+mn-lt"/>
                <a:ea typeface="+mn-ea"/>
                <a:cs typeface="+mn-cs"/>
              </a:rPr>
              <a:t>PTP</a:t>
            </a:r>
            <a:r>
              <a:rPr lang="zh-CN" altLang="en-US" sz="1200" b="0" i="0" kern="1200" dirty="0">
                <a:solidFill>
                  <a:schemeClr val="tx1"/>
                </a:solidFill>
                <a:effectLst/>
                <a:latin typeface="+mn-lt"/>
                <a:ea typeface="+mn-ea"/>
                <a:cs typeface="+mn-cs"/>
              </a:rPr>
              <a:t>控制。因此，为了确保所有对受保护页都标记为只读，论文推导了以下</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个不变式。</a:t>
            </a:r>
            <a:r>
              <a:rPr lang="en-US" altLang="zh-CN" sz="1200" b="0" i="0" kern="1200" dirty="0">
                <a:solidFill>
                  <a:schemeClr val="tx1"/>
                </a:solidFill>
                <a:effectLst/>
                <a:latin typeface="+mn-lt"/>
                <a:ea typeface="+mn-ea"/>
                <a:cs typeface="+mn-cs"/>
              </a:rPr>
              <a:t>CR3</a:t>
            </a:r>
            <a:r>
              <a:rPr lang="zh-CN" altLang="en-US" sz="1200" b="0" i="0" kern="1200" dirty="0">
                <a:solidFill>
                  <a:schemeClr val="tx1"/>
                </a:solidFill>
                <a:effectLst/>
                <a:latin typeface="+mn-lt"/>
                <a:ea typeface="+mn-ea"/>
                <a:cs typeface="+mn-cs"/>
              </a:rPr>
              <a:t>仅加载预先声明的 </a:t>
            </a:r>
            <a:r>
              <a:rPr lang="en-US" altLang="zh-CN" sz="1200" b="0" i="0" kern="1200" dirty="0">
                <a:solidFill>
                  <a:schemeClr val="tx1"/>
                </a:solidFill>
                <a:effectLst/>
                <a:latin typeface="+mn-lt"/>
                <a:ea typeface="+mn-ea"/>
                <a:cs typeface="+mn-cs"/>
              </a:rPr>
              <a:t>top-level PTP</a:t>
            </a:r>
            <a:r>
              <a:rPr lang="zh-CN" altLang="en-US" sz="1200" b="0" i="0" kern="1200" dirty="0">
                <a:solidFill>
                  <a:schemeClr val="tx1"/>
                </a:solidFill>
                <a:effectLst/>
                <a:latin typeface="+mn-lt"/>
                <a:ea typeface="+mn-ea"/>
                <a:cs typeface="+mn-cs"/>
              </a:rPr>
              <a:t>，这个</a:t>
            </a:r>
            <a:r>
              <a:rPr lang="en-US" altLang="zh-CN" sz="1200" b="0" i="0" kern="1200" dirty="0">
                <a:solidFill>
                  <a:schemeClr val="tx1"/>
                </a:solidFill>
                <a:effectLst/>
                <a:latin typeface="+mn-lt"/>
                <a:ea typeface="+mn-ea"/>
                <a:cs typeface="+mn-cs"/>
              </a:rPr>
              <a:t>PTP</a:t>
            </a:r>
            <a:r>
              <a:rPr lang="zh-CN" altLang="en-US" sz="1200" b="0" i="0" kern="1200" dirty="0">
                <a:solidFill>
                  <a:schemeClr val="tx1"/>
                </a:solidFill>
                <a:effectLst/>
                <a:latin typeface="+mn-lt"/>
                <a:ea typeface="+mn-ea"/>
                <a:cs typeface="+mn-cs"/>
              </a:rPr>
              <a:t>就作为</a:t>
            </a:r>
            <a:r>
              <a:rPr lang="en-US" altLang="zh-CN" sz="1200" b="0" i="0" kern="1200" dirty="0">
                <a:solidFill>
                  <a:schemeClr val="tx1"/>
                </a:solidFill>
                <a:effectLst/>
                <a:latin typeface="+mn-lt"/>
                <a:ea typeface="+mn-ea"/>
                <a:cs typeface="+mn-cs"/>
              </a:rPr>
              <a:t>MMU</a:t>
            </a:r>
            <a:r>
              <a:rPr lang="zh-CN" altLang="en-US" sz="1200" b="0" i="0" kern="1200" dirty="0">
                <a:solidFill>
                  <a:schemeClr val="tx1"/>
                </a:solidFill>
                <a:effectLst/>
                <a:latin typeface="+mn-lt"/>
                <a:ea typeface="+mn-ea"/>
                <a:cs typeface="+mn-cs"/>
              </a:rPr>
              <a:t>遍历的根；只有声明了的</a:t>
            </a:r>
            <a:r>
              <a:rPr lang="en-US" altLang="zh-CN" sz="1200" b="0" i="0" kern="1200" dirty="0">
                <a:solidFill>
                  <a:schemeClr val="tx1"/>
                </a:solidFill>
                <a:effectLst/>
                <a:latin typeface="+mn-lt"/>
                <a:ea typeface="+mn-ea"/>
                <a:cs typeface="+mn-cs"/>
              </a:rPr>
              <a:t>PTP</a:t>
            </a:r>
            <a:r>
              <a:rPr lang="zh-CN" altLang="en-US" sz="1200" b="0" i="0" kern="1200" dirty="0">
                <a:solidFill>
                  <a:schemeClr val="tx1"/>
                </a:solidFill>
                <a:effectLst/>
                <a:latin typeface="+mn-lt"/>
                <a:ea typeface="+mn-ea"/>
                <a:cs typeface="+mn-cs"/>
              </a:rPr>
              <a:t>才能用于映射，这些映射都被标记为只读，以及确保在外部内核运行之前没有不合法的映射。</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14</a:t>
            </a:fld>
            <a:endParaRPr lang="zh-CN" altLang="en-US"/>
          </a:p>
        </p:txBody>
      </p:sp>
    </p:spTree>
    <p:extLst>
      <p:ext uri="{BB962C8B-B14F-4D97-AF65-F5344CB8AC3E}">
        <p14:creationId xmlns:p14="http://schemas.microsoft.com/office/powerpoint/2010/main" val="1029659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PerspicuOS</a:t>
            </a:r>
            <a:r>
              <a:rPr lang="zh-CN" altLang="en-US" sz="1200" b="0" i="0" kern="1200" dirty="0">
                <a:solidFill>
                  <a:schemeClr val="tx1"/>
                </a:solidFill>
                <a:effectLst/>
                <a:latin typeface="+mn-lt"/>
                <a:ea typeface="+mn-ea"/>
                <a:cs typeface="+mn-cs"/>
              </a:rPr>
              <a:t>必须确保在外核运行时，</a:t>
            </a:r>
            <a:r>
              <a:rPr lang="en-US" altLang="zh-CN" sz="1200" b="0" i="0" kern="1200" dirty="0">
                <a:solidFill>
                  <a:schemeClr val="tx1"/>
                </a:solidFill>
                <a:effectLst/>
                <a:latin typeface="+mn-lt"/>
                <a:ea typeface="+mn-ea"/>
                <a:cs typeface="+mn-cs"/>
              </a:rPr>
              <a:t>MMU</a:t>
            </a:r>
            <a:r>
              <a:rPr lang="zh-CN" altLang="en-US" sz="1200" b="0" i="0" kern="1200" dirty="0">
                <a:solidFill>
                  <a:schemeClr val="tx1"/>
                </a:solidFill>
                <a:effectLst/>
                <a:latin typeface="+mn-lt"/>
                <a:ea typeface="+mn-ea"/>
                <a:cs typeface="+mn-cs"/>
              </a:rPr>
              <a:t>写保护始终执行。要执行写保护，一个关键的东西是</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位。为确保在外核运行时，外部内核永远不会禁用写保护，</a:t>
            </a:r>
            <a:r>
              <a:rPr lang="en-US" altLang="zh-CN" sz="1200" b="0" i="0" kern="1200" dirty="0">
                <a:solidFill>
                  <a:schemeClr val="tx1"/>
                </a:solidFill>
                <a:effectLst/>
                <a:latin typeface="+mn-lt"/>
                <a:ea typeface="+mn-ea"/>
                <a:cs typeface="+mn-cs"/>
              </a:rPr>
              <a:t>PerspicuOS1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如何取消外部内核代码特权？论文选择的方法是调用嵌套内核服务，即提供</a:t>
            </a:r>
            <a:r>
              <a:rPr lang="en-US" altLang="zh-CN" sz="1200" b="0" i="0" kern="1200" dirty="0" err="1">
                <a:solidFill>
                  <a:schemeClr val="tx1"/>
                </a:solidFill>
                <a:effectLst/>
                <a:latin typeface="+mn-lt"/>
                <a:ea typeface="+mn-ea"/>
                <a:cs typeface="+mn-cs"/>
              </a:rPr>
              <a:t>vMMU</a:t>
            </a:r>
            <a:r>
              <a:rPr lang="zh-CN" altLang="en-US" sz="1200" b="0" i="0" kern="1200" dirty="0">
                <a:solidFill>
                  <a:schemeClr val="tx1"/>
                </a:solidFill>
                <a:effectLst/>
                <a:latin typeface="+mn-lt"/>
                <a:ea typeface="+mn-ea"/>
                <a:cs typeface="+mn-cs"/>
              </a:rPr>
              <a:t>接口，外部内核对对</a:t>
            </a:r>
            <a:r>
              <a:rPr lang="en-US" altLang="zh-CN" sz="1200" b="0" i="0" kern="1200" dirty="0" err="1">
                <a:solidFill>
                  <a:schemeClr val="tx1"/>
                </a:solidFill>
                <a:effectLst/>
                <a:latin typeface="+mn-lt"/>
                <a:ea typeface="+mn-ea"/>
                <a:cs typeface="+mn-cs"/>
              </a:rPr>
              <a:t>pMMU</a:t>
            </a:r>
            <a:r>
              <a:rPr lang="zh-CN" altLang="en-US" sz="1200" b="0" i="0" kern="1200" dirty="0">
                <a:solidFill>
                  <a:schemeClr val="tx1"/>
                </a:solidFill>
                <a:effectLst/>
                <a:latin typeface="+mn-lt"/>
                <a:ea typeface="+mn-ea"/>
                <a:cs typeface="+mn-cs"/>
              </a:rPr>
              <a:t>的所有修改都需要经过</a:t>
            </a:r>
            <a:r>
              <a:rPr lang="en-US" altLang="zh-CN" sz="1200" b="0" i="0" kern="1200" dirty="0" err="1">
                <a:solidFill>
                  <a:schemeClr val="tx1"/>
                </a:solidFill>
                <a:effectLst/>
                <a:latin typeface="+mn-lt"/>
                <a:ea typeface="+mn-ea"/>
                <a:cs typeface="+mn-cs"/>
              </a:rPr>
              <a:t>vMMU</a:t>
            </a:r>
            <a:r>
              <a:rPr lang="zh-CN" altLang="en-US" sz="1200" b="0" i="0" kern="1200" dirty="0">
                <a:solidFill>
                  <a:schemeClr val="tx1"/>
                </a:solidFill>
                <a:effectLst/>
                <a:latin typeface="+mn-lt"/>
                <a:ea typeface="+mn-ea"/>
                <a:cs typeface="+mn-cs"/>
              </a:rPr>
              <a:t>交给嵌套内核仲裁这样的方法来取消特权，这一部分的内容我在之前已经讲过了，不再赘述。那么，如何通过执行永久的内核代码完整性来维持取消特权代码状态呢？论文给出的方法是通过将外部内核代码的执行限制为经过验证的写保护代码来强制执行永久内核代码完整性</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15</a:t>
            </a:fld>
            <a:endParaRPr lang="zh-CN" altLang="en-US"/>
          </a:p>
        </p:txBody>
      </p:sp>
    </p:spTree>
    <p:extLst>
      <p:ext uri="{BB962C8B-B14F-4D97-AF65-F5344CB8AC3E}">
        <p14:creationId xmlns:p14="http://schemas.microsoft.com/office/powerpoint/2010/main" val="344117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PerspicuOS</a:t>
            </a:r>
            <a:r>
              <a:rPr lang="zh-CN" altLang="en-US" sz="1200" b="0" i="0" kern="1200" dirty="0">
                <a:solidFill>
                  <a:schemeClr val="tx1"/>
                </a:solidFill>
                <a:effectLst/>
                <a:latin typeface="+mn-lt"/>
                <a:ea typeface="+mn-ea"/>
                <a:cs typeface="+mn-cs"/>
              </a:rPr>
              <a:t>中，我们已经知道了同时在最高硬件权限级别运行，从而在</a:t>
            </a:r>
            <a:r>
              <a:rPr lang="en-US" altLang="zh-CN" sz="1200" b="0" i="0" kern="1200" dirty="0">
                <a:solidFill>
                  <a:schemeClr val="tx1"/>
                </a:solidFill>
                <a:effectLst/>
                <a:latin typeface="+mn-lt"/>
                <a:ea typeface="+mn-ea"/>
                <a:cs typeface="+mn-cs"/>
              </a:rPr>
              <a:t>ring0</a:t>
            </a:r>
            <a:r>
              <a:rPr lang="zh-CN" altLang="en-US" sz="1200" b="0" i="0" kern="1200" dirty="0">
                <a:solidFill>
                  <a:schemeClr val="tx1"/>
                </a:solidFill>
                <a:effectLst/>
                <a:latin typeface="+mn-lt"/>
                <a:ea typeface="+mn-ea"/>
                <a:cs typeface="+mn-cs"/>
              </a:rPr>
              <a:t>中创建两个虚拟权限级别。所以嵌套内核和外核可以共享一个地址空间。</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那么，现在我们已经讲了如何实现</a:t>
            </a:r>
            <a:r>
              <a:rPr lang="en-US" altLang="zh-CN" sz="1200" b="0" i="0" kern="1200" dirty="0" err="1">
                <a:solidFill>
                  <a:schemeClr val="tx1"/>
                </a:solidFill>
                <a:effectLst/>
                <a:latin typeface="+mn-lt"/>
                <a:ea typeface="+mn-ea"/>
                <a:cs typeface="+mn-cs"/>
              </a:rPr>
              <a:t>vMMU</a:t>
            </a:r>
            <a:r>
              <a:rPr lang="zh-CN" altLang="en-US" sz="1200" b="0" i="0" kern="1200" dirty="0">
                <a:solidFill>
                  <a:schemeClr val="tx1"/>
                </a:solidFill>
                <a:effectLst/>
                <a:latin typeface="+mn-lt"/>
                <a:ea typeface="+mn-ea"/>
                <a:cs typeface="+mn-cs"/>
              </a:rPr>
              <a:t>，而</a:t>
            </a:r>
            <a:r>
              <a:rPr lang="en-US" altLang="zh-CN" sz="1200" b="0" i="0" kern="1200" dirty="0" err="1">
                <a:solidFill>
                  <a:schemeClr val="tx1"/>
                </a:solidFill>
                <a:effectLst/>
                <a:latin typeface="+mn-lt"/>
                <a:ea typeface="+mn-ea"/>
                <a:cs typeface="+mn-cs"/>
              </a:rPr>
              <a:t>vMM</a:t>
            </a:r>
            <a:r>
              <a:rPr lang="zh-CN" altLang="en-US" sz="1200" b="0" i="0" kern="1200" dirty="0">
                <a:solidFill>
                  <a:schemeClr val="tx1"/>
                </a:solidFill>
                <a:effectLst/>
                <a:latin typeface="+mn-lt"/>
                <a:ea typeface="+mn-ea"/>
                <a:cs typeface="+mn-cs"/>
              </a:rPr>
              <a:t>该提供了强大的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供嵌套内核使用，这些</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就是嵌套内核操作</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嵌套内核操作本质上是对嵌套内核函数的函数调用，并且这些函数由</a:t>
            </a:r>
            <a:r>
              <a:rPr lang="en-US" altLang="zh-CN" sz="1200" b="0" i="0" kern="1200" dirty="0">
                <a:solidFill>
                  <a:schemeClr val="tx1"/>
                </a:solidFill>
                <a:effectLst/>
                <a:latin typeface="+mn-lt"/>
                <a:ea typeface="+mn-ea"/>
                <a:cs typeface="+mn-cs"/>
              </a:rPr>
              <a:t>entry gate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exit gate</a:t>
            </a:r>
            <a:r>
              <a:rPr lang="zh-CN" altLang="en-US" sz="1200" b="0" i="0" kern="1200" dirty="0">
                <a:solidFill>
                  <a:schemeClr val="tx1"/>
                </a:solidFill>
                <a:effectLst/>
                <a:latin typeface="+mn-lt"/>
                <a:ea typeface="+mn-ea"/>
                <a:cs typeface="+mn-cs"/>
              </a:rPr>
              <a:t>包装，禁用和启用</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位。禁用写保护时会发生虚拟特权切换。</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16</a:t>
            </a:fld>
            <a:endParaRPr lang="zh-CN" altLang="en-US"/>
          </a:p>
        </p:txBody>
      </p:sp>
    </p:spTree>
    <p:extLst>
      <p:ext uri="{BB962C8B-B14F-4D97-AF65-F5344CB8AC3E}">
        <p14:creationId xmlns:p14="http://schemas.microsoft.com/office/powerpoint/2010/main" val="304497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我们通过状态转换图可以直观的感受一下这个过程。首先在我们要初始化系统，</a:t>
            </a:r>
            <a:r>
              <a:rPr lang="en-US" altLang="zh-CN" sz="1200" b="0" i="0" kern="1200" dirty="0">
                <a:solidFill>
                  <a:schemeClr val="tx1"/>
                </a:solidFill>
                <a:effectLst/>
                <a:latin typeface="+mn-lt"/>
                <a:ea typeface="+mn-ea"/>
                <a:cs typeface="+mn-cs"/>
              </a:rPr>
              <a:t>PerspicuOS</a:t>
            </a:r>
            <a:r>
              <a:rPr lang="zh-CN" altLang="en-US" sz="1200" b="0" i="0" kern="1200" dirty="0">
                <a:solidFill>
                  <a:schemeClr val="tx1"/>
                </a:solidFill>
                <a:effectLst/>
                <a:latin typeface="+mn-lt"/>
                <a:ea typeface="+mn-ea"/>
                <a:cs typeface="+mn-cs"/>
              </a:rPr>
              <a:t>必须确保所有到受保护页的映射都配置为只读，因此必须初始化分页系统。通过使用安全</a:t>
            </a:r>
            <a:r>
              <a:rPr lang="en-US" altLang="zh-CN" sz="1200" b="0" i="0" kern="1200" dirty="0">
                <a:solidFill>
                  <a:schemeClr val="tx1"/>
                </a:solidFill>
                <a:effectLst/>
                <a:latin typeface="+mn-lt"/>
                <a:ea typeface="+mn-ea"/>
                <a:cs typeface="+mn-cs"/>
              </a:rPr>
              <a:t>Boot</a:t>
            </a:r>
            <a:r>
              <a:rPr lang="zh-CN" altLang="en-US" sz="1200" b="0" i="0" kern="1200" dirty="0">
                <a:solidFill>
                  <a:schemeClr val="tx1"/>
                </a:solidFill>
                <a:effectLst/>
                <a:latin typeface="+mn-lt"/>
                <a:ea typeface="+mn-ea"/>
                <a:cs typeface="+mn-cs"/>
              </a:rPr>
              <a:t>和嵌套内核初始化确保在外部内核执行之前没有未经验证的映射，</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PG</a:t>
            </a:r>
            <a:r>
              <a:rPr lang="zh-CN" altLang="en-US" sz="1200" b="0" i="0" kern="1200" dirty="0">
                <a:solidFill>
                  <a:schemeClr val="tx1"/>
                </a:solidFill>
                <a:effectLst/>
                <a:latin typeface="+mn-lt"/>
                <a:ea typeface="+mn-ea"/>
                <a:cs typeface="+mn-cs"/>
              </a:rPr>
              <a:t>位在外部内核执行之前已经设置。我们在</a:t>
            </a:r>
            <a:r>
              <a:rPr lang="en-US" altLang="zh-CN" sz="1200" b="0" i="0" kern="1200" dirty="0" err="1">
                <a:solidFill>
                  <a:schemeClr val="tx1"/>
                </a:solidFill>
                <a:effectLst/>
                <a:latin typeface="+mn-lt"/>
                <a:ea typeface="+mn-ea"/>
                <a:cs typeface="+mn-cs"/>
              </a:rPr>
              <a:t>init</a:t>
            </a:r>
            <a:r>
              <a:rPr lang="zh-CN" altLang="en-US" sz="1200" b="0" i="0" kern="1200" dirty="0">
                <a:solidFill>
                  <a:schemeClr val="tx1"/>
                </a:solidFill>
                <a:effectLst/>
                <a:latin typeface="+mn-lt"/>
                <a:ea typeface="+mn-ea"/>
                <a:cs typeface="+mn-cs"/>
              </a:rPr>
              <a:t>后面包装了一个</a:t>
            </a:r>
            <a:r>
              <a:rPr lang="en-US" altLang="zh-CN" sz="1200" b="0" i="0" kern="1200" dirty="0">
                <a:solidFill>
                  <a:schemeClr val="tx1"/>
                </a:solidFill>
                <a:effectLst/>
                <a:latin typeface="+mn-lt"/>
                <a:ea typeface="+mn-ea"/>
                <a:cs typeface="+mn-cs"/>
              </a:rPr>
              <a:t>exit gate</a:t>
            </a:r>
            <a:r>
              <a:rPr lang="zh-CN" altLang="en-US" sz="1200" b="0" i="0" kern="1200" dirty="0">
                <a:solidFill>
                  <a:schemeClr val="tx1"/>
                </a:solidFill>
                <a:effectLst/>
                <a:latin typeface="+mn-lt"/>
                <a:ea typeface="+mn-ea"/>
                <a:cs typeface="+mn-cs"/>
              </a:rPr>
              <a:t>，确保启用了</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位。这之后，外部内核开始执行。在执行期间，一旦发生嵌套内核的操作，状态转换至嵌套内核，先通过</a:t>
            </a:r>
            <a:r>
              <a:rPr lang="en-US" altLang="zh-CN" sz="1200" b="0" i="0" kern="1200" dirty="0">
                <a:solidFill>
                  <a:schemeClr val="tx1"/>
                </a:solidFill>
                <a:effectLst/>
                <a:latin typeface="+mn-lt"/>
                <a:ea typeface="+mn-ea"/>
                <a:cs typeface="+mn-cs"/>
              </a:rPr>
              <a:t>Entry gate</a:t>
            </a:r>
            <a:r>
              <a:rPr lang="zh-CN" altLang="en-US" sz="1200" b="0" i="0" kern="1200" dirty="0">
                <a:solidFill>
                  <a:schemeClr val="tx1"/>
                </a:solidFill>
                <a:effectLst/>
                <a:latin typeface="+mn-lt"/>
                <a:ea typeface="+mn-ea"/>
                <a:cs typeface="+mn-cs"/>
              </a:rPr>
              <a:t>禁用</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位，这时候嵌套内核可以修改</a:t>
            </a:r>
            <a:r>
              <a:rPr lang="en-US" altLang="zh-CN" sz="1200" b="0" i="0" kern="1200" dirty="0" err="1">
                <a:solidFill>
                  <a:schemeClr val="tx1"/>
                </a:solidFill>
                <a:effectLst/>
                <a:latin typeface="+mn-lt"/>
                <a:ea typeface="+mn-ea"/>
                <a:cs typeface="+mn-cs"/>
              </a:rPr>
              <a:t>pMMU</a:t>
            </a:r>
            <a:r>
              <a:rPr lang="zh-CN" altLang="en-US" sz="1200" b="0" i="0" kern="1200" dirty="0">
                <a:solidFill>
                  <a:schemeClr val="tx1"/>
                </a:solidFill>
                <a:effectLst/>
                <a:latin typeface="+mn-lt"/>
                <a:ea typeface="+mn-ea"/>
                <a:cs typeface="+mn-cs"/>
              </a:rPr>
              <a:t>了，当操作结束后再通过</a:t>
            </a:r>
            <a:r>
              <a:rPr lang="en-US" altLang="zh-CN" sz="1200" b="0" i="0" kern="1200" dirty="0">
                <a:solidFill>
                  <a:schemeClr val="tx1"/>
                </a:solidFill>
                <a:effectLst/>
                <a:latin typeface="+mn-lt"/>
                <a:ea typeface="+mn-ea"/>
                <a:cs typeface="+mn-cs"/>
              </a:rPr>
              <a:t>exit gate</a:t>
            </a:r>
            <a:r>
              <a:rPr lang="zh-CN" altLang="en-US" sz="1200" b="0" i="0" kern="1200" dirty="0">
                <a:solidFill>
                  <a:schemeClr val="tx1"/>
                </a:solidFill>
                <a:effectLst/>
                <a:latin typeface="+mn-lt"/>
                <a:ea typeface="+mn-ea"/>
                <a:cs typeface="+mn-cs"/>
              </a:rPr>
              <a:t>退出，重新启用</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17</a:t>
            </a:fld>
            <a:endParaRPr lang="zh-CN" altLang="en-US"/>
          </a:p>
        </p:txBody>
      </p:sp>
    </p:spTree>
    <p:extLst>
      <p:ext uri="{BB962C8B-B14F-4D97-AF65-F5344CB8AC3E}">
        <p14:creationId xmlns:p14="http://schemas.microsoft.com/office/powerpoint/2010/main" val="2049096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嵌套内核入口和出口门确保嵌套内核和外部内核之间存在明确且受保护的特权边界。图</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中描述的例程执行虚拟特权切换。</a:t>
            </a:r>
            <a:r>
              <a:rPr lang="en-US" altLang="zh-CN" sz="1200" b="0" i="0" kern="1200" dirty="0">
                <a:solidFill>
                  <a:schemeClr val="tx1"/>
                </a:solidFill>
                <a:effectLst/>
                <a:latin typeface="+mn-lt"/>
                <a:ea typeface="+mn-ea"/>
                <a:cs typeface="+mn-cs"/>
              </a:rPr>
              <a:t>Entry gate </a:t>
            </a:r>
            <a:r>
              <a:rPr lang="zh-CN" altLang="en-US" sz="1200" b="0" i="0" kern="1200" dirty="0">
                <a:solidFill>
                  <a:schemeClr val="tx1"/>
                </a:solidFill>
                <a:effectLst/>
                <a:latin typeface="+mn-lt"/>
                <a:ea typeface="+mn-ea"/>
                <a:cs typeface="+mn-cs"/>
              </a:rPr>
              <a:t>禁用中断，关闭写保护，禁用中断，然后切换到安全的嵌套内核堆栈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出口门执行相反的顺序。这里首先为什么要禁用中断，因为禁用中断可以使</a:t>
            </a:r>
            <a:r>
              <a:rPr lang="en-US" altLang="zh-CN" sz="1200" b="0" i="0" kern="1200" dirty="0">
                <a:solidFill>
                  <a:schemeClr val="tx1"/>
                </a:solidFill>
                <a:effectLst/>
                <a:latin typeface="+mn-lt"/>
                <a:ea typeface="+mn-ea"/>
                <a:cs typeface="+mn-cs"/>
              </a:rPr>
              <a:t>Entry gate</a:t>
            </a:r>
            <a:r>
              <a:rPr lang="zh-CN" altLang="en-US" sz="1200" b="0" i="0" kern="1200" dirty="0">
                <a:solidFill>
                  <a:schemeClr val="tx1"/>
                </a:solidFill>
                <a:effectLst/>
                <a:latin typeface="+mn-lt"/>
                <a:ea typeface="+mn-ea"/>
                <a:cs typeface="+mn-cs"/>
              </a:rPr>
              <a:t>不需要应对被中断的可能性，简化了</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的设计。而由于嵌套内核仅限于一小组功能，因此禁用中断不会影响性能。另一个是它在代码里设置了两个中断，论文说这样设置的原因是避免外部内核的一个调用破坏嵌套内核禁止中断状态的情况发生。</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18</a:t>
            </a:fld>
            <a:endParaRPr lang="zh-CN" altLang="en-US"/>
          </a:p>
        </p:txBody>
      </p:sp>
    </p:spTree>
    <p:extLst>
      <p:ext uri="{BB962C8B-B14F-4D97-AF65-F5344CB8AC3E}">
        <p14:creationId xmlns:p14="http://schemas.microsoft.com/office/powerpoint/2010/main" val="3728548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那如果出现外部内核直接调用</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位禁用指令，然后在第二个中断禁用指令前执行了中断或者说发生了一个陷阱，该怎么办？因此，必须确保当这种情况出现时，就会设置</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位。因此，它提供了一个陷阱门。如图，当产生陷阱或者中断的时候，</a:t>
            </a:r>
            <a:r>
              <a:rPr lang="en-US" altLang="zh-CN" sz="1200" b="0" i="0" kern="1200" dirty="0">
                <a:solidFill>
                  <a:schemeClr val="tx1"/>
                </a:solidFill>
                <a:effectLst/>
                <a:latin typeface="+mn-lt"/>
                <a:ea typeface="+mn-ea"/>
                <a:cs typeface="+mn-cs"/>
              </a:rPr>
              <a:t>trap gate</a:t>
            </a:r>
            <a:r>
              <a:rPr lang="zh-CN" altLang="en-US" sz="1200" b="0" i="0" kern="1200" dirty="0">
                <a:solidFill>
                  <a:schemeClr val="tx1"/>
                </a:solidFill>
                <a:effectLst/>
                <a:latin typeface="+mn-lt"/>
                <a:ea typeface="+mn-ea"/>
                <a:cs typeface="+mn-cs"/>
              </a:rPr>
              <a:t>的作用就是在控制转移到外部内核前启用</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位，和</a:t>
            </a:r>
            <a:r>
              <a:rPr lang="en-US" altLang="zh-CN" sz="1200" b="0" i="0" kern="1200" dirty="0">
                <a:solidFill>
                  <a:schemeClr val="tx1"/>
                </a:solidFill>
                <a:effectLst/>
                <a:latin typeface="+mn-lt"/>
                <a:ea typeface="+mn-ea"/>
                <a:cs typeface="+mn-cs"/>
              </a:rPr>
              <a:t>exit gate</a:t>
            </a:r>
            <a:r>
              <a:rPr lang="zh-CN" altLang="en-US" sz="1200" b="0" i="0" kern="1200" dirty="0">
                <a:solidFill>
                  <a:schemeClr val="tx1"/>
                </a:solidFill>
                <a:effectLst/>
                <a:latin typeface="+mn-lt"/>
                <a:ea typeface="+mn-ea"/>
                <a:cs typeface="+mn-cs"/>
              </a:rPr>
              <a:t>有点类似，它们都有一个对于</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位的循环检查。</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19</a:t>
            </a:fld>
            <a:endParaRPr lang="zh-CN" altLang="en-US"/>
          </a:p>
        </p:txBody>
      </p:sp>
    </p:spTree>
    <p:extLst>
      <p:ext uri="{BB962C8B-B14F-4D97-AF65-F5344CB8AC3E}">
        <p14:creationId xmlns:p14="http://schemas.microsoft.com/office/powerpoint/2010/main" val="15854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尽管</a:t>
            </a:r>
            <a:r>
              <a:rPr lang="en-US" altLang="zh-CN" sz="1200" b="0" i="0" kern="1200" dirty="0">
                <a:solidFill>
                  <a:schemeClr val="tx1"/>
                </a:solidFill>
                <a:effectLst/>
                <a:latin typeface="+mn-lt"/>
                <a:ea typeface="+mn-ea"/>
                <a:cs typeface="+mn-cs"/>
              </a:rPr>
              <a:t>lifetime kernel code integrity</a:t>
            </a:r>
            <a:r>
              <a:rPr lang="zh-CN" altLang="en-US" sz="1200" b="0" i="0" kern="1200" dirty="0">
                <a:solidFill>
                  <a:schemeClr val="tx1"/>
                </a:solidFill>
                <a:effectLst/>
                <a:latin typeface="+mn-lt"/>
                <a:ea typeface="+mn-ea"/>
                <a:cs typeface="+mn-cs"/>
              </a:rPr>
              <a:t>可以阻止外部内核直接修改特权寄存器（比如说，</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CR3, IDTR</a:t>
            </a:r>
            <a:r>
              <a:rPr lang="zh-CN" altLang="en-US" sz="1200" b="0" i="0" kern="1200" dirty="0">
                <a:solidFill>
                  <a:schemeClr val="tx1"/>
                </a:solidFill>
                <a:effectLst/>
                <a:latin typeface="+mn-lt"/>
                <a:ea typeface="+mn-ea"/>
                <a:cs typeface="+mn-cs"/>
              </a:rPr>
              <a:t>），但外部内核可能会跳转到嵌套内核中配置这些寄存器的指令。为了防止这种情况，嵌套内核在外部内核执行时从虚拟地址空间取消映射包含这些指令的页面，并仅在需要时映射它们。这种方法适用于大部分寄存器，但它不适用于</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，因为</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位在</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中，而</a:t>
            </a:r>
            <a:r>
              <a:rPr lang="en-US" altLang="zh-CN" sz="1200" b="0" i="0" kern="1200" dirty="0">
                <a:solidFill>
                  <a:schemeClr val="tx1"/>
                </a:solidFill>
                <a:effectLst/>
                <a:latin typeface="+mn-lt"/>
                <a:ea typeface="+mn-ea"/>
                <a:cs typeface="+mn-cs"/>
              </a:rPr>
              <a:t>entry gate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exit gate</a:t>
            </a:r>
            <a:r>
              <a:rPr lang="zh-CN" altLang="en-US" sz="1200" b="0" i="0" kern="1200" dirty="0">
                <a:solidFill>
                  <a:schemeClr val="tx1"/>
                </a:solidFill>
                <a:effectLst/>
                <a:latin typeface="+mn-lt"/>
                <a:ea typeface="+mn-ea"/>
                <a:cs typeface="+mn-cs"/>
              </a:rPr>
              <a:t>必须切换</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。因此禁用</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的指令必须映射到与外核相同的地址空间。理想情况下，进入和退出门将使用带有立即操作数的逐位</a:t>
            </a:r>
            <a:r>
              <a:rPr lang="en-US" altLang="zh-CN" sz="1200" b="0" i="0" kern="1200" dirty="0">
                <a:solidFill>
                  <a:schemeClr val="tx1"/>
                </a:solidFill>
                <a:effectLst/>
                <a:latin typeface="+mn-lt"/>
                <a:ea typeface="+mn-ea"/>
                <a:cs typeface="+mn-cs"/>
              </a:rPr>
              <a:t>OR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指令来设置和清除</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位。不幸的是，</a:t>
            </a:r>
            <a:r>
              <a:rPr lang="en-US" altLang="zh-CN" sz="1200" b="0" i="0" kern="1200" dirty="0">
                <a:solidFill>
                  <a:schemeClr val="tx1"/>
                </a:solidFill>
                <a:effectLst/>
                <a:latin typeface="+mn-lt"/>
                <a:ea typeface="+mn-ea"/>
                <a:cs typeface="+mn-cs"/>
              </a:rPr>
              <a:t>x86-64</a:t>
            </a:r>
            <a:r>
              <a:rPr lang="zh-CN" altLang="en-US" sz="1200" b="0" i="0" kern="1200" dirty="0">
                <a:solidFill>
                  <a:schemeClr val="tx1"/>
                </a:solidFill>
                <a:effectLst/>
                <a:latin typeface="+mn-lt"/>
                <a:ea typeface="+mn-ea"/>
                <a:cs typeface="+mn-cs"/>
              </a:rPr>
              <a:t>缺乏这样的指令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它只能将通用寄存器中的值复制到控制寄存器中。因此，外部内核可以将值加载到</a:t>
            </a:r>
            <a:r>
              <a:rPr lang="en-US" altLang="zh-CN" sz="1200" b="0" i="0" kern="1200" dirty="0">
                <a:solidFill>
                  <a:schemeClr val="tx1"/>
                </a:solidFill>
                <a:effectLst/>
                <a:latin typeface="+mn-lt"/>
                <a:ea typeface="+mn-ea"/>
                <a:cs typeface="+mn-cs"/>
              </a:rPr>
              <a:t>RAX</a:t>
            </a:r>
            <a:r>
              <a:rPr lang="zh-CN" altLang="en-US" sz="1200" b="0" i="0" kern="1200" dirty="0">
                <a:solidFill>
                  <a:schemeClr val="tx1"/>
                </a:solidFill>
                <a:effectLst/>
                <a:latin typeface="+mn-lt"/>
                <a:ea typeface="+mn-ea"/>
                <a:cs typeface="+mn-cs"/>
              </a:rPr>
              <a:t>寄存器中并跳转到将</a:t>
            </a:r>
            <a:r>
              <a:rPr lang="en-US" altLang="zh-CN" sz="1200" b="0" i="0" kern="1200" dirty="0">
                <a:solidFill>
                  <a:schemeClr val="tx1"/>
                </a:solidFill>
                <a:effectLst/>
                <a:latin typeface="+mn-lt"/>
                <a:ea typeface="+mn-ea"/>
                <a:cs typeface="+mn-cs"/>
              </a:rPr>
              <a:t>RAX</a:t>
            </a:r>
            <a:r>
              <a:rPr lang="zh-CN" altLang="en-US" sz="1200" b="0" i="0" kern="1200" dirty="0">
                <a:solidFill>
                  <a:schemeClr val="tx1"/>
                </a:solidFill>
                <a:effectLst/>
                <a:latin typeface="+mn-lt"/>
                <a:ea typeface="+mn-ea"/>
                <a:cs typeface="+mn-cs"/>
              </a:rPr>
              <a:t>移动到</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的进入和退出门中的指令。</a:t>
            </a:r>
            <a:r>
              <a:rPr lang="en-US" altLang="zh-CN" sz="1200" b="0" i="0" kern="1200" dirty="0">
                <a:solidFill>
                  <a:schemeClr val="tx1"/>
                </a:solidFill>
                <a:effectLst/>
                <a:latin typeface="+mn-lt"/>
                <a:ea typeface="+mn-ea"/>
                <a:cs typeface="+mn-cs"/>
              </a:rPr>
              <a:t>entry gate </a:t>
            </a:r>
            <a:r>
              <a:rPr lang="zh-CN" altLang="en-US" sz="1200" b="0" i="0" kern="1200" dirty="0">
                <a:solidFill>
                  <a:schemeClr val="tx1"/>
                </a:solidFill>
                <a:effectLst/>
                <a:latin typeface="+mn-lt"/>
                <a:ea typeface="+mn-ea"/>
                <a:cs typeface="+mn-cs"/>
              </a:rPr>
              <a:t>不需要验证加载到</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的值，因为</a:t>
            </a:r>
            <a:r>
              <a:rPr lang="en-US" altLang="zh-CN" sz="1200" b="0" i="0" kern="1200" dirty="0">
                <a:solidFill>
                  <a:schemeClr val="tx1"/>
                </a:solidFill>
                <a:effectLst/>
                <a:latin typeface="+mn-lt"/>
                <a:ea typeface="+mn-ea"/>
                <a:cs typeface="+mn-cs"/>
              </a:rPr>
              <a:t>entry gate</a:t>
            </a:r>
            <a:r>
              <a:rPr lang="zh-CN" altLang="en-US" sz="1200" b="0" i="0" kern="1200" dirty="0">
                <a:solidFill>
                  <a:schemeClr val="tx1"/>
                </a:solidFill>
                <a:effectLst/>
                <a:latin typeface="+mn-lt"/>
                <a:ea typeface="+mn-ea"/>
                <a:cs typeface="+mn-cs"/>
              </a:rPr>
              <a:t>的目的是禁用</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相反，</a:t>
            </a:r>
            <a:r>
              <a:rPr lang="en-US" altLang="zh-CN" sz="1200" b="0" i="0" kern="1200" dirty="0">
                <a:solidFill>
                  <a:schemeClr val="tx1"/>
                </a:solidFill>
                <a:effectLst/>
                <a:latin typeface="+mn-lt"/>
                <a:ea typeface="+mn-ea"/>
                <a:cs typeface="+mn-cs"/>
              </a:rPr>
              <a:t>exit gate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trap gate</a:t>
            </a:r>
            <a:r>
              <a:rPr lang="zh-CN" altLang="en-US" sz="1200" b="0" i="0" kern="1200" dirty="0">
                <a:solidFill>
                  <a:schemeClr val="tx1"/>
                </a:solidFill>
                <a:effectLst/>
                <a:latin typeface="+mn-lt"/>
                <a:ea typeface="+mn-ea"/>
                <a:cs typeface="+mn-cs"/>
              </a:rPr>
              <a:t>在修改</a:t>
            </a:r>
            <a:r>
              <a:rPr lang="en-US" altLang="zh-CN" sz="1200" b="0" i="0" kern="1200" dirty="0">
                <a:solidFill>
                  <a:schemeClr val="tx1"/>
                </a:solidFill>
                <a:effectLst/>
                <a:latin typeface="+mn-lt"/>
                <a:ea typeface="+mn-ea"/>
                <a:cs typeface="+mn-cs"/>
              </a:rPr>
              <a:t>CR0</a:t>
            </a:r>
            <a:r>
              <a:rPr lang="zh-CN" altLang="en-US" sz="1200" b="0" i="0" kern="1200" dirty="0">
                <a:solidFill>
                  <a:schemeClr val="tx1"/>
                </a:solidFill>
                <a:effectLst/>
                <a:latin typeface="+mn-lt"/>
                <a:ea typeface="+mn-ea"/>
                <a:cs typeface="+mn-cs"/>
              </a:rPr>
              <a:t>后将控制流返回到外核。因此，</a:t>
            </a:r>
            <a:r>
              <a:rPr lang="en-US" altLang="zh-CN" sz="1200" b="0" i="0" kern="1200" dirty="0">
                <a:solidFill>
                  <a:schemeClr val="tx1"/>
                </a:solidFill>
                <a:effectLst/>
                <a:latin typeface="+mn-lt"/>
                <a:ea typeface="+mn-ea"/>
                <a:cs typeface="+mn-cs"/>
              </a:rPr>
              <a:t>exit gate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trap gate</a:t>
            </a:r>
            <a:r>
              <a:rPr lang="zh-CN" altLang="en-US" sz="1200" b="0" i="0" kern="1200" dirty="0">
                <a:solidFill>
                  <a:schemeClr val="tx1"/>
                </a:solidFill>
                <a:effectLst/>
                <a:latin typeface="+mn-lt"/>
                <a:ea typeface="+mn-ea"/>
                <a:cs typeface="+mn-cs"/>
              </a:rPr>
              <a:t>必须确保启用</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位。为此，</a:t>
            </a:r>
            <a:r>
              <a:rPr lang="en-US" altLang="zh-CN" sz="1200" b="0" i="0" kern="1200" dirty="0">
                <a:solidFill>
                  <a:schemeClr val="tx1"/>
                </a:solidFill>
                <a:effectLst/>
                <a:latin typeface="+mn-lt"/>
                <a:ea typeface="+mn-ea"/>
                <a:cs typeface="+mn-cs"/>
              </a:rPr>
              <a:t>PerspicuOS</a:t>
            </a:r>
            <a:r>
              <a:rPr lang="zh-CN" altLang="en-US" sz="1200" b="0" i="0" kern="1200" dirty="0">
                <a:solidFill>
                  <a:schemeClr val="tx1"/>
                </a:solidFill>
                <a:effectLst/>
                <a:latin typeface="+mn-lt"/>
                <a:ea typeface="+mn-ea"/>
                <a:cs typeface="+mn-cs"/>
              </a:rPr>
              <a:t>在出口门中插入一个简单的检查和循环，以确保</a:t>
            </a:r>
            <a:r>
              <a:rPr lang="en-US" altLang="zh-CN" sz="1200" b="0" i="0" kern="1200" dirty="0">
                <a:solidFill>
                  <a:schemeClr val="tx1"/>
                </a:solidFill>
                <a:effectLst/>
                <a:latin typeface="+mn-lt"/>
                <a:ea typeface="+mn-ea"/>
                <a:cs typeface="+mn-cs"/>
              </a:rPr>
              <a:t>RAX</a:t>
            </a:r>
            <a:r>
              <a:rPr lang="zh-CN" altLang="en-US" sz="1200" b="0" i="0" kern="1200" dirty="0">
                <a:solidFill>
                  <a:schemeClr val="tx1"/>
                </a:solidFill>
                <a:effectLst/>
                <a:latin typeface="+mn-lt"/>
                <a:ea typeface="+mn-ea"/>
                <a:cs typeface="+mn-cs"/>
              </a:rPr>
              <a:t>的值启用了</a:t>
            </a:r>
            <a:r>
              <a:rPr lang="en-US" altLang="zh-CN" sz="1200" b="0" i="0" kern="1200" dirty="0">
                <a:solidFill>
                  <a:schemeClr val="tx1"/>
                </a:solidFill>
                <a:effectLst/>
                <a:latin typeface="+mn-lt"/>
                <a:ea typeface="+mn-ea"/>
                <a:cs typeface="+mn-cs"/>
              </a:rPr>
              <a:t>WP</a:t>
            </a:r>
            <a:r>
              <a:rPr lang="zh-CN" altLang="en-US" sz="1200" b="0" i="0" kern="1200" dirty="0">
                <a:solidFill>
                  <a:schemeClr val="tx1"/>
                </a:solidFill>
                <a:effectLst/>
                <a:latin typeface="+mn-lt"/>
                <a:ea typeface="+mn-ea"/>
                <a:cs typeface="+mn-cs"/>
              </a:rPr>
              <a:t>位</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20</a:t>
            </a:fld>
            <a:endParaRPr lang="zh-CN" altLang="en-US"/>
          </a:p>
        </p:txBody>
      </p:sp>
    </p:spTree>
    <p:extLst>
      <p:ext uri="{BB962C8B-B14F-4D97-AF65-F5344CB8AC3E}">
        <p14:creationId xmlns:p14="http://schemas.microsoft.com/office/powerpoint/2010/main" val="60836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现在我们介绍完嵌套内核体系结构，接下来介绍相关策略。</a:t>
            </a:r>
            <a:r>
              <a:rPr lang="en-US" altLang="zh-CN" sz="1200" b="0" i="0" kern="1200" dirty="0">
                <a:solidFill>
                  <a:schemeClr val="tx1"/>
                </a:solidFill>
                <a:effectLst/>
                <a:latin typeface="+mn-lt"/>
                <a:ea typeface="+mn-ea"/>
                <a:cs typeface="+mn-cs"/>
              </a:rPr>
              <a:t>nested kernel OS </a:t>
            </a:r>
            <a:r>
              <a:rPr lang="zh-CN" altLang="en-US" sz="1200" b="0" i="0" kern="1200" dirty="0">
                <a:solidFill>
                  <a:schemeClr val="tx1"/>
                </a:solidFill>
                <a:effectLst/>
                <a:latin typeface="+mn-lt"/>
                <a:ea typeface="+mn-ea"/>
                <a:cs typeface="+mn-cs"/>
              </a:rPr>
              <a:t>可以有效地支持有用的写入仲裁策略，本文提出了几个嵌套内核的写保护策略，接下来将分别介绍。一次写入策略：使用仲裁函数检查要修改的内存的每个位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如果所有位都为零，则写入数据并将相应位标记为写入，一个具体的应用可以是系统调用表，保证在初始化后它永远不会被恶意软件覆盖。只添加策略：只添加也很好理解，它有一个尾指针，每次调用</a:t>
            </a:r>
            <a:r>
              <a:rPr lang="en-US" altLang="zh-CN" sz="1200" b="0" i="0" kern="1200" dirty="0">
                <a:solidFill>
                  <a:schemeClr val="tx1"/>
                </a:solidFill>
                <a:effectLst/>
                <a:latin typeface="+mn-lt"/>
                <a:ea typeface="+mn-ea"/>
                <a:cs typeface="+mn-cs"/>
              </a:rPr>
              <a:t>write</a:t>
            </a:r>
            <a:r>
              <a:rPr lang="zh-CN" altLang="en-US" sz="1200" b="0" i="0" kern="1200" dirty="0">
                <a:solidFill>
                  <a:schemeClr val="tx1"/>
                </a:solidFill>
                <a:effectLst/>
                <a:latin typeface="+mn-lt"/>
                <a:ea typeface="+mn-ea"/>
                <a:cs typeface="+mn-cs"/>
              </a:rPr>
              <a:t>就会添加尾指针，从而确保永远不会覆盖现有的数据。一个具体的应用是系统调用事件记录器，从而确保</a:t>
            </a:r>
            <a:r>
              <a:rPr lang="en-US" altLang="zh-CN" sz="1200" b="0" i="0" kern="1200" dirty="0">
                <a:solidFill>
                  <a:schemeClr val="tx1"/>
                </a:solidFill>
                <a:effectLst/>
                <a:latin typeface="+mn-lt"/>
                <a:ea typeface="+mn-ea"/>
                <a:cs typeface="+mn-cs"/>
              </a:rPr>
              <a:t>rootkit</a:t>
            </a:r>
            <a:r>
              <a:rPr lang="zh-CN" altLang="en-US" sz="1200" b="0" i="0" kern="1200" dirty="0">
                <a:solidFill>
                  <a:schemeClr val="tx1"/>
                </a:solidFill>
                <a:effectLst/>
                <a:latin typeface="+mn-lt"/>
                <a:ea typeface="+mn-ea"/>
                <a:cs typeface="+mn-cs"/>
              </a:rPr>
              <a:t>不会隐藏恶意系统调用事件的痕迹。</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恶意程序的主要目标是隐藏自己和恶意进程和文件。因此，他们经常修改内核数据，如网络计数器，进程列表和系统事件日志。一些数据难以保护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其他一些不能通过简单的一次写入和仅附加策略来保护。但是，可靠地监视对这些数据的写入的能力使得能够检测所有恶意修改。</a:t>
            </a:r>
            <a:r>
              <a:rPr lang="en-US" altLang="zh-CN" sz="1200" b="0" i="0" kern="1200" dirty="0">
                <a:solidFill>
                  <a:schemeClr val="tx1"/>
                </a:solidFill>
                <a:effectLst/>
                <a:latin typeface="+mn-lt"/>
                <a:ea typeface="+mn-ea"/>
                <a:cs typeface="+mn-cs"/>
              </a:rPr>
              <a:t>Write logging</a:t>
            </a:r>
            <a:r>
              <a:rPr lang="zh-CN" altLang="en-US" sz="1200" b="0" i="0" kern="1200" dirty="0">
                <a:solidFill>
                  <a:schemeClr val="tx1"/>
                </a:solidFill>
                <a:effectLst/>
                <a:latin typeface="+mn-lt"/>
                <a:ea typeface="+mn-ea"/>
                <a:cs typeface="+mn-cs"/>
              </a:rPr>
              <a:t>可记录（并可以在以后重建）对所选数据结构的所有写入。所有对</a:t>
            </a:r>
            <a:r>
              <a:rPr lang="en-US" altLang="zh-CN" sz="1200" b="0" i="0" kern="1200" dirty="0" err="1">
                <a:solidFill>
                  <a:schemeClr val="tx1"/>
                </a:solidFill>
                <a:effectLst/>
                <a:latin typeface="+mn-lt"/>
                <a:ea typeface="+mn-ea"/>
                <a:cs typeface="+mn-cs"/>
              </a:rPr>
              <a:t>nk_write</a:t>
            </a:r>
            <a:r>
              <a:rPr lang="zh-CN" altLang="en-US" sz="1200" b="0" i="0" kern="1200" dirty="0">
                <a:solidFill>
                  <a:schemeClr val="tx1"/>
                </a:solidFill>
                <a:effectLst/>
                <a:latin typeface="+mn-lt"/>
                <a:ea typeface="+mn-ea"/>
                <a:cs typeface="+mn-cs"/>
              </a:rPr>
              <a:t>的调用都会为使用此策略记录。</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FDCFD11-E5D8-4055-8DF5-87B2785EE007}" type="slidenum">
              <a:rPr lang="zh-CN" altLang="en-US" smtClean="0"/>
              <a:t>22</a:t>
            </a:fld>
            <a:endParaRPr lang="zh-CN" altLang="en-US"/>
          </a:p>
        </p:txBody>
      </p:sp>
    </p:spTree>
    <p:extLst>
      <p:ext uri="{BB962C8B-B14F-4D97-AF65-F5344CB8AC3E}">
        <p14:creationId xmlns:p14="http://schemas.microsoft.com/office/powerpoint/2010/main" val="1477097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作为接口的一个示例用例，</a:t>
            </a:r>
            <a:r>
              <a:rPr lang="en-US" altLang="zh-CN" sz="1200" b="0" i="0" kern="1200" dirty="0">
                <a:solidFill>
                  <a:schemeClr val="tx1"/>
                </a:solidFill>
                <a:effectLst/>
                <a:latin typeface="+mn-lt"/>
                <a:ea typeface="+mn-ea"/>
                <a:cs typeface="+mn-cs"/>
              </a:rPr>
              <a:t>write-logging</a:t>
            </a:r>
            <a:r>
              <a:rPr lang="zh-CN" altLang="en-US" sz="1200" b="0" i="0" kern="1200" dirty="0">
                <a:solidFill>
                  <a:schemeClr val="tx1"/>
                </a:solidFill>
                <a:effectLst/>
                <a:latin typeface="+mn-lt"/>
                <a:ea typeface="+mn-ea"/>
                <a:cs typeface="+mn-cs"/>
              </a:rPr>
              <a:t>来检测试图通过破坏</a:t>
            </a:r>
            <a:r>
              <a:rPr lang="en-US" altLang="zh-CN" sz="1200" b="0" i="0" kern="1200" dirty="0">
                <a:solidFill>
                  <a:schemeClr val="tx1"/>
                </a:solidFill>
                <a:effectLst/>
                <a:latin typeface="+mn-lt"/>
                <a:ea typeface="+mn-ea"/>
                <a:cs typeface="+mn-cs"/>
              </a:rPr>
              <a:t>FreeBSD</a:t>
            </a:r>
            <a:r>
              <a:rPr lang="zh-CN" altLang="en-US" sz="1200" b="0" i="0" kern="1200" dirty="0">
                <a:solidFill>
                  <a:schemeClr val="tx1"/>
                </a:solidFill>
                <a:effectLst/>
                <a:latin typeface="+mn-lt"/>
                <a:ea typeface="+mn-ea"/>
                <a:cs typeface="+mn-cs"/>
              </a:rPr>
              <a:t>的进程列表数据结构来隐藏进程的</a:t>
            </a:r>
            <a:r>
              <a:rPr lang="en-US" altLang="zh-CN" sz="1200" b="0" i="0" kern="1200" dirty="0">
                <a:solidFill>
                  <a:schemeClr val="tx1"/>
                </a:solidFill>
                <a:effectLst/>
                <a:latin typeface="+mn-lt"/>
                <a:ea typeface="+mn-ea"/>
                <a:cs typeface="+mn-cs"/>
              </a:rPr>
              <a:t>rootkit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allproc</a:t>
            </a:r>
            <a:r>
              <a:rPr lang="zh-CN" altLang="en-US" sz="1200" b="0" i="0" kern="1200" dirty="0">
                <a:solidFill>
                  <a:schemeClr val="tx1"/>
                </a:solidFill>
                <a:effectLst/>
                <a:latin typeface="+mn-lt"/>
                <a:ea typeface="+mn-ea"/>
                <a:cs typeface="+mn-cs"/>
              </a:rPr>
              <a:t>。我们创建了一个完全镜像原始列表的阴影</a:t>
            </a:r>
            <a:r>
              <a:rPr lang="en-US" altLang="zh-CN" sz="1200" b="0" i="0" kern="1200" dirty="0" err="1">
                <a:solidFill>
                  <a:schemeClr val="tx1"/>
                </a:solidFill>
                <a:effectLst/>
                <a:latin typeface="+mn-lt"/>
                <a:ea typeface="+mn-ea"/>
                <a:cs typeface="+mn-cs"/>
              </a:rPr>
              <a:t>allproc</a:t>
            </a:r>
            <a:r>
              <a:rPr lang="zh-CN" altLang="en-US" sz="1200" b="0" i="0" kern="1200" dirty="0">
                <a:solidFill>
                  <a:schemeClr val="tx1"/>
                </a:solidFill>
                <a:effectLst/>
                <a:latin typeface="+mn-lt"/>
                <a:ea typeface="+mn-ea"/>
                <a:cs typeface="+mn-cs"/>
              </a:rPr>
              <a:t>数据结构，而不是直接将记录写入</a:t>
            </a:r>
            <a:r>
              <a:rPr lang="en-US" altLang="zh-CN" sz="1200" b="0" i="0" kern="1200" dirty="0" err="1">
                <a:solidFill>
                  <a:schemeClr val="tx1"/>
                </a:solidFill>
                <a:effectLst/>
                <a:latin typeface="+mn-lt"/>
                <a:ea typeface="+mn-ea"/>
                <a:cs typeface="+mn-cs"/>
              </a:rPr>
              <a:t>allproc</a:t>
            </a:r>
            <a:r>
              <a:rPr lang="zh-CN" altLang="en-US" sz="1200" b="0" i="0" kern="1200" dirty="0">
                <a:solidFill>
                  <a:schemeClr val="tx1"/>
                </a:solidFill>
                <a:effectLst/>
                <a:latin typeface="+mn-lt"/>
                <a:ea typeface="+mn-ea"/>
                <a:cs typeface="+mn-cs"/>
              </a:rPr>
              <a:t>。每个影子列表条目包含指向相应的</a:t>
            </a:r>
            <a:r>
              <a:rPr lang="en-US" altLang="zh-CN" sz="1200" b="0" i="0" kern="1200" dirty="0" err="1">
                <a:solidFill>
                  <a:schemeClr val="tx1"/>
                </a:solidFill>
                <a:effectLst/>
                <a:latin typeface="+mn-lt"/>
                <a:ea typeface="+mn-ea"/>
                <a:cs typeface="+mn-cs"/>
              </a:rPr>
              <a:t>allproc</a:t>
            </a:r>
            <a:r>
              <a:rPr lang="zh-CN" altLang="en-US" sz="1200" b="0" i="0" kern="1200" dirty="0">
                <a:solidFill>
                  <a:schemeClr val="tx1"/>
                </a:solidFill>
                <a:effectLst/>
                <a:latin typeface="+mn-lt"/>
                <a:ea typeface="+mn-ea"/>
                <a:cs typeface="+mn-cs"/>
              </a:rPr>
              <a:t>条目的指针，并且还对影子列表执行对</a:t>
            </a:r>
            <a:r>
              <a:rPr lang="en-US" altLang="zh-CN" sz="1200" b="0" i="0" kern="1200" dirty="0" err="1">
                <a:solidFill>
                  <a:schemeClr val="tx1"/>
                </a:solidFill>
                <a:effectLst/>
                <a:latin typeface="+mn-lt"/>
                <a:ea typeface="+mn-ea"/>
                <a:cs typeface="+mn-cs"/>
              </a:rPr>
              <a:t>allproc</a:t>
            </a:r>
            <a:r>
              <a:rPr lang="zh-CN" altLang="en-US" sz="1200" b="0" i="0" kern="1200" dirty="0">
                <a:solidFill>
                  <a:schemeClr val="tx1"/>
                </a:solidFill>
                <a:effectLst/>
                <a:latin typeface="+mn-lt"/>
                <a:ea typeface="+mn-ea"/>
                <a:cs typeface="+mn-cs"/>
              </a:rPr>
              <a:t>列表结构的任何更新（例如，取消链接节点）。更重要的是，要从内核中完全隐藏特定进程的存在，</a:t>
            </a:r>
            <a:r>
              <a:rPr lang="en-US" altLang="zh-CN" sz="1200" b="0" i="0" kern="1200" dirty="0">
                <a:solidFill>
                  <a:schemeClr val="tx1"/>
                </a:solidFill>
                <a:effectLst/>
                <a:latin typeface="+mn-lt"/>
                <a:ea typeface="+mn-ea"/>
                <a:cs typeface="+mn-cs"/>
              </a:rPr>
              <a:t>rootkit</a:t>
            </a:r>
            <a:r>
              <a:rPr lang="zh-CN" altLang="en-US" sz="1200" b="0" i="0" kern="1200" dirty="0">
                <a:solidFill>
                  <a:schemeClr val="tx1"/>
                </a:solidFill>
                <a:effectLst/>
                <a:latin typeface="+mn-lt"/>
                <a:ea typeface="+mn-ea"/>
                <a:cs typeface="+mn-cs"/>
              </a:rPr>
              <a:t>必须使用</a:t>
            </a:r>
            <a:r>
              <a:rPr lang="en-US" altLang="zh-CN" sz="1200" b="0" i="0" kern="1200" dirty="0" err="1">
                <a:solidFill>
                  <a:schemeClr val="tx1"/>
                </a:solidFill>
                <a:effectLst/>
                <a:latin typeface="+mn-lt"/>
                <a:ea typeface="+mn-ea"/>
                <a:cs typeface="+mn-cs"/>
              </a:rPr>
              <a:t>nk_write</a:t>
            </a:r>
            <a:r>
              <a:rPr lang="zh-CN" altLang="en-US" sz="1200" b="0" i="0" kern="1200" dirty="0">
                <a:solidFill>
                  <a:schemeClr val="tx1"/>
                </a:solidFill>
                <a:effectLst/>
                <a:latin typeface="+mn-lt"/>
                <a:ea typeface="+mn-ea"/>
                <a:cs typeface="+mn-cs"/>
              </a:rPr>
              <a:t>从阴影列表中删除阴影条目（已记录）。</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23</a:t>
            </a:fld>
            <a:endParaRPr lang="zh-CN" altLang="en-US"/>
          </a:p>
        </p:txBody>
      </p:sp>
    </p:spTree>
    <p:extLst>
      <p:ext uri="{BB962C8B-B14F-4D97-AF65-F5344CB8AC3E}">
        <p14:creationId xmlns:p14="http://schemas.microsoft.com/office/powerpoint/2010/main" val="2580406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What's the problem</a:t>
            </a:r>
            <a:r>
              <a:rPr lang="zh-CN" altLang="en-US" dirty="0"/>
              <a:t>：论文指出，宏内核</a:t>
            </a:r>
            <a:r>
              <a:rPr lang="en-US" altLang="zh-CN" dirty="0"/>
              <a:t>OS</a:t>
            </a:r>
            <a:r>
              <a:rPr lang="zh-CN" altLang="en-US" dirty="0"/>
              <a:t>的设计破坏了计算机系统的安全性。</a:t>
            </a:r>
            <a:endParaRPr lang="en-US" altLang="zh-CN" dirty="0"/>
          </a:p>
          <a:p>
            <a:pPr marL="171450" indent="-171450">
              <a:buFont typeface="Arial" panose="020B0604020202020204" pitchFamily="34" charset="0"/>
              <a:buChar char="•"/>
            </a:pPr>
            <a:r>
              <a:rPr lang="en-US" altLang="zh-CN" dirty="0"/>
              <a:t>Why</a:t>
            </a:r>
            <a:r>
              <a:rPr lang="zh-CN" altLang="en-US" dirty="0"/>
              <a:t>：首先，目前商用宏内核</a:t>
            </a:r>
            <a:r>
              <a:rPr lang="en-US" altLang="zh-CN" dirty="0"/>
              <a:t>OS</a:t>
            </a:r>
            <a:r>
              <a:rPr lang="zh-CN" altLang="en-US" dirty="0"/>
              <a:t>，比如</a:t>
            </a:r>
            <a:r>
              <a:rPr lang="en-US" altLang="zh-CN" dirty="0"/>
              <a:t>Windows</a:t>
            </a:r>
            <a:r>
              <a:rPr lang="zh-CN" altLang="en-US" dirty="0"/>
              <a:t>，</a:t>
            </a:r>
            <a:r>
              <a:rPr lang="en-US" altLang="zh-CN" dirty="0"/>
              <a:t>Mac OS</a:t>
            </a:r>
            <a:r>
              <a:rPr lang="zh-CN" altLang="en-US" dirty="0"/>
              <a:t>，</a:t>
            </a:r>
            <a:r>
              <a:rPr lang="en-US" altLang="zh-CN" dirty="0"/>
              <a:t>Linux</a:t>
            </a:r>
            <a:r>
              <a:rPr lang="zh-CN" altLang="en-US" dirty="0"/>
              <a:t>和</a:t>
            </a:r>
            <a:r>
              <a:rPr lang="en-US" altLang="zh-CN" dirty="0"/>
              <a:t>FreeBSD</a:t>
            </a:r>
            <a:r>
              <a:rPr lang="zh-CN" altLang="en-US" dirty="0"/>
              <a:t>缺乏足够的保护机制来遵守关键信息保护设计原则；这些</a:t>
            </a:r>
            <a:r>
              <a:rPr lang="en-US" altLang="zh-CN" dirty="0"/>
              <a:t>OS</a:t>
            </a:r>
            <a:r>
              <a:rPr lang="zh-CN" altLang="en-US" dirty="0"/>
              <a:t>内核的定义和存储访问控制策略全部在主存储器中，完全缺乏内存隔离，并且内核中任何的可执行代码都可以修改；因此，内核中的任何一个漏洞都可以使攻击者完全访问系统上的所有内存和资源。</a:t>
            </a:r>
          </a:p>
        </p:txBody>
      </p:sp>
      <p:sp>
        <p:nvSpPr>
          <p:cNvPr id="4" name="灯片编号占位符 3"/>
          <p:cNvSpPr>
            <a:spLocks noGrp="1"/>
          </p:cNvSpPr>
          <p:nvPr>
            <p:ph type="sldNum" sz="quarter" idx="5"/>
          </p:nvPr>
        </p:nvSpPr>
        <p:spPr/>
        <p:txBody>
          <a:bodyPr/>
          <a:lstStyle/>
          <a:p>
            <a:fld id="{1FDCFD11-E5D8-4055-8DF5-87B2785EE007}" type="slidenum">
              <a:rPr lang="zh-CN" altLang="en-US" smtClean="0"/>
              <a:t>3</a:t>
            </a:fld>
            <a:endParaRPr lang="zh-CN" altLang="en-US"/>
          </a:p>
        </p:txBody>
      </p:sp>
    </p:spTree>
    <p:extLst>
      <p:ext uri="{BB962C8B-B14F-4D97-AF65-F5344CB8AC3E}">
        <p14:creationId xmlns:p14="http://schemas.microsoft.com/office/powerpoint/2010/main" val="1180948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本文通过调查对</a:t>
            </a:r>
            <a:r>
              <a:rPr lang="en-US" altLang="zh-CN" sz="1200" b="0" i="0" kern="1200" dirty="0">
                <a:solidFill>
                  <a:schemeClr val="tx1"/>
                </a:solidFill>
                <a:effectLst/>
                <a:latin typeface="+mn-lt"/>
                <a:ea typeface="+mn-ea"/>
                <a:cs typeface="+mn-cs"/>
              </a:rPr>
              <a:t>TCB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FreeBSD</a:t>
            </a:r>
            <a:r>
              <a:rPr lang="zh-CN" altLang="en-US" sz="1200" b="0" i="0" kern="1200" dirty="0">
                <a:solidFill>
                  <a:schemeClr val="tx1"/>
                </a:solidFill>
                <a:effectLst/>
                <a:latin typeface="+mn-lt"/>
                <a:ea typeface="+mn-ea"/>
                <a:cs typeface="+mn-cs"/>
              </a:rPr>
              <a:t>移植工作，取消特权扫描器和性能开销的影响来评估</a:t>
            </a:r>
            <a:r>
              <a:rPr lang="en-US" altLang="zh-CN" sz="1200" b="0" i="0" kern="1200" dirty="0">
                <a:solidFill>
                  <a:schemeClr val="tx1"/>
                </a:solidFill>
                <a:effectLst/>
                <a:latin typeface="+mn-lt"/>
                <a:ea typeface="+mn-ea"/>
                <a:cs typeface="+mn-cs"/>
              </a:rPr>
              <a:t>PerspicuOS</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kern="1200" dirty="0">
                <a:solidFill>
                  <a:schemeClr val="tx1"/>
                </a:solidFill>
                <a:effectLst/>
                <a:latin typeface="+mn-lt"/>
                <a:ea typeface="+mn-ea"/>
                <a:cs typeface="+mn-cs"/>
              </a:rPr>
              <a:t>本文</a:t>
            </a:r>
            <a:r>
              <a:rPr lang="zh-CN" altLang="zh-CN" sz="1200" kern="1200" dirty="0">
                <a:solidFill>
                  <a:schemeClr val="tx1"/>
                </a:solidFill>
                <a:effectLst/>
                <a:latin typeface="+mn-lt"/>
                <a:ea typeface="+mn-ea"/>
                <a:cs typeface="+mn-cs"/>
              </a:rPr>
              <a:t>为每个测试评估了五个系统：原始（未修改的）</a:t>
            </a:r>
            <a:r>
              <a:rPr lang="en-US" altLang="zh-CN" sz="1200" kern="1200" dirty="0">
                <a:solidFill>
                  <a:schemeClr val="tx1"/>
                </a:solidFill>
                <a:effectLst/>
                <a:latin typeface="+mn-lt"/>
                <a:ea typeface="+mn-ea"/>
                <a:cs typeface="+mn-cs"/>
              </a:rPr>
              <a:t>FreeBSD</a:t>
            </a:r>
            <a:r>
              <a:rPr lang="zh-CN" altLang="zh-CN" sz="1200" kern="1200" dirty="0">
                <a:solidFill>
                  <a:schemeClr val="tx1"/>
                </a:solidFill>
                <a:effectLst/>
                <a:latin typeface="+mn-lt"/>
                <a:ea typeface="+mn-ea"/>
                <a:cs typeface="+mn-cs"/>
              </a:rPr>
              <a:t>系统，基础</a:t>
            </a:r>
            <a:r>
              <a:rPr lang="en-US" altLang="zh-CN" sz="1200" kern="1200" dirty="0">
                <a:solidFill>
                  <a:schemeClr val="tx1"/>
                </a:solidFill>
                <a:effectLst/>
                <a:latin typeface="+mn-lt"/>
                <a:ea typeface="+mn-ea"/>
                <a:cs typeface="+mn-cs"/>
              </a:rPr>
              <a:t>PerspicuOS</a:t>
            </a:r>
            <a:r>
              <a:rPr lang="zh-CN" altLang="zh-CN" sz="1200" kern="1200" dirty="0">
                <a:solidFill>
                  <a:schemeClr val="tx1"/>
                </a:solidFill>
                <a:effectLst/>
                <a:latin typeface="+mn-lt"/>
                <a:ea typeface="+mn-ea"/>
                <a:cs typeface="+mn-cs"/>
              </a:rPr>
              <a:t>，以及三个用例中的每一个：</a:t>
            </a:r>
            <a:endParaRPr lang="en-US" altLang="zh-C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kern="1200" dirty="0">
                <a:solidFill>
                  <a:schemeClr val="tx1"/>
                </a:solidFill>
                <a:effectLst/>
                <a:latin typeface="+mn-lt"/>
                <a:ea typeface="+mn-ea"/>
                <a:cs typeface="+mn-cs"/>
              </a:rPr>
              <a:t>append-only</a:t>
            </a:r>
            <a:r>
              <a:rPr lang="zh-CN" altLang="zh-CN" sz="1200" kern="1200" dirty="0">
                <a:solidFill>
                  <a:schemeClr val="tx1"/>
                </a:solidFill>
                <a:effectLst/>
                <a:latin typeface="+mn-lt"/>
                <a:ea typeface="+mn-ea"/>
                <a:cs typeface="+mn-cs"/>
              </a:rPr>
              <a:t>，用于系统调用进入和退出记录</a:t>
            </a:r>
            <a:r>
              <a:rPr lang="en-US" altLang="zh-CN" sz="120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sz="1200" kern="1200" dirty="0">
                <a:solidFill>
                  <a:schemeClr val="tx1"/>
                </a:solidFill>
                <a:effectLst/>
                <a:latin typeface="+mn-lt"/>
                <a:ea typeface="+mn-ea"/>
                <a:cs typeface="+mn-cs"/>
              </a:rPr>
              <a:t>一次写入，用于系统调用表保护</a:t>
            </a:r>
            <a:r>
              <a:rPr lang="en-US" altLang="zh-CN" sz="120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sz="1200" kern="1200" dirty="0">
                <a:solidFill>
                  <a:schemeClr val="tx1"/>
                </a:solidFill>
                <a:effectLst/>
                <a:latin typeface="+mn-lt"/>
                <a:ea typeface="+mn-ea"/>
                <a:cs typeface="+mn-cs"/>
              </a:rPr>
              <a:t>写日志，用于影子进程列表。系统调用用例的基线是原始的</a:t>
            </a:r>
            <a:r>
              <a:rPr lang="en-US" altLang="zh-CN" sz="1200" kern="1200" dirty="0">
                <a:solidFill>
                  <a:schemeClr val="tx1"/>
                </a:solidFill>
                <a:effectLst/>
                <a:latin typeface="+mn-lt"/>
                <a:ea typeface="+mn-ea"/>
                <a:cs typeface="+mn-cs"/>
              </a:rPr>
              <a:t>FreeBSD</a:t>
            </a:r>
            <a:r>
              <a:rPr lang="zh-CN" altLang="zh-CN" sz="1200" kern="1200" dirty="0">
                <a:solidFill>
                  <a:schemeClr val="tx1"/>
                </a:solidFill>
                <a:effectLst/>
                <a:latin typeface="+mn-lt"/>
                <a:ea typeface="+mn-ea"/>
                <a:cs typeface="+mn-cs"/>
              </a:rPr>
              <a:t>修改，以便记录系统调用入口和退出事件。</a:t>
            </a: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25</a:t>
            </a:fld>
            <a:endParaRPr lang="zh-CN" altLang="en-US"/>
          </a:p>
        </p:txBody>
      </p:sp>
    </p:spTree>
    <p:extLst>
      <p:ext uri="{BB962C8B-B14F-4D97-AF65-F5344CB8AC3E}">
        <p14:creationId xmlns:p14="http://schemas.microsoft.com/office/powerpoint/2010/main" val="3339253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嵌套内核需要移植商品内核中的现有功能以使用嵌套内核操作。本文的</a:t>
            </a:r>
            <a:r>
              <a:rPr lang="en-US" altLang="zh-CN" dirty="0"/>
              <a:t>FreeBSD</a:t>
            </a:r>
            <a:r>
              <a:rPr lang="zh-CN" altLang="en-US" dirty="0"/>
              <a:t>端口对嵌套内核架构修改了</a:t>
            </a:r>
            <a:r>
              <a:rPr lang="en-US" altLang="zh-CN" dirty="0"/>
              <a:t>52</a:t>
            </a:r>
            <a:r>
              <a:rPr lang="zh-CN" altLang="en-US" dirty="0"/>
              <a:t>个文件，总计</a:t>
            </a:r>
            <a:r>
              <a:rPr lang="en-US" altLang="zh-CN" dirty="0"/>
              <a:t>〜1900 + LOC</a:t>
            </a:r>
            <a:r>
              <a:rPr lang="zh-CN" altLang="en-US" dirty="0"/>
              <a:t>发生了变化，包括注释。绝大多数被删除的行都是配置或构建系统文件 </a:t>
            </a:r>
            <a:r>
              <a:rPr lang="en-US" altLang="zh-CN" dirty="0"/>
              <a:t>- </a:t>
            </a:r>
            <a:r>
              <a:rPr lang="zh-CN" altLang="en-US" dirty="0"/>
              <a:t>忽略这些，在端口中只消除了</a:t>
            </a:r>
            <a:r>
              <a:rPr lang="en-US" altLang="zh-CN" dirty="0"/>
              <a:t>~100 LOC</a:t>
            </a:r>
          </a:p>
          <a:p>
            <a:pPr marL="171450" indent="-171450">
              <a:buFont typeface="Arial" panose="020B0604020202020204" pitchFamily="34" charset="0"/>
              <a:buChar char="•"/>
            </a:pPr>
            <a:r>
              <a:rPr lang="zh-CN" altLang="zh-CN" sz="1200" kern="1200" dirty="0">
                <a:solidFill>
                  <a:schemeClr val="tx1"/>
                </a:solidFill>
                <a:effectLst/>
                <a:latin typeface="+mn-lt"/>
                <a:ea typeface="+mn-ea"/>
                <a:cs typeface="+mn-cs"/>
              </a:rPr>
              <a:t>为了评估从外核中消除所有受保护指令实例的可行性，</a:t>
            </a:r>
            <a:r>
              <a:rPr lang="zh-CN" altLang="en-US" sz="1200" kern="1200" dirty="0">
                <a:solidFill>
                  <a:schemeClr val="tx1"/>
                </a:solidFill>
                <a:effectLst/>
                <a:latin typeface="+mn-lt"/>
                <a:ea typeface="+mn-ea"/>
                <a:cs typeface="+mn-cs"/>
              </a:rPr>
              <a:t>本文</a:t>
            </a:r>
            <a:r>
              <a:rPr lang="zh-CN" altLang="zh-CN" sz="1200" kern="1200" dirty="0">
                <a:solidFill>
                  <a:schemeClr val="tx1"/>
                </a:solidFill>
                <a:effectLst/>
                <a:latin typeface="+mn-lt"/>
                <a:ea typeface="+mn-ea"/>
                <a:cs typeface="+mn-cs"/>
              </a:rPr>
              <a:t>扫描了</a:t>
            </a:r>
            <a:r>
              <a:rPr lang="zh-CN" altLang="en-US" sz="1200" kern="1200" dirty="0">
                <a:solidFill>
                  <a:schemeClr val="tx1"/>
                </a:solidFill>
                <a:effectLst/>
                <a:latin typeface="+mn-lt"/>
                <a:ea typeface="+mn-ea"/>
                <a:cs typeface="+mn-cs"/>
              </a:rPr>
              <a:t>他们</a:t>
            </a:r>
            <a:r>
              <a:rPr lang="zh-CN" altLang="zh-CN" sz="1200" kern="1200" dirty="0">
                <a:solidFill>
                  <a:schemeClr val="tx1"/>
                </a:solidFill>
                <a:effectLst/>
                <a:latin typeface="+mn-lt"/>
                <a:ea typeface="+mn-ea"/>
                <a:cs typeface="+mn-cs"/>
              </a:rPr>
              <a:t>编译的内核，然后使用手动方法来消除所有未对齐的受保护指令。</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zh-CN" sz="1200" kern="1200" dirty="0">
                <a:solidFill>
                  <a:schemeClr val="tx1"/>
                </a:solidFill>
                <a:effectLst/>
                <a:latin typeface="+mn-lt"/>
                <a:ea typeface="+mn-ea"/>
                <a:cs typeface="+mn-cs"/>
              </a:rPr>
              <a:t>发现总共有</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条用于写入</a:t>
            </a:r>
            <a:r>
              <a:rPr lang="en-US" altLang="zh-CN" sz="1200" kern="1200" dirty="0">
                <a:solidFill>
                  <a:schemeClr val="tx1"/>
                </a:solidFill>
                <a:effectLst/>
                <a:latin typeface="+mn-lt"/>
                <a:ea typeface="+mn-ea"/>
                <a:cs typeface="+mn-cs"/>
              </a:rPr>
              <a:t>CR0</a:t>
            </a:r>
            <a:r>
              <a:rPr lang="zh-CN" altLang="zh-CN" sz="1200" kern="1200" dirty="0">
                <a:solidFill>
                  <a:schemeClr val="tx1"/>
                </a:solidFill>
                <a:effectLst/>
                <a:latin typeface="+mn-lt"/>
                <a:ea typeface="+mn-ea"/>
                <a:cs typeface="+mn-cs"/>
              </a:rPr>
              <a:t>和</a:t>
            </a:r>
            <a:r>
              <a:rPr lang="zh-CN" altLang="en-US" sz="1200" b="0" i="0" kern="1200" dirty="0">
                <a:solidFill>
                  <a:schemeClr val="tx1"/>
                </a:solidFill>
                <a:effectLst/>
                <a:latin typeface="+mn-lt"/>
                <a:ea typeface="+mn-ea"/>
                <a:cs typeface="+mn-cs"/>
              </a:rPr>
              <a:t>写模式定义寄存器</a:t>
            </a:r>
            <a:r>
              <a:rPr lang="zh-CN" altLang="zh-CN" sz="1200" kern="1200" dirty="0">
                <a:solidFill>
                  <a:schemeClr val="tx1"/>
                </a:solidFill>
                <a:effectLst/>
                <a:latin typeface="+mn-lt"/>
                <a:ea typeface="+mn-ea"/>
                <a:cs typeface="+mn-cs"/>
              </a:rPr>
              <a:t>的隐式指令。</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zh-CN" sz="1200" kern="1200" dirty="0">
                <a:solidFill>
                  <a:schemeClr val="tx1"/>
                </a:solidFill>
                <a:effectLst/>
                <a:latin typeface="+mn-lt"/>
                <a:ea typeface="+mn-ea"/>
                <a:cs typeface="+mn-cs"/>
              </a:rPr>
              <a:t>大多数这些实例是由于用于相对寻址的代码中嵌入了常量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因此，我们通过调整对齐，重新排列函数和插入</a:t>
            </a:r>
            <a:r>
              <a:rPr lang="en-US" altLang="zh-CN" sz="1200" kern="1200" dirty="0" err="1">
                <a:solidFill>
                  <a:schemeClr val="tx1"/>
                </a:solidFill>
                <a:effectLst/>
                <a:latin typeface="+mn-lt"/>
                <a:ea typeface="+mn-ea"/>
                <a:cs typeface="+mn-cs"/>
              </a:rPr>
              <a:t>nops</a:t>
            </a:r>
            <a:r>
              <a:rPr lang="zh-CN" altLang="zh-CN" sz="1200" kern="1200" dirty="0">
                <a:solidFill>
                  <a:schemeClr val="tx1"/>
                </a:solidFill>
                <a:effectLst/>
                <a:latin typeface="+mn-lt"/>
                <a:ea typeface="+mn-ea"/>
                <a:cs typeface="+mn-cs"/>
              </a:rPr>
              <a:t>来消除它们。</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zh-CN" sz="1200" kern="1200" dirty="0">
                <a:solidFill>
                  <a:schemeClr val="tx1"/>
                </a:solidFill>
                <a:effectLst/>
                <a:latin typeface="+mn-lt"/>
                <a:ea typeface="+mn-ea"/>
                <a:cs typeface="+mn-cs"/>
              </a:rPr>
              <a:t>少数是由于特定的算术表达式序列</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通过用等效计算替换它们来解决这些问题。</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zh-CN" sz="1200" kern="1200" dirty="0">
                <a:solidFill>
                  <a:schemeClr val="tx1"/>
                </a:solidFill>
                <a:effectLst/>
                <a:latin typeface="+mn-lt"/>
                <a:ea typeface="+mn-ea"/>
                <a:cs typeface="+mn-cs"/>
              </a:rPr>
              <a:t>最后，外部内核代码中的少量常量包含隐式指令。通过将每个常量替换为动态组合以创建等效值的其他两个常量来解决这些问题。</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26</a:t>
            </a:fld>
            <a:endParaRPr lang="zh-CN" altLang="en-US"/>
          </a:p>
        </p:txBody>
      </p:sp>
    </p:spTree>
    <p:extLst>
      <p:ext uri="{BB962C8B-B14F-4D97-AF65-F5344CB8AC3E}">
        <p14:creationId xmlns:p14="http://schemas.microsoft.com/office/powerpoint/2010/main" val="4247913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为了研究不同特权交叉对嵌套内核架构方法的影响，本文开发了一个简单的微基准测试，</a:t>
            </a:r>
            <a:r>
              <a:rPr lang="zh-CN" altLang="zh-CN" sz="1200" kern="1200" dirty="0">
                <a:solidFill>
                  <a:schemeClr val="tx1"/>
                </a:solidFill>
                <a:effectLst/>
                <a:latin typeface="+mn-lt"/>
                <a:ea typeface="+mn-ea"/>
                <a:cs typeface="+mn-cs"/>
              </a:rPr>
              <a:t>它将往返成本评估为每个特权边界的空函数：系统调用，嵌套内核调用和</a:t>
            </a:r>
            <a:r>
              <a:rPr lang="en-US" altLang="zh-CN" sz="1200" kern="1200" dirty="0">
                <a:solidFill>
                  <a:schemeClr val="tx1"/>
                </a:solidFill>
                <a:effectLst/>
                <a:latin typeface="+mn-lt"/>
                <a:ea typeface="+mn-ea"/>
                <a:cs typeface="+mn-cs"/>
              </a:rPr>
              <a:t>VMM</a:t>
            </a:r>
            <a:r>
              <a:rPr lang="zh-CN" altLang="zh-CN" sz="1200" kern="1200" dirty="0">
                <a:solidFill>
                  <a:schemeClr val="tx1"/>
                </a:solidFill>
                <a:effectLst/>
                <a:latin typeface="+mn-lt"/>
                <a:ea typeface="+mn-ea"/>
                <a:cs typeface="+mn-cs"/>
              </a:rPr>
              <a:t>调用</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zh-CN" sz="1200" kern="1200" dirty="0">
                <a:solidFill>
                  <a:schemeClr val="tx1"/>
                </a:solidFill>
                <a:effectLst/>
                <a:latin typeface="+mn-lt"/>
                <a:ea typeface="+mn-ea"/>
                <a:cs typeface="+mn-cs"/>
              </a:rPr>
              <a:t>对于系统调用边界实验，</a:t>
            </a:r>
            <a:r>
              <a:rPr lang="zh-CN" altLang="en-US" sz="1200" kern="1200" dirty="0">
                <a:solidFill>
                  <a:schemeClr val="tx1"/>
                </a:solidFill>
                <a:effectLst/>
                <a:latin typeface="+mn-lt"/>
                <a:ea typeface="+mn-ea"/>
                <a:cs typeface="+mn-cs"/>
              </a:rPr>
              <a:t>本文</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syscall</a:t>
            </a:r>
            <a:r>
              <a:rPr lang="zh-CN" altLang="zh-CN" sz="1200" kern="1200" dirty="0">
                <a:solidFill>
                  <a:schemeClr val="tx1"/>
                </a:solidFill>
                <a:effectLst/>
                <a:latin typeface="+mn-lt"/>
                <a:ea typeface="+mn-ea"/>
                <a:cs typeface="+mn-cs"/>
              </a:rPr>
              <a:t>指令调用添加到内核的特殊系统调用，该调用立即返回。</a:t>
            </a:r>
            <a:r>
              <a:rPr lang="en-US" altLang="zh-CN"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altLang="zh-CN" sz="1200" kern="1200" dirty="0">
                <a:solidFill>
                  <a:schemeClr val="tx1"/>
                </a:solidFill>
                <a:effectLst/>
                <a:latin typeface="+mn-lt"/>
                <a:ea typeface="+mn-ea"/>
                <a:cs typeface="+mn-cs"/>
              </a:rPr>
              <a:t>VMM</a:t>
            </a:r>
            <a:r>
              <a:rPr lang="zh-CN" altLang="zh-CN" sz="1200" kern="1200" dirty="0">
                <a:solidFill>
                  <a:schemeClr val="tx1"/>
                </a:solidFill>
                <a:effectLst/>
                <a:latin typeface="+mn-lt"/>
                <a:ea typeface="+mn-ea"/>
                <a:cs typeface="+mn-cs"/>
              </a:rPr>
              <a:t>边界成本实验使用仅由</a:t>
            </a:r>
            <a:r>
              <a:rPr lang="en-US" altLang="zh-CN" sz="1200" kern="1200" dirty="0">
                <a:solidFill>
                  <a:schemeClr val="tx1"/>
                </a:solidFill>
                <a:effectLst/>
                <a:latin typeface="+mn-lt"/>
                <a:ea typeface="+mn-ea"/>
                <a:cs typeface="+mn-cs"/>
              </a:rPr>
              <a:t>VMCALL</a:t>
            </a:r>
            <a:r>
              <a:rPr lang="zh-CN" altLang="zh-CN" sz="1200" kern="1200" dirty="0">
                <a:solidFill>
                  <a:schemeClr val="tx1"/>
                </a:solidFill>
                <a:effectLst/>
                <a:latin typeface="+mn-lt"/>
                <a:ea typeface="+mn-ea"/>
                <a:cs typeface="+mn-cs"/>
              </a:rPr>
              <a:t>指令组成的客户内核执行，该内核在</a:t>
            </a:r>
            <a:r>
              <a:rPr lang="en-US" altLang="zh-CN" sz="1200" kern="1200" dirty="0">
                <a:solidFill>
                  <a:schemeClr val="tx1"/>
                </a:solidFill>
                <a:effectLst/>
                <a:latin typeface="+mn-lt"/>
                <a:ea typeface="+mn-ea"/>
                <a:cs typeface="+mn-cs"/>
              </a:rPr>
              <a:t>VMM</a:t>
            </a:r>
            <a:r>
              <a:rPr lang="zh-CN" altLang="zh-CN" sz="1200" kern="1200" dirty="0">
                <a:solidFill>
                  <a:schemeClr val="tx1"/>
                </a:solidFill>
                <a:effectLst/>
                <a:latin typeface="+mn-lt"/>
                <a:ea typeface="+mn-ea"/>
                <a:cs typeface="+mn-cs"/>
              </a:rPr>
              <a:t>内执行，该</a:t>
            </a:r>
            <a:r>
              <a:rPr lang="en-US" altLang="zh-CN" sz="1200" kern="1200" dirty="0">
                <a:solidFill>
                  <a:schemeClr val="tx1"/>
                </a:solidFill>
                <a:effectLst/>
                <a:latin typeface="+mn-lt"/>
                <a:ea typeface="+mn-ea"/>
                <a:cs typeface="+mn-cs"/>
              </a:rPr>
              <a:t>VMM</a:t>
            </a:r>
            <a:r>
              <a:rPr lang="zh-CN" altLang="zh-CN" sz="1200" kern="1200" dirty="0">
                <a:solidFill>
                  <a:schemeClr val="tx1"/>
                </a:solidFill>
                <a:effectLst/>
                <a:latin typeface="+mn-lt"/>
                <a:ea typeface="+mn-ea"/>
                <a:cs typeface="+mn-cs"/>
              </a:rPr>
              <a:t>被修改为在</a:t>
            </a:r>
            <a:r>
              <a:rPr lang="en-US" altLang="zh-CN" sz="1200" kern="1200" dirty="0">
                <a:solidFill>
                  <a:schemeClr val="tx1"/>
                </a:solidFill>
                <a:effectLst/>
                <a:latin typeface="+mn-lt"/>
                <a:ea typeface="+mn-ea"/>
                <a:cs typeface="+mn-cs"/>
              </a:rPr>
              <a:t>VMM</a:t>
            </a:r>
            <a:r>
              <a:rPr lang="zh-CN" altLang="en-US" sz="1200" kern="1200" dirty="0">
                <a:solidFill>
                  <a:schemeClr val="tx1"/>
                </a:solidFill>
                <a:effectLst/>
                <a:latin typeface="+mn-lt"/>
                <a:ea typeface="+mn-ea"/>
                <a:cs typeface="+mn-cs"/>
              </a:rPr>
              <a:t>碰到陷阱</a:t>
            </a:r>
            <a:r>
              <a:rPr lang="zh-CN" altLang="zh-CN" sz="1200" kern="1200" dirty="0">
                <a:solidFill>
                  <a:schemeClr val="tx1"/>
                </a:solidFill>
                <a:effectLst/>
                <a:latin typeface="+mn-lt"/>
                <a:ea typeface="+mn-ea"/>
                <a:cs typeface="+mn-cs"/>
              </a:rPr>
              <a:t>之后立即恢复客户机。</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zh-CN" sz="1200" kern="1200" dirty="0">
                <a:solidFill>
                  <a:schemeClr val="tx1"/>
                </a:solidFill>
                <a:effectLst/>
                <a:latin typeface="+mn-lt"/>
                <a:ea typeface="+mn-ea"/>
                <a:cs typeface="+mn-cs"/>
              </a:rPr>
              <a:t>嵌套内核成本实验使用包含入口和出口门的空函数，如第</a:t>
            </a:r>
            <a:r>
              <a:rPr lang="en-US" altLang="zh-CN" sz="1200" kern="1200" dirty="0">
                <a:solidFill>
                  <a:schemeClr val="tx1"/>
                </a:solidFill>
                <a:effectLst/>
                <a:latin typeface="+mn-lt"/>
                <a:ea typeface="+mn-ea"/>
                <a:cs typeface="+mn-cs"/>
              </a:rPr>
              <a:t>3.6.1</a:t>
            </a:r>
            <a:r>
              <a:rPr lang="zh-CN" altLang="zh-CN" sz="1200" kern="1200" dirty="0">
                <a:solidFill>
                  <a:schemeClr val="tx1"/>
                </a:solidFill>
                <a:effectLst/>
                <a:latin typeface="+mn-lt"/>
                <a:ea typeface="+mn-ea"/>
                <a:cs typeface="+mn-cs"/>
              </a:rPr>
              <a:t>节中所述。</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zh-CN" sz="1200" kern="1200" dirty="0">
                <a:solidFill>
                  <a:schemeClr val="tx1"/>
                </a:solidFill>
                <a:effectLst/>
                <a:latin typeface="+mn-lt"/>
                <a:ea typeface="+mn-ea"/>
                <a:cs typeface="+mn-cs"/>
              </a:rPr>
              <a:t>微基准测试执行每次</a:t>
            </a:r>
            <a:r>
              <a:rPr lang="zh-CN" altLang="en-US" sz="1200" kern="1200" dirty="0">
                <a:solidFill>
                  <a:schemeClr val="tx1"/>
                </a:solidFill>
                <a:effectLst/>
                <a:latin typeface="+mn-lt"/>
                <a:ea typeface="+mn-ea"/>
                <a:cs typeface="+mn-cs"/>
              </a:rPr>
              <a:t>调用</a:t>
            </a:r>
            <a:r>
              <a:rPr lang="zh-CN" altLang="zh-CN" sz="1200" kern="1200" dirty="0">
                <a:solidFill>
                  <a:schemeClr val="tx1"/>
                </a:solidFill>
                <a:effectLst/>
                <a:latin typeface="+mn-lt"/>
                <a:ea typeface="+mn-ea"/>
                <a:cs typeface="+mn-cs"/>
              </a:rPr>
              <a:t>一百万次并报告总耗用时间。每个微基准配置执行</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次，方差可忽略不计，并报告计算的每次呼叫平均时间。</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kern="1200" dirty="0">
                <a:solidFill>
                  <a:schemeClr val="tx1"/>
                </a:solidFill>
                <a:effectLst/>
                <a:latin typeface="+mn-lt"/>
                <a:ea typeface="+mn-ea"/>
                <a:cs typeface="+mn-cs"/>
              </a:rPr>
              <a:t>实验结果</a:t>
            </a:r>
            <a:r>
              <a:rPr lang="zh-CN" altLang="zh-CN" sz="1200" kern="1200" dirty="0">
                <a:solidFill>
                  <a:schemeClr val="tx1"/>
                </a:solidFill>
                <a:effectLst/>
                <a:latin typeface="+mn-lt"/>
                <a:ea typeface="+mn-ea"/>
                <a:cs typeface="+mn-cs"/>
              </a:rPr>
              <a:t>表明嵌套内核调用比</a:t>
            </a:r>
            <a:r>
              <a:rPr lang="en-US" altLang="zh-CN" sz="1200" kern="1200" dirty="0">
                <a:solidFill>
                  <a:schemeClr val="tx1"/>
                </a:solidFill>
                <a:effectLst/>
                <a:latin typeface="+mn-lt"/>
                <a:ea typeface="+mn-ea"/>
                <a:cs typeface="+mn-cs"/>
              </a:rPr>
              <a:t>VMM</a:t>
            </a:r>
            <a:r>
              <a:rPr lang="zh-CN" altLang="zh-CN" sz="1200" kern="1200" dirty="0">
                <a:solidFill>
                  <a:schemeClr val="tx1"/>
                </a:solidFill>
                <a:effectLst/>
                <a:latin typeface="+mn-lt"/>
                <a:ea typeface="+mn-ea"/>
                <a:cs typeface="+mn-cs"/>
              </a:rPr>
              <a:t>调用</a:t>
            </a:r>
            <a:r>
              <a:rPr lang="zh-CN" altLang="en-US" sz="1200" kern="1200" dirty="0">
                <a:solidFill>
                  <a:schemeClr val="tx1"/>
                </a:solidFill>
                <a:effectLst/>
                <a:latin typeface="+mn-lt"/>
                <a:ea typeface="+mn-ea"/>
                <a:cs typeface="+mn-cs"/>
              </a:rPr>
              <a:t>快</a:t>
            </a:r>
            <a:r>
              <a:rPr lang="zh-CN" altLang="zh-CN" sz="1200" kern="1200" dirty="0">
                <a:solidFill>
                  <a:schemeClr val="tx1"/>
                </a:solidFill>
                <a:effectLst/>
                <a:latin typeface="+mn-lt"/>
                <a:ea typeface="+mn-ea"/>
                <a:cs typeface="+mn-cs"/>
              </a:rPr>
              <a:t>约</a:t>
            </a:r>
            <a:r>
              <a:rPr lang="en-US" altLang="zh-CN" sz="1200" kern="1200" dirty="0">
                <a:solidFill>
                  <a:schemeClr val="tx1"/>
                </a:solidFill>
                <a:effectLst/>
                <a:latin typeface="+mn-lt"/>
                <a:ea typeface="+mn-ea"/>
                <a:cs typeface="+mn-cs"/>
              </a:rPr>
              <a:t>3.69</a:t>
            </a:r>
            <a:r>
              <a:rPr lang="zh-CN" altLang="zh-CN" sz="1200" kern="1200" dirty="0">
                <a:solidFill>
                  <a:schemeClr val="tx1"/>
                </a:solidFill>
                <a:effectLst/>
                <a:latin typeface="+mn-lt"/>
                <a:ea typeface="+mn-ea"/>
                <a:cs typeface="+mn-cs"/>
              </a:rPr>
              <a:t>倍，从而激发了在单个</a:t>
            </a:r>
            <a:r>
              <a:rPr lang="zh-CN" altLang="en-US" sz="1200" kern="1200" dirty="0">
                <a:solidFill>
                  <a:schemeClr val="tx1"/>
                </a:solidFill>
                <a:effectLst/>
                <a:latin typeface="+mn-lt"/>
                <a:ea typeface="+mn-ea"/>
                <a:cs typeface="+mn-cs"/>
              </a:rPr>
              <a:t>管理员</a:t>
            </a:r>
            <a:r>
              <a:rPr lang="zh-CN" altLang="zh-CN" sz="1200" kern="1200" dirty="0">
                <a:solidFill>
                  <a:schemeClr val="tx1"/>
                </a:solidFill>
                <a:effectLst/>
                <a:latin typeface="+mn-lt"/>
                <a:ea typeface="+mn-ea"/>
                <a:cs typeface="+mn-cs"/>
              </a:rPr>
              <a:t>权限级别实现嵌套内核架构的性能优势。用户模式到超级用户模式调用比嵌套内核调用更快，这需要大约</a:t>
            </a:r>
            <a:r>
              <a:rPr lang="en-US" altLang="zh-CN" sz="1200" kern="1200" dirty="0">
                <a:solidFill>
                  <a:schemeClr val="tx1"/>
                </a:solidFill>
                <a:effectLst/>
                <a:latin typeface="+mn-lt"/>
                <a:ea typeface="+mn-ea"/>
                <a:cs typeface="+mn-cs"/>
              </a:rPr>
              <a:t>1.59</a:t>
            </a:r>
            <a:r>
              <a:rPr lang="zh-CN" altLang="zh-CN" sz="1200" kern="1200" dirty="0">
                <a:solidFill>
                  <a:schemeClr val="tx1"/>
                </a:solidFill>
                <a:effectLst/>
                <a:latin typeface="+mn-lt"/>
                <a:ea typeface="+mn-ea"/>
                <a:cs typeface="+mn-cs"/>
              </a:rPr>
              <a:t>倍的时间。</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27</a:t>
            </a:fld>
            <a:endParaRPr lang="zh-CN" altLang="en-US"/>
          </a:p>
        </p:txBody>
      </p:sp>
    </p:spTree>
    <p:extLst>
      <p:ext uri="{BB962C8B-B14F-4D97-AF65-F5344CB8AC3E}">
        <p14:creationId xmlns:p14="http://schemas.microsoft.com/office/powerpoint/2010/main" val="1506784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为了评估</a:t>
            </a:r>
            <a:r>
              <a:rPr lang="en-US" altLang="zh-CN" sz="1200" b="0" i="0" kern="1200" dirty="0">
                <a:solidFill>
                  <a:schemeClr val="tx1"/>
                </a:solidFill>
                <a:effectLst/>
                <a:latin typeface="+mn-lt"/>
                <a:ea typeface="+mn-ea"/>
                <a:cs typeface="+mn-cs"/>
              </a:rPr>
              <a:t>PerspicuOS</a:t>
            </a:r>
            <a:r>
              <a:rPr lang="zh-CN" altLang="en-US" sz="1200" b="0" i="0" kern="1200" dirty="0">
                <a:solidFill>
                  <a:schemeClr val="tx1"/>
                </a:solidFill>
                <a:effectLst/>
                <a:latin typeface="+mn-lt"/>
                <a:ea typeface="+mn-ea"/>
                <a:cs typeface="+mn-cs"/>
              </a:rPr>
              <a:t>对系统调用性能的影响，本文从</a:t>
            </a:r>
            <a:r>
              <a:rPr lang="en-US" altLang="zh-CN" sz="1200" b="0" i="0" kern="1200" dirty="0" err="1">
                <a:solidFill>
                  <a:schemeClr val="tx1"/>
                </a:solidFill>
                <a:effectLst/>
                <a:latin typeface="+mn-lt"/>
                <a:ea typeface="+mn-ea"/>
                <a:cs typeface="+mn-cs"/>
              </a:rPr>
              <a:t>LMBench</a:t>
            </a:r>
            <a:r>
              <a:rPr lang="zh-CN" altLang="en-US" sz="1200" b="0" i="0" kern="1200" dirty="0">
                <a:solidFill>
                  <a:schemeClr val="tx1"/>
                </a:solidFill>
                <a:effectLst/>
                <a:latin typeface="+mn-lt"/>
                <a:ea typeface="+mn-ea"/>
                <a:cs typeface="+mn-cs"/>
              </a:rPr>
              <a:t>基准测试套件中进行了实验。为了评估</a:t>
            </a:r>
            <a:r>
              <a:rPr lang="en-US" altLang="zh-CN" sz="1200" b="0" i="0" kern="1200" dirty="0">
                <a:solidFill>
                  <a:schemeClr val="tx1"/>
                </a:solidFill>
                <a:effectLst/>
                <a:latin typeface="+mn-lt"/>
                <a:ea typeface="+mn-ea"/>
                <a:cs typeface="+mn-cs"/>
              </a:rPr>
              <a:t>PerspicuOS</a:t>
            </a:r>
            <a:r>
              <a:rPr lang="zh-CN" altLang="en-US" sz="1200" b="0" i="0" kern="1200" dirty="0">
                <a:solidFill>
                  <a:schemeClr val="tx1"/>
                </a:solidFill>
                <a:effectLst/>
                <a:latin typeface="+mn-lt"/>
                <a:ea typeface="+mn-ea"/>
                <a:cs typeface="+mn-cs"/>
              </a:rPr>
              <a:t>对系统调用性能的影响，本文</a:t>
            </a:r>
            <a:r>
              <a:rPr lang="en-US" altLang="zh-CN" sz="1200" b="0" i="0" kern="1200" dirty="0" err="1">
                <a:solidFill>
                  <a:schemeClr val="tx1"/>
                </a:solidFill>
                <a:effectLst/>
                <a:latin typeface="+mn-lt"/>
                <a:ea typeface="+mn-ea"/>
                <a:cs typeface="+mn-cs"/>
              </a:rPr>
              <a:t>LMBench</a:t>
            </a:r>
            <a:r>
              <a:rPr lang="zh-CN" altLang="en-US" sz="1200" b="0" i="0" kern="1200" dirty="0">
                <a:solidFill>
                  <a:schemeClr val="tx1"/>
                </a:solidFill>
                <a:effectLst/>
                <a:latin typeface="+mn-lt"/>
                <a:ea typeface="+mn-ea"/>
                <a:cs typeface="+mn-cs"/>
              </a:rPr>
              <a:t>基准测试套件进行了实验，在大多数情况下，我们的系统最多比基线（未修改的）</a:t>
            </a:r>
            <a:r>
              <a:rPr lang="en-US" altLang="zh-CN" sz="1200" b="0" i="0" kern="1200" dirty="0">
                <a:solidFill>
                  <a:schemeClr val="tx1"/>
                </a:solidFill>
                <a:effectLst/>
                <a:latin typeface="+mn-lt"/>
                <a:ea typeface="+mn-ea"/>
                <a:cs typeface="+mn-cs"/>
              </a:rPr>
              <a:t>FreeBSD</a:t>
            </a:r>
            <a:r>
              <a:rPr lang="zh-CN" altLang="en-US" sz="1200" b="0" i="0" kern="1200" dirty="0">
                <a:solidFill>
                  <a:schemeClr val="tx1"/>
                </a:solidFill>
                <a:effectLst/>
                <a:latin typeface="+mn-lt"/>
                <a:ea typeface="+mn-ea"/>
                <a:cs typeface="+mn-cs"/>
              </a:rPr>
              <a:t>内核慢</a:t>
            </a:r>
            <a:r>
              <a:rPr lang="en-US" altLang="zh-CN" sz="1200" b="0" i="0" kern="1200" dirty="0">
                <a:solidFill>
                  <a:schemeClr val="tx1"/>
                </a:solidFill>
                <a:effectLst/>
                <a:latin typeface="+mn-lt"/>
                <a:ea typeface="+mn-ea"/>
                <a:cs typeface="+mn-cs"/>
              </a:rPr>
              <a:t>1.25</a:t>
            </a:r>
            <a:r>
              <a:rPr lang="zh-CN" altLang="en-US" sz="1200" b="0" i="0" kern="1200" dirty="0">
                <a:solidFill>
                  <a:schemeClr val="tx1"/>
                </a:solidFill>
                <a:effectLst/>
                <a:latin typeface="+mn-lt"/>
                <a:ea typeface="+mn-ea"/>
                <a:cs typeface="+mn-cs"/>
              </a:rPr>
              <a:t>倍。</a:t>
            </a:r>
            <a:r>
              <a:rPr lang="en-US" altLang="zh-CN" sz="1200" b="0" i="0" kern="1200" dirty="0" err="1">
                <a:solidFill>
                  <a:schemeClr val="tx1"/>
                </a:solidFill>
                <a:effectLst/>
                <a:latin typeface="+mn-lt"/>
                <a:ea typeface="+mn-ea"/>
                <a:cs typeface="+mn-cs"/>
              </a:rPr>
              <a:t>mmap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fork + exit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fork + exec</a:t>
            </a:r>
            <a:r>
              <a:rPr lang="zh-CN" altLang="en-US" sz="1200" b="0" i="0" kern="1200" dirty="0">
                <a:solidFill>
                  <a:schemeClr val="tx1"/>
                </a:solidFill>
                <a:effectLst/>
                <a:latin typeface="+mn-lt"/>
                <a:ea typeface="+mn-ea"/>
                <a:cs typeface="+mn-cs"/>
              </a:rPr>
              <a:t>表现出更高的执行时间开销约</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倍。这是因为这些</a:t>
            </a:r>
            <a:r>
              <a:rPr lang="en-US" altLang="zh-CN" sz="1200" b="0" i="0" kern="1200" dirty="0">
                <a:solidFill>
                  <a:schemeClr val="tx1"/>
                </a:solidFill>
                <a:effectLst/>
                <a:latin typeface="+mn-lt"/>
                <a:ea typeface="+mn-ea"/>
                <a:cs typeface="+mn-cs"/>
              </a:rPr>
              <a:t>benchmark</a:t>
            </a:r>
            <a:r>
              <a:rPr lang="zh-CN" altLang="en-US" sz="1200" b="0" i="0" kern="1200" dirty="0">
                <a:solidFill>
                  <a:schemeClr val="tx1"/>
                </a:solidFill>
                <a:effectLst/>
                <a:latin typeface="+mn-lt"/>
                <a:ea typeface="+mn-ea"/>
                <a:cs typeface="+mn-cs"/>
              </a:rPr>
              <a:t>强调</a:t>
            </a:r>
            <a:r>
              <a:rPr lang="en-US" altLang="zh-CN" sz="1200" b="0" i="0" kern="1200" dirty="0" err="1">
                <a:solidFill>
                  <a:schemeClr val="tx1"/>
                </a:solidFill>
                <a:effectLst/>
                <a:latin typeface="+mn-lt"/>
                <a:ea typeface="+mn-ea"/>
                <a:cs typeface="+mn-cs"/>
              </a:rPr>
              <a:t>vMMU</a:t>
            </a:r>
            <a:r>
              <a:rPr lang="zh-CN" altLang="en-US" sz="1200" b="0" i="0" kern="1200" dirty="0">
                <a:solidFill>
                  <a:schemeClr val="tx1"/>
                </a:solidFill>
                <a:effectLst/>
                <a:latin typeface="+mn-lt"/>
                <a:ea typeface="+mn-ea"/>
                <a:cs typeface="+mn-cs"/>
              </a:rPr>
              <a:t>连续多次调用以设置新的地址空间。本文团队通过这个测试确定了一小部分功能，这些功能负责大部分此类行为，初步实验表明，将这些功能转换为批量操作时，减少了</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％以上。</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28</a:t>
            </a:fld>
            <a:endParaRPr lang="zh-CN" altLang="en-US"/>
          </a:p>
        </p:txBody>
      </p:sp>
    </p:spTree>
    <p:extLst>
      <p:ext uri="{BB962C8B-B14F-4D97-AF65-F5344CB8AC3E}">
        <p14:creationId xmlns:p14="http://schemas.microsoft.com/office/powerpoint/2010/main" val="4009157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为了评估实际应用程序的开销，我们测量了</a:t>
            </a:r>
            <a:r>
              <a:rPr lang="en-US" altLang="zh-CN" sz="1200" b="0" i="0" kern="1200" dirty="0">
                <a:solidFill>
                  <a:schemeClr val="tx1"/>
                </a:solidFill>
                <a:effectLst/>
                <a:latin typeface="+mn-lt"/>
                <a:ea typeface="+mn-ea"/>
                <a:cs typeface="+mn-cs"/>
              </a:rPr>
              <a:t>FreeBSD OpenSSH</a:t>
            </a:r>
            <a:r>
              <a:rPr lang="zh-CN" altLang="en-US" sz="1200" b="0" i="0" kern="1200" dirty="0">
                <a:solidFill>
                  <a:schemeClr val="tx1"/>
                </a:solidFill>
                <a:effectLst/>
                <a:latin typeface="+mn-lt"/>
                <a:ea typeface="+mn-ea"/>
                <a:cs typeface="+mn-cs"/>
              </a:rPr>
              <a:t>服务器的性能，测量了在</a:t>
            </a:r>
            <a:r>
              <a:rPr lang="en-US" altLang="zh-CN" sz="1200" b="0" i="0" kern="1200" dirty="0">
                <a:solidFill>
                  <a:schemeClr val="tx1"/>
                </a:solidFill>
                <a:effectLst/>
                <a:latin typeface="+mn-lt"/>
                <a:ea typeface="+mn-ea"/>
                <a:cs typeface="+mn-cs"/>
              </a:rPr>
              <a:t>PerspicuOS</a:t>
            </a:r>
            <a:r>
              <a:rPr lang="zh-CN" altLang="en-US" sz="1200" b="0" i="0" kern="1200" dirty="0">
                <a:solidFill>
                  <a:schemeClr val="tx1"/>
                </a:solidFill>
                <a:effectLst/>
                <a:latin typeface="+mn-lt"/>
                <a:ea typeface="+mn-ea"/>
                <a:cs typeface="+mn-cs"/>
              </a:rPr>
              <a:t>内核上运行的</a:t>
            </a:r>
            <a:r>
              <a:rPr lang="en-US" altLang="zh-CN" sz="1200" b="0" i="0" kern="1200" dirty="0">
                <a:solidFill>
                  <a:schemeClr val="tx1"/>
                </a:solidFill>
                <a:effectLst/>
                <a:latin typeface="+mn-lt"/>
                <a:ea typeface="+mn-ea"/>
                <a:cs typeface="+mn-cs"/>
              </a:rPr>
              <a:t>Apache </a:t>
            </a:r>
            <a:r>
              <a:rPr lang="en-US" altLang="zh-CN" sz="1200" b="0" i="0" kern="1200" dirty="0" err="1">
                <a:solidFill>
                  <a:schemeClr val="tx1"/>
                </a:solidFill>
                <a:effectLst/>
                <a:latin typeface="+mn-lt"/>
                <a:ea typeface="+mn-ea"/>
                <a:cs typeface="+mn-cs"/>
              </a:rPr>
              <a:t>httpd</a:t>
            </a:r>
            <a:r>
              <a:rPr lang="zh-CN" altLang="en-US" sz="1200" b="0" i="0" kern="1200" dirty="0">
                <a:solidFill>
                  <a:schemeClr val="tx1"/>
                </a:solidFill>
                <a:effectLst/>
                <a:latin typeface="+mn-lt"/>
                <a:ea typeface="+mn-ea"/>
                <a:cs typeface="+mn-cs"/>
              </a:rPr>
              <a:t>服务器的性能和内核编译的性能。本文选择使用网络服务器，因为它们比许多计算绑定应用程序更多地运行内核功能，因此更有可能受到内核开销的影响。对于</a:t>
            </a:r>
            <a:r>
              <a:rPr lang="en-US" altLang="zh-CN" sz="1200" b="0" i="0" kern="1200" dirty="0">
                <a:solidFill>
                  <a:schemeClr val="tx1"/>
                </a:solidFill>
                <a:effectLst/>
                <a:latin typeface="+mn-lt"/>
                <a:ea typeface="+mn-ea"/>
                <a:cs typeface="+mn-cs"/>
              </a:rPr>
              <a:t>OpenSSH</a:t>
            </a:r>
            <a:r>
              <a:rPr lang="zh-CN" altLang="en-US" sz="1200" b="0" i="0" kern="1200" dirty="0">
                <a:solidFill>
                  <a:schemeClr val="tx1"/>
                </a:solidFill>
                <a:effectLst/>
                <a:latin typeface="+mn-lt"/>
                <a:ea typeface="+mn-ea"/>
                <a:cs typeface="+mn-cs"/>
              </a:rPr>
              <a:t>实验，我们从服务器向客户端传输大小从</a:t>
            </a:r>
            <a:r>
              <a:rPr lang="en-US" altLang="zh-CN" sz="1200" b="0" i="0" kern="1200" dirty="0">
                <a:solidFill>
                  <a:schemeClr val="tx1"/>
                </a:solidFill>
                <a:effectLst/>
                <a:latin typeface="+mn-lt"/>
                <a:ea typeface="+mn-ea"/>
                <a:cs typeface="+mn-cs"/>
              </a:rPr>
              <a:t>1 KB</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16 MB</a:t>
            </a:r>
            <a:r>
              <a:rPr lang="zh-CN" altLang="en-US" sz="1200" b="0" i="0" kern="1200" dirty="0">
                <a:solidFill>
                  <a:schemeClr val="tx1"/>
                </a:solidFill>
                <a:effectLst/>
                <a:latin typeface="+mn-lt"/>
                <a:ea typeface="+mn-ea"/>
                <a:cs typeface="+mn-cs"/>
              </a:rPr>
              <a:t>的文件。我们将每个文件传输</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次，每次测量所获得的带宽。图</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显示了传输的每个文件大小相对于本机的平均带宽开销。 </a:t>
            </a:r>
            <a:r>
              <a:rPr lang="en-US" altLang="zh-CN" sz="1200" b="0" i="0" kern="1200" dirty="0">
                <a:solidFill>
                  <a:schemeClr val="tx1"/>
                </a:solidFill>
                <a:effectLst/>
                <a:latin typeface="+mn-lt"/>
                <a:ea typeface="+mn-ea"/>
                <a:cs typeface="+mn-cs"/>
              </a:rPr>
              <a:t>1 KB</a:t>
            </a:r>
            <a:r>
              <a:rPr lang="zh-CN" altLang="en-US" sz="1200" b="0" i="0" kern="1200" dirty="0">
                <a:solidFill>
                  <a:schemeClr val="tx1"/>
                </a:solidFill>
                <a:effectLst/>
                <a:latin typeface="+mn-lt"/>
                <a:ea typeface="+mn-ea"/>
                <a:cs typeface="+mn-cs"/>
              </a:rPr>
              <a:t>文件的最大带宽减少为</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％。传输</a:t>
            </a:r>
            <a:r>
              <a:rPr lang="en-US" altLang="zh-CN" sz="1200" b="0" i="0" kern="1200" dirty="0">
                <a:solidFill>
                  <a:schemeClr val="tx1"/>
                </a:solidFill>
                <a:effectLst/>
                <a:latin typeface="+mn-lt"/>
                <a:ea typeface="+mn-ea"/>
                <a:cs typeface="+mn-cs"/>
              </a:rPr>
              <a:t>64 KB</a:t>
            </a:r>
            <a:r>
              <a:rPr lang="zh-CN" altLang="en-US" sz="1200" b="0" i="0" kern="1200" dirty="0">
                <a:solidFill>
                  <a:schemeClr val="tx1"/>
                </a:solidFill>
                <a:effectLst/>
                <a:latin typeface="+mn-lt"/>
                <a:ea typeface="+mn-ea"/>
                <a:cs typeface="+mn-cs"/>
              </a:rPr>
              <a:t>以上的文件带宽减少不到</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29</a:t>
            </a:fld>
            <a:endParaRPr lang="zh-CN" altLang="en-US"/>
          </a:p>
        </p:txBody>
      </p:sp>
    </p:spTree>
    <p:extLst>
      <p:ext uri="{BB962C8B-B14F-4D97-AF65-F5344CB8AC3E}">
        <p14:creationId xmlns:p14="http://schemas.microsoft.com/office/powerpoint/2010/main" val="3584656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对于</a:t>
            </a:r>
            <a:r>
              <a:rPr lang="en-US" altLang="zh-CN" sz="1200" b="0" i="0" kern="1200" dirty="0">
                <a:solidFill>
                  <a:schemeClr val="tx1"/>
                </a:solidFill>
                <a:effectLst/>
                <a:latin typeface="+mn-lt"/>
                <a:ea typeface="+mn-ea"/>
                <a:cs typeface="+mn-cs"/>
              </a:rPr>
              <a:t>Apache</a:t>
            </a:r>
            <a:r>
              <a:rPr lang="zh-CN" altLang="en-US" sz="1200" b="0" i="0" kern="1200" dirty="0">
                <a:solidFill>
                  <a:schemeClr val="tx1"/>
                </a:solidFill>
                <a:effectLst/>
                <a:latin typeface="+mn-lt"/>
                <a:ea typeface="+mn-ea"/>
                <a:cs typeface="+mn-cs"/>
              </a:rPr>
              <a:t>实验，我们使用</a:t>
            </a:r>
            <a:r>
              <a:rPr lang="en-US" altLang="zh-CN" sz="1200" b="0" i="0" kern="1200" dirty="0">
                <a:solidFill>
                  <a:schemeClr val="tx1"/>
                </a:solidFill>
                <a:effectLst/>
                <a:latin typeface="+mn-lt"/>
                <a:ea typeface="+mn-ea"/>
                <a:cs typeface="+mn-cs"/>
              </a:rPr>
              <a:t>Apache</a:t>
            </a:r>
            <a:r>
              <a:rPr lang="zh-CN" altLang="en-US" sz="1200" b="0" i="0" kern="1200" dirty="0">
                <a:solidFill>
                  <a:schemeClr val="tx1"/>
                </a:solidFill>
                <a:effectLst/>
                <a:latin typeface="+mn-lt"/>
                <a:ea typeface="+mn-ea"/>
                <a:cs typeface="+mn-cs"/>
              </a:rPr>
              <a:t>的基准测试工具</a:t>
            </a:r>
            <a:r>
              <a:rPr lang="en-US" altLang="zh-CN" sz="1200" b="0" i="0" kern="1200" dirty="0">
                <a:solidFill>
                  <a:schemeClr val="tx1"/>
                </a:solidFill>
                <a:effectLst/>
                <a:latin typeface="+mn-lt"/>
                <a:ea typeface="+mn-ea"/>
                <a:cs typeface="+mn-cs"/>
              </a:rPr>
              <a:t>ab</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1Gbps</a:t>
            </a:r>
            <a:r>
              <a:rPr lang="zh-CN" altLang="en-US" sz="1200" b="0" i="0" kern="1200" dirty="0">
                <a:solidFill>
                  <a:schemeClr val="tx1"/>
                </a:solidFill>
                <a:effectLst/>
                <a:latin typeface="+mn-lt"/>
                <a:ea typeface="+mn-ea"/>
                <a:cs typeface="+mn-cs"/>
              </a:rPr>
              <a:t>网络上使用</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个并发连接执行</a:t>
            </a:r>
            <a:r>
              <a:rPr lang="en-US" altLang="zh-CN" sz="1200" b="0" i="0" kern="1200" dirty="0">
                <a:solidFill>
                  <a:schemeClr val="tx1"/>
                </a:solidFill>
                <a:effectLst/>
                <a:latin typeface="+mn-lt"/>
                <a:ea typeface="+mn-ea"/>
                <a:cs typeface="+mn-cs"/>
              </a:rPr>
              <a:t>10000</a:t>
            </a:r>
            <a:r>
              <a:rPr lang="zh-CN" altLang="en-US" sz="1200" b="0" i="0" kern="1200" dirty="0">
                <a:solidFill>
                  <a:schemeClr val="tx1"/>
                </a:solidFill>
                <a:effectLst/>
                <a:latin typeface="+mn-lt"/>
                <a:ea typeface="+mn-ea"/>
                <a:cs typeface="+mn-cs"/>
              </a:rPr>
              <a:t>个请求，文件大小从</a:t>
            </a:r>
            <a:r>
              <a:rPr lang="en-US" altLang="zh-CN" sz="1200" b="0" i="0" kern="1200" dirty="0">
                <a:solidFill>
                  <a:schemeClr val="tx1"/>
                </a:solidFill>
                <a:effectLst/>
                <a:latin typeface="+mn-lt"/>
                <a:ea typeface="+mn-ea"/>
                <a:cs typeface="+mn-cs"/>
              </a:rPr>
              <a:t>1 KB</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 GB</a:t>
            </a:r>
            <a:r>
              <a:rPr lang="zh-CN" altLang="en-US" sz="1200" b="0" i="0" kern="1200" dirty="0">
                <a:solidFill>
                  <a:schemeClr val="tx1"/>
                </a:solidFill>
                <a:effectLst/>
                <a:latin typeface="+mn-lt"/>
                <a:ea typeface="+mn-ea"/>
                <a:cs typeface="+mn-cs"/>
              </a:rPr>
              <a:t>不等。我们对每个文件大小执行了</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次此实验，实验结果显示在开销基本可以忽略不计。</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30</a:t>
            </a:fld>
            <a:endParaRPr lang="zh-CN" altLang="en-US"/>
          </a:p>
        </p:txBody>
      </p:sp>
    </p:spTree>
    <p:extLst>
      <p:ext uri="{BB962C8B-B14F-4D97-AF65-F5344CB8AC3E}">
        <p14:creationId xmlns:p14="http://schemas.microsoft.com/office/powerpoint/2010/main" val="4086097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zh-CN" sz="1200" kern="1200" dirty="0">
                <a:solidFill>
                  <a:schemeClr val="tx1"/>
                </a:solidFill>
                <a:effectLst/>
                <a:latin typeface="+mn-lt"/>
                <a:ea typeface="+mn-ea"/>
                <a:cs typeface="+mn-cs"/>
              </a:rPr>
              <a:t>内核构建实验从头开始清理并构建了一个</a:t>
            </a:r>
            <a:r>
              <a:rPr lang="en-US" altLang="zh-CN" sz="1200" kern="1200" dirty="0">
                <a:solidFill>
                  <a:schemeClr val="tx1"/>
                </a:solidFill>
                <a:effectLst/>
                <a:latin typeface="+mn-lt"/>
                <a:ea typeface="+mn-ea"/>
                <a:cs typeface="+mn-cs"/>
              </a:rPr>
              <a:t>FreeBSD</a:t>
            </a:r>
            <a:r>
              <a:rPr lang="zh-CN" altLang="zh-CN" sz="1200" kern="1200" dirty="0">
                <a:solidFill>
                  <a:schemeClr val="tx1"/>
                </a:solidFill>
                <a:effectLst/>
                <a:latin typeface="+mn-lt"/>
                <a:ea typeface="+mn-ea"/>
                <a:cs typeface="+mn-cs"/>
              </a:rPr>
              <a:t>内核，共运行</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次。最差的运行时间如表所示。结果显示基本</a:t>
            </a:r>
            <a:r>
              <a:rPr lang="en-US" altLang="zh-CN" sz="1200" kern="1200" dirty="0">
                <a:solidFill>
                  <a:schemeClr val="tx1"/>
                </a:solidFill>
                <a:effectLst/>
                <a:latin typeface="+mn-lt"/>
                <a:ea typeface="+mn-ea"/>
                <a:cs typeface="+mn-cs"/>
              </a:rPr>
              <a:t>PerspicuOS</a:t>
            </a:r>
            <a:r>
              <a:rPr lang="zh-CN" altLang="zh-CN" sz="1200" kern="1200" dirty="0">
                <a:solidFill>
                  <a:schemeClr val="tx1"/>
                </a:solidFill>
                <a:effectLst/>
                <a:latin typeface="+mn-lt"/>
                <a:ea typeface="+mn-ea"/>
                <a:cs typeface="+mn-cs"/>
              </a:rPr>
              <a:t>，系统调用表和进程列表配置的开销约为</a:t>
            </a:r>
            <a:r>
              <a:rPr lang="en-US" altLang="zh-CN" sz="1200" kern="1200" dirty="0">
                <a:solidFill>
                  <a:schemeClr val="tx1"/>
                </a:solidFill>
                <a:effectLst/>
                <a:latin typeface="+mn-lt"/>
                <a:ea typeface="+mn-ea"/>
                <a:cs typeface="+mn-cs"/>
              </a:rPr>
              <a:t>2.6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系统调用进入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退出情况的开销为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31</a:t>
            </a:fld>
            <a:endParaRPr lang="zh-CN" altLang="en-US"/>
          </a:p>
        </p:txBody>
      </p:sp>
    </p:spTree>
    <p:extLst>
      <p:ext uri="{BB962C8B-B14F-4D97-AF65-F5344CB8AC3E}">
        <p14:creationId xmlns:p14="http://schemas.microsoft.com/office/powerpoint/2010/main" val="2238978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本文介绍了嵌套内核体系结构，这是一种新的操作系统组织，它为商品操作系统提供了重要的安全性优势，并对现有的单片内核进行了改进。</a:t>
            </a:r>
            <a:endParaRPr lang="en-US" altLang="zh-CN" dirty="0"/>
          </a:p>
          <a:p>
            <a:pPr marL="171450" indent="-171450">
              <a:buFont typeface="Arial" panose="020B0604020202020204" pitchFamily="34" charset="0"/>
              <a:buChar char="•"/>
            </a:pPr>
            <a:r>
              <a:rPr lang="zh-CN" altLang="en-US" dirty="0"/>
              <a:t>本文展示了两个嵌套的内核架构组件，嵌套内核和外核，可以在公共地址空间中的最高硬件保护级别共存，而不会影响系统的隔离。</a:t>
            </a:r>
            <a:endParaRPr lang="en-US" altLang="zh-CN" dirty="0"/>
          </a:p>
          <a:p>
            <a:pPr marL="171450" indent="-171450">
              <a:buFont typeface="Arial" panose="020B0604020202020204" pitchFamily="34" charset="0"/>
              <a:buChar char="•"/>
            </a:pPr>
            <a:r>
              <a:rPr lang="zh-CN" altLang="en-US" dirty="0"/>
              <a:t>嵌套内核</a:t>
            </a:r>
            <a:r>
              <a:rPr lang="en-US" altLang="zh-CN" dirty="0"/>
              <a:t>OS</a:t>
            </a:r>
            <a:r>
              <a:rPr lang="zh-CN" altLang="en-US" dirty="0"/>
              <a:t>可以高效的支持有用的写仲裁策略，例如一次写入和仅附加，</a:t>
            </a:r>
            <a:r>
              <a:rPr lang="en-US" altLang="zh-CN" dirty="0"/>
              <a:t>OS</a:t>
            </a:r>
            <a:r>
              <a:rPr lang="zh-CN" altLang="en-US" dirty="0"/>
              <a:t>开发人员可以使用这些策略来合并具有极低性能开销的新安全策略。</a:t>
            </a:r>
            <a:endParaRPr lang="en-US" altLang="zh-CN" dirty="0"/>
          </a:p>
          <a:p>
            <a:pPr marL="171450" indent="-171450">
              <a:buFont typeface="Arial" panose="020B0604020202020204" pitchFamily="34" charset="0"/>
              <a:buChar char="•"/>
            </a:pPr>
            <a:r>
              <a:rPr lang="zh-CN" altLang="en-US" dirty="0"/>
              <a:t>更广泛地说，本文希望嵌套内核架构可以通过使操作系统开发人员能够为选定的操作系统功能整合更丰富的安全原则来提高操作系统安全性。</a:t>
            </a:r>
          </a:p>
        </p:txBody>
      </p:sp>
      <p:sp>
        <p:nvSpPr>
          <p:cNvPr id="4" name="灯片编号占位符 3"/>
          <p:cNvSpPr>
            <a:spLocks noGrp="1"/>
          </p:cNvSpPr>
          <p:nvPr>
            <p:ph type="sldNum" sz="quarter" idx="5"/>
          </p:nvPr>
        </p:nvSpPr>
        <p:spPr/>
        <p:txBody>
          <a:bodyPr/>
          <a:lstStyle/>
          <a:p>
            <a:fld id="{1FDCFD11-E5D8-4055-8DF5-87B2785EE007}" type="slidenum">
              <a:rPr lang="zh-CN" altLang="en-US" smtClean="0"/>
              <a:t>33</a:t>
            </a:fld>
            <a:endParaRPr lang="zh-CN" altLang="en-US"/>
          </a:p>
        </p:txBody>
      </p:sp>
    </p:spTree>
    <p:extLst>
      <p:ext uri="{BB962C8B-B14F-4D97-AF65-F5344CB8AC3E}">
        <p14:creationId xmlns:p14="http://schemas.microsoft.com/office/powerpoint/2010/main" val="409663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举个例子，</a:t>
            </a:r>
            <a:r>
              <a:rPr lang="en-US" altLang="zh-CN" dirty="0" err="1"/>
              <a:t>syscall</a:t>
            </a:r>
            <a:r>
              <a:rPr lang="zh-CN" altLang="en-US" dirty="0"/>
              <a:t>一个读操作，恶意软件使用了一个</a:t>
            </a:r>
            <a:r>
              <a:rPr lang="en-US" altLang="zh-CN" dirty="0" err="1"/>
              <a:t>syscall</a:t>
            </a:r>
            <a:r>
              <a:rPr lang="en-US" altLang="zh-CN" dirty="0"/>
              <a:t> hooking</a:t>
            </a:r>
            <a:r>
              <a:rPr lang="zh-CN" altLang="en-US" dirty="0"/>
              <a:t>，劫持了</a:t>
            </a:r>
            <a:r>
              <a:rPr lang="en-US" altLang="zh-CN" dirty="0"/>
              <a:t>read()</a:t>
            </a:r>
            <a:r>
              <a:rPr lang="zh-CN" altLang="en-US" dirty="0"/>
              <a:t>执行地址，替换成了一个恶意的读，那这时候，恶意软件已经获取了</a:t>
            </a:r>
            <a:r>
              <a:rPr lang="en-US" altLang="zh-CN" dirty="0"/>
              <a:t>ring0</a:t>
            </a:r>
            <a:r>
              <a:rPr lang="zh-CN" altLang="en-US" dirty="0"/>
              <a:t>级别的权限，因为缺乏内存隔离，因此恶意读可以访问系统上所有的内存和资源。</a:t>
            </a:r>
          </a:p>
        </p:txBody>
      </p:sp>
      <p:sp>
        <p:nvSpPr>
          <p:cNvPr id="4" name="灯片编号占位符 3"/>
          <p:cNvSpPr>
            <a:spLocks noGrp="1"/>
          </p:cNvSpPr>
          <p:nvPr>
            <p:ph type="sldNum" sz="quarter" idx="5"/>
          </p:nvPr>
        </p:nvSpPr>
        <p:spPr/>
        <p:txBody>
          <a:bodyPr/>
          <a:lstStyle/>
          <a:p>
            <a:fld id="{1FDCFD11-E5D8-4055-8DF5-87B2785EE007}" type="slidenum">
              <a:rPr lang="zh-CN" altLang="en-US" smtClean="0"/>
              <a:t>4</a:t>
            </a:fld>
            <a:endParaRPr lang="zh-CN" altLang="en-US"/>
          </a:p>
        </p:txBody>
      </p:sp>
    </p:spTree>
    <p:extLst>
      <p:ext uri="{BB962C8B-B14F-4D97-AF65-F5344CB8AC3E}">
        <p14:creationId xmlns:p14="http://schemas.microsoft.com/office/powerpoint/2010/main" val="27523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传统方法要么完全放弃宏内核设计，比如使用微内核设计，要么使用</a:t>
            </a:r>
            <a:r>
              <a:rPr lang="en-US" altLang="zh-CN" dirty="0"/>
              <a:t>VMM</a:t>
            </a:r>
            <a:r>
              <a:rPr lang="zh-CN" altLang="en-US" dirty="0"/>
              <a:t>透明的进行隔离。微内核需要对</a:t>
            </a:r>
            <a:r>
              <a:rPr lang="en-US" altLang="zh-CN" dirty="0"/>
              <a:t>OS</a:t>
            </a:r>
            <a:r>
              <a:rPr lang="zh-CN" altLang="en-US" dirty="0"/>
              <a:t>进行大量的重新设计和实施，</a:t>
            </a:r>
            <a:r>
              <a:rPr lang="en-US" altLang="zh-CN" dirty="0"/>
              <a:t>VMM</a:t>
            </a:r>
            <a:r>
              <a:rPr lang="zh-CN" altLang="en-US" dirty="0"/>
              <a:t>很显然存在性能问题。</a:t>
            </a:r>
            <a:endParaRPr lang="en-US" altLang="zh-CN" dirty="0"/>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因此本文提出了一种新的</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nested kernel OS</a:t>
            </a:r>
            <a:r>
              <a:rPr lang="zh-CN" altLang="en-US" sz="1200" b="0" i="0" kern="1200" dirty="0">
                <a:solidFill>
                  <a:schemeClr val="tx1"/>
                </a:solidFill>
                <a:effectLst/>
                <a:latin typeface="+mn-lt"/>
                <a:ea typeface="+mn-ea"/>
                <a:cs typeface="+mn-cs"/>
              </a:rPr>
              <a:t>。它将</a:t>
            </a:r>
            <a:r>
              <a:rPr lang="en-US" altLang="zh-CN" sz="1200" b="0" i="0" kern="1200" dirty="0">
                <a:solidFill>
                  <a:schemeClr val="tx1"/>
                </a:solidFill>
                <a:effectLst/>
                <a:latin typeface="+mn-lt"/>
                <a:ea typeface="+mn-ea"/>
                <a:cs typeface="+mn-cs"/>
              </a:rPr>
              <a:t>MMU</a:t>
            </a:r>
            <a:r>
              <a:rPr lang="zh-CN" altLang="en-US" sz="1200" b="0" i="0" kern="1200" dirty="0">
                <a:solidFill>
                  <a:schemeClr val="tx1"/>
                </a:solidFill>
                <a:effectLst/>
                <a:latin typeface="+mn-lt"/>
                <a:ea typeface="+mn-ea"/>
                <a:cs typeface="+mn-cs"/>
              </a:rPr>
              <a:t>限制为内核代码的一小部分子集，放在一个内存保护域中，这个内存保护域我们称为嵌套内核。嵌套内核，它是可信的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内核的其余部分，称为外部内核，是不可信的。通过这样的方式，本文实现了内存隔离。最后，嵌套内核架构可以合并到现有的商品宏内核</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中，目前已经应用在了</a:t>
            </a:r>
            <a:r>
              <a:rPr lang="en-US" altLang="zh-CN" sz="1200" b="0" i="0" kern="1200" dirty="0">
                <a:solidFill>
                  <a:schemeClr val="tx1"/>
                </a:solidFill>
                <a:effectLst/>
                <a:latin typeface="+mn-lt"/>
                <a:ea typeface="+mn-ea"/>
                <a:cs typeface="+mn-cs"/>
              </a:rPr>
              <a:t>FreeBSD 9.0</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5</a:t>
            </a:fld>
            <a:endParaRPr lang="zh-CN" altLang="en-US"/>
          </a:p>
        </p:txBody>
      </p:sp>
    </p:spTree>
    <p:extLst>
      <p:ext uri="{BB962C8B-B14F-4D97-AF65-F5344CB8AC3E}">
        <p14:creationId xmlns:p14="http://schemas.microsoft.com/office/powerpoint/2010/main" val="232137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刚刚已经说了，</a:t>
            </a:r>
            <a:r>
              <a:rPr lang="en-US" altLang="zh-CN" dirty="0"/>
              <a:t>MMU</a:t>
            </a:r>
            <a:r>
              <a:rPr lang="zh-CN" altLang="en-US" dirty="0"/>
              <a:t>被放在嵌套内核中，并且内核代码和数据的子集也在嵌套内核中，这些重要的部分都在嵌套内核中，因此，嵌套内核它具有完整的系统特权。所以只有嵌套内核才有权力修改底层物理</a:t>
            </a:r>
            <a:r>
              <a:rPr lang="en-US" altLang="zh-CN" dirty="0"/>
              <a:t>MMU</a:t>
            </a:r>
            <a:r>
              <a:rPr lang="zh-CN" altLang="en-US" dirty="0"/>
              <a:t>状态，把底层物理</a:t>
            </a:r>
            <a:r>
              <a:rPr lang="en-US" altLang="zh-CN" dirty="0"/>
              <a:t>MMU</a:t>
            </a:r>
            <a:r>
              <a:rPr lang="zh-CN" altLang="en-US" dirty="0"/>
              <a:t>称为</a:t>
            </a:r>
            <a:r>
              <a:rPr lang="en-US" altLang="zh-CN" dirty="0" err="1"/>
              <a:t>pMMU</a:t>
            </a:r>
            <a:r>
              <a:rPr lang="zh-CN" altLang="en-US" dirty="0"/>
              <a:t>；如果外部内核想要修改</a:t>
            </a:r>
            <a:r>
              <a:rPr lang="en-US" altLang="zh-CN" dirty="0" err="1"/>
              <a:t>pMMU</a:t>
            </a:r>
            <a:r>
              <a:rPr lang="zh-CN" altLang="en-US" dirty="0"/>
              <a:t>，它必须交给嵌套内核仲裁，由嵌套内核通过虚拟</a:t>
            </a:r>
            <a:r>
              <a:rPr lang="en-US" altLang="zh-CN" dirty="0"/>
              <a:t>MMU</a:t>
            </a:r>
            <a:r>
              <a:rPr lang="zh-CN" altLang="en-US" dirty="0"/>
              <a:t>介入到</a:t>
            </a:r>
            <a:r>
              <a:rPr lang="en-US" altLang="zh-CN" dirty="0" err="1"/>
              <a:t>pMMU</a:t>
            </a:r>
            <a:r>
              <a:rPr lang="zh-CN" altLang="en-US" dirty="0"/>
              <a:t>的修改，我们把虚拟</a:t>
            </a:r>
            <a:r>
              <a:rPr lang="en-US" altLang="zh-CN" dirty="0"/>
              <a:t>MMU</a:t>
            </a:r>
            <a:r>
              <a:rPr lang="zh-CN" altLang="en-US" dirty="0"/>
              <a:t>称之为</a:t>
            </a:r>
            <a:r>
              <a:rPr lang="en-US" altLang="zh-CN" dirty="0" err="1"/>
              <a:t>vMMU</a:t>
            </a:r>
            <a:r>
              <a:rPr lang="zh-CN" altLang="en-US" dirty="0"/>
              <a:t>。通过这样一个</a:t>
            </a:r>
            <a:r>
              <a:rPr lang="en-US" altLang="zh-CN" dirty="0" err="1"/>
              <a:t>vMMU</a:t>
            </a:r>
            <a:r>
              <a:rPr lang="zh-CN" altLang="en-US" dirty="0"/>
              <a:t>，</a:t>
            </a:r>
            <a:r>
              <a:rPr lang="en-US" altLang="zh-CN" dirty="0"/>
              <a:t>nested kernel OS</a:t>
            </a:r>
            <a:r>
              <a:rPr lang="zh-CN" altLang="en-US" dirty="0"/>
              <a:t>形成了一个在内核中的映射，从而开启了一个新的保护策略。所以，嵌套内核体系结构一个重大贡献就是展示如何虚拟化</a:t>
            </a:r>
            <a:r>
              <a:rPr lang="en-US" altLang="zh-CN" dirty="0"/>
              <a:t>MMU</a:t>
            </a:r>
            <a:r>
              <a:rPr lang="zh-CN" altLang="en-US" dirty="0"/>
              <a:t>。</a:t>
            </a:r>
          </a:p>
        </p:txBody>
      </p:sp>
      <p:sp>
        <p:nvSpPr>
          <p:cNvPr id="4" name="灯片编号占位符 3"/>
          <p:cNvSpPr>
            <a:spLocks noGrp="1"/>
          </p:cNvSpPr>
          <p:nvPr>
            <p:ph type="sldNum" sz="quarter" idx="5"/>
          </p:nvPr>
        </p:nvSpPr>
        <p:spPr/>
        <p:txBody>
          <a:bodyPr/>
          <a:lstStyle/>
          <a:p>
            <a:fld id="{1FDCFD11-E5D8-4055-8DF5-87B2785EE007}" type="slidenum">
              <a:rPr lang="zh-CN" altLang="en-US" smtClean="0"/>
              <a:t>7</a:t>
            </a:fld>
            <a:endParaRPr lang="zh-CN" altLang="en-US"/>
          </a:p>
        </p:txBody>
      </p:sp>
    </p:spTree>
    <p:extLst>
      <p:ext uri="{BB962C8B-B14F-4D97-AF65-F5344CB8AC3E}">
        <p14:creationId xmlns:p14="http://schemas.microsoft.com/office/powerpoint/2010/main" val="730695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所谓虚拟化</a:t>
            </a:r>
            <a:r>
              <a:rPr lang="en-US" altLang="zh-CN" sz="1200" b="0" i="0" kern="1200" dirty="0">
                <a:solidFill>
                  <a:schemeClr val="tx1"/>
                </a:solidFill>
                <a:effectLst/>
                <a:latin typeface="+mn-lt"/>
                <a:ea typeface="+mn-ea"/>
                <a:cs typeface="+mn-cs"/>
              </a:rPr>
              <a:t>MMU</a:t>
            </a:r>
            <a:r>
              <a:rPr lang="zh-CN" altLang="en-US" sz="1200" b="0" i="0" kern="1200" dirty="0">
                <a:solidFill>
                  <a:schemeClr val="tx1"/>
                </a:solidFill>
                <a:effectLst/>
                <a:latin typeface="+mn-lt"/>
                <a:ea typeface="+mn-ea"/>
                <a:cs typeface="+mn-cs"/>
              </a:rPr>
              <a:t>，就是要建立一个虚拟地址映射的机制和接口。本文将</a:t>
            </a:r>
            <a:r>
              <a:rPr lang="en-US" altLang="zh-CN" sz="1200" b="0" i="0" kern="1200" dirty="0" err="1">
                <a:solidFill>
                  <a:schemeClr val="tx1"/>
                </a:solidFill>
                <a:effectLst/>
                <a:latin typeface="+mn-lt"/>
                <a:ea typeface="+mn-ea"/>
                <a:cs typeface="+mn-cs"/>
              </a:rPr>
              <a:t>pMMU</a:t>
            </a:r>
            <a:r>
              <a:rPr lang="zh-CN" altLang="en-US" sz="1200" b="0" i="0" kern="1200" dirty="0">
                <a:solidFill>
                  <a:schemeClr val="tx1"/>
                </a:solidFill>
                <a:effectLst/>
                <a:latin typeface="+mn-lt"/>
                <a:ea typeface="+mn-ea"/>
                <a:cs typeface="+mn-cs"/>
              </a:rPr>
              <a:t>隔离概括为一个属性，称为嵌套内核属性，嵌套内核属性就是嵌套内核通过</a:t>
            </a:r>
            <a:r>
              <a:rPr lang="en-US" altLang="zh-CN" sz="1200" b="0" i="0" kern="1200" dirty="0" err="1">
                <a:solidFill>
                  <a:schemeClr val="tx1"/>
                </a:solidFill>
                <a:effectLst/>
                <a:latin typeface="+mn-lt"/>
                <a:ea typeface="+mn-ea"/>
                <a:cs typeface="+mn-cs"/>
              </a:rPr>
              <a:t>vMMU</a:t>
            </a:r>
            <a:r>
              <a:rPr lang="zh-CN" altLang="en-US" sz="1200" b="0" i="0" kern="1200" dirty="0">
                <a:solidFill>
                  <a:schemeClr val="tx1"/>
                </a:solidFill>
                <a:effectLst/>
                <a:latin typeface="+mn-lt"/>
                <a:ea typeface="+mn-ea"/>
                <a:cs typeface="+mn-cs"/>
              </a:rPr>
              <a:t>介入</a:t>
            </a:r>
            <a:r>
              <a:rPr lang="en-US" altLang="zh-CN" sz="1200" b="0" i="0" kern="1200" dirty="0" err="1">
                <a:solidFill>
                  <a:schemeClr val="tx1"/>
                </a:solidFill>
                <a:effectLst/>
                <a:latin typeface="+mn-lt"/>
                <a:ea typeface="+mn-ea"/>
                <a:cs typeface="+mn-cs"/>
              </a:rPr>
              <a:t>pMMU</a:t>
            </a:r>
            <a:r>
              <a:rPr lang="zh-CN" altLang="en-US" sz="1200" b="0" i="0" kern="1200" dirty="0">
                <a:solidFill>
                  <a:schemeClr val="tx1"/>
                </a:solidFill>
                <a:effectLst/>
                <a:latin typeface="+mn-lt"/>
                <a:ea typeface="+mn-ea"/>
                <a:cs typeface="+mn-cs"/>
              </a:rPr>
              <a:t>的所有修改。本文提出了两个不变式，通过这两个不变式的强制执行，从而实现这个属性。不变式</a:t>
            </a:r>
            <a:r>
              <a:rPr lang="en-US" altLang="zh-CN" sz="1200" b="0" i="0" kern="1200" dirty="0">
                <a:solidFill>
                  <a:schemeClr val="tx1"/>
                </a:solidFill>
                <a:effectLst/>
                <a:latin typeface="+mn-lt"/>
                <a:ea typeface="+mn-ea"/>
                <a:cs typeface="+mn-cs"/>
              </a:rPr>
              <a:t>I1</a:t>
            </a:r>
            <a:r>
              <a:rPr lang="zh-CN" altLang="en-US" sz="1200" b="0" i="0" kern="1200" dirty="0">
                <a:solidFill>
                  <a:schemeClr val="tx1"/>
                </a:solidFill>
                <a:effectLst/>
                <a:latin typeface="+mn-lt"/>
                <a:ea typeface="+mn-ea"/>
                <a:cs typeface="+mn-cs"/>
              </a:rPr>
              <a:t>，将所有到</a:t>
            </a:r>
            <a:r>
              <a:rPr lang="en-US" altLang="zh-CN" sz="1200" b="0" i="0" kern="1200" dirty="0">
                <a:solidFill>
                  <a:schemeClr val="tx1"/>
                </a:solidFill>
                <a:effectLst/>
                <a:latin typeface="+mn-lt"/>
                <a:ea typeface="+mn-ea"/>
                <a:cs typeface="+mn-cs"/>
              </a:rPr>
              <a:t>PTP</a:t>
            </a:r>
            <a:r>
              <a:rPr lang="zh-CN" altLang="en-US" sz="1200" b="0" i="0" kern="1200" dirty="0">
                <a:solidFill>
                  <a:schemeClr val="tx1"/>
                </a:solidFill>
                <a:effectLst/>
                <a:latin typeface="+mn-lt"/>
                <a:ea typeface="+mn-ea"/>
                <a:cs typeface="+mn-cs"/>
              </a:rPr>
              <a:t>的活跃映射配置为只读以及不变式</a:t>
            </a:r>
            <a:r>
              <a:rPr lang="en-US" altLang="zh-CN" sz="1200" b="0" i="0" kern="1200" dirty="0">
                <a:solidFill>
                  <a:schemeClr val="tx1"/>
                </a:solidFill>
                <a:effectLst/>
                <a:latin typeface="+mn-lt"/>
                <a:ea typeface="+mn-ea"/>
                <a:cs typeface="+mn-cs"/>
              </a:rPr>
              <a:t>I2</a:t>
            </a:r>
            <a:r>
              <a:rPr lang="zh-CN" altLang="en-US" sz="1200" b="0" i="0" kern="1200" dirty="0">
                <a:solidFill>
                  <a:schemeClr val="tx1"/>
                </a:solidFill>
                <a:effectLst/>
                <a:latin typeface="+mn-lt"/>
                <a:ea typeface="+mn-ea"/>
                <a:cs typeface="+mn-cs"/>
              </a:rPr>
              <a:t>要求在外核运行时强制执行这些配置。</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8</a:t>
            </a:fld>
            <a:endParaRPr lang="zh-CN" altLang="en-US"/>
          </a:p>
        </p:txBody>
      </p:sp>
    </p:spTree>
    <p:extLst>
      <p:ext uri="{BB962C8B-B14F-4D97-AF65-F5344CB8AC3E}">
        <p14:creationId xmlns:p14="http://schemas.microsoft.com/office/powerpoint/2010/main" val="412392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通过将</a:t>
            </a:r>
            <a:r>
              <a:rPr lang="en-US" altLang="zh-CN" sz="1200" b="0" i="0" kern="1200" dirty="0" err="1">
                <a:solidFill>
                  <a:schemeClr val="tx1"/>
                </a:solidFill>
                <a:effectLst/>
                <a:latin typeface="+mn-lt"/>
                <a:ea typeface="+mn-ea"/>
                <a:cs typeface="+mn-cs"/>
              </a:rPr>
              <a:t>pMMU</a:t>
            </a:r>
            <a:r>
              <a:rPr lang="zh-CN" altLang="en-US" sz="1200" b="0" i="0" kern="1200" dirty="0">
                <a:solidFill>
                  <a:schemeClr val="tx1"/>
                </a:solidFill>
                <a:effectLst/>
                <a:latin typeface="+mn-lt"/>
                <a:ea typeface="+mn-ea"/>
                <a:cs typeface="+mn-cs"/>
              </a:rPr>
              <a:t>与外核隔离，嵌套内核可以在系统中的任何物理页上完全实施内存访问控制策略。嵌套内核的设计的过程中，希望能将机制和策略分离开来。</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本文在建立一个虚拟地址映射的机制后，实现了</a:t>
            </a:r>
            <a:r>
              <a:rPr lang="en-US" altLang="zh-CN" sz="1200" b="0" i="0" kern="1200" dirty="0" err="1">
                <a:solidFill>
                  <a:schemeClr val="tx1"/>
                </a:solidFill>
                <a:effectLst/>
                <a:latin typeface="+mn-lt"/>
                <a:ea typeface="+mn-ea"/>
                <a:cs typeface="+mn-cs"/>
              </a:rPr>
              <a:t>vMMU</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vMMU</a:t>
            </a:r>
            <a:r>
              <a:rPr lang="zh-CN" altLang="en-US" sz="1200" b="0" i="0" kern="1200" dirty="0">
                <a:solidFill>
                  <a:schemeClr val="tx1"/>
                </a:solidFill>
                <a:effectLst/>
                <a:latin typeface="+mn-lt"/>
                <a:ea typeface="+mn-ea"/>
                <a:cs typeface="+mn-cs"/>
              </a:rPr>
              <a:t>提供了一些接口，去实施策略。</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嵌套内核体系结构提供了简单强大的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实现内核内部的写保护服务。举个例子，首先，我们静态或动态的请求一个内存分配，嵌套内核会初始化一个写入描述符，分配相关的内存区域和边界。之后呢设置一个仲裁回调函数，这个仲裁回调函数的作用就是实现这个操作期间的写保护服务，由嵌套内核去调用。接下来，外部内核通过</a:t>
            </a:r>
            <a:r>
              <a:rPr lang="en-US" altLang="zh-CN" sz="1200" b="0" i="0" kern="1200" dirty="0">
                <a:solidFill>
                  <a:schemeClr val="tx1"/>
                </a:solidFill>
                <a:effectLst/>
                <a:latin typeface="+mn-lt"/>
                <a:ea typeface="+mn-ea"/>
                <a:cs typeface="+mn-cs"/>
              </a:rPr>
              <a:t>write</a:t>
            </a:r>
            <a:r>
              <a:rPr lang="zh-CN" altLang="en-US" sz="1200" b="0" i="0" kern="1200" dirty="0">
                <a:solidFill>
                  <a:schemeClr val="tx1"/>
                </a:solidFill>
                <a:effectLst/>
                <a:latin typeface="+mn-lt"/>
                <a:ea typeface="+mn-ea"/>
                <a:cs typeface="+mn-cs"/>
              </a:rPr>
              <a:t>执行写操作，它是一个简单的字节级复制操作，但是一个很重要的一点是它在执行写操作前会执行两次检查，首先，验证写入是否在</a:t>
            </a:r>
            <a:r>
              <a:rPr lang="en-US" altLang="zh-CN" sz="1200" b="0" i="0" kern="1200" dirty="0" err="1">
                <a:solidFill>
                  <a:schemeClr val="tx1"/>
                </a:solidFill>
                <a:effectLst/>
                <a:latin typeface="+mn-lt"/>
                <a:ea typeface="+mn-ea"/>
                <a:cs typeface="+mn-cs"/>
              </a:rPr>
              <a:t>nk_wd</a:t>
            </a:r>
            <a:r>
              <a:rPr lang="zh-CN" altLang="en-US" sz="1200" b="0" i="0" kern="1200" dirty="0">
                <a:solidFill>
                  <a:schemeClr val="tx1"/>
                </a:solidFill>
                <a:effectLst/>
                <a:latin typeface="+mn-lt"/>
                <a:ea typeface="+mn-ea"/>
                <a:cs typeface="+mn-cs"/>
              </a:rPr>
              <a:t>指定的区域的边界内，其次，调用仲裁函数检查是否能写入。比如，仲裁函数是常量数据的无写策略，那这个函数仲裁应该直接返回</a:t>
            </a:r>
            <a:r>
              <a:rPr lang="en-US" altLang="zh-CN" sz="1200" b="0" i="0" kern="1200" dirty="0">
                <a:solidFill>
                  <a:schemeClr val="tx1"/>
                </a:solidFill>
                <a:effectLst/>
                <a:latin typeface="+mn-lt"/>
                <a:ea typeface="+mn-ea"/>
                <a:cs typeface="+mn-cs"/>
              </a:rPr>
              <a:t>false</a:t>
            </a:r>
            <a:r>
              <a:rPr lang="zh-CN" altLang="en-US" sz="1200" b="0" i="0" kern="1200" dirty="0">
                <a:solidFill>
                  <a:schemeClr val="tx1"/>
                </a:solidFill>
                <a:effectLst/>
                <a:latin typeface="+mn-lt"/>
                <a:ea typeface="+mn-ea"/>
                <a:cs typeface="+mn-cs"/>
              </a:rPr>
              <a:t>，它拒绝所有写入。最后，嵌套内核返回新分配的写入描述符，虚拟地址。写保护所有现存的映射。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FDCFD11-E5D8-4055-8DF5-87B2785EE007}" type="slidenum">
              <a:rPr lang="zh-CN" altLang="en-US" smtClean="0"/>
              <a:t>9</a:t>
            </a:fld>
            <a:endParaRPr lang="zh-CN" altLang="en-US"/>
          </a:p>
        </p:txBody>
      </p:sp>
    </p:spTree>
    <p:extLst>
      <p:ext uri="{BB962C8B-B14F-4D97-AF65-F5344CB8AC3E}">
        <p14:creationId xmlns:p14="http://schemas.microsoft.com/office/powerpoint/2010/main" val="334316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接下来介绍为</a:t>
            </a:r>
            <a:r>
              <a:rPr lang="en-US" altLang="zh-CN" sz="1200" b="0" i="0" kern="1200" dirty="0">
                <a:solidFill>
                  <a:schemeClr val="tx1"/>
                </a:solidFill>
                <a:effectLst/>
                <a:latin typeface="+mn-lt"/>
                <a:ea typeface="+mn-ea"/>
                <a:cs typeface="+mn-cs"/>
              </a:rPr>
              <a:t>x86-64</a:t>
            </a:r>
            <a:r>
              <a:rPr lang="zh-CN" altLang="en-US" sz="1200" b="0" i="0" kern="1200" dirty="0">
                <a:solidFill>
                  <a:schemeClr val="tx1"/>
                </a:solidFill>
                <a:effectLst/>
                <a:latin typeface="+mn-lt"/>
                <a:ea typeface="+mn-ea"/>
                <a:cs typeface="+mn-cs"/>
              </a:rPr>
              <a:t>嵌套内核体系结构的一个具体实现，</a:t>
            </a:r>
            <a:r>
              <a:rPr lang="en-US" altLang="zh-CN" sz="1200" b="0" i="0" kern="1200" dirty="0">
                <a:solidFill>
                  <a:schemeClr val="tx1"/>
                </a:solidFill>
                <a:effectLst/>
                <a:latin typeface="+mn-lt"/>
                <a:ea typeface="+mn-ea"/>
                <a:cs typeface="+mn-cs"/>
              </a:rPr>
              <a:t>PerspicuOS</a:t>
            </a:r>
            <a:r>
              <a:rPr lang="zh-CN" altLang="en-US" sz="1200" b="0" i="0" kern="1200" dirty="0">
                <a:solidFill>
                  <a:schemeClr val="tx1"/>
                </a:solidFill>
                <a:effectLst/>
                <a:latin typeface="+mn-lt"/>
                <a:ea typeface="+mn-ea"/>
                <a:cs typeface="+mn-cs"/>
              </a:rPr>
              <a:t>。它确保了外部内核和嵌套内核之间的权限分离，同时在最高硬件权限级别运行，从而在</a:t>
            </a:r>
            <a:r>
              <a:rPr lang="en-US" altLang="zh-CN" sz="1200" b="0" i="0" kern="1200" dirty="0">
                <a:solidFill>
                  <a:schemeClr val="tx1"/>
                </a:solidFill>
                <a:effectLst/>
                <a:latin typeface="+mn-lt"/>
                <a:ea typeface="+mn-ea"/>
                <a:cs typeface="+mn-cs"/>
              </a:rPr>
              <a:t>ring0</a:t>
            </a:r>
            <a:r>
              <a:rPr lang="zh-CN" altLang="en-US" sz="1200" b="0" i="0" kern="1200" dirty="0">
                <a:solidFill>
                  <a:schemeClr val="tx1"/>
                </a:solidFill>
                <a:effectLst/>
                <a:latin typeface="+mn-lt"/>
                <a:ea typeface="+mn-ea"/>
                <a:cs typeface="+mn-cs"/>
              </a:rPr>
              <a:t>中创建两个虚拟权限级别。它通过两点去实现这一内容，一个是有效地启用和禁用</a:t>
            </a:r>
            <a:r>
              <a:rPr lang="en-US" altLang="zh-CN" sz="1200" b="0" i="0" kern="1200" dirty="0">
                <a:solidFill>
                  <a:schemeClr val="tx1"/>
                </a:solidFill>
                <a:effectLst/>
                <a:latin typeface="+mn-lt"/>
                <a:ea typeface="+mn-ea"/>
                <a:cs typeface="+mn-cs"/>
              </a:rPr>
              <a:t>MMU</a:t>
            </a:r>
            <a:r>
              <a:rPr lang="zh-CN" altLang="en-US" sz="1200" b="0" i="0" kern="1200" dirty="0">
                <a:solidFill>
                  <a:schemeClr val="tx1"/>
                </a:solidFill>
                <a:effectLst/>
                <a:latin typeface="+mn-lt"/>
                <a:ea typeface="+mn-ea"/>
                <a:cs typeface="+mn-cs"/>
              </a:rPr>
              <a:t>写保护实施，另一个控制外部内核代码可以使用哪些特权指令</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11</a:t>
            </a:fld>
            <a:endParaRPr lang="zh-CN" altLang="en-US"/>
          </a:p>
        </p:txBody>
      </p:sp>
    </p:spTree>
    <p:extLst>
      <p:ext uri="{BB962C8B-B14F-4D97-AF65-F5344CB8AC3E}">
        <p14:creationId xmlns:p14="http://schemas.microsoft.com/office/powerpoint/2010/main" val="3177895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首先我们进行一些假设，假设攻击者可以修改外部内核源代码，即外部内核代码可能是恶意的。不要求控制流完整性，这意味着攻击者可以任意瞄准系统上的任何内存位置，最后，假设嵌套内核代码和仲裁函数都是可信的。</a:t>
            </a:r>
            <a:endParaRPr lang="zh-CN" altLang="en-US" dirty="0"/>
          </a:p>
        </p:txBody>
      </p:sp>
      <p:sp>
        <p:nvSpPr>
          <p:cNvPr id="4" name="灯片编号占位符 3"/>
          <p:cNvSpPr>
            <a:spLocks noGrp="1"/>
          </p:cNvSpPr>
          <p:nvPr>
            <p:ph type="sldNum" sz="quarter" idx="5"/>
          </p:nvPr>
        </p:nvSpPr>
        <p:spPr/>
        <p:txBody>
          <a:bodyPr/>
          <a:lstStyle/>
          <a:p>
            <a:fld id="{1FDCFD11-E5D8-4055-8DF5-87B2785EE007}" type="slidenum">
              <a:rPr lang="zh-CN" altLang="en-US" smtClean="0"/>
              <a:t>12</a:t>
            </a:fld>
            <a:endParaRPr lang="zh-CN" altLang="en-US"/>
          </a:p>
        </p:txBody>
      </p:sp>
    </p:spTree>
    <p:extLst>
      <p:ext uri="{BB962C8B-B14F-4D97-AF65-F5344CB8AC3E}">
        <p14:creationId xmlns:p14="http://schemas.microsoft.com/office/powerpoint/2010/main" val="353347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C3391-1313-4659-B4F0-3E139D4D2A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6E0FB22-4878-4BAA-ADC6-72395C5D3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135D2E-B004-41AC-978A-130EAF89DDDC}"/>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3712F427-DF24-41DA-A57A-1597152A6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FC283B-C024-41B8-8B77-537277D6399F}"/>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386553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BA3E3-88D4-41CB-BF5E-0345B08297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3FF364-1358-4A88-8D07-BC8734F4607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F5C760-44D1-4754-A993-D780005C5C32}"/>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1190640C-6A48-4C20-95A7-44E2194DEC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D7AD72-7859-4857-96EE-D787480366ED}"/>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33992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CDAABB-30A0-4292-9BA0-ED3A3D3D02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D68B59-6DCE-4A15-80B1-E082AF8C4E3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79B5C4-316C-4BEC-BCD4-C72EB552DC0E}"/>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2788399B-9C2D-409E-9C5E-243D2755F2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16B4BF-6283-4CA6-8D5F-C623AF7EBF55}"/>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23336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8C496-ED58-4FF6-9466-21F4BCC62A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97730E-9B0D-41E4-B2F3-F3811F3AA7F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374E00-AC8F-4963-98F5-CB8EFFBDC3FC}"/>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85F12251-65B8-440C-87D2-384D9410C8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B90DEB-23A5-46FB-A252-425CCE8F2B47}"/>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419822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2C43C-DB51-4404-AD95-6758E82C4F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E46F0F-6C2F-4E14-A056-201E541507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4DEEC2A-8723-433A-AD17-CD3A880442CE}"/>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DBA83FFE-E69E-468A-B8A1-57D2348DBF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A8778A-C24E-495A-A078-3DB599E565C9}"/>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229508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272A1-4A3B-4C27-B402-B6CA54D062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E80C1A-E843-41BF-B563-46701EB6C0F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2CF25CC-E7BB-4932-B2CF-1E5953EE83A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9CBB7CF-3855-4B58-BA7D-FD56202F0C7B}"/>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6" name="页脚占位符 5">
            <a:extLst>
              <a:ext uri="{FF2B5EF4-FFF2-40B4-BE49-F238E27FC236}">
                <a16:creationId xmlns:a16="http://schemas.microsoft.com/office/drawing/2014/main" id="{74B91566-A8C8-4F08-B31F-45998E0C83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794487-294E-44E5-A4BB-112F291D8CD2}"/>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304878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C804F-D360-46C9-AD8E-EB8B925B73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BCC8FF-450D-49F7-8E43-E1641B577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0EB8032-1FE3-4D18-92B8-96A17C68ED4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6EAA1FD-F822-40F3-9B0F-CBD409044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553A61A-B2C6-4BCA-80E6-99F8FE53483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D6584F9-57A7-42D4-A96D-A577C672B8A1}"/>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8" name="页脚占位符 7">
            <a:extLst>
              <a:ext uri="{FF2B5EF4-FFF2-40B4-BE49-F238E27FC236}">
                <a16:creationId xmlns:a16="http://schemas.microsoft.com/office/drawing/2014/main" id="{65571A04-58CC-4CA6-9828-ED61890F72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9936FF-B43B-43C3-855E-E772F5592A26}"/>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248923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41FEA-F562-465B-B03D-A51DA1309B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509B2F-5053-4B88-AC81-D8BB7D25D9FD}"/>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4" name="页脚占位符 3">
            <a:extLst>
              <a:ext uri="{FF2B5EF4-FFF2-40B4-BE49-F238E27FC236}">
                <a16:creationId xmlns:a16="http://schemas.microsoft.com/office/drawing/2014/main" id="{30ACF76C-30FA-40B3-857B-A78A98FCB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87E2B0-69C5-405B-81F9-C05306B712E0}"/>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181623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F425FE-BEFA-46C7-A182-23D64EBE6680}"/>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3" name="页脚占位符 2">
            <a:extLst>
              <a:ext uri="{FF2B5EF4-FFF2-40B4-BE49-F238E27FC236}">
                <a16:creationId xmlns:a16="http://schemas.microsoft.com/office/drawing/2014/main" id="{E1803927-08CF-4203-B6BD-24BE0B1584B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B0E4CC-083F-431C-B223-E469E4C98DE5}"/>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469651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D3AD6-76F7-4A0C-BA78-2615B6B7C1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8F066D-F2DE-43F7-A2D5-7DE99455D5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0A6C562-3A9D-4C81-92D7-03B66466F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08188C5-C9EB-4687-870C-C2F34C087C3C}"/>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6" name="页脚占位符 5">
            <a:extLst>
              <a:ext uri="{FF2B5EF4-FFF2-40B4-BE49-F238E27FC236}">
                <a16:creationId xmlns:a16="http://schemas.microsoft.com/office/drawing/2014/main" id="{8D88F7A7-16B6-44B1-8991-A2CD0F7D37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C9245B-3CD3-44AB-8EBA-BEFD27EC2D28}"/>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348394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AEA50-03C6-4C95-9280-171D4BD10B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2EF4E6-7F9A-4F76-B154-F89BDBBB7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4C6CB0-8EC2-41C3-9B5E-FE0CBE7AE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795E8E-4C8E-42A7-AA7E-8E5F4DEF9C18}"/>
              </a:ext>
            </a:extLst>
          </p:cNvPr>
          <p:cNvSpPr>
            <a:spLocks noGrp="1"/>
          </p:cNvSpPr>
          <p:nvPr>
            <p:ph type="dt" sz="half" idx="10"/>
          </p:nvPr>
        </p:nvSpPr>
        <p:spPr/>
        <p:txBody>
          <a:bodyPr/>
          <a:lstStyle/>
          <a:p>
            <a:fld id="{18960880-7BA5-4264-8134-7D526410C5A7}" type="datetimeFigureOut">
              <a:rPr lang="zh-CN" altLang="en-US" smtClean="0"/>
              <a:t>2018/10/22</a:t>
            </a:fld>
            <a:endParaRPr lang="zh-CN" altLang="en-US"/>
          </a:p>
        </p:txBody>
      </p:sp>
      <p:sp>
        <p:nvSpPr>
          <p:cNvPr id="6" name="页脚占位符 5">
            <a:extLst>
              <a:ext uri="{FF2B5EF4-FFF2-40B4-BE49-F238E27FC236}">
                <a16:creationId xmlns:a16="http://schemas.microsoft.com/office/drawing/2014/main" id="{A08FBD55-0DF7-4402-9CCB-4F834DFCC4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46136-CFC3-4F69-8B0A-009377143A80}"/>
              </a:ext>
            </a:extLst>
          </p:cNvPr>
          <p:cNvSpPr>
            <a:spLocks noGrp="1"/>
          </p:cNvSpPr>
          <p:nvPr>
            <p:ph type="sldNum" sz="quarter" idx="12"/>
          </p:nvPr>
        </p:nvSpPr>
        <p:spPr/>
        <p:txBody>
          <a:body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217533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0C5807-A5DF-4EEE-B847-7D1D3971D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6B88D9-C3EF-41D0-A81E-E5E0156A1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444594-7106-44C4-B2F9-CFE033BD3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60880-7BA5-4264-8134-7D526410C5A7}"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5F3EEAA7-8A07-4E19-9556-960BE7AF4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20B16A-581C-42B9-B6CB-F7670577F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36BE9-64A0-4E52-BA98-744CCB652912}" type="slidenum">
              <a:rPr lang="zh-CN" altLang="en-US" smtClean="0"/>
              <a:t>‹#›</a:t>
            </a:fld>
            <a:endParaRPr lang="zh-CN" altLang="en-US"/>
          </a:p>
        </p:txBody>
      </p:sp>
    </p:spTree>
    <p:extLst>
      <p:ext uri="{BB962C8B-B14F-4D97-AF65-F5344CB8AC3E}">
        <p14:creationId xmlns:p14="http://schemas.microsoft.com/office/powerpoint/2010/main" val="1402027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C463B4-11F6-46C8-A8B1-D3219082B252}"/>
              </a:ext>
            </a:extLst>
          </p:cNvPr>
          <p:cNvSpPr>
            <a:spLocks noChangeArrowheads="1"/>
          </p:cNvSpPr>
          <p:nvPr/>
        </p:nvSpPr>
        <p:spPr bwMode="auto">
          <a:xfrm>
            <a:off x="1349509" y="2004188"/>
            <a:ext cx="667138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4000" b="1" dirty="0">
                <a:solidFill>
                  <a:srgbClr val="333333"/>
                </a:solidFill>
                <a:latin typeface="Arial" panose="020B0604020202020204" pitchFamily="34" charset="0"/>
              </a:rPr>
              <a:t>Nested Kernel:</a:t>
            </a:r>
            <a:endParaRPr kumimoji="0" lang="en-US" altLang="zh-CN" sz="3600"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333333"/>
                </a:solidFill>
                <a:effectLst/>
                <a:latin typeface="Arial" panose="020B0604020202020204" pitchFamily="34" charset="0"/>
                <a:ea typeface="Open Sans"/>
              </a:rPr>
              <a:t>An Operating System Architecture </a:t>
            </a:r>
            <a:endParaRPr kumimoji="0" lang="en-US" altLang="zh-CN" sz="2800"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333333"/>
                </a:solidFill>
                <a:effectLst/>
                <a:latin typeface="Arial" panose="020B0604020202020204" pitchFamily="34" charset="0"/>
                <a:ea typeface="Open Sans"/>
              </a:rPr>
              <a:t>for Intra-Kernel Privilege Separation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2208A43C-EF73-4316-947E-5E94163836E0}"/>
              </a:ext>
            </a:extLst>
          </p:cNvPr>
          <p:cNvSpPr txBox="1"/>
          <p:nvPr/>
        </p:nvSpPr>
        <p:spPr>
          <a:xfrm>
            <a:off x="10137979" y="6107048"/>
            <a:ext cx="1765227" cy="461665"/>
          </a:xfrm>
          <a:prstGeom prst="rect">
            <a:avLst/>
          </a:prstGeom>
          <a:noFill/>
        </p:spPr>
        <p:txBody>
          <a:bodyPr wrap="none" rtlCol="0">
            <a:spAutoFit/>
          </a:bodyPr>
          <a:lstStyle/>
          <a:p>
            <a:r>
              <a:rPr lang="en-US" altLang="zh-CN" sz="2400" dirty="0">
                <a:latin typeface="Open Sans"/>
              </a:rPr>
              <a:t>2018-10-12</a:t>
            </a:r>
            <a:endParaRPr lang="zh-CN" altLang="en-US" sz="2400" dirty="0">
              <a:latin typeface="Open Sans"/>
            </a:endParaRPr>
          </a:p>
        </p:txBody>
      </p:sp>
    </p:spTree>
    <p:extLst>
      <p:ext uri="{BB962C8B-B14F-4D97-AF65-F5344CB8AC3E}">
        <p14:creationId xmlns:p14="http://schemas.microsoft.com/office/powerpoint/2010/main" val="227813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Nested Kernel Approach</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PerspicuOS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Intra-Kernel Security Policies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29125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3847207"/>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Perspicu OS</a:t>
            </a:r>
          </a:p>
          <a:p>
            <a:pPr marL="342900" lvl="0" indent="-342900">
              <a:buFont typeface="Arial" panose="020B0604020202020204" pitchFamily="34" charset="0"/>
              <a:buChar char="•"/>
            </a:pPr>
            <a:endParaRPr lang="en-US" altLang="zh-CN" sz="2400" dirty="0">
              <a:solidFill>
                <a:srgbClr val="333333"/>
              </a:solidFill>
              <a:latin typeface="Arial" panose="020B0604020202020204" pitchFamily="34" charset="0"/>
            </a:endParaRPr>
          </a:p>
          <a:p>
            <a:pPr marL="342900" lvl="0" indent="-342900">
              <a:buFont typeface="Arial" panose="020B0604020202020204" pitchFamily="34" charset="0"/>
              <a:buChar char="•"/>
            </a:pPr>
            <a:endParaRPr lang="en-US" altLang="zh-CN" sz="2400" dirty="0">
              <a:solidFill>
                <a:srgbClr val="333333"/>
              </a:solidFill>
              <a:latin typeface="Arial" panose="020B0604020202020204" pitchFamily="34" charset="0"/>
            </a:endParaRPr>
          </a:p>
          <a:p>
            <a:pPr lvl="0"/>
            <a:endParaRPr lang="en-US" altLang="zh-CN" sz="2400" dirty="0">
              <a:solidFill>
                <a:srgbClr val="333333"/>
              </a:solidFill>
              <a:latin typeface="Arial" panose="020B0604020202020204" pitchFamily="34" charset="0"/>
            </a:endParaRPr>
          </a:p>
          <a:p>
            <a:pPr marL="342900" lvl="0" indent="-342900">
              <a:buFont typeface="Arial" panose="020B0604020202020204" pitchFamily="34" charset="0"/>
              <a:buChar char="•"/>
            </a:pPr>
            <a:r>
              <a:rPr lang="en-US" altLang="zh-CN" sz="2400" dirty="0">
                <a:solidFill>
                  <a:srgbClr val="333333"/>
                </a:solidFill>
                <a:latin typeface="Arial" panose="020B0604020202020204" pitchFamily="34" charset="0"/>
              </a:rPr>
              <a:t>Implementation of the nested kernel architecture for x86-64 processors</a:t>
            </a:r>
          </a:p>
          <a:p>
            <a:pPr marL="342900" lvl="0" indent="-342900">
              <a:buFont typeface="Arial" panose="020B0604020202020204" pitchFamily="34" charset="0"/>
              <a:buChar char="•"/>
            </a:pPr>
            <a:endParaRPr lang="en-US" altLang="zh-CN" sz="2400" dirty="0">
              <a:solidFill>
                <a:srgbClr val="333333"/>
              </a:solidFill>
              <a:latin typeface="Arial" panose="020B0604020202020204" pitchFamily="34" charset="0"/>
            </a:endParaRPr>
          </a:p>
          <a:p>
            <a:pPr marL="342900" lvl="0" indent="-342900">
              <a:buFont typeface="Arial" panose="020B0604020202020204" pitchFamily="34" charset="0"/>
              <a:buChar char="•"/>
            </a:pPr>
            <a:r>
              <a:rPr lang="en-US" altLang="zh-CN" sz="2400" dirty="0">
                <a:latin typeface="Arial" panose="020B0604020202020204" pitchFamily="34" charset="0"/>
              </a:rPr>
              <a:t>The outer kernel and nested kernel operate at the same hardware privilege level</a:t>
            </a:r>
          </a:p>
          <a:p>
            <a:pPr marL="800100" lvl="1" indent="-342900">
              <a:buFont typeface="Arial" panose="020B0604020202020204" pitchFamily="34" charset="0"/>
              <a:buChar char="•"/>
            </a:pPr>
            <a:r>
              <a:rPr lang="en-US" altLang="zh-CN" sz="2000" dirty="0">
                <a:latin typeface="Arial" panose="020B0604020202020204" pitchFamily="34" charset="0"/>
              </a:rPr>
              <a:t>Enable and disable MMU write protection enforcement</a:t>
            </a:r>
          </a:p>
          <a:p>
            <a:pPr marL="800100" lvl="1" indent="-342900">
              <a:buFont typeface="Arial" panose="020B0604020202020204" pitchFamily="34" charset="0"/>
              <a:buChar char="•"/>
            </a:pPr>
            <a:r>
              <a:rPr lang="en-US" altLang="zh-CN" sz="2000" dirty="0">
                <a:solidFill>
                  <a:srgbClr val="333333"/>
                </a:solidFill>
                <a:latin typeface="Arial" panose="020B0604020202020204" pitchFamily="34" charset="0"/>
              </a:rPr>
              <a:t>Control which privileged instructions can be used by outer kernel code</a:t>
            </a:r>
            <a:endParaRPr lang="nb-NO" altLang="zh-CN" sz="3200" dirty="0">
              <a:solidFill>
                <a:srgbClr val="0070C0"/>
              </a:solidFill>
              <a:latin typeface="Arial" panose="020B0604020202020204" pitchFamily="34" charset="0"/>
            </a:endParaRPr>
          </a:p>
        </p:txBody>
      </p:sp>
    </p:spTree>
    <p:extLst>
      <p:ext uri="{BB962C8B-B14F-4D97-AF65-F5344CB8AC3E}">
        <p14:creationId xmlns:p14="http://schemas.microsoft.com/office/powerpoint/2010/main" val="249810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4339650"/>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Threat Model and Assumptions</a:t>
            </a:r>
          </a:p>
          <a:p>
            <a:pPr marL="342900" lvl="0" indent="-342900">
              <a:buFont typeface="Arial" panose="020B0604020202020204" pitchFamily="34" charset="0"/>
              <a:buChar char="•"/>
            </a:pPr>
            <a:endParaRPr lang="en-US" altLang="zh-CN" sz="2400" dirty="0">
              <a:solidFill>
                <a:srgbClr val="333333"/>
              </a:solidFill>
              <a:latin typeface="Arial" panose="020B0604020202020204" pitchFamily="34" charset="0"/>
            </a:endParaRPr>
          </a:p>
          <a:p>
            <a:pPr marL="342900" lvl="0" indent="-342900">
              <a:buFont typeface="Arial" panose="020B0604020202020204" pitchFamily="34" charset="0"/>
              <a:buChar char="•"/>
            </a:pPr>
            <a:endParaRPr lang="en-US" altLang="zh-CN" sz="2400" dirty="0">
              <a:solidFill>
                <a:srgbClr val="333333"/>
              </a:solidFill>
              <a:latin typeface="Arial" panose="020B0604020202020204" pitchFamily="34" charset="0"/>
            </a:endParaRPr>
          </a:p>
          <a:p>
            <a:pPr marL="342900" lvl="0" indent="-342900">
              <a:buFont typeface="Arial" panose="020B0604020202020204" pitchFamily="34" charset="0"/>
              <a:buChar char="•"/>
            </a:pPr>
            <a:endParaRPr lang="en-US" altLang="zh-CN" sz="2400" dirty="0">
              <a:solidFill>
                <a:srgbClr val="333333"/>
              </a:solidFill>
              <a:latin typeface="Arial" panose="020B0604020202020204" pitchFamily="34" charset="0"/>
            </a:endParaRPr>
          </a:p>
          <a:p>
            <a:pPr marL="342900" lvl="0" indent="-342900">
              <a:buFont typeface="Arial" panose="020B0604020202020204" pitchFamily="34" charset="0"/>
              <a:buChar char="•"/>
            </a:pPr>
            <a:r>
              <a:rPr lang="en-US" altLang="zh-CN" sz="2400" dirty="0">
                <a:solidFill>
                  <a:srgbClr val="333333"/>
                </a:solidFill>
                <a:latin typeface="Arial" panose="020B0604020202020204" pitchFamily="34" charset="0"/>
              </a:rPr>
              <a:t>Outer kernel </a:t>
            </a:r>
            <a:r>
              <a:rPr lang="en-US" altLang="zh-CN" sz="2400" dirty="0">
                <a:solidFill>
                  <a:srgbClr val="0070C0"/>
                </a:solidFill>
                <a:latin typeface="Arial" panose="020B0604020202020204" pitchFamily="34" charset="0"/>
              </a:rPr>
              <a:t>under complete control of the attacker</a:t>
            </a:r>
          </a:p>
          <a:p>
            <a:pPr marL="800100" lvl="1" indent="-342900">
              <a:buFont typeface="Arial" panose="020B0604020202020204" pitchFamily="34" charset="0"/>
              <a:buChar char="•"/>
            </a:pPr>
            <a:r>
              <a:rPr lang="en-US" altLang="zh-CN" sz="2400" dirty="0">
                <a:solidFill>
                  <a:srgbClr val="333333"/>
                </a:solidFill>
                <a:latin typeface="Arial" panose="020B0604020202020204" pitchFamily="34" charset="0"/>
              </a:rPr>
              <a:t>Source code</a:t>
            </a:r>
          </a:p>
          <a:p>
            <a:pPr marL="800100" lvl="1" indent="-342900">
              <a:buFont typeface="Arial" panose="020B0604020202020204" pitchFamily="34" charset="0"/>
              <a:buChar char="•"/>
            </a:pPr>
            <a:r>
              <a:rPr lang="en-US" altLang="zh-CN" sz="2400" dirty="0">
                <a:solidFill>
                  <a:srgbClr val="333333"/>
                </a:solidFill>
                <a:latin typeface="Arial" panose="020B0604020202020204" pitchFamily="34" charset="0"/>
              </a:rPr>
              <a:t>Execution state</a:t>
            </a:r>
          </a:p>
          <a:p>
            <a:pPr marL="342900" lvl="0" indent="-342900">
              <a:buFont typeface="Arial" panose="020B0604020202020204" pitchFamily="34" charset="0"/>
              <a:buChar char="•"/>
            </a:pPr>
            <a:endParaRPr lang="en-US" altLang="zh-CN" sz="2400" dirty="0">
              <a:solidFill>
                <a:srgbClr val="333333"/>
              </a:solidFill>
              <a:latin typeface="Arial" panose="020B0604020202020204" pitchFamily="34" charset="0"/>
            </a:endParaRPr>
          </a:p>
          <a:p>
            <a:pPr marL="342900" lvl="0" indent="-342900">
              <a:buFont typeface="Arial" panose="020B0604020202020204" pitchFamily="34" charset="0"/>
              <a:buChar char="•"/>
            </a:pPr>
            <a:r>
              <a:rPr lang="en-US" altLang="zh-CN" sz="2400" dirty="0">
                <a:solidFill>
                  <a:srgbClr val="0070C0"/>
                </a:solidFill>
                <a:latin typeface="Arial" panose="020B0604020202020204" pitchFamily="34" charset="0"/>
              </a:rPr>
              <a:t>No</a:t>
            </a:r>
            <a:r>
              <a:rPr lang="en-US" altLang="zh-CN" sz="2400" dirty="0">
                <a:solidFill>
                  <a:srgbClr val="333333"/>
                </a:solidFill>
                <a:latin typeface="Arial" panose="020B0604020202020204" pitchFamily="34" charset="0"/>
              </a:rPr>
              <a:t> control flow integrity</a:t>
            </a:r>
          </a:p>
          <a:p>
            <a:pPr marL="342900" lvl="0" indent="-342900">
              <a:buFont typeface="Arial" panose="020B0604020202020204" pitchFamily="34" charset="0"/>
              <a:buChar char="•"/>
            </a:pPr>
            <a:endParaRPr lang="en-US" altLang="zh-CN" sz="2400" dirty="0">
              <a:solidFill>
                <a:srgbClr val="333333"/>
              </a:solidFill>
              <a:latin typeface="Arial" panose="020B0604020202020204" pitchFamily="34" charset="0"/>
            </a:endParaRPr>
          </a:p>
          <a:p>
            <a:pPr marL="342900" lvl="0" indent="-342900">
              <a:buFont typeface="Arial" panose="020B0604020202020204" pitchFamily="34" charset="0"/>
              <a:buChar char="•"/>
            </a:pPr>
            <a:r>
              <a:rPr lang="en-US" altLang="zh-CN" sz="2400" dirty="0">
                <a:solidFill>
                  <a:srgbClr val="333333"/>
                </a:solidFill>
                <a:latin typeface="Arial" panose="020B0604020202020204" pitchFamily="34" charset="0"/>
              </a:rPr>
              <a:t>Nested kernel source code and mediation functions are </a:t>
            </a:r>
            <a:r>
              <a:rPr lang="en-US" altLang="zh-CN" sz="2400" dirty="0">
                <a:solidFill>
                  <a:srgbClr val="0070C0"/>
                </a:solidFill>
                <a:latin typeface="Arial" panose="020B0604020202020204" pitchFamily="34" charset="0"/>
              </a:rPr>
              <a:t>trusted</a:t>
            </a:r>
            <a:endParaRPr lang="nb-NO" altLang="zh-CN" sz="3600" dirty="0">
              <a:solidFill>
                <a:srgbClr val="0070C0"/>
              </a:solidFill>
              <a:latin typeface="Arial" panose="020B0604020202020204" pitchFamily="34" charset="0"/>
            </a:endParaRPr>
          </a:p>
        </p:txBody>
      </p:sp>
    </p:spTree>
    <p:extLst>
      <p:ext uri="{BB962C8B-B14F-4D97-AF65-F5344CB8AC3E}">
        <p14:creationId xmlns:p14="http://schemas.microsoft.com/office/powerpoint/2010/main" val="322977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358A0B-3793-49D2-92A2-3D75CF5C90B0}"/>
              </a:ext>
            </a:extLst>
          </p:cNvPr>
          <p:cNvSpPr txBox="1"/>
          <p:nvPr/>
        </p:nvSpPr>
        <p:spPr>
          <a:xfrm>
            <a:off x="682775" y="320244"/>
            <a:ext cx="10502193" cy="523220"/>
          </a:xfrm>
          <a:prstGeom prst="rect">
            <a:avLst/>
          </a:prstGeom>
          <a:noFill/>
        </p:spPr>
        <p:txBody>
          <a:bodyPr wrap="square" rtlCol="0">
            <a:spAutoFit/>
          </a:bodyPr>
          <a:lstStyle/>
          <a:p>
            <a:r>
              <a:rPr lang="en-US" altLang="zh-CN" sz="2800" dirty="0">
                <a:solidFill>
                  <a:srgbClr val="333333"/>
                </a:solidFill>
                <a:latin typeface="Arial" panose="020B0604020202020204" pitchFamily="34" charset="0"/>
              </a:rPr>
              <a:t>Nested Kernel Property. </a:t>
            </a:r>
            <a:endParaRPr lang="en-US" altLang="zh-CN" dirty="0">
              <a:solidFill>
                <a:srgbClr val="333333"/>
              </a:solidFill>
              <a:latin typeface="Arial" panose="020B0604020202020204" pitchFamily="34" charset="0"/>
            </a:endParaRPr>
          </a:p>
        </p:txBody>
      </p:sp>
      <p:sp>
        <p:nvSpPr>
          <p:cNvPr id="4" name="文本框 3">
            <a:extLst>
              <a:ext uri="{FF2B5EF4-FFF2-40B4-BE49-F238E27FC236}">
                <a16:creationId xmlns:a16="http://schemas.microsoft.com/office/drawing/2014/main" id="{B6A274AB-E14C-44C3-8B60-205BACD3DDB7}"/>
              </a:ext>
            </a:extLst>
          </p:cNvPr>
          <p:cNvSpPr txBox="1"/>
          <p:nvPr/>
        </p:nvSpPr>
        <p:spPr>
          <a:xfrm>
            <a:off x="682774" y="1105179"/>
            <a:ext cx="10653441" cy="461665"/>
          </a:xfrm>
          <a:prstGeom prst="rect">
            <a:avLst/>
          </a:prstGeom>
          <a:noFill/>
        </p:spPr>
        <p:txBody>
          <a:bodyPr wrap="square" rtlCol="0">
            <a:spAutoFit/>
          </a:bodyPr>
          <a:lstStyle/>
          <a:p>
            <a:r>
              <a:rPr lang="en-US" altLang="zh-CN" sz="2400" dirty="0">
                <a:latin typeface="Arial" panose="020B0604020202020204" pitchFamily="34" charset="0"/>
              </a:rPr>
              <a:t>The nested kernel </a:t>
            </a:r>
            <a:r>
              <a:rPr lang="en-US" altLang="zh-CN" sz="2400" dirty="0">
                <a:solidFill>
                  <a:srgbClr val="0070C0"/>
                </a:solidFill>
                <a:latin typeface="Arial" panose="020B0604020202020204" pitchFamily="34" charset="0"/>
              </a:rPr>
              <a:t>interposes on all modifications </a:t>
            </a:r>
            <a:r>
              <a:rPr lang="en-US" altLang="zh-CN" sz="2400" dirty="0">
                <a:latin typeface="Arial" panose="020B0604020202020204" pitchFamily="34" charset="0"/>
              </a:rPr>
              <a:t>of the pMMU via the vMMU.</a:t>
            </a:r>
          </a:p>
        </p:txBody>
      </p:sp>
      <p:sp>
        <p:nvSpPr>
          <p:cNvPr id="5" name="文本框 4">
            <a:extLst>
              <a:ext uri="{FF2B5EF4-FFF2-40B4-BE49-F238E27FC236}">
                <a16:creationId xmlns:a16="http://schemas.microsoft.com/office/drawing/2014/main" id="{05342FEB-241C-47A6-BEC1-679F75DA9816}"/>
              </a:ext>
            </a:extLst>
          </p:cNvPr>
          <p:cNvSpPr txBox="1"/>
          <p:nvPr/>
        </p:nvSpPr>
        <p:spPr>
          <a:xfrm>
            <a:off x="2073832" y="2304309"/>
            <a:ext cx="3040720" cy="2677656"/>
          </a:xfrm>
          <a:prstGeom prst="rect">
            <a:avLst/>
          </a:prstGeom>
          <a:noFill/>
        </p:spPr>
        <p:txBody>
          <a:bodyPr wrap="square" rtlCol="0">
            <a:spAutoFit/>
          </a:bodyPr>
          <a:lstStyle/>
          <a:p>
            <a:r>
              <a:rPr lang="en-US" altLang="zh-CN" sz="2800" dirty="0">
                <a:solidFill>
                  <a:srgbClr val="333333"/>
                </a:solidFill>
                <a:latin typeface="Arial" panose="020B0604020202020204" pitchFamily="34" charset="0"/>
              </a:rPr>
              <a:t>Active virtual-to-physical mappings for protected data are </a:t>
            </a:r>
            <a:r>
              <a:rPr lang="en-US" altLang="zh-CN" sz="2800" dirty="0">
                <a:solidFill>
                  <a:schemeClr val="accent1"/>
                </a:solidFill>
                <a:latin typeface="Arial" panose="020B0604020202020204" pitchFamily="34" charset="0"/>
              </a:rPr>
              <a:t>configured</a:t>
            </a:r>
            <a:r>
              <a:rPr lang="en-US" altLang="zh-CN" sz="2800" dirty="0">
                <a:solidFill>
                  <a:srgbClr val="333333"/>
                </a:solidFill>
                <a:latin typeface="Arial" panose="020B0604020202020204" pitchFamily="34" charset="0"/>
              </a:rPr>
              <a:t> read-only.</a:t>
            </a:r>
          </a:p>
        </p:txBody>
      </p:sp>
      <p:sp>
        <p:nvSpPr>
          <p:cNvPr id="6" name="矩形 5">
            <a:extLst>
              <a:ext uri="{FF2B5EF4-FFF2-40B4-BE49-F238E27FC236}">
                <a16:creationId xmlns:a16="http://schemas.microsoft.com/office/drawing/2014/main" id="{37BF8968-8801-4796-B811-0F3E8DA492DA}"/>
              </a:ext>
            </a:extLst>
          </p:cNvPr>
          <p:cNvSpPr/>
          <p:nvPr/>
        </p:nvSpPr>
        <p:spPr>
          <a:xfrm>
            <a:off x="6928338" y="2304309"/>
            <a:ext cx="4256630" cy="2677656"/>
          </a:xfrm>
          <a:prstGeom prst="rect">
            <a:avLst/>
          </a:prstGeom>
        </p:spPr>
        <p:txBody>
          <a:bodyPr wrap="square">
            <a:spAutoFit/>
          </a:bodyPr>
          <a:lstStyle/>
          <a:p>
            <a:r>
              <a:rPr lang="en-US" altLang="zh-CN" sz="2800" dirty="0">
                <a:solidFill>
                  <a:srgbClr val="333333"/>
                </a:solidFill>
                <a:latin typeface="Arial" panose="020B0604020202020204" pitchFamily="34" charset="0"/>
              </a:rPr>
              <a:t>Write-protection permissions in active virtual-to-physical mappings are </a:t>
            </a:r>
            <a:r>
              <a:rPr lang="en-US" altLang="zh-CN" sz="2800" dirty="0">
                <a:solidFill>
                  <a:srgbClr val="0070C0"/>
                </a:solidFill>
                <a:latin typeface="Arial" panose="020B0604020202020204" pitchFamily="34" charset="0"/>
              </a:rPr>
              <a:t>enforced</a:t>
            </a:r>
            <a:r>
              <a:rPr lang="en-US" altLang="zh-CN" sz="2800" dirty="0">
                <a:solidFill>
                  <a:srgbClr val="333333"/>
                </a:solidFill>
                <a:latin typeface="Arial" panose="020B0604020202020204" pitchFamily="34" charset="0"/>
              </a:rPr>
              <a:t> while the outer kernel executes.</a:t>
            </a:r>
          </a:p>
        </p:txBody>
      </p:sp>
      <p:sp>
        <p:nvSpPr>
          <p:cNvPr id="7" name="文本框 6">
            <a:extLst>
              <a:ext uri="{FF2B5EF4-FFF2-40B4-BE49-F238E27FC236}">
                <a16:creationId xmlns:a16="http://schemas.microsoft.com/office/drawing/2014/main" id="{D5386866-FCDE-4649-87DF-4BA70430104F}"/>
              </a:ext>
            </a:extLst>
          </p:cNvPr>
          <p:cNvSpPr txBox="1"/>
          <p:nvPr/>
        </p:nvSpPr>
        <p:spPr>
          <a:xfrm>
            <a:off x="851122" y="2777314"/>
            <a:ext cx="1276311" cy="1323439"/>
          </a:xfrm>
          <a:prstGeom prst="rect">
            <a:avLst/>
          </a:prstGeom>
          <a:noFill/>
        </p:spPr>
        <p:txBody>
          <a:bodyPr wrap="none" rtlCol="0">
            <a:spAutoFit/>
          </a:bodyPr>
          <a:lstStyle/>
          <a:p>
            <a:r>
              <a:rPr lang="en-US" altLang="zh-CN" sz="8000" dirty="0">
                <a:solidFill>
                  <a:srgbClr val="002060"/>
                </a:solidFill>
                <a:latin typeface="Abadi" panose="020B0604020202020204" pitchFamily="34" charset="0"/>
              </a:rPr>
              <a:t>I1.</a:t>
            </a:r>
            <a:endParaRPr lang="zh-CN" altLang="en-US" sz="8000" dirty="0">
              <a:solidFill>
                <a:srgbClr val="002060"/>
              </a:solidFill>
              <a:latin typeface="Abadi" panose="020B0604020202020204" pitchFamily="34" charset="0"/>
            </a:endParaRPr>
          </a:p>
        </p:txBody>
      </p:sp>
      <p:sp>
        <p:nvSpPr>
          <p:cNvPr id="8" name="文本框 7">
            <a:extLst>
              <a:ext uri="{FF2B5EF4-FFF2-40B4-BE49-F238E27FC236}">
                <a16:creationId xmlns:a16="http://schemas.microsoft.com/office/drawing/2014/main" id="{C93AC33B-429E-44AE-8044-3EB5D81DC2D7}"/>
              </a:ext>
            </a:extLst>
          </p:cNvPr>
          <p:cNvSpPr txBox="1"/>
          <p:nvPr/>
        </p:nvSpPr>
        <p:spPr>
          <a:xfrm>
            <a:off x="5759229" y="2765972"/>
            <a:ext cx="1276311" cy="1323439"/>
          </a:xfrm>
          <a:prstGeom prst="rect">
            <a:avLst/>
          </a:prstGeom>
          <a:noFill/>
        </p:spPr>
        <p:txBody>
          <a:bodyPr wrap="none" rtlCol="0">
            <a:spAutoFit/>
          </a:bodyPr>
          <a:lstStyle/>
          <a:p>
            <a:r>
              <a:rPr lang="en-US" altLang="zh-CN" sz="8000" dirty="0">
                <a:solidFill>
                  <a:srgbClr val="002060"/>
                </a:solidFill>
                <a:latin typeface="Abadi" panose="020B0604020202020204" pitchFamily="34" charset="0"/>
              </a:rPr>
              <a:t>I2.</a:t>
            </a:r>
            <a:endParaRPr lang="zh-CN" altLang="en-US" sz="8000" dirty="0">
              <a:solidFill>
                <a:srgbClr val="002060"/>
              </a:solidFill>
              <a:latin typeface="Abadi" panose="020B0604020202020204" pitchFamily="34" charset="0"/>
            </a:endParaRPr>
          </a:p>
        </p:txBody>
      </p:sp>
    </p:spTree>
    <p:extLst>
      <p:ext uri="{BB962C8B-B14F-4D97-AF65-F5344CB8AC3E}">
        <p14:creationId xmlns:p14="http://schemas.microsoft.com/office/powerpoint/2010/main" val="337924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1077218"/>
          </a:xfrm>
          <a:prstGeom prst="rect">
            <a:avLst/>
          </a:prstGeom>
          <a:noFill/>
        </p:spPr>
        <p:txBody>
          <a:bodyPr wrap="square" rtlCol="0">
            <a:spAutoFit/>
          </a:bodyPr>
          <a:lstStyle/>
          <a:p>
            <a:r>
              <a:rPr lang="en-US" altLang="zh-CN" sz="3200" dirty="0">
                <a:solidFill>
                  <a:srgbClr val="333333"/>
                </a:solidFill>
                <a:latin typeface="Arial" panose="020B0604020202020204" pitchFamily="34" charset="0"/>
              </a:rPr>
              <a:t>I1:</a:t>
            </a:r>
            <a:r>
              <a:rPr lang="zh-CN" altLang="en-US" sz="3200" dirty="0">
                <a:solidFill>
                  <a:srgbClr val="333333"/>
                </a:solidFill>
                <a:latin typeface="Arial" panose="020B0604020202020204" pitchFamily="34" charset="0"/>
              </a:rPr>
              <a:t> </a:t>
            </a:r>
            <a:r>
              <a:rPr lang="en-US" altLang="zh-CN" sz="3200" dirty="0">
                <a:solidFill>
                  <a:srgbClr val="333333"/>
                </a:solidFill>
                <a:latin typeface="Arial" panose="020B0604020202020204" pitchFamily="34" charset="0"/>
              </a:rPr>
              <a:t>Active virtual-to-physical mappings for protected data are </a:t>
            </a:r>
            <a:r>
              <a:rPr lang="en-US" altLang="zh-CN" sz="3200" dirty="0">
                <a:solidFill>
                  <a:srgbClr val="0070C0"/>
                </a:solidFill>
                <a:latin typeface="Arial" panose="020B0604020202020204" pitchFamily="34" charset="0"/>
              </a:rPr>
              <a:t>configured</a:t>
            </a:r>
            <a:r>
              <a:rPr lang="en-US" altLang="zh-CN" sz="3200" dirty="0">
                <a:solidFill>
                  <a:srgbClr val="333333"/>
                </a:solidFill>
                <a:latin typeface="Arial" panose="020B0604020202020204" pitchFamily="34" charset="0"/>
              </a:rPr>
              <a:t> read-only.</a:t>
            </a:r>
          </a:p>
        </p:txBody>
      </p:sp>
      <p:sp>
        <p:nvSpPr>
          <p:cNvPr id="3" name="文本框 2">
            <a:extLst>
              <a:ext uri="{FF2B5EF4-FFF2-40B4-BE49-F238E27FC236}">
                <a16:creationId xmlns:a16="http://schemas.microsoft.com/office/drawing/2014/main" id="{433B033F-9DEB-4B22-B9DE-6149B65A0C7D}"/>
              </a:ext>
            </a:extLst>
          </p:cNvPr>
          <p:cNvSpPr txBox="1"/>
          <p:nvPr/>
        </p:nvSpPr>
        <p:spPr>
          <a:xfrm>
            <a:off x="682775" y="1508760"/>
            <a:ext cx="6800260" cy="523220"/>
          </a:xfrm>
          <a:prstGeom prst="rect">
            <a:avLst/>
          </a:prstGeom>
          <a:noFill/>
        </p:spPr>
        <p:txBody>
          <a:bodyPr wrap="none" rtlCol="0">
            <a:spAutoFit/>
          </a:bodyPr>
          <a:lstStyle/>
          <a:p>
            <a:r>
              <a:rPr lang="en-US" altLang="zh-CN" sz="2800" dirty="0">
                <a:solidFill>
                  <a:srgbClr val="7030A0"/>
                </a:solidFill>
              </a:rPr>
              <a:t>CPU: </a:t>
            </a:r>
            <a:r>
              <a:rPr lang="en-US" altLang="zh-CN" sz="2800" dirty="0"/>
              <a:t>Base PTR </a:t>
            </a:r>
            <a:r>
              <a:rPr lang="zh-CN" altLang="en-US" sz="2800" dirty="0"/>
              <a:t>→ </a:t>
            </a:r>
            <a:r>
              <a:rPr lang="en-US" altLang="zh-CN" sz="2800" dirty="0"/>
              <a:t>CR3	  +	</a:t>
            </a:r>
            <a:r>
              <a:rPr lang="en-US" altLang="zh-CN" sz="2800" dirty="0">
                <a:solidFill>
                  <a:srgbClr val="7030A0"/>
                </a:solidFill>
              </a:rPr>
              <a:t>Memory:</a:t>
            </a:r>
            <a:r>
              <a:rPr lang="en-US" altLang="zh-CN" sz="2800" dirty="0"/>
              <a:t> PTs</a:t>
            </a:r>
            <a:endParaRPr lang="zh-CN" altLang="en-US" sz="2800" dirty="0"/>
          </a:p>
        </p:txBody>
      </p:sp>
      <p:sp>
        <p:nvSpPr>
          <p:cNvPr id="6" name="文本框 5">
            <a:extLst>
              <a:ext uri="{FF2B5EF4-FFF2-40B4-BE49-F238E27FC236}">
                <a16:creationId xmlns:a16="http://schemas.microsoft.com/office/drawing/2014/main" id="{4827415D-5325-448E-8F3F-618A9875E224}"/>
              </a:ext>
            </a:extLst>
          </p:cNvPr>
          <p:cNvSpPr txBox="1"/>
          <p:nvPr/>
        </p:nvSpPr>
        <p:spPr>
          <a:xfrm>
            <a:off x="682774" y="2143278"/>
            <a:ext cx="10075537" cy="3046988"/>
          </a:xfrm>
          <a:prstGeom prst="rect">
            <a:avLst/>
          </a:prstGeom>
          <a:noFill/>
        </p:spPr>
        <p:txBody>
          <a:bodyPr wrap="square" rtlCol="0">
            <a:spAutoFit/>
          </a:bodyPr>
          <a:lstStyle/>
          <a:p>
            <a:r>
              <a:rPr lang="en-US" altLang="zh-CN" sz="2400" dirty="0">
                <a:solidFill>
                  <a:srgbClr val="002060"/>
                </a:solidFill>
              </a:rPr>
              <a:t>To ensure that all translations to protected physical pages are marked as read-only:</a:t>
            </a:r>
          </a:p>
          <a:p>
            <a:endParaRPr lang="en-US" altLang="zh-CN" sz="2400" dirty="0"/>
          </a:p>
          <a:p>
            <a:pPr marL="342900" indent="-342900">
              <a:buFont typeface="Arial" panose="020B0604020202020204" pitchFamily="34" charset="0"/>
              <a:buChar char="•"/>
            </a:pPr>
            <a:r>
              <a:rPr lang="en-US" altLang="zh-CN" sz="2400" dirty="0"/>
              <a:t>CR3 is only loaded with a pre-declared top-level PTP.</a:t>
            </a:r>
            <a:endParaRPr lang="zh-CN" altLang="en-US" sz="2400" dirty="0"/>
          </a:p>
          <a:p>
            <a:pPr marL="342900" indent="-342900">
              <a:buFont typeface="Arial" panose="020B0604020202020204" pitchFamily="34" charset="0"/>
              <a:buChar char="•"/>
            </a:pPr>
            <a:r>
              <a:rPr lang="en-US" altLang="zh-CN" sz="2400" dirty="0"/>
              <a:t>Only declared PTPs are used in mappings.</a:t>
            </a:r>
          </a:p>
          <a:p>
            <a:pPr marL="342900" indent="-342900">
              <a:buFont typeface="Arial" panose="020B0604020202020204" pitchFamily="34" charset="0"/>
              <a:buChar char="•"/>
            </a:pPr>
            <a:r>
              <a:rPr lang="en-US" altLang="zh-CN" sz="2400" dirty="0"/>
              <a:t>All mappings to PTPs are marked </a:t>
            </a:r>
            <a:r>
              <a:rPr lang="en-US" altLang="zh-CN" sz="2400" dirty="0">
                <a:solidFill>
                  <a:srgbClr val="0070C0"/>
                </a:solidFill>
              </a:rPr>
              <a:t>read-only.</a:t>
            </a:r>
            <a:endParaRPr lang="en-US" altLang="zh-CN" sz="2400" dirty="0"/>
          </a:p>
          <a:p>
            <a:pPr marL="342900" indent="-342900">
              <a:buFont typeface="Arial" panose="020B0604020202020204" pitchFamily="34" charset="0"/>
              <a:buChar char="•"/>
            </a:pPr>
            <a:r>
              <a:rPr lang="en-US" altLang="zh-CN" sz="2400" dirty="0"/>
              <a:t>Ensure that there are </a:t>
            </a:r>
            <a:r>
              <a:rPr lang="en-US" altLang="zh-CN" sz="2400" dirty="0">
                <a:solidFill>
                  <a:srgbClr val="0070C0"/>
                </a:solidFill>
              </a:rPr>
              <a:t>no unvalidated mappings </a:t>
            </a:r>
            <a:r>
              <a:rPr lang="en-US" altLang="zh-CN" sz="2400" dirty="0"/>
              <a:t>prior to outer kernel execution.</a:t>
            </a:r>
          </a:p>
        </p:txBody>
      </p:sp>
    </p:spTree>
    <p:extLst>
      <p:ext uri="{BB962C8B-B14F-4D97-AF65-F5344CB8AC3E}">
        <p14:creationId xmlns:p14="http://schemas.microsoft.com/office/powerpoint/2010/main" val="112742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1569660"/>
          </a:xfrm>
          <a:prstGeom prst="rect">
            <a:avLst/>
          </a:prstGeom>
          <a:noFill/>
        </p:spPr>
        <p:txBody>
          <a:bodyPr wrap="square" rtlCol="0">
            <a:spAutoFit/>
          </a:bodyPr>
          <a:lstStyle/>
          <a:p>
            <a:r>
              <a:rPr lang="en-US" altLang="zh-CN" sz="3200" dirty="0">
                <a:solidFill>
                  <a:srgbClr val="333333"/>
                </a:solidFill>
                <a:latin typeface="Arial" panose="020B0604020202020204" pitchFamily="34" charset="0"/>
              </a:rPr>
              <a:t>I2: Write-protection permissions in active virtual-to-physical mappings are </a:t>
            </a:r>
            <a:r>
              <a:rPr lang="en-US" altLang="zh-CN" sz="3200" dirty="0">
                <a:solidFill>
                  <a:srgbClr val="0070C0"/>
                </a:solidFill>
                <a:latin typeface="Arial" panose="020B0604020202020204" pitchFamily="34" charset="0"/>
              </a:rPr>
              <a:t>enforced</a:t>
            </a:r>
            <a:r>
              <a:rPr lang="en-US" altLang="zh-CN" sz="3200" dirty="0">
                <a:solidFill>
                  <a:srgbClr val="333333"/>
                </a:solidFill>
                <a:latin typeface="Arial" panose="020B0604020202020204" pitchFamily="34" charset="0"/>
              </a:rPr>
              <a:t> while the outer kernel executes.</a:t>
            </a:r>
          </a:p>
        </p:txBody>
      </p:sp>
      <p:sp>
        <p:nvSpPr>
          <p:cNvPr id="5" name="文本框 4">
            <a:extLst>
              <a:ext uri="{FF2B5EF4-FFF2-40B4-BE49-F238E27FC236}">
                <a16:creationId xmlns:a16="http://schemas.microsoft.com/office/drawing/2014/main" id="{0842C352-9033-4CDA-9D1A-B1E9DFF0093E}"/>
              </a:ext>
            </a:extLst>
          </p:cNvPr>
          <p:cNvSpPr txBox="1"/>
          <p:nvPr/>
        </p:nvSpPr>
        <p:spPr>
          <a:xfrm>
            <a:off x="682775" y="2149108"/>
            <a:ext cx="10502192" cy="523220"/>
          </a:xfrm>
          <a:prstGeom prst="rect">
            <a:avLst/>
          </a:prstGeom>
          <a:noFill/>
        </p:spPr>
        <p:txBody>
          <a:bodyPr wrap="square" rtlCol="0">
            <a:spAutoFit/>
          </a:bodyPr>
          <a:lstStyle/>
          <a:p>
            <a:r>
              <a:rPr lang="en-US" altLang="zh-CN" sz="2800" dirty="0">
                <a:solidFill>
                  <a:srgbClr val="7030A0"/>
                </a:solidFill>
              </a:rPr>
              <a:t>CPU: </a:t>
            </a:r>
            <a:r>
              <a:rPr lang="en-US" altLang="zh-CN" sz="2800" dirty="0">
                <a:solidFill>
                  <a:prstClr val="black"/>
                </a:solidFill>
              </a:rPr>
              <a:t>CR0 write-protect enable flag</a:t>
            </a:r>
            <a:endParaRPr lang="zh-CN" altLang="en-US" sz="2400" dirty="0"/>
          </a:p>
        </p:txBody>
      </p:sp>
      <p:sp>
        <p:nvSpPr>
          <p:cNvPr id="8" name="文本框 7">
            <a:extLst>
              <a:ext uri="{FF2B5EF4-FFF2-40B4-BE49-F238E27FC236}">
                <a16:creationId xmlns:a16="http://schemas.microsoft.com/office/drawing/2014/main" id="{9B5C48E2-2154-430C-828B-4CA947B31A4B}"/>
              </a:ext>
            </a:extLst>
          </p:cNvPr>
          <p:cNvSpPr txBox="1"/>
          <p:nvPr/>
        </p:nvSpPr>
        <p:spPr>
          <a:xfrm>
            <a:off x="682775" y="2846845"/>
            <a:ext cx="10719003" cy="2677656"/>
          </a:xfrm>
          <a:prstGeom prst="rect">
            <a:avLst/>
          </a:prstGeom>
          <a:noFill/>
        </p:spPr>
        <p:txBody>
          <a:bodyPr wrap="square" rtlCol="0">
            <a:spAutoFit/>
          </a:bodyPr>
          <a:lstStyle/>
          <a:p>
            <a:r>
              <a:rPr lang="en-US" altLang="zh-CN" sz="2400" dirty="0"/>
              <a:t> To </a:t>
            </a:r>
            <a:r>
              <a:rPr lang="en-US" altLang="zh-CN" sz="2400" dirty="0">
                <a:solidFill>
                  <a:srgbClr val="002060"/>
                </a:solidFill>
              </a:rPr>
              <a:t>ensure that the outer kernel never disables write-protections:</a:t>
            </a:r>
          </a:p>
          <a:p>
            <a:endParaRPr lang="en-US" altLang="zh-CN" sz="2400" dirty="0">
              <a:solidFill>
                <a:srgbClr val="002060"/>
              </a:solidFill>
            </a:endParaRPr>
          </a:p>
          <a:p>
            <a:pPr marL="342900" indent="-342900">
              <a:buFont typeface="Arial" panose="020B0604020202020204" pitchFamily="34" charset="0"/>
              <a:buChar char="•"/>
            </a:pPr>
            <a:r>
              <a:rPr lang="en-US" altLang="zh-CN" sz="2400" dirty="0"/>
              <a:t>De-privileging the outer kernel code</a:t>
            </a:r>
          </a:p>
          <a:p>
            <a:r>
              <a:rPr lang="zh-CN" altLang="en-US" sz="2400" dirty="0"/>
              <a:t>    </a:t>
            </a:r>
            <a:r>
              <a:rPr lang="zh-CN" altLang="en-US" sz="2400" dirty="0">
                <a:solidFill>
                  <a:srgbClr val="7030A0"/>
                </a:solidFill>
              </a:rPr>
              <a:t>→</a:t>
            </a:r>
            <a:r>
              <a:rPr lang="en-US" altLang="zh-CN" sz="2400" dirty="0">
                <a:solidFill>
                  <a:srgbClr val="7030A0"/>
                </a:solidFill>
              </a:rPr>
              <a:t>Invocation of nested kernel services</a:t>
            </a:r>
          </a:p>
          <a:p>
            <a:pPr marL="342900" indent="-342900">
              <a:buFont typeface="Arial" panose="020B0604020202020204" pitchFamily="34" charset="0"/>
              <a:buChar char="•"/>
            </a:pPr>
            <a:r>
              <a:rPr lang="en-US" altLang="zh-CN" sz="2400" dirty="0"/>
              <a:t>Maintaining that de-privileged code state by enforcing lifetime kernel code integrity</a:t>
            </a:r>
            <a:r>
              <a:rPr lang="en-US" altLang="zh-CN" sz="2400" dirty="0">
                <a:solidFill>
                  <a:srgbClr val="0070C0"/>
                </a:solidFill>
              </a:rPr>
              <a:t>.</a:t>
            </a:r>
          </a:p>
          <a:p>
            <a:r>
              <a:rPr lang="zh-CN" altLang="en-US" sz="2400" dirty="0"/>
              <a:t>    </a:t>
            </a:r>
            <a:r>
              <a:rPr lang="zh-CN" altLang="en-US" sz="2400" dirty="0">
                <a:solidFill>
                  <a:srgbClr val="7030A0"/>
                </a:solidFill>
              </a:rPr>
              <a:t>→</a:t>
            </a:r>
            <a:r>
              <a:rPr lang="en-US" altLang="zh-CN" sz="2400" dirty="0">
                <a:solidFill>
                  <a:srgbClr val="7030A0"/>
                </a:solidFill>
              </a:rPr>
              <a:t>restricting outer kernel code execution to validated, write-protected code</a:t>
            </a:r>
          </a:p>
        </p:txBody>
      </p:sp>
    </p:spTree>
    <p:extLst>
      <p:ext uri="{BB962C8B-B14F-4D97-AF65-F5344CB8AC3E}">
        <p14:creationId xmlns:p14="http://schemas.microsoft.com/office/powerpoint/2010/main" val="402385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4154984"/>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Virtual Privilege Switches</a:t>
            </a:r>
          </a:p>
          <a:p>
            <a:endParaRPr lang="nb-NO" altLang="zh-CN" sz="3600" dirty="0">
              <a:solidFill>
                <a:srgbClr val="333333"/>
              </a:solidFill>
              <a:latin typeface="Arial" panose="020B0604020202020204" pitchFamily="34" charset="0"/>
            </a:endParaRPr>
          </a:p>
          <a:p>
            <a:pPr marL="342900" indent="-342900">
              <a:buFont typeface="Arial" panose="020B0604020202020204" pitchFamily="34" charset="0"/>
              <a:buChar char="•"/>
            </a:pPr>
            <a:r>
              <a:rPr lang="en-US" altLang="zh-CN" sz="2400" dirty="0"/>
              <a:t>The outer kernel and nested kernel operate at the same hardware privilege level and share a single address space. </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Nested kernel operations are essentially function calls to nested kernel functions that are wrapped by entry and exit gates that disable and enable the WP-bit.</a:t>
            </a:r>
            <a:endParaRPr lang="en-US" altLang="zh-CN" sz="2400" dirty="0">
              <a:solidFill>
                <a:srgbClr val="333333"/>
              </a:solidFill>
              <a:latin typeface="Arial" panose="020B0604020202020204" pitchFamily="34" charset="0"/>
            </a:endParaRPr>
          </a:p>
          <a:p>
            <a:pPr marL="342900" indent="-342900">
              <a:buFont typeface="Arial" panose="020B0604020202020204" pitchFamily="34" charset="0"/>
              <a:buChar char="•"/>
            </a:pPr>
            <a:endParaRPr lang="en-US" altLang="zh-CN" sz="2400" dirty="0">
              <a:solidFill>
                <a:srgbClr val="333333"/>
              </a:solidFill>
              <a:latin typeface="Arial" panose="020B0604020202020204" pitchFamily="34" charset="0"/>
            </a:endParaRPr>
          </a:p>
          <a:p>
            <a:pPr marL="342900" indent="-342900">
              <a:buFont typeface="Arial" panose="020B0604020202020204" pitchFamily="34" charset="0"/>
              <a:buChar char="•"/>
            </a:pPr>
            <a:r>
              <a:rPr lang="en-US" altLang="zh-CN" sz="2400" dirty="0"/>
              <a:t>Virtual privilege switches occur when write-protection is disabled</a:t>
            </a:r>
          </a:p>
        </p:txBody>
      </p:sp>
    </p:spTree>
    <p:extLst>
      <p:ext uri="{BB962C8B-B14F-4D97-AF65-F5344CB8AC3E}">
        <p14:creationId xmlns:p14="http://schemas.microsoft.com/office/powerpoint/2010/main" val="88084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646331"/>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Virtual Privilege Switches</a:t>
            </a:r>
          </a:p>
        </p:txBody>
      </p:sp>
      <p:sp>
        <p:nvSpPr>
          <p:cNvPr id="3" name="文本框 2">
            <a:extLst>
              <a:ext uri="{FF2B5EF4-FFF2-40B4-BE49-F238E27FC236}">
                <a16:creationId xmlns:a16="http://schemas.microsoft.com/office/drawing/2014/main" id="{C84E892E-7943-4E13-85C2-636C27035224}"/>
              </a:ext>
            </a:extLst>
          </p:cNvPr>
          <p:cNvSpPr txBox="1"/>
          <p:nvPr/>
        </p:nvSpPr>
        <p:spPr>
          <a:xfrm>
            <a:off x="2280356" y="3317502"/>
            <a:ext cx="849913" cy="646331"/>
          </a:xfrm>
          <a:prstGeom prst="rect">
            <a:avLst/>
          </a:prstGeom>
          <a:noFill/>
        </p:spPr>
        <p:txBody>
          <a:bodyPr wrap="none" rtlCol="0">
            <a:spAutoFit/>
          </a:bodyPr>
          <a:lstStyle/>
          <a:p>
            <a:pPr algn="ctr"/>
            <a:r>
              <a:rPr lang="en-US" altLang="zh-CN" dirty="0"/>
              <a:t>Secure</a:t>
            </a:r>
          </a:p>
          <a:p>
            <a:pPr algn="ctr"/>
            <a:r>
              <a:rPr lang="en-US" altLang="zh-CN" dirty="0"/>
              <a:t>Boot</a:t>
            </a:r>
            <a:endParaRPr lang="zh-CN" altLang="en-US" dirty="0"/>
          </a:p>
        </p:txBody>
      </p:sp>
      <p:sp>
        <p:nvSpPr>
          <p:cNvPr id="4" name="矩形 3">
            <a:extLst>
              <a:ext uri="{FF2B5EF4-FFF2-40B4-BE49-F238E27FC236}">
                <a16:creationId xmlns:a16="http://schemas.microsoft.com/office/drawing/2014/main" id="{158F1E52-CB41-4043-A72D-8F365FBBAE5C}"/>
              </a:ext>
            </a:extLst>
          </p:cNvPr>
          <p:cNvSpPr/>
          <p:nvPr/>
        </p:nvSpPr>
        <p:spPr>
          <a:xfrm>
            <a:off x="3465689" y="3093156"/>
            <a:ext cx="1095023" cy="10950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Nested</a:t>
            </a:r>
          </a:p>
          <a:p>
            <a:pPr algn="ctr"/>
            <a:r>
              <a:rPr lang="en-US" altLang="zh-CN" dirty="0">
                <a:solidFill>
                  <a:schemeClr val="tx1"/>
                </a:solidFill>
              </a:rPr>
              <a:t>Kernel</a:t>
            </a:r>
          </a:p>
          <a:p>
            <a:pPr algn="ctr"/>
            <a:r>
              <a:rPr lang="en-US" altLang="zh-CN" dirty="0" err="1">
                <a:solidFill>
                  <a:schemeClr val="tx1"/>
                </a:solidFill>
              </a:rPr>
              <a:t>init</a:t>
            </a:r>
            <a:endParaRPr lang="zh-CN" altLang="en-US" dirty="0">
              <a:solidFill>
                <a:schemeClr val="tx1"/>
              </a:solidFill>
            </a:endParaRPr>
          </a:p>
        </p:txBody>
      </p:sp>
      <p:sp>
        <p:nvSpPr>
          <p:cNvPr id="5" name="矩形 4">
            <a:extLst>
              <a:ext uri="{FF2B5EF4-FFF2-40B4-BE49-F238E27FC236}">
                <a16:creationId xmlns:a16="http://schemas.microsoft.com/office/drawing/2014/main" id="{3AEE035F-61E8-429D-8A56-9A9CE91CF7EB}"/>
              </a:ext>
            </a:extLst>
          </p:cNvPr>
          <p:cNvSpPr/>
          <p:nvPr/>
        </p:nvSpPr>
        <p:spPr>
          <a:xfrm>
            <a:off x="4560712" y="3093156"/>
            <a:ext cx="199953" cy="1095023"/>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773BF04-96B0-4F50-80F5-7CA2F95C5D85}"/>
              </a:ext>
            </a:extLst>
          </p:cNvPr>
          <p:cNvSpPr txBox="1"/>
          <p:nvPr/>
        </p:nvSpPr>
        <p:spPr>
          <a:xfrm>
            <a:off x="4371988" y="4152657"/>
            <a:ext cx="577402" cy="584775"/>
          </a:xfrm>
          <a:prstGeom prst="rect">
            <a:avLst/>
          </a:prstGeom>
          <a:noFill/>
        </p:spPr>
        <p:txBody>
          <a:bodyPr wrap="none" rtlCol="0">
            <a:spAutoFit/>
          </a:bodyPr>
          <a:lstStyle/>
          <a:p>
            <a:r>
              <a:rPr lang="en-US" altLang="zh-CN" sz="1600" dirty="0"/>
              <a:t>Exit</a:t>
            </a:r>
          </a:p>
          <a:p>
            <a:r>
              <a:rPr lang="en-US" altLang="zh-CN" sz="1600" dirty="0"/>
              <a:t>gate</a:t>
            </a:r>
            <a:endParaRPr lang="zh-CN" altLang="en-US" sz="1600" dirty="0"/>
          </a:p>
        </p:txBody>
      </p:sp>
      <p:cxnSp>
        <p:nvCxnSpPr>
          <p:cNvPr id="8" name="直接箭头连接符 7">
            <a:extLst>
              <a:ext uri="{FF2B5EF4-FFF2-40B4-BE49-F238E27FC236}">
                <a16:creationId xmlns:a16="http://schemas.microsoft.com/office/drawing/2014/main" id="{88455BDC-6AFD-41D7-83EF-80CD7C09494D}"/>
              </a:ext>
            </a:extLst>
          </p:cNvPr>
          <p:cNvCxnSpPr>
            <a:stCxn id="3" idx="3"/>
            <a:endCxn id="4" idx="1"/>
          </p:cNvCxnSpPr>
          <p:nvPr/>
        </p:nvCxnSpPr>
        <p:spPr>
          <a:xfrm>
            <a:off x="3130269" y="3640668"/>
            <a:ext cx="33542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直接箭头连接符 9">
            <a:extLst>
              <a:ext uri="{FF2B5EF4-FFF2-40B4-BE49-F238E27FC236}">
                <a16:creationId xmlns:a16="http://schemas.microsoft.com/office/drawing/2014/main" id="{B499A390-3406-45C0-AE9C-50E003EEAD1D}"/>
              </a:ext>
            </a:extLst>
          </p:cNvPr>
          <p:cNvCxnSpPr/>
          <p:nvPr/>
        </p:nvCxnSpPr>
        <p:spPr>
          <a:xfrm>
            <a:off x="4760665" y="3640667"/>
            <a:ext cx="33542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矩形: 圆角 10">
            <a:extLst>
              <a:ext uri="{FF2B5EF4-FFF2-40B4-BE49-F238E27FC236}">
                <a16:creationId xmlns:a16="http://schemas.microsoft.com/office/drawing/2014/main" id="{21EDD695-8982-42ED-AD1E-B2FD247F2275}"/>
              </a:ext>
            </a:extLst>
          </p:cNvPr>
          <p:cNvSpPr/>
          <p:nvPr/>
        </p:nvSpPr>
        <p:spPr>
          <a:xfrm>
            <a:off x="5096085" y="3239196"/>
            <a:ext cx="1101514" cy="8029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Outer</a:t>
            </a:r>
          </a:p>
          <a:p>
            <a:pPr algn="ctr"/>
            <a:r>
              <a:rPr lang="en-US" altLang="zh-CN" dirty="0">
                <a:solidFill>
                  <a:schemeClr val="tx1"/>
                </a:solidFill>
              </a:rPr>
              <a:t>Kernel</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5C69460C-218F-43CF-9522-FA266A6BAA5D}"/>
              </a:ext>
            </a:extLst>
          </p:cNvPr>
          <p:cNvCxnSpPr>
            <a:cxnSpLocks/>
          </p:cNvCxnSpPr>
          <p:nvPr/>
        </p:nvCxnSpPr>
        <p:spPr>
          <a:xfrm>
            <a:off x="6197599" y="3640667"/>
            <a:ext cx="100471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矩形 13">
            <a:extLst>
              <a:ext uri="{FF2B5EF4-FFF2-40B4-BE49-F238E27FC236}">
                <a16:creationId xmlns:a16="http://schemas.microsoft.com/office/drawing/2014/main" id="{40EC6FFF-A1F0-48F2-9762-F19E33B4677E}"/>
              </a:ext>
            </a:extLst>
          </p:cNvPr>
          <p:cNvSpPr/>
          <p:nvPr/>
        </p:nvSpPr>
        <p:spPr>
          <a:xfrm>
            <a:off x="7199066" y="3093156"/>
            <a:ext cx="199953" cy="1095023"/>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60680ED-CADE-4DFE-93A7-DA2D5C5901CC}"/>
              </a:ext>
            </a:extLst>
          </p:cNvPr>
          <p:cNvSpPr/>
          <p:nvPr/>
        </p:nvSpPr>
        <p:spPr>
          <a:xfrm>
            <a:off x="7399019" y="3093155"/>
            <a:ext cx="1095023" cy="10950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Nested</a:t>
            </a:r>
          </a:p>
          <a:p>
            <a:pPr algn="ctr"/>
            <a:r>
              <a:rPr lang="en-US" altLang="zh-CN" dirty="0">
                <a:solidFill>
                  <a:schemeClr val="tx1"/>
                </a:solidFill>
              </a:rPr>
              <a:t>Kernel</a:t>
            </a:r>
          </a:p>
        </p:txBody>
      </p:sp>
      <p:sp>
        <p:nvSpPr>
          <p:cNvPr id="16" name="矩形 15">
            <a:extLst>
              <a:ext uri="{FF2B5EF4-FFF2-40B4-BE49-F238E27FC236}">
                <a16:creationId xmlns:a16="http://schemas.microsoft.com/office/drawing/2014/main" id="{F9723A79-B82C-4373-BDF6-71F7BE7F80CA}"/>
              </a:ext>
            </a:extLst>
          </p:cNvPr>
          <p:cNvSpPr/>
          <p:nvPr/>
        </p:nvSpPr>
        <p:spPr>
          <a:xfrm>
            <a:off x="8494042" y="3093155"/>
            <a:ext cx="199953" cy="1095023"/>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307EE32-181D-464C-A60F-638D619FFDE3}"/>
              </a:ext>
            </a:extLst>
          </p:cNvPr>
          <p:cNvSpPr txBox="1"/>
          <p:nvPr/>
        </p:nvSpPr>
        <p:spPr>
          <a:xfrm rot="1102226">
            <a:off x="8582802" y="4091440"/>
            <a:ext cx="577402" cy="584775"/>
          </a:xfrm>
          <a:prstGeom prst="rect">
            <a:avLst/>
          </a:prstGeom>
          <a:noFill/>
        </p:spPr>
        <p:txBody>
          <a:bodyPr wrap="none" rtlCol="0">
            <a:spAutoFit/>
          </a:bodyPr>
          <a:lstStyle/>
          <a:p>
            <a:r>
              <a:rPr lang="en-US" altLang="zh-CN" sz="1600" dirty="0"/>
              <a:t>Exit</a:t>
            </a:r>
          </a:p>
          <a:p>
            <a:r>
              <a:rPr lang="en-US" altLang="zh-CN" sz="1600" dirty="0"/>
              <a:t>gate</a:t>
            </a:r>
            <a:endParaRPr lang="zh-CN" altLang="en-US" sz="1600" dirty="0"/>
          </a:p>
        </p:txBody>
      </p:sp>
      <p:sp>
        <p:nvSpPr>
          <p:cNvPr id="18" name="文本框 17">
            <a:extLst>
              <a:ext uri="{FF2B5EF4-FFF2-40B4-BE49-F238E27FC236}">
                <a16:creationId xmlns:a16="http://schemas.microsoft.com/office/drawing/2014/main" id="{6B804A59-0C0C-4BAD-A329-6597C13DF72C}"/>
              </a:ext>
            </a:extLst>
          </p:cNvPr>
          <p:cNvSpPr txBox="1"/>
          <p:nvPr/>
        </p:nvSpPr>
        <p:spPr>
          <a:xfrm rot="923697">
            <a:off x="6807284" y="4088527"/>
            <a:ext cx="630301" cy="584775"/>
          </a:xfrm>
          <a:prstGeom prst="rect">
            <a:avLst/>
          </a:prstGeom>
          <a:noFill/>
        </p:spPr>
        <p:txBody>
          <a:bodyPr wrap="none" rtlCol="0">
            <a:spAutoFit/>
          </a:bodyPr>
          <a:lstStyle/>
          <a:p>
            <a:r>
              <a:rPr lang="en-US" altLang="zh-CN" sz="1600" dirty="0"/>
              <a:t>Entry</a:t>
            </a:r>
          </a:p>
          <a:p>
            <a:r>
              <a:rPr lang="en-US" altLang="zh-CN" sz="1600" dirty="0"/>
              <a:t>gate</a:t>
            </a:r>
            <a:endParaRPr lang="zh-CN" altLang="en-US" sz="1600" dirty="0"/>
          </a:p>
        </p:txBody>
      </p:sp>
      <p:sp>
        <p:nvSpPr>
          <p:cNvPr id="19" name="文本框 18">
            <a:extLst>
              <a:ext uri="{FF2B5EF4-FFF2-40B4-BE49-F238E27FC236}">
                <a16:creationId xmlns:a16="http://schemas.microsoft.com/office/drawing/2014/main" id="{FD226422-9E0F-45FE-853A-1FA133E8C249}"/>
              </a:ext>
            </a:extLst>
          </p:cNvPr>
          <p:cNvSpPr txBox="1"/>
          <p:nvPr/>
        </p:nvSpPr>
        <p:spPr>
          <a:xfrm>
            <a:off x="6222145" y="3121690"/>
            <a:ext cx="998991" cy="523220"/>
          </a:xfrm>
          <a:prstGeom prst="rect">
            <a:avLst/>
          </a:prstGeom>
          <a:noFill/>
        </p:spPr>
        <p:txBody>
          <a:bodyPr wrap="none" rtlCol="0">
            <a:spAutoFit/>
          </a:bodyPr>
          <a:lstStyle/>
          <a:p>
            <a:r>
              <a:rPr lang="en-US" altLang="zh-CN" sz="1400" dirty="0"/>
              <a:t>Nested</a:t>
            </a:r>
          </a:p>
          <a:p>
            <a:r>
              <a:rPr lang="en-US" altLang="zh-CN" sz="1400" dirty="0"/>
              <a:t>Kernel Op.</a:t>
            </a:r>
            <a:endParaRPr lang="zh-CN" altLang="en-US" sz="1400" dirty="0"/>
          </a:p>
        </p:txBody>
      </p:sp>
      <p:cxnSp>
        <p:nvCxnSpPr>
          <p:cNvPr id="21" name="连接符: 肘形 20">
            <a:extLst>
              <a:ext uri="{FF2B5EF4-FFF2-40B4-BE49-F238E27FC236}">
                <a16:creationId xmlns:a16="http://schemas.microsoft.com/office/drawing/2014/main" id="{21809811-7A44-4E66-9591-391DE30F62E2}"/>
              </a:ext>
            </a:extLst>
          </p:cNvPr>
          <p:cNvCxnSpPr>
            <a:stCxn id="16" idx="3"/>
            <a:endCxn id="11" idx="2"/>
          </p:cNvCxnSpPr>
          <p:nvPr/>
        </p:nvCxnSpPr>
        <p:spPr>
          <a:xfrm flipH="1">
            <a:off x="5646842" y="3640667"/>
            <a:ext cx="3047153" cy="401471"/>
          </a:xfrm>
          <a:prstGeom prst="bentConnector4">
            <a:avLst>
              <a:gd name="adj1" fmla="val -16023"/>
              <a:gd name="adj2" fmla="val 32266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矩形: 圆角 39">
            <a:extLst>
              <a:ext uri="{FF2B5EF4-FFF2-40B4-BE49-F238E27FC236}">
                <a16:creationId xmlns:a16="http://schemas.microsoft.com/office/drawing/2014/main" id="{D65DB935-16D5-4B5B-8607-0EF25E4646B8}"/>
              </a:ext>
            </a:extLst>
          </p:cNvPr>
          <p:cNvSpPr/>
          <p:nvPr/>
        </p:nvSpPr>
        <p:spPr>
          <a:xfrm>
            <a:off x="5096085" y="1884726"/>
            <a:ext cx="1101514" cy="8029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User</a:t>
            </a:r>
          </a:p>
          <a:p>
            <a:pPr algn="ctr"/>
            <a:r>
              <a:rPr lang="en-US" altLang="zh-CN" dirty="0">
                <a:solidFill>
                  <a:schemeClr val="tx1"/>
                </a:solidFill>
              </a:rPr>
              <a:t>Process</a:t>
            </a:r>
            <a:endParaRPr lang="zh-CN" altLang="en-US" dirty="0">
              <a:solidFill>
                <a:schemeClr val="tx1"/>
              </a:solidFill>
            </a:endParaRPr>
          </a:p>
        </p:txBody>
      </p:sp>
      <p:cxnSp>
        <p:nvCxnSpPr>
          <p:cNvPr id="42" name="直接箭头连接符 41">
            <a:extLst>
              <a:ext uri="{FF2B5EF4-FFF2-40B4-BE49-F238E27FC236}">
                <a16:creationId xmlns:a16="http://schemas.microsoft.com/office/drawing/2014/main" id="{C54258EC-5B00-498F-9748-3680C1FF9292}"/>
              </a:ext>
            </a:extLst>
          </p:cNvPr>
          <p:cNvCxnSpPr>
            <a:cxnSpLocks/>
          </p:cNvCxnSpPr>
          <p:nvPr/>
        </p:nvCxnSpPr>
        <p:spPr>
          <a:xfrm>
            <a:off x="5748442" y="2687668"/>
            <a:ext cx="0" cy="55152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直接箭头连接符 43">
            <a:extLst>
              <a:ext uri="{FF2B5EF4-FFF2-40B4-BE49-F238E27FC236}">
                <a16:creationId xmlns:a16="http://schemas.microsoft.com/office/drawing/2014/main" id="{30564193-DF64-456E-8C53-50755E16E1C2}"/>
              </a:ext>
            </a:extLst>
          </p:cNvPr>
          <p:cNvCxnSpPr/>
          <p:nvPr/>
        </p:nvCxnSpPr>
        <p:spPr>
          <a:xfrm flipV="1">
            <a:off x="5576711" y="2687668"/>
            <a:ext cx="0" cy="55152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文本框 44">
            <a:extLst>
              <a:ext uri="{FF2B5EF4-FFF2-40B4-BE49-F238E27FC236}">
                <a16:creationId xmlns:a16="http://schemas.microsoft.com/office/drawing/2014/main" id="{2F1721A0-96BC-4AED-A41F-81353A59C6E2}"/>
              </a:ext>
            </a:extLst>
          </p:cNvPr>
          <p:cNvSpPr txBox="1"/>
          <p:nvPr/>
        </p:nvSpPr>
        <p:spPr>
          <a:xfrm>
            <a:off x="5755458" y="2733738"/>
            <a:ext cx="1243656" cy="338554"/>
          </a:xfrm>
          <a:prstGeom prst="rect">
            <a:avLst/>
          </a:prstGeom>
          <a:noFill/>
        </p:spPr>
        <p:txBody>
          <a:bodyPr wrap="square" rtlCol="0">
            <a:spAutoFit/>
          </a:bodyPr>
          <a:lstStyle/>
          <a:p>
            <a:r>
              <a:rPr lang="en-US" altLang="zh-CN" sz="1600" dirty="0"/>
              <a:t>System call</a:t>
            </a:r>
            <a:endParaRPr lang="zh-CN" altLang="en-US" sz="1600" dirty="0"/>
          </a:p>
        </p:txBody>
      </p:sp>
    </p:spTree>
    <p:extLst>
      <p:ext uri="{BB962C8B-B14F-4D97-AF65-F5344CB8AC3E}">
        <p14:creationId xmlns:p14="http://schemas.microsoft.com/office/powerpoint/2010/main" val="120157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p:bldP spid="11" grpId="0" animBg="1"/>
      <p:bldP spid="14" grpId="0" animBg="1"/>
      <p:bldP spid="15" grpId="0" animBg="1"/>
      <p:bldP spid="16" grpId="0" animBg="1"/>
      <p:bldP spid="17" grpId="0"/>
      <p:bldP spid="18" grpId="0"/>
      <p:bldP spid="19" grpId="0"/>
      <p:bldP spid="40" grpId="0" animBg="1"/>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646331"/>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Entry </a:t>
            </a:r>
            <a:r>
              <a:rPr lang="en-US" altLang="zh-CN" sz="3600" dirty="0">
                <a:solidFill>
                  <a:srgbClr val="333333"/>
                </a:solidFill>
                <a:latin typeface="Arial" panose="020B0604020202020204" pitchFamily="34" charset="0"/>
              </a:rPr>
              <a:t>and exit gate</a:t>
            </a:r>
            <a:endParaRPr lang="nb-NO" altLang="zh-CN" sz="3600" dirty="0">
              <a:solidFill>
                <a:srgbClr val="333333"/>
              </a:solidFill>
              <a:latin typeface="Arial" panose="020B0604020202020204" pitchFamily="34" charset="0"/>
            </a:endParaRPr>
          </a:p>
        </p:txBody>
      </p:sp>
      <p:pic>
        <p:nvPicPr>
          <p:cNvPr id="6" name="图片 5">
            <a:extLst>
              <a:ext uri="{FF2B5EF4-FFF2-40B4-BE49-F238E27FC236}">
                <a16:creationId xmlns:a16="http://schemas.microsoft.com/office/drawing/2014/main" id="{0F80FCFA-9F82-4D54-9523-2FB871FAC87E}"/>
              </a:ext>
            </a:extLst>
          </p:cNvPr>
          <p:cNvPicPr>
            <a:picLocks noChangeAspect="1"/>
          </p:cNvPicPr>
          <p:nvPr/>
        </p:nvPicPr>
        <p:blipFill rotWithShape="1">
          <a:blip r:embed="rId3"/>
          <a:srcRect r="42161"/>
          <a:stretch/>
        </p:blipFill>
        <p:spPr>
          <a:xfrm>
            <a:off x="1082825" y="1479231"/>
            <a:ext cx="4049245" cy="3838575"/>
          </a:xfrm>
          <a:prstGeom prst="rect">
            <a:avLst/>
          </a:prstGeom>
        </p:spPr>
      </p:pic>
      <p:pic>
        <p:nvPicPr>
          <p:cNvPr id="7" name="图片 6">
            <a:extLst>
              <a:ext uri="{FF2B5EF4-FFF2-40B4-BE49-F238E27FC236}">
                <a16:creationId xmlns:a16="http://schemas.microsoft.com/office/drawing/2014/main" id="{50B31BDC-B3E3-4687-A389-E44B588B7C72}"/>
              </a:ext>
            </a:extLst>
          </p:cNvPr>
          <p:cNvPicPr>
            <a:picLocks noChangeAspect="1"/>
          </p:cNvPicPr>
          <p:nvPr/>
        </p:nvPicPr>
        <p:blipFill rotWithShape="1">
          <a:blip r:embed="rId4"/>
          <a:srcRect r="53139"/>
          <a:stretch/>
        </p:blipFill>
        <p:spPr>
          <a:xfrm>
            <a:off x="7207681" y="1603409"/>
            <a:ext cx="3423489" cy="3343275"/>
          </a:xfrm>
          <a:prstGeom prst="rect">
            <a:avLst/>
          </a:prstGeom>
        </p:spPr>
      </p:pic>
      <p:sp>
        <p:nvSpPr>
          <p:cNvPr id="8" name="矩形 7">
            <a:extLst>
              <a:ext uri="{FF2B5EF4-FFF2-40B4-BE49-F238E27FC236}">
                <a16:creationId xmlns:a16="http://schemas.microsoft.com/office/drawing/2014/main" id="{C79D300F-7F1A-4CA8-A516-9B191A98F992}"/>
              </a:ext>
            </a:extLst>
          </p:cNvPr>
          <p:cNvSpPr/>
          <p:nvPr/>
        </p:nvSpPr>
        <p:spPr>
          <a:xfrm>
            <a:off x="1460502" y="2061489"/>
            <a:ext cx="3671565" cy="2861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17EF47C-0927-4F08-953C-7601D1F4C8FB}"/>
              </a:ext>
            </a:extLst>
          </p:cNvPr>
          <p:cNvSpPr/>
          <p:nvPr/>
        </p:nvSpPr>
        <p:spPr>
          <a:xfrm>
            <a:off x="1460503" y="2347645"/>
            <a:ext cx="3671566" cy="1547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B36E6E8-98C8-4F8D-930C-F572BC21EBE6}"/>
              </a:ext>
            </a:extLst>
          </p:cNvPr>
          <p:cNvSpPr/>
          <p:nvPr/>
        </p:nvSpPr>
        <p:spPr>
          <a:xfrm>
            <a:off x="1460502" y="3894667"/>
            <a:ext cx="3671565" cy="271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9097C04-BD2B-47A6-B403-6BB4D827F9E0}"/>
              </a:ext>
            </a:extLst>
          </p:cNvPr>
          <p:cNvSpPr/>
          <p:nvPr/>
        </p:nvSpPr>
        <p:spPr>
          <a:xfrm>
            <a:off x="1460500" y="4165878"/>
            <a:ext cx="3671565" cy="2861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22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646331"/>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Trap gate</a:t>
            </a:r>
          </a:p>
        </p:txBody>
      </p:sp>
      <p:sp>
        <p:nvSpPr>
          <p:cNvPr id="3" name="文本框 2">
            <a:extLst>
              <a:ext uri="{FF2B5EF4-FFF2-40B4-BE49-F238E27FC236}">
                <a16:creationId xmlns:a16="http://schemas.microsoft.com/office/drawing/2014/main" id="{C84E892E-7943-4E13-85C2-636C27035224}"/>
              </a:ext>
            </a:extLst>
          </p:cNvPr>
          <p:cNvSpPr txBox="1"/>
          <p:nvPr/>
        </p:nvSpPr>
        <p:spPr>
          <a:xfrm>
            <a:off x="1715911" y="3588435"/>
            <a:ext cx="849913" cy="646331"/>
          </a:xfrm>
          <a:prstGeom prst="rect">
            <a:avLst/>
          </a:prstGeom>
          <a:noFill/>
        </p:spPr>
        <p:txBody>
          <a:bodyPr wrap="none" rtlCol="0">
            <a:spAutoFit/>
          </a:bodyPr>
          <a:lstStyle/>
          <a:p>
            <a:pPr algn="ctr"/>
            <a:r>
              <a:rPr lang="en-US" altLang="zh-CN" dirty="0"/>
              <a:t>Secure</a:t>
            </a:r>
          </a:p>
          <a:p>
            <a:pPr algn="ctr"/>
            <a:r>
              <a:rPr lang="en-US" altLang="zh-CN" dirty="0"/>
              <a:t>Boot</a:t>
            </a:r>
            <a:endParaRPr lang="zh-CN" altLang="en-US" dirty="0"/>
          </a:p>
        </p:txBody>
      </p:sp>
      <p:sp>
        <p:nvSpPr>
          <p:cNvPr id="4" name="矩形 3">
            <a:extLst>
              <a:ext uri="{FF2B5EF4-FFF2-40B4-BE49-F238E27FC236}">
                <a16:creationId xmlns:a16="http://schemas.microsoft.com/office/drawing/2014/main" id="{158F1E52-CB41-4043-A72D-8F365FBBAE5C}"/>
              </a:ext>
            </a:extLst>
          </p:cNvPr>
          <p:cNvSpPr/>
          <p:nvPr/>
        </p:nvSpPr>
        <p:spPr>
          <a:xfrm>
            <a:off x="2901244" y="3364089"/>
            <a:ext cx="1095023" cy="10950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Nested</a:t>
            </a:r>
          </a:p>
          <a:p>
            <a:pPr algn="ctr"/>
            <a:r>
              <a:rPr lang="en-US" altLang="zh-CN" dirty="0">
                <a:solidFill>
                  <a:schemeClr val="tx1"/>
                </a:solidFill>
              </a:rPr>
              <a:t>Kernel</a:t>
            </a:r>
          </a:p>
          <a:p>
            <a:pPr algn="ctr"/>
            <a:r>
              <a:rPr lang="en-US" altLang="zh-CN" dirty="0" err="1">
                <a:solidFill>
                  <a:schemeClr val="tx1"/>
                </a:solidFill>
              </a:rPr>
              <a:t>init</a:t>
            </a:r>
            <a:endParaRPr lang="zh-CN" altLang="en-US" dirty="0">
              <a:solidFill>
                <a:schemeClr val="tx1"/>
              </a:solidFill>
            </a:endParaRPr>
          </a:p>
        </p:txBody>
      </p:sp>
      <p:sp>
        <p:nvSpPr>
          <p:cNvPr id="5" name="矩形 4">
            <a:extLst>
              <a:ext uri="{FF2B5EF4-FFF2-40B4-BE49-F238E27FC236}">
                <a16:creationId xmlns:a16="http://schemas.microsoft.com/office/drawing/2014/main" id="{3AEE035F-61E8-429D-8A56-9A9CE91CF7EB}"/>
              </a:ext>
            </a:extLst>
          </p:cNvPr>
          <p:cNvSpPr/>
          <p:nvPr/>
        </p:nvSpPr>
        <p:spPr>
          <a:xfrm>
            <a:off x="3996267" y="3364089"/>
            <a:ext cx="199953" cy="1095023"/>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773BF04-96B0-4F50-80F5-7CA2F95C5D85}"/>
              </a:ext>
            </a:extLst>
          </p:cNvPr>
          <p:cNvSpPr txBox="1"/>
          <p:nvPr/>
        </p:nvSpPr>
        <p:spPr>
          <a:xfrm>
            <a:off x="3807543" y="4423590"/>
            <a:ext cx="577402" cy="584775"/>
          </a:xfrm>
          <a:prstGeom prst="rect">
            <a:avLst/>
          </a:prstGeom>
          <a:noFill/>
        </p:spPr>
        <p:txBody>
          <a:bodyPr wrap="none" rtlCol="0">
            <a:spAutoFit/>
          </a:bodyPr>
          <a:lstStyle/>
          <a:p>
            <a:r>
              <a:rPr lang="en-US" altLang="zh-CN" sz="1600" dirty="0"/>
              <a:t>Exit</a:t>
            </a:r>
          </a:p>
          <a:p>
            <a:r>
              <a:rPr lang="en-US" altLang="zh-CN" sz="1600" dirty="0"/>
              <a:t>gate</a:t>
            </a:r>
            <a:endParaRPr lang="zh-CN" altLang="en-US" sz="1600" dirty="0"/>
          </a:p>
        </p:txBody>
      </p:sp>
      <p:cxnSp>
        <p:nvCxnSpPr>
          <p:cNvPr id="8" name="直接箭头连接符 7">
            <a:extLst>
              <a:ext uri="{FF2B5EF4-FFF2-40B4-BE49-F238E27FC236}">
                <a16:creationId xmlns:a16="http://schemas.microsoft.com/office/drawing/2014/main" id="{88455BDC-6AFD-41D7-83EF-80CD7C09494D}"/>
              </a:ext>
            </a:extLst>
          </p:cNvPr>
          <p:cNvCxnSpPr>
            <a:stCxn id="3" idx="3"/>
            <a:endCxn id="4" idx="1"/>
          </p:cNvCxnSpPr>
          <p:nvPr/>
        </p:nvCxnSpPr>
        <p:spPr>
          <a:xfrm>
            <a:off x="2565824" y="3911601"/>
            <a:ext cx="33542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直接箭头连接符 9">
            <a:extLst>
              <a:ext uri="{FF2B5EF4-FFF2-40B4-BE49-F238E27FC236}">
                <a16:creationId xmlns:a16="http://schemas.microsoft.com/office/drawing/2014/main" id="{B499A390-3406-45C0-AE9C-50E003EEAD1D}"/>
              </a:ext>
            </a:extLst>
          </p:cNvPr>
          <p:cNvCxnSpPr/>
          <p:nvPr/>
        </p:nvCxnSpPr>
        <p:spPr>
          <a:xfrm>
            <a:off x="4196220" y="3911600"/>
            <a:ext cx="33542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矩形: 圆角 10">
            <a:extLst>
              <a:ext uri="{FF2B5EF4-FFF2-40B4-BE49-F238E27FC236}">
                <a16:creationId xmlns:a16="http://schemas.microsoft.com/office/drawing/2014/main" id="{21EDD695-8982-42ED-AD1E-B2FD247F2275}"/>
              </a:ext>
            </a:extLst>
          </p:cNvPr>
          <p:cNvSpPr/>
          <p:nvPr/>
        </p:nvSpPr>
        <p:spPr>
          <a:xfrm>
            <a:off x="4531640" y="3510129"/>
            <a:ext cx="1101514" cy="8029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Outer</a:t>
            </a:r>
          </a:p>
          <a:p>
            <a:pPr algn="ctr"/>
            <a:r>
              <a:rPr lang="en-US" altLang="zh-CN" dirty="0">
                <a:solidFill>
                  <a:schemeClr val="tx1"/>
                </a:solidFill>
              </a:rPr>
              <a:t>Kernel</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5C69460C-218F-43CF-9522-FA266A6BAA5D}"/>
              </a:ext>
            </a:extLst>
          </p:cNvPr>
          <p:cNvCxnSpPr>
            <a:cxnSpLocks/>
          </p:cNvCxnSpPr>
          <p:nvPr/>
        </p:nvCxnSpPr>
        <p:spPr>
          <a:xfrm>
            <a:off x="5633154" y="3911600"/>
            <a:ext cx="100471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矩形 13">
            <a:extLst>
              <a:ext uri="{FF2B5EF4-FFF2-40B4-BE49-F238E27FC236}">
                <a16:creationId xmlns:a16="http://schemas.microsoft.com/office/drawing/2014/main" id="{40EC6FFF-A1F0-48F2-9762-F19E33B4677E}"/>
              </a:ext>
            </a:extLst>
          </p:cNvPr>
          <p:cNvSpPr/>
          <p:nvPr/>
        </p:nvSpPr>
        <p:spPr>
          <a:xfrm>
            <a:off x="6634621" y="3364089"/>
            <a:ext cx="199953" cy="1095023"/>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60680ED-CADE-4DFE-93A7-DA2D5C5901CC}"/>
              </a:ext>
            </a:extLst>
          </p:cNvPr>
          <p:cNvSpPr/>
          <p:nvPr/>
        </p:nvSpPr>
        <p:spPr>
          <a:xfrm>
            <a:off x="6834574" y="3364088"/>
            <a:ext cx="1095023" cy="10950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Nested</a:t>
            </a:r>
          </a:p>
          <a:p>
            <a:pPr algn="ctr"/>
            <a:r>
              <a:rPr lang="en-US" altLang="zh-CN" dirty="0">
                <a:solidFill>
                  <a:schemeClr val="tx1"/>
                </a:solidFill>
              </a:rPr>
              <a:t>Kernel</a:t>
            </a:r>
          </a:p>
        </p:txBody>
      </p:sp>
      <p:sp>
        <p:nvSpPr>
          <p:cNvPr id="16" name="矩形 15">
            <a:extLst>
              <a:ext uri="{FF2B5EF4-FFF2-40B4-BE49-F238E27FC236}">
                <a16:creationId xmlns:a16="http://schemas.microsoft.com/office/drawing/2014/main" id="{F9723A79-B82C-4373-BDF6-71F7BE7F80CA}"/>
              </a:ext>
            </a:extLst>
          </p:cNvPr>
          <p:cNvSpPr/>
          <p:nvPr/>
        </p:nvSpPr>
        <p:spPr>
          <a:xfrm>
            <a:off x="7929597" y="3364088"/>
            <a:ext cx="199953" cy="1095023"/>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307EE32-181D-464C-A60F-638D619FFDE3}"/>
              </a:ext>
            </a:extLst>
          </p:cNvPr>
          <p:cNvSpPr txBox="1"/>
          <p:nvPr/>
        </p:nvSpPr>
        <p:spPr>
          <a:xfrm rot="1102226">
            <a:off x="8018357" y="4362373"/>
            <a:ext cx="577402" cy="584775"/>
          </a:xfrm>
          <a:prstGeom prst="rect">
            <a:avLst/>
          </a:prstGeom>
          <a:noFill/>
        </p:spPr>
        <p:txBody>
          <a:bodyPr wrap="none" rtlCol="0">
            <a:spAutoFit/>
          </a:bodyPr>
          <a:lstStyle/>
          <a:p>
            <a:r>
              <a:rPr lang="en-US" altLang="zh-CN" sz="1600" dirty="0"/>
              <a:t>Exit</a:t>
            </a:r>
          </a:p>
          <a:p>
            <a:r>
              <a:rPr lang="en-US" altLang="zh-CN" sz="1600" dirty="0"/>
              <a:t>gate</a:t>
            </a:r>
            <a:endParaRPr lang="zh-CN" altLang="en-US" sz="1600" dirty="0"/>
          </a:p>
        </p:txBody>
      </p:sp>
      <p:sp>
        <p:nvSpPr>
          <p:cNvPr id="18" name="文本框 17">
            <a:extLst>
              <a:ext uri="{FF2B5EF4-FFF2-40B4-BE49-F238E27FC236}">
                <a16:creationId xmlns:a16="http://schemas.microsoft.com/office/drawing/2014/main" id="{6B804A59-0C0C-4BAD-A329-6597C13DF72C}"/>
              </a:ext>
            </a:extLst>
          </p:cNvPr>
          <p:cNvSpPr txBox="1"/>
          <p:nvPr/>
        </p:nvSpPr>
        <p:spPr>
          <a:xfrm rot="923697">
            <a:off x="6242839" y="4359460"/>
            <a:ext cx="630301" cy="584775"/>
          </a:xfrm>
          <a:prstGeom prst="rect">
            <a:avLst/>
          </a:prstGeom>
          <a:noFill/>
        </p:spPr>
        <p:txBody>
          <a:bodyPr wrap="none" rtlCol="0">
            <a:spAutoFit/>
          </a:bodyPr>
          <a:lstStyle/>
          <a:p>
            <a:r>
              <a:rPr lang="en-US" altLang="zh-CN" sz="1600" dirty="0"/>
              <a:t>Entry</a:t>
            </a:r>
          </a:p>
          <a:p>
            <a:r>
              <a:rPr lang="en-US" altLang="zh-CN" sz="1600" dirty="0"/>
              <a:t>gate</a:t>
            </a:r>
            <a:endParaRPr lang="zh-CN" altLang="en-US" sz="1600" dirty="0"/>
          </a:p>
        </p:txBody>
      </p:sp>
      <p:sp>
        <p:nvSpPr>
          <p:cNvPr id="19" name="文本框 18">
            <a:extLst>
              <a:ext uri="{FF2B5EF4-FFF2-40B4-BE49-F238E27FC236}">
                <a16:creationId xmlns:a16="http://schemas.microsoft.com/office/drawing/2014/main" id="{FD226422-9E0F-45FE-853A-1FA133E8C249}"/>
              </a:ext>
            </a:extLst>
          </p:cNvPr>
          <p:cNvSpPr txBox="1"/>
          <p:nvPr/>
        </p:nvSpPr>
        <p:spPr>
          <a:xfrm>
            <a:off x="5657700" y="3850725"/>
            <a:ext cx="998991" cy="523220"/>
          </a:xfrm>
          <a:prstGeom prst="rect">
            <a:avLst/>
          </a:prstGeom>
          <a:noFill/>
        </p:spPr>
        <p:txBody>
          <a:bodyPr wrap="none" rtlCol="0">
            <a:spAutoFit/>
          </a:bodyPr>
          <a:lstStyle/>
          <a:p>
            <a:r>
              <a:rPr lang="en-US" altLang="zh-CN" sz="1400" dirty="0"/>
              <a:t>Nested</a:t>
            </a:r>
          </a:p>
          <a:p>
            <a:r>
              <a:rPr lang="en-US" altLang="zh-CN" sz="1400" dirty="0"/>
              <a:t>Kernel Op.</a:t>
            </a:r>
            <a:endParaRPr lang="zh-CN" altLang="en-US" sz="1400" dirty="0"/>
          </a:p>
        </p:txBody>
      </p:sp>
      <p:cxnSp>
        <p:nvCxnSpPr>
          <p:cNvPr id="21" name="连接符: 肘形 20">
            <a:extLst>
              <a:ext uri="{FF2B5EF4-FFF2-40B4-BE49-F238E27FC236}">
                <a16:creationId xmlns:a16="http://schemas.microsoft.com/office/drawing/2014/main" id="{21809811-7A44-4E66-9591-391DE30F62E2}"/>
              </a:ext>
            </a:extLst>
          </p:cNvPr>
          <p:cNvCxnSpPr>
            <a:stCxn id="16" idx="3"/>
            <a:endCxn id="11" idx="2"/>
          </p:cNvCxnSpPr>
          <p:nvPr/>
        </p:nvCxnSpPr>
        <p:spPr>
          <a:xfrm flipH="1">
            <a:off x="5082397" y="3911600"/>
            <a:ext cx="3047153" cy="401471"/>
          </a:xfrm>
          <a:prstGeom prst="bentConnector4">
            <a:avLst>
              <a:gd name="adj1" fmla="val -16023"/>
              <a:gd name="adj2" fmla="val 32266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矩形: 圆角 19">
            <a:extLst>
              <a:ext uri="{FF2B5EF4-FFF2-40B4-BE49-F238E27FC236}">
                <a16:creationId xmlns:a16="http://schemas.microsoft.com/office/drawing/2014/main" id="{454EA91A-105D-4C95-9CF3-9B3BD5A67FF6}"/>
              </a:ext>
            </a:extLst>
          </p:cNvPr>
          <p:cNvSpPr/>
          <p:nvPr/>
        </p:nvSpPr>
        <p:spPr>
          <a:xfrm>
            <a:off x="4540533" y="2149170"/>
            <a:ext cx="1101514" cy="8029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User</a:t>
            </a:r>
          </a:p>
          <a:p>
            <a:pPr algn="ctr"/>
            <a:r>
              <a:rPr lang="en-US" altLang="zh-CN" dirty="0">
                <a:solidFill>
                  <a:schemeClr val="tx1"/>
                </a:solidFill>
              </a:rPr>
              <a:t>Process</a:t>
            </a:r>
            <a:endParaRPr lang="zh-CN" altLang="en-US" dirty="0">
              <a:solidFill>
                <a:schemeClr val="tx1"/>
              </a:solidFill>
            </a:endParaRPr>
          </a:p>
        </p:txBody>
      </p:sp>
      <p:cxnSp>
        <p:nvCxnSpPr>
          <p:cNvPr id="22" name="直接箭头连接符 21">
            <a:extLst>
              <a:ext uri="{FF2B5EF4-FFF2-40B4-BE49-F238E27FC236}">
                <a16:creationId xmlns:a16="http://schemas.microsoft.com/office/drawing/2014/main" id="{DC4DFA3D-B60F-4FAA-BC4C-0D97DBAC0A2E}"/>
              </a:ext>
            </a:extLst>
          </p:cNvPr>
          <p:cNvCxnSpPr>
            <a:cxnSpLocks/>
          </p:cNvCxnSpPr>
          <p:nvPr/>
        </p:nvCxnSpPr>
        <p:spPr>
          <a:xfrm>
            <a:off x="5028856" y="2963514"/>
            <a:ext cx="0" cy="55152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直接箭头连接符 22">
            <a:extLst>
              <a:ext uri="{FF2B5EF4-FFF2-40B4-BE49-F238E27FC236}">
                <a16:creationId xmlns:a16="http://schemas.microsoft.com/office/drawing/2014/main" id="{0C5B0C4C-65A2-40C6-9CDF-AFD9D3F668CA}"/>
              </a:ext>
            </a:extLst>
          </p:cNvPr>
          <p:cNvCxnSpPr/>
          <p:nvPr/>
        </p:nvCxnSpPr>
        <p:spPr>
          <a:xfrm flipV="1">
            <a:off x="4857125" y="2963514"/>
            <a:ext cx="0" cy="55152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文本框 23">
            <a:extLst>
              <a:ext uri="{FF2B5EF4-FFF2-40B4-BE49-F238E27FC236}">
                <a16:creationId xmlns:a16="http://schemas.microsoft.com/office/drawing/2014/main" id="{6B411774-65D6-44CE-82E8-26A45B90AD5D}"/>
              </a:ext>
            </a:extLst>
          </p:cNvPr>
          <p:cNvSpPr txBox="1"/>
          <p:nvPr/>
        </p:nvSpPr>
        <p:spPr>
          <a:xfrm>
            <a:off x="5002946" y="2938733"/>
            <a:ext cx="808091" cy="584775"/>
          </a:xfrm>
          <a:prstGeom prst="rect">
            <a:avLst/>
          </a:prstGeom>
          <a:noFill/>
        </p:spPr>
        <p:txBody>
          <a:bodyPr wrap="square" rtlCol="0">
            <a:spAutoFit/>
          </a:bodyPr>
          <a:lstStyle/>
          <a:p>
            <a:r>
              <a:rPr lang="en-US" altLang="zh-CN" sz="1600" dirty="0"/>
              <a:t>System call</a:t>
            </a:r>
            <a:endParaRPr lang="zh-CN" altLang="en-US" sz="1600" dirty="0"/>
          </a:p>
        </p:txBody>
      </p:sp>
      <p:sp>
        <p:nvSpPr>
          <p:cNvPr id="25" name="矩形 24">
            <a:extLst>
              <a:ext uri="{FF2B5EF4-FFF2-40B4-BE49-F238E27FC236}">
                <a16:creationId xmlns:a16="http://schemas.microsoft.com/office/drawing/2014/main" id="{7A6C7476-3DB3-40E2-8462-B6B8B423BFAA}"/>
              </a:ext>
            </a:extLst>
          </p:cNvPr>
          <p:cNvSpPr/>
          <p:nvPr/>
        </p:nvSpPr>
        <p:spPr>
          <a:xfrm>
            <a:off x="7940920" y="2550641"/>
            <a:ext cx="199952" cy="430581"/>
          </a:xfrm>
          <a:prstGeom prst="rect">
            <a:avLst/>
          </a:prstGeom>
          <a:pattFill prst="lt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连接符: 肘形 8">
            <a:extLst>
              <a:ext uri="{FF2B5EF4-FFF2-40B4-BE49-F238E27FC236}">
                <a16:creationId xmlns:a16="http://schemas.microsoft.com/office/drawing/2014/main" id="{FBFA891D-8F61-40FA-B3F9-02C5BB748E04}"/>
              </a:ext>
            </a:extLst>
          </p:cNvPr>
          <p:cNvCxnSpPr>
            <a:cxnSpLocks/>
            <a:endCxn id="25" idx="0"/>
          </p:cNvCxnSpPr>
          <p:nvPr/>
        </p:nvCxnSpPr>
        <p:spPr>
          <a:xfrm>
            <a:off x="5657700" y="2311768"/>
            <a:ext cx="2383196" cy="238873"/>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文本框 25">
            <a:extLst>
              <a:ext uri="{FF2B5EF4-FFF2-40B4-BE49-F238E27FC236}">
                <a16:creationId xmlns:a16="http://schemas.microsoft.com/office/drawing/2014/main" id="{84E3B6BF-0A8F-45B4-8F63-302CCCA498FE}"/>
              </a:ext>
            </a:extLst>
          </p:cNvPr>
          <p:cNvSpPr txBox="1"/>
          <p:nvPr/>
        </p:nvSpPr>
        <p:spPr>
          <a:xfrm rot="1102226">
            <a:off x="8193249" y="2197379"/>
            <a:ext cx="577402" cy="584775"/>
          </a:xfrm>
          <a:prstGeom prst="rect">
            <a:avLst/>
          </a:prstGeom>
          <a:noFill/>
        </p:spPr>
        <p:txBody>
          <a:bodyPr wrap="none" rtlCol="0">
            <a:spAutoFit/>
          </a:bodyPr>
          <a:lstStyle/>
          <a:p>
            <a:r>
              <a:rPr lang="en-US" altLang="zh-CN" sz="1600" dirty="0"/>
              <a:t>Trap</a:t>
            </a:r>
          </a:p>
          <a:p>
            <a:r>
              <a:rPr lang="en-US" altLang="zh-CN" sz="1600" dirty="0"/>
              <a:t>gate</a:t>
            </a:r>
            <a:endParaRPr lang="zh-CN" altLang="en-US" sz="1600" dirty="0"/>
          </a:p>
        </p:txBody>
      </p:sp>
      <p:sp>
        <p:nvSpPr>
          <p:cNvPr id="27" name="文本框 26">
            <a:extLst>
              <a:ext uri="{FF2B5EF4-FFF2-40B4-BE49-F238E27FC236}">
                <a16:creationId xmlns:a16="http://schemas.microsoft.com/office/drawing/2014/main" id="{7895C527-3FDD-47E0-807C-65831FD5B7CD}"/>
              </a:ext>
            </a:extLst>
          </p:cNvPr>
          <p:cNvSpPr txBox="1"/>
          <p:nvPr/>
        </p:nvSpPr>
        <p:spPr>
          <a:xfrm>
            <a:off x="6340571" y="1980666"/>
            <a:ext cx="1080745" cy="338554"/>
          </a:xfrm>
          <a:prstGeom prst="rect">
            <a:avLst/>
          </a:prstGeom>
          <a:noFill/>
        </p:spPr>
        <p:txBody>
          <a:bodyPr wrap="none" rtlCol="0">
            <a:spAutoFit/>
          </a:bodyPr>
          <a:lstStyle/>
          <a:p>
            <a:r>
              <a:rPr lang="en-US" altLang="zh-CN" sz="1600" dirty="0"/>
              <a:t>INTR/Trap</a:t>
            </a:r>
            <a:endParaRPr lang="zh-CN" altLang="en-US" sz="1600" dirty="0"/>
          </a:p>
        </p:txBody>
      </p:sp>
      <p:cxnSp>
        <p:nvCxnSpPr>
          <p:cNvPr id="35" name="连接符: 肘形 34">
            <a:extLst>
              <a:ext uri="{FF2B5EF4-FFF2-40B4-BE49-F238E27FC236}">
                <a16:creationId xmlns:a16="http://schemas.microsoft.com/office/drawing/2014/main" id="{746C81AA-056F-4AB7-B118-A8E0076E3A55}"/>
              </a:ext>
            </a:extLst>
          </p:cNvPr>
          <p:cNvCxnSpPr>
            <a:cxnSpLocks/>
            <a:endCxn id="25" idx="1"/>
          </p:cNvCxnSpPr>
          <p:nvPr/>
        </p:nvCxnSpPr>
        <p:spPr>
          <a:xfrm flipV="1">
            <a:off x="5633154" y="2765932"/>
            <a:ext cx="2307766" cy="892267"/>
          </a:xfrm>
          <a:prstGeom prst="bentConnector3">
            <a:avLst>
              <a:gd name="adj1" fmla="val 2896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文本框 42">
            <a:extLst>
              <a:ext uri="{FF2B5EF4-FFF2-40B4-BE49-F238E27FC236}">
                <a16:creationId xmlns:a16="http://schemas.microsoft.com/office/drawing/2014/main" id="{87750972-18CA-4E31-8367-D625579FF7CA}"/>
              </a:ext>
            </a:extLst>
          </p:cNvPr>
          <p:cNvSpPr txBox="1"/>
          <p:nvPr/>
        </p:nvSpPr>
        <p:spPr>
          <a:xfrm>
            <a:off x="6643622" y="2469955"/>
            <a:ext cx="1080745" cy="338554"/>
          </a:xfrm>
          <a:prstGeom prst="rect">
            <a:avLst/>
          </a:prstGeom>
          <a:noFill/>
        </p:spPr>
        <p:txBody>
          <a:bodyPr wrap="none" rtlCol="0">
            <a:spAutoFit/>
          </a:bodyPr>
          <a:lstStyle/>
          <a:p>
            <a:r>
              <a:rPr lang="en-US" altLang="zh-CN" sz="1600" dirty="0"/>
              <a:t>INTR/Trap</a:t>
            </a:r>
            <a:endParaRPr lang="zh-CN" altLang="en-US" sz="1600" dirty="0"/>
          </a:p>
        </p:txBody>
      </p:sp>
      <p:cxnSp>
        <p:nvCxnSpPr>
          <p:cNvPr id="45" name="直接连接符 44">
            <a:extLst>
              <a:ext uri="{FF2B5EF4-FFF2-40B4-BE49-F238E27FC236}">
                <a16:creationId xmlns:a16="http://schemas.microsoft.com/office/drawing/2014/main" id="{CF4E4995-A1BB-4083-B7A4-0DA426AA2C01}"/>
              </a:ext>
            </a:extLst>
          </p:cNvPr>
          <p:cNvCxnSpPr>
            <a:stCxn id="15" idx="0"/>
          </p:cNvCxnSpPr>
          <p:nvPr/>
        </p:nvCxnSpPr>
        <p:spPr>
          <a:xfrm flipH="1" flipV="1">
            <a:off x="7382085" y="2765931"/>
            <a:ext cx="1" cy="598157"/>
          </a:xfrm>
          <a:prstGeom prst="line">
            <a:avLst/>
          </a:prstGeom>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5BB55234-1894-42D0-87AB-7171E6ED77E0}"/>
              </a:ext>
            </a:extLst>
          </p:cNvPr>
          <p:cNvCxnSpPr>
            <a:cxnSpLocks/>
            <a:stCxn id="25" idx="3"/>
          </p:cNvCxnSpPr>
          <p:nvPr/>
        </p:nvCxnSpPr>
        <p:spPr>
          <a:xfrm>
            <a:off x="8140872" y="2765932"/>
            <a:ext cx="483221" cy="2440052"/>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698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solidFill>
                  <a:srgbClr val="FF0000"/>
                </a:solidFill>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Nested Kernel Approach</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PerspicuOS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Intra-Kernel Security Policies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329177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189909"/>
            <a:ext cx="10502193" cy="3785652"/>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Privileged Register Integrity</a:t>
            </a:r>
          </a:p>
          <a:p>
            <a:endParaRPr lang="nb-NO" altLang="zh-CN" sz="3600" dirty="0">
              <a:solidFill>
                <a:srgbClr val="333333"/>
              </a:solidFill>
              <a:latin typeface="Arial" panose="020B0604020202020204" pitchFamily="34" charset="0"/>
            </a:endParaRPr>
          </a:p>
          <a:p>
            <a:pPr marL="342900" indent="-342900">
              <a:buFont typeface="Arial" panose="020B0604020202020204" pitchFamily="34" charset="0"/>
              <a:buChar char="•"/>
            </a:pPr>
            <a:r>
              <a:rPr lang="en-US" altLang="zh-CN" sz="2400" dirty="0"/>
              <a:t>It is possible for the outer kernel to jump to instructions within the nested kernel that configure registers.</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The nested kernel </a:t>
            </a:r>
            <a:r>
              <a:rPr lang="en-US" altLang="zh-CN" sz="2400" dirty="0" err="1"/>
              <a:t>unmaps</a:t>
            </a:r>
            <a:r>
              <a:rPr lang="en-US" altLang="zh-CN" sz="2400" dirty="0"/>
              <a:t> pages from the virtual address space when the outer kernel is executing.</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Not work for CR0 --- WP bit</a:t>
            </a:r>
          </a:p>
        </p:txBody>
      </p:sp>
      <p:pic>
        <p:nvPicPr>
          <p:cNvPr id="8" name="图片 7">
            <a:extLst>
              <a:ext uri="{FF2B5EF4-FFF2-40B4-BE49-F238E27FC236}">
                <a16:creationId xmlns:a16="http://schemas.microsoft.com/office/drawing/2014/main" id="{7021BD06-9A6D-4A22-AB94-391656A48A8C}"/>
              </a:ext>
            </a:extLst>
          </p:cNvPr>
          <p:cNvPicPr>
            <a:picLocks noChangeAspect="1"/>
          </p:cNvPicPr>
          <p:nvPr/>
        </p:nvPicPr>
        <p:blipFill rotWithShape="1">
          <a:blip r:embed="rId3"/>
          <a:srcRect t="42242" r="60221" b="42978"/>
          <a:stretch/>
        </p:blipFill>
        <p:spPr>
          <a:xfrm>
            <a:off x="2723804" y="4934526"/>
            <a:ext cx="2906137" cy="494146"/>
          </a:xfrm>
          <a:prstGeom prst="rect">
            <a:avLst/>
          </a:prstGeom>
        </p:spPr>
      </p:pic>
      <p:pic>
        <p:nvPicPr>
          <p:cNvPr id="9" name="图片 8">
            <a:extLst>
              <a:ext uri="{FF2B5EF4-FFF2-40B4-BE49-F238E27FC236}">
                <a16:creationId xmlns:a16="http://schemas.microsoft.com/office/drawing/2014/main" id="{ABBAEB80-3171-4D90-9FC4-E5AD2A65A5E6}"/>
              </a:ext>
            </a:extLst>
          </p:cNvPr>
          <p:cNvPicPr>
            <a:picLocks noChangeAspect="1"/>
          </p:cNvPicPr>
          <p:nvPr/>
        </p:nvPicPr>
        <p:blipFill rotWithShape="1">
          <a:blip r:embed="rId3"/>
          <a:srcRect t="33263" r="53139" b="25849"/>
          <a:stretch/>
        </p:blipFill>
        <p:spPr>
          <a:xfrm>
            <a:off x="6377217" y="4498108"/>
            <a:ext cx="3423489" cy="1366983"/>
          </a:xfrm>
          <a:prstGeom prst="rect">
            <a:avLst/>
          </a:prstGeom>
        </p:spPr>
      </p:pic>
      <p:sp>
        <p:nvSpPr>
          <p:cNvPr id="10" name="箭头: 右 9">
            <a:extLst>
              <a:ext uri="{FF2B5EF4-FFF2-40B4-BE49-F238E27FC236}">
                <a16:creationId xmlns:a16="http://schemas.microsoft.com/office/drawing/2014/main" id="{36DA0647-DEF7-4EAB-A2DD-7E23948189CE}"/>
              </a:ext>
            </a:extLst>
          </p:cNvPr>
          <p:cNvSpPr/>
          <p:nvPr/>
        </p:nvSpPr>
        <p:spPr>
          <a:xfrm>
            <a:off x="5674061" y="5011881"/>
            <a:ext cx="632314" cy="339436"/>
          </a:xfrm>
          <a:prstGeom prst="rightArrow">
            <a:avLst>
              <a:gd name="adj1" fmla="val 39115"/>
              <a:gd name="adj2" fmla="val 12074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2206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Nested Kernel Approach</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PerspicuOS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Intra-Kernel Security Policies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99107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646331"/>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Enforcing Intra-Kernel Security Policies</a:t>
            </a:r>
          </a:p>
        </p:txBody>
      </p:sp>
      <p:sp>
        <p:nvSpPr>
          <p:cNvPr id="4" name="文本框 3">
            <a:extLst>
              <a:ext uri="{FF2B5EF4-FFF2-40B4-BE49-F238E27FC236}">
                <a16:creationId xmlns:a16="http://schemas.microsoft.com/office/drawing/2014/main" id="{64B2D8B6-891C-4C4D-BCA7-93F2A7B451FB}"/>
              </a:ext>
            </a:extLst>
          </p:cNvPr>
          <p:cNvSpPr txBox="1"/>
          <p:nvPr/>
        </p:nvSpPr>
        <p:spPr>
          <a:xfrm>
            <a:off x="682775" y="1377638"/>
            <a:ext cx="11106454" cy="3416320"/>
          </a:xfrm>
          <a:prstGeom prst="rect">
            <a:avLst/>
          </a:prstGeom>
          <a:noFill/>
        </p:spPr>
        <p:txBody>
          <a:bodyPr wrap="square" rtlCol="0">
            <a:spAutoFit/>
          </a:bodyPr>
          <a:lstStyle/>
          <a:p>
            <a:endParaRPr lang="en-US" altLang="zh-CN" sz="2400" b="1" dirty="0"/>
          </a:p>
          <a:p>
            <a:pPr marL="342900" indent="-342900">
              <a:buFont typeface="Arial" panose="020B0604020202020204" pitchFamily="34" charset="0"/>
              <a:buChar char="•"/>
            </a:pPr>
            <a:r>
              <a:rPr lang="en-US" altLang="zh-CN" sz="2400" dirty="0"/>
              <a:t>Write-once policy:  FreeBSD system call table</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Append-only write policy: system call event logger</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Write-logging mechanism</a:t>
            </a:r>
          </a:p>
          <a:p>
            <a:pPr marL="800100" lvl="1" indent="-342900">
              <a:buFont typeface="Arial" panose="020B0604020202020204" pitchFamily="34" charset="0"/>
              <a:buChar char="•"/>
            </a:pPr>
            <a:r>
              <a:rPr lang="en-US" altLang="zh-CN" sz="2000" dirty="0"/>
              <a:t>A rootkits primary goal is to hide itself and malicious processes and files.</a:t>
            </a:r>
          </a:p>
          <a:p>
            <a:pPr marL="800100" lvl="1" indent="-342900">
              <a:buFont typeface="Arial" panose="020B0604020202020204" pitchFamily="34" charset="0"/>
              <a:buChar char="•"/>
            </a:pPr>
            <a:r>
              <a:rPr lang="en-US" altLang="zh-CN" sz="2000" dirty="0"/>
              <a:t>A write-logging mechanism that records all writes to selected data structures.  </a:t>
            </a:r>
          </a:p>
          <a:p>
            <a:pPr marL="342900" indent="-342900">
              <a:buFont typeface="Arial" panose="020B0604020202020204" pitchFamily="34" charset="0"/>
              <a:buChar char="•"/>
            </a:pPr>
            <a:endParaRPr lang="en-US" altLang="zh-CN" sz="2400" dirty="0"/>
          </a:p>
        </p:txBody>
      </p:sp>
    </p:spTree>
    <p:extLst>
      <p:ext uri="{BB962C8B-B14F-4D97-AF65-F5344CB8AC3E}">
        <p14:creationId xmlns:p14="http://schemas.microsoft.com/office/powerpoint/2010/main" val="30760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3063090-1089-491C-88F3-886A46B3ACA3}"/>
              </a:ext>
            </a:extLst>
          </p:cNvPr>
          <p:cNvSpPr txBox="1"/>
          <p:nvPr/>
        </p:nvSpPr>
        <p:spPr>
          <a:xfrm>
            <a:off x="682775" y="320244"/>
            <a:ext cx="10502193" cy="646331"/>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Enforcing Intra-Kernel Security Policies</a:t>
            </a:r>
          </a:p>
        </p:txBody>
      </p:sp>
      <p:sp>
        <p:nvSpPr>
          <p:cNvPr id="4" name="文本框 3">
            <a:extLst>
              <a:ext uri="{FF2B5EF4-FFF2-40B4-BE49-F238E27FC236}">
                <a16:creationId xmlns:a16="http://schemas.microsoft.com/office/drawing/2014/main" id="{ADDBE50E-D581-45B2-8C99-1004938346B1}"/>
              </a:ext>
            </a:extLst>
          </p:cNvPr>
          <p:cNvSpPr txBox="1"/>
          <p:nvPr/>
        </p:nvSpPr>
        <p:spPr>
          <a:xfrm>
            <a:off x="780746" y="1377638"/>
            <a:ext cx="11163604" cy="1200329"/>
          </a:xfrm>
          <a:prstGeom prst="rect">
            <a:avLst/>
          </a:prstGeom>
          <a:noFill/>
        </p:spPr>
        <p:txBody>
          <a:bodyPr wrap="square" rtlCol="0">
            <a:spAutoFit/>
          </a:bodyPr>
          <a:lstStyle/>
          <a:p>
            <a:r>
              <a:rPr lang="en-US" altLang="zh-CN" sz="2400" b="1" dirty="0">
                <a:solidFill>
                  <a:srgbClr val="002060"/>
                </a:solidFill>
              </a:rPr>
              <a:t>Nested Kernel Write Mediation Policies</a:t>
            </a:r>
          </a:p>
          <a:p>
            <a:endParaRPr lang="en-US" altLang="zh-CN" sz="2400" b="1" dirty="0">
              <a:solidFill>
                <a:srgbClr val="002060"/>
              </a:solidFill>
            </a:endParaRPr>
          </a:p>
          <a:p>
            <a:r>
              <a:rPr lang="en-US" altLang="zh-CN" sz="2400" b="1" dirty="0"/>
              <a:t>Write Logging</a:t>
            </a:r>
            <a:r>
              <a:rPr lang="en-US" altLang="zh-CN" sz="2400" dirty="0"/>
              <a:t> </a:t>
            </a:r>
            <a:r>
              <a:rPr lang="en-US" altLang="zh-CN" sz="2400" b="1" dirty="0"/>
              <a:t>Example</a:t>
            </a:r>
          </a:p>
        </p:txBody>
      </p:sp>
      <p:sp>
        <p:nvSpPr>
          <p:cNvPr id="2" name="矩形 1">
            <a:extLst>
              <a:ext uri="{FF2B5EF4-FFF2-40B4-BE49-F238E27FC236}">
                <a16:creationId xmlns:a16="http://schemas.microsoft.com/office/drawing/2014/main" id="{A530C8A8-E22C-4770-9C08-95DE7D02E167}"/>
              </a:ext>
            </a:extLst>
          </p:cNvPr>
          <p:cNvSpPr/>
          <p:nvPr/>
        </p:nvSpPr>
        <p:spPr>
          <a:xfrm>
            <a:off x="3154680" y="3358362"/>
            <a:ext cx="2103120" cy="2245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DA3A19C-05E2-4CB4-BF1B-A118A74A3475}"/>
              </a:ext>
            </a:extLst>
          </p:cNvPr>
          <p:cNvSpPr txBox="1"/>
          <p:nvPr/>
        </p:nvSpPr>
        <p:spPr>
          <a:xfrm>
            <a:off x="3780482" y="2989030"/>
            <a:ext cx="851515" cy="369332"/>
          </a:xfrm>
          <a:prstGeom prst="rect">
            <a:avLst/>
          </a:prstGeom>
          <a:noFill/>
        </p:spPr>
        <p:txBody>
          <a:bodyPr wrap="none" rtlCol="0">
            <a:spAutoFit/>
          </a:bodyPr>
          <a:lstStyle/>
          <a:p>
            <a:r>
              <a:rPr lang="en-US" altLang="zh-CN" dirty="0" err="1"/>
              <a:t>allproc</a:t>
            </a:r>
            <a:endParaRPr lang="zh-CN" altLang="en-US" dirty="0"/>
          </a:p>
        </p:txBody>
      </p:sp>
      <p:cxnSp>
        <p:nvCxnSpPr>
          <p:cNvPr id="7" name="直接连接符 6">
            <a:extLst>
              <a:ext uri="{FF2B5EF4-FFF2-40B4-BE49-F238E27FC236}">
                <a16:creationId xmlns:a16="http://schemas.microsoft.com/office/drawing/2014/main" id="{B0A22398-7527-423F-BCA5-BF25869C8E82}"/>
              </a:ext>
            </a:extLst>
          </p:cNvPr>
          <p:cNvCxnSpPr/>
          <p:nvPr/>
        </p:nvCxnSpPr>
        <p:spPr>
          <a:xfrm>
            <a:off x="3154680" y="364411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39C170D-CD6E-40B6-8B7A-989B8548149A}"/>
              </a:ext>
            </a:extLst>
          </p:cNvPr>
          <p:cNvSpPr txBox="1"/>
          <p:nvPr/>
        </p:nvSpPr>
        <p:spPr>
          <a:xfrm>
            <a:off x="3952002" y="3345146"/>
            <a:ext cx="508473" cy="369332"/>
          </a:xfrm>
          <a:prstGeom prst="rect">
            <a:avLst/>
          </a:prstGeom>
          <a:noFill/>
        </p:spPr>
        <p:txBody>
          <a:bodyPr wrap="none" rtlCol="0">
            <a:spAutoFit/>
          </a:bodyPr>
          <a:lstStyle/>
          <a:p>
            <a:r>
              <a:rPr lang="en-US" altLang="zh-CN" dirty="0"/>
              <a:t>……</a:t>
            </a:r>
            <a:endParaRPr lang="zh-CN" altLang="en-US" dirty="0"/>
          </a:p>
        </p:txBody>
      </p:sp>
      <p:cxnSp>
        <p:nvCxnSpPr>
          <p:cNvPr id="9" name="直接连接符 8">
            <a:extLst>
              <a:ext uri="{FF2B5EF4-FFF2-40B4-BE49-F238E27FC236}">
                <a16:creationId xmlns:a16="http://schemas.microsoft.com/office/drawing/2014/main" id="{5949C431-8CDC-4E1D-AB7B-C5696A7AC0A6}"/>
              </a:ext>
            </a:extLst>
          </p:cNvPr>
          <p:cNvCxnSpPr/>
          <p:nvPr/>
        </p:nvCxnSpPr>
        <p:spPr>
          <a:xfrm>
            <a:off x="3154678" y="473377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E887FA0-4FB0-4FB6-AC45-425FB2C011CA}"/>
              </a:ext>
            </a:extLst>
          </p:cNvPr>
          <p:cNvSpPr txBox="1"/>
          <p:nvPr/>
        </p:nvSpPr>
        <p:spPr>
          <a:xfrm>
            <a:off x="3952002" y="4995836"/>
            <a:ext cx="508473" cy="369332"/>
          </a:xfrm>
          <a:prstGeom prst="rect">
            <a:avLst/>
          </a:prstGeom>
          <a:noFill/>
        </p:spPr>
        <p:txBody>
          <a:bodyPr wrap="none" rtlCol="0">
            <a:spAutoFit/>
          </a:bodyPr>
          <a:lstStyle/>
          <a:p>
            <a:r>
              <a:rPr lang="en-US" altLang="zh-CN" dirty="0"/>
              <a:t>……</a:t>
            </a:r>
            <a:endParaRPr lang="zh-CN" altLang="en-US" dirty="0"/>
          </a:p>
        </p:txBody>
      </p:sp>
      <p:cxnSp>
        <p:nvCxnSpPr>
          <p:cNvPr id="11" name="直接连接符 10">
            <a:extLst>
              <a:ext uri="{FF2B5EF4-FFF2-40B4-BE49-F238E27FC236}">
                <a16:creationId xmlns:a16="http://schemas.microsoft.com/office/drawing/2014/main" id="{FEE3AD74-B80C-4FEF-85E6-163D4625E393}"/>
              </a:ext>
            </a:extLst>
          </p:cNvPr>
          <p:cNvCxnSpPr/>
          <p:nvPr/>
        </p:nvCxnSpPr>
        <p:spPr>
          <a:xfrm>
            <a:off x="3154678" y="38917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0CEC01C-A485-4427-BDE9-F91FCB49ED83}"/>
              </a:ext>
            </a:extLst>
          </p:cNvPr>
          <p:cNvCxnSpPr/>
          <p:nvPr/>
        </p:nvCxnSpPr>
        <p:spPr>
          <a:xfrm>
            <a:off x="3154678" y="416989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1E85644-7845-4200-AACF-62EE7C21081B}"/>
              </a:ext>
            </a:extLst>
          </p:cNvPr>
          <p:cNvCxnSpPr/>
          <p:nvPr/>
        </p:nvCxnSpPr>
        <p:spPr>
          <a:xfrm>
            <a:off x="3146095" y="446707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C4271623-BD4B-4FAF-AB3D-1F0F14FFDD09}"/>
              </a:ext>
            </a:extLst>
          </p:cNvPr>
          <p:cNvSpPr txBox="1"/>
          <p:nvPr/>
        </p:nvSpPr>
        <p:spPr>
          <a:xfrm>
            <a:off x="3800517" y="3579501"/>
            <a:ext cx="811441" cy="1200329"/>
          </a:xfrm>
          <a:prstGeom prst="rect">
            <a:avLst/>
          </a:prstGeom>
          <a:noFill/>
        </p:spPr>
        <p:txBody>
          <a:bodyPr wrap="none" rtlCol="0">
            <a:spAutoFit/>
          </a:bodyPr>
          <a:lstStyle/>
          <a:p>
            <a:r>
              <a:rPr lang="en-US" altLang="zh-CN" dirty="0"/>
              <a:t>Proc 1</a:t>
            </a:r>
          </a:p>
          <a:p>
            <a:r>
              <a:rPr lang="en-US" altLang="zh-CN" dirty="0">
                <a:solidFill>
                  <a:srgbClr val="FF0000"/>
                </a:solidFill>
              </a:rPr>
              <a:t>Proc 2</a:t>
            </a:r>
          </a:p>
          <a:p>
            <a:r>
              <a:rPr lang="en-US" altLang="zh-CN" dirty="0"/>
              <a:t>   …</a:t>
            </a:r>
          </a:p>
          <a:p>
            <a:r>
              <a:rPr lang="en-US" altLang="zh-CN" dirty="0"/>
              <a:t>Proc n</a:t>
            </a:r>
            <a:endParaRPr lang="zh-CN" altLang="en-US" dirty="0"/>
          </a:p>
        </p:txBody>
      </p:sp>
      <p:sp>
        <p:nvSpPr>
          <p:cNvPr id="15" name="矩形 14">
            <a:extLst>
              <a:ext uri="{FF2B5EF4-FFF2-40B4-BE49-F238E27FC236}">
                <a16:creationId xmlns:a16="http://schemas.microsoft.com/office/drawing/2014/main" id="{FD864CE0-2C5E-4A14-9CBE-53230F246A54}"/>
              </a:ext>
            </a:extLst>
          </p:cNvPr>
          <p:cNvSpPr/>
          <p:nvPr/>
        </p:nvSpPr>
        <p:spPr>
          <a:xfrm>
            <a:off x="6918960" y="3358362"/>
            <a:ext cx="2103120" cy="2245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B4EBA3D-6AF7-45FC-897F-E85EEA801186}"/>
              </a:ext>
            </a:extLst>
          </p:cNvPr>
          <p:cNvSpPr txBox="1"/>
          <p:nvPr/>
        </p:nvSpPr>
        <p:spPr>
          <a:xfrm>
            <a:off x="7110580" y="2966290"/>
            <a:ext cx="1702710" cy="369332"/>
          </a:xfrm>
          <a:prstGeom prst="rect">
            <a:avLst/>
          </a:prstGeom>
          <a:noFill/>
        </p:spPr>
        <p:txBody>
          <a:bodyPr wrap="none" rtlCol="0">
            <a:spAutoFit/>
          </a:bodyPr>
          <a:lstStyle/>
          <a:p>
            <a:r>
              <a:rPr lang="en-US" altLang="zh-CN" dirty="0"/>
              <a:t>Shadow </a:t>
            </a:r>
            <a:r>
              <a:rPr lang="en-US" altLang="zh-CN" dirty="0" err="1"/>
              <a:t>allproc</a:t>
            </a:r>
            <a:endParaRPr lang="zh-CN" altLang="en-US" dirty="0"/>
          </a:p>
        </p:txBody>
      </p:sp>
      <p:cxnSp>
        <p:nvCxnSpPr>
          <p:cNvPr id="17" name="直接连接符 16">
            <a:extLst>
              <a:ext uri="{FF2B5EF4-FFF2-40B4-BE49-F238E27FC236}">
                <a16:creationId xmlns:a16="http://schemas.microsoft.com/office/drawing/2014/main" id="{939C8769-7766-4FC8-BA50-510F71969A20}"/>
              </a:ext>
            </a:extLst>
          </p:cNvPr>
          <p:cNvCxnSpPr/>
          <p:nvPr/>
        </p:nvCxnSpPr>
        <p:spPr>
          <a:xfrm>
            <a:off x="6918960" y="364411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E4836FE-2D50-42B0-A635-A9CA4C77CCC8}"/>
              </a:ext>
            </a:extLst>
          </p:cNvPr>
          <p:cNvSpPr txBox="1"/>
          <p:nvPr/>
        </p:nvSpPr>
        <p:spPr>
          <a:xfrm>
            <a:off x="7716282" y="3345146"/>
            <a:ext cx="508473" cy="369332"/>
          </a:xfrm>
          <a:prstGeom prst="rect">
            <a:avLst/>
          </a:prstGeom>
          <a:noFill/>
        </p:spPr>
        <p:txBody>
          <a:bodyPr wrap="none" rtlCol="0">
            <a:spAutoFit/>
          </a:bodyPr>
          <a:lstStyle/>
          <a:p>
            <a:r>
              <a:rPr lang="en-US" altLang="zh-CN" dirty="0"/>
              <a:t>……</a:t>
            </a:r>
            <a:endParaRPr lang="zh-CN" altLang="en-US" dirty="0"/>
          </a:p>
        </p:txBody>
      </p:sp>
      <p:cxnSp>
        <p:nvCxnSpPr>
          <p:cNvPr id="19" name="直接连接符 18">
            <a:extLst>
              <a:ext uri="{FF2B5EF4-FFF2-40B4-BE49-F238E27FC236}">
                <a16:creationId xmlns:a16="http://schemas.microsoft.com/office/drawing/2014/main" id="{85FDC867-4D93-4435-9FE0-794CE44F9028}"/>
              </a:ext>
            </a:extLst>
          </p:cNvPr>
          <p:cNvCxnSpPr/>
          <p:nvPr/>
        </p:nvCxnSpPr>
        <p:spPr>
          <a:xfrm>
            <a:off x="6918958" y="473377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DFC37BB-AD63-4F14-9B8C-853FBCCE7267}"/>
              </a:ext>
            </a:extLst>
          </p:cNvPr>
          <p:cNvSpPr txBox="1"/>
          <p:nvPr/>
        </p:nvSpPr>
        <p:spPr>
          <a:xfrm>
            <a:off x="7716282" y="4995836"/>
            <a:ext cx="508473" cy="369332"/>
          </a:xfrm>
          <a:prstGeom prst="rect">
            <a:avLst/>
          </a:prstGeom>
          <a:noFill/>
        </p:spPr>
        <p:txBody>
          <a:bodyPr wrap="none" rtlCol="0">
            <a:spAutoFit/>
          </a:bodyPr>
          <a:lstStyle/>
          <a:p>
            <a:r>
              <a:rPr lang="en-US" altLang="zh-CN" dirty="0"/>
              <a:t>……</a:t>
            </a:r>
            <a:endParaRPr lang="zh-CN" altLang="en-US" dirty="0"/>
          </a:p>
        </p:txBody>
      </p:sp>
      <p:cxnSp>
        <p:nvCxnSpPr>
          <p:cNvPr id="21" name="直接连接符 20">
            <a:extLst>
              <a:ext uri="{FF2B5EF4-FFF2-40B4-BE49-F238E27FC236}">
                <a16:creationId xmlns:a16="http://schemas.microsoft.com/office/drawing/2014/main" id="{4BDC0186-1DF1-4FD5-8C7F-1EC1B0A68DB6}"/>
              </a:ext>
            </a:extLst>
          </p:cNvPr>
          <p:cNvCxnSpPr/>
          <p:nvPr/>
        </p:nvCxnSpPr>
        <p:spPr>
          <a:xfrm>
            <a:off x="6918958" y="38917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D5F27B4-1618-4C7C-9C59-CD1B1D38D082}"/>
              </a:ext>
            </a:extLst>
          </p:cNvPr>
          <p:cNvCxnSpPr/>
          <p:nvPr/>
        </p:nvCxnSpPr>
        <p:spPr>
          <a:xfrm>
            <a:off x="6918958" y="416989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C8511E2-7910-43FA-A353-7FC71303337D}"/>
              </a:ext>
            </a:extLst>
          </p:cNvPr>
          <p:cNvCxnSpPr/>
          <p:nvPr/>
        </p:nvCxnSpPr>
        <p:spPr>
          <a:xfrm>
            <a:off x="6910375" y="446707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B31FECC-84C0-49A1-82D8-A2878DB2AD24}"/>
              </a:ext>
            </a:extLst>
          </p:cNvPr>
          <p:cNvSpPr txBox="1"/>
          <p:nvPr/>
        </p:nvSpPr>
        <p:spPr>
          <a:xfrm>
            <a:off x="7564797" y="3579501"/>
            <a:ext cx="811441" cy="1200329"/>
          </a:xfrm>
          <a:prstGeom prst="rect">
            <a:avLst/>
          </a:prstGeom>
          <a:noFill/>
        </p:spPr>
        <p:txBody>
          <a:bodyPr wrap="none" rtlCol="0">
            <a:spAutoFit/>
          </a:bodyPr>
          <a:lstStyle/>
          <a:p>
            <a:r>
              <a:rPr lang="en-US" altLang="zh-CN" dirty="0"/>
              <a:t>Proc 1</a:t>
            </a:r>
          </a:p>
          <a:p>
            <a:r>
              <a:rPr lang="en-US" altLang="zh-CN" dirty="0">
                <a:solidFill>
                  <a:srgbClr val="FF0000"/>
                </a:solidFill>
              </a:rPr>
              <a:t>Proc 2</a:t>
            </a:r>
          </a:p>
          <a:p>
            <a:r>
              <a:rPr lang="en-US" altLang="zh-CN" dirty="0"/>
              <a:t>   …</a:t>
            </a:r>
          </a:p>
          <a:p>
            <a:r>
              <a:rPr lang="en-US" altLang="zh-CN" dirty="0"/>
              <a:t>Proc n</a:t>
            </a:r>
            <a:endParaRPr lang="zh-CN" altLang="en-US" dirty="0"/>
          </a:p>
        </p:txBody>
      </p:sp>
      <p:cxnSp>
        <p:nvCxnSpPr>
          <p:cNvPr id="26" name="直接连接符 25">
            <a:extLst>
              <a:ext uri="{FF2B5EF4-FFF2-40B4-BE49-F238E27FC236}">
                <a16:creationId xmlns:a16="http://schemas.microsoft.com/office/drawing/2014/main" id="{0ED84791-6727-49F2-9FC7-8AC5FCF02225}"/>
              </a:ext>
            </a:extLst>
          </p:cNvPr>
          <p:cNvCxnSpPr>
            <a:cxnSpLocks/>
          </p:cNvCxnSpPr>
          <p:nvPr/>
        </p:nvCxnSpPr>
        <p:spPr>
          <a:xfrm>
            <a:off x="7110580" y="3644112"/>
            <a:ext cx="0" cy="108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2E9C8AC-4620-4F21-A528-06AFEBC78CF4}"/>
              </a:ext>
            </a:extLst>
          </p:cNvPr>
          <p:cNvCxnSpPr/>
          <p:nvPr/>
        </p:nvCxnSpPr>
        <p:spPr>
          <a:xfrm flipH="1">
            <a:off x="5257798" y="3760198"/>
            <a:ext cx="174879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直接箭头连接符 31">
            <a:extLst>
              <a:ext uri="{FF2B5EF4-FFF2-40B4-BE49-F238E27FC236}">
                <a16:creationId xmlns:a16="http://schemas.microsoft.com/office/drawing/2014/main" id="{2DA32691-B057-4F8A-8D65-13807F7B281E}"/>
              </a:ext>
            </a:extLst>
          </p:cNvPr>
          <p:cNvCxnSpPr/>
          <p:nvPr/>
        </p:nvCxnSpPr>
        <p:spPr>
          <a:xfrm flipH="1">
            <a:off x="5249215" y="4015468"/>
            <a:ext cx="174879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直接箭头连接符 32">
            <a:extLst>
              <a:ext uri="{FF2B5EF4-FFF2-40B4-BE49-F238E27FC236}">
                <a16:creationId xmlns:a16="http://schemas.microsoft.com/office/drawing/2014/main" id="{C65E755B-9DA0-4C0F-AD23-D3A93B456E13}"/>
              </a:ext>
            </a:extLst>
          </p:cNvPr>
          <p:cNvCxnSpPr/>
          <p:nvPr/>
        </p:nvCxnSpPr>
        <p:spPr>
          <a:xfrm flipH="1">
            <a:off x="5257798" y="4316458"/>
            <a:ext cx="174879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直接箭头连接符 33">
            <a:extLst>
              <a:ext uri="{FF2B5EF4-FFF2-40B4-BE49-F238E27FC236}">
                <a16:creationId xmlns:a16="http://schemas.microsoft.com/office/drawing/2014/main" id="{52829F37-5229-4DF7-A153-7C5AE8A568FB}"/>
              </a:ext>
            </a:extLst>
          </p:cNvPr>
          <p:cNvCxnSpPr/>
          <p:nvPr/>
        </p:nvCxnSpPr>
        <p:spPr>
          <a:xfrm flipH="1">
            <a:off x="5257798" y="4606018"/>
            <a:ext cx="174879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直接箭头连接符 35">
            <a:extLst>
              <a:ext uri="{FF2B5EF4-FFF2-40B4-BE49-F238E27FC236}">
                <a16:creationId xmlns:a16="http://schemas.microsoft.com/office/drawing/2014/main" id="{F60AB678-40A1-46AF-A507-EDB973289483}"/>
              </a:ext>
            </a:extLst>
          </p:cNvPr>
          <p:cNvCxnSpPr/>
          <p:nvPr/>
        </p:nvCxnSpPr>
        <p:spPr>
          <a:xfrm>
            <a:off x="2457450" y="3891762"/>
            <a:ext cx="1085850" cy="1237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文本框 36">
            <a:extLst>
              <a:ext uri="{FF2B5EF4-FFF2-40B4-BE49-F238E27FC236}">
                <a16:creationId xmlns:a16="http://schemas.microsoft.com/office/drawing/2014/main" id="{89DE5F9C-D00E-472C-BC7C-F4F92716BF81}"/>
              </a:ext>
            </a:extLst>
          </p:cNvPr>
          <p:cNvSpPr txBox="1"/>
          <p:nvPr/>
        </p:nvSpPr>
        <p:spPr>
          <a:xfrm>
            <a:off x="1161824" y="3552672"/>
            <a:ext cx="1821332" cy="369332"/>
          </a:xfrm>
          <a:prstGeom prst="rect">
            <a:avLst/>
          </a:prstGeom>
          <a:noFill/>
        </p:spPr>
        <p:txBody>
          <a:bodyPr wrap="none" rtlCol="0">
            <a:spAutoFit/>
          </a:bodyPr>
          <a:lstStyle/>
          <a:p>
            <a:r>
              <a:rPr lang="en-US" altLang="zh-CN" dirty="0">
                <a:solidFill>
                  <a:srgbClr val="FF0000"/>
                </a:solidFill>
              </a:rPr>
              <a:t>Rootkit: </a:t>
            </a:r>
            <a:r>
              <a:rPr lang="en-US" altLang="zh-CN" dirty="0" err="1">
                <a:solidFill>
                  <a:srgbClr val="FF0000"/>
                </a:solidFill>
              </a:rPr>
              <a:t>nk_write</a:t>
            </a:r>
            <a:endParaRPr lang="zh-CN" altLang="en-US" dirty="0">
              <a:solidFill>
                <a:srgbClr val="FF0000"/>
              </a:solidFill>
            </a:endParaRPr>
          </a:p>
        </p:txBody>
      </p:sp>
      <p:cxnSp>
        <p:nvCxnSpPr>
          <p:cNvPr id="38" name="直接箭头连接符 37">
            <a:extLst>
              <a:ext uri="{FF2B5EF4-FFF2-40B4-BE49-F238E27FC236}">
                <a16:creationId xmlns:a16="http://schemas.microsoft.com/office/drawing/2014/main" id="{C5DCC5D7-4984-427A-8CA6-22971A93D039}"/>
              </a:ext>
            </a:extLst>
          </p:cNvPr>
          <p:cNvCxnSpPr>
            <a:cxnSpLocks/>
          </p:cNvCxnSpPr>
          <p:nvPr/>
        </p:nvCxnSpPr>
        <p:spPr>
          <a:xfrm flipH="1">
            <a:off x="8527724" y="3921599"/>
            <a:ext cx="833446" cy="11205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文本框 38">
            <a:extLst>
              <a:ext uri="{FF2B5EF4-FFF2-40B4-BE49-F238E27FC236}">
                <a16:creationId xmlns:a16="http://schemas.microsoft.com/office/drawing/2014/main" id="{829F112B-86F7-4778-BCC4-FDB3A7405EDB}"/>
              </a:ext>
            </a:extLst>
          </p:cNvPr>
          <p:cNvSpPr txBox="1"/>
          <p:nvPr/>
        </p:nvSpPr>
        <p:spPr>
          <a:xfrm>
            <a:off x="9103540" y="3550049"/>
            <a:ext cx="1821332" cy="369332"/>
          </a:xfrm>
          <a:prstGeom prst="rect">
            <a:avLst/>
          </a:prstGeom>
          <a:noFill/>
        </p:spPr>
        <p:txBody>
          <a:bodyPr wrap="square" rtlCol="0">
            <a:spAutoFit/>
          </a:bodyPr>
          <a:lstStyle/>
          <a:p>
            <a:r>
              <a:rPr lang="en-US" altLang="zh-CN" dirty="0">
                <a:solidFill>
                  <a:srgbClr val="FF0000"/>
                </a:solidFill>
              </a:rPr>
              <a:t>Rootkit: </a:t>
            </a:r>
            <a:r>
              <a:rPr lang="en-US" altLang="zh-CN" dirty="0" err="1">
                <a:solidFill>
                  <a:srgbClr val="FF0000"/>
                </a:solidFill>
              </a:rPr>
              <a:t>nk_write</a:t>
            </a:r>
            <a:endParaRPr lang="zh-CN" altLang="en-US" dirty="0">
              <a:solidFill>
                <a:srgbClr val="FF0000"/>
              </a:solidFill>
            </a:endParaRPr>
          </a:p>
        </p:txBody>
      </p:sp>
      <p:sp>
        <p:nvSpPr>
          <p:cNvPr id="44" name="矩形 43">
            <a:extLst>
              <a:ext uri="{FF2B5EF4-FFF2-40B4-BE49-F238E27FC236}">
                <a16:creationId xmlns:a16="http://schemas.microsoft.com/office/drawing/2014/main" id="{8D1C6F41-CF3E-4DC1-B119-88E1B36E8EF4}"/>
              </a:ext>
            </a:extLst>
          </p:cNvPr>
          <p:cNvSpPr/>
          <p:nvPr/>
        </p:nvSpPr>
        <p:spPr>
          <a:xfrm>
            <a:off x="9134651" y="3345146"/>
            <a:ext cx="1817596" cy="5742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E6E013FD-C67E-411C-8F30-85B4538E5695}"/>
              </a:ext>
            </a:extLst>
          </p:cNvPr>
          <p:cNvCxnSpPr>
            <a:stCxn id="44" idx="1"/>
            <a:endCxn id="44" idx="3"/>
          </p:cNvCxnSpPr>
          <p:nvPr/>
        </p:nvCxnSpPr>
        <p:spPr>
          <a:xfrm>
            <a:off x="9134651" y="3632264"/>
            <a:ext cx="18175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18D270C6-4C0B-4202-BED1-3CDE2E1C7CBE}"/>
              </a:ext>
            </a:extLst>
          </p:cNvPr>
          <p:cNvSpPr txBox="1"/>
          <p:nvPr/>
        </p:nvSpPr>
        <p:spPr>
          <a:xfrm>
            <a:off x="9262271" y="3289902"/>
            <a:ext cx="1595309" cy="369332"/>
          </a:xfrm>
          <a:prstGeom prst="rect">
            <a:avLst/>
          </a:prstGeom>
          <a:noFill/>
        </p:spPr>
        <p:txBody>
          <a:bodyPr wrap="none" rtlCol="0">
            <a:spAutoFit/>
          </a:bodyPr>
          <a:lstStyle/>
          <a:p>
            <a:r>
              <a:rPr lang="en-US" altLang="zh-CN" dirty="0"/>
              <a:t>Write-logging</a:t>
            </a:r>
            <a:endParaRPr lang="zh-CN" altLang="en-US" dirty="0"/>
          </a:p>
        </p:txBody>
      </p:sp>
    </p:spTree>
    <p:extLst>
      <p:ext uri="{BB962C8B-B14F-4D97-AF65-F5344CB8AC3E}">
        <p14:creationId xmlns:p14="http://schemas.microsoft.com/office/powerpoint/2010/main" val="279755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par>
                                <p:cTn id="57" presetID="10"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p:bldP spid="20" grpId="0"/>
      <p:bldP spid="24" grpId="0"/>
      <p:bldP spid="37" grpId="0"/>
      <p:bldP spid="39" grpId="0"/>
      <p:bldP spid="44" grpId="0" animBg="1"/>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Nested Kernel Approach</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PerspicuOS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Intra-Kernel Security Policies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262568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1112985" cy="6524863"/>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Evaluation</a:t>
            </a: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en-US" altLang="zh-CN" sz="2400" dirty="0">
                <a:solidFill>
                  <a:prstClr val="black"/>
                </a:solidFill>
              </a:rPr>
              <a:t>Dell Precision T1650 Workstation:</a:t>
            </a:r>
          </a:p>
          <a:p>
            <a:pPr marL="800100" lvl="1" indent="-342900">
              <a:buFont typeface="Arial" panose="020B0604020202020204" pitchFamily="34" charset="0"/>
              <a:buChar char="•"/>
            </a:pPr>
            <a:r>
              <a:rPr lang="en-US" altLang="zh-CN" sz="2000" dirty="0"/>
              <a:t>Intel ® Core</a:t>
            </a:r>
            <a:r>
              <a:rPr lang="en-US" altLang="zh-CN" sz="2000" baseline="30000" dirty="0"/>
              <a:t>TM</a:t>
            </a:r>
            <a:r>
              <a:rPr lang="en-US" altLang="zh-CN" sz="2000" dirty="0"/>
              <a:t> i7- 3770 processor at 3.4 GHz with 8 MB of cache,16 GB of RAM,</a:t>
            </a:r>
          </a:p>
          <a:p>
            <a:pPr marL="800100" lvl="1" indent="-342900">
              <a:buFont typeface="Arial" panose="020B0604020202020204" pitchFamily="34" charset="0"/>
              <a:buChar char="•"/>
            </a:pPr>
            <a:r>
              <a:rPr lang="en-US" altLang="zh-CN" sz="2000" dirty="0"/>
              <a:t>An integrated PCIE Gigabit Ethernet card</a:t>
            </a:r>
            <a:endParaRPr lang="en-US" altLang="zh-CN" sz="2400" dirty="0">
              <a:solidFill>
                <a:prstClr val="black"/>
              </a:solidFill>
            </a:endParaRPr>
          </a:p>
          <a:p>
            <a:pPr marL="342900" lvl="0" indent="-342900">
              <a:buFont typeface="Arial" panose="020B0604020202020204" pitchFamily="34" charset="0"/>
              <a:buChar char="•"/>
            </a:pPr>
            <a:endParaRPr lang="en-US" altLang="zh-CN" sz="2400" dirty="0"/>
          </a:p>
          <a:p>
            <a:pPr marL="342900" lvl="0" indent="-342900">
              <a:buFont typeface="Arial" panose="020B0604020202020204" pitchFamily="34" charset="0"/>
              <a:buChar char="•"/>
            </a:pPr>
            <a:r>
              <a:rPr lang="en-US" altLang="zh-CN" sz="2400" dirty="0"/>
              <a:t>Network:</a:t>
            </a:r>
          </a:p>
          <a:p>
            <a:pPr marL="800100" lvl="1" indent="-342900">
              <a:buFont typeface="Arial" panose="020B0604020202020204" pitchFamily="34" charset="0"/>
              <a:buChar char="•"/>
            </a:pPr>
            <a:r>
              <a:rPr lang="en-US" altLang="zh-CN" sz="2000" dirty="0"/>
              <a:t>A dedicated Gigabit ethernet network</a:t>
            </a:r>
          </a:p>
          <a:p>
            <a:pPr marL="800100" lvl="1" indent="-342900">
              <a:buFont typeface="Arial" panose="020B0604020202020204" pitchFamily="34" charset="0"/>
              <a:buChar char="•"/>
            </a:pPr>
            <a:r>
              <a:rPr lang="en-US" altLang="zh-CN" sz="2000" dirty="0"/>
              <a:t>Acer Aspire </a:t>
            </a:r>
            <a:r>
              <a:rPr lang="en-US" altLang="zh-CN" sz="2000" dirty="0" err="1"/>
              <a:t>Revo</a:t>
            </a:r>
            <a:r>
              <a:rPr lang="en-US" altLang="zh-CN" sz="2000" dirty="0"/>
              <a:t> R3700 with an Intel ® Atom</a:t>
            </a:r>
            <a:r>
              <a:rPr lang="en-US" altLang="zh-CN" sz="2000" baseline="30000" dirty="0"/>
              <a:t>TM</a:t>
            </a:r>
            <a:r>
              <a:rPr lang="en-US" altLang="zh-CN" sz="2000" dirty="0"/>
              <a:t> D525 processor at 1.8 GHz with 2 GB of RAM</a:t>
            </a:r>
            <a:endParaRPr lang="en-US" altLang="zh-CN" sz="2000" dirty="0">
              <a:solidFill>
                <a:prstClr val="black"/>
              </a:solidFill>
            </a:endParaRP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en-US" altLang="zh-CN" sz="2400" dirty="0">
                <a:solidFill>
                  <a:prstClr val="black"/>
                </a:solidFill>
              </a:rPr>
              <a:t>Evaluate five systems for each of tests:</a:t>
            </a:r>
          </a:p>
          <a:p>
            <a:pPr marL="800100" lvl="1" indent="-342900">
              <a:buFont typeface="Arial" panose="020B0604020202020204" pitchFamily="34" charset="0"/>
              <a:buChar char="•"/>
            </a:pPr>
            <a:r>
              <a:rPr lang="en-US" altLang="zh-CN" sz="2000" dirty="0"/>
              <a:t>Original FreeBSD</a:t>
            </a:r>
          </a:p>
          <a:p>
            <a:pPr marL="800100" lvl="1" indent="-342900">
              <a:buFont typeface="Arial" panose="020B0604020202020204" pitchFamily="34" charset="0"/>
              <a:buChar char="•"/>
            </a:pPr>
            <a:r>
              <a:rPr lang="en-US" altLang="zh-CN" sz="2000" dirty="0"/>
              <a:t>Base PerspicuOS</a:t>
            </a:r>
          </a:p>
          <a:p>
            <a:pPr marL="800100" lvl="1" indent="-342900">
              <a:buFont typeface="Arial" panose="020B0604020202020204" pitchFamily="34" charset="0"/>
              <a:buChar char="•"/>
            </a:pPr>
            <a:r>
              <a:rPr lang="en-US" altLang="zh-CN" sz="2000" dirty="0"/>
              <a:t>PerspicuOS with three use cases:</a:t>
            </a:r>
          </a:p>
          <a:p>
            <a:pPr marL="1257300" lvl="2" indent="-342900">
              <a:buFont typeface="Arial" panose="020B0604020202020204" pitchFamily="34" charset="0"/>
              <a:buChar char="•"/>
            </a:pPr>
            <a:r>
              <a:rPr lang="en-US" altLang="zh-CN" dirty="0"/>
              <a:t>Append-only</a:t>
            </a:r>
          </a:p>
          <a:p>
            <a:pPr marL="1257300" lvl="2" indent="-342900">
              <a:buFont typeface="Arial" panose="020B0604020202020204" pitchFamily="34" charset="0"/>
              <a:buChar char="•"/>
            </a:pPr>
            <a:r>
              <a:rPr lang="en-US" altLang="zh-CN" dirty="0"/>
              <a:t>Write-once</a:t>
            </a:r>
          </a:p>
          <a:p>
            <a:pPr marL="1257300" lvl="2" indent="-342900">
              <a:buFont typeface="Arial" panose="020B0604020202020204" pitchFamily="34" charset="0"/>
              <a:buChar char="•"/>
            </a:pPr>
            <a:r>
              <a:rPr lang="en-US" altLang="zh-CN" dirty="0"/>
              <a:t>Write-log</a:t>
            </a:r>
          </a:p>
          <a:p>
            <a:pPr marL="800100" lvl="1" indent="-342900">
              <a:buFont typeface="Arial" panose="020B0604020202020204" pitchFamily="34" charset="0"/>
              <a:buChar char="•"/>
            </a:pPr>
            <a:endParaRPr lang="en-US" altLang="zh-CN" sz="2400" dirty="0">
              <a:solidFill>
                <a:prstClr val="black"/>
              </a:solidFill>
            </a:endParaRPr>
          </a:p>
        </p:txBody>
      </p:sp>
    </p:spTree>
    <p:extLst>
      <p:ext uri="{BB962C8B-B14F-4D97-AF65-F5344CB8AC3E}">
        <p14:creationId xmlns:p14="http://schemas.microsoft.com/office/powerpoint/2010/main" val="415984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1" end="11"/>
                                            </p:txEl>
                                          </p:spTgt>
                                        </p:tgtEl>
                                        <p:attrNameLst>
                                          <p:attrName>style.visibility</p:attrName>
                                        </p:attrNameLst>
                                      </p:cBhvr>
                                      <p:to>
                                        <p:strVal val="visible"/>
                                      </p:to>
                                    </p:set>
                                    <p:animEffect transition="in" filter="fade">
                                      <p:cBhvr>
                                        <p:cTn id="30" dur="500"/>
                                        <p:tgtEl>
                                          <p:spTgt spid="2">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animEffect transition="in" filter="fade">
                                      <p:cBhvr>
                                        <p:cTn id="33" dur="500"/>
                                        <p:tgtEl>
                                          <p:spTgt spid="2">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13" end="13"/>
                                            </p:txEl>
                                          </p:spTgt>
                                        </p:tgtEl>
                                        <p:attrNameLst>
                                          <p:attrName>style.visibility</p:attrName>
                                        </p:attrNameLst>
                                      </p:cBhvr>
                                      <p:to>
                                        <p:strVal val="visible"/>
                                      </p:to>
                                    </p:set>
                                    <p:animEffect transition="in" filter="fade">
                                      <p:cBhvr>
                                        <p:cTn id="36" dur="500"/>
                                        <p:tgtEl>
                                          <p:spTgt spid="2">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animEffect transition="in" filter="fade">
                                      <p:cBhvr>
                                        <p:cTn id="39" dur="500"/>
                                        <p:tgtEl>
                                          <p:spTgt spid="2">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15" end="15"/>
                                            </p:txEl>
                                          </p:spTgt>
                                        </p:tgtEl>
                                        <p:attrNameLst>
                                          <p:attrName>style.visibility</p:attrName>
                                        </p:attrNameLst>
                                      </p:cBhvr>
                                      <p:to>
                                        <p:strVal val="visible"/>
                                      </p:to>
                                    </p:set>
                                    <p:animEffect transition="in" filter="fade">
                                      <p:cBhvr>
                                        <p:cTn id="42" dur="500"/>
                                        <p:tgtEl>
                                          <p:spTgt spid="2">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animEffect transition="in" filter="fade">
                                      <p:cBhvr>
                                        <p:cTn id="45"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646331"/>
          </a:xfrm>
          <a:prstGeom prst="rect">
            <a:avLst/>
          </a:prstGeom>
          <a:noFill/>
        </p:spPr>
        <p:txBody>
          <a:bodyPr wrap="square" rtlCol="0">
            <a:spAutoFit/>
          </a:bodyPr>
          <a:lstStyle/>
          <a:p>
            <a:r>
              <a:rPr lang="en-US" altLang="zh-CN" sz="3600" dirty="0">
                <a:solidFill>
                  <a:srgbClr val="333333"/>
                </a:solidFill>
                <a:latin typeface="Arial" panose="020B0604020202020204" pitchFamily="34" charset="0"/>
              </a:rPr>
              <a:t>Kernel Reorganization</a:t>
            </a:r>
            <a:endParaRPr lang="en-US" altLang="zh-CN" sz="2400" dirty="0">
              <a:solidFill>
                <a:prstClr val="black"/>
              </a:solidFill>
            </a:endParaRPr>
          </a:p>
        </p:txBody>
      </p:sp>
      <p:sp>
        <p:nvSpPr>
          <p:cNvPr id="4" name="文本框 3">
            <a:extLst>
              <a:ext uri="{FF2B5EF4-FFF2-40B4-BE49-F238E27FC236}">
                <a16:creationId xmlns:a16="http://schemas.microsoft.com/office/drawing/2014/main" id="{BD228DC9-D3B4-4152-BCC5-78AE1009A3D8}"/>
              </a:ext>
            </a:extLst>
          </p:cNvPr>
          <p:cNvSpPr txBox="1"/>
          <p:nvPr/>
        </p:nvSpPr>
        <p:spPr>
          <a:xfrm>
            <a:off x="3761641" y="2151727"/>
            <a:ext cx="4344459" cy="2554545"/>
          </a:xfrm>
          <a:prstGeom prst="rect">
            <a:avLst/>
          </a:prstGeom>
          <a:noFill/>
        </p:spPr>
        <p:txBody>
          <a:bodyPr wrap="none" rtlCol="0">
            <a:spAutoFit/>
          </a:bodyPr>
          <a:lstStyle/>
          <a:p>
            <a:pPr marL="457200" indent="-457200">
              <a:buFont typeface="Arial" panose="020B0604020202020204" pitchFamily="34" charset="0"/>
              <a:buChar char="•"/>
            </a:pPr>
            <a:r>
              <a:rPr lang="en-US" altLang="zh-CN" sz="3200" dirty="0"/>
              <a:t>52 Files</a:t>
            </a:r>
            <a:endParaRPr lang="zh-CN" altLang="en-US" sz="3200" dirty="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r>
              <a:rPr lang="en-US" altLang="zh-CN" sz="3200" dirty="0"/>
              <a:t>~1900 LOC Modified</a:t>
            </a:r>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r>
              <a:rPr lang="en-US" altLang="zh-CN" sz="3200" dirty="0"/>
              <a:t>~100 Deleted</a:t>
            </a:r>
            <a:endParaRPr lang="zh-CN" altLang="en-US" sz="3200" dirty="0"/>
          </a:p>
        </p:txBody>
      </p:sp>
    </p:spTree>
    <p:extLst>
      <p:ext uri="{BB962C8B-B14F-4D97-AF65-F5344CB8AC3E}">
        <p14:creationId xmlns:p14="http://schemas.microsoft.com/office/powerpoint/2010/main" val="37357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1341585" cy="2985433"/>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 Privilege Boundary Microbenchmark</a:t>
            </a: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en-US" altLang="zh-CN" sz="2400" dirty="0">
                <a:solidFill>
                  <a:prstClr val="black"/>
                </a:solidFill>
              </a:rPr>
              <a:t>A simple microbenchmark that evaluates the </a:t>
            </a:r>
            <a:r>
              <a:rPr lang="en-US" altLang="zh-CN" sz="2400" dirty="0">
                <a:solidFill>
                  <a:srgbClr val="0070C0"/>
                </a:solidFill>
              </a:rPr>
              <a:t>round trip cost</a:t>
            </a:r>
            <a:r>
              <a:rPr lang="en-US" altLang="zh-CN" sz="2400" dirty="0">
                <a:solidFill>
                  <a:prstClr val="black"/>
                </a:solidFill>
              </a:rPr>
              <a:t> into a </a:t>
            </a:r>
            <a:r>
              <a:rPr lang="en-US" altLang="zh-CN" sz="2400" dirty="0">
                <a:solidFill>
                  <a:srgbClr val="0070C0"/>
                </a:solidFill>
              </a:rPr>
              <a:t>null</a:t>
            </a:r>
            <a:r>
              <a:rPr lang="en-US" altLang="zh-CN" sz="2400" dirty="0">
                <a:solidFill>
                  <a:prstClr val="black"/>
                </a:solidFill>
              </a:rPr>
              <a:t> function for each privilege boundary: </a:t>
            </a:r>
          </a:p>
          <a:p>
            <a:pPr marL="800100" lvl="1" indent="-342900">
              <a:buFont typeface="Arial" panose="020B0604020202020204" pitchFamily="34" charset="0"/>
              <a:buChar char="•"/>
            </a:pPr>
            <a:r>
              <a:rPr lang="en-US" altLang="zh-CN" sz="2000" b="1" dirty="0" err="1">
                <a:solidFill>
                  <a:prstClr val="black"/>
                </a:solidFill>
              </a:rPr>
              <a:t>Syscall</a:t>
            </a:r>
            <a:r>
              <a:rPr lang="en-US" altLang="zh-CN" sz="2000" dirty="0">
                <a:solidFill>
                  <a:prstClr val="black"/>
                </a:solidFill>
              </a:rPr>
              <a:t>: invoke a special system call added to the kernel that immediately returns.</a:t>
            </a:r>
          </a:p>
          <a:p>
            <a:pPr marL="800100" lvl="1" indent="-342900">
              <a:buFont typeface="Arial" panose="020B0604020202020204" pitchFamily="34" charset="0"/>
              <a:buChar char="•"/>
            </a:pPr>
            <a:r>
              <a:rPr lang="en-US" altLang="zh-CN" sz="2000" b="1" dirty="0"/>
              <a:t>VMM call</a:t>
            </a:r>
            <a:r>
              <a:rPr lang="en-US" altLang="zh-CN" sz="2000" dirty="0"/>
              <a:t>: a VMM modified to resume the guest immediately after this instruction traps to the VMM</a:t>
            </a:r>
          </a:p>
          <a:p>
            <a:pPr marL="800100" lvl="1" indent="-342900">
              <a:buFont typeface="Arial" panose="020B0604020202020204" pitchFamily="34" charset="0"/>
              <a:buChar char="•"/>
            </a:pPr>
            <a:r>
              <a:rPr lang="en-US" altLang="zh-CN" sz="2000" b="1" dirty="0"/>
              <a:t>Nested kernel call</a:t>
            </a:r>
            <a:r>
              <a:rPr lang="en-US" altLang="zh-CN" sz="2000" dirty="0"/>
              <a:t>:  An empty function wrapped with the entry and exit gates</a:t>
            </a:r>
            <a:endParaRPr lang="en-US" altLang="zh-CN" sz="2000" dirty="0">
              <a:solidFill>
                <a:prstClr val="black"/>
              </a:solidFill>
            </a:endParaRPr>
          </a:p>
        </p:txBody>
      </p:sp>
      <p:pic>
        <p:nvPicPr>
          <p:cNvPr id="3" name="图片 2">
            <a:extLst>
              <a:ext uri="{FF2B5EF4-FFF2-40B4-BE49-F238E27FC236}">
                <a16:creationId xmlns:a16="http://schemas.microsoft.com/office/drawing/2014/main" id="{3E04718C-0874-41F0-BDF6-5156CA472A52}"/>
              </a:ext>
            </a:extLst>
          </p:cNvPr>
          <p:cNvPicPr>
            <a:picLocks noChangeAspect="1"/>
          </p:cNvPicPr>
          <p:nvPr/>
        </p:nvPicPr>
        <p:blipFill rotWithShape="1">
          <a:blip r:embed="rId3"/>
          <a:srcRect l="10080" r="8752"/>
          <a:stretch/>
        </p:blipFill>
        <p:spPr>
          <a:xfrm>
            <a:off x="2838450" y="3552324"/>
            <a:ext cx="6515100" cy="2022158"/>
          </a:xfrm>
          <a:prstGeom prst="rect">
            <a:avLst/>
          </a:prstGeom>
        </p:spPr>
      </p:pic>
    </p:spTree>
    <p:extLst>
      <p:ext uri="{BB962C8B-B14F-4D97-AF65-F5344CB8AC3E}">
        <p14:creationId xmlns:p14="http://schemas.microsoft.com/office/powerpoint/2010/main" val="132730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646331"/>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 Micro-benchmarks</a:t>
            </a:r>
          </a:p>
        </p:txBody>
      </p:sp>
      <p:pic>
        <p:nvPicPr>
          <p:cNvPr id="4" name="图片 3">
            <a:extLst>
              <a:ext uri="{FF2B5EF4-FFF2-40B4-BE49-F238E27FC236}">
                <a16:creationId xmlns:a16="http://schemas.microsoft.com/office/drawing/2014/main" id="{CEBB04D6-55A6-433D-8EEB-484E31FC63DE}"/>
              </a:ext>
            </a:extLst>
          </p:cNvPr>
          <p:cNvPicPr>
            <a:picLocks noChangeAspect="1"/>
          </p:cNvPicPr>
          <p:nvPr/>
        </p:nvPicPr>
        <p:blipFill>
          <a:blip r:embed="rId3"/>
          <a:stretch>
            <a:fillRect/>
          </a:stretch>
        </p:blipFill>
        <p:spPr>
          <a:xfrm>
            <a:off x="1157287" y="1131570"/>
            <a:ext cx="9877425" cy="5143500"/>
          </a:xfrm>
          <a:prstGeom prst="rect">
            <a:avLst/>
          </a:prstGeom>
        </p:spPr>
      </p:pic>
    </p:spTree>
    <p:extLst>
      <p:ext uri="{BB962C8B-B14F-4D97-AF65-F5344CB8AC3E}">
        <p14:creationId xmlns:p14="http://schemas.microsoft.com/office/powerpoint/2010/main" val="205371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1938992"/>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Application Benchmarks</a:t>
            </a: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en-US" altLang="zh-CN" sz="2400" dirty="0">
                <a:solidFill>
                  <a:prstClr val="black"/>
                </a:solidFill>
              </a:rPr>
              <a:t>OpenSSH Server: </a:t>
            </a:r>
          </a:p>
          <a:p>
            <a:endParaRPr lang="nb-NO" altLang="zh-CN" sz="3600" dirty="0">
              <a:solidFill>
                <a:srgbClr val="333333"/>
              </a:solidFill>
              <a:latin typeface="Arial" panose="020B0604020202020204" pitchFamily="34" charset="0"/>
            </a:endParaRPr>
          </a:p>
        </p:txBody>
      </p:sp>
      <p:pic>
        <p:nvPicPr>
          <p:cNvPr id="3" name="图片 2">
            <a:extLst>
              <a:ext uri="{FF2B5EF4-FFF2-40B4-BE49-F238E27FC236}">
                <a16:creationId xmlns:a16="http://schemas.microsoft.com/office/drawing/2014/main" id="{6E78F49E-F9FC-4465-B5CB-7B76FFF16CAF}"/>
              </a:ext>
            </a:extLst>
          </p:cNvPr>
          <p:cNvPicPr>
            <a:picLocks noChangeAspect="1"/>
          </p:cNvPicPr>
          <p:nvPr/>
        </p:nvPicPr>
        <p:blipFill>
          <a:blip r:embed="rId3"/>
          <a:stretch>
            <a:fillRect/>
          </a:stretch>
        </p:blipFill>
        <p:spPr>
          <a:xfrm>
            <a:off x="2042094" y="1846694"/>
            <a:ext cx="8107812" cy="4691062"/>
          </a:xfrm>
          <a:prstGeom prst="rect">
            <a:avLst/>
          </a:prstGeom>
        </p:spPr>
      </p:pic>
    </p:spTree>
    <p:extLst>
      <p:ext uri="{BB962C8B-B14F-4D97-AF65-F5344CB8AC3E}">
        <p14:creationId xmlns:p14="http://schemas.microsoft.com/office/powerpoint/2010/main" val="289273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12F749-E2E5-430B-9C8A-E546529AB48E}"/>
              </a:ext>
            </a:extLst>
          </p:cNvPr>
          <p:cNvSpPr txBox="1"/>
          <p:nvPr/>
        </p:nvSpPr>
        <p:spPr>
          <a:xfrm>
            <a:off x="718779" y="410811"/>
            <a:ext cx="10841043" cy="5078313"/>
          </a:xfrm>
          <a:prstGeom prst="rect">
            <a:avLst/>
          </a:prstGeom>
          <a:noFill/>
        </p:spPr>
        <p:txBody>
          <a:bodyPr wrap="square" rtlCol="0">
            <a:spAutoFit/>
          </a:bodyPr>
          <a:lstStyle/>
          <a:p>
            <a:r>
              <a:rPr lang="en-US" altLang="zh-CN" sz="3600" b="1" dirty="0">
                <a:solidFill>
                  <a:srgbClr val="333333"/>
                </a:solidFill>
                <a:latin typeface="Arial" panose="020B0604020202020204" pitchFamily="34" charset="0"/>
              </a:rPr>
              <a:t>What's the problem?</a:t>
            </a: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Monolithic OS designs undermine the </a:t>
            </a:r>
            <a:r>
              <a:rPr lang="en-US" altLang="zh-CN" sz="2400" dirty="0">
                <a:solidFill>
                  <a:schemeClr val="accent1"/>
                </a:solidFill>
                <a:latin typeface="Arial" panose="020B0604020202020204" pitchFamily="34" charset="0"/>
              </a:rPr>
              <a:t>security</a:t>
            </a:r>
            <a:r>
              <a:rPr lang="en-US" altLang="zh-CN" sz="2400" dirty="0">
                <a:solidFill>
                  <a:srgbClr val="333333"/>
                </a:solidFill>
                <a:latin typeface="Arial" panose="020B0604020202020204" pitchFamily="34" charset="0"/>
              </a:rPr>
              <a:t> of computing systems</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Monolithic commodity OSes lack sufficient protection mechanisms with which to adhere to </a:t>
            </a:r>
            <a:r>
              <a:rPr lang="en-US" altLang="zh-CN" sz="2400" dirty="0">
                <a:solidFill>
                  <a:schemeClr val="accent1"/>
                </a:solidFill>
                <a:latin typeface="Arial" panose="020B0604020202020204" pitchFamily="34" charset="0"/>
              </a:rPr>
              <a:t>critical information design principles</a:t>
            </a:r>
            <a:r>
              <a:rPr lang="en-US" altLang="zh-CN" sz="2400" dirty="0">
                <a:solidFill>
                  <a:srgbClr val="333333"/>
                </a:solidFill>
                <a:latin typeface="Arial" panose="020B0604020202020204" pitchFamily="34" charset="0"/>
              </a:rPr>
              <a:t>. </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OS kernels define and store access control policies in main memory ---      a complete lack of </a:t>
            </a:r>
            <a:r>
              <a:rPr lang="en-US" altLang="zh-CN" sz="2400" dirty="0">
                <a:solidFill>
                  <a:schemeClr val="accent1"/>
                </a:solidFill>
                <a:latin typeface="Arial" panose="020B0604020202020204" pitchFamily="34" charset="0"/>
              </a:rPr>
              <a:t>memory isolation</a:t>
            </a:r>
          </a:p>
          <a:p>
            <a:pPr marL="457200" indent="-457200">
              <a:buFont typeface="Arial" panose="020B0604020202020204" pitchFamily="34" charset="0"/>
              <a:buChar char="•"/>
            </a:pPr>
            <a:endParaRPr lang="en-US" altLang="zh-CN" sz="2400" dirty="0">
              <a:solidFill>
                <a:srgbClr val="333333"/>
              </a:solidFill>
              <a:latin typeface="Arial" panose="020B0604020202020204" pitchFamily="34" charset="0"/>
            </a:endParaRPr>
          </a:p>
          <a:p>
            <a:pPr marL="457200" indent="-457200">
              <a:buFont typeface="Arial" panose="020B0604020202020204" pitchFamily="34" charset="0"/>
              <a:buChar char="•"/>
            </a:pPr>
            <a:r>
              <a:rPr lang="en-US" altLang="zh-CN" sz="2400" dirty="0">
                <a:solidFill>
                  <a:srgbClr val="333333"/>
                </a:solidFill>
                <a:latin typeface="Arial" panose="020B0604020202020204" pitchFamily="34" charset="0"/>
              </a:rPr>
              <a:t>An exploit of any part of the kernel allows </a:t>
            </a:r>
            <a:r>
              <a:rPr lang="en-US" altLang="zh-CN" sz="2400" dirty="0">
                <a:solidFill>
                  <a:schemeClr val="accent1"/>
                </a:solidFill>
                <a:latin typeface="Arial" panose="020B0604020202020204" pitchFamily="34" charset="0"/>
              </a:rPr>
              <a:t>complete access </a:t>
            </a:r>
            <a:r>
              <a:rPr lang="en-US" altLang="zh-CN" sz="2400" dirty="0">
                <a:solidFill>
                  <a:srgbClr val="333333"/>
                </a:solidFill>
                <a:latin typeface="Arial" panose="020B0604020202020204" pitchFamily="34" charset="0"/>
              </a:rPr>
              <a:t>to all memory and resources on the system</a:t>
            </a:r>
          </a:p>
        </p:txBody>
      </p:sp>
    </p:spTree>
    <p:extLst>
      <p:ext uri="{BB962C8B-B14F-4D97-AF65-F5344CB8AC3E}">
        <p14:creationId xmlns:p14="http://schemas.microsoft.com/office/powerpoint/2010/main" val="233880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fade">
                                      <p:cBhvr>
                                        <p:cTn id="2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1938992"/>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Application Benchmarks</a:t>
            </a: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en-US" altLang="zh-CN" sz="2400" dirty="0">
                <a:solidFill>
                  <a:prstClr val="black"/>
                </a:solidFill>
              </a:rPr>
              <a:t>Apache: </a:t>
            </a:r>
          </a:p>
          <a:p>
            <a:endParaRPr lang="nb-NO" altLang="zh-CN" sz="3600" dirty="0">
              <a:solidFill>
                <a:srgbClr val="333333"/>
              </a:solidFill>
              <a:latin typeface="Arial" panose="020B0604020202020204" pitchFamily="34" charset="0"/>
            </a:endParaRPr>
          </a:p>
        </p:txBody>
      </p:sp>
      <p:pic>
        <p:nvPicPr>
          <p:cNvPr id="4" name="图片 3">
            <a:extLst>
              <a:ext uri="{FF2B5EF4-FFF2-40B4-BE49-F238E27FC236}">
                <a16:creationId xmlns:a16="http://schemas.microsoft.com/office/drawing/2014/main" id="{0B199813-C53D-4DC1-AE97-AA0FB8AAFF4F}"/>
              </a:ext>
            </a:extLst>
          </p:cNvPr>
          <p:cNvPicPr>
            <a:picLocks noChangeAspect="1"/>
          </p:cNvPicPr>
          <p:nvPr/>
        </p:nvPicPr>
        <p:blipFill>
          <a:blip r:embed="rId3"/>
          <a:stretch>
            <a:fillRect/>
          </a:stretch>
        </p:blipFill>
        <p:spPr>
          <a:xfrm>
            <a:off x="1863446" y="1794305"/>
            <a:ext cx="8465107" cy="4743451"/>
          </a:xfrm>
          <a:prstGeom prst="rect">
            <a:avLst/>
          </a:prstGeom>
        </p:spPr>
      </p:pic>
    </p:spTree>
    <p:extLst>
      <p:ext uri="{BB962C8B-B14F-4D97-AF65-F5344CB8AC3E}">
        <p14:creationId xmlns:p14="http://schemas.microsoft.com/office/powerpoint/2010/main" val="217471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1938992"/>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Application Benchmarks</a:t>
            </a: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en-US" altLang="zh-CN" sz="2400" dirty="0">
                <a:solidFill>
                  <a:prstClr val="black"/>
                </a:solidFill>
              </a:rPr>
              <a:t>Kernel Build: </a:t>
            </a:r>
          </a:p>
          <a:p>
            <a:endParaRPr lang="nb-NO" altLang="zh-CN" sz="3600" dirty="0">
              <a:solidFill>
                <a:srgbClr val="333333"/>
              </a:solidFill>
              <a:latin typeface="Arial" panose="020B0604020202020204" pitchFamily="34" charset="0"/>
            </a:endParaRPr>
          </a:p>
        </p:txBody>
      </p:sp>
      <p:pic>
        <p:nvPicPr>
          <p:cNvPr id="4" name="图片 3">
            <a:extLst>
              <a:ext uri="{FF2B5EF4-FFF2-40B4-BE49-F238E27FC236}">
                <a16:creationId xmlns:a16="http://schemas.microsoft.com/office/drawing/2014/main" id="{F7BC44A7-FDE8-4741-A9C0-6A3AA704C652}"/>
              </a:ext>
            </a:extLst>
          </p:cNvPr>
          <p:cNvPicPr>
            <a:picLocks noChangeAspect="1"/>
          </p:cNvPicPr>
          <p:nvPr/>
        </p:nvPicPr>
        <p:blipFill>
          <a:blip r:embed="rId3"/>
          <a:stretch>
            <a:fillRect/>
          </a:stretch>
        </p:blipFill>
        <p:spPr>
          <a:xfrm>
            <a:off x="1499983" y="2757487"/>
            <a:ext cx="8867775" cy="1343025"/>
          </a:xfrm>
          <a:prstGeom prst="rect">
            <a:avLst/>
          </a:prstGeom>
        </p:spPr>
      </p:pic>
    </p:spTree>
    <p:extLst>
      <p:ext uri="{BB962C8B-B14F-4D97-AF65-F5344CB8AC3E}">
        <p14:creationId xmlns:p14="http://schemas.microsoft.com/office/powerpoint/2010/main" val="271805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Nested Kernel Approach</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PerspicuOS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Intra-Kernel Security Policies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Conclusion</a:t>
            </a:r>
            <a:endParaRPr lang="zh-CN" altLang="en-US" sz="3200" dirty="0">
              <a:solidFill>
                <a:srgbClr val="FF0000"/>
              </a:solidFill>
            </a:endParaRPr>
          </a:p>
        </p:txBody>
      </p:sp>
    </p:spTree>
    <p:extLst>
      <p:ext uri="{BB962C8B-B14F-4D97-AF65-F5344CB8AC3E}">
        <p14:creationId xmlns:p14="http://schemas.microsoft.com/office/powerpoint/2010/main" val="318452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338AEC-285C-4CBE-BFEA-78F2AA7E480B}"/>
              </a:ext>
            </a:extLst>
          </p:cNvPr>
          <p:cNvSpPr txBox="1"/>
          <p:nvPr/>
        </p:nvSpPr>
        <p:spPr>
          <a:xfrm>
            <a:off x="682775" y="320244"/>
            <a:ext cx="10502193" cy="4893647"/>
          </a:xfrm>
          <a:prstGeom prst="rect">
            <a:avLst/>
          </a:prstGeom>
          <a:noFill/>
        </p:spPr>
        <p:txBody>
          <a:bodyPr wrap="square" rtlCol="0">
            <a:spAutoFit/>
          </a:bodyPr>
          <a:lstStyle/>
          <a:p>
            <a:r>
              <a:rPr lang="nb-NO" altLang="zh-CN" sz="3600" dirty="0">
                <a:solidFill>
                  <a:srgbClr val="333333"/>
                </a:solidFill>
                <a:latin typeface="Arial" panose="020B0604020202020204" pitchFamily="34" charset="0"/>
              </a:rPr>
              <a:t>Conclusion</a:t>
            </a: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endParaRPr lang="en-US" altLang="zh-CN" sz="2400" dirty="0"/>
          </a:p>
          <a:p>
            <a:pPr marL="342900" lvl="0" indent="-342900">
              <a:buFont typeface="Arial" panose="020B0604020202020204" pitchFamily="34" charset="0"/>
              <a:buChar char="•"/>
            </a:pPr>
            <a:endParaRPr lang="en-US" altLang="zh-CN" sz="2400" dirty="0"/>
          </a:p>
          <a:p>
            <a:pPr marL="342900" lvl="0" indent="-342900">
              <a:buFont typeface="Arial" panose="020B0604020202020204" pitchFamily="34" charset="0"/>
              <a:buChar char="•"/>
            </a:pPr>
            <a:r>
              <a:rPr lang="en-US" altLang="zh-CN" sz="2400" dirty="0"/>
              <a:t>The nested kernel architecture</a:t>
            </a: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en-US" altLang="zh-CN" sz="2400" dirty="0">
                <a:solidFill>
                  <a:prstClr val="black"/>
                </a:solidFill>
              </a:rPr>
              <a:t>The nested kernel and the outer kernel</a:t>
            </a: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endParaRPr lang="en-US" altLang="zh-CN" sz="2400" dirty="0">
              <a:solidFill>
                <a:prstClr val="black"/>
              </a:solidFill>
            </a:endParaRPr>
          </a:p>
          <a:p>
            <a:pPr marL="342900" lvl="0" indent="-342900">
              <a:buFont typeface="Arial" panose="020B0604020202020204" pitchFamily="34" charset="0"/>
              <a:buChar char="•"/>
            </a:pPr>
            <a:r>
              <a:rPr lang="en-US" altLang="zh-CN" sz="2400" dirty="0">
                <a:solidFill>
                  <a:prstClr val="black"/>
                </a:solidFill>
              </a:rPr>
              <a:t>Efficiently support useful write-mediation policies</a:t>
            </a:r>
          </a:p>
          <a:p>
            <a:endParaRPr lang="nb-NO" altLang="zh-CN" sz="3600" dirty="0">
              <a:solidFill>
                <a:srgbClr val="333333"/>
              </a:solidFill>
              <a:latin typeface="Arial" panose="020B0604020202020204" pitchFamily="34" charset="0"/>
            </a:endParaRPr>
          </a:p>
        </p:txBody>
      </p:sp>
    </p:spTree>
    <p:extLst>
      <p:ext uri="{BB962C8B-B14F-4D97-AF65-F5344CB8AC3E}">
        <p14:creationId xmlns:p14="http://schemas.microsoft.com/office/powerpoint/2010/main" val="320526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6B641E-1EB0-4CF1-B291-673946B4C780}"/>
              </a:ext>
            </a:extLst>
          </p:cNvPr>
          <p:cNvSpPr txBox="1"/>
          <p:nvPr/>
        </p:nvSpPr>
        <p:spPr>
          <a:xfrm>
            <a:off x="682775" y="327595"/>
            <a:ext cx="10041669" cy="523220"/>
          </a:xfrm>
          <a:prstGeom prst="rect">
            <a:avLst/>
          </a:prstGeom>
          <a:noFill/>
        </p:spPr>
        <p:txBody>
          <a:bodyPr wrap="square" rtlCol="0">
            <a:spAutoFit/>
          </a:bodyPr>
          <a:lstStyle/>
          <a:p>
            <a:r>
              <a:rPr lang="en-US" altLang="zh-CN" sz="2800" b="1" dirty="0">
                <a:solidFill>
                  <a:srgbClr val="333333"/>
                </a:solidFill>
                <a:latin typeface="Arial" panose="020B0604020202020204" pitchFamily="34" charset="0"/>
              </a:rPr>
              <a:t>Example:  </a:t>
            </a:r>
            <a:r>
              <a:rPr lang="en-US" altLang="zh-CN" sz="2800" dirty="0">
                <a:solidFill>
                  <a:srgbClr val="333333"/>
                </a:solidFill>
                <a:latin typeface="Arial" panose="020B0604020202020204" pitchFamily="34" charset="0"/>
              </a:rPr>
              <a:t>Simple malwares are extremely powerful.</a:t>
            </a:r>
            <a:endParaRPr lang="en-US" altLang="zh-CN" dirty="0">
              <a:solidFill>
                <a:srgbClr val="333333"/>
              </a:solidFill>
              <a:latin typeface="Arial" panose="020B0604020202020204" pitchFamily="34" charset="0"/>
            </a:endParaRPr>
          </a:p>
        </p:txBody>
      </p:sp>
      <p:sp>
        <p:nvSpPr>
          <p:cNvPr id="5" name="矩形 4">
            <a:extLst>
              <a:ext uri="{FF2B5EF4-FFF2-40B4-BE49-F238E27FC236}">
                <a16:creationId xmlns:a16="http://schemas.microsoft.com/office/drawing/2014/main" id="{D32E2322-83F2-49D4-9B2C-58E01861F75A}"/>
              </a:ext>
            </a:extLst>
          </p:cNvPr>
          <p:cNvSpPr/>
          <p:nvPr/>
        </p:nvSpPr>
        <p:spPr>
          <a:xfrm>
            <a:off x="5120533" y="2922641"/>
            <a:ext cx="987972" cy="383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6951822-C081-43E7-B940-42C543EEA102}"/>
              </a:ext>
            </a:extLst>
          </p:cNvPr>
          <p:cNvSpPr/>
          <p:nvPr/>
        </p:nvSpPr>
        <p:spPr>
          <a:xfrm>
            <a:off x="5120533" y="3306131"/>
            <a:ext cx="987972" cy="383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34FC9A3-3739-41ED-A422-5E4EAB50CA43}"/>
              </a:ext>
            </a:extLst>
          </p:cNvPr>
          <p:cNvSpPr/>
          <p:nvPr/>
        </p:nvSpPr>
        <p:spPr>
          <a:xfrm>
            <a:off x="5120533" y="3689621"/>
            <a:ext cx="987972" cy="383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3A4B3EE-6332-4B7C-BA6A-568F0806FBC5}"/>
              </a:ext>
            </a:extLst>
          </p:cNvPr>
          <p:cNvSpPr/>
          <p:nvPr/>
        </p:nvSpPr>
        <p:spPr>
          <a:xfrm>
            <a:off x="5120533" y="4073111"/>
            <a:ext cx="987972" cy="383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a:t>
            </a:r>
            <a:r>
              <a:rPr lang="en-US" altLang="zh-CN" sz="1400" dirty="0">
                <a:solidFill>
                  <a:schemeClr val="tx1"/>
                </a:solidFill>
              </a:rPr>
              <a:t>read_fptr</a:t>
            </a:r>
            <a:endParaRPr lang="zh-CN" altLang="en-US" sz="1400" dirty="0">
              <a:solidFill>
                <a:schemeClr val="tx1"/>
              </a:solidFill>
            </a:endParaRPr>
          </a:p>
        </p:txBody>
      </p:sp>
      <p:sp>
        <p:nvSpPr>
          <p:cNvPr id="9" name="矩形 8">
            <a:extLst>
              <a:ext uri="{FF2B5EF4-FFF2-40B4-BE49-F238E27FC236}">
                <a16:creationId xmlns:a16="http://schemas.microsoft.com/office/drawing/2014/main" id="{1D31E0A7-8C7C-475C-8B69-BEDB609EB197}"/>
              </a:ext>
            </a:extLst>
          </p:cNvPr>
          <p:cNvSpPr/>
          <p:nvPr/>
        </p:nvSpPr>
        <p:spPr>
          <a:xfrm>
            <a:off x="5120533" y="4456601"/>
            <a:ext cx="987972" cy="383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C7250D2-22DD-4E3B-A14B-5784231A0C31}"/>
              </a:ext>
            </a:extLst>
          </p:cNvPr>
          <p:cNvSpPr/>
          <p:nvPr/>
        </p:nvSpPr>
        <p:spPr>
          <a:xfrm>
            <a:off x="5120533" y="4840091"/>
            <a:ext cx="987972" cy="383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0032967-9C51-445D-8451-742786B4D383}"/>
              </a:ext>
            </a:extLst>
          </p:cNvPr>
          <p:cNvSpPr txBox="1"/>
          <p:nvPr/>
        </p:nvSpPr>
        <p:spPr>
          <a:xfrm>
            <a:off x="3367587" y="1638977"/>
            <a:ext cx="1383712" cy="369332"/>
          </a:xfrm>
          <a:prstGeom prst="rect">
            <a:avLst/>
          </a:prstGeom>
          <a:noFill/>
        </p:spPr>
        <p:txBody>
          <a:bodyPr wrap="none" rtlCol="0">
            <a:spAutoFit/>
          </a:bodyPr>
          <a:lstStyle/>
          <a:p>
            <a:r>
              <a:rPr lang="en-US" altLang="zh-CN" dirty="0" err="1"/>
              <a:t>syscall</a:t>
            </a:r>
            <a:r>
              <a:rPr lang="en-US" altLang="zh-CN" dirty="0"/>
              <a:t>(read)</a:t>
            </a:r>
            <a:endParaRPr lang="zh-CN" altLang="en-US" dirty="0"/>
          </a:p>
        </p:txBody>
      </p:sp>
      <p:cxnSp>
        <p:nvCxnSpPr>
          <p:cNvPr id="13" name="直接箭头连接符 12">
            <a:extLst>
              <a:ext uri="{FF2B5EF4-FFF2-40B4-BE49-F238E27FC236}">
                <a16:creationId xmlns:a16="http://schemas.microsoft.com/office/drawing/2014/main" id="{46B0FC21-00D0-4B08-B3AB-4CFFB6EC0FF4}"/>
              </a:ext>
            </a:extLst>
          </p:cNvPr>
          <p:cNvCxnSpPr/>
          <p:nvPr/>
        </p:nvCxnSpPr>
        <p:spPr>
          <a:xfrm>
            <a:off x="4059443" y="2057426"/>
            <a:ext cx="0" cy="4817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直接箭头连接符 14">
            <a:extLst>
              <a:ext uri="{FF2B5EF4-FFF2-40B4-BE49-F238E27FC236}">
                <a16:creationId xmlns:a16="http://schemas.microsoft.com/office/drawing/2014/main" id="{49E3EA22-1B82-4AE2-859D-3F4CF378C68B}"/>
              </a:ext>
            </a:extLst>
          </p:cNvPr>
          <p:cNvCxnSpPr/>
          <p:nvPr/>
        </p:nvCxnSpPr>
        <p:spPr>
          <a:xfrm flipV="1">
            <a:off x="3930406" y="2064505"/>
            <a:ext cx="0" cy="4817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文本框 15">
            <a:extLst>
              <a:ext uri="{FF2B5EF4-FFF2-40B4-BE49-F238E27FC236}">
                <a16:creationId xmlns:a16="http://schemas.microsoft.com/office/drawing/2014/main" id="{942BF164-1CE8-4764-84EA-6153DA1C5F57}"/>
              </a:ext>
            </a:extLst>
          </p:cNvPr>
          <p:cNvSpPr txBox="1"/>
          <p:nvPr/>
        </p:nvSpPr>
        <p:spPr>
          <a:xfrm>
            <a:off x="3193661" y="2546230"/>
            <a:ext cx="1731564" cy="369332"/>
          </a:xfrm>
          <a:prstGeom prst="rect">
            <a:avLst/>
          </a:prstGeom>
          <a:noFill/>
        </p:spPr>
        <p:txBody>
          <a:bodyPr wrap="none" rtlCol="0">
            <a:spAutoFit/>
          </a:bodyPr>
          <a:lstStyle/>
          <a:p>
            <a:r>
              <a:rPr lang="en-US" altLang="zh-CN" dirty="0" err="1"/>
              <a:t>syscall_dispatch</a:t>
            </a:r>
            <a:endParaRPr lang="zh-CN" altLang="en-US" dirty="0"/>
          </a:p>
        </p:txBody>
      </p:sp>
      <p:cxnSp>
        <p:nvCxnSpPr>
          <p:cNvPr id="3" name="连接符: 肘形 2">
            <a:extLst>
              <a:ext uri="{FF2B5EF4-FFF2-40B4-BE49-F238E27FC236}">
                <a16:creationId xmlns:a16="http://schemas.microsoft.com/office/drawing/2014/main" id="{FBE4247E-827F-426B-B8D5-0AE17FE5A79D}"/>
              </a:ext>
            </a:extLst>
          </p:cNvPr>
          <p:cNvCxnSpPr>
            <a:cxnSpLocks/>
            <a:stCxn id="16" idx="2"/>
            <a:endCxn id="8" idx="1"/>
          </p:cNvCxnSpPr>
          <p:nvPr/>
        </p:nvCxnSpPr>
        <p:spPr>
          <a:xfrm rot="16200000" flipH="1">
            <a:off x="3915341" y="3059664"/>
            <a:ext cx="1349294" cy="1061090"/>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文本框 13">
            <a:extLst>
              <a:ext uri="{FF2B5EF4-FFF2-40B4-BE49-F238E27FC236}">
                <a16:creationId xmlns:a16="http://schemas.microsoft.com/office/drawing/2014/main" id="{1521E115-9482-4E1D-A3C6-278298C6580E}"/>
              </a:ext>
            </a:extLst>
          </p:cNvPr>
          <p:cNvSpPr txBox="1"/>
          <p:nvPr/>
        </p:nvSpPr>
        <p:spPr>
          <a:xfrm>
            <a:off x="6716086" y="3910225"/>
            <a:ext cx="1253869" cy="369332"/>
          </a:xfrm>
          <a:prstGeom prst="rect">
            <a:avLst/>
          </a:prstGeom>
          <a:noFill/>
        </p:spPr>
        <p:txBody>
          <a:bodyPr wrap="none" rtlCol="0">
            <a:spAutoFit/>
          </a:bodyPr>
          <a:lstStyle/>
          <a:p>
            <a:r>
              <a:rPr lang="en-US" altLang="zh-CN" dirty="0"/>
              <a:t>read</a:t>
            </a:r>
            <a:r>
              <a:rPr lang="zh-CN" altLang="en-US" dirty="0"/>
              <a:t>（</a:t>
            </a:r>
            <a:r>
              <a:rPr lang="en-US" altLang="zh-CN" dirty="0"/>
              <a:t>…</a:t>
            </a:r>
            <a:r>
              <a:rPr lang="zh-CN" altLang="en-US" dirty="0"/>
              <a:t>）</a:t>
            </a:r>
          </a:p>
        </p:txBody>
      </p:sp>
      <p:cxnSp>
        <p:nvCxnSpPr>
          <p:cNvPr id="18" name="直接箭头连接符 17">
            <a:extLst>
              <a:ext uri="{FF2B5EF4-FFF2-40B4-BE49-F238E27FC236}">
                <a16:creationId xmlns:a16="http://schemas.microsoft.com/office/drawing/2014/main" id="{5ABD8595-EFED-48D3-8D41-AAD2395099B4}"/>
              </a:ext>
            </a:extLst>
          </p:cNvPr>
          <p:cNvCxnSpPr>
            <a:cxnSpLocks/>
            <a:stCxn id="8" idx="3"/>
            <a:endCxn id="14" idx="1"/>
          </p:cNvCxnSpPr>
          <p:nvPr/>
        </p:nvCxnSpPr>
        <p:spPr>
          <a:xfrm flipV="1">
            <a:off x="6108505" y="4094891"/>
            <a:ext cx="607581" cy="16996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连接符: 肘形 22">
            <a:extLst>
              <a:ext uri="{FF2B5EF4-FFF2-40B4-BE49-F238E27FC236}">
                <a16:creationId xmlns:a16="http://schemas.microsoft.com/office/drawing/2014/main" id="{FC6CC70E-8F71-4DD0-BA26-CF1F194BAD3F}"/>
              </a:ext>
            </a:extLst>
          </p:cNvPr>
          <p:cNvCxnSpPr>
            <a:cxnSpLocks/>
          </p:cNvCxnSpPr>
          <p:nvPr/>
        </p:nvCxnSpPr>
        <p:spPr>
          <a:xfrm rot="5400000" flipH="1">
            <a:off x="4890197" y="1955770"/>
            <a:ext cx="1363995" cy="3283578"/>
          </a:xfrm>
          <a:prstGeom prst="bentConnector3">
            <a:avLst>
              <a:gd name="adj1" fmla="val -75988"/>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文本框 24">
            <a:extLst>
              <a:ext uri="{FF2B5EF4-FFF2-40B4-BE49-F238E27FC236}">
                <a16:creationId xmlns:a16="http://schemas.microsoft.com/office/drawing/2014/main" id="{001C7243-432A-4EB4-A2E8-7A0C57AA94F9}"/>
              </a:ext>
            </a:extLst>
          </p:cNvPr>
          <p:cNvSpPr txBox="1"/>
          <p:nvPr/>
        </p:nvSpPr>
        <p:spPr>
          <a:xfrm>
            <a:off x="4260744" y="5832887"/>
            <a:ext cx="2151551" cy="369332"/>
          </a:xfrm>
          <a:prstGeom prst="rect">
            <a:avLst/>
          </a:prstGeom>
          <a:noFill/>
        </p:spPr>
        <p:txBody>
          <a:bodyPr wrap="none" rtlCol="0">
            <a:spAutoFit/>
          </a:bodyPr>
          <a:lstStyle/>
          <a:p>
            <a:r>
              <a:rPr lang="en-US" altLang="zh-CN" dirty="0">
                <a:solidFill>
                  <a:srgbClr val="FF0000"/>
                </a:solidFill>
              </a:rPr>
              <a:t>System call hooking</a:t>
            </a:r>
            <a:endParaRPr lang="zh-CN" altLang="en-US" dirty="0">
              <a:solidFill>
                <a:srgbClr val="FF0000"/>
              </a:solidFill>
            </a:endParaRPr>
          </a:p>
        </p:txBody>
      </p:sp>
      <p:sp>
        <p:nvSpPr>
          <p:cNvPr id="2" name="文本框 1">
            <a:extLst>
              <a:ext uri="{FF2B5EF4-FFF2-40B4-BE49-F238E27FC236}">
                <a16:creationId xmlns:a16="http://schemas.microsoft.com/office/drawing/2014/main" id="{3364C554-16F2-41D5-8B6E-64273E6F751B}"/>
              </a:ext>
            </a:extLst>
          </p:cNvPr>
          <p:cNvSpPr txBox="1"/>
          <p:nvPr/>
        </p:nvSpPr>
        <p:spPr>
          <a:xfrm>
            <a:off x="6253437" y="4005826"/>
            <a:ext cx="317716" cy="369332"/>
          </a:xfrm>
          <a:prstGeom prst="rect">
            <a:avLst/>
          </a:prstGeom>
          <a:noFill/>
        </p:spPr>
        <p:txBody>
          <a:bodyPr wrap="none" rtlCol="0">
            <a:spAutoFit/>
          </a:bodyPr>
          <a:lstStyle/>
          <a:p>
            <a:r>
              <a:rPr lang="en-US" altLang="zh-CN" dirty="0">
                <a:solidFill>
                  <a:srgbClr val="FF0000"/>
                </a:solidFill>
              </a:rPr>
              <a:t>X</a:t>
            </a:r>
            <a:endParaRPr lang="zh-CN" altLang="en-US" dirty="0">
              <a:solidFill>
                <a:srgbClr val="FF0000"/>
              </a:solidFill>
            </a:endParaRPr>
          </a:p>
        </p:txBody>
      </p:sp>
      <p:sp>
        <p:nvSpPr>
          <p:cNvPr id="27" name="文本框 26">
            <a:extLst>
              <a:ext uri="{FF2B5EF4-FFF2-40B4-BE49-F238E27FC236}">
                <a16:creationId xmlns:a16="http://schemas.microsoft.com/office/drawing/2014/main" id="{6352EAC1-C449-4D2A-841D-F2AB089C5DF3}"/>
              </a:ext>
            </a:extLst>
          </p:cNvPr>
          <p:cNvSpPr txBox="1"/>
          <p:nvPr/>
        </p:nvSpPr>
        <p:spPr>
          <a:xfrm>
            <a:off x="6571153" y="3220877"/>
            <a:ext cx="1737976" cy="369332"/>
          </a:xfrm>
          <a:prstGeom prst="rect">
            <a:avLst/>
          </a:prstGeom>
          <a:noFill/>
        </p:spPr>
        <p:txBody>
          <a:bodyPr wrap="none" rtlCol="0">
            <a:spAutoFit/>
          </a:bodyPr>
          <a:lstStyle/>
          <a:p>
            <a:r>
              <a:rPr lang="en-US" altLang="zh-CN" dirty="0" err="1"/>
              <a:t>malicous_read</a:t>
            </a:r>
            <a:r>
              <a:rPr lang="en-US" altLang="zh-CN" dirty="0"/>
              <a:t>()</a:t>
            </a:r>
            <a:endParaRPr lang="zh-CN" altLang="en-US" dirty="0"/>
          </a:p>
        </p:txBody>
      </p:sp>
      <p:cxnSp>
        <p:nvCxnSpPr>
          <p:cNvPr id="29" name="直接箭头连接符 28">
            <a:extLst>
              <a:ext uri="{FF2B5EF4-FFF2-40B4-BE49-F238E27FC236}">
                <a16:creationId xmlns:a16="http://schemas.microsoft.com/office/drawing/2014/main" id="{66BB2598-8804-47B8-93E7-289A8109629F}"/>
              </a:ext>
            </a:extLst>
          </p:cNvPr>
          <p:cNvCxnSpPr>
            <a:stCxn id="8" idx="3"/>
            <a:endCxn id="27" idx="1"/>
          </p:cNvCxnSpPr>
          <p:nvPr/>
        </p:nvCxnSpPr>
        <p:spPr>
          <a:xfrm flipV="1">
            <a:off x="6108505" y="3405543"/>
            <a:ext cx="462648" cy="85931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连接符: 肘形 30">
            <a:extLst>
              <a:ext uri="{FF2B5EF4-FFF2-40B4-BE49-F238E27FC236}">
                <a16:creationId xmlns:a16="http://schemas.microsoft.com/office/drawing/2014/main" id="{FD1DC0FB-273C-441F-B13F-2ECE830EA95F}"/>
              </a:ext>
            </a:extLst>
          </p:cNvPr>
          <p:cNvCxnSpPr>
            <a:stCxn id="27" idx="0"/>
            <a:endCxn id="11" idx="3"/>
          </p:cNvCxnSpPr>
          <p:nvPr/>
        </p:nvCxnSpPr>
        <p:spPr>
          <a:xfrm rot="16200000" flipV="1">
            <a:off x="5397103" y="1177839"/>
            <a:ext cx="1397234" cy="2688842"/>
          </a:xfrm>
          <a:prstGeom prst="bentConnector2">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文本框 31">
            <a:extLst>
              <a:ext uri="{FF2B5EF4-FFF2-40B4-BE49-F238E27FC236}">
                <a16:creationId xmlns:a16="http://schemas.microsoft.com/office/drawing/2014/main" id="{5A6F4E54-2C4D-452F-B494-39D4286C56D4}"/>
              </a:ext>
            </a:extLst>
          </p:cNvPr>
          <p:cNvSpPr txBox="1"/>
          <p:nvPr/>
        </p:nvSpPr>
        <p:spPr>
          <a:xfrm>
            <a:off x="4870961" y="1354899"/>
            <a:ext cx="3690250" cy="369332"/>
          </a:xfrm>
          <a:prstGeom prst="rect">
            <a:avLst/>
          </a:prstGeom>
          <a:noFill/>
        </p:spPr>
        <p:txBody>
          <a:bodyPr wrap="square" rtlCol="0">
            <a:spAutoFit/>
          </a:bodyPr>
          <a:lstStyle/>
          <a:p>
            <a:r>
              <a:rPr lang="en-US" altLang="zh-CN" dirty="0">
                <a:solidFill>
                  <a:srgbClr val="FF0000"/>
                </a:solidFill>
              </a:rPr>
              <a:t>Confidentiality or Integrity Violation</a:t>
            </a:r>
            <a:endParaRPr lang="zh-CN" altLang="en-US" dirty="0">
              <a:solidFill>
                <a:srgbClr val="FF0000"/>
              </a:solidFill>
            </a:endParaRPr>
          </a:p>
        </p:txBody>
      </p:sp>
    </p:spTree>
    <p:extLst>
      <p:ext uri="{BB962C8B-B14F-4D97-AF65-F5344CB8AC3E}">
        <p14:creationId xmlns:p14="http://schemas.microsoft.com/office/powerpoint/2010/main" val="336924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p:bldP spid="27"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AC6935-D6D9-47B6-9763-AB90C9F3D941}"/>
              </a:ext>
            </a:extLst>
          </p:cNvPr>
          <p:cNvSpPr txBox="1"/>
          <p:nvPr/>
        </p:nvSpPr>
        <p:spPr>
          <a:xfrm>
            <a:off x="682775" y="320244"/>
            <a:ext cx="10502193" cy="461665"/>
          </a:xfrm>
          <a:prstGeom prst="rect">
            <a:avLst/>
          </a:prstGeom>
          <a:noFill/>
        </p:spPr>
        <p:txBody>
          <a:bodyPr wrap="square" rtlCol="0">
            <a:spAutoFit/>
          </a:bodyPr>
          <a:lstStyle/>
          <a:p>
            <a:r>
              <a:rPr lang="en-US" altLang="zh-CN" sz="2400" dirty="0">
                <a:solidFill>
                  <a:srgbClr val="333333"/>
                </a:solidFill>
                <a:latin typeface="Arial" panose="020B0604020202020204" pitchFamily="34" charset="0"/>
              </a:rPr>
              <a:t>Nested Kernel Architecture</a:t>
            </a:r>
            <a:endParaRPr lang="en-US" altLang="zh-CN" sz="1600" dirty="0">
              <a:solidFill>
                <a:srgbClr val="333333"/>
              </a:solidFill>
              <a:latin typeface="Arial" panose="020B0604020202020204" pitchFamily="34" charset="0"/>
            </a:endParaRPr>
          </a:p>
        </p:txBody>
      </p:sp>
      <p:sp>
        <p:nvSpPr>
          <p:cNvPr id="6" name="椭圆 5">
            <a:extLst>
              <a:ext uri="{FF2B5EF4-FFF2-40B4-BE49-F238E27FC236}">
                <a16:creationId xmlns:a16="http://schemas.microsoft.com/office/drawing/2014/main" id="{E49DABE8-8E23-40FB-8B93-94CC466EDD40}"/>
              </a:ext>
            </a:extLst>
          </p:cNvPr>
          <p:cNvSpPr/>
          <p:nvPr/>
        </p:nvSpPr>
        <p:spPr>
          <a:xfrm>
            <a:off x="3307639" y="1166401"/>
            <a:ext cx="5136445" cy="513475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BC5C814-9222-4747-BF69-CC95BBA4F37C}"/>
              </a:ext>
            </a:extLst>
          </p:cNvPr>
          <p:cNvSpPr txBox="1"/>
          <p:nvPr/>
        </p:nvSpPr>
        <p:spPr>
          <a:xfrm>
            <a:off x="5079809" y="2225154"/>
            <a:ext cx="1592103" cy="369332"/>
          </a:xfrm>
          <a:prstGeom prst="rect">
            <a:avLst/>
          </a:prstGeom>
          <a:noFill/>
        </p:spPr>
        <p:txBody>
          <a:bodyPr wrap="none" rtlCol="0">
            <a:spAutoFit/>
          </a:bodyPr>
          <a:lstStyle/>
          <a:p>
            <a:r>
              <a:rPr lang="en-US" altLang="zh-CN" dirty="0"/>
              <a:t>Monolithic OS</a:t>
            </a:r>
            <a:endParaRPr lang="zh-CN" altLang="en-US" dirty="0"/>
          </a:p>
        </p:txBody>
      </p:sp>
      <p:sp>
        <p:nvSpPr>
          <p:cNvPr id="8" name="文本框 7">
            <a:extLst>
              <a:ext uri="{FF2B5EF4-FFF2-40B4-BE49-F238E27FC236}">
                <a16:creationId xmlns:a16="http://schemas.microsoft.com/office/drawing/2014/main" id="{101C70BD-A04E-4CF2-83F6-652B59F5D121}"/>
              </a:ext>
            </a:extLst>
          </p:cNvPr>
          <p:cNvSpPr txBox="1"/>
          <p:nvPr/>
        </p:nvSpPr>
        <p:spPr>
          <a:xfrm>
            <a:off x="5376837" y="5628706"/>
            <a:ext cx="1101584" cy="523220"/>
          </a:xfrm>
          <a:prstGeom prst="rect">
            <a:avLst/>
          </a:prstGeom>
          <a:noFill/>
        </p:spPr>
        <p:txBody>
          <a:bodyPr wrap="none" rtlCol="0">
            <a:spAutoFit/>
          </a:bodyPr>
          <a:lstStyle/>
          <a:p>
            <a:r>
              <a:rPr lang="en-US" altLang="zh-CN" sz="2800" b="1" dirty="0"/>
              <a:t>MMU</a:t>
            </a:r>
            <a:endParaRPr lang="zh-CN" altLang="en-US" sz="2800" b="1" dirty="0"/>
          </a:p>
        </p:txBody>
      </p:sp>
      <p:sp>
        <p:nvSpPr>
          <p:cNvPr id="9" name="椭圆 8">
            <a:extLst>
              <a:ext uri="{FF2B5EF4-FFF2-40B4-BE49-F238E27FC236}">
                <a16:creationId xmlns:a16="http://schemas.microsoft.com/office/drawing/2014/main" id="{1F7D3BC2-9215-486E-BCBE-DEF79BB1D663}"/>
              </a:ext>
            </a:extLst>
          </p:cNvPr>
          <p:cNvSpPr/>
          <p:nvPr/>
        </p:nvSpPr>
        <p:spPr>
          <a:xfrm>
            <a:off x="5139353" y="4724605"/>
            <a:ext cx="1576552" cy="15765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EF653BE-2EC8-4093-8240-089DD6D25631}"/>
              </a:ext>
            </a:extLst>
          </p:cNvPr>
          <p:cNvSpPr txBox="1"/>
          <p:nvPr/>
        </p:nvSpPr>
        <p:spPr>
          <a:xfrm>
            <a:off x="5172250" y="5115109"/>
            <a:ext cx="1576553" cy="338554"/>
          </a:xfrm>
          <a:prstGeom prst="rect">
            <a:avLst/>
          </a:prstGeom>
          <a:noFill/>
        </p:spPr>
        <p:txBody>
          <a:bodyPr wrap="square" rtlCol="0">
            <a:spAutoFit/>
          </a:bodyPr>
          <a:lstStyle/>
          <a:p>
            <a:r>
              <a:rPr lang="en-US" altLang="zh-CN" sz="1600" dirty="0"/>
              <a:t>Nested Kernel</a:t>
            </a:r>
            <a:endParaRPr lang="zh-CN" altLang="en-US" sz="1600" dirty="0"/>
          </a:p>
        </p:txBody>
      </p:sp>
      <p:cxnSp>
        <p:nvCxnSpPr>
          <p:cNvPr id="12" name="直接连接符 11">
            <a:extLst>
              <a:ext uri="{FF2B5EF4-FFF2-40B4-BE49-F238E27FC236}">
                <a16:creationId xmlns:a16="http://schemas.microsoft.com/office/drawing/2014/main" id="{E1B39D20-B1AB-4F69-94F6-DAB36D0C5AD8}"/>
              </a:ext>
            </a:extLst>
          </p:cNvPr>
          <p:cNvCxnSpPr>
            <a:cxnSpLocks/>
            <a:stCxn id="9" idx="1"/>
            <a:endCxn id="6" idx="1"/>
          </p:cNvCxnSpPr>
          <p:nvPr/>
        </p:nvCxnSpPr>
        <p:spPr>
          <a:xfrm flipH="1" flipV="1">
            <a:off x="4059854" y="1918368"/>
            <a:ext cx="1310380" cy="3037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316EE30-6731-4DF5-A415-A4BB43DBB3EC}"/>
              </a:ext>
            </a:extLst>
          </p:cNvPr>
          <p:cNvCxnSpPr>
            <a:cxnSpLocks/>
            <a:stCxn id="9" idx="0"/>
            <a:endCxn id="6" idx="0"/>
          </p:cNvCxnSpPr>
          <p:nvPr/>
        </p:nvCxnSpPr>
        <p:spPr>
          <a:xfrm flipH="1" flipV="1">
            <a:off x="5875862" y="1166401"/>
            <a:ext cx="51767" cy="3558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FAF7E3C-C295-4279-8818-3D6DAA918EF1}"/>
              </a:ext>
            </a:extLst>
          </p:cNvPr>
          <p:cNvCxnSpPr>
            <a:cxnSpLocks/>
            <a:stCxn id="9" idx="7"/>
            <a:endCxn id="6" idx="7"/>
          </p:cNvCxnSpPr>
          <p:nvPr/>
        </p:nvCxnSpPr>
        <p:spPr>
          <a:xfrm flipV="1">
            <a:off x="6485024" y="1918368"/>
            <a:ext cx="1206845" cy="3037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24BC84A-2F79-411D-982B-98B95C284FD1}"/>
              </a:ext>
            </a:extLst>
          </p:cNvPr>
          <p:cNvSpPr txBox="1"/>
          <p:nvPr/>
        </p:nvSpPr>
        <p:spPr>
          <a:xfrm>
            <a:off x="5239816" y="3270604"/>
            <a:ext cx="1441420" cy="369332"/>
          </a:xfrm>
          <a:prstGeom prst="rect">
            <a:avLst/>
          </a:prstGeom>
          <a:noFill/>
        </p:spPr>
        <p:txBody>
          <a:bodyPr wrap="none" rtlCol="0">
            <a:spAutoFit/>
          </a:bodyPr>
          <a:lstStyle/>
          <a:p>
            <a:r>
              <a:rPr lang="en-US" altLang="zh-CN" dirty="0"/>
              <a:t>Outer Kernel</a:t>
            </a:r>
            <a:endParaRPr lang="zh-CN" altLang="en-US" dirty="0"/>
          </a:p>
        </p:txBody>
      </p:sp>
      <p:sp>
        <p:nvSpPr>
          <p:cNvPr id="5" name="文本框 4">
            <a:extLst>
              <a:ext uri="{FF2B5EF4-FFF2-40B4-BE49-F238E27FC236}">
                <a16:creationId xmlns:a16="http://schemas.microsoft.com/office/drawing/2014/main" id="{F388707C-33DE-40B9-9FF8-286E36945DA0}"/>
              </a:ext>
            </a:extLst>
          </p:cNvPr>
          <p:cNvSpPr txBox="1"/>
          <p:nvPr/>
        </p:nvSpPr>
        <p:spPr>
          <a:xfrm>
            <a:off x="5380449" y="3571827"/>
            <a:ext cx="1183385" cy="369332"/>
          </a:xfrm>
          <a:prstGeom prst="rect">
            <a:avLst/>
          </a:prstGeom>
          <a:noFill/>
        </p:spPr>
        <p:txBody>
          <a:bodyPr wrap="square" rtlCol="0">
            <a:spAutoFit/>
          </a:bodyPr>
          <a:lstStyle/>
          <a:p>
            <a:r>
              <a:rPr lang="en-US" altLang="zh-CN" dirty="0">
                <a:solidFill>
                  <a:srgbClr val="FF0000"/>
                </a:solidFill>
              </a:rPr>
              <a:t>untrusted</a:t>
            </a:r>
            <a:endParaRPr lang="zh-CN" altLang="en-US" dirty="0">
              <a:solidFill>
                <a:srgbClr val="FF0000"/>
              </a:solidFill>
            </a:endParaRPr>
          </a:p>
        </p:txBody>
      </p:sp>
      <p:sp>
        <p:nvSpPr>
          <p:cNvPr id="20" name="文本框 19">
            <a:extLst>
              <a:ext uri="{FF2B5EF4-FFF2-40B4-BE49-F238E27FC236}">
                <a16:creationId xmlns:a16="http://schemas.microsoft.com/office/drawing/2014/main" id="{BFC27DFA-4B8B-4122-9133-A28A4E2B4575}"/>
              </a:ext>
            </a:extLst>
          </p:cNvPr>
          <p:cNvSpPr txBox="1"/>
          <p:nvPr/>
        </p:nvSpPr>
        <p:spPr>
          <a:xfrm>
            <a:off x="5484007" y="5343613"/>
            <a:ext cx="922359" cy="369332"/>
          </a:xfrm>
          <a:prstGeom prst="rect">
            <a:avLst/>
          </a:prstGeom>
          <a:noFill/>
        </p:spPr>
        <p:txBody>
          <a:bodyPr wrap="square" rtlCol="0">
            <a:spAutoFit/>
          </a:bodyPr>
          <a:lstStyle/>
          <a:p>
            <a:r>
              <a:rPr lang="en-US" altLang="zh-CN" dirty="0">
                <a:solidFill>
                  <a:srgbClr val="FF0000"/>
                </a:solidFill>
              </a:rPr>
              <a:t>trusted</a:t>
            </a:r>
            <a:endParaRPr lang="zh-CN" altLang="en-US" dirty="0">
              <a:solidFill>
                <a:srgbClr val="FF0000"/>
              </a:solidFill>
            </a:endParaRPr>
          </a:p>
        </p:txBody>
      </p:sp>
      <p:sp>
        <p:nvSpPr>
          <p:cNvPr id="23" name="文本框 22">
            <a:extLst>
              <a:ext uri="{FF2B5EF4-FFF2-40B4-BE49-F238E27FC236}">
                <a16:creationId xmlns:a16="http://schemas.microsoft.com/office/drawing/2014/main" id="{BA2F8480-F5E7-43F6-B44E-0747D4C43CAD}"/>
              </a:ext>
            </a:extLst>
          </p:cNvPr>
          <p:cNvSpPr txBox="1"/>
          <p:nvPr/>
        </p:nvSpPr>
        <p:spPr>
          <a:xfrm>
            <a:off x="10024534" y="5921093"/>
            <a:ext cx="1771639" cy="461665"/>
          </a:xfrm>
          <a:prstGeom prst="rect">
            <a:avLst/>
          </a:prstGeom>
          <a:noFill/>
        </p:spPr>
        <p:txBody>
          <a:bodyPr wrap="none" rtlCol="0">
            <a:spAutoFit/>
          </a:bodyPr>
          <a:lstStyle/>
          <a:p>
            <a:r>
              <a:rPr lang="en-US" altLang="zh-CN" sz="2400" dirty="0"/>
              <a:t>FreeBSD 9.0</a:t>
            </a:r>
          </a:p>
        </p:txBody>
      </p:sp>
    </p:spTree>
    <p:extLst>
      <p:ext uri="{BB962C8B-B14F-4D97-AF65-F5344CB8AC3E}">
        <p14:creationId xmlns:p14="http://schemas.microsoft.com/office/powerpoint/2010/main" val="327738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8" grpId="0"/>
      <p:bldP spid="5" grpId="0"/>
      <p:bldP spid="20"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C24468-061C-427B-972C-C32961178975}"/>
              </a:ext>
            </a:extLst>
          </p:cNvPr>
          <p:cNvSpPr/>
          <p:nvPr/>
        </p:nvSpPr>
        <p:spPr>
          <a:xfrm>
            <a:off x="2259329" y="674400"/>
            <a:ext cx="7673341" cy="5509200"/>
          </a:xfrm>
          <a:prstGeom prst="rect">
            <a:avLst/>
          </a:prstGeom>
        </p:spPr>
        <p:txBody>
          <a:bodyPr wrap="square">
            <a:spAutoFit/>
          </a:bodyPr>
          <a:lstStyle/>
          <a:p>
            <a:pPr marL="457200" indent="-457200">
              <a:buFont typeface="Arial" panose="020B0604020202020204" pitchFamily="34" charset="0"/>
              <a:buChar char="•"/>
            </a:pPr>
            <a:r>
              <a:rPr lang="en-US" altLang="zh-CN" sz="3200" b="1" dirty="0">
                <a:latin typeface="PT Sans"/>
              </a:rPr>
              <a:t>What's the problem?</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FF0000"/>
                </a:solidFill>
                <a:latin typeface="PT Sans"/>
              </a:rPr>
              <a:t>Nested Kernel Approach</a:t>
            </a:r>
          </a:p>
          <a:p>
            <a:pPr marL="457200" indent="-457200">
              <a:buFont typeface="Arial" panose="020B0604020202020204" pitchFamily="34" charset="0"/>
              <a:buChar char="•"/>
            </a:pPr>
            <a:endParaRPr lang="en-US" altLang="zh-CN" sz="3200" b="1" dirty="0">
              <a:solidFill>
                <a:srgbClr val="FF0000"/>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PerspicuOS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Intra-Kernel Security Policies</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solidFill>
                  <a:srgbClr val="333333"/>
                </a:solidFill>
                <a:latin typeface="PT Sans"/>
              </a:rPr>
              <a:t>Evaluation</a:t>
            </a:r>
          </a:p>
          <a:p>
            <a:pPr marL="457200" indent="-457200">
              <a:buFont typeface="Arial" panose="020B0604020202020204" pitchFamily="34" charset="0"/>
              <a:buChar char="•"/>
            </a:pPr>
            <a:endParaRPr lang="en-US" altLang="zh-CN" sz="3200" b="1" dirty="0">
              <a:solidFill>
                <a:srgbClr val="333333"/>
              </a:solidFill>
              <a:latin typeface="PT Sans"/>
            </a:endParaRPr>
          </a:p>
          <a:p>
            <a:pPr marL="457200" indent="-457200">
              <a:buFont typeface="Arial" panose="020B0604020202020204" pitchFamily="34" charset="0"/>
              <a:buChar char="•"/>
            </a:pPr>
            <a:r>
              <a:rPr lang="en-US" altLang="zh-CN" sz="3200" b="1" dirty="0">
                <a:latin typeface="PT Sans"/>
              </a:rPr>
              <a:t>Conclusion</a:t>
            </a:r>
            <a:endParaRPr lang="zh-CN" altLang="en-US" sz="3200" dirty="0"/>
          </a:p>
        </p:txBody>
      </p:sp>
    </p:spTree>
    <p:extLst>
      <p:ext uri="{BB962C8B-B14F-4D97-AF65-F5344CB8AC3E}">
        <p14:creationId xmlns:p14="http://schemas.microsoft.com/office/powerpoint/2010/main" val="391372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AC6935-D6D9-47B6-9763-AB90C9F3D941}"/>
              </a:ext>
            </a:extLst>
          </p:cNvPr>
          <p:cNvSpPr txBox="1"/>
          <p:nvPr/>
        </p:nvSpPr>
        <p:spPr>
          <a:xfrm>
            <a:off x="682775" y="320244"/>
            <a:ext cx="10502193" cy="461665"/>
          </a:xfrm>
          <a:prstGeom prst="rect">
            <a:avLst/>
          </a:prstGeom>
          <a:noFill/>
        </p:spPr>
        <p:txBody>
          <a:bodyPr wrap="square" rtlCol="0">
            <a:spAutoFit/>
          </a:bodyPr>
          <a:lstStyle/>
          <a:p>
            <a:r>
              <a:rPr lang="en-US" altLang="zh-CN" sz="2400" dirty="0">
                <a:solidFill>
                  <a:srgbClr val="333333"/>
                </a:solidFill>
                <a:latin typeface="Arial" panose="020B0604020202020204" pitchFamily="34" charset="0"/>
              </a:rPr>
              <a:t>Nested Kernel Architecture</a:t>
            </a:r>
            <a:endParaRPr lang="en-US" altLang="zh-CN" sz="1600" dirty="0">
              <a:solidFill>
                <a:srgbClr val="333333"/>
              </a:solidFill>
              <a:latin typeface="Arial" panose="020B0604020202020204" pitchFamily="34" charset="0"/>
            </a:endParaRPr>
          </a:p>
        </p:txBody>
      </p:sp>
      <p:sp>
        <p:nvSpPr>
          <p:cNvPr id="6" name="椭圆 5">
            <a:extLst>
              <a:ext uri="{FF2B5EF4-FFF2-40B4-BE49-F238E27FC236}">
                <a16:creationId xmlns:a16="http://schemas.microsoft.com/office/drawing/2014/main" id="{E49DABE8-8E23-40FB-8B93-94CC466EDD40}"/>
              </a:ext>
            </a:extLst>
          </p:cNvPr>
          <p:cNvSpPr/>
          <p:nvPr/>
        </p:nvSpPr>
        <p:spPr>
          <a:xfrm>
            <a:off x="959555" y="1222845"/>
            <a:ext cx="5136445" cy="513475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BC5C814-9222-4747-BF69-CC95BBA4F37C}"/>
              </a:ext>
            </a:extLst>
          </p:cNvPr>
          <p:cNvSpPr txBox="1"/>
          <p:nvPr/>
        </p:nvSpPr>
        <p:spPr>
          <a:xfrm>
            <a:off x="2731725" y="2281598"/>
            <a:ext cx="1592103" cy="369332"/>
          </a:xfrm>
          <a:prstGeom prst="rect">
            <a:avLst/>
          </a:prstGeom>
          <a:noFill/>
        </p:spPr>
        <p:txBody>
          <a:bodyPr wrap="none" rtlCol="0">
            <a:spAutoFit/>
          </a:bodyPr>
          <a:lstStyle/>
          <a:p>
            <a:r>
              <a:rPr lang="en-US" altLang="zh-CN" dirty="0"/>
              <a:t>Monolithic OS</a:t>
            </a:r>
            <a:endParaRPr lang="zh-CN" altLang="en-US" dirty="0"/>
          </a:p>
        </p:txBody>
      </p:sp>
      <p:sp>
        <p:nvSpPr>
          <p:cNvPr id="8" name="文本框 7">
            <a:extLst>
              <a:ext uri="{FF2B5EF4-FFF2-40B4-BE49-F238E27FC236}">
                <a16:creationId xmlns:a16="http://schemas.microsoft.com/office/drawing/2014/main" id="{101C70BD-A04E-4CF2-83F6-652B59F5D121}"/>
              </a:ext>
            </a:extLst>
          </p:cNvPr>
          <p:cNvSpPr txBox="1"/>
          <p:nvPr/>
        </p:nvSpPr>
        <p:spPr>
          <a:xfrm>
            <a:off x="3028753" y="5685150"/>
            <a:ext cx="1101584" cy="523220"/>
          </a:xfrm>
          <a:prstGeom prst="rect">
            <a:avLst/>
          </a:prstGeom>
          <a:noFill/>
        </p:spPr>
        <p:txBody>
          <a:bodyPr wrap="none" rtlCol="0">
            <a:spAutoFit/>
          </a:bodyPr>
          <a:lstStyle/>
          <a:p>
            <a:r>
              <a:rPr lang="en-US" altLang="zh-CN" sz="2800" b="1" dirty="0"/>
              <a:t>MMU</a:t>
            </a:r>
            <a:endParaRPr lang="zh-CN" altLang="en-US" sz="2800" b="1" dirty="0"/>
          </a:p>
        </p:txBody>
      </p:sp>
      <p:sp>
        <p:nvSpPr>
          <p:cNvPr id="9" name="椭圆 8">
            <a:extLst>
              <a:ext uri="{FF2B5EF4-FFF2-40B4-BE49-F238E27FC236}">
                <a16:creationId xmlns:a16="http://schemas.microsoft.com/office/drawing/2014/main" id="{1F7D3BC2-9215-486E-BCBE-DEF79BB1D663}"/>
              </a:ext>
            </a:extLst>
          </p:cNvPr>
          <p:cNvSpPr/>
          <p:nvPr/>
        </p:nvSpPr>
        <p:spPr>
          <a:xfrm>
            <a:off x="2791269" y="4781049"/>
            <a:ext cx="1576552" cy="15765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EF653BE-2EC8-4093-8240-089DD6D25631}"/>
              </a:ext>
            </a:extLst>
          </p:cNvPr>
          <p:cNvSpPr txBox="1"/>
          <p:nvPr/>
        </p:nvSpPr>
        <p:spPr>
          <a:xfrm>
            <a:off x="2824166" y="5171553"/>
            <a:ext cx="1576553" cy="338554"/>
          </a:xfrm>
          <a:prstGeom prst="rect">
            <a:avLst/>
          </a:prstGeom>
          <a:noFill/>
        </p:spPr>
        <p:txBody>
          <a:bodyPr wrap="square" rtlCol="0">
            <a:spAutoFit/>
          </a:bodyPr>
          <a:lstStyle/>
          <a:p>
            <a:r>
              <a:rPr lang="en-US" altLang="zh-CN" sz="1600" dirty="0"/>
              <a:t>Nested Kernel</a:t>
            </a:r>
            <a:endParaRPr lang="zh-CN" altLang="en-US" sz="1600" dirty="0"/>
          </a:p>
        </p:txBody>
      </p:sp>
      <p:cxnSp>
        <p:nvCxnSpPr>
          <p:cNvPr id="12" name="直接连接符 11">
            <a:extLst>
              <a:ext uri="{FF2B5EF4-FFF2-40B4-BE49-F238E27FC236}">
                <a16:creationId xmlns:a16="http://schemas.microsoft.com/office/drawing/2014/main" id="{E1B39D20-B1AB-4F69-94F6-DAB36D0C5AD8}"/>
              </a:ext>
            </a:extLst>
          </p:cNvPr>
          <p:cNvCxnSpPr>
            <a:cxnSpLocks/>
            <a:stCxn id="9" idx="1"/>
            <a:endCxn id="6" idx="1"/>
          </p:cNvCxnSpPr>
          <p:nvPr/>
        </p:nvCxnSpPr>
        <p:spPr>
          <a:xfrm flipH="1" flipV="1">
            <a:off x="1711770" y="1974812"/>
            <a:ext cx="1310380" cy="3037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316EE30-6731-4DF5-A415-A4BB43DBB3EC}"/>
              </a:ext>
            </a:extLst>
          </p:cNvPr>
          <p:cNvCxnSpPr>
            <a:cxnSpLocks/>
            <a:stCxn id="9" idx="0"/>
            <a:endCxn id="6" idx="0"/>
          </p:cNvCxnSpPr>
          <p:nvPr/>
        </p:nvCxnSpPr>
        <p:spPr>
          <a:xfrm flipH="1" flipV="1">
            <a:off x="3527778" y="1222845"/>
            <a:ext cx="51767" cy="3558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FAF7E3C-C295-4279-8818-3D6DAA918EF1}"/>
              </a:ext>
            </a:extLst>
          </p:cNvPr>
          <p:cNvCxnSpPr>
            <a:cxnSpLocks/>
            <a:stCxn id="9" idx="7"/>
            <a:endCxn id="6" idx="7"/>
          </p:cNvCxnSpPr>
          <p:nvPr/>
        </p:nvCxnSpPr>
        <p:spPr>
          <a:xfrm flipV="1">
            <a:off x="4136940" y="1974812"/>
            <a:ext cx="1206845" cy="3037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24BC84A-2F79-411D-982B-98B95C284FD1}"/>
              </a:ext>
            </a:extLst>
          </p:cNvPr>
          <p:cNvSpPr txBox="1"/>
          <p:nvPr/>
        </p:nvSpPr>
        <p:spPr>
          <a:xfrm>
            <a:off x="2891732" y="3327048"/>
            <a:ext cx="1441420" cy="369332"/>
          </a:xfrm>
          <a:prstGeom prst="rect">
            <a:avLst/>
          </a:prstGeom>
          <a:noFill/>
        </p:spPr>
        <p:txBody>
          <a:bodyPr wrap="none" rtlCol="0">
            <a:spAutoFit/>
          </a:bodyPr>
          <a:lstStyle/>
          <a:p>
            <a:r>
              <a:rPr lang="en-US" altLang="zh-CN" dirty="0"/>
              <a:t>Outer Kernel</a:t>
            </a:r>
            <a:endParaRPr lang="zh-CN" altLang="en-US" dirty="0"/>
          </a:p>
        </p:txBody>
      </p:sp>
      <p:sp>
        <p:nvSpPr>
          <p:cNvPr id="2" name="文本框 1">
            <a:extLst>
              <a:ext uri="{FF2B5EF4-FFF2-40B4-BE49-F238E27FC236}">
                <a16:creationId xmlns:a16="http://schemas.microsoft.com/office/drawing/2014/main" id="{028C2025-2F7A-4E41-97C3-A8ED2F9722AE}"/>
              </a:ext>
            </a:extLst>
          </p:cNvPr>
          <p:cNvSpPr txBox="1"/>
          <p:nvPr/>
        </p:nvSpPr>
        <p:spPr>
          <a:xfrm>
            <a:off x="6901375" y="2283832"/>
            <a:ext cx="4436534" cy="255454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The nested kernel has sole privilege to modify the underlying physical MMU </a:t>
            </a:r>
            <a:r>
              <a:rPr lang="en-US" altLang="zh-CN" sz="2000" dirty="0">
                <a:solidFill>
                  <a:schemeClr val="accent1"/>
                </a:solidFill>
              </a:rPr>
              <a:t>(</a:t>
            </a:r>
            <a:r>
              <a:rPr lang="en-US" altLang="zh-CN" sz="2000" dirty="0" err="1">
                <a:solidFill>
                  <a:schemeClr val="accent1"/>
                </a:solidFill>
              </a:rPr>
              <a:t>pMMU</a:t>
            </a:r>
            <a:r>
              <a:rPr lang="en-US" altLang="zh-CN" sz="2000" dirty="0">
                <a:solidFill>
                  <a:schemeClr val="accent1"/>
                </a:solidFill>
              </a:rPr>
              <a:t>) </a:t>
            </a:r>
            <a:r>
              <a:rPr lang="en-US" altLang="zh-CN" sz="2000" dirty="0"/>
              <a:t>state</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The nested kernel mediates outer kernel modifications to the MMU via a virtual interface, which we refer to as the virtual MMU </a:t>
            </a:r>
            <a:r>
              <a:rPr lang="en-US" altLang="zh-CN" sz="2000" dirty="0">
                <a:solidFill>
                  <a:schemeClr val="accent1"/>
                </a:solidFill>
              </a:rPr>
              <a:t>(</a:t>
            </a:r>
            <a:r>
              <a:rPr lang="en-US" altLang="zh-CN" sz="2000" dirty="0" err="1">
                <a:solidFill>
                  <a:schemeClr val="accent1"/>
                </a:solidFill>
              </a:rPr>
              <a:t>vMMU</a:t>
            </a:r>
            <a:r>
              <a:rPr lang="en-US" altLang="zh-CN" sz="2000" dirty="0">
                <a:solidFill>
                  <a:schemeClr val="accent1"/>
                </a:solidFill>
              </a:rPr>
              <a:t>)</a:t>
            </a:r>
            <a:endParaRPr lang="zh-CN" altLang="en-US" sz="2000" dirty="0">
              <a:solidFill>
                <a:schemeClr val="accent1"/>
              </a:solidFill>
            </a:endParaRPr>
          </a:p>
        </p:txBody>
      </p:sp>
      <p:sp>
        <p:nvSpPr>
          <p:cNvPr id="11" name="文本框 10">
            <a:extLst>
              <a:ext uri="{FF2B5EF4-FFF2-40B4-BE49-F238E27FC236}">
                <a16:creationId xmlns:a16="http://schemas.microsoft.com/office/drawing/2014/main" id="{D3EA8F52-86E8-4E92-8A36-10280EBF4884}"/>
              </a:ext>
            </a:extLst>
          </p:cNvPr>
          <p:cNvSpPr txBox="1"/>
          <p:nvPr/>
        </p:nvSpPr>
        <p:spPr>
          <a:xfrm>
            <a:off x="5933871" y="5744939"/>
            <a:ext cx="2957689" cy="400110"/>
          </a:xfrm>
          <a:prstGeom prst="rect">
            <a:avLst/>
          </a:prstGeom>
          <a:noFill/>
        </p:spPr>
        <p:txBody>
          <a:bodyPr wrap="square" rtlCol="0">
            <a:spAutoFit/>
          </a:bodyPr>
          <a:lstStyle/>
          <a:p>
            <a:r>
              <a:rPr lang="en-US" altLang="zh-CN" sz="2000" dirty="0">
                <a:solidFill>
                  <a:srgbClr val="FF0000"/>
                </a:solidFill>
              </a:rPr>
              <a:t>How to virtualize?</a:t>
            </a:r>
            <a:endParaRPr lang="zh-CN" altLang="en-US" sz="2000" dirty="0">
              <a:solidFill>
                <a:srgbClr val="FF0000"/>
              </a:solidFill>
            </a:endParaRPr>
          </a:p>
        </p:txBody>
      </p:sp>
      <p:cxnSp>
        <p:nvCxnSpPr>
          <p:cNvPr id="15" name="直接箭头连接符 14">
            <a:extLst>
              <a:ext uri="{FF2B5EF4-FFF2-40B4-BE49-F238E27FC236}">
                <a16:creationId xmlns:a16="http://schemas.microsoft.com/office/drawing/2014/main" id="{6C359AB0-EA58-4917-8BA7-02F4CF3F5B43}"/>
              </a:ext>
            </a:extLst>
          </p:cNvPr>
          <p:cNvCxnSpPr>
            <a:stCxn id="11" idx="1"/>
            <a:endCxn id="8" idx="3"/>
          </p:cNvCxnSpPr>
          <p:nvPr/>
        </p:nvCxnSpPr>
        <p:spPr>
          <a:xfrm flipH="1">
            <a:off x="4130337" y="5944994"/>
            <a:ext cx="1803534" cy="17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5162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BFABBF7-0FC7-4614-B76D-ED570E44FF3D}"/>
              </a:ext>
            </a:extLst>
          </p:cNvPr>
          <p:cNvSpPr txBox="1"/>
          <p:nvPr/>
        </p:nvSpPr>
        <p:spPr>
          <a:xfrm>
            <a:off x="682775" y="320244"/>
            <a:ext cx="10502193" cy="646331"/>
          </a:xfrm>
          <a:prstGeom prst="rect">
            <a:avLst/>
          </a:prstGeom>
          <a:noFill/>
        </p:spPr>
        <p:txBody>
          <a:bodyPr wrap="square" rtlCol="0">
            <a:spAutoFit/>
          </a:bodyPr>
          <a:lstStyle/>
          <a:p>
            <a:r>
              <a:rPr lang="en-US" altLang="zh-CN" sz="3600" dirty="0">
                <a:solidFill>
                  <a:srgbClr val="333333"/>
                </a:solidFill>
                <a:latin typeface="Arial" panose="020B0604020202020204" pitchFamily="34" charset="0"/>
              </a:rPr>
              <a:t>Virtualizing the MMU</a:t>
            </a:r>
            <a:endParaRPr lang="en-US" altLang="zh-CN" sz="2400" dirty="0">
              <a:solidFill>
                <a:srgbClr val="333333"/>
              </a:solidFill>
              <a:latin typeface="Arial" panose="020B0604020202020204" pitchFamily="34" charset="0"/>
            </a:endParaRPr>
          </a:p>
        </p:txBody>
      </p:sp>
      <p:sp>
        <p:nvSpPr>
          <p:cNvPr id="4" name="文本框 3">
            <a:extLst>
              <a:ext uri="{FF2B5EF4-FFF2-40B4-BE49-F238E27FC236}">
                <a16:creationId xmlns:a16="http://schemas.microsoft.com/office/drawing/2014/main" id="{FF728141-447E-43F7-906F-A399B0B98385}"/>
              </a:ext>
            </a:extLst>
          </p:cNvPr>
          <p:cNvSpPr txBox="1"/>
          <p:nvPr/>
        </p:nvSpPr>
        <p:spPr>
          <a:xfrm>
            <a:off x="682775" y="1274214"/>
            <a:ext cx="10502193" cy="523220"/>
          </a:xfrm>
          <a:prstGeom prst="rect">
            <a:avLst/>
          </a:prstGeom>
          <a:noFill/>
        </p:spPr>
        <p:txBody>
          <a:bodyPr wrap="square" rtlCol="0">
            <a:spAutoFit/>
          </a:bodyPr>
          <a:lstStyle/>
          <a:p>
            <a:r>
              <a:rPr lang="en-US" altLang="zh-CN" sz="2800" b="1" dirty="0">
                <a:solidFill>
                  <a:srgbClr val="002060"/>
                </a:solidFill>
                <a:latin typeface="Arial" panose="020B0604020202020204" pitchFamily="34" charset="0"/>
              </a:rPr>
              <a:t>Nested Kernel Property. </a:t>
            </a:r>
            <a:endParaRPr lang="en-US" altLang="zh-CN" b="1" dirty="0">
              <a:solidFill>
                <a:srgbClr val="002060"/>
              </a:solidFill>
              <a:latin typeface="Arial" panose="020B0604020202020204" pitchFamily="34" charset="0"/>
            </a:endParaRPr>
          </a:p>
        </p:txBody>
      </p:sp>
      <p:sp>
        <p:nvSpPr>
          <p:cNvPr id="5" name="文本框 4">
            <a:extLst>
              <a:ext uri="{FF2B5EF4-FFF2-40B4-BE49-F238E27FC236}">
                <a16:creationId xmlns:a16="http://schemas.microsoft.com/office/drawing/2014/main" id="{AD52D13C-BC76-4EC6-B7E6-533D42792479}"/>
              </a:ext>
            </a:extLst>
          </p:cNvPr>
          <p:cNvSpPr txBox="1"/>
          <p:nvPr/>
        </p:nvSpPr>
        <p:spPr>
          <a:xfrm>
            <a:off x="682774" y="1797434"/>
            <a:ext cx="10653441" cy="461665"/>
          </a:xfrm>
          <a:prstGeom prst="rect">
            <a:avLst/>
          </a:prstGeom>
          <a:noFill/>
        </p:spPr>
        <p:txBody>
          <a:bodyPr wrap="square" rtlCol="0">
            <a:spAutoFit/>
          </a:bodyPr>
          <a:lstStyle/>
          <a:p>
            <a:r>
              <a:rPr lang="en-US" altLang="zh-CN" sz="2400" dirty="0">
                <a:latin typeface="Arial" panose="020B0604020202020204" pitchFamily="34" charset="0"/>
              </a:rPr>
              <a:t>The nested kernel </a:t>
            </a:r>
            <a:r>
              <a:rPr lang="en-US" altLang="zh-CN" sz="2400" dirty="0">
                <a:solidFill>
                  <a:schemeClr val="accent1"/>
                </a:solidFill>
                <a:latin typeface="Arial" panose="020B0604020202020204" pitchFamily="34" charset="0"/>
              </a:rPr>
              <a:t>interposes on all modifications </a:t>
            </a:r>
            <a:r>
              <a:rPr lang="en-US" altLang="zh-CN" sz="2400" dirty="0">
                <a:latin typeface="Arial" panose="020B0604020202020204" pitchFamily="34" charset="0"/>
              </a:rPr>
              <a:t>of the pMMU via the vMMU.</a:t>
            </a:r>
          </a:p>
        </p:txBody>
      </p:sp>
      <p:sp>
        <p:nvSpPr>
          <p:cNvPr id="6" name="文本框 5">
            <a:extLst>
              <a:ext uri="{FF2B5EF4-FFF2-40B4-BE49-F238E27FC236}">
                <a16:creationId xmlns:a16="http://schemas.microsoft.com/office/drawing/2014/main" id="{DBD74BFB-96A2-4457-846F-14B8751A2EEC}"/>
              </a:ext>
            </a:extLst>
          </p:cNvPr>
          <p:cNvSpPr txBox="1"/>
          <p:nvPr/>
        </p:nvSpPr>
        <p:spPr>
          <a:xfrm>
            <a:off x="2175433" y="2996564"/>
            <a:ext cx="3040720" cy="2677656"/>
          </a:xfrm>
          <a:prstGeom prst="rect">
            <a:avLst/>
          </a:prstGeom>
          <a:noFill/>
        </p:spPr>
        <p:txBody>
          <a:bodyPr wrap="square" rtlCol="0">
            <a:spAutoFit/>
          </a:bodyPr>
          <a:lstStyle/>
          <a:p>
            <a:r>
              <a:rPr lang="en-US" altLang="zh-CN" sz="2800" dirty="0">
                <a:solidFill>
                  <a:srgbClr val="333333"/>
                </a:solidFill>
                <a:latin typeface="Arial" panose="020B0604020202020204" pitchFamily="34" charset="0"/>
              </a:rPr>
              <a:t>Active virtual-to-physical mappings for protected data are </a:t>
            </a:r>
            <a:r>
              <a:rPr lang="en-US" altLang="zh-CN" sz="2800" dirty="0">
                <a:solidFill>
                  <a:schemeClr val="accent1"/>
                </a:solidFill>
                <a:latin typeface="Arial" panose="020B0604020202020204" pitchFamily="34" charset="0"/>
              </a:rPr>
              <a:t>configured</a:t>
            </a:r>
            <a:r>
              <a:rPr lang="en-US" altLang="zh-CN" sz="2800" dirty="0">
                <a:solidFill>
                  <a:srgbClr val="333333"/>
                </a:solidFill>
                <a:latin typeface="Arial" panose="020B0604020202020204" pitchFamily="34" charset="0"/>
              </a:rPr>
              <a:t> read-only.</a:t>
            </a:r>
          </a:p>
        </p:txBody>
      </p:sp>
      <p:sp>
        <p:nvSpPr>
          <p:cNvPr id="7" name="矩形 6">
            <a:extLst>
              <a:ext uri="{FF2B5EF4-FFF2-40B4-BE49-F238E27FC236}">
                <a16:creationId xmlns:a16="http://schemas.microsoft.com/office/drawing/2014/main" id="{22E4329A-273C-4CC1-910A-AD7B76CD14D6}"/>
              </a:ext>
            </a:extLst>
          </p:cNvPr>
          <p:cNvSpPr/>
          <p:nvPr/>
        </p:nvSpPr>
        <p:spPr>
          <a:xfrm>
            <a:off x="7029939" y="2996564"/>
            <a:ext cx="4256630" cy="2677656"/>
          </a:xfrm>
          <a:prstGeom prst="rect">
            <a:avLst/>
          </a:prstGeom>
        </p:spPr>
        <p:txBody>
          <a:bodyPr wrap="square">
            <a:spAutoFit/>
          </a:bodyPr>
          <a:lstStyle/>
          <a:p>
            <a:r>
              <a:rPr lang="en-US" altLang="zh-CN" sz="2800" dirty="0">
                <a:solidFill>
                  <a:srgbClr val="333333"/>
                </a:solidFill>
                <a:latin typeface="Arial" panose="020B0604020202020204" pitchFamily="34" charset="0"/>
              </a:rPr>
              <a:t>Write-protection permissions in active virtual-to-physical mappings are </a:t>
            </a:r>
            <a:r>
              <a:rPr lang="en-US" altLang="zh-CN" sz="2800" dirty="0">
                <a:solidFill>
                  <a:srgbClr val="0070C0"/>
                </a:solidFill>
                <a:latin typeface="Arial" panose="020B0604020202020204" pitchFamily="34" charset="0"/>
              </a:rPr>
              <a:t>enforced</a:t>
            </a:r>
            <a:r>
              <a:rPr lang="en-US" altLang="zh-CN" sz="2800" dirty="0">
                <a:solidFill>
                  <a:srgbClr val="333333"/>
                </a:solidFill>
                <a:latin typeface="Arial" panose="020B0604020202020204" pitchFamily="34" charset="0"/>
              </a:rPr>
              <a:t> while the outer kernel executes.</a:t>
            </a:r>
          </a:p>
        </p:txBody>
      </p:sp>
      <p:sp>
        <p:nvSpPr>
          <p:cNvPr id="8" name="文本框 7">
            <a:extLst>
              <a:ext uri="{FF2B5EF4-FFF2-40B4-BE49-F238E27FC236}">
                <a16:creationId xmlns:a16="http://schemas.microsoft.com/office/drawing/2014/main" id="{87E7456A-A9CB-4B3C-AFBB-685E928BA8B6}"/>
              </a:ext>
            </a:extLst>
          </p:cNvPr>
          <p:cNvSpPr txBox="1"/>
          <p:nvPr/>
        </p:nvSpPr>
        <p:spPr>
          <a:xfrm>
            <a:off x="786538" y="3458227"/>
            <a:ext cx="1276311" cy="1323439"/>
          </a:xfrm>
          <a:prstGeom prst="rect">
            <a:avLst/>
          </a:prstGeom>
          <a:noFill/>
        </p:spPr>
        <p:txBody>
          <a:bodyPr wrap="none" rtlCol="0">
            <a:spAutoFit/>
          </a:bodyPr>
          <a:lstStyle/>
          <a:p>
            <a:r>
              <a:rPr lang="en-US" altLang="zh-CN" sz="8000" dirty="0">
                <a:solidFill>
                  <a:srgbClr val="002060"/>
                </a:solidFill>
                <a:latin typeface="Abadi" panose="020B0604020202020204" pitchFamily="34" charset="0"/>
              </a:rPr>
              <a:t>I1.</a:t>
            </a:r>
            <a:endParaRPr lang="zh-CN" altLang="en-US" sz="8000" dirty="0">
              <a:solidFill>
                <a:srgbClr val="002060"/>
              </a:solidFill>
              <a:latin typeface="Abadi" panose="020B0604020202020204" pitchFamily="34" charset="0"/>
            </a:endParaRPr>
          </a:p>
        </p:txBody>
      </p:sp>
      <p:sp>
        <p:nvSpPr>
          <p:cNvPr id="9" name="文本框 8">
            <a:extLst>
              <a:ext uri="{FF2B5EF4-FFF2-40B4-BE49-F238E27FC236}">
                <a16:creationId xmlns:a16="http://schemas.microsoft.com/office/drawing/2014/main" id="{E7D34E8A-CA4F-486A-BA17-E2049C1B75B3}"/>
              </a:ext>
            </a:extLst>
          </p:cNvPr>
          <p:cNvSpPr txBox="1"/>
          <p:nvPr/>
        </p:nvSpPr>
        <p:spPr>
          <a:xfrm>
            <a:off x="5650803" y="3458227"/>
            <a:ext cx="1276311" cy="1323439"/>
          </a:xfrm>
          <a:prstGeom prst="rect">
            <a:avLst/>
          </a:prstGeom>
          <a:noFill/>
        </p:spPr>
        <p:txBody>
          <a:bodyPr wrap="none" rtlCol="0">
            <a:spAutoFit/>
          </a:bodyPr>
          <a:lstStyle/>
          <a:p>
            <a:r>
              <a:rPr lang="en-US" altLang="zh-CN" sz="8000" dirty="0">
                <a:solidFill>
                  <a:srgbClr val="002060"/>
                </a:solidFill>
                <a:latin typeface="Abadi" panose="020B0604020202020204" pitchFamily="34" charset="0"/>
              </a:rPr>
              <a:t>I2.</a:t>
            </a:r>
            <a:endParaRPr lang="zh-CN" altLang="en-US" sz="8000" dirty="0">
              <a:solidFill>
                <a:srgbClr val="002060"/>
              </a:solidFill>
              <a:latin typeface="Abadi" panose="020B0604020202020204" pitchFamily="34" charset="0"/>
            </a:endParaRPr>
          </a:p>
        </p:txBody>
      </p:sp>
    </p:spTree>
    <p:extLst>
      <p:ext uri="{BB962C8B-B14F-4D97-AF65-F5344CB8AC3E}">
        <p14:creationId xmlns:p14="http://schemas.microsoft.com/office/powerpoint/2010/main" val="247727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89DC82-0106-45D4-B796-6FD3527408C9}"/>
              </a:ext>
            </a:extLst>
          </p:cNvPr>
          <p:cNvSpPr txBox="1"/>
          <p:nvPr/>
        </p:nvSpPr>
        <p:spPr>
          <a:xfrm>
            <a:off x="682775" y="320244"/>
            <a:ext cx="10502193" cy="646331"/>
          </a:xfrm>
          <a:prstGeom prst="rect">
            <a:avLst/>
          </a:prstGeom>
          <a:noFill/>
        </p:spPr>
        <p:txBody>
          <a:bodyPr wrap="square" rtlCol="0">
            <a:spAutoFit/>
          </a:bodyPr>
          <a:lstStyle/>
          <a:p>
            <a:r>
              <a:rPr lang="en-US" altLang="zh-CN" sz="3600" dirty="0">
                <a:solidFill>
                  <a:srgbClr val="333333"/>
                </a:solidFill>
                <a:latin typeface="Arial" panose="020B0604020202020204" pitchFamily="34" charset="0"/>
              </a:rPr>
              <a:t>Intra-Kernel Memory Write Protection Services</a:t>
            </a:r>
            <a:endParaRPr lang="en-US" altLang="zh-CN" sz="2400" dirty="0">
              <a:solidFill>
                <a:srgbClr val="333333"/>
              </a:solidFill>
              <a:latin typeface="Arial" panose="020B0604020202020204" pitchFamily="34" charset="0"/>
            </a:endParaRPr>
          </a:p>
        </p:txBody>
      </p:sp>
      <p:sp>
        <p:nvSpPr>
          <p:cNvPr id="5" name="矩形 4">
            <a:extLst>
              <a:ext uri="{FF2B5EF4-FFF2-40B4-BE49-F238E27FC236}">
                <a16:creationId xmlns:a16="http://schemas.microsoft.com/office/drawing/2014/main" id="{C51D9E8B-08DC-46BB-BCD2-2AA7356B76C1}"/>
              </a:ext>
            </a:extLst>
          </p:cNvPr>
          <p:cNvSpPr/>
          <p:nvPr/>
        </p:nvSpPr>
        <p:spPr>
          <a:xfrm>
            <a:off x="8221887" y="2456959"/>
            <a:ext cx="1900405" cy="1944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3B12CC3-9A41-41F9-B9C2-975D80B80EB5}"/>
              </a:ext>
            </a:extLst>
          </p:cNvPr>
          <p:cNvSpPr txBox="1"/>
          <p:nvPr/>
        </p:nvSpPr>
        <p:spPr>
          <a:xfrm>
            <a:off x="8221887" y="2002794"/>
            <a:ext cx="891540" cy="369332"/>
          </a:xfrm>
          <a:prstGeom prst="rect">
            <a:avLst/>
          </a:prstGeom>
          <a:noFill/>
        </p:spPr>
        <p:txBody>
          <a:bodyPr wrap="square" rtlCol="0">
            <a:spAutoFit/>
          </a:bodyPr>
          <a:lstStyle/>
          <a:p>
            <a:r>
              <a:rPr lang="en-US" altLang="zh-CN" dirty="0" err="1">
                <a:solidFill>
                  <a:srgbClr val="FF0000"/>
                </a:solidFill>
              </a:rPr>
              <a:t>nk_wd</a:t>
            </a:r>
            <a:endParaRPr lang="zh-CN" altLang="en-US" dirty="0">
              <a:solidFill>
                <a:srgbClr val="FF0000"/>
              </a:solidFill>
            </a:endParaRPr>
          </a:p>
        </p:txBody>
      </p:sp>
      <p:sp>
        <p:nvSpPr>
          <p:cNvPr id="10" name="矩形 9">
            <a:extLst>
              <a:ext uri="{FF2B5EF4-FFF2-40B4-BE49-F238E27FC236}">
                <a16:creationId xmlns:a16="http://schemas.microsoft.com/office/drawing/2014/main" id="{92A3D70E-4124-431E-9A0F-6EAACE93D7F8}"/>
              </a:ext>
            </a:extLst>
          </p:cNvPr>
          <p:cNvSpPr/>
          <p:nvPr/>
        </p:nvSpPr>
        <p:spPr>
          <a:xfrm>
            <a:off x="8221887" y="2456959"/>
            <a:ext cx="1900405" cy="144455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A109AAC-2F9F-4F42-BA04-3D84F97F4F17}"/>
              </a:ext>
            </a:extLst>
          </p:cNvPr>
          <p:cNvSpPr txBox="1"/>
          <p:nvPr/>
        </p:nvSpPr>
        <p:spPr>
          <a:xfrm>
            <a:off x="8309124" y="4684287"/>
            <a:ext cx="1725930" cy="369332"/>
          </a:xfrm>
          <a:prstGeom prst="rect">
            <a:avLst/>
          </a:prstGeom>
          <a:noFill/>
        </p:spPr>
        <p:txBody>
          <a:bodyPr wrap="square" rtlCol="0">
            <a:spAutoFit/>
          </a:bodyPr>
          <a:lstStyle/>
          <a:p>
            <a:r>
              <a:rPr lang="en-US" altLang="zh-CN"/>
              <a:t>memory region</a:t>
            </a:r>
            <a:endParaRPr lang="zh-CN" altLang="en-US" dirty="0"/>
          </a:p>
        </p:txBody>
      </p:sp>
      <p:sp>
        <p:nvSpPr>
          <p:cNvPr id="3" name="文本框 2">
            <a:extLst>
              <a:ext uri="{FF2B5EF4-FFF2-40B4-BE49-F238E27FC236}">
                <a16:creationId xmlns:a16="http://schemas.microsoft.com/office/drawing/2014/main" id="{BF0C6A3F-ADEF-486D-B03C-1AD8A771B505}"/>
              </a:ext>
            </a:extLst>
          </p:cNvPr>
          <p:cNvSpPr txBox="1"/>
          <p:nvPr/>
        </p:nvSpPr>
        <p:spPr>
          <a:xfrm>
            <a:off x="927909" y="1747073"/>
            <a:ext cx="5909936" cy="4308872"/>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nk_declare/nk_alloc</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Set the mediation callback function</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err="1"/>
              <a:t>nk_write</a:t>
            </a:r>
            <a:endParaRPr lang="en-US" altLang="zh-CN" sz="2000" dirty="0"/>
          </a:p>
          <a:p>
            <a:pPr marL="742950" lvl="1" indent="-285750">
              <a:buFont typeface="Arial" panose="020B0604020202020204" pitchFamily="34" charset="0"/>
              <a:buChar char="•"/>
            </a:pPr>
            <a:r>
              <a:rPr lang="en-US" altLang="zh-CN" dirty="0"/>
              <a:t>verifies that the write is within the boundary</a:t>
            </a:r>
          </a:p>
          <a:p>
            <a:pPr marL="742950" lvl="1" indent="-285750">
              <a:buFont typeface="Arial" panose="020B0604020202020204" pitchFamily="34" charset="0"/>
              <a:buChar char="•"/>
            </a:pPr>
            <a:r>
              <a:rPr lang="en-US" altLang="zh-CN" dirty="0"/>
              <a:t>invokes the mediation function</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return </a:t>
            </a:r>
            <a:r>
              <a:rPr lang="en-US" altLang="zh-CN" sz="2000" dirty="0" err="1"/>
              <a:t>nk_wd</a:t>
            </a:r>
            <a:r>
              <a:rPr lang="en-US" altLang="zh-CN" sz="2000" dirty="0"/>
              <a:t>, virtual address</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 write-protect all existing mappings</a:t>
            </a:r>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21466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5409</TotalTime>
  <Words>4589</Words>
  <Application>Microsoft Office PowerPoint</Application>
  <PresentationFormat>宽屏</PresentationFormat>
  <Paragraphs>390</Paragraphs>
  <Slides>33</Slides>
  <Notes>27</Notes>
  <HiddenSlides>4</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Open Sans</vt:lpstr>
      <vt:lpstr>PT Sans</vt:lpstr>
      <vt:lpstr>等线</vt:lpstr>
      <vt:lpstr>等线 Light</vt:lpstr>
      <vt:lpstr>Abadi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林许 亚伦</dc:creator>
  <cp:lastModifiedBy>林许 亚伦</cp:lastModifiedBy>
  <cp:revision>246</cp:revision>
  <dcterms:created xsi:type="dcterms:W3CDTF">2018-09-28T10:30:30Z</dcterms:created>
  <dcterms:modified xsi:type="dcterms:W3CDTF">2018-10-22T00:40:55Z</dcterms:modified>
</cp:coreProperties>
</file>