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8" r:id="rId2"/>
    <p:sldId id="259" r:id="rId3"/>
    <p:sldId id="294" r:id="rId4"/>
    <p:sldId id="340" r:id="rId5"/>
    <p:sldId id="348" r:id="rId6"/>
    <p:sldId id="342" r:id="rId7"/>
    <p:sldId id="257" r:id="rId8"/>
    <p:sldId id="295" r:id="rId9"/>
    <p:sldId id="343" r:id="rId10"/>
    <p:sldId id="345" r:id="rId11"/>
    <p:sldId id="314" r:id="rId12"/>
    <p:sldId id="347"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1"/>
    <p:restoredTop sz="83272"/>
  </p:normalViewPr>
  <p:slideViewPr>
    <p:cSldViewPr snapToGrid="0" snapToObjects="1">
      <p:cViewPr varScale="1">
        <p:scale>
          <a:sx n="76" d="100"/>
          <a:sy n="76"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43E0E-4712-AF4C-B2DC-48D117232A78}" type="datetimeFigureOut">
              <a:rPr kumimoji="1" lang="zh-CN" altLang="en-US" smtClean="0"/>
              <a:t>2019/6/12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BDDB7-B3E9-024C-BA95-DFE2B219E8FA}" type="slidenum">
              <a:rPr kumimoji="1" lang="zh-CN" altLang="en-US" smtClean="0"/>
              <a:t>‹#›</a:t>
            </a:fld>
            <a:endParaRPr kumimoji="1" lang="zh-CN" altLang="en-US"/>
          </a:p>
        </p:txBody>
      </p:sp>
    </p:spTree>
    <p:extLst>
      <p:ext uri="{BB962C8B-B14F-4D97-AF65-F5344CB8AC3E}">
        <p14:creationId xmlns:p14="http://schemas.microsoft.com/office/powerpoint/2010/main" val="3577945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a:t>
            </a:fld>
            <a:endParaRPr kumimoji="1" lang="zh-CN" altLang="en-US"/>
          </a:p>
        </p:txBody>
      </p:sp>
    </p:spTree>
    <p:extLst>
      <p:ext uri="{BB962C8B-B14F-4D97-AF65-F5344CB8AC3E}">
        <p14:creationId xmlns:p14="http://schemas.microsoft.com/office/powerpoint/2010/main" val="88307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2</a:t>
            </a:fld>
            <a:endParaRPr kumimoji="1" lang="zh-CN" altLang="en-US"/>
          </a:p>
        </p:txBody>
      </p:sp>
    </p:spTree>
    <p:extLst>
      <p:ext uri="{BB962C8B-B14F-4D97-AF65-F5344CB8AC3E}">
        <p14:creationId xmlns:p14="http://schemas.microsoft.com/office/powerpoint/2010/main" val="999294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4</a:t>
            </a:fld>
            <a:endParaRPr kumimoji="1" lang="zh-CN" altLang="en-US"/>
          </a:p>
        </p:txBody>
      </p:sp>
    </p:spTree>
    <p:extLst>
      <p:ext uri="{BB962C8B-B14F-4D97-AF65-F5344CB8AC3E}">
        <p14:creationId xmlns:p14="http://schemas.microsoft.com/office/powerpoint/2010/main" val="2335470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7</a:t>
            </a:fld>
            <a:endParaRPr kumimoji="1" lang="zh-CN" altLang="en-US"/>
          </a:p>
        </p:txBody>
      </p:sp>
    </p:spTree>
    <p:extLst>
      <p:ext uri="{BB962C8B-B14F-4D97-AF65-F5344CB8AC3E}">
        <p14:creationId xmlns:p14="http://schemas.microsoft.com/office/powerpoint/2010/main" val="86664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zh-CN" dirty="0"/>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8</a:t>
            </a:fld>
            <a:endParaRPr kumimoji="1" lang="zh-CN" altLang="en-US"/>
          </a:p>
        </p:txBody>
      </p:sp>
    </p:spTree>
    <p:extLst>
      <p:ext uri="{BB962C8B-B14F-4D97-AF65-F5344CB8AC3E}">
        <p14:creationId xmlns:p14="http://schemas.microsoft.com/office/powerpoint/2010/main" val="2626238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To present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applied in the real world, here we show a survey that was carried out by </a:t>
            </a:r>
            <a:r>
              <a:rPr lang="en-US" altLang="zh-CN" sz="1200" kern="1200" dirty="0" err="1">
                <a:solidFill>
                  <a:schemeClr val="tx1"/>
                </a:solidFill>
                <a:effectLst/>
                <a:latin typeface="+mn-lt"/>
                <a:ea typeface="+mn-ea"/>
                <a:cs typeface="+mn-cs"/>
              </a:rPr>
              <a:t>leanIX</a:t>
            </a:r>
            <a:r>
              <a:rPr lang="en-US" altLang="zh-CN" sz="1200" kern="1200" dirty="0">
                <a:solidFill>
                  <a:schemeClr val="tx1"/>
                </a:solidFill>
                <a:effectLst/>
                <a:latin typeface="+mn-lt"/>
                <a:ea typeface="+mn-ea"/>
                <a:cs typeface="+mn-cs"/>
              </a:rPr>
              <a:t> in 2017. (</a:t>
            </a:r>
            <a:r>
              <a:rPr lang="zh-CN" altLang="zh-CN"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 This pie chart shows the frequency of application releases of companies that do not adopt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As we can see, most companies only release multiple times a year, and very few companies release multiple times per week. However, things become different with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applying. (</a:t>
            </a:r>
            <a:r>
              <a:rPr lang="zh-CN" altLang="zh-CN"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From this new chart, we could find that most companies have multiple times of release per week. Actually, the more frequently the company release applications, the more rapidly it could react to changing requirements of customers. This could decide on the market share of applications significantly, especially of applications in developing markets. (</a:t>
            </a:r>
            <a:r>
              <a:rPr lang="zh-CN" altLang="zh-CN"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For example, </a:t>
            </a:r>
            <a:r>
              <a:rPr lang="en-US" altLang="zh-CN" sz="1200" kern="1200" dirty="0" err="1">
                <a:solidFill>
                  <a:schemeClr val="tx1"/>
                </a:solidFill>
                <a:effectLst/>
                <a:latin typeface="+mn-lt"/>
                <a:ea typeface="+mn-ea"/>
                <a:cs typeface="+mn-cs"/>
              </a:rPr>
              <a:t>Wechat</a:t>
            </a:r>
            <a:r>
              <a:rPr lang="en-US" altLang="zh-CN" sz="1200" kern="1200" dirty="0">
                <a:solidFill>
                  <a:schemeClr val="tx1"/>
                </a:solidFill>
                <a:effectLst/>
                <a:latin typeface="+mn-lt"/>
                <a:ea typeface="+mn-ea"/>
                <a:cs typeface="+mn-cs"/>
              </a:rPr>
              <a:t> released several times per day in its early time. Thus, if you want to build a super application like </a:t>
            </a:r>
            <a:r>
              <a:rPr lang="en-US" altLang="zh-CN" sz="1200" kern="1200" dirty="0" err="1">
                <a:solidFill>
                  <a:schemeClr val="tx1"/>
                </a:solidFill>
                <a:effectLst/>
                <a:latin typeface="+mn-lt"/>
                <a:ea typeface="+mn-ea"/>
                <a:cs typeface="+mn-cs"/>
              </a:rPr>
              <a:t>Wechat</a:t>
            </a:r>
            <a:r>
              <a:rPr lang="en-US" altLang="zh-CN" sz="1200" kern="1200" dirty="0">
                <a:solidFill>
                  <a:schemeClr val="tx1"/>
                </a:solidFill>
                <a:effectLst/>
                <a:latin typeface="+mn-lt"/>
                <a:ea typeface="+mn-ea"/>
                <a:cs typeface="+mn-cs"/>
              </a:rPr>
              <a:t>, you’d better adopt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to release more frequently.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9</a:t>
            </a:fld>
            <a:endParaRPr kumimoji="1" lang="zh-CN" altLang="en-US"/>
          </a:p>
        </p:txBody>
      </p:sp>
    </p:spTree>
    <p:extLst>
      <p:ext uri="{BB962C8B-B14F-4D97-AF65-F5344CB8AC3E}">
        <p14:creationId xmlns:p14="http://schemas.microsoft.com/office/powerpoint/2010/main" val="302148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bar chart in the left shows the difficulties companies meet when adopting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Missing knowledge and people, legacy processes and higher complexity are all common hurdles. (</a:t>
            </a:r>
            <a:r>
              <a:rPr lang="zh-CN" altLang="zh-CN"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The complex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architecture, as the graph displayed in the right, could be blamed for these hurdles. There are often more components involved in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architecture, and those components have more interconnections.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10</a:t>
            </a:fld>
            <a:endParaRPr kumimoji="1" lang="zh-CN" altLang="en-US"/>
          </a:p>
        </p:txBody>
      </p:sp>
    </p:spTree>
    <p:extLst>
      <p:ext uri="{BB962C8B-B14F-4D97-AF65-F5344CB8AC3E}">
        <p14:creationId xmlns:p14="http://schemas.microsoft.com/office/powerpoint/2010/main" val="3729054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conclusion, developing applications in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would improve scalability, maintainability, and agility. Although there are hurdles due to the complexity of the architecture, the benefits worth it. (</a:t>
            </a:r>
            <a:r>
              <a:rPr lang="zh-CN" altLang="zh-CN" sz="1200" kern="1200" dirty="0">
                <a:solidFill>
                  <a:schemeClr val="tx1"/>
                </a:solidFill>
                <a:effectLst/>
                <a:latin typeface="+mn-lt"/>
                <a:ea typeface="+mn-ea"/>
                <a:cs typeface="+mn-cs"/>
              </a:rPr>
              <a:t>动画</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As the graph shows, up to 71% of companies would intensify the usage of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Therefore, </a:t>
            </a:r>
            <a:r>
              <a:rPr lang="en-US" altLang="zh-CN" sz="1200" kern="1200" dirty="0" err="1">
                <a:solidFill>
                  <a:schemeClr val="tx1"/>
                </a:solidFill>
                <a:effectLst/>
                <a:latin typeface="+mn-lt"/>
                <a:ea typeface="+mn-ea"/>
                <a:cs typeface="+mn-cs"/>
              </a:rPr>
              <a:t>microservices</a:t>
            </a:r>
            <a:r>
              <a:rPr lang="en-US" altLang="zh-CN" sz="1200" kern="1200" dirty="0">
                <a:solidFill>
                  <a:schemeClr val="tx1"/>
                </a:solidFill>
                <a:effectLst/>
                <a:latin typeface="+mn-lt"/>
                <a:ea typeface="+mn-ea"/>
                <a:cs typeface="+mn-cs"/>
              </a:rPr>
              <a:t> is strongly suggested to be adopted in your applications, especially for newly set up ones. </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E9FBDDB7-B3E9-024C-BA95-DFE2B219E8FA}" type="slidenum">
              <a:rPr kumimoji="1" lang="zh-CN" altLang="en-US" smtClean="0"/>
              <a:t>12</a:t>
            </a:fld>
            <a:endParaRPr kumimoji="1" lang="zh-CN" altLang="en-US"/>
          </a:p>
        </p:txBody>
      </p:sp>
    </p:spTree>
    <p:extLst>
      <p:ext uri="{BB962C8B-B14F-4D97-AF65-F5344CB8AC3E}">
        <p14:creationId xmlns:p14="http://schemas.microsoft.com/office/powerpoint/2010/main" val="80230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That’s it for our talk today and thank you for your attention. Any questions, please?</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9FBDDB7-B3E9-024C-BA95-DFE2B219E8FA}" type="slidenum">
              <a:rPr kumimoji="1" lang="zh-CN" altLang="en-US" smtClean="0"/>
              <a:t>13</a:t>
            </a:fld>
            <a:endParaRPr kumimoji="1" lang="zh-CN" altLang="en-US"/>
          </a:p>
        </p:txBody>
      </p:sp>
    </p:spTree>
    <p:extLst>
      <p:ext uri="{BB962C8B-B14F-4D97-AF65-F5344CB8AC3E}">
        <p14:creationId xmlns:p14="http://schemas.microsoft.com/office/powerpoint/2010/main" val="403948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E82EB-5948-D64D-A10E-68DEE63B138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71120AC-DE9A-2749-81D2-EC5A971DB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230C67F-3B32-1B4D-8940-DAB082E65563}"/>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5" name="页脚占位符 4">
            <a:extLst>
              <a:ext uri="{FF2B5EF4-FFF2-40B4-BE49-F238E27FC236}">
                <a16:creationId xmlns:a16="http://schemas.microsoft.com/office/drawing/2014/main" id="{117735A4-F8A5-7746-ADFC-55EFF766E1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202765-2F8C-444C-A411-D87D06B8BF45}"/>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245140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EDB37-69B2-6D47-9F72-18A5503A53F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696A47A-E270-1841-9AC9-CD9E91320B9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0FC95D8-BECD-7B41-BF2E-C9C3547673CE}"/>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5" name="页脚占位符 4">
            <a:extLst>
              <a:ext uri="{FF2B5EF4-FFF2-40B4-BE49-F238E27FC236}">
                <a16:creationId xmlns:a16="http://schemas.microsoft.com/office/drawing/2014/main" id="{DBD834CA-4DE7-5542-9CA7-1E37D3E974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E8C1D5-76E6-BF4B-9830-A30C9F76DB32}"/>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21554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21EB1C1-CCBE-214E-9FA6-391D90B7688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830DBCB-AC64-DE49-A952-21EF00C248A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103951A-0E57-D74E-ACF0-80D94F5B4246}"/>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5" name="页脚占位符 4">
            <a:extLst>
              <a:ext uri="{FF2B5EF4-FFF2-40B4-BE49-F238E27FC236}">
                <a16:creationId xmlns:a16="http://schemas.microsoft.com/office/drawing/2014/main" id="{27CD87F0-5463-1345-B3E2-4DFE214AE22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6C04C3-9037-354F-8E52-1CE3FC29846B}"/>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8869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4A62E-3671-C645-AF58-8411337D1A6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F3C1022-2DE2-8D4F-BF74-552CC822981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C5C1671-8B5A-154B-AF02-373D25610316}"/>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5" name="页脚占位符 4">
            <a:extLst>
              <a:ext uri="{FF2B5EF4-FFF2-40B4-BE49-F238E27FC236}">
                <a16:creationId xmlns:a16="http://schemas.microsoft.com/office/drawing/2014/main" id="{0C3A3F4D-59F9-274D-8108-9068A194399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1C527F2-EC55-7449-ADE0-3549D04726D9}"/>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763324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3469E-A42A-6B4E-8C3F-60FF893EFE1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D50B82C-F0C2-1E40-8250-09EF06ABA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9DA1B7B-903B-8143-896D-DD3808375431}"/>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5" name="页脚占位符 4">
            <a:extLst>
              <a:ext uri="{FF2B5EF4-FFF2-40B4-BE49-F238E27FC236}">
                <a16:creationId xmlns:a16="http://schemas.microsoft.com/office/drawing/2014/main" id="{FA4363E7-CC22-7145-AABA-1078D6DA1D5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9FA3C3-BB53-604B-A1F9-7EACE4581FBF}"/>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401574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71F56-DE81-C44D-81CD-04E855BE313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8A0ECB0-1EEC-7748-9395-210DF41CE1C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FC25C71-9794-AB42-B8AD-472E57E3F1D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2434B25-9E88-4647-A3DD-61282D61E5ED}"/>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6" name="页脚占位符 5">
            <a:extLst>
              <a:ext uri="{FF2B5EF4-FFF2-40B4-BE49-F238E27FC236}">
                <a16:creationId xmlns:a16="http://schemas.microsoft.com/office/drawing/2014/main" id="{095D2435-ABDB-FE41-B555-6C6E01A915D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A0CD957-EB33-4348-809C-45A2A26BB1D4}"/>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384962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023AF-107E-7940-B36C-6B4BD798029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D76714-8F4A-8E4D-8F6A-68648996F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9887AB42-6E2D-D343-A5AA-7206988F90A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1AABFD02-64E6-8644-8501-1AD556A83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B0E49B1-EB03-9E4E-AC20-D0FCCB679CD9}"/>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D8D7CAB-C4E3-0143-903A-61D49DA49BFE}"/>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8" name="页脚占位符 7">
            <a:extLst>
              <a:ext uri="{FF2B5EF4-FFF2-40B4-BE49-F238E27FC236}">
                <a16:creationId xmlns:a16="http://schemas.microsoft.com/office/drawing/2014/main" id="{CB35653A-C0BF-0847-853B-34F7AB16F71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46A064C-D8F6-D14C-8A23-BEBEEACE1C18}"/>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51565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799DC-A95C-6A42-B1EE-1970FA27E89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0BE39FE-7717-3F47-AA26-6D39D17AD6CF}"/>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4" name="页脚占位符 3">
            <a:extLst>
              <a:ext uri="{FF2B5EF4-FFF2-40B4-BE49-F238E27FC236}">
                <a16:creationId xmlns:a16="http://schemas.microsoft.com/office/drawing/2014/main" id="{B6AC5AF7-2486-AD49-88BB-D46633427C2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782452A-F7A8-A64E-BD00-FC0714127648}"/>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326556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E8EA94-F15E-5643-83F7-916062365780}"/>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3" name="页脚占位符 2">
            <a:extLst>
              <a:ext uri="{FF2B5EF4-FFF2-40B4-BE49-F238E27FC236}">
                <a16:creationId xmlns:a16="http://schemas.microsoft.com/office/drawing/2014/main" id="{C632BDA6-85D5-A34F-9A9C-B20494C82FA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F7658FF-7221-CB42-8547-00D89BF0ACA1}"/>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1283419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A04CA-79D9-6C47-8EA5-612674FE956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3DE7FFB-8B54-3240-97FD-0837EFD68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7E5B4AD-17F5-3E42-94D0-881C7E1F5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ECC8B6F-1BF3-744B-ACCD-2D3BAB71ABE0}"/>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6" name="页脚占位符 5">
            <a:extLst>
              <a:ext uri="{FF2B5EF4-FFF2-40B4-BE49-F238E27FC236}">
                <a16:creationId xmlns:a16="http://schemas.microsoft.com/office/drawing/2014/main" id="{30139024-59EF-F446-97A1-DAC23B0C815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5615C8-1C45-8345-958C-4D4FDC3216DE}"/>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68570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9EB24-FFE5-7E42-8F60-4F504F81B3C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2B641FC-A397-F343-A72C-A2BD3E5F7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DE8055D-6472-2146-AD00-86D589820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B591901-AE58-5042-9401-C1872708169C}"/>
              </a:ext>
            </a:extLst>
          </p:cNvPr>
          <p:cNvSpPr>
            <a:spLocks noGrp="1"/>
          </p:cNvSpPr>
          <p:nvPr>
            <p:ph type="dt" sz="half" idx="10"/>
          </p:nvPr>
        </p:nvSpPr>
        <p:spPr/>
        <p:txBody>
          <a:bodyPr/>
          <a:lstStyle/>
          <a:p>
            <a:fld id="{7308572E-AE8D-EC44-A20B-CE8A97A752EA}" type="datetimeFigureOut">
              <a:rPr kumimoji="1" lang="zh-CN" altLang="en-US" smtClean="0"/>
              <a:t>2019/6/12</a:t>
            </a:fld>
            <a:endParaRPr kumimoji="1" lang="zh-CN" altLang="en-US"/>
          </a:p>
        </p:txBody>
      </p:sp>
      <p:sp>
        <p:nvSpPr>
          <p:cNvPr id="6" name="页脚占位符 5">
            <a:extLst>
              <a:ext uri="{FF2B5EF4-FFF2-40B4-BE49-F238E27FC236}">
                <a16:creationId xmlns:a16="http://schemas.microsoft.com/office/drawing/2014/main" id="{4C6C686C-A79B-C34A-99D1-5A9AB394D2A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A7F56B0-2558-2543-A5D9-AC82D9828CEE}"/>
              </a:ext>
            </a:extLst>
          </p:cNvPr>
          <p:cNvSpPr>
            <a:spLocks noGrp="1"/>
          </p:cNvSpPr>
          <p:nvPr>
            <p:ph type="sldNum" sz="quarter" idx="12"/>
          </p:nvPr>
        </p:nvSpPr>
        <p:spPr/>
        <p:txBody>
          <a:body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206212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68E55AE-7E24-9E4A-8B2A-98AEA097C8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AD95F5E-D30D-9D44-9700-092A3D8C1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CDE4B7F-68FC-5E48-A30B-E77B64887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8572E-AE8D-EC44-A20B-CE8A97A752EA}" type="datetimeFigureOut">
              <a:rPr kumimoji="1" lang="zh-CN" altLang="en-US" smtClean="0"/>
              <a:t>2019/6/12</a:t>
            </a:fld>
            <a:endParaRPr kumimoji="1" lang="zh-CN" altLang="en-US"/>
          </a:p>
        </p:txBody>
      </p:sp>
      <p:sp>
        <p:nvSpPr>
          <p:cNvPr id="5" name="页脚占位符 4">
            <a:extLst>
              <a:ext uri="{FF2B5EF4-FFF2-40B4-BE49-F238E27FC236}">
                <a16:creationId xmlns:a16="http://schemas.microsoft.com/office/drawing/2014/main" id="{DF6E2D94-00A6-EC41-A955-6741A183E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8BD912A-A33C-CC4C-9967-78E68A736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BF372-DA47-3B47-9C9A-DAC375A91BFC}" type="slidenum">
              <a:rPr kumimoji="1" lang="zh-CN" altLang="en-US" smtClean="0"/>
              <a:t>‹#›</a:t>
            </a:fld>
            <a:endParaRPr kumimoji="1" lang="zh-CN" altLang="en-US"/>
          </a:p>
        </p:txBody>
      </p:sp>
    </p:spTree>
    <p:extLst>
      <p:ext uri="{BB962C8B-B14F-4D97-AF65-F5344CB8AC3E}">
        <p14:creationId xmlns:p14="http://schemas.microsoft.com/office/powerpoint/2010/main" val="250749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894DD1-3E86-984A-A908-4FDA9DFD4238}"/>
              </a:ext>
            </a:extLst>
          </p:cNvPr>
          <p:cNvSpPr txBox="1"/>
          <p:nvPr/>
        </p:nvSpPr>
        <p:spPr>
          <a:xfrm>
            <a:off x="2629284" y="2613392"/>
            <a:ext cx="6933431" cy="1631216"/>
          </a:xfrm>
          <a:prstGeom prst="rect">
            <a:avLst/>
          </a:prstGeom>
          <a:noFill/>
        </p:spPr>
        <p:txBody>
          <a:bodyPr wrap="square" rtlCol="0">
            <a:spAutoFit/>
          </a:bodyPr>
          <a:lstStyle/>
          <a:p>
            <a:pPr algn="ctr"/>
            <a:r>
              <a:rPr lang="en-US" altLang="zh-CN" sz="7200" b="1" dirty="0"/>
              <a:t>Microservices</a:t>
            </a:r>
            <a:endParaRPr kumimoji="1" lang="en-US" altLang="zh-CN" sz="7200" b="1" dirty="0"/>
          </a:p>
          <a:p>
            <a:pPr algn="ctr"/>
            <a:r>
              <a:rPr lang="en" altLang="zh-CN" sz="2400" b="1" dirty="0">
                <a:solidFill>
                  <a:schemeClr val="bg1">
                    <a:lumMod val="50000"/>
                  </a:schemeClr>
                </a:solidFill>
              </a:rPr>
              <a:t>Your first choice of software architecture </a:t>
            </a:r>
          </a:p>
        </p:txBody>
      </p:sp>
    </p:spTree>
    <p:extLst>
      <p:ext uri="{BB962C8B-B14F-4D97-AF65-F5344CB8AC3E}">
        <p14:creationId xmlns:p14="http://schemas.microsoft.com/office/powerpoint/2010/main" val="264764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798ACB0-E6B5-9F47-B71B-3B198E660991}"/>
              </a:ext>
            </a:extLst>
          </p:cNvPr>
          <p:cNvSpPr txBox="1"/>
          <p:nvPr/>
        </p:nvSpPr>
        <p:spPr>
          <a:xfrm>
            <a:off x="1027136" y="751561"/>
            <a:ext cx="8804013" cy="707886"/>
          </a:xfrm>
          <a:prstGeom prst="rect">
            <a:avLst/>
          </a:prstGeom>
          <a:noFill/>
        </p:spPr>
        <p:txBody>
          <a:bodyPr wrap="none" rtlCol="0">
            <a:spAutoFit/>
          </a:bodyPr>
          <a:lstStyle/>
          <a:p>
            <a:r>
              <a:rPr kumimoji="1" lang="en-US" altLang="zh-CN" sz="4000" dirty="0"/>
              <a:t>A Survey of </a:t>
            </a:r>
            <a:r>
              <a:rPr kumimoji="1" lang="en-US" altLang="zh-CN" sz="4000" dirty="0" err="1"/>
              <a:t>Microservices</a:t>
            </a:r>
            <a:r>
              <a:rPr kumimoji="1" lang="en-US" altLang="zh-CN" sz="4000" dirty="0"/>
              <a:t>(</a:t>
            </a:r>
            <a:r>
              <a:rPr kumimoji="1" lang="en-US" altLang="zh-CN" sz="4000" dirty="0" err="1"/>
              <a:t>leanIX</a:t>
            </a:r>
            <a:r>
              <a:rPr kumimoji="1" lang="en-US" altLang="zh-CN" sz="4000" dirty="0"/>
              <a:t> 2017)</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918" y="1459447"/>
            <a:ext cx="6486040" cy="4887497"/>
          </a:xfrm>
          <a:prstGeom prst="rect">
            <a:avLst/>
          </a:prstGeom>
        </p:spPr>
      </p:pic>
      <p:pic>
        <p:nvPicPr>
          <p:cNvPr id="9" name="图片 8">
            <a:extLst>
              <a:ext uri="{FF2B5EF4-FFF2-40B4-BE49-F238E27FC236}">
                <a16:creationId xmlns:a16="http://schemas.microsoft.com/office/drawing/2014/main" id="{AC77F906-C2AD-0746-988C-D58424CB9681}"/>
              </a:ext>
            </a:extLst>
          </p:cNvPr>
          <p:cNvPicPr>
            <a:picLocks noChangeAspect="1"/>
          </p:cNvPicPr>
          <p:nvPr/>
        </p:nvPicPr>
        <p:blipFill>
          <a:blip r:embed="rId4"/>
          <a:stretch>
            <a:fillRect/>
          </a:stretch>
        </p:blipFill>
        <p:spPr>
          <a:xfrm>
            <a:off x="7307958" y="2186609"/>
            <a:ext cx="4450295" cy="3204213"/>
          </a:xfrm>
          <a:prstGeom prst="rect">
            <a:avLst/>
          </a:prstGeom>
        </p:spPr>
      </p:pic>
    </p:spTree>
    <p:extLst>
      <p:ext uri="{BB962C8B-B14F-4D97-AF65-F5344CB8AC3E}">
        <p14:creationId xmlns:p14="http://schemas.microsoft.com/office/powerpoint/2010/main" val="103684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3461204" cy="923330"/>
          </a:xfrm>
          <a:prstGeom prst="rect">
            <a:avLst/>
          </a:prstGeom>
        </p:spPr>
        <p:txBody>
          <a:bodyPr wrap="none">
            <a:spAutoFit/>
          </a:bodyPr>
          <a:lstStyle/>
          <a:p>
            <a:r>
              <a:rPr kumimoji="1" lang="en-US" altLang="zh-CN" sz="5400" dirty="0"/>
              <a:t>Conclusion</a:t>
            </a:r>
          </a:p>
        </p:txBody>
      </p:sp>
    </p:spTree>
    <p:extLst>
      <p:ext uri="{BB962C8B-B14F-4D97-AF65-F5344CB8AC3E}">
        <p14:creationId xmlns:p14="http://schemas.microsoft.com/office/powerpoint/2010/main" val="188827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798ACB0-E6B5-9F47-B71B-3B198E660991}"/>
              </a:ext>
            </a:extLst>
          </p:cNvPr>
          <p:cNvSpPr txBox="1"/>
          <p:nvPr/>
        </p:nvSpPr>
        <p:spPr>
          <a:xfrm>
            <a:off x="1027136" y="751561"/>
            <a:ext cx="8156400" cy="707886"/>
          </a:xfrm>
          <a:prstGeom prst="rect">
            <a:avLst/>
          </a:prstGeom>
          <a:noFill/>
        </p:spPr>
        <p:txBody>
          <a:bodyPr wrap="none" rtlCol="0">
            <a:spAutoFit/>
          </a:bodyPr>
          <a:lstStyle/>
          <a:p>
            <a:r>
              <a:rPr kumimoji="1" lang="en-US" altLang="zh-CN" sz="4000" dirty="0" err="1"/>
              <a:t>Microservices</a:t>
            </a:r>
            <a:r>
              <a:rPr kumimoji="1" lang="en-US" altLang="zh-CN" sz="4000" dirty="0"/>
              <a:t>: popular and powerful</a:t>
            </a:r>
          </a:p>
        </p:txBody>
      </p:sp>
      <p:sp>
        <p:nvSpPr>
          <p:cNvPr id="4" name="文本框 3">
            <a:extLst>
              <a:ext uri="{FF2B5EF4-FFF2-40B4-BE49-F238E27FC236}">
                <a16:creationId xmlns:a16="http://schemas.microsoft.com/office/drawing/2014/main" id="{6F82FBAE-BC05-2945-9BB2-A4E183AE6430}"/>
              </a:ext>
            </a:extLst>
          </p:cNvPr>
          <p:cNvSpPr txBox="1"/>
          <p:nvPr/>
        </p:nvSpPr>
        <p:spPr>
          <a:xfrm>
            <a:off x="1027136" y="1822255"/>
            <a:ext cx="5799549" cy="4524315"/>
          </a:xfrm>
          <a:prstGeom prst="rect">
            <a:avLst/>
          </a:prstGeom>
          <a:noFill/>
        </p:spPr>
        <p:txBody>
          <a:bodyPr wrap="square" rtlCol="0">
            <a:spAutoFit/>
          </a:bodyPr>
          <a:lstStyle/>
          <a:p>
            <a:r>
              <a:rPr kumimoji="1" lang="en-US" altLang="zh-CN" sz="3200" dirty="0"/>
              <a:t>Advantages:</a:t>
            </a:r>
          </a:p>
          <a:p>
            <a:pPr marL="914400" lvl="1" indent="-457200">
              <a:buFont typeface="Arial" panose="020B0604020202020204" pitchFamily="34" charset="0"/>
              <a:buChar char="•"/>
            </a:pPr>
            <a:r>
              <a:rPr kumimoji="1" lang="en-US" altLang="zh-CN" sz="2800" dirty="0"/>
              <a:t>Scalability</a:t>
            </a:r>
          </a:p>
          <a:p>
            <a:pPr marL="914400" lvl="1" indent="-457200">
              <a:buFont typeface="Arial" panose="020B0604020202020204" pitchFamily="34" charset="0"/>
              <a:buChar char="•"/>
            </a:pPr>
            <a:r>
              <a:rPr kumimoji="1" lang="en-US" altLang="zh-CN" sz="2800" dirty="0"/>
              <a:t>Maintainability</a:t>
            </a:r>
          </a:p>
          <a:p>
            <a:pPr marL="914400" lvl="1" indent="-457200">
              <a:buFont typeface="Arial" panose="020B0604020202020204" pitchFamily="34" charset="0"/>
              <a:buChar char="•"/>
            </a:pPr>
            <a:r>
              <a:rPr kumimoji="1" lang="en-US" altLang="zh-CN" sz="2800" dirty="0"/>
              <a:t>Agility</a:t>
            </a:r>
          </a:p>
          <a:p>
            <a:pPr marL="914400" lvl="1" indent="-457200">
              <a:buFont typeface="Arial" panose="020B0604020202020204" pitchFamily="34" charset="0"/>
              <a:buChar char="•"/>
            </a:pPr>
            <a:endParaRPr kumimoji="1" lang="en-US" altLang="zh-CN" sz="3200" dirty="0"/>
          </a:p>
          <a:p>
            <a:r>
              <a:rPr kumimoji="1" lang="en-US" altLang="zh-CN" sz="3200" dirty="0"/>
              <a:t>Hurdles</a:t>
            </a:r>
          </a:p>
          <a:p>
            <a:pPr marL="914400" lvl="1" indent="-457200">
              <a:buFont typeface="Arial" panose="020B0604020202020204" pitchFamily="34" charset="0"/>
              <a:buChar char="•"/>
            </a:pPr>
            <a:r>
              <a:rPr kumimoji="1" lang="en-US" altLang="zh-CN" sz="2400" dirty="0"/>
              <a:t>Complexity</a:t>
            </a:r>
          </a:p>
          <a:p>
            <a:endParaRPr kumimoji="1" lang="en-US" altLang="zh-CN" sz="3200" dirty="0"/>
          </a:p>
          <a:p>
            <a:r>
              <a:rPr kumimoji="1" lang="en-US" altLang="zh-CN" sz="3200" dirty="0"/>
              <a:t>Worth it</a:t>
            </a:r>
          </a:p>
          <a:p>
            <a:pPr marL="342900" indent="-342900">
              <a:buFont typeface="Arial" panose="020B0604020202020204" pitchFamily="34" charset="0"/>
              <a:buChar char="•"/>
            </a:pPr>
            <a:endParaRPr kumimoji="1" lang="en-US" altLang="zh-CN" sz="2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2689" y="1822255"/>
            <a:ext cx="6873254" cy="3993182"/>
          </a:xfrm>
          <a:prstGeom prst="rect">
            <a:avLst/>
          </a:prstGeom>
        </p:spPr>
      </p:pic>
    </p:spTree>
    <p:extLst>
      <p:ext uri="{BB962C8B-B14F-4D97-AF65-F5344CB8AC3E}">
        <p14:creationId xmlns:p14="http://schemas.microsoft.com/office/powerpoint/2010/main" val="126120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9AFF47-73E6-D948-89AA-36243E8AF2EC}"/>
              </a:ext>
            </a:extLst>
          </p:cNvPr>
          <p:cNvSpPr/>
          <p:nvPr/>
        </p:nvSpPr>
        <p:spPr>
          <a:xfrm>
            <a:off x="817085" y="2659559"/>
            <a:ext cx="2260555" cy="923330"/>
          </a:xfrm>
          <a:prstGeom prst="rect">
            <a:avLst/>
          </a:prstGeom>
        </p:spPr>
        <p:txBody>
          <a:bodyPr wrap="none">
            <a:spAutoFit/>
          </a:bodyPr>
          <a:lstStyle/>
          <a:p>
            <a:r>
              <a:rPr kumimoji="1" lang="en-US" altLang="zh-CN" sz="5400" dirty="0"/>
              <a:t>Thanks</a:t>
            </a:r>
          </a:p>
        </p:txBody>
      </p:sp>
    </p:spTree>
    <p:extLst>
      <p:ext uri="{BB962C8B-B14F-4D97-AF65-F5344CB8AC3E}">
        <p14:creationId xmlns:p14="http://schemas.microsoft.com/office/powerpoint/2010/main" val="3075867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82FBAE-BC05-2945-9BB2-A4E183AE6430}"/>
              </a:ext>
            </a:extLst>
          </p:cNvPr>
          <p:cNvSpPr txBox="1"/>
          <p:nvPr/>
        </p:nvSpPr>
        <p:spPr>
          <a:xfrm>
            <a:off x="995915" y="951398"/>
            <a:ext cx="5799549" cy="3970318"/>
          </a:xfrm>
          <a:prstGeom prst="rect">
            <a:avLst/>
          </a:prstGeom>
          <a:noFill/>
        </p:spPr>
        <p:txBody>
          <a:bodyPr wrap="square" rtlCol="0">
            <a:spAutoFit/>
          </a:bodyPr>
          <a:lstStyle/>
          <a:p>
            <a:r>
              <a:rPr kumimoji="1" lang="en-US" altLang="zh-CN" sz="4000" dirty="0"/>
              <a:t>Outline</a:t>
            </a:r>
          </a:p>
          <a:p>
            <a:endParaRPr kumimoji="1" lang="en-US" altLang="zh-CN" sz="3200" dirty="0"/>
          </a:p>
          <a:p>
            <a:r>
              <a:rPr kumimoji="1" lang="en-US" altLang="zh-CN" sz="3200" dirty="0"/>
              <a:t>Monoliths</a:t>
            </a:r>
          </a:p>
          <a:p>
            <a:endParaRPr kumimoji="1" lang="en-US" altLang="zh-CN" sz="3200" dirty="0"/>
          </a:p>
          <a:p>
            <a:r>
              <a:rPr kumimoji="1" lang="en-US" altLang="zh-CN" sz="3200" dirty="0"/>
              <a:t>Microservices</a:t>
            </a:r>
          </a:p>
          <a:p>
            <a:endParaRPr kumimoji="1" lang="en-US" altLang="zh-CN" sz="3200" dirty="0"/>
          </a:p>
          <a:p>
            <a:r>
              <a:rPr kumimoji="1" lang="en-US" altLang="zh-CN" sz="3200" dirty="0"/>
              <a:t>Conclusion</a:t>
            </a:r>
          </a:p>
          <a:p>
            <a:pPr marL="342900" indent="-342900">
              <a:buFont typeface="Arial" panose="020B0604020202020204" pitchFamily="34" charset="0"/>
              <a:buChar char="•"/>
            </a:pPr>
            <a:endParaRPr kumimoji="1" lang="en-US" altLang="zh-CN" sz="2000" dirty="0"/>
          </a:p>
        </p:txBody>
      </p:sp>
    </p:spTree>
    <p:extLst>
      <p:ext uri="{BB962C8B-B14F-4D97-AF65-F5344CB8AC3E}">
        <p14:creationId xmlns:p14="http://schemas.microsoft.com/office/powerpoint/2010/main" val="127625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A316B35-F75A-7941-910F-69E0147AAF13}"/>
              </a:ext>
            </a:extLst>
          </p:cNvPr>
          <p:cNvSpPr/>
          <p:nvPr/>
        </p:nvSpPr>
        <p:spPr>
          <a:xfrm>
            <a:off x="817085" y="2659559"/>
            <a:ext cx="8444941" cy="923330"/>
          </a:xfrm>
          <a:prstGeom prst="rect">
            <a:avLst/>
          </a:prstGeom>
        </p:spPr>
        <p:txBody>
          <a:bodyPr wrap="none">
            <a:spAutoFit/>
          </a:bodyPr>
          <a:lstStyle/>
          <a:p>
            <a:r>
              <a:rPr kumimoji="1" lang="en-US" altLang="zh-CN" sz="5400" dirty="0"/>
              <a:t>Monoliths: the way we were</a:t>
            </a:r>
          </a:p>
        </p:txBody>
      </p:sp>
    </p:spTree>
    <p:extLst>
      <p:ext uri="{BB962C8B-B14F-4D97-AF65-F5344CB8AC3E}">
        <p14:creationId xmlns:p14="http://schemas.microsoft.com/office/powerpoint/2010/main" val="4512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4797062-8209-3C43-AF9C-D0E858C4EE09}"/>
              </a:ext>
            </a:extLst>
          </p:cNvPr>
          <p:cNvSpPr txBox="1"/>
          <p:nvPr/>
        </p:nvSpPr>
        <p:spPr>
          <a:xfrm>
            <a:off x="2716709" y="5568681"/>
            <a:ext cx="6758581" cy="523220"/>
          </a:xfrm>
          <a:prstGeom prst="rect">
            <a:avLst/>
          </a:prstGeom>
          <a:noFill/>
        </p:spPr>
        <p:txBody>
          <a:bodyPr wrap="none" rtlCol="0">
            <a:spAutoFit/>
          </a:bodyPr>
          <a:lstStyle/>
          <a:p>
            <a:r>
              <a:rPr kumimoji="1" lang="en-US" altLang="zh-CN" sz="2800" dirty="0"/>
              <a:t>When monolithic application is not large …</a:t>
            </a:r>
          </a:p>
        </p:txBody>
      </p:sp>
      <p:sp>
        <p:nvSpPr>
          <p:cNvPr id="2" name="矩形 1">
            <a:extLst>
              <a:ext uri="{FF2B5EF4-FFF2-40B4-BE49-F238E27FC236}">
                <a16:creationId xmlns:a16="http://schemas.microsoft.com/office/drawing/2014/main" id="{4CEF3B54-B7CC-5E40-8A0F-55E8F5ABE225}"/>
              </a:ext>
            </a:extLst>
          </p:cNvPr>
          <p:cNvSpPr/>
          <p:nvPr/>
        </p:nvSpPr>
        <p:spPr>
          <a:xfrm>
            <a:off x="3613464" y="1066607"/>
            <a:ext cx="4965070" cy="2637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27529B95-6589-9E4B-9104-134D5B25610C}"/>
              </a:ext>
            </a:extLst>
          </p:cNvPr>
          <p:cNvSpPr txBox="1"/>
          <p:nvPr/>
        </p:nvSpPr>
        <p:spPr>
          <a:xfrm>
            <a:off x="3849229" y="1219008"/>
            <a:ext cx="4493538" cy="369332"/>
          </a:xfrm>
          <a:prstGeom prst="rect">
            <a:avLst/>
          </a:prstGeom>
          <a:noFill/>
        </p:spPr>
        <p:txBody>
          <a:bodyPr wrap="none" rtlCol="0">
            <a:spAutoFit/>
          </a:bodyPr>
          <a:lstStyle/>
          <a:p>
            <a:r>
              <a:rPr kumimoji="1" lang="en-US" altLang="zh-CN" dirty="0"/>
              <a:t>Starting out – simple monolithic application</a:t>
            </a:r>
            <a:endParaRPr kumimoji="1" lang="zh-CN" altLang="en-US" dirty="0"/>
          </a:p>
        </p:txBody>
      </p:sp>
      <p:sp>
        <p:nvSpPr>
          <p:cNvPr id="6" name="椭圆 5">
            <a:extLst>
              <a:ext uri="{FF2B5EF4-FFF2-40B4-BE49-F238E27FC236}">
                <a16:creationId xmlns:a16="http://schemas.microsoft.com/office/drawing/2014/main" id="{B4EBDEEA-F97D-E743-99BE-C912391CC966}"/>
              </a:ext>
            </a:extLst>
          </p:cNvPr>
          <p:cNvSpPr/>
          <p:nvPr/>
        </p:nvSpPr>
        <p:spPr>
          <a:xfrm>
            <a:off x="3932972" y="1740741"/>
            <a:ext cx="4326053" cy="1752325"/>
          </a:xfrm>
          <a:prstGeom prst="ellipse">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D291EF0B-2F7B-514C-AEFD-D20A55D73454}"/>
              </a:ext>
            </a:extLst>
          </p:cNvPr>
          <p:cNvSpPr/>
          <p:nvPr/>
        </p:nvSpPr>
        <p:spPr>
          <a:xfrm>
            <a:off x="5089227" y="2170945"/>
            <a:ext cx="464695" cy="5782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42EE259C-9481-824C-BA4E-0D4E5675FDFD}"/>
              </a:ext>
            </a:extLst>
          </p:cNvPr>
          <p:cNvSpPr/>
          <p:nvPr/>
        </p:nvSpPr>
        <p:spPr>
          <a:xfrm>
            <a:off x="5696261" y="2038662"/>
            <a:ext cx="712033" cy="329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BE95C637-C6CC-0642-9274-8EE3CBDBB689}"/>
              </a:ext>
            </a:extLst>
          </p:cNvPr>
          <p:cNvSpPr/>
          <p:nvPr/>
        </p:nvSpPr>
        <p:spPr>
          <a:xfrm>
            <a:off x="5684627" y="2490753"/>
            <a:ext cx="712033" cy="5468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147F19B5-3978-0F4E-9923-EBD66E106A51}"/>
              </a:ext>
            </a:extLst>
          </p:cNvPr>
          <p:cNvSpPr/>
          <p:nvPr/>
        </p:nvSpPr>
        <p:spPr>
          <a:xfrm>
            <a:off x="5231566" y="2616903"/>
            <a:ext cx="464695" cy="5782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B0CC598B-DFB3-4844-B246-B35F990CC6C0}"/>
              </a:ext>
            </a:extLst>
          </p:cNvPr>
          <p:cNvSpPr/>
          <p:nvPr/>
        </p:nvSpPr>
        <p:spPr>
          <a:xfrm>
            <a:off x="6538626" y="1992936"/>
            <a:ext cx="586561" cy="7500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879EEA77-AF4F-B142-923A-1AFB6528B410}"/>
              </a:ext>
            </a:extLst>
          </p:cNvPr>
          <p:cNvSpPr/>
          <p:nvPr/>
        </p:nvSpPr>
        <p:spPr>
          <a:xfrm>
            <a:off x="6136830" y="2657803"/>
            <a:ext cx="888166" cy="4930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 name="直线箭头连接符 14">
            <a:extLst>
              <a:ext uri="{FF2B5EF4-FFF2-40B4-BE49-F238E27FC236}">
                <a16:creationId xmlns:a16="http://schemas.microsoft.com/office/drawing/2014/main" id="{42AE79D4-9797-A249-BB78-91C6E65F702A}"/>
              </a:ext>
            </a:extLst>
          </p:cNvPr>
          <p:cNvCxnSpPr>
            <a:cxnSpLocks/>
            <a:endCxn id="6" idx="5"/>
          </p:cNvCxnSpPr>
          <p:nvPr/>
        </p:nvCxnSpPr>
        <p:spPr>
          <a:xfrm flipH="1" flipV="1">
            <a:off x="7625489" y="3236444"/>
            <a:ext cx="633536" cy="100577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椭圆 16">
            <a:extLst>
              <a:ext uri="{FF2B5EF4-FFF2-40B4-BE49-F238E27FC236}">
                <a16:creationId xmlns:a16="http://schemas.microsoft.com/office/drawing/2014/main" id="{C4DC559F-568D-0047-B35E-360C6CFA8751}"/>
              </a:ext>
            </a:extLst>
          </p:cNvPr>
          <p:cNvSpPr/>
          <p:nvPr/>
        </p:nvSpPr>
        <p:spPr>
          <a:xfrm>
            <a:off x="7625489" y="4242218"/>
            <a:ext cx="1563481" cy="6295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Dev Team 1</a:t>
            </a:r>
            <a:endParaRPr kumimoji="1" lang="zh-CN" altLang="en-US" sz="1400" dirty="0">
              <a:solidFill>
                <a:schemeClr val="tx1"/>
              </a:solidFill>
            </a:endParaRPr>
          </a:p>
        </p:txBody>
      </p:sp>
    </p:spTree>
    <p:extLst>
      <p:ext uri="{BB962C8B-B14F-4D97-AF65-F5344CB8AC3E}">
        <p14:creationId xmlns:p14="http://schemas.microsoft.com/office/powerpoint/2010/main" val="955253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lex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569" y="388825"/>
            <a:ext cx="7138361" cy="4782703"/>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139176" y="5530058"/>
            <a:ext cx="10785145" cy="523220"/>
          </a:xfrm>
          <a:prstGeom prst="rect">
            <a:avLst/>
          </a:prstGeom>
        </p:spPr>
        <p:txBody>
          <a:bodyPr wrap="square">
            <a:spAutoFit/>
          </a:bodyPr>
          <a:lstStyle/>
          <a:p>
            <a:r>
              <a:rPr kumimoji="1" lang="en-US" altLang="zh-CN" sz="2800" dirty="0"/>
              <a:t>Your once-simple application has become large and complex…</a:t>
            </a:r>
            <a:endParaRPr kumimoji="1" lang="zh-CN" altLang="en-US" sz="2800" dirty="0"/>
          </a:p>
        </p:txBody>
      </p:sp>
    </p:spTree>
    <p:extLst>
      <p:ext uri="{BB962C8B-B14F-4D97-AF65-F5344CB8AC3E}">
        <p14:creationId xmlns:p14="http://schemas.microsoft.com/office/powerpoint/2010/main" val="19652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AD5CA0-E025-5242-A784-FB0FF239AC45}"/>
              </a:ext>
            </a:extLst>
          </p:cNvPr>
          <p:cNvSpPr/>
          <p:nvPr/>
        </p:nvSpPr>
        <p:spPr>
          <a:xfrm>
            <a:off x="817085" y="2659559"/>
            <a:ext cx="4187365" cy="923330"/>
          </a:xfrm>
          <a:prstGeom prst="rect">
            <a:avLst/>
          </a:prstGeom>
        </p:spPr>
        <p:txBody>
          <a:bodyPr wrap="none">
            <a:spAutoFit/>
          </a:bodyPr>
          <a:lstStyle/>
          <a:p>
            <a:r>
              <a:rPr kumimoji="1" lang="en-US" altLang="zh-CN" sz="5400" dirty="0"/>
              <a:t>Microservices</a:t>
            </a:r>
          </a:p>
        </p:txBody>
      </p:sp>
    </p:spTree>
    <p:extLst>
      <p:ext uri="{BB962C8B-B14F-4D97-AF65-F5344CB8AC3E}">
        <p14:creationId xmlns:p14="http://schemas.microsoft.com/office/powerpoint/2010/main" val="89516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C77F906-C2AD-0746-988C-D58424CB9681}"/>
              </a:ext>
            </a:extLst>
          </p:cNvPr>
          <p:cNvPicPr>
            <a:picLocks noChangeAspect="1"/>
          </p:cNvPicPr>
          <p:nvPr/>
        </p:nvPicPr>
        <p:blipFill>
          <a:blip r:embed="rId3"/>
          <a:stretch>
            <a:fillRect/>
          </a:stretch>
        </p:blipFill>
        <p:spPr>
          <a:xfrm>
            <a:off x="3073888" y="1754598"/>
            <a:ext cx="6044223" cy="4351841"/>
          </a:xfrm>
          <a:prstGeom prst="rect">
            <a:avLst/>
          </a:prstGeom>
        </p:spPr>
      </p:pic>
      <p:sp>
        <p:nvSpPr>
          <p:cNvPr id="6" name="文本框 5">
            <a:extLst>
              <a:ext uri="{FF2B5EF4-FFF2-40B4-BE49-F238E27FC236}">
                <a16:creationId xmlns:a16="http://schemas.microsoft.com/office/drawing/2014/main" id="{E2AED86C-C170-D742-984B-FE9D2F523C10}"/>
              </a:ext>
            </a:extLst>
          </p:cNvPr>
          <p:cNvSpPr txBox="1"/>
          <p:nvPr/>
        </p:nvSpPr>
        <p:spPr>
          <a:xfrm>
            <a:off x="1027136" y="751561"/>
            <a:ext cx="5957080" cy="707886"/>
          </a:xfrm>
          <a:prstGeom prst="rect">
            <a:avLst/>
          </a:prstGeom>
          <a:noFill/>
        </p:spPr>
        <p:txBody>
          <a:bodyPr wrap="none" rtlCol="0">
            <a:spAutoFit/>
          </a:bodyPr>
          <a:lstStyle/>
          <a:p>
            <a:r>
              <a:rPr kumimoji="1" lang="en-US" altLang="zh-CN" sz="4000" dirty="0"/>
              <a:t>Microservices Architecture</a:t>
            </a:r>
          </a:p>
        </p:txBody>
      </p:sp>
    </p:spTree>
    <p:extLst>
      <p:ext uri="{BB962C8B-B14F-4D97-AF65-F5344CB8AC3E}">
        <p14:creationId xmlns:p14="http://schemas.microsoft.com/office/powerpoint/2010/main" val="1341623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798ACB0-E6B5-9F47-B71B-3B198E660991}"/>
              </a:ext>
            </a:extLst>
          </p:cNvPr>
          <p:cNvSpPr txBox="1"/>
          <p:nvPr/>
        </p:nvSpPr>
        <p:spPr>
          <a:xfrm>
            <a:off x="1027136" y="751561"/>
            <a:ext cx="6530955" cy="707886"/>
          </a:xfrm>
          <a:prstGeom prst="rect">
            <a:avLst/>
          </a:prstGeom>
          <a:noFill/>
        </p:spPr>
        <p:txBody>
          <a:bodyPr wrap="none" rtlCol="0">
            <a:spAutoFit/>
          </a:bodyPr>
          <a:lstStyle/>
          <a:p>
            <a:r>
              <a:rPr kumimoji="1" lang="en-US" altLang="zh-CN" sz="4000" dirty="0"/>
              <a:t>Microservices and containers</a:t>
            </a:r>
          </a:p>
        </p:txBody>
      </p:sp>
      <p:sp>
        <p:nvSpPr>
          <p:cNvPr id="5" name="右箭头 4">
            <a:extLst>
              <a:ext uri="{FF2B5EF4-FFF2-40B4-BE49-F238E27FC236}">
                <a16:creationId xmlns:a16="http://schemas.microsoft.com/office/drawing/2014/main" id="{258E4B8F-9615-B04A-A72D-BC9170A7610D}"/>
              </a:ext>
            </a:extLst>
          </p:cNvPr>
          <p:cNvSpPr/>
          <p:nvPr/>
        </p:nvSpPr>
        <p:spPr>
          <a:xfrm>
            <a:off x="4982308" y="3598637"/>
            <a:ext cx="1125415" cy="55744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6" name="图片 5">
            <a:extLst>
              <a:ext uri="{FF2B5EF4-FFF2-40B4-BE49-F238E27FC236}">
                <a16:creationId xmlns:a16="http://schemas.microsoft.com/office/drawing/2014/main" id="{4B10C89A-DBF7-C949-AD91-474D21C22EB5}"/>
              </a:ext>
            </a:extLst>
          </p:cNvPr>
          <p:cNvPicPr>
            <a:picLocks noChangeAspect="1"/>
          </p:cNvPicPr>
          <p:nvPr/>
        </p:nvPicPr>
        <p:blipFill rotWithShape="1">
          <a:blip r:embed="rId3"/>
          <a:srcRect r="53736"/>
          <a:stretch/>
        </p:blipFill>
        <p:spPr>
          <a:xfrm>
            <a:off x="2080847" y="1855665"/>
            <a:ext cx="2795954" cy="4043398"/>
          </a:xfrm>
          <a:prstGeom prst="rect">
            <a:avLst/>
          </a:prstGeom>
        </p:spPr>
      </p:pic>
      <p:pic>
        <p:nvPicPr>
          <p:cNvPr id="9" name="图片 8">
            <a:extLst>
              <a:ext uri="{FF2B5EF4-FFF2-40B4-BE49-F238E27FC236}">
                <a16:creationId xmlns:a16="http://schemas.microsoft.com/office/drawing/2014/main" id="{A6E7A42C-EFBB-9348-A4A6-686E763066ED}"/>
              </a:ext>
            </a:extLst>
          </p:cNvPr>
          <p:cNvPicPr>
            <a:picLocks noChangeAspect="1"/>
          </p:cNvPicPr>
          <p:nvPr/>
        </p:nvPicPr>
        <p:blipFill rotWithShape="1">
          <a:blip r:embed="rId3"/>
          <a:srcRect l="47583"/>
          <a:stretch/>
        </p:blipFill>
        <p:spPr>
          <a:xfrm>
            <a:off x="6529752" y="1855666"/>
            <a:ext cx="3167863" cy="4043397"/>
          </a:xfrm>
          <a:prstGeom prst="rect">
            <a:avLst/>
          </a:prstGeom>
        </p:spPr>
      </p:pic>
    </p:spTree>
    <p:extLst>
      <p:ext uri="{BB962C8B-B14F-4D97-AF65-F5344CB8AC3E}">
        <p14:creationId xmlns:p14="http://schemas.microsoft.com/office/powerpoint/2010/main" val="234854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798ACB0-E6B5-9F47-B71B-3B198E660991}"/>
              </a:ext>
            </a:extLst>
          </p:cNvPr>
          <p:cNvSpPr txBox="1"/>
          <p:nvPr/>
        </p:nvSpPr>
        <p:spPr>
          <a:xfrm>
            <a:off x="1027136" y="751561"/>
            <a:ext cx="8804013" cy="707886"/>
          </a:xfrm>
          <a:prstGeom prst="rect">
            <a:avLst/>
          </a:prstGeom>
          <a:noFill/>
        </p:spPr>
        <p:txBody>
          <a:bodyPr wrap="none" rtlCol="0">
            <a:spAutoFit/>
          </a:bodyPr>
          <a:lstStyle/>
          <a:p>
            <a:r>
              <a:rPr kumimoji="1" lang="en-US" altLang="zh-CN" sz="4000" dirty="0"/>
              <a:t>A Survey of </a:t>
            </a:r>
            <a:r>
              <a:rPr kumimoji="1" lang="en-US" altLang="zh-CN" sz="4000" dirty="0" err="1"/>
              <a:t>Microservices</a:t>
            </a:r>
            <a:r>
              <a:rPr kumimoji="1" lang="en-US" altLang="zh-CN" sz="4000" dirty="0"/>
              <a:t>(</a:t>
            </a:r>
            <a:r>
              <a:rPr kumimoji="1" lang="en-US" altLang="zh-CN" sz="4000" dirty="0" err="1"/>
              <a:t>leanIX</a:t>
            </a:r>
            <a:r>
              <a:rPr kumimoji="1" lang="en-US" altLang="zh-CN" sz="4000" dirty="0"/>
              <a:t> 2017)</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273" y="2453567"/>
            <a:ext cx="4286848" cy="222916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9234" y="2453567"/>
            <a:ext cx="4153480" cy="2457793"/>
          </a:xfrm>
          <a:prstGeom prst="rect">
            <a:avLst/>
          </a:prstGeom>
        </p:spPr>
      </p:pic>
      <p:sp>
        <p:nvSpPr>
          <p:cNvPr id="10" name="右箭头 9">
            <a:extLst>
              <a:ext uri="{FF2B5EF4-FFF2-40B4-BE49-F238E27FC236}">
                <a16:creationId xmlns:a16="http://schemas.microsoft.com/office/drawing/2014/main" id="{258E4B8F-9615-B04A-A72D-BC9170A7610D}"/>
              </a:ext>
            </a:extLst>
          </p:cNvPr>
          <p:cNvSpPr/>
          <p:nvPr/>
        </p:nvSpPr>
        <p:spPr>
          <a:xfrm>
            <a:off x="5884687" y="3403738"/>
            <a:ext cx="1125415" cy="55744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9896" y="4752333"/>
            <a:ext cx="1654996" cy="1685873"/>
          </a:xfrm>
          <a:prstGeom prst="rect">
            <a:avLst/>
          </a:prstGeom>
        </p:spPr>
      </p:pic>
    </p:spTree>
    <p:extLst>
      <p:ext uri="{BB962C8B-B14F-4D97-AF65-F5344CB8AC3E}">
        <p14:creationId xmlns:p14="http://schemas.microsoft.com/office/powerpoint/2010/main" val="269626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cap="flat" cmpd="sng" algn="ctr">
          <a:solidFill>
            <a:schemeClr val="dk1"/>
          </a:solidFill>
          <a:prstDash val="solid"/>
          <a:round/>
          <a:headEnd type="none" w="med" len="med"/>
          <a:tailEnd type="arrow" w="med" len="med"/>
        </a:ln>
      </a:spPr>
      <a:bodyPr/>
      <a:lstStyle/>
      <a:style>
        <a:lnRef idx="0">
          <a:scrgbClr r="0" g="0" b="0"/>
        </a:lnRef>
        <a:fillRef idx="0">
          <a:scrgbClr r="0" g="0" b="0"/>
        </a:fillRef>
        <a:effectRef idx="0">
          <a:scrgbClr r="0" g="0" b="0"/>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432</Words>
  <Application>Microsoft Macintosh PowerPoint</Application>
  <PresentationFormat>宽屏</PresentationFormat>
  <Paragraphs>48</Paragraphs>
  <Slides>13</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林许 亚伦</dc:creator>
  <cp:lastModifiedBy>林许 亚伦</cp:lastModifiedBy>
  <cp:revision>32</cp:revision>
  <dcterms:created xsi:type="dcterms:W3CDTF">2019-05-13T13:27:52Z</dcterms:created>
  <dcterms:modified xsi:type="dcterms:W3CDTF">2019-06-12T02:11:20Z</dcterms:modified>
</cp:coreProperties>
</file>