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1" r:id="rId2"/>
    <p:sldId id="265" r:id="rId3"/>
    <p:sldId id="285" r:id="rId4"/>
    <p:sldId id="272" r:id="rId5"/>
    <p:sldId id="286" r:id="rId6"/>
    <p:sldId id="274" r:id="rId7"/>
    <p:sldId id="273" r:id="rId8"/>
    <p:sldId id="275" r:id="rId9"/>
    <p:sldId id="262" r:id="rId10"/>
    <p:sldId id="277" r:id="rId11"/>
    <p:sldId id="287" r:id="rId12"/>
    <p:sldId id="278" r:id="rId13"/>
    <p:sldId id="279" r:id="rId14"/>
    <p:sldId id="280" r:id="rId15"/>
    <p:sldId id="288" r:id="rId16"/>
    <p:sldId id="289" r:id="rId17"/>
    <p:sldId id="281" r:id="rId18"/>
    <p:sldId id="282" r:id="rId19"/>
    <p:sldId id="292" r:id="rId20"/>
    <p:sldId id="293" r:id="rId21"/>
    <p:sldId id="294" r:id="rId22"/>
    <p:sldId id="295" r:id="rId23"/>
    <p:sldId id="290" r:id="rId24"/>
    <p:sldId id="291" r:id="rId25"/>
    <p:sldId id="298" r:id="rId26"/>
    <p:sldId id="302" r:id="rId27"/>
    <p:sldId id="29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80" autoAdjust="0"/>
    <p:restoredTop sz="83145" autoAdjust="0"/>
  </p:normalViewPr>
  <p:slideViewPr>
    <p:cSldViewPr snapToGrid="0">
      <p:cViewPr varScale="1">
        <p:scale>
          <a:sx n="71" d="100"/>
          <a:sy n="71" d="100"/>
        </p:scale>
        <p:origin x="12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072DC-43D8-4D01-A2BA-3905396D7E76}" type="datetimeFigureOut">
              <a:rPr lang="zh-CN" altLang="en-US" smtClean="0"/>
              <a:t>2018/12/23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5D14B-E0F5-4CEF-9635-33F81ECDC059}" type="slidenum">
              <a:rPr lang="zh-CN" altLang="en-US" smtClean="0"/>
              <a:t>‹#›</a:t>
            </a:fld>
            <a:endParaRPr lang="zh-CN" altLang="en-US"/>
          </a:p>
        </p:txBody>
      </p:sp>
    </p:spTree>
    <p:extLst>
      <p:ext uri="{BB962C8B-B14F-4D97-AF65-F5344CB8AC3E}">
        <p14:creationId xmlns:p14="http://schemas.microsoft.com/office/powerpoint/2010/main" val="2602011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a:t>
            </a:fld>
            <a:endParaRPr lang="zh-CN" altLang="en-US"/>
          </a:p>
        </p:txBody>
      </p:sp>
    </p:spTree>
    <p:extLst>
      <p:ext uri="{BB962C8B-B14F-4D97-AF65-F5344CB8AC3E}">
        <p14:creationId xmlns:p14="http://schemas.microsoft.com/office/powerpoint/2010/main" val="3154908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由于多径效应，无线信道在时间</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，频率</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和传感器（天线）</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具有以下衡量度。</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是噪音，</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代表多径分量的总数，因此</a:t>
            </a:r>
            <a:r>
              <a:rPr lang="en-US" altLang="zh-CN" sz="1200" b="0" i="0" kern="1200" dirty="0">
                <a:solidFill>
                  <a:schemeClr val="tx1"/>
                </a:solidFill>
                <a:effectLst/>
                <a:latin typeface="+mn-lt"/>
                <a:ea typeface="+mn-ea"/>
                <a:cs typeface="+mn-cs"/>
              </a:rPr>
              <a:t>Pl</a:t>
            </a:r>
            <a:r>
              <a:rPr lang="zh-CN" altLang="en-US" sz="1200" b="0" i="0" kern="1200" dirty="0">
                <a:solidFill>
                  <a:schemeClr val="tx1"/>
                </a:solidFill>
                <a:effectLst/>
                <a:latin typeface="+mn-lt"/>
                <a:ea typeface="+mn-ea"/>
                <a:cs typeface="+mn-cs"/>
              </a:rPr>
              <a:t>代表第</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个路径的信号，将</a:t>
            </a:r>
            <a:r>
              <a:rPr lang="en-US" altLang="zh-CN" sz="1200" b="0" i="0" kern="1200" dirty="0">
                <a:solidFill>
                  <a:schemeClr val="tx1"/>
                </a:solidFill>
                <a:effectLst/>
                <a:latin typeface="+mn-lt"/>
                <a:ea typeface="+mn-ea"/>
                <a:cs typeface="+mn-cs"/>
              </a:rPr>
              <a:t>Pl</a:t>
            </a:r>
            <a:r>
              <a:rPr lang="zh-CN" altLang="en-US" sz="1200" b="0" i="0" kern="1200" dirty="0">
                <a:solidFill>
                  <a:schemeClr val="tx1"/>
                </a:solidFill>
                <a:effectLst/>
                <a:latin typeface="+mn-lt"/>
                <a:ea typeface="+mn-ea"/>
                <a:cs typeface="+mn-cs"/>
              </a:rPr>
              <a:t>展开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αl</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τl</a:t>
            </a:r>
            <a:r>
              <a:rPr lang="zh-CN" altLang="en-US" sz="1200" b="0" i="0" kern="1200" dirty="0">
                <a:solidFill>
                  <a:schemeClr val="tx1"/>
                </a:solidFill>
                <a:effectLst/>
                <a:latin typeface="+mn-lt"/>
                <a:ea typeface="+mn-ea"/>
                <a:cs typeface="+mn-cs"/>
              </a:rPr>
              <a:t>分别是第</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路径的复杂衰减系数和传播延迟</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在测量时是离散的进行测量信道，因此，</a:t>
            </a:r>
            <a:r>
              <a:rPr lang="en-US" altLang="zh-CN" sz="1200" b="0" i="0" kern="1200" dirty="0" err="1">
                <a:solidFill>
                  <a:schemeClr val="tx1"/>
                </a:solidFill>
                <a:effectLst/>
                <a:latin typeface="+mn-lt"/>
                <a:ea typeface="+mn-ea"/>
                <a:cs typeface="+mn-cs"/>
              </a:rPr>
              <a:t>t,f,s</a:t>
            </a:r>
            <a:r>
              <a:rPr lang="zh-CN" altLang="en-US" sz="1200" b="0" i="0" kern="1200" dirty="0">
                <a:solidFill>
                  <a:schemeClr val="tx1"/>
                </a:solidFill>
                <a:effectLst/>
                <a:latin typeface="+mn-lt"/>
                <a:ea typeface="+mn-ea"/>
                <a:cs typeface="+mn-cs"/>
              </a:rPr>
              <a:t>转变成测量第</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个包，第</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个子载波和第</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个传感器的离散测量，将</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0,0,0</a:t>
            </a:r>
            <a:r>
              <a:rPr lang="zh-CN" altLang="en-US" sz="1200" b="0" i="0" kern="1200" dirty="0">
                <a:solidFill>
                  <a:schemeClr val="tx1"/>
                </a:solidFill>
                <a:effectLst/>
                <a:latin typeface="+mn-lt"/>
                <a:ea typeface="+mn-ea"/>
                <a:cs typeface="+mn-cs"/>
              </a:rPr>
              <a:t>）作为参考，信号相位（除以</a:t>
            </a:r>
            <a:r>
              <a:rPr lang="en-US" altLang="zh-CN" sz="1200" b="0" i="0" kern="1200" dirty="0">
                <a:solidFill>
                  <a:schemeClr val="tx1"/>
                </a:solidFill>
                <a:effectLst/>
                <a:latin typeface="+mn-lt"/>
                <a:ea typeface="+mn-ea"/>
                <a:cs typeface="+mn-cs"/>
              </a:rPr>
              <a:t>2π</a:t>
            </a:r>
            <a:r>
              <a:rPr lang="zh-CN" altLang="en-US" sz="1200" b="0" i="0" kern="1200" dirty="0">
                <a:solidFill>
                  <a:schemeClr val="tx1"/>
                </a:solidFill>
                <a:effectLst/>
                <a:latin typeface="+mn-lt"/>
                <a:ea typeface="+mn-ea"/>
                <a:cs typeface="+mn-cs"/>
              </a:rPr>
              <a:t>），得到：</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对于这个式子，后三个</a:t>
            </a:r>
            <a:r>
              <a:rPr lang="el-GR" altLang="zh-CN" sz="1200" b="0" i="0" kern="1200" dirty="0">
                <a:solidFill>
                  <a:schemeClr val="tx1"/>
                </a:solidFill>
                <a:effectLst/>
                <a:latin typeface="+mn-lt"/>
                <a:ea typeface="+mn-ea"/>
                <a:cs typeface="+mn-cs"/>
              </a:rPr>
              <a:t>Δ</a:t>
            </a:r>
            <a:r>
              <a:rPr lang="zh-CN" altLang="en-US" sz="1200" b="0" i="0" kern="1200" dirty="0">
                <a:solidFill>
                  <a:schemeClr val="tx1"/>
                </a:solidFill>
                <a:effectLst/>
                <a:latin typeface="+mn-lt"/>
                <a:ea typeface="+mn-ea"/>
                <a:cs typeface="+mn-cs"/>
              </a:rPr>
              <a:t>即为和</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0,0,0</a:t>
            </a:r>
            <a:r>
              <a:rPr lang="zh-CN" altLang="en-US" sz="1200" b="0" i="0" kern="1200" dirty="0">
                <a:solidFill>
                  <a:schemeClr val="tx1"/>
                </a:solidFill>
                <a:effectLst/>
                <a:latin typeface="+mn-lt"/>
                <a:ea typeface="+mn-ea"/>
                <a:cs typeface="+mn-cs"/>
              </a:rPr>
              <a:t>）之间的时间，频率和空间位置的差异</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err="1">
                <a:solidFill>
                  <a:schemeClr val="tx1"/>
                </a:solidFill>
                <a:effectLst/>
                <a:latin typeface="+mn-lt"/>
                <a:ea typeface="+mn-ea"/>
                <a:cs typeface="+mn-cs"/>
              </a:rPr>
              <a:t>τl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φ1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fD1</a:t>
            </a:r>
            <a:r>
              <a:rPr lang="zh-CN" altLang="en-US" sz="1200" b="0" i="0" kern="1200" dirty="0">
                <a:solidFill>
                  <a:schemeClr val="tx1"/>
                </a:solidFill>
                <a:effectLst/>
                <a:latin typeface="+mn-lt"/>
                <a:ea typeface="+mn-ea"/>
                <a:cs typeface="+mn-cs"/>
              </a:rPr>
              <a:t>分别是</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0,0,0</a:t>
            </a:r>
            <a:r>
              <a:rPr lang="zh-CN" altLang="en-US" sz="1200" b="0" i="0" kern="1200" dirty="0">
                <a:solidFill>
                  <a:schemeClr val="tx1"/>
                </a:solidFill>
                <a:effectLst/>
                <a:latin typeface="+mn-lt"/>
                <a:ea typeface="+mn-ea"/>
                <a:cs typeface="+mn-cs"/>
              </a:rPr>
              <a:t>）中的第</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路径的</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，（单位方向矢量）</a:t>
            </a:r>
            <a:r>
              <a:rPr lang="en-US" altLang="zh-CN" sz="1200" b="0" i="0" kern="1200" dirty="0" err="1">
                <a:solidFill>
                  <a:schemeClr val="tx1"/>
                </a:solidFill>
                <a:effectLst/>
                <a:latin typeface="+mn-lt"/>
                <a:ea typeface="+mn-ea"/>
                <a:cs typeface="+mn-cs"/>
              </a:rPr>
              <a:t>AoA</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DFS</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假设信号衰减</a:t>
            </a:r>
            <a:r>
              <a:rPr lang="en-US" altLang="zh-CN" sz="1200" b="0" i="0" kern="1200" dirty="0">
                <a:solidFill>
                  <a:schemeClr val="tx1"/>
                </a:solidFill>
                <a:effectLst/>
                <a:latin typeface="+mn-lt"/>
                <a:ea typeface="+mn-ea"/>
                <a:cs typeface="+mn-cs"/>
              </a:rPr>
              <a:t>α1</a:t>
            </a:r>
            <a:r>
              <a:rPr lang="zh-CN" altLang="en-US" sz="1200" b="0" i="0" kern="1200" dirty="0">
                <a:solidFill>
                  <a:schemeClr val="tx1"/>
                </a:solidFill>
                <a:effectLst/>
                <a:latin typeface="+mn-lt"/>
                <a:ea typeface="+mn-ea"/>
                <a:cs typeface="+mn-cs"/>
              </a:rPr>
              <a:t>为恒定的，对于剩下这些值，是可以忽略的，所以第</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路径的信号参数表示为</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将第</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路径的信号参数表示为</a:t>
            </a:r>
            <a:r>
              <a:rPr lang="en-US" altLang="zh-CN" sz="1200" b="0" i="0" kern="1200" dirty="0">
                <a:solidFill>
                  <a:schemeClr val="tx1"/>
                </a:solidFill>
                <a:effectLst/>
                <a:latin typeface="+mn-lt"/>
                <a:ea typeface="+mn-ea"/>
                <a:cs typeface="+mn-cs"/>
              </a:rPr>
              <a:t>θ1=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α1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τ1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φ1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fD1</a:t>
            </a:r>
            <a:r>
              <a:rPr lang="zh-CN" altLang="en-US" sz="1200" b="0" i="0" kern="1200" dirty="0">
                <a:solidFill>
                  <a:schemeClr val="tx1"/>
                </a:solidFill>
                <a:effectLst/>
                <a:latin typeface="+mn-lt"/>
                <a:ea typeface="+mn-ea"/>
                <a:cs typeface="+mn-cs"/>
              </a:rPr>
              <a:t>），跟踪的第一步是估计由目标反射的信号的多维参数</a:t>
            </a:r>
            <a:r>
              <a:rPr lang="en-US" altLang="zh-CN" sz="1200" b="0" i="0" kern="1200" dirty="0">
                <a:solidFill>
                  <a:schemeClr val="tx1"/>
                </a:solidFill>
                <a:effectLst/>
                <a:latin typeface="+mn-lt"/>
                <a:ea typeface="+mn-ea"/>
                <a:cs typeface="+mn-cs"/>
              </a:rPr>
              <a:t>θ</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12</a:t>
            </a:fld>
            <a:endParaRPr lang="zh-CN" altLang="en-US"/>
          </a:p>
        </p:txBody>
      </p:sp>
    </p:spTree>
    <p:extLst>
      <p:ext uri="{BB962C8B-B14F-4D97-AF65-F5344CB8AC3E}">
        <p14:creationId xmlns:p14="http://schemas.microsoft.com/office/powerpoint/2010/main" val="540261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假设</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连续估计之间的差在预定阈值</a:t>
            </a:r>
            <a:r>
              <a:rPr lang="en-US" altLang="zh-CN" sz="1200" b="0" i="0" kern="1200" dirty="0">
                <a:solidFill>
                  <a:schemeClr val="tx1"/>
                </a:solidFill>
                <a:effectLst/>
                <a:latin typeface="+mn-lt"/>
                <a:ea typeface="+mn-ea"/>
                <a:cs typeface="+mn-cs"/>
              </a:rPr>
              <a:t>ε</a:t>
            </a:r>
            <a:r>
              <a:rPr lang="zh-CN" altLang="en-US" sz="1200" b="0" i="0" kern="1200" dirty="0">
                <a:solidFill>
                  <a:schemeClr val="tx1"/>
                </a:solidFill>
                <a:effectLst/>
                <a:latin typeface="+mn-lt"/>
                <a:ea typeface="+mn-ea"/>
                <a:cs typeface="+mn-cs"/>
              </a:rPr>
              <a:t>内</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依次优化每个路径的参数。 具体地，对于第</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路径，期望步骤是分解</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并计算第</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路径的信号</a:t>
            </a:r>
            <a:r>
              <a:rPr lang="en-US" altLang="zh-CN" sz="1200" b="0" i="0" kern="1200" dirty="0">
                <a:solidFill>
                  <a:schemeClr val="tx1"/>
                </a:solidFill>
                <a:effectLst/>
                <a:latin typeface="+mn-lt"/>
                <a:ea typeface="+mn-ea"/>
                <a:cs typeface="+mn-cs"/>
              </a:rPr>
              <a:t>P1</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Θˆ </a:t>
            </a:r>
            <a:r>
              <a:rPr lang="zh-CN" altLang="en-US" sz="1200" b="0" i="0" kern="1200" dirty="0">
                <a:solidFill>
                  <a:schemeClr val="tx1"/>
                </a:solidFill>
                <a:effectLst/>
                <a:latin typeface="+mn-lt"/>
                <a:ea typeface="+mn-ea"/>
                <a:cs typeface="+mn-cs"/>
              </a:rPr>
              <a:t>是在最后一次迭代中估计的参数。 </a:t>
            </a:r>
            <a:r>
              <a:rPr lang="en-US" altLang="zh-CN" sz="1200" b="0" i="0" kern="1200" dirty="0">
                <a:solidFill>
                  <a:schemeClr val="tx1"/>
                </a:solidFill>
                <a:effectLst/>
                <a:latin typeface="+mn-lt"/>
                <a:ea typeface="+mn-ea"/>
                <a:cs typeface="+mn-cs"/>
              </a:rPr>
              <a:t>β1</a:t>
            </a:r>
            <a:r>
              <a:rPr lang="zh-CN" altLang="en-US" sz="1200" b="0" i="0" kern="1200" dirty="0">
                <a:solidFill>
                  <a:schemeClr val="tx1"/>
                </a:solidFill>
                <a:effectLst/>
                <a:latin typeface="+mn-lt"/>
                <a:ea typeface="+mn-ea"/>
                <a:cs typeface="+mn-cs"/>
              </a:rPr>
              <a:t>是控制算法收敛速度的非负系数，默认设置为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13</a:t>
            </a:fld>
            <a:endParaRPr lang="zh-CN" altLang="en-US"/>
          </a:p>
        </p:txBody>
      </p:sp>
    </p:spTree>
    <p:extLst>
      <p:ext uri="{BB962C8B-B14F-4D97-AF65-F5344CB8AC3E}">
        <p14:creationId xmlns:p14="http://schemas.microsoft.com/office/powerpoint/2010/main" val="29113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遗憾的是，由于其显着的噪声，上述算法不能直接应用于商用</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上的</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测量。 由于</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的最初目的是均衡用于数据解调的信道，因此</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不仅包含信道响应，还包含由收发器之间的异步和硬件缺陷引起的各种相位噪声。</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为了滤除不相关的噪声并仅保留感兴趣的信道响应，本文仔细分析了噪声</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的结构并提出了</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cleaning </a:t>
            </a:r>
            <a:r>
              <a:rPr lang="zh-CN" altLang="en-US" sz="1200" b="0" i="0" kern="1200" dirty="0">
                <a:solidFill>
                  <a:schemeClr val="tx1"/>
                </a:solidFill>
                <a:effectLst/>
                <a:latin typeface="+mn-lt"/>
                <a:ea typeface="+mn-ea"/>
                <a:cs typeface="+mn-cs"/>
              </a:rPr>
              <a:t>算法</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14</a:t>
            </a:fld>
            <a:endParaRPr lang="zh-CN" altLang="en-US"/>
          </a:p>
        </p:txBody>
      </p:sp>
    </p:spTree>
    <p:extLst>
      <p:ext uri="{BB962C8B-B14F-4D97-AF65-F5344CB8AC3E}">
        <p14:creationId xmlns:p14="http://schemas.microsoft.com/office/powerpoint/2010/main" val="1617714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遗憾的是，由于其显着的噪声，上述算法不能直接应用于商用</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上的</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测量。 由于</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的最初目的是均衡用于数据解调的信道，因此</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不仅包含信道响应，还包含由收发器之间的异步和硬件缺陷引起的各种相位噪声。</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为了滤除不相关的噪声并仅保留感兴趣的信道响应，我们仔细分析了噪声</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的结构并提出了</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cleaning </a:t>
            </a:r>
            <a:r>
              <a:rPr lang="zh-CN" altLang="en-US" sz="1200" b="0" i="0" kern="1200" dirty="0">
                <a:solidFill>
                  <a:schemeClr val="tx1"/>
                </a:solidFill>
                <a:effectLst/>
                <a:latin typeface="+mn-lt"/>
                <a:ea typeface="+mn-ea"/>
                <a:cs typeface="+mn-cs"/>
              </a:rPr>
              <a:t>算法</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该算法的基础是</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噪声仅在时间和频率上变化，而不是在空间上变化</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所谓</a:t>
            </a:r>
            <a:r>
              <a:rPr lang="en-US" altLang="zh-CN" sz="1200" b="0" i="0" kern="1200" dirty="0">
                <a:solidFill>
                  <a:schemeClr val="tx1"/>
                </a:solidFill>
                <a:effectLst/>
                <a:latin typeface="+mn-lt"/>
                <a:ea typeface="+mn-ea"/>
                <a:cs typeface="+mn-cs"/>
              </a:rPr>
              <a:t>CSI Cleaning</a:t>
            </a:r>
            <a:r>
              <a:rPr lang="zh-CN" altLang="en-US" sz="1200" b="0" i="0" kern="1200" dirty="0">
                <a:solidFill>
                  <a:schemeClr val="tx1"/>
                </a:solidFill>
                <a:effectLst/>
                <a:latin typeface="+mn-lt"/>
                <a:ea typeface="+mn-ea"/>
                <a:cs typeface="+mn-cs"/>
              </a:rPr>
              <a:t>本质是一个共轭乘法，利用这个共轭乘法推导出对应的算法</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作为例子，下图展示了通过基于共轭乘法的方法校准的</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的频谱图，其中</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从噪声</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准确地恢复</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15</a:t>
            </a:fld>
            <a:endParaRPr lang="zh-CN" altLang="en-US"/>
          </a:p>
        </p:txBody>
      </p:sp>
    </p:spTree>
    <p:extLst>
      <p:ext uri="{BB962C8B-B14F-4D97-AF65-F5344CB8AC3E}">
        <p14:creationId xmlns:p14="http://schemas.microsoft.com/office/powerpoint/2010/main" val="4110015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C5D14B-E0F5-4CEF-9635-33F81ECDC059}" type="slidenum">
              <a:rPr lang="zh-CN" altLang="en-US" smtClean="0"/>
              <a:t>16</a:t>
            </a:fld>
            <a:endParaRPr lang="zh-CN" altLang="en-US"/>
          </a:p>
        </p:txBody>
      </p:sp>
    </p:spTree>
    <p:extLst>
      <p:ext uri="{BB962C8B-B14F-4D97-AF65-F5344CB8AC3E}">
        <p14:creationId xmlns:p14="http://schemas.microsoft.com/office/powerpoint/2010/main" val="119865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虽然参数估计算法从清理的</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产生多维信号参数，但是由于多径效应和低分辨率，这些估计通常是不够准确的。 需要更精确的参数以进行精确跟踪。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本文提出从杂乱估计中识别感兴趣的反射路径相对应的参数，并通过利用正交维度中的参数来提高分辨率。 之后，我们提出了一个基于</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的框架和从单个链接估计的距离来定位目标。</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17</a:t>
            </a:fld>
            <a:endParaRPr lang="zh-CN" altLang="en-US"/>
          </a:p>
        </p:txBody>
      </p:sp>
    </p:spTree>
    <p:extLst>
      <p:ext uri="{BB962C8B-B14F-4D97-AF65-F5344CB8AC3E}">
        <p14:creationId xmlns:p14="http://schemas.microsoft.com/office/powerpoint/2010/main" val="3449687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参数估计算法的输出由多径信号的参数组成。 需要筛选程序来识别兴趣参数。 但是，选择目标反射的参数并不简单，因为所有多径参数都混杂在一起。</a:t>
            </a:r>
          </a:p>
        </p:txBody>
      </p:sp>
      <p:sp>
        <p:nvSpPr>
          <p:cNvPr id="4" name="灯片编号占位符 3"/>
          <p:cNvSpPr>
            <a:spLocks noGrp="1"/>
          </p:cNvSpPr>
          <p:nvPr>
            <p:ph type="sldNum" sz="quarter" idx="5"/>
          </p:nvPr>
        </p:nvSpPr>
        <p:spPr/>
        <p:txBody>
          <a:bodyPr/>
          <a:lstStyle/>
          <a:p>
            <a:fld id="{1FDCFD11-E5D8-4055-8DF5-87B2785EE007}" type="slidenum">
              <a:rPr lang="zh-CN" altLang="en-US" smtClean="0"/>
              <a:t>18</a:t>
            </a:fld>
            <a:endParaRPr lang="zh-CN" altLang="en-US"/>
          </a:p>
        </p:txBody>
      </p:sp>
    </p:spTree>
    <p:extLst>
      <p:ext uri="{BB962C8B-B14F-4D97-AF65-F5344CB8AC3E}">
        <p14:creationId xmlns:p14="http://schemas.microsoft.com/office/powerpoint/2010/main" val="4041845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19</a:t>
            </a:fld>
            <a:endParaRPr lang="zh-CN" altLang="en-US"/>
          </a:p>
        </p:txBody>
      </p:sp>
    </p:spTree>
    <p:extLst>
      <p:ext uri="{BB962C8B-B14F-4D97-AF65-F5344CB8AC3E}">
        <p14:creationId xmlns:p14="http://schemas.microsoft.com/office/powerpoint/2010/main" val="3612215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为了克服杂乱多径参数中的噪声，我们提出了一种基于图的路径匹配（</a:t>
            </a:r>
            <a:r>
              <a:rPr lang="en-US" altLang="zh-CN" sz="1200" b="0" i="0" kern="1200" dirty="0">
                <a:solidFill>
                  <a:schemeClr val="tx1"/>
                </a:solidFill>
                <a:effectLst/>
                <a:latin typeface="+mn-lt"/>
                <a:ea typeface="+mn-ea"/>
                <a:cs typeface="+mn-cs"/>
              </a:rPr>
              <a:t>GPM</a:t>
            </a:r>
            <a:r>
              <a:rPr lang="zh-CN" altLang="en-US" sz="1200" b="0" i="0" kern="1200" dirty="0">
                <a:solidFill>
                  <a:schemeClr val="tx1"/>
                </a:solidFill>
                <a:effectLst/>
                <a:latin typeface="+mn-lt"/>
                <a:ea typeface="+mn-ea"/>
                <a:cs typeface="+mn-cs"/>
              </a:rPr>
              <a:t>）算法，该算法同时匹配连续的多个段</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形式上，假设考虑了</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段的估计，并且每个估计包含</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个路径的参数，我们建立加权的</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分段图</a:t>
            </a:r>
            <a:r>
              <a:rPr lang="en-US" altLang="zh-CN" sz="1200" b="0" i="0" kern="1200" dirty="0">
                <a:solidFill>
                  <a:schemeClr val="tx1"/>
                </a:solidFill>
                <a:effectLst/>
                <a:latin typeface="+mn-lt"/>
                <a:ea typeface="+mn-ea"/>
                <a:cs typeface="+mn-cs"/>
              </a:rPr>
              <a:t>G =</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我们计算权重，于是得到了我们目标函数</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在完成一个组中的路径匹配后，我们计算路径的中值参数，并将其用作下一组中路径匹配的新估计</a:t>
            </a:r>
            <a:r>
              <a:rPr lang="en-US" altLang="zh-CN" sz="1200" b="0" i="0" kern="1200" dirty="0">
                <a:solidFill>
                  <a:schemeClr val="tx1"/>
                </a:solidFill>
                <a:effectLst/>
                <a:latin typeface="+mn-lt"/>
                <a:ea typeface="+mn-ea"/>
                <a:cs typeface="+mn-cs"/>
              </a:rPr>
              <a:t>Θ1</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20</a:t>
            </a:fld>
            <a:endParaRPr lang="zh-CN" altLang="en-US"/>
          </a:p>
        </p:txBody>
      </p:sp>
    </p:spTree>
    <p:extLst>
      <p:ext uri="{BB962C8B-B14F-4D97-AF65-F5344CB8AC3E}">
        <p14:creationId xmlns:p14="http://schemas.microsoft.com/office/powerpoint/2010/main" val="2884851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的匹配结果（红色实线），它只有较少的异常值。 为了去除异常值，</a:t>
            </a:r>
            <a:r>
              <a:rPr lang="en-US" altLang="zh-CN" sz="1200" b="0" i="0" kern="1200" dirty="0">
                <a:solidFill>
                  <a:schemeClr val="tx1"/>
                </a:solidFill>
                <a:effectLst/>
                <a:latin typeface="+mn-lt"/>
                <a:ea typeface="+mn-ea"/>
                <a:cs typeface="+mn-cs"/>
              </a:rPr>
              <a:t>Hampel</a:t>
            </a:r>
            <a:r>
              <a:rPr lang="zh-CN" altLang="en-US" sz="1200" b="0" i="0" kern="1200" dirty="0">
                <a:solidFill>
                  <a:schemeClr val="tx1"/>
                </a:solidFill>
                <a:effectLst/>
                <a:latin typeface="+mn-lt"/>
                <a:ea typeface="+mn-ea"/>
                <a:cs typeface="+mn-cs"/>
              </a:rPr>
              <a:t>滤波器进一步应用于匹配结果。</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21</a:t>
            </a:fld>
            <a:endParaRPr lang="zh-CN" altLang="en-US"/>
          </a:p>
        </p:txBody>
      </p:sp>
    </p:spTree>
    <p:extLst>
      <p:ext uri="{BB962C8B-B14F-4D97-AF65-F5344CB8AC3E}">
        <p14:creationId xmlns:p14="http://schemas.microsoft.com/office/powerpoint/2010/main" val="10237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近年来见证了</a:t>
            </a:r>
            <a:r>
              <a:rPr lang="en-US" altLang="zh-CN" sz="1200" b="0" i="0" kern="1200" dirty="0" err="1">
                <a:solidFill>
                  <a:schemeClr val="tx1"/>
                </a:solidFill>
                <a:effectLst/>
                <a:latin typeface="+mn-lt"/>
                <a:ea typeface="+mn-ea"/>
                <a:cs typeface="+mn-cs"/>
              </a:rPr>
              <a:t>WiFibased</a:t>
            </a:r>
            <a:r>
              <a:rPr lang="zh-CN" altLang="en-US" sz="1200" b="0" i="0" kern="1200" dirty="0">
                <a:solidFill>
                  <a:schemeClr val="tx1"/>
                </a:solidFill>
                <a:effectLst/>
                <a:latin typeface="+mn-lt"/>
                <a:ea typeface="+mn-ea"/>
                <a:cs typeface="+mn-cs"/>
              </a:rPr>
              <a:t>本地化和跟踪的快速发展。</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然而，这些系统主要需要人体仪器，</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这意味着某些无线设备由人携带以便进行本地化。</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这限制了它们在诸如老年护理，安全监控，零售分析等重要场景中的应用。</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因此，没有任何设备附加到用户的无设备被动定位最近吸引了越来越多的研究兴趣。</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3</a:t>
            </a:fld>
            <a:endParaRPr lang="zh-CN" altLang="en-US"/>
          </a:p>
        </p:txBody>
      </p:sp>
    </p:spTree>
    <p:extLst>
      <p:ext uri="{BB962C8B-B14F-4D97-AF65-F5344CB8AC3E}">
        <p14:creationId xmlns:p14="http://schemas.microsoft.com/office/powerpoint/2010/main" val="410814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C5D14B-E0F5-4CEF-9635-33F81ECDC059}" type="slidenum">
              <a:rPr lang="zh-CN" altLang="en-US" smtClean="0"/>
              <a:t>22</a:t>
            </a:fld>
            <a:endParaRPr lang="zh-CN" altLang="en-US"/>
          </a:p>
        </p:txBody>
      </p:sp>
    </p:spTree>
    <p:extLst>
      <p:ext uri="{BB962C8B-B14F-4D97-AF65-F5344CB8AC3E}">
        <p14:creationId xmlns:p14="http://schemas.microsoft.com/office/powerpoint/2010/main" val="305413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6m×5m</a:t>
            </a:r>
            <a:r>
              <a:rPr lang="zh-CN" altLang="en-US" sz="1200" b="0" i="0" kern="1200" dirty="0">
                <a:solidFill>
                  <a:schemeClr val="tx1"/>
                </a:solidFill>
                <a:effectLst/>
                <a:latin typeface="+mn-lt"/>
                <a:ea typeface="+mn-ea"/>
                <a:cs typeface="+mn-cs"/>
              </a:rPr>
              <a:t>区域内的布置</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仅实现了单个</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链路，平均定位误差为</a:t>
            </a:r>
            <a:r>
              <a:rPr lang="en-US" altLang="zh-CN" sz="1200" b="0" i="0" kern="1200" dirty="0">
                <a:solidFill>
                  <a:schemeClr val="tx1"/>
                </a:solidFill>
                <a:effectLst/>
                <a:latin typeface="+mn-lt"/>
                <a:ea typeface="+mn-ea"/>
                <a:cs typeface="+mn-cs"/>
              </a:rPr>
              <a:t>0.75</a:t>
            </a:r>
            <a:r>
              <a:rPr lang="zh-CN" altLang="en-US" sz="1200" b="0" i="0" kern="1200" dirty="0">
                <a:solidFill>
                  <a:schemeClr val="tx1"/>
                </a:solidFill>
                <a:effectLst/>
                <a:latin typeface="+mn-lt"/>
                <a:ea typeface="+mn-ea"/>
                <a:cs typeface="+mn-cs"/>
              </a:rPr>
              <a:t>米。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相比之下，使用两个链接可以提高性能，平均定位误差为</a:t>
            </a:r>
            <a:r>
              <a:rPr lang="en-US" altLang="zh-CN" sz="1200" b="0" i="0" kern="1200" dirty="0">
                <a:solidFill>
                  <a:schemeClr val="tx1"/>
                </a:solidFill>
                <a:effectLst/>
                <a:latin typeface="+mn-lt"/>
                <a:ea typeface="+mn-ea"/>
                <a:cs typeface="+mn-cs"/>
              </a:rPr>
              <a:t>0.63</a:t>
            </a:r>
            <a:r>
              <a:rPr lang="zh-CN" altLang="en-US" sz="1200" b="0" i="0" kern="1200" dirty="0">
                <a:solidFill>
                  <a:schemeClr val="tx1"/>
                </a:solidFill>
                <a:effectLst/>
                <a:latin typeface="+mn-lt"/>
                <a:ea typeface="+mn-ea"/>
                <a:cs typeface="+mn-cs"/>
              </a:rPr>
              <a:t>米。 性能改进不仅归因于增加的测量数量，而且归因于两个链路的正交部署。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通过两条正交链路，至少一条链路能够捕获具有足够大</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的反射信号，从而在</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校准过程中可以清晰地提取带通滤波器的反射。</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23</a:t>
            </a:fld>
            <a:endParaRPr lang="zh-CN" altLang="en-US"/>
          </a:p>
        </p:txBody>
      </p:sp>
    </p:spTree>
    <p:extLst>
      <p:ext uri="{BB962C8B-B14F-4D97-AF65-F5344CB8AC3E}">
        <p14:creationId xmlns:p14="http://schemas.microsoft.com/office/powerpoint/2010/main" val="3199437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比较研究。 我们将</a:t>
            </a:r>
            <a:r>
              <a:rPr lang="en-US" altLang="zh-CN" dirty="0"/>
              <a:t>Widar2.0</a:t>
            </a:r>
            <a:r>
              <a:rPr lang="zh-CN" altLang="en-US" dirty="0"/>
              <a:t>与最先进的</a:t>
            </a:r>
            <a:r>
              <a:rPr lang="en-US" altLang="zh-CN" dirty="0" err="1"/>
              <a:t>DynamicMusic</a:t>
            </a:r>
            <a:r>
              <a:rPr lang="en-US" altLang="zh-CN" dirty="0"/>
              <a:t> [16]</a:t>
            </a:r>
            <a:r>
              <a:rPr lang="zh-CN" altLang="en-US" dirty="0"/>
              <a:t>和</a:t>
            </a:r>
            <a:r>
              <a:rPr lang="en-US" altLang="zh-CN" dirty="0" err="1"/>
              <a:t>IndoTrack</a:t>
            </a:r>
            <a:r>
              <a:rPr lang="en-US" altLang="zh-CN" dirty="0"/>
              <a:t> [17]</a:t>
            </a:r>
            <a:r>
              <a:rPr lang="zh-CN" altLang="en-US" dirty="0"/>
              <a:t>进行了比较</a:t>
            </a:r>
            <a:endParaRPr lang="en-US" altLang="zh-CN" dirty="0"/>
          </a:p>
          <a:p>
            <a:pPr marL="171450" indent="-171450">
              <a:buFont typeface="Arial" panose="020B0604020202020204" pitchFamily="34" charset="0"/>
              <a:buChar char="•"/>
            </a:pPr>
            <a:r>
              <a:rPr lang="zh-CN" altLang="en-US" dirty="0"/>
              <a:t>首先，</a:t>
            </a:r>
            <a:r>
              <a:rPr lang="en-US" altLang="zh-CN" dirty="0"/>
              <a:t>Widar2.0</a:t>
            </a:r>
            <a:r>
              <a:rPr lang="zh-CN" altLang="en-US" dirty="0"/>
              <a:t>明显优于</a:t>
            </a:r>
            <a:r>
              <a:rPr lang="en-US" altLang="zh-CN" dirty="0" err="1"/>
              <a:t>DynamicMusic</a:t>
            </a:r>
            <a:r>
              <a:rPr lang="zh-CN" altLang="en-US" dirty="0"/>
              <a:t>，其平均定位偏差为</a:t>
            </a:r>
            <a:r>
              <a:rPr lang="en-US" altLang="zh-CN" dirty="0"/>
              <a:t>1.1</a:t>
            </a:r>
            <a:r>
              <a:rPr lang="zh-CN" altLang="en-US" dirty="0"/>
              <a:t>米。 这主要是因为</a:t>
            </a:r>
            <a:r>
              <a:rPr lang="en-US" altLang="zh-CN" dirty="0" err="1"/>
              <a:t>DynamicMusic</a:t>
            </a:r>
            <a:r>
              <a:rPr lang="zh-CN" altLang="en-US" dirty="0"/>
              <a:t>仅使用</a:t>
            </a:r>
            <a:r>
              <a:rPr lang="en-US" altLang="zh-CN" dirty="0" err="1"/>
              <a:t>AoA</a:t>
            </a:r>
            <a:r>
              <a:rPr lang="zh-CN" altLang="en-US" dirty="0"/>
              <a:t>，因此无法通过</a:t>
            </a:r>
            <a:r>
              <a:rPr lang="en-US" altLang="zh-CN" dirty="0"/>
              <a:t>DFS</a:t>
            </a:r>
            <a:r>
              <a:rPr lang="zh-CN" altLang="en-US" dirty="0"/>
              <a:t>指示的移动连续性来补偿</a:t>
            </a:r>
            <a:r>
              <a:rPr lang="en-US" altLang="zh-CN" dirty="0" err="1"/>
              <a:t>AoA</a:t>
            </a:r>
            <a:r>
              <a:rPr lang="zh-CN" altLang="en-US" dirty="0"/>
              <a:t>错误。 </a:t>
            </a:r>
            <a:endParaRPr lang="en-US" altLang="zh-CN" dirty="0"/>
          </a:p>
          <a:p>
            <a:pPr marL="171450" indent="-171450">
              <a:buFont typeface="Arial" panose="020B0604020202020204" pitchFamily="34" charset="0"/>
              <a:buChar char="•"/>
            </a:pPr>
            <a:r>
              <a:rPr lang="en-US" altLang="zh-CN" dirty="0"/>
              <a:t>Widar2.0</a:t>
            </a:r>
            <a:r>
              <a:rPr lang="zh-CN" altLang="en-US" dirty="0"/>
              <a:t>的平均性能略差但仍与</a:t>
            </a:r>
            <a:r>
              <a:rPr lang="en-US" altLang="zh-CN" dirty="0" err="1"/>
              <a:t>IndoTrack</a:t>
            </a:r>
            <a:r>
              <a:rPr lang="zh-CN" altLang="en-US" dirty="0"/>
              <a:t>相当，后者的平均定位误差为</a:t>
            </a:r>
            <a:r>
              <a:rPr lang="en-US" altLang="zh-CN" dirty="0"/>
              <a:t>0.48 m</a:t>
            </a:r>
            <a:r>
              <a:rPr lang="zh-CN" altLang="en-US" dirty="0"/>
              <a:t>。 但是，</a:t>
            </a:r>
            <a:r>
              <a:rPr lang="en-US" altLang="zh-CN" dirty="0" err="1"/>
              <a:t>IndoTrack</a:t>
            </a:r>
            <a:r>
              <a:rPr lang="zh-CN" altLang="en-US" dirty="0"/>
              <a:t>的错误时间比</a:t>
            </a:r>
            <a:r>
              <a:rPr lang="en-US" altLang="zh-CN" dirty="0"/>
              <a:t>Widar2.0</a:t>
            </a:r>
            <a:r>
              <a:rPr lang="zh-CN" altLang="en-US" dirty="0"/>
              <a:t>长得多。 原因是</a:t>
            </a:r>
            <a:r>
              <a:rPr lang="en-US" altLang="zh-CN" dirty="0" err="1"/>
              <a:t>IndoTrack</a:t>
            </a:r>
            <a:r>
              <a:rPr lang="zh-CN" altLang="en-US" dirty="0"/>
              <a:t>仅利用</a:t>
            </a:r>
            <a:r>
              <a:rPr lang="en-US" altLang="zh-CN" dirty="0"/>
              <a:t>DFS</a:t>
            </a:r>
            <a:r>
              <a:rPr lang="zh-CN" altLang="en-US" dirty="0"/>
              <a:t>进行直接跟踪，但使用</a:t>
            </a:r>
            <a:r>
              <a:rPr lang="en-US" altLang="zh-CN" dirty="0" err="1"/>
              <a:t>AoA</a:t>
            </a:r>
            <a:r>
              <a:rPr lang="zh-CN" altLang="en-US" dirty="0"/>
              <a:t>作为估计跟踪的机密指标。 因此，虽然</a:t>
            </a:r>
            <a:r>
              <a:rPr lang="en-US" altLang="zh-CN" dirty="0" err="1"/>
              <a:t>IndoTrack</a:t>
            </a:r>
            <a:r>
              <a:rPr lang="zh-CN" altLang="en-US" dirty="0"/>
              <a:t>在跟踪开始时受益于移动连续性，但其性能随着</a:t>
            </a:r>
            <a:r>
              <a:rPr lang="en-US" altLang="zh-CN" dirty="0"/>
              <a:t>DFS</a:t>
            </a:r>
            <a:r>
              <a:rPr lang="zh-CN" altLang="en-US" dirty="0"/>
              <a:t>错误的累积而逐渐降低。 相比之下，</a:t>
            </a:r>
            <a:r>
              <a:rPr lang="en-US" altLang="zh-CN" dirty="0"/>
              <a:t>Widar2.0</a:t>
            </a:r>
            <a:r>
              <a:rPr lang="zh-CN" altLang="en-US" dirty="0"/>
              <a:t>使用由</a:t>
            </a:r>
            <a:r>
              <a:rPr lang="en-US" altLang="zh-CN" dirty="0"/>
              <a:t>DFS</a:t>
            </a:r>
            <a:r>
              <a:rPr lang="zh-CN" altLang="en-US" dirty="0"/>
              <a:t>校准的</a:t>
            </a:r>
            <a:r>
              <a:rPr lang="en-US" altLang="zh-CN" dirty="0" err="1"/>
              <a:t>AoA</a:t>
            </a:r>
            <a:r>
              <a:rPr lang="zh-CN" altLang="en-US" dirty="0"/>
              <a:t>和</a:t>
            </a:r>
            <a:r>
              <a:rPr lang="en-US" altLang="zh-CN" dirty="0" err="1"/>
              <a:t>ToF</a:t>
            </a:r>
            <a:r>
              <a:rPr lang="zh-CN" altLang="en-US" dirty="0"/>
              <a:t>进行跟踪，从而避免误差累积。</a:t>
            </a:r>
          </a:p>
        </p:txBody>
      </p:sp>
      <p:sp>
        <p:nvSpPr>
          <p:cNvPr id="4" name="灯片编号占位符 3"/>
          <p:cNvSpPr>
            <a:spLocks noGrp="1"/>
          </p:cNvSpPr>
          <p:nvPr>
            <p:ph type="sldNum" sz="quarter" idx="5"/>
          </p:nvPr>
        </p:nvSpPr>
        <p:spPr/>
        <p:txBody>
          <a:bodyPr/>
          <a:lstStyle/>
          <a:p>
            <a:fld id="{1FDCFD11-E5D8-4055-8DF5-87B2785EE007}" type="slidenum">
              <a:rPr lang="zh-CN" altLang="en-US" smtClean="0"/>
              <a:t>24</a:t>
            </a:fld>
            <a:endParaRPr lang="zh-CN" altLang="en-US"/>
          </a:p>
        </p:txBody>
      </p:sp>
    </p:spTree>
    <p:extLst>
      <p:ext uri="{BB962C8B-B14F-4D97-AF65-F5344CB8AC3E}">
        <p14:creationId xmlns:p14="http://schemas.microsoft.com/office/powerpoint/2010/main" val="2041097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本部分研究了所提出的路径匹配（</a:t>
            </a:r>
            <a:r>
              <a:rPr lang="en-US" altLang="zh-CN" sz="1200" b="0" i="0" kern="1200" dirty="0">
                <a:solidFill>
                  <a:schemeClr val="tx1"/>
                </a:solidFill>
                <a:effectLst/>
                <a:latin typeface="+mn-lt"/>
                <a:ea typeface="+mn-ea"/>
                <a:cs typeface="+mn-cs"/>
              </a:rPr>
              <a:t>PM</a:t>
            </a:r>
            <a:r>
              <a:rPr lang="zh-CN" altLang="en-US" sz="1200" b="0" i="0" kern="1200" dirty="0">
                <a:solidFill>
                  <a:schemeClr val="tx1"/>
                </a:solidFill>
                <a:effectLst/>
                <a:latin typeface="+mn-lt"/>
                <a:ea typeface="+mn-ea"/>
                <a:cs typeface="+mn-cs"/>
              </a:rPr>
              <a:t>）和范围细化（</a:t>
            </a:r>
            <a:r>
              <a:rPr lang="en-US" altLang="zh-CN" sz="1200" b="0" i="0" kern="1200" dirty="0">
                <a:solidFill>
                  <a:schemeClr val="tx1"/>
                </a:solidFill>
                <a:effectLst/>
                <a:latin typeface="+mn-lt"/>
                <a:ea typeface="+mn-ea"/>
                <a:cs typeface="+mn-cs"/>
              </a:rPr>
              <a:t>RR</a:t>
            </a:r>
            <a:r>
              <a:rPr lang="zh-CN" altLang="en-US" sz="1200" b="0" i="0" kern="1200" dirty="0">
                <a:solidFill>
                  <a:schemeClr val="tx1"/>
                </a:solidFill>
                <a:effectLst/>
                <a:latin typeface="+mn-lt"/>
                <a:ea typeface="+mn-ea"/>
                <a:cs typeface="+mn-cs"/>
              </a:rPr>
              <a:t>）过程对系统性能的影响。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 一方面，没有路径匹配过程，平均定位误差增加到</a:t>
            </a:r>
            <a:r>
              <a:rPr lang="en-US" altLang="zh-CN" sz="1200" b="0" i="0" kern="1200" dirty="0">
                <a:solidFill>
                  <a:schemeClr val="tx1"/>
                </a:solidFill>
                <a:effectLst/>
                <a:latin typeface="+mn-lt"/>
                <a:ea typeface="+mn-ea"/>
                <a:cs typeface="+mn-cs"/>
              </a:rPr>
              <a:t>0.84</a:t>
            </a:r>
            <a:r>
              <a:rPr lang="zh-CN" altLang="en-US" sz="1200" b="0" i="0" kern="1200" dirty="0">
                <a:solidFill>
                  <a:schemeClr val="tx1"/>
                </a:solidFill>
                <a:effectLst/>
                <a:latin typeface="+mn-lt"/>
                <a:ea typeface="+mn-ea"/>
                <a:cs typeface="+mn-cs"/>
              </a:rPr>
              <a:t>米。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范围细化过程的跟踪精度提高了</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厘米。</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25</a:t>
            </a:fld>
            <a:endParaRPr lang="zh-CN" altLang="en-US"/>
          </a:p>
        </p:txBody>
      </p:sp>
    </p:spTree>
    <p:extLst>
      <p:ext uri="{BB962C8B-B14F-4D97-AF65-F5344CB8AC3E}">
        <p14:creationId xmlns:p14="http://schemas.microsoft.com/office/powerpoint/2010/main" val="2406017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C5D14B-E0F5-4CEF-9635-33F81ECDC059}" type="slidenum">
              <a:rPr lang="zh-CN" altLang="en-US" smtClean="0"/>
              <a:t>26</a:t>
            </a:fld>
            <a:endParaRPr lang="zh-CN" altLang="en-US"/>
          </a:p>
        </p:txBody>
      </p:sp>
    </p:spTree>
    <p:extLst>
      <p:ext uri="{BB962C8B-B14F-4D97-AF65-F5344CB8AC3E}">
        <p14:creationId xmlns:p14="http://schemas.microsoft.com/office/powerpoint/2010/main" val="4222425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我们介绍了</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，这是第一个只需要一个</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链路的无源跟踪系统，可以实现亚米级跟踪精度，而无需任何额外的基础设施或传感器。 我们在</a:t>
            </a:r>
            <a:r>
              <a:rPr lang="en-US" altLang="zh-CN" sz="1200" b="0" i="0" kern="1200" dirty="0">
                <a:solidFill>
                  <a:schemeClr val="tx1"/>
                </a:solidFill>
                <a:effectLst/>
                <a:latin typeface="+mn-lt"/>
                <a:ea typeface="+mn-ea"/>
                <a:cs typeface="+mn-cs"/>
              </a:rPr>
              <a:t>COTS Wi-Fi</a:t>
            </a:r>
            <a:r>
              <a:rPr lang="zh-CN" altLang="en-US" sz="1200" b="0" i="0" kern="1200" dirty="0">
                <a:solidFill>
                  <a:schemeClr val="tx1"/>
                </a:solidFill>
                <a:effectLst/>
                <a:latin typeface="+mn-lt"/>
                <a:ea typeface="+mn-ea"/>
                <a:cs typeface="+mn-cs"/>
              </a:rPr>
              <a:t>设备上实施和评估</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 结果表明，</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6m×5m</a:t>
            </a:r>
            <a:r>
              <a:rPr lang="zh-CN" altLang="en-US" sz="1200" b="0" i="0" kern="1200" dirty="0">
                <a:solidFill>
                  <a:schemeClr val="tx1"/>
                </a:solidFill>
                <a:effectLst/>
                <a:latin typeface="+mn-lt"/>
                <a:ea typeface="+mn-ea"/>
                <a:cs typeface="+mn-cs"/>
              </a:rPr>
              <a:t>区域内实现了</a:t>
            </a:r>
            <a:r>
              <a:rPr lang="en-US" altLang="zh-CN" sz="1200" b="0" i="0" kern="1200" dirty="0">
                <a:solidFill>
                  <a:schemeClr val="tx1"/>
                </a:solidFill>
                <a:effectLst/>
                <a:latin typeface="+mn-lt"/>
                <a:ea typeface="+mn-ea"/>
                <a:cs typeface="+mn-cs"/>
              </a:rPr>
              <a:t>0.75 m</a:t>
            </a:r>
            <a:r>
              <a:rPr lang="zh-CN" altLang="en-US" sz="1200" b="0" i="0" kern="1200">
                <a:solidFill>
                  <a:schemeClr val="tx1"/>
                </a:solidFill>
                <a:effectLst/>
                <a:latin typeface="+mn-lt"/>
                <a:ea typeface="+mn-ea"/>
                <a:cs typeface="+mn-cs"/>
              </a:rPr>
              <a:t>的中位定位精度，与基于多链路的现有技术方法相当。 </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27</a:t>
            </a:fld>
            <a:endParaRPr lang="zh-CN" altLang="en-US"/>
          </a:p>
        </p:txBody>
      </p:sp>
    </p:spTree>
    <p:extLst>
      <p:ext uri="{BB962C8B-B14F-4D97-AF65-F5344CB8AC3E}">
        <p14:creationId xmlns:p14="http://schemas.microsoft.com/office/powerpoint/2010/main" val="1646099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1" i="0" kern="1200" dirty="0">
                <a:solidFill>
                  <a:schemeClr val="tx1"/>
                </a:solidFill>
                <a:effectLst/>
                <a:latin typeface="+mn-lt"/>
                <a:ea typeface="+mn-ea"/>
                <a:cs typeface="+mn-cs"/>
              </a:rPr>
              <a:t>被动</a:t>
            </a:r>
            <a:r>
              <a:rPr lang="en-US" altLang="zh-CN" sz="1200" b="1" i="0" kern="1200" dirty="0">
                <a:solidFill>
                  <a:schemeClr val="tx1"/>
                </a:solidFill>
                <a:effectLst/>
                <a:latin typeface="+mn-lt"/>
                <a:ea typeface="+mn-ea"/>
                <a:cs typeface="+mn-cs"/>
              </a:rPr>
              <a:t>WiFi</a:t>
            </a:r>
            <a:r>
              <a:rPr lang="zh-CN" altLang="en-US" sz="1200" b="1" i="0" kern="1200" dirty="0">
                <a:solidFill>
                  <a:schemeClr val="tx1"/>
                </a:solidFill>
                <a:effectLst/>
                <a:latin typeface="+mn-lt"/>
                <a:ea typeface="+mn-ea"/>
                <a:cs typeface="+mn-cs"/>
              </a:rPr>
              <a:t>跟踪通过捕获和分析从人体反射的信号并因此印记有身体运动的特征来工作。</a:t>
            </a:r>
            <a:endParaRPr lang="en-US" altLang="zh-CN" sz="1200" b="1"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然而，构建被动跟踪系统是困难的，因为反射信号比直接接收功率弱几个数量级并且与接收器处的其他物体的反射叠加。</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FDCFD11-E5D8-4055-8DF5-87B2785EE007}" type="slidenum">
              <a:rPr lang="zh-CN" altLang="en-US" smtClean="0"/>
              <a:t>4</a:t>
            </a:fld>
            <a:endParaRPr lang="zh-CN" altLang="en-US"/>
          </a:p>
        </p:txBody>
      </p:sp>
    </p:spTree>
    <p:extLst>
      <p:ext uri="{BB962C8B-B14F-4D97-AF65-F5344CB8AC3E}">
        <p14:creationId xmlns:p14="http://schemas.microsoft.com/office/powerpoint/2010/main" val="228457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早期尝试：致力于基于粗粒度</a:t>
            </a:r>
            <a:r>
              <a:rPr lang="en-US" altLang="zh-CN" sz="1200" b="0" i="0" kern="1200" dirty="0">
                <a:solidFill>
                  <a:schemeClr val="tx1"/>
                </a:solidFill>
                <a:effectLst/>
                <a:latin typeface="+mn-lt"/>
                <a:ea typeface="+mn-ea"/>
                <a:cs typeface="+mn-cs"/>
              </a:rPr>
              <a:t>RSS</a:t>
            </a:r>
            <a:r>
              <a:rPr lang="zh-CN" altLang="en-US" sz="1200" b="0" i="0" kern="1200" dirty="0">
                <a:solidFill>
                  <a:schemeClr val="tx1"/>
                </a:solidFill>
                <a:effectLst/>
                <a:latin typeface="+mn-lt"/>
                <a:ea typeface="+mn-ea"/>
                <a:cs typeface="+mn-cs"/>
              </a:rPr>
              <a:t>或细粒度</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的无线电层析成像</a:t>
            </a:r>
            <a:r>
              <a:rPr lang="en-US" altLang="zh-CN" sz="1200" b="0" i="0" kern="1200" dirty="0">
                <a:solidFill>
                  <a:schemeClr val="tx1"/>
                </a:solidFill>
                <a:effectLst/>
                <a:latin typeface="+mn-lt"/>
                <a:ea typeface="+mn-ea"/>
                <a:cs typeface="+mn-cs"/>
              </a:rPr>
              <a:t>[41]</a:t>
            </a:r>
            <a:r>
              <a:rPr lang="zh-CN" altLang="en-US" sz="1200" b="0" i="0" kern="1200" dirty="0">
                <a:solidFill>
                  <a:schemeClr val="tx1"/>
                </a:solidFill>
                <a:effectLst/>
                <a:latin typeface="+mn-lt"/>
                <a:ea typeface="+mn-ea"/>
                <a:cs typeface="+mn-cs"/>
              </a:rPr>
              <a:t>和映射</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，其涉及协作</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设备的密集部署和用于定位的劳动密集指纹，导致繁重的部署和训练，因此缺乏实际适用性和准确性</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5</a:t>
            </a:fld>
            <a:endParaRPr lang="zh-CN" altLang="en-US"/>
          </a:p>
        </p:txBody>
      </p:sp>
    </p:spTree>
    <p:extLst>
      <p:ext uri="{BB962C8B-B14F-4D97-AF65-F5344CB8AC3E}">
        <p14:creationId xmlns:p14="http://schemas.microsoft.com/office/powerpoint/2010/main" val="220770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最近的创新通过诸如到达角（</a:t>
            </a:r>
            <a:r>
              <a:rPr lang="en-US" altLang="zh-CN" dirty="0" err="1"/>
              <a:t>AoA</a:t>
            </a:r>
            <a:r>
              <a:rPr lang="zh-CN" altLang="en-US" dirty="0"/>
              <a:t>），飞行时间（</a:t>
            </a:r>
            <a:r>
              <a:rPr lang="en-US" altLang="zh-CN" dirty="0" err="1"/>
              <a:t>ToF</a:t>
            </a:r>
            <a:r>
              <a:rPr lang="zh-CN" altLang="en-US" dirty="0"/>
              <a:t>），多普勒频移（</a:t>
            </a:r>
            <a:r>
              <a:rPr lang="en-US" altLang="zh-CN" dirty="0"/>
              <a:t>DFS</a:t>
            </a:r>
            <a:r>
              <a:rPr lang="zh-CN" altLang="en-US" dirty="0"/>
              <a:t>）之类的信道参数的几何解释来规避繁重的部署和训练。</a:t>
            </a:r>
            <a:endParaRPr lang="en-US" altLang="zh-CN" dirty="0"/>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由于商用</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的频率带宽和天线数量以及噪声信道的基本限制，精确估计这些参数是一项具有挑战性的任务。</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使用商业</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的现有方法仅探索一个或两个参数但未能捕获目标移动的所有信息，因此需要多个链路用于跟踪。</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b="0" i="0" kern="1200" dirty="0">
                <a:solidFill>
                  <a:schemeClr val="tx1"/>
                </a:solidFill>
                <a:effectLst/>
                <a:latin typeface="+mn-lt"/>
                <a:ea typeface="+mn-ea"/>
                <a:cs typeface="+mn-cs"/>
              </a:rPr>
              <a:t>Widar</a:t>
            </a:r>
            <a:r>
              <a:rPr lang="zh-CN" altLang="en-US" sz="1200" b="0" i="0" kern="1200" dirty="0">
                <a:solidFill>
                  <a:schemeClr val="tx1"/>
                </a:solidFill>
                <a:effectLst/>
                <a:latin typeface="+mn-lt"/>
                <a:ea typeface="+mn-ea"/>
                <a:cs typeface="+mn-cs"/>
              </a:rPr>
              <a:t>需要</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link</a:t>
            </a:r>
            <a:r>
              <a:rPr lang="zh-CN" altLang="en-US" sz="1200" b="0" i="0" kern="1200" dirty="0">
                <a:solidFill>
                  <a:schemeClr val="tx1"/>
                </a:solidFill>
                <a:effectLst/>
                <a:latin typeface="+mn-lt"/>
                <a:ea typeface="+mn-ea"/>
                <a:cs typeface="+mn-cs"/>
              </a:rPr>
              <a:t>与一个</a:t>
            </a:r>
            <a:r>
              <a:rPr lang="en-US" altLang="zh-CN" sz="1200" b="0" i="0" kern="1200" dirty="0">
                <a:solidFill>
                  <a:schemeClr val="tx1"/>
                </a:solidFill>
                <a:effectLst/>
                <a:latin typeface="+mn-lt"/>
                <a:ea typeface="+mn-ea"/>
                <a:cs typeface="+mn-cs"/>
              </a:rPr>
              <a:t>AP</a:t>
            </a:r>
            <a:r>
              <a:rPr lang="zh-CN" altLang="en-US" sz="1200" b="0" i="0" kern="1200" dirty="0">
                <a:solidFill>
                  <a:schemeClr val="tx1"/>
                </a:solidFill>
                <a:effectLst/>
                <a:latin typeface="+mn-lt"/>
                <a:ea typeface="+mn-ea"/>
                <a:cs typeface="+mn-cs"/>
              </a:rPr>
              <a:t>和两个客户端进行本地化和跟踪。</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dirty="0"/>
              <a:t>Widar1.0 </a:t>
            </a:r>
            <a:r>
              <a:rPr lang="zh-CN" altLang="en-US" dirty="0"/>
              <a:t>从多个链接聚合了</a:t>
            </a:r>
            <a:r>
              <a:rPr lang="en-US" altLang="zh-CN" dirty="0"/>
              <a:t>CSI</a:t>
            </a:r>
            <a:r>
              <a:rPr lang="zh-CN" altLang="en-US" dirty="0"/>
              <a:t>的</a:t>
            </a:r>
            <a:r>
              <a:rPr lang="en-US" altLang="zh-CN" dirty="0"/>
              <a:t>DFS</a:t>
            </a:r>
            <a:r>
              <a:rPr lang="zh-CN" altLang="en-US" dirty="0"/>
              <a:t>，但在</a:t>
            </a:r>
            <a:r>
              <a:rPr lang="en-US" altLang="zh-CN" dirty="0"/>
              <a:t>CSI</a:t>
            </a:r>
            <a:r>
              <a:rPr lang="zh-CN" altLang="en-US" dirty="0"/>
              <a:t>中留下了丰富的特征未解决。</a:t>
            </a:r>
          </a:p>
        </p:txBody>
      </p:sp>
      <p:sp>
        <p:nvSpPr>
          <p:cNvPr id="4" name="灯片编号占位符 3"/>
          <p:cNvSpPr>
            <a:spLocks noGrp="1"/>
          </p:cNvSpPr>
          <p:nvPr>
            <p:ph type="sldNum" sz="quarter" idx="5"/>
          </p:nvPr>
        </p:nvSpPr>
        <p:spPr/>
        <p:txBody>
          <a:bodyPr/>
          <a:lstStyle/>
          <a:p>
            <a:fld id="{1FDCFD11-E5D8-4055-8DF5-87B2785EE007}" type="slidenum">
              <a:rPr lang="zh-CN" altLang="en-US" smtClean="0"/>
              <a:t>6</a:t>
            </a:fld>
            <a:endParaRPr lang="zh-CN" altLang="en-US"/>
          </a:p>
        </p:txBody>
      </p:sp>
    </p:spTree>
    <p:extLst>
      <p:ext uri="{BB962C8B-B14F-4D97-AF65-F5344CB8AC3E}">
        <p14:creationId xmlns:p14="http://schemas.microsoft.com/office/powerpoint/2010/main" val="908315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，目标是仅使用一对</a:t>
            </a:r>
            <a:r>
              <a:rPr lang="en-US" altLang="zh-CN" sz="1200" b="0" i="0" kern="1200" dirty="0">
                <a:solidFill>
                  <a:schemeClr val="tx1"/>
                </a:solidFill>
                <a:effectLst/>
                <a:latin typeface="+mn-lt"/>
                <a:ea typeface="+mn-ea"/>
                <a:cs typeface="+mn-cs"/>
              </a:rPr>
              <a:t>COTS WiFi</a:t>
            </a:r>
            <a:r>
              <a:rPr lang="zh-CN" altLang="en-US" sz="1200" b="0" i="0" kern="1200" dirty="0">
                <a:solidFill>
                  <a:schemeClr val="tx1"/>
                </a:solidFill>
                <a:effectLst/>
                <a:latin typeface="+mn-lt"/>
                <a:ea typeface="+mn-ea"/>
                <a:cs typeface="+mn-cs"/>
              </a:rPr>
              <a:t>设备（例如，一个接入点加一个客户端）进行被动人体跟踪，而无需任何其他基础设施或惯性传感器的支持。</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为避免使用多个链路，采用多维参数，包括</a:t>
            </a:r>
            <a:r>
              <a:rPr lang="en-US" altLang="zh-CN" sz="1200" b="0" i="0" kern="1200" dirty="0" err="1">
                <a:solidFill>
                  <a:schemeClr val="tx1"/>
                </a:solidFill>
                <a:effectLst/>
                <a:latin typeface="+mn-lt"/>
                <a:ea typeface="+mn-ea"/>
                <a:cs typeface="+mn-cs"/>
              </a:rPr>
              <a:t>AoA</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和来自单个链路的衰减，</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8</a:t>
            </a:fld>
            <a:endParaRPr lang="zh-CN" altLang="en-US"/>
          </a:p>
        </p:txBody>
      </p:sp>
    </p:spTree>
    <p:extLst>
      <p:ext uri="{BB962C8B-B14F-4D97-AF65-F5344CB8AC3E}">
        <p14:creationId xmlns:p14="http://schemas.microsoft.com/office/powerpoint/2010/main" val="215258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Arial" panose="020B0604020202020204" pitchFamily="34" charset="0"/>
              <a:buChar char="•"/>
            </a:pPr>
            <a:endParaRPr lang="en-US" altLang="zh-CN" sz="1200" dirty="0">
              <a:solidFill>
                <a:srgbClr val="333333"/>
              </a:solidFill>
              <a:latin typeface="Arial" panose="020B0604020202020204" pitchFamily="34" charset="0"/>
            </a:endParaRPr>
          </a:p>
          <a:p>
            <a:pPr marL="457200" indent="-457200">
              <a:buFont typeface="Arial" panose="020B0604020202020204" pitchFamily="34" charset="0"/>
              <a:buChar char="•"/>
            </a:pPr>
            <a:r>
              <a:rPr lang="zh-CN" altLang="en-US" sz="1200" dirty="0"/>
              <a:t>从噪声</a:t>
            </a:r>
            <a:r>
              <a:rPr lang="en-US" altLang="zh-CN" sz="1200" dirty="0"/>
              <a:t>CSI</a:t>
            </a:r>
            <a:r>
              <a:rPr lang="zh-CN" altLang="en-US" sz="1200" dirty="0"/>
              <a:t>测量中获得多维参数估计并将不完美的参数估计转换为精确位置是非常重要的。</a:t>
            </a:r>
            <a:endParaRPr lang="en-US" altLang="zh-CN" sz="1200" dirty="0"/>
          </a:p>
          <a:p>
            <a:pPr marL="457200" indent="-457200">
              <a:buFont typeface="Arial" panose="020B0604020202020204" pitchFamily="34" charset="0"/>
              <a:buChar char="•"/>
            </a:pPr>
            <a:r>
              <a:rPr lang="zh-CN" altLang="en-US" sz="1200" dirty="0"/>
              <a:t>如何同时和联合估计带宽有限的多个参数和小天线阵列（在商用</a:t>
            </a:r>
            <a:r>
              <a:rPr lang="en-US" altLang="zh-CN" sz="1200" dirty="0"/>
              <a:t>WiFi</a:t>
            </a:r>
            <a:r>
              <a:rPr lang="zh-CN" altLang="en-US" sz="1200" dirty="0"/>
              <a:t>设备上通常只有三个天线）？</a:t>
            </a:r>
            <a:endParaRPr lang="en-US" altLang="zh-CN" sz="1200" dirty="0"/>
          </a:p>
          <a:p>
            <a:pPr marL="457200" indent="-457200">
              <a:buFont typeface="Arial" panose="020B0604020202020204" pitchFamily="34" charset="0"/>
              <a:buChar char="•"/>
            </a:pPr>
            <a:r>
              <a:rPr lang="zh-CN" altLang="en-US" sz="1200" dirty="0"/>
              <a:t>如何清除</a:t>
            </a:r>
            <a:r>
              <a:rPr lang="en-US" altLang="zh-CN" sz="1200" dirty="0"/>
              <a:t>CSI</a:t>
            </a:r>
            <a:r>
              <a:rPr lang="zh-CN" altLang="en-US" sz="1200" dirty="0"/>
              <a:t>测量中包含的不可预测的相位噪声？ </a:t>
            </a:r>
            <a:endParaRPr lang="en-US" altLang="zh-CN" sz="1200" dirty="0"/>
          </a:p>
          <a:p>
            <a:pPr marL="457200" indent="-457200">
              <a:buFont typeface="Arial" panose="020B0604020202020204" pitchFamily="34" charset="0"/>
              <a:buChar char="•"/>
            </a:pPr>
            <a:r>
              <a:rPr lang="zh-CN" altLang="en-US" sz="1200" dirty="0"/>
              <a:t>如何从单个链路的低分辨率参数导出细粒度位置？ </a:t>
            </a:r>
          </a:p>
          <a:p>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9</a:t>
            </a:fld>
            <a:endParaRPr lang="zh-CN" altLang="en-US"/>
          </a:p>
        </p:txBody>
      </p:sp>
    </p:spTree>
    <p:extLst>
      <p:ext uri="{BB962C8B-B14F-4D97-AF65-F5344CB8AC3E}">
        <p14:creationId xmlns:p14="http://schemas.microsoft.com/office/powerpoint/2010/main" val="1222761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的核心是通过在</a:t>
            </a:r>
            <a:r>
              <a:rPr lang="en-US" altLang="zh-CN" sz="1200" b="0" i="0" kern="1200" dirty="0">
                <a:solidFill>
                  <a:schemeClr val="tx1"/>
                </a:solidFill>
                <a:effectLst/>
                <a:latin typeface="+mn-lt"/>
                <a:ea typeface="+mn-ea"/>
                <a:cs typeface="+mn-cs"/>
              </a:rPr>
              <a:t>COTS</a:t>
            </a:r>
            <a:r>
              <a:rPr lang="zh-CN" altLang="en-US" sz="1200" b="0" i="0" kern="1200" dirty="0">
                <a:solidFill>
                  <a:schemeClr val="tx1"/>
                </a:solidFill>
                <a:effectLst/>
                <a:latin typeface="+mn-lt"/>
                <a:ea typeface="+mn-ea"/>
                <a:cs typeface="+mn-cs"/>
              </a:rPr>
              <a:t>设备上仅使用单个</a:t>
            </a:r>
            <a:r>
              <a:rPr lang="en-US" altLang="zh-CN" sz="1200" b="0" i="0" kern="1200" dirty="0">
                <a:solidFill>
                  <a:schemeClr val="tx1"/>
                </a:solidFill>
                <a:effectLst/>
                <a:latin typeface="+mn-lt"/>
                <a:ea typeface="+mn-ea"/>
                <a:cs typeface="+mn-cs"/>
              </a:rPr>
              <a:t>WiFi</a:t>
            </a:r>
            <a:r>
              <a:rPr lang="zh-CN" altLang="en-US" sz="1200" b="0" i="0" kern="1200" dirty="0">
                <a:solidFill>
                  <a:schemeClr val="tx1"/>
                </a:solidFill>
                <a:effectLst/>
                <a:latin typeface="+mn-lt"/>
                <a:ea typeface="+mn-ea"/>
                <a:cs typeface="+mn-cs"/>
              </a:rPr>
              <a:t>链接来实现对人类移动的亚米级无源跟踪</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实现它的关键点是从单个链路中寻找多个信号参数，而不是使用来自多个链路的单个参数。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我们在</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中通过两个关键模块实现了这一点</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CSI-Motion</a:t>
            </a:r>
            <a:r>
              <a:rPr lang="zh-CN" altLang="en-US" sz="1200" b="0" i="0" kern="1200" dirty="0">
                <a:solidFill>
                  <a:schemeClr val="tx1"/>
                </a:solidFill>
                <a:effectLst/>
                <a:latin typeface="+mn-lt"/>
                <a:ea typeface="+mn-ea"/>
                <a:cs typeface="+mn-cs"/>
              </a:rPr>
              <a:t>模块对来自噪声</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的多径信号进行联合多参数估计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收到</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测量结果后，</a:t>
            </a:r>
            <a:r>
              <a:rPr lang="en-US" altLang="zh-CN" sz="1200" b="0" i="0" kern="1200" dirty="0">
                <a:solidFill>
                  <a:schemeClr val="tx1"/>
                </a:solidFill>
                <a:effectLst/>
                <a:latin typeface="+mn-lt"/>
                <a:ea typeface="+mn-ea"/>
                <a:cs typeface="+mn-cs"/>
              </a:rPr>
              <a:t>Widar2.0</a:t>
            </a:r>
            <a:r>
              <a:rPr lang="zh-CN" altLang="en-US" sz="1200" b="0" i="0" kern="1200" dirty="0">
                <a:solidFill>
                  <a:schemeClr val="tx1"/>
                </a:solidFill>
                <a:effectLst/>
                <a:latin typeface="+mn-lt"/>
                <a:ea typeface="+mn-ea"/>
                <a:cs typeface="+mn-cs"/>
              </a:rPr>
              <a:t>首先</a:t>
            </a:r>
            <a:r>
              <a:rPr lang="en-US" altLang="zh-CN" sz="1200" b="0" i="0" kern="1200" dirty="0">
                <a:solidFill>
                  <a:schemeClr val="tx1"/>
                </a:solidFill>
                <a:effectLst/>
                <a:latin typeface="+mn-lt"/>
                <a:ea typeface="+mn-ea"/>
                <a:cs typeface="+mn-cs"/>
              </a:rPr>
              <a:t>clean</a:t>
            </a:r>
            <a:r>
              <a:rPr lang="zh-CN" altLang="en-US" sz="1200" b="0" i="0" kern="1200" dirty="0">
                <a:solidFill>
                  <a:schemeClr val="tx1"/>
                </a:solidFill>
                <a:effectLst/>
                <a:latin typeface="+mn-lt"/>
                <a:ea typeface="+mn-ea"/>
                <a:cs typeface="+mn-cs"/>
              </a:rPr>
              <a:t>它们。目标：</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）消除由随机</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相位噪声，以及</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）消弱（覆盖）来自静态路径的强信号，放大由移动目标反射的信号</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应用所提出的参数估计算法以获得多径信号的多维参数（</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AoA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和衰减）</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运动跟踪模块根据多个信号参数估计值计算目标位置。</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通过路径匹配模块从混乱估计中识别与移动目标反射的信号相对应的感兴趣参数。</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通过卡尔曼平滑器融合</a:t>
            </a:r>
            <a:r>
              <a:rPr lang="en-US" altLang="zh-CN" sz="1200" b="0" i="0" kern="1200" dirty="0" err="1">
                <a:solidFill>
                  <a:schemeClr val="tx1"/>
                </a:solidFill>
                <a:effectLst/>
                <a:latin typeface="+mn-lt"/>
                <a:ea typeface="+mn-ea"/>
                <a:cs typeface="+mn-cs"/>
              </a:rPr>
              <a:t>ToF</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DFS</a:t>
            </a:r>
            <a:r>
              <a:rPr lang="zh-CN" altLang="en-US" sz="1200" b="0" i="0" kern="1200" dirty="0">
                <a:solidFill>
                  <a:schemeClr val="tx1"/>
                </a:solidFill>
                <a:effectLst/>
                <a:latin typeface="+mn-lt"/>
                <a:ea typeface="+mn-ea"/>
                <a:cs typeface="+mn-cs"/>
              </a:rPr>
              <a:t>，以在范围细化模块中细化距离估计。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最后，将估计的距离和</a:t>
            </a:r>
            <a:r>
              <a:rPr lang="en-US" altLang="zh-CN" sz="1200" b="0" i="0" kern="1200" dirty="0" err="1">
                <a:solidFill>
                  <a:schemeClr val="tx1"/>
                </a:solidFill>
                <a:effectLst/>
                <a:latin typeface="+mn-lt"/>
                <a:ea typeface="+mn-ea"/>
                <a:cs typeface="+mn-cs"/>
              </a:rPr>
              <a:t>AoA</a:t>
            </a:r>
            <a:r>
              <a:rPr lang="zh-CN" altLang="en-US" sz="1200" b="0" i="0" kern="1200" dirty="0">
                <a:solidFill>
                  <a:schemeClr val="tx1"/>
                </a:solidFill>
                <a:effectLst/>
                <a:latin typeface="+mn-lt"/>
                <a:ea typeface="+mn-ea"/>
                <a:cs typeface="+mn-cs"/>
              </a:rPr>
              <a:t>馈入定位框架以导出移动目标的位置</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10</a:t>
            </a:fld>
            <a:endParaRPr lang="zh-CN" altLang="en-US"/>
          </a:p>
        </p:txBody>
      </p:sp>
    </p:spTree>
    <p:extLst>
      <p:ext uri="{BB962C8B-B14F-4D97-AF65-F5344CB8AC3E}">
        <p14:creationId xmlns:p14="http://schemas.microsoft.com/office/powerpoint/2010/main" val="248285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本文尝试准确有效地从</a:t>
            </a:r>
            <a:r>
              <a:rPr lang="en-US" altLang="zh-CN" sz="1200" b="0" i="0" kern="1200" dirty="0">
                <a:solidFill>
                  <a:schemeClr val="tx1"/>
                </a:solidFill>
                <a:effectLst/>
                <a:latin typeface="+mn-lt"/>
                <a:ea typeface="+mn-ea"/>
                <a:cs typeface="+mn-cs"/>
              </a:rPr>
              <a:t>CSI</a:t>
            </a:r>
            <a:r>
              <a:rPr lang="zh-CN" altLang="en-US" sz="1200" b="0" i="0" kern="1200" dirty="0">
                <a:solidFill>
                  <a:schemeClr val="tx1"/>
                </a:solidFill>
                <a:effectLst/>
                <a:latin typeface="+mn-lt"/>
                <a:ea typeface="+mn-ea"/>
                <a:cs typeface="+mn-cs"/>
              </a:rPr>
              <a:t>测量中共同推导出所有这些参数。 </a:t>
            </a:r>
            <a:endParaRPr lang="zh-CN" altLang="en-US" dirty="0"/>
          </a:p>
        </p:txBody>
      </p:sp>
      <p:sp>
        <p:nvSpPr>
          <p:cNvPr id="4" name="灯片编号占位符 3"/>
          <p:cNvSpPr>
            <a:spLocks noGrp="1"/>
          </p:cNvSpPr>
          <p:nvPr>
            <p:ph type="sldNum" sz="quarter" idx="5"/>
          </p:nvPr>
        </p:nvSpPr>
        <p:spPr/>
        <p:txBody>
          <a:bodyPr/>
          <a:lstStyle/>
          <a:p>
            <a:fld id="{1CC5D14B-E0F5-4CEF-9635-33F81ECDC059}" type="slidenum">
              <a:rPr lang="zh-CN" altLang="en-US" smtClean="0"/>
              <a:t>11</a:t>
            </a:fld>
            <a:endParaRPr lang="zh-CN" altLang="en-US"/>
          </a:p>
        </p:txBody>
      </p:sp>
    </p:spTree>
    <p:extLst>
      <p:ext uri="{BB962C8B-B14F-4D97-AF65-F5344CB8AC3E}">
        <p14:creationId xmlns:p14="http://schemas.microsoft.com/office/powerpoint/2010/main" val="11665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C9B9D-2519-44A8-A117-C564286465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A8CDA90-7767-4F99-A1D5-6293EB58F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97C98C-51A4-4B3E-AD0A-16B639B88CFE}"/>
              </a:ext>
            </a:extLst>
          </p:cNvPr>
          <p:cNvSpPr>
            <a:spLocks noGrp="1"/>
          </p:cNvSpPr>
          <p:nvPr>
            <p:ph type="dt" sz="half" idx="10"/>
          </p:nvPr>
        </p:nvSpPr>
        <p:spPr/>
        <p:txBody>
          <a:bodyPr/>
          <a:lstStyle/>
          <a:p>
            <a:fld id="{BBF8B9C6-FC00-4A5D-A225-A44EEDF4C0AB}"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DDC44343-189F-4854-A38F-ECB93F5EF3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981003-BA33-4474-9B56-9B3C1405ABF8}"/>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312886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5168F-E361-4C1B-839F-4B271465FF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17B6B6-FDA9-4D3C-B445-B68C7E1FAF2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8502B5-288E-4ABE-94E5-1DC9D3544478}"/>
              </a:ext>
            </a:extLst>
          </p:cNvPr>
          <p:cNvSpPr>
            <a:spLocks noGrp="1"/>
          </p:cNvSpPr>
          <p:nvPr>
            <p:ph type="dt" sz="half" idx="10"/>
          </p:nvPr>
        </p:nvSpPr>
        <p:spPr/>
        <p:txBody>
          <a:bodyPr/>
          <a:lstStyle/>
          <a:p>
            <a:fld id="{BBF8B9C6-FC00-4A5D-A225-A44EEDF4C0AB}"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4F171F94-7173-4876-87FB-C4ADC9F558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056BE-1F34-47E6-9EE7-9863A48F944B}"/>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409755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5B5B27-8BC9-452D-9FB3-B00227FBC81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DDB638-CF65-4D86-A65F-D900D4604C6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F1C0BDC-8E92-4E32-8EAC-D53F29431056}"/>
              </a:ext>
            </a:extLst>
          </p:cNvPr>
          <p:cNvSpPr>
            <a:spLocks noGrp="1"/>
          </p:cNvSpPr>
          <p:nvPr>
            <p:ph type="dt" sz="half" idx="10"/>
          </p:nvPr>
        </p:nvSpPr>
        <p:spPr/>
        <p:txBody>
          <a:bodyPr/>
          <a:lstStyle/>
          <a:p>
            <a:fld id="{BBF8B9C6-FC00-4A5D-A225-A44EEDF4C0AB}"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542B8225-6C02-4DAE-8379-DD66148696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A28AE3-8628-4C4B-BC8A-7FB32CDF0897}"/>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47309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342E5-EC2E-40D2-A921-BC02CA9346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E36288-2859-4103-B2F9-77431E6FA04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7E628B-8E06-4ECE-BF46-1076D3E81A6C}"/>
              </a:ext>
            </a:extLst>
          </p:cNvPr>
          <p:cNvSpPr>
            <a:spLocks noGrp="1"/>
          </p:cNvSpPr>
          <p:nvPr>
            <p:ph type="dt" sz="half" idx="10"/>
          </p:nvPr>
        </p:nvSpPr>
        <p:spPr/>
        <p:txBody>
          <a:bodyPr/>
          <a:lstStyle/>
          <a:p>
            <a:fld id="{BBF8B9C6-FC00-4A5D-A225-A44EEDF4C0AB}"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394E64DE-69D4-43ED-925D-E529039BE9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809851-C10B-47BE-8BA6-36601CF7D456}"/>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3653170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30ACF-C411-46C4-86F1-1F67F314D9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46C0AF-9EA4-42A6-926B-7B324D756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5419857-5DB1-4F96-A2CE-E3B953D66455}"/>
              </a:ext>
            </a:extLst>
          </p:cNvPr>
          <p:cNvSpPr>
            <a:spLocks noGrp="1"/>
          </p:cNvSpPr>
          <p:nvPr>
            <p:ph type="dt" sz="half" idx="10"/>
          </p:nvPr>
        </p:nvSpPr>
        <p:spPr/>
        <p:txBody>
          <a:bodyPr/>
          <a:lstStyle/>
          <a:p>
            <a:fld id="{BBF8B9C6-FC00-4A5D-A225-A44EEDF4C0AB}"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004E1D3D-AAAB-4F75-BC80-FA384604B3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1A0730-A840-47F5-AFB6-40C3293A1803}"/>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144359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90650-8380-4125-A8DD-11F5831259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FF78A7-F707-4EDA-8ACA-B90386BC843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2E80550-A016-45E0-9117-45F9C1EEBF5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B9717BA-8396-4729-818A-4C47C30C09B7}"/>
              </a:ext>
            </a:extLst>
          </p:cNvPr>
          <p:cNvSpPr>
            <a:spLocks noGrp="1"/>
          </p:cNvSpPr>
          <p:nvPr>
            <p:ph type="dt" sz="half" idx="10"/>
          </p:nvPr>
        </p:nvSpPr>
        <p:spPr/>
        <p:txBody>
          <a:bodyPr/>
          <a:lstStyle/>
          <a:p>
            <a:fld id="{BBF8B9C6-FC00-4A5D-A225-A44EEDF4C0AB}" type="datetimeFigureOut">
              <a:rPr lang="zh-CN" altLang="en-US" smtClean="0"/>
              <a:t>2018/12/23</a:t>
            </a:fld>
            <a:endParaRPr lang="zh-CN" altLang="en-US"/>
          </a:p>
        </p:txBody>
      </p:sp>
      <p:sp>
        <p:nvSpPr>
          <p:cNvPr id="6" name="页脚占位符 5">
            <a:extLst>
              <a:ext uri="{FF2B5EF4-FFF2-40B4-BE49-F238E27FC236}">
                <a16:creationId xmlns:a16="http://schemas.microsoft.com/office/drawing/2014/main" id="{656A200A-571B-4F09-B7BB-70D058750B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A05617-D643-4882-B9CC-CACD73CDF1E8}"/>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128671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6FE7E-3903-4D45-B34B-679D34D385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03E8D37-B695-4A73-837C-50030E7B80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EC3587D-AC1D-4018-A61F-EC461FC4573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CC1479B-22DD-40E7-A87A-7ACAB4699A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B704CAC-8BE4-4BB6-9639-14053609ACC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7A4F1D8-A371-4ED0-8835-ADA599CA54DA}"/>
              </a:ext>
            </a:extLst>
          </p:cNvPr>
          <p:cNvSpPr>
            <a:spLocks noGrp="1"/>
          </p:cNvSpPr>
          <p:nvPr>
            <p:ph type="dt" sz="half" idx="10"/>
          </p:nvPr>
        </p:nvSpPr>
        <p:spPr/>
        <p:txBody>
          <a:bodyPr/>
          <a:lstStyle/>
          <a:p>
            <a:fld id="{BBF8B9C6-FC00-4A5D-A225-A44EEDF4C0AB}" type="datetimeFigureOut">
              <a:rPr lang="zh-CN" altLang="en-US" smtClean="0"/>
              <a:t>2018/12/23</a:t>
            </a:fld>
            <a:endParaRPr lang="zh-CN" altLang="en-US"/>
          </a:p>
        </p:txBody>
      </p:sp>
      <p:sp>
        <p:nvSpPr>
          <p:cNvPr id="8" name="页脚占位符 7">
            <a:extLst>
              <a:ext uri="{FF2B5EF4-FFF2-40B4-BE49-F238E27FC236}">
                <a16:creationId xmlns:a16="http://schemas.microsoft.com/office/drawing/2014/main" id="{9BAE3871-6410-4972-A1EF-F47D6E6D5B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C4BEEF-1104-46C3-B9A5-43AA00EFAB94}"/>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197554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248A7-ACA5-44AF-B544-1D52491F23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710050-F1B7-44EE-82D2-CABE5128C911}"/>
              </a:ext>
            </a:extLst>
          </p:cNvPr>
          <p:cNvSpPr>
            <a:spLocks noGrp="1"/>
          </p:cNvSpPr>
          <p:nvPr>
            <p:ph type="dt" sz="half" idx="10"/>
          </p:nvPr>
        </p:nvSpPr>
        <p:spPr/>
        <p:txBody>
          <a:bodyPr/>
          <a:lstStyle/>
          <a:p>
            <a:fld id="{BBF8B9C6-FC00-4A5D-A225-A44EEDF4C0AB}" type="datetimeFigureOut">
              <a:rPr lang="zh-CN" altLang="en-US" smtClean="0"/>
              <a:t>2018/12/23</a:t>
            </a:fld>
            <a:endParaRPr lang="zh-CN" altLang="en-US"/>
          </a:p>
        </p:txBody>
      </p:sp>
      <p:sp>
        <p:nvSpPr>
          <p:cNvPr id="4" name="页脚占位符 3">
            <a:extLst>
              <a:ext uri="{FF2B5EF4-FFF2-40B4-BE49-F238E27FC236}">
                <a16:creationId xmlns:a16="http://schemas.microsoft.com/office/drawing/2014/main" id="{2CAD38B3-042C-42D1-A839-C31E8893415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832792-38DB-4022-9D07-3E3B2172CAA4}"/>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240081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97D1FF-4389-43C8-A8CA-DFF72208FB83}"/>
              </a:ext>
            </a:extLst>
          </p:cNvPr>
          <p:cNvSpPr>
            <a:spLocks noGrp="1"/>
          </p:cNvSpPr>
          <p:nvPr>
            <p:ph type="dt" sz="half" idx="10"/>
          </p:nvPr>
        </p:nvSpPr>
        <p:spPr/>
        <p:txBody>
          <a:bodyPr/>
          <a:lstStyle/>
          <a:p>
            <a:fld id="{BBF8B9C6-FC00-4A5D-A225-A44EEDF4C0AB}" type="datetimeFigureOut">
              <a:rPr lang="zh-CN" altLang="en-US" smtClean="0"/>
              <a:t>2018/12/23</a:t>
            </a:fld>
            <a:endParaRPr lang="zh-CN" altLang="en-US"/>
          </a:p>
        </p:txBody>
      </p:sp>
      <p:sp>
        <p:nvSpPr>
          <p:cNvPr id="3" name="页脚占位符 2">
            <a:extLst>
              <a:ext uri="{FF2B5EF4-FFF2-40B4-BE49-F238E27FC236}">
                <a16:creationId xmlns:a16="http://schemas.microsoft.com/office/drawing/2014/main" id="{8651AF61-5CAA-4628-A4CA-AF6E427BB7B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F517720-2358-42F9-9402-37CBCD6014E9}"/>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184291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7F6-5B44-4BBC-BE2E-E544756EBB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E4D3F7-2C94-40B4-B9AC-222381389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9A1F360-30ED-402B-BDF7-5DC7975AF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6D164E8-AA09-48B3-81FC-CF74471AFAFA}"/>
              </a:ext>
            </a:extLst>
          </p:cNvPr>
          <p:cNvSpPr>
            <a:spLocks noGrp="1"/>
          </p:cNvSpPr>
          <p:nvPr>
            <p:ph type="dt" sz="half" idx="10"/>
          </p:nvPr>
        </p:nvSpPr>
        <p:spPr/>
        <p:txBody>
          <a:bodyPr/>
          <a:lstStyle/>
          <a:p>
            <a:fld id="{BBF8B9C6-FC00-4A5D-A225-A44EEDF4C0AB}" type="datetimeFigureOut">
              <a:rPr lang="zh-CN" altLang="en-US" smtClean="0"/>
              <a:t>2018/12/23</a:t>
            </a:fld>
            <a:endParaRPr lang="zh-CN" altLang="en-US"/>
          </a:p>
        </p:txBody>
      </p:sp>
      <p:sp>
        <p:nvSpPr>
          <p:cNvPr id="6" name="页脚占位符 5">
            <a:extLst>
              <a:ext uri="{FF2B5EF4-FFF2-40B4-BE49-F238E27FC236}">
                <a16:creationId xmlns:a16="http://schemas.microsoft.com/office/drawing/2014/main" id="{8D7BA455-2CB1-4F52-A5FB-68CD7EABC1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5ECB9E-42F3-495C-BE14-690A5734BF8D}"/>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376359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5EEDC-5915-44A2-B652-0046A2C12B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32130C-786E-4617-8243-3BCD25FD1C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F7B3B4-E2D7-47AC-92F8-9BC064F21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3A2BF4A-5B78-4742-A6C0-AF50E2CAD7A8}"/>
              </a:ext>
            </a:extLst>
          </p:cNvPr>
          <p:cNvSpPr>
            <a:spLocks noGrp="1"/>
          </p:cNvSpPr>
          <p:nvPr>
            <p:ph type="dt" sz="half" idx="10"/>
          </p:nvPr>
        </p:nvSpPr>
        <p:spPr/>
        <p:txBody>
          <a:bodyPr/>
          <a:lstStyle/>
          <a:p>
            <a:fld id="{BBF8B9C6-FC00-4A5D-A225-A44EEDF4C0AB}" type="datetimeFigureOut">
              <a:rPr lang="zh-CN" altLang="en-US" smtClean="0"/>
              <a:t>2018/12/23</a:t>
            </a:fld>
            <a:endParaRPr lang="zh-CN" altLang="en-US"/>
          </a:p>
        </p:txBody>
      </p:sp>
      <p:sp>
        <p:nvSpPr>
          <p:cNvPr id="6" name="页脚占位符 5">
            <a:extLst>
              <a:ext uri="{FF2B5EF4-FFF2-40B4-BE49-F238E27FC236}">
                <a16:creationId xmlns:a16="http://schemas.microsoft.com/office/drawing/2014/main" id="{70200359-919D-49B0-8EF6-562697D8D0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325DA6-A4AB-437D-A65B-B117033E0AF1}"/>
              </a:ext>
            </a:extLst>
          </p:cNvPr>
          <p:cNvSpPr>
            <a:spLocks noGrp="1"/>
          </p:cNvSpPr>
          <p:nvPr>
            <p:ph type="sldNum" sz="quarter" idx="12"/>
          </p:nvPr>
        </p:nvSpPr>
        <p:spPr/>
        <p:txBody>
          <a:body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310583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2EEFC37-2ED7-4F27-BB62-AE69E582BE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89083D-0387-4B98-957B-C32E96BEA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EF0B7D-12AC-4DE9-B202-5CC69F560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8B9C6-FC00-4A5D-A225-A44EEDF4C0AB}"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D11E68BE-FCAD-4E16-92FD-A177AE818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E89982-3FE4-4FF0-B3F8-8546EAD0F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C7AE7-DBF4-45C1-BE20-BF9467557879}" type="slidenum">
              <a:rPr lang="zh-CN" altLang="en-US" smtClean="0"/>
              <a:t>‹#›</a:t>
            </a:fld>
            <a:endParaRPr lang="zh-CN" altLang="en-US"/>
          </a:p>
        </p:txBody>
      </p:sp>
    </p:spTree>
    <p:extLst>
      <p:ext uri="{BB962C8B-B14F-4D97-AF65-F5344CB8AC3E}">
        <p14:creationId xmlns:p14="http://schemas.microsoft.com/office/powerpoint/2010/main" val="275171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C463B4-11F6-46C8-A8B1-D3219082B252}"/>
              </a:ext>
            </a:extLst>
          </p:cNvPr>
          <p:cNvSpPr>
            <a:spLocks noChangeArrowheads="1"/>
          </p:cNvSpPr>
          <p:nvPr/>
        </p:nvSpPr>
        <p:spPr bwMode="auto">
          <a:xfrm>
            <a:off x="1915118" y="1941102"/>
            <a:ext cx="4674219"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4800" b="1" dirty="0">
                <a:solidFill>
                  <a:srgbClr val="333333"/>
                </a:solidFill>
                <a:latin typeface="Arial" panose="020B0604020202020204" pitchFamily="34" charset="0"/>
              </a:rPr>
              <a:t>Widar 2.0</a:t>
            </a:r>
            <a:r>
              <a:rPr lang="zh-CN" altLang="zh-CN" sz="4800" b="1" dirty="0">
                <a:solidFill>
                  <a:srgbClr val="333333"/>
                </a:solidFill>
                <a:latin typeface="Arial" panose="020B0604020202020204" pitchFamily="34" charset="0"/>
              </a:rPr>
              <a:t>:</a:t>
            </a:r>
            <a:endParaRPr kumimoji="0" lang="en-US" altLang="zh-CN" sz="4400" b="1"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3600" b="1" i="0" u="none" strike="noStrike" cap="none" normalizeH="0" baseline="0" dirty="0">
              <a:ln>
                <a:noFill/>
              </a:ln>
              <a:solidFill>
                <a:srgbClr val="333333"/>
              </a:solidFill>
              <a:effectLst/>
              <a:latin typeface="Arial" panose="020B0604020202020204" pitchFamily="34" charset="0"/>
              <a:ea typeface="Open Sans"/>
            </a:endParaRPr>
          </a:p>
          <a:p>
            <a:pPr lvl="0" eaLnBrk="0" fontAlgn="base" hangingPunct="0">
              <a:spcBef>
                <a:spcPct val="0"/>
              </a:spcBef>
              <a:spcAft>
                <a:spcPct val="0"/>
              </a:spcAft>
            </a:pPr>
            <a:r>
              <a:rPr lang="en-US" altLang="zh-CN" sz="2800" b="1" dirty="0">
                <a:solidFill>
                  <a:srgbClr val="333333"/>
                </a:solidFill>
                <a:latin typeface="Arial" panose="020B0604020202020204" pitchFamily="34" charset="0"/>
                <a:ea typeface="Open Sans"/>
              </a:rPr>
              <a:t>Passive Human Tracking with a Single Wi-Fi Link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8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2208A43C-EF73-4316-947E-5E94163836E0}"/>
              </a:ext>
            </a:extLst>
          </p:cNvPr>
          <p:cNvSpPr txBox="1"/>
          <p:nvPr/>
        </p:nvSpPr>
        <p:spPr>
          <a:xfrm>
            <a:off x="10137979" y="6107048"/>
            <a:ext cx="1765227" cy="461665"/>
          </a:xfrm>
          <a:prstGeom prst="rect">
            <a:avLst/>
          </a:prstGeom>
          <a:noFill/>
        </p:spPr>
        <p:txBody>
          <a:bodyPr wrap="none" rtlCol="0">
            <a:spAutoFit/>
          </a:bodyPr>
          <a:lstStyle/>
          <a:p>
            <a:r>
              <a:rPr lang="en-US" altLang="zh-CN" sz="2400" dirty="0">
                <a:latin typeface="Open Sans"/>
              </a:rPr>
              <a:t>2018-12-26</a:t>
            </a:r>
            <a:endParaRPr lang="zh-CN" altLang="en-US" sz="2400" dirty="0">
              <a:latin typeface="Open Sans"/>
            </a:endParaRPr>
          </a:p>
        </p:txBody>
      </p:sp>
    </p:spTree>
    <p:extLst>
      <p:ext uri="{BB962C8B-B14F-4D97-AF65-F5344CB8AC3E}">
        <p14:creationId xmlns:p14="http://schemas.microsoft.com/office/powerpoint/2010/main" val="227813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1015663"/>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System overview of Widar2.0</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p:txBody>
      </p:sp>
      <p:pic>
        <p:nvPicPr>
          <p:cNvPr id="2" name="图片 1">
            <a:extLst>
              <a:ext uri="{FF2B5EF4-FFF2-40B4-BE49-F238E27FC236}">
                <a16:creationId xmlns:a16="http://schemas.microsoft.com/office/drawing/2014/main" id="{B7DEF939-A8FA-4E0D-9D01-B1E7CBFE7490}"/>
              </a:ext>
            </a:extLst>
          </p:cNvPr>
          <p:cNvPicPr>
            <a:picLocks noChangeAspect="1"/>
          </p:cNvPicPr>
          <p:nvPr/>
        </p:nvPicPr>
        <p:blipFill rotWithShape="1">
          <a:blip r:embed="rId3"/>
          <a:srcRect l="-1" r="81797"/>
          <a:stretch/>
        </p:blipFill>
        <p:spPr>
          <a:xfrm>
            <a:off x="371131" y="2133080"/>
            <a:ext cx="1946536" cy="2233180"/>
          </a:xfrm>
          <a:prstGeom prst="rect">
            <a:avLst/>
          </a:prstGeom>
        </p:spPr>
      </p:pic>
      <p:pic>
        <p:nvPicPr>
          <p:cNvPr id="8" name="图片 7">
            <a:extLst>
              <a:ext uri="{FF2B5EF4-FFF2-40B4-BE49-F238E27FC236}">
                <a16:creationId xmlns:a16="http://schemas.microsoft.com/office/drawing/2014/main" id="{780D99E0-0F5A-4864-A3EE-E1DBF80339EA}"/>
              </a:ext>
            </a:extLst>
          </p:cNvPr>
          <p:cNvPicPr>
            <a:picLocks noChangeAspect="1"/>
          </p:cNvPicPr>
          <p:nvPr/>
        </p:nvPicPr>
        <p:blipFill rotWithShape="1">
          <a:blip r:embed="rId3"/>
          <a:srcRect l="92225" t="61163" r="2432" b="14525"/>
          <a:stretch/>
        </p:blipFill>
        <p:spPr>
          <a:xfrm>
            <a:off x="10988536" y="3564121"/>
            <a:ext cx="571286" cy="542925"/>
          </a:xfrm>
          <a:prstGeom prst="rect">
            <a:avLst/>
          </a:prstGeom>
        </p:spPr>
      </p:pic>
      <p:sp>
        <p:nvSpPr>
          <p:cNvPr id="3" name="椭圆 2">
            <a:extLst>
              <a:ext uri="{FF2B5EF4-FFF2-40B4-BE49-F238E27FC236}">
                <a16:creationId xmlns:a16="http://schemas.microsoft.com/office/drawing/2014/main" id="{2F10E391-4541-40A7-BC6A-36BCD411ADEC}"/>
              </a:ext>
            </a:extLst>
          </p:cNvPr>
          <p:cNvSpPr/>
          <p:nvPr/>
        </p:nvSpPr>
        <p:spPr>
          <a:xfrm>
            <a:off x="2936580" y="3667125"/>
            <a:ext cx="704850"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CSI</a:t>
            </a:r>
            <a:endParaRPr lang="zh-CN" altLang="en-US" sz="1400" b="1" dirty="0">
              <a:solidFill>
                <a:schemeClr val="tx1"/>
              </a:solidFill>
            </a:endParaRPr>
          </a:p>
        </p:txBody>
      </p:sp>
      <p:sp>
        <p:nvSpPr>
          <p:cNvPr id="9" name="矩形: 圆角 8">
            <a:extLst>
              <a:ext uri="{FF2B5EF4-FFF2-40B4-BE49-F238E27FC236}">
                <a16:creationId xmlns:a16="http://schemas.microsoft.com/office/drawing/2014/main" id="{880A03C1-F8B5-4527-8412-8849E6E04EEB}"/>
              </a:ext>
            </a:extLst>
          </p:cNvPr>
          <p:cNvSpPr/>
          <p:nvPr/>
        </p:nvSpPr>
        <p:spPr>
          <a:xfrm>
            <a:off x="4069843" y="3571875"/>
            <a:ext cx="1009862"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CSI Cleaning</a:t>
            </a:r>
            <a:endParaRPr lang="zh-CN" altLang="en-US" sz="1400" b="1" dirty="0">
              <a:solidFill>
                <a:schemeClr val="tx1"/>
              </a:solidFill>
            </a:endParaRPr>
          </a:p>
        </p:txBody>
      </p:sp>
      <p:sp>
        <p:nvSpPr>
          <p:cNvPr id="10" name="矩形: 圆角 9">
            <a:extLst>
              <a:ext uri="{FF2B5EF4-FFF2-40B4-BE49-F238E27FC236}">
                <a16:creationId xmlns:a16="http://schemas.microsoft.com/office/drawing/2014/main" id="{D8AFE57E-0B45-42B9-AB2C-E9B5823E85C3}"/>
              </a:ext>
            </a:extLst>
          </p:cNvPr>
          <p:cNvSpPr/>
          <p:nvPr/>
        </p:nvSpPr>
        <p:spPr>
          <a:xfrm>
            <a:off x="4069843" y="2603689"/>
            <a:ext cx="1009862"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Parameter Estimation</a:t>
            </a:r>
            <a:endParaRPr lang="zh-CN" altLang="en-US" sz="1200" b="1" dirty="0">
              <a:solidFill>
                <a:schemeClr val="tx1"/>
              </a:solidFill>
            </a:endParaRPr>
          </a:p>
        </p:txBody>
      </p:sp>
      <p:sp>
        <p:nvSpPr>
          <p:cNvPr id="11" name="矩形 10">
            <a:extLst>
              <a:ext uri="{FF2B5EF4-FFF2-40B4-BE49-F238E27FC236}">
                <a16:creationId xmlns:a16="http://schemas.microsoft.com/office/drawing/2014/main" id="{3A06233C-4B7E-4487-B253-B3E42C838721}"/>
              </a:ext>
            </a:extLst>
          </p:cNvPr>
          <p:cNvSpPr/>
          <p:nvPr/>
        </p:nvSpPr>
        <p:spPr>
          <a:xfrm>
            <a:off x="2707980" y="2457450"/>
            <a:ext cx="2562013" cy="190881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EA8414C-C0B6-4B2E-A9BA-4DE0E72E554B}"/>
              </a:ext>
            </a:extLst>
          </p:cNvPr>
          <p:cNvSpPr txBox="1"/>
          <p:nvPr/>
        </p:nvSpPr>
        <p:spPr>
          <a:xfrm>
            <a:off x="2841330" y="2540898"/>
            <a:ext cx="1152525" cy="307777"/>
          </a:xfrm>
          <a:prstGeom prst="rect">
            <a:avLst/>
          </a:prstGeom>
          <a:noFill/>
        </p:spPr>
        <p:txBody>
          <a:bodyPr wrap="square" rtlCol="0">
            <a:spAutoFit/>
          </a:bodyPr>
          <a:lstStyle/>
          <a:p>
            <a:r>
              <a:rPr lang="en-US" altLang="zh-CN" sz="1400" dirty="0"/>
              <a:t>CSI-Motion</a:t>
            </a:r>
            <a:endParaRPr lang="zh-CN" altLang="en-US" sz="1400" dirty="0"/>
          </a:p>
        </p:txBody>
      </p:sp>
      <p:cxnSp>
        <p:nvCxnSpPr>
          <p:cNvPr id="14" name="直接箭头连接符 13">
            <a:extLst>
              <a:ext uri="{FF2B5EF4-FFF2-40B4-BE49-F238E27FC236}">
                <a16:creationId xmlns:a16="http://schemas.microsoft.com/office/drawing/2014/main" id="{F6C4C81D-8F11-49FF-9428-6A3A9D06BB82}"/>
              </a:ext>
            </a:extLst>
          </p:cNvPr>
          <p:cNvCxnSpPr>
            <a:cxnSpLocks/>
            <a:endCxn id="3" idx="2"/>
          </p:cNvCxnSpPr>
          <p:nvPr/>
        </p:nvCxnSpPr>
        <p:spPr>
          <a:xfrm flipV="1">
            <a:off x="2317667" y="3838226"/>
            <a:ext cx="618913" cy="511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直接箭头连接符 15">
            <a:extLst>
              <a:ext uri="{FF2B5EF4-FFF2-40B4-BE49-F238E27FC236}">
                <a16:creationId xmlns:a16="http://schemas.microsoft.com/office/drawing/2014/main" id="{8DB92579-8632-4CB5-99AD-4D4437FBB5D0}"/>
              </a:ext>
            </a:extLst>
          </p:cNvPr>
          <p:cNvCxnSpPr>
            <a:cxnSpLocks/>
            <a:endCxn id="9" idx="1"/>
          </p:cNvCxnSpPr>
          <p:nvPr/>
        </p:nvCxnSpPr>
        <p:spPr>
          <a:xfrm>
            <a:off x="3641430" y="3843337"/>
            <a:ext cx="428413" cy="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直接箭头连接符 18">
            <a:extLst>
              <a:ext uri="{FF2B5EF4-FFF2-40B4-BE49-F238E27FC236}">
                <a16:creationId xmlns:a16="http://schemas.microsoft.com/office/drawing/2014/main" id="{F21B00C5-F33F-4CC3-8ED9-BF20580664DB}"/>
              </a:ext>
            </a:extLst>
          </p:cNvPr>
          <p:cNvCxnSpPr>
            <a:cxnSpLocks/>
            <a:stCxn id="9" idx="0"/>
            <a:endCxn id="10" idx="2"/>
          </p:cNvCxnSpPr>
          <p:nvPr/>
        </p:nvCxnSpPr>
        <p:spPr>
          <a:xfrm flipV="1">
            <a:off x="4574774" y="3146614"/>
            <a:ext cx="0" cy="42526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矩形: 圆角 19">
            <a:extLst>
              <a:ext uri="{FF2B5EF4-FFF2-40B4-BE49-F238E27FC236}">
                <a16:creationId xmlns:a16="http://schemas.microsoft.com/office/drawing/2014/main" id="{FD4125DD-F25B-4D1D-946A-3BB859D3C5A0}"/>
              </a:ext>
            </a:extLst>
          </p:cNvPr>
          <p:cNvSpPr/>
          <p:nvPr/>
        </p:nvSpPr>
        <p:spPr>
          <a:xfrm>
            <a:off x="5593409" y="2603689"/>
            <a:ext cx="971550"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Path Matching</a:t>
            </a:r>
            <a:endParaRPr lang="zh-CN" altLang="en-US" sz="1200" b="1" dirty="0">
              <a:solidFill>
                <a:schemeClr val="tx1"/>
              </a:solidFill>
            </a:endParaRPr>
          </a:p>
        </p:txBody>
      </p:sp>
      <p:sp>
        <p:nvSpPr>
          <p:cNvPr id="29" name="椭圆 28">
            <a:extLst>
              <a:ext uri="{FF2B5EF4-FFF2-40B4-BE49-F238E27FC236}">
                <a16:creationId xmlns:a16="http://schemas.microsoft.com/office/drawing/2014/main" id="{72F52A28-1806-40BE-81EA-B3FE6CE3D894}"/>
              </a:ext>
            </a:extLst>
          </p:cNvPr>
          <p:cNvSpPr/>
          <p:nvPr/>
        </p:nvSpPr>
        <p:spPr>
          <a:xfrm>
            <a:off x="7032330" y="2677574"/>
            <a:ext cx="771524"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DFS</a:t>
            </a:r>
            <a:endParaRPr lang="zh-CN" altLang="en-US" sz="1400" b="1" dirty="0">
              <a:solidFill>
                <a:schemeClr val="tx1"/>
              </a:solidFill>
            </a:endParaRPr>
          </a:p>
        </p:txBody>
      </p:sp>
      <p:sp>
        <p:nvSpPr>
          <p:cNvPr id="30" name="椭圆 29">
            <a:extLst>
              <a:ext uri="{FF2B5EF4-FFF2-40B4-BE49-F238E27FC236}">
                <a16:creationId xmlns:a16="http://schemas.microsoft.com/office/drawing/2014/main" id="{DDC26D40-D691-4241-9DC8-91288FF2D89F}"/>
              </a:ext>
            </a:extLst>
          </p:cNvPr>
          <p:cNvSpPr/>
          <p:nvPr/>
        </p:nvSpPr>
        <p:spPr>
          <a:xfrm>
            <a:off x="7032330" y="3193517"/>
            <a:ext cx="771524"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a:solidFill>
                  <a:schemeClr val="tx1"/>
                </a:solidFill>
              </a:rPr>
              <a:t>ToF</a:t>
            </a:r>
            <a:endParaRPr lang="zh-CN" altLang="en-US" sz="1400" b="1" dirty="0">
              <a:solidFill>
                <a:schemeClr val="tx1"/>
              </a:solidFill>
            </a:endParaRPr>
          </a:p>
        </p:txBody>
      </p:sp>
      <p:sp>
        <p:nvSpPr>
          <p:cNvPr id="31" name="椭圆 30">
            <a:extLst>
              <a:ext uri="{FF2B5EF4-FFF2-40B4-BE49-F238E27FC236}">
                <a16:creationId xmlns:a16="http://schemas.microsoft.com/office/drawing/2014/main" id="{794478AB-6305-4D0D-A96E-EF295EA3C743}"/>
              </a:ext>
            </a:extLst>
          </p:cNvPr>
          <p:cNvSpPr/>
          <p:nvPr/>
        </p:nvSpPr>
        <p:spPr>
          <a:xfrm>
            <a:off x="7032329" y="3664483"/>
            <a:ext cx="771525"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a:solidFill>
                  <a:schemeClr val="tx1"/>
                </a:solidFill>
              </a:rPr>
              <a:t>AoA</a:t>
            </a:r>
            <a:endParaRPr lang="zh-CN" altLang="en-US" sz="1400" b="1" dirty="0">
              <a:solidFill>
                <a:schemeClr val="tx1"/>
              </a:solidFill>
            </a:endParaRPr>
          </a:p>
        </p:txBody>
      </p:sp>
      <p:sp>
        <p:nvSpPr>
          <p:cNvPr id="32" name="矩形: 圆角 31">
            <a:extLst>
              <a:ext uri="{FF2B5EF4-FFF2-40B4-BE49-F238E27FC236}">
                <a16:creationId xmlns:a16="http://schemas.microsoft.com/office/drawing/2014/main" id="{6041EF92-7B2E-4576-AA3D-EAE2BE5736E7}"/>
              </a:ext>
            </a:extLst>
          </p:cNvPr>
          <p:cNvSpPr/>
          <p:nvPr/>
        </p:nvSpPr>
        <p:spPr>
          <a:xfrm>
            <a:off x="8223810" y="2577208"/>
            <a:ext cx="1085639"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Range Refinement</a:t>
            </a:r>
            <a:endParaRPr lang="zh-CN" altLang="en-US" sz="1200" b="1" dirty="0">
              <a:solidFill>
                <a:schemeClr val="tx1"/>
              </a:solidFill>
            </a:endParaRPr>
          </a:p>
        </p:txBody>
      </p:sp>
      <p:sp>
        <p:nvSpPr>
          <p:cNvPr id="33" name="椭圆 32">
            <a:extLst>
              <a:ext uri="{FF2B5EF4-FFF2-40B4-BE49-F238E27FC236}">
                <a16:creationId xmlns:a16="http://schemas.microsoft.com/office/drawing/2014/main" id="{F21A8F8F-F212-4B51-8679-66192547E855}"/>
              </a:ext>
            </a:extLst>
          </p:cNvPr>
          <p:cNvSpPr/>
          <p:nvPr/>
        </p:nvSpPr>
        <p:spPr>
          <a:xfrm>
            <a:off x="9717236" y="2683511"/>
            <a:ext cx="847515"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rPr>
              <a:t>Range</a:t>
            </a:r>
            <a:endParaRPr lang="zh-CN" altLang="en-US" sz="1100" b="1" dirty="0">
              <a:solidFill>
                <a:schemeClr val="tx1"/>
              </a:solidFill>
            </a:endParaRPr>
          </a:p>
        </p:txBody>
      </p:sp>
      <p:sp>
        <p:nvSpPr>
          <p:cNvPr id="34" name="矩形: 圆角 33">
            <a:extLst>
              <a:ext uri="{FF2B5EF4-FFF2-40B4-BE49-F238E27FC236}">
                <a16:creationId xmlns:a16="http://schemas.microsoft.com/office/drawing/2014/main" id="{21E9CCFD-6D4B-484D-8A9E-6EDC419FB11A}"/>
              </a:ext>
            </a:extLst>
          </p:cNvPr>
          <p:cNvSpPr/>
          <p:nvPr/>
        </p:nvSpPr>
        <p:spPr>
          <a:xfrm>
            <a:off x="9596670" y="3571875"/>
            <a:ext cx="1085639"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Localization</a:t>
            </a:r>
            <a:endParaRPr lang="zh-CN" altLang="en-US" sz="1200" b="1" dirty="0">
              <a:solidFill>
                <a:schemeClr val="tx1"/>
              </a:solidFill>
            </a:endParaRPr>
          </a:p>
        </p:txBody>
      </p:sp>
      <p:cxnSp>
        <p:nvCxnSpPr>
          <p:cNvPr id="35" name="直接箭头连接符 34">
            <a:extLst>
              <a:ext uri="{FF2B5EF4-FFF2-40B4-BE49-F238E27FC236}">
                <a16:creationId xmlns:a16="http://schemas.microsoft.com/office/drawing/2014/main" id="{5CB8D0C4-5024-4313-9264-C6817F690440}"/>
              </a:ext>
            </a:extLst>
          </p:cNvPr>
          <p:cNvCxnSpPr>
            <a:cxnSpLocks/>
            <a:stCxn id="10" idx="3"/>
            <a:endCxn id="20" idx="1"/>
          </p:cNvCxnSpPr>
          <p:nvPr/>
        </p:nvCxnSpPr>
        <p:spPr>
          <a:xfrm>
            <a:off x="5079705" y="2875152"/>
            <a:ext cx="513704"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直接箭头连接符 37">
            <a:extLst>
              <a:ext uri="{FF2B5EF4-FFF2-40B4-BE49-F238E27FC236}">
                <a16:creationId xmlns:a16="http://schemas.microsoft.com/office/drawing/2014/main" id="{CE1A302E-0459-4CBE-AF6F-7EF601818D70}"/>
              </a:ext>
            </a:extLst>
          </p:cNvPr>
          <p:cNvCxnSpPr>
            <a:cxnSpLocks/>
            <a:endCxn id="29" idx="2"/>
          </p:cNvCxnSpPr>
          <p:nvPr/>
        </p:nvCxnSpPr>
        <p:spPr>
          <a:xfrm>
            <a:off x="6564959" y="2848674"/>
            <a:ext cx="467371" cy="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连接符: 肘形 40">
            <a:extLst>
              <a:ext uri="{FF2B5EF4-FFF2-40B4-BE49-F238E27FC236}">
                <a16:creationId xmlns:a16="http://schemas.microsoft.com/office/drawing/2014/main" id="{6ACAED2A-11C1-4644-8620-032BB87AC3F7}"/>
              </a:ext>
            </a:extLst>
          </p:cNvPr>
          <p:cNvCxnSpPr>
            <a:cxnSpLocks/>
            <a:endCxn id="30" idx="2"/>
          </p:cNvCxnSpPr>
          <p:nvPr/>
        </p:nvCxnSpPr>
        <p:spPr>
          <a:xfrm rot="16200000" flipH="1">
            <a:off x="6657515" y="2989803"/>
            <a:ext cx="515944" cy="233686"/>
          </a:xfrm>
          <a:prstGeom prst="bentConnector2">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连接符: 肘形 43">
            <a:extLst>
              <a:ext uri="{FF2B5EF4-FFF2-40B4-BE49-F238E27FC236}">
                <a16:creationId xmlns:a16="http://schemas.microsoft.com/office/drawing/2014/main" id="{63AF1CDF-5E46-4E48-9258-59A2B50E2E49}"/>
              </a:ext>
            </a:extLst>
          </p:cNvPr>
          <p:cNvCxnSpPr>
            <a:cxnSpLocks/>
            <a:endCxn id="31" idx="2"/>
          </p:cNvCxnSpPr>
          <p:nvPr/>
        </p:nvCxnSpPr>
        <p:spPr>
          <a:xfrm rot="16200000" flipH="1">
            <a:off x="6422030" y="3225285"/>
            <a:ext cx="986912" cy="233685"/>
          </a:xfrm>
          <a:prstGeom prst="bentConnector2">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直接箭头连接符 45">
            <a:extLst>
              <a:ext uri="{FF2B5EF4-FFF2-40B4-BE49-F238E27FC236}">
                <a16:creationId xmlns:a16="http://schemas.microsoft.com/office/drawing/2014/main" id="{157E50DE-9EA5-45B6-BA51-07BF3C3ADE47}"/>
              </a:ext>
            </a:extLst>
          </p:cNvPr>
          <p:cNvCxnSpPr>
            <a:cxnSpLocks/>
            <a:stCxn id="29" idx="6"/>
            <a:endCxn id="32" idx="1"/>
          </p:cNvCxnSpPr>
          <p:nvPr/>
        </p:nvCxnSpPr>
        <p:spPr>
          <a:xfrm flipV="1">
            <a:off x="7803854" y="2848671"/>
            <a:ext cx="419956" cy="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连接符: 肘形 50">
            <a:extLst>
              <a:ext uri="{FF2B5EF4-FFF2-40B4-BE49-F238E27FC236}">
                <a16:creationId xmlns:a16="http://schemas.microsoft.com/office/drawing/2014/main" id="{4E949D7C-0823-4425-AD83-F265F37CED4D}"/>
              </a:ext>
            </a:extLst>
          </p:cNvPr>
          <p:cNvCxnSpPr>
            <a:cxnSpLocks/>
            <a:stCxn id="30" idx="6"/>
          </p:cNvCxnSpPr>
          <p:nvPr/>
        </p:nvCxnSpPr>
        <p:spPr>
          <a:xfrm flipV="1">
            <a:off x="7803854" y="2839424"/>
            <a:ext cx="209978" cy="52519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C10F2A00-7D10-4AE4-99FB-B55693F0EA22}"/>
              </a:ext>
            </a:extLst>
          </p:cNvPr>
          <p:cNvCxnSpPr>
            <a:cxnSpLocks/>
            <a:stCxn id="32" idx="3"/>
            <a:endCxn id="33" idx="2"/>
          </p:cNvCxnSpPr>
          <p:nvPr/>
        </p:nvCxnSpPr>
        <p:spPr>
          <a:xfrm>
            <a:off x="9309449" y="2848671"/>
            <a:ext cx="407787" cy="594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直接箭头连接符 56">
            <a:extLst>
              <a:ext uri="{FF2B5EF4-FFF2-40B4-BE49-F238E27FC236}">
                <a16:creationId xmlns:a16="http://schemas.microsoft.com/office/drawing/2014/main" id="{7D4F9AE4-0B11-4759-BD2F-08DECCCD0065}"/>
              </a:ext>
            </a:extLst>
          </p:cNvPr>
          <p:cNvCxnSpPr>
            <a:cxnSpLocks/>
            <a:stCxn id="31" idx="6"/>
            <a:endCxn id="34" idx="1"/>
          </p:cNvCxnSpPr>
          <p:nvPr/>
        </p:nvCxnSpPr>
        <p:spPr>
          <a:xfrm>
            <a:off x="7803854" y="3835584"/>
            <a:ext cx="1792816" cy="775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直接箭头连接符 59">
            <a:extLst>
              <a:ext uri="{FF2B5EF4-FFF2-40B4-BE49-F238E27FC236}">
                <a16:creationId xmlns:a16="http://schemas.microsoft.com/office/drawing/2014/main" id="{9217416A-E49A-45A9-A0EE-3E1BA4CB39EA}"/>
              </a:ext>
            </a:extLst>
          </p:cNvPr>
          <p:cNvCxnSpPr>
            <a:stCxn id="33" idx="4"/>
            <a:endCxn id="34" idx="0"/>
          </p:cNvCxnSpPr>
          <p:nvPr/>
        </p:nvCxnSpPr>
        <p:spPr>
          <a:xfrm flipH="1">
            <a:off x="10139490" y="3025712"/>
            <a:ext cx="1504" cy="54616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直接箭头连接符 62">
            <a:extLst>
              <a:ext uri="{FF2B5EF4-FFF2-40B4-BE49-F238E27FC236}">
                <a16:creationId xmlns:a16="http://schemas.microsoft.com/office/drawing/2014/main" id="{234FAC99-08DF-43B7-A8CC-596B03932B8B}"/>
              </a:ext>
            </a:extLst>
          </p:cNvPr>
          <p:cNvCxnSpPr>
            <a:cxnSpLocks/>
            <a:stCxn id="34" idx="3"/>
            <a:endCxn id="8" idx="1"/>
          </p:cNvCxnSpPr>
          <p:nvPr/>
        </p:nvCxnSpPr>
        <p:spPr>
          <a:xfrm flipV="1">
            <a:off x="10682309" y="3835584"/>
            <a:ext cx="306227" cy="775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矩形 65">
            <a:extLst>
              <a:ext uri="{FF2B5EF4-FFF2-40B4-BE49-F238E27FC236}">
                <a16:creationId xmlns:a16="http://schemas.microsoft.com/office/drawing/2014/main" id="{26758040-B5E2-4058-AA8C-51765E3DF614}"/>
              </a:ext>
            </a:extLst>
          </p:cNvPr>
          <p:cNvSpPr/>
          <p:nvPr/>
        </p:nvSpPr>
        <p:spPr>
          <a:xfrm>
            <a:off x="5419426" y="2474595"/>
            <a:ext cx="5359277" cy="190881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91AB3FA3-4A3A-420D-B76A-C5DB90C98DBF}"/>
              </a:ext>
            </a:extLst>
          </p:cNvPr>
          <p:cNvSpPr txBox="1"/>
          <p:nvPr/>
        </p:nvSpPr>
        <p:spPr>
          <a:xfrm>
            <a:off x="5508118" y="4016054"/>
            <a:ext cx="1554691" cy="307777"/>
          </a:xfrm>
          <a:prstGeom prst="rect">
            <a:avLst/>
          </a:prstGeom>
          <a:noFill/>
        </p:spPr>
        <p:txBody>
          <a:bodyPr wrap="square" rtlCol="0">
            <a:spAutoFit/>
          </a:bodyPr>
          <a:lstStyle/>
          <a:p>
            <a:r>
              <a:rPr lang="en-US" altLang="zh-CN" sz="1400" dirty="0"/>
              <a:t>Motion Tracking</a:t>
            </a:r>
            <a:endParaRPr lang="zh-CN" altLang="en-US" sz="1400" dirty="0"/>
          </a:p>
        </p:txBody>
      </p:sp>
    </p:spTree>
    <p:extLst>
      <p:ext uri="{BB962C8B-B14F-4D97-AF65-F5344CB8AC3E}">
        <p14:creationId xmlns:p14="http://schemas.microsoft.com/office/powerpoint/2010/main" val="99590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500"/>
                                        <p:tgtEl>
                                          <p:spTgt spid="6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500"/>
                                        <p:tgtEl>
                                          <p:spTgt spid="51"/>
                                        </p:tgtEl>
                                      </p:cBhvr>
                                    </p:animEffect>
                                  </p:childTnLst>
                                </p:cTn>
                              </p:par>
                              <p:par>
                                <p:cTn id="81" presetID="10" presetClass="entr" presetSubtype="0"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500"/>
                                        <p:tgtEl>
                                          <p:spTgt spid="5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fade">
                                      <p:cBhvr>
                                        <p:cTn id="102" dur="500"/>
                                        <p:tgtEl>
                                          <p:spTgt spid="34"/>
                                        </p:tgtEl>
                                      </p:cBhvr>
                                    </p:animEffect>
                                  </p:childTnLst>
                                </p:cTn>
                              </p:par>
                              <p:par>
                                <p:cTn id="103" presetID="10" presetClass="entr" presetSubtype="0" fill="hold"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fade">
                                      <p:cBhvr>
                                        <p:cTn id="110" dur="500"/>
                                        <p:tgtEl>
                                          <p:spTgt spid="63"/>
                                        </p:tgtEl>
                                      </p:cBhvr>
                                    </p:animEffect>
                                  </p:childTnLst>
                                </p:cTn>
                              </p:par>
                              <p:par>
                                <p:cTn id="111" presetID="10" presetClass="entr" presetSubtype="0" fill="hold"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fade">
                                      <p:cBhvr>
                                        <p:cTn id="1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2" grpId="0"/>
      <p:bldP spid="20" grpId="0" animBg="1"/>
      <p:bldP spid="29" grpId="0" animBg="1"/>
      <p:bldP spid="30" grpId="0" animBg="1"/>
      <p:bldP spid="31" grpId="0" animBg="1"/>
      <p:bldP spid="32" grpId="0" animBg="1"/>
      <p:bldP spid="33" grpId="0" animBg="1"/>
      <p:bldP spid="34" grpId="0" animBg="1"/>
      <p:bldP spid="66" grpId="0" animBg="1"/>
      <p:bldP spid="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solidFill>
                  <a:srgbClr val="333333"/>
                </a:solidFill>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Widar 2.0</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Motion in CSI</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Localization</a:t>
            </a:r>
          </a:p>
          <a:p>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325791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80" y="410811"/>
            <a:ext cx="4279248" cy="1015663"/>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CSI-Motion Model</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p:txBody>
      </p:sp>
      <p:sp>
        <p:nvSpPr>
          <p:cNvPr id="3" name="椭圆 2">
            <a:extLst>
              <a:ext uri="{FF2B5EF4-FFF2-40B4-BE49-F238E27FC236}">
                <a16:creationId xmlns:a16="http://schemas.microsoft.com/office/drawing/2014/main" id="{F63721BB-2E84-4455-97CA-32B2A6744D93}"/>
              </a:ext>
            </a:extLst>
          </p:cNvPr>
          <p:cNvSpPr/>
          <p:nvPr/>
        </p:nvSpPr>
        <p:spPr>
          <a:xfrm>
            <a:off x="9119025" y="5589443"/>
            <a:ext cx="704850"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CSI</a:t>
            </a:r>
            <a:endParaRPr lang="zh-CN" altLang="en-US" sz="1400" b="1" dirty="0">
              <a:solidFill>
                <a:schemeClr val="tx1"/>
              </a:solidFill>
            </a:endParaRPr>
          </a:p>
        </p:txBody>
      </p:sp>
      <p:sp>
        <p:nvSpPr>
          <p:cNvPr id="4" name="矩形: 圆角 3">
            <a:extLst>
              <a:ext uri="{FF2B5EF4-FFF2-40B4-BE49-F238E27FC236}">
                <a16:creationId xmlns:a16="http://schemas.microsoft.com/office/drawing/2014/main" id="{1A6E026D-5F1E-4E08-AA03-955EC8D83EAB}"/>
              </a:ext>
            </a:extLst>
          </p:cNvPr>
          <p:cNvSpPr/>
          <p:nvPr/>
        </p:nvSpPr>
        <p:spPr>
          <a:xfrm>
            <a:off x="10252288" y="5494193"/>
            <a:ext cx="1009862"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CSI Cleaning</a:t>
            </a:r>
            <a:endParaRPr lang="zh-CN" altLang="en-US" sz="1400" b="1" dirty="0">
              <a:solidFill>
                <a:schemeClr val="tx1"/>
              </a:solidFill>
            </a:endParaRPr>
          </a:p>
        </p:txBody>
      </p:sp>
      <p:sp>
        <p:nvSpPr>
          <p:cNvPr id="6" name="矩形: 圆角 5">
            <a:extLst>
              <a:ext uri="{FF2B5EF4-FFF2-40B4-BE49-F238E27FC236}">
                <a16:creationId xmlns:a16="http://schemas.microsoft.com/office/drawing/2014/main" id="{B3EC0936-4064-40C6-B05B-CBF136F897DF}"/>
              </a:ext>
            </a:extLst>
          </p:cNvPr>
          <p:cNvSpPr/>
          <p:nvPr/>
        </p:nvSpPr>
        <p:spPr>
          <a:xfrm>
            <a:off x="10252288" y="4526007"/>
            <a:ext cx="1009862"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Parameter Estimation</a:t>
            </a:r>
            <a:endParaRPr lang="zh-CN" altLang="en-US" sz="1200" b="1" dirty="0">
              <a:solidFill>
                <a:schemeClr val="tx1"/>
              </a:solidFill>
            </a:endParaRPr>
          </a:p>
        </p:txBody>
      </p:sp>
      <p:sp>
        <p:nvSpPr>
          <p:cNvPr id="7" name="矩形 6">
            <a:extLst>
              <a:ext uri="{FF2B5EF4-FFF2-40B4-BE49-F238E27FC236}">
                <a16:creationId xmlns:a16="http://schemas.microsoft.com/office/drawing/2014/main" id="{911F4BB8-9812-46E6-8494-B17AFDAC6D53}"/>
              </a:ext>
            </a:extLst>
          </p:cNvPr>
          <p:cNvSpPr/>
          <p:nvPr/>
        </p:nvSpPr>
        <p:spPr>
          <a:xfrm>
            <a:off x="8890425" y="4379768"/>
            <a:ext cx="2562013" cy="190881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68918D2-3CAC-4EE2-9B83-DA4E727D720B}"/>
              </a:ext>
            </a:extLst>
          </p:cNvPr>
          <p:cNvSpPr txBox="1"/>
          <p:nvPr/>
        </p:nvSpPr>
        <p:spPr>
          <a:xfrm>
            <a:off x="9023775" y="4463216"/>
            <a:ext cx="1152525" cy="307777"/>
          </a:xfrm>
          <a:prstGeom prst="rect">
            <a:avLst/>
          </a:prstGeom>
          <a:noFill/>
        </p:spPr>
        <p:txBody>
          <a:bodyPr wrap="square" rtlCol="0">
            <a:spAutoFit/>
          </a:bodyPr>
          <a:lstStyle/>
          <a:p>
            <a:r>
              <a:rPr lang="en-US" altLang="zh-CN" sz="1400" dirty="0"/>
              <a:t>CSI-Motion</a:t>
            </a:r>
            <a:endParaRPr lang="zh-CN" altLang="en-US" sz="1400" dirty="0"/>
          </a:p>
        </p:txBody>
      </p:sp>
      <p:cxnSp>
        <p:nvCxnSpPr>
          <p:cNvPr id="10" name="直接箭头连接符 9">
            <a:extLst>
              <a:ext uri="{FF2B5EF4-FFF2-40B4-BE49-F238E27FC236}">
                <a16:creationId xmlns:a16="http://schemas.microsoft.com/office/drawing/2014/main" id="{98DEEC30-9760-4F2C-8F87-56D821DEE953}"/>
              </a:ext>
            </a:extLst>
          </p:cNvPr>
          <p:cNvCxnSpPr>
            <a:cxnSpLocks/>
            <a:endCxn id="4" idx="1"/>
          </p:cNvCxnSpPr>
          <p:nvPr/>
        </p:nvCxnSpPr>
        <p:spPr>
          <a:xfrm>
            <a:off x="9823875" y="5765655"/>
            <a:ext cx="428413" cy="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直接箭头连接符 10">
            <a:extLst>
              <a:ext uri="{FF2B5EF4-FFF2-40B4-BE49-F238E27FC236}">
                <a16:creationId xmlns:a16="http://schemas.microsoft.com/office/drawing/2014/main" id="{984E113B-CEDD-4472-8009-F3312F3580B4}"/>
              </a:ext>
            </a:extLst>
          </p:cNvPr>
          <p:cNvCxnSpPr>
            <a:cxnSpLocks/>
            <a:stCxn id="4" idx="0"/>
            <a:endCxn id="6" idx="2"/>
          </p:cNvCxnSpPr>
          <p:nvPr/>
        </p:nvCxnSpPr>
        <p:spPr>
          <a:xfrm flipV="1">
            <a:off x="10757219" y="5068932"/>
            <a:ext cx="0" cy="42526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 name="图片 1">
            <a:extLst>
              <a:ext uri="{FF2B5EF4-FFF2-40B4-BE49-F238E27FC236}">
                <a16:creationId xmlns:a16="http://schemas.microsoft.com/office/drawing/2014/main" id="{5DCCA118-D2CB-4C57-933C-373C92576A12}"/>
              </a:ext>
            </a:extLst>
          </p:cNvPr>
          <p:cNvPicPr>
            <a:picLocks noChangeAspect="1"/>
          </p:cNvPicPr>
          <p:nvPr/>
        </p:nvPicPr>
        <p:blipFill rotWithShape="1">
          <a:blip r:embed="rId3"/>
          <a:srcRect l="4835" r="2121" b="48257"/>
          <a:stretch/>
        </p:blipFill>
        <p:spPr>
          <a:xfrm>
            <a:off x="3507068" y="1285288"/>
            <a:ext cx="5964382" cy="1108908"/>
          </a:xfrm>
          <a:prstGeom prst="rect">
            <a:avLst/>
          </a:prstGeom>
        </p:spPr>
      </p:pic>
      <p:pic>
        <p:nvPicPr>
          <p:cNvPr id="12" name="图片 11">
            <a:extLst>
              <a:ext uri="{FF2B5EF4-FFF2-40B4-BE49-F238E27FC236}">
                <a16:creationId xmlns:a16="http://schemas.microsoft.com/office/drawing/2014/main" id="{7455FBDF-DF75-49B9-9E50-66F3EBADFECB}"/>
              </a:ext>
            </a:extLst>
          </p:cNvPr>
          <p:cNvPicPr>
            <a:picLocks noChangeAspect="1"/>
          </p:cNvPicPr>
          <p:nvPr/>
        </p:nvPicPr>
        <p:blipFill rotWithShape="1">
          <a:blip r:embed="rId3"/>
          <a:srcRect l="4835" t="51744" r="2121" b="3165"/>
          <a:stretch/>
        </p:blipFill>
        <p:spPr>
          <a:xfrm>
            <a:off x="3507068" y="2359059"/>
            <a:ext cx="5964382" cy="966352"/>
          </a:xfrm>
          <a:prstGeom prst="rect">
            <a:avLst/>
          </a:prstGeom>
        </p:spPr>
      </p:pic>
      <p:sp>
        <p:nvSpPr>
          <p:cNvPr id="13" name="矩形 12">
            <a:extLst>
              <a:ext uri="{FF2B5EF4-FFF2-40B4-BE49-F238E27FC236}">
                <a16:creationId xmlns:a16="http://schemas.microsoft.com/office/drawing/2014/main" id="{2D343C79-E705-4477-8F9D-60771DDE938A}"/>
              </a:ext>
            </a:extLst>
          </p:cNvPr>
          <p:cNvSpPr/>
          <p:nvPr/>
        </p:nvSpPr>
        <p:spPr>
          <a:xfrm>
            <a:off x="7038393" y="2556485"/>
            <a:ext cx="1039091" cy="3221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2BE88196-85E0-4C86-A333-3AE2E0892BB7}"/>
              </a:ext>
            </a:extLst>
          </p:cNvPr>
          <p:cNvPicPr>
            <a:picLocks noChangeAspect="1"/>
          </p:cNvPicPr>
          <p:nvPr/>
        </p:nvPicPr>
        <p:blipFill rotWithShape="1">
          <a:blip r:embed="rId4"/>
          <a:srcRect b="41067"/>
          <a:stretch/>
        </p:blipFill>
        <p:spPr>
          <a:xfrm>
            <a:off x="755969" y="3536643"/>
            <a:ext cx="5876925" cy="802711"/>
          </a:xfrm>
          <a:prstGeom prst="rect">
            <a:avLst/>
          </a:prstGeom>
        </p:spPr>
      </p:pic>
      <p:cxnSp>
        <p:nvCxnSpPr>
          <p:cNvPr id="16" name="直接箭头连接符 15">
            <a:extLst>
              <a:ext uri="{FF2B5EF4-FFF2-40B4-BE49-F238E27FC236}">
                <a16:creationId xmlns:a16="http://schemas.microsoft.com/office/drawing/2014/main" id="{363AF4F2-7032-4F5C-B230-0DDF779B7A1F}"/>
              </a:ext>
            </a:extLst>
          </p:cNvPr>
          <p:cNvCxnSpPr>
            <a:cxnSpLocks/>
            <a:stCxn id="13" idx="2"/>
          </p:cNvCxnSpPr>
          <p:nvPr/>
        </p:nvCxnSpPr>
        <p:spPr>
          <a:xfrm flipH="1">
            <a:off x="5064912" y="2878603"/>
            <a:ext cx="2493027" cy="792292"/>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文本框 23">
            <a:extLst>
              <a:ext uri="{FF2B5EF4-FFF2-40B4-BE49-F238E27FC236}">
                <a16:creationId xmlns:a16="http://schemas.microsoft.com/office/drawing/2014/main" id="{4DE5E28A-204D-447D-A164-EFF261ACBDF6}"/>
              </a:ext>
            </a:extLst>
          </p:cNvPr>
          <p:cNvSpPr txBox="1"/>
          <p:nvPr/>
        </p:nvSpPr>
        <p:spPr>
          <a:xfrm>
            <a:off x="828425" y="1527643"/>
            <a:ext cx="2077145" cy="923330"/>
          </a:xfrm>
          <a:prstGeom prst="rect">
            <a:avLst/>
          </a:prstGeom>
          <a:noFill/>
        </p:spPr>
        <p:txBody>
          <a:bodyPr wrap="square" rtlCol="0">
            <a:spAutoFit/>
          </a:bodyPr>
          <a:lstStyle/>
          <a:p>
            <a:r>
              <a:rPr lang="en-US" altLang="zh-CN" dirty="0"/>
              <a:t>t </a:t>
            </a:r>
            <a:r>
              <a:rPr lang="zh-CN" altLang="en-US" dirty="0"/>
              <a:t>→ </a:t>
            </a:r>
            <a:r>
              <a:rPr lang="en-US" altLang="zh-CN" dirty="0" err="1"/>
              <a:t>i-th</a:t>
            </a:r>
            <a:r>
              <a:rPr lang="en-US" altLang="zh-CN" dirty="0"/>
              <a:t> packet;</a:t>
            </a:r>
          </a:p>
          <a:p>
            <a:r>
              <a:rPr lang="en-US" altLang="zh-CN" dirty="0"/>
              <a:t>f </a:t>
            </a:r>
            <a:r>
              <a:rPr lang="zh-CN" altLang="en-US" dirty="0"/>
              <a:t>→ </a:t>
            </a:r>
            <a:r>
              <a:rPr lang="en-US" altLang="zh-CN" dirty="0"/>
              <a:t>j-</a:t>
            </a:r>
            <a:r>
              <a:rPr lang="en-US" altLang="zh-CN" dirty="0" err="1"/>
              <a:t>th</a:t>
            </a:r>
            <a:r>
              <a:rPr lang="en-US" altLang="zh-CN" dirty="0"/>
              <a:t> subcarrier;</a:t>
            </a:r>
          </a:p>
          <a:p>
            <a:r>
              <a:rPr lang="en-US" altLang="zh-CN" dirty="0"/>
              <a:t>s </a:t>
            </a:r>
            <a:r>
              <a:rPr lang="zh-CN" altLang="en-US" dirty="0"/>
              <a:t>→ </a:t>
            </a:r>
            <a:r>
              <a:rPr lang="en-US" altLang="zh-CN" dirty="0"/>
              <a:t>k-</a:t>
            </a:r>
            <a:r>
              <a:rPr lang="en-US" altLang="zh-CN" dirty="0" err="1"/>
              <a:t>th</a:t>
            </a:r>
            <a:r>
              <a:rPr lang="en-US" altLang="zh-CN" dirty="0"/>
              <a:t> sensor</a:t>
            </a:r>
            <a:endParaRPr lang="zh-CN" altLang="en-US" dirty="0"/>
          </a:p>
        </p:txBody>
      </p:sp>
      <p:sp>
        <p:nvSpPr>
          <p:cNvPr id="33" name="矩形 32">
            <a:extLst>
              <a:ext uri="{FF2B5EF4-FFF2-40B4-BE49-F238E27FC236}">
                <a16:creationId xmlns:a16="http://schemas.microsoft.com/office/drawing/2014/main" id="{B1915F85-E757-4313-AF44-26D47517F1CA}"/>
              </a:ext>
            </a:extLst>
          </p:cNvPr>
          <p:cNvSpPr/>
          <p:nvPr/>
        </p:nvSpPr>
        <p:spPr>
          <a:xfrm>
            <a:off x="3507068" y="1657519"/>
            <a:ext cx="1131025" cy="4156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03C96A80-469A-403F-B72A-554E762C4BA2}"/>
              </a:ext>
            </a:extLst>
          </p:cNvPr>
          <p:cNvCxnSpPr>
            <a:cxnSpLocks/>
            <a:stCxn id="33" idx="1"/>
          </p:cNvCxnSpPr>
          <p:nvPr/>
        </p:nvCxnSpPr>
        <p:spPr>
          <a:xfrm flipH="1">
            <a:off x="2905570" y="1865337"/>
            <a:ext cx="601498" cy="9439"/>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直接箭头连接符 37">
            <a:extLst>
              <a:ext uri="{FF2B5EF4-FFF2-40B4-BE49-F238E27FC236}">
                <a16:creationId xmlns:a16="http://schemas.microsoft.com/office/drawing/2014/main" id="{15E1BD26-4F3C-4E35-8465-54FF16053984}"/>
              </a:ext>
            </a:extLst>
          </p:cNvPr>
          <p:cNvCxnSpPr>
            <a:cxnSpLocks/>
            <a:stCxn id="24" idx="2"/>
          </p:cNvCxnSpPr>
          <p:nvPr/>
        </p:nvCxnSpPr>
        <p:spPr>
          <a:xfrm flipH="1">
            <a:off x="1866997" y="2450973"/>
            <a:ext cx="1" cy="41438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文本框 40">
            <a:extLst>
              <a:ext uri="{FF2B5EF4-FFF2-40B4-BE49-F238E27FC236}">
                <a16:creationId xmlns:a16="http://schemas.microsoft.com/office/drawing/2014/main" id="{0E120FEC-72C5-4857-A0D2-800B6B7CDB10}"/>
              </a:ext>
            </a:extLst>
          </p:cNvPr>
          <p:cNvSpPr txBox="1"/>
          <p:nvPr/>
        </p:nvSpPr>
        <p:spPr>
          <a:xfrm>
            <a:off x="1367501" y="2895996"/>
            <a:ext cx="998991" cy="369332"/>
          </a:xfrm>
          <a:prstGeom prst="rect">
            <a:avLst/>
          </a:prstGeom>
          <a:noFill/>
        </p:spPr>
        <p:txBody>
          <a:bodyPr wrap="none" rtlCol="0">
            <a:spAutoFit/>
          </a:bodyPr>
          <a:lstStyle/>
          <a:p>
            <a:r>
              <a:rPr lang="en-US" altLang="zh-CN" b="1" dirty="0"/>
              <a:t>H(</a:t>
            </a:r>
            <a:r>
              <a:rPr lang="en-US" altLang="zh-CN" b="1" dirty="0" err="1"/>
              <a:t>i</a:t>
            </a:r>
            <a:r>
              <a:rPr lang="en-US" altLang="zh-CN" b="1" dirty="0"/>
              <a:t>, j ,k)</a:t>
            </a:r>
            <a:endParaRPr lang="zh-CN" altLang="en-US" b="1" dirty="0"/>
          </a:p>
        </p:txBody>
      </p:sp>
      <p:sp>
        <p:nvSpPr>
          <p:cNvPr id="43" name="文本框 42">
            <a:extLst>
              <a:ext uri="{FF2B5EF4-FFF2-40B4-BE49-F238E27FC236}">
                <a16:creationId xmlns:a16="http://schemas.microsoft.com/office/drawing/2014/main" id="{539D3440-6632-4809-8C14-760E5172E7B9}"/>
              </a:ext>
            </a:extLst>
          </p:cNvPr>
          <p:cNvSpPr txBox="1"/>
          <p:nvPr/>
        </p:nvSpPr>
        <p:spPr>
          <a:xfrm>
            <a:off x="6489259" y="3145707"/>
            <a:ext cx="779381" cy="307777"/>
          </a:xfrm>
          <a:prstGeom prst="rect">
            <a:avLst/>
          </a:prstGeom>
          <a:noFill/>
        </p:spPr>
        <p:txBody>
          <a:bodyPr wrap="none" rtlCol="0">
            <a:spAutoFit/>
          </a:bodyPr>
          <a:lstStyle/>
          <a:p>
            <a:r>
              <a:rPr lang="en-US" altLang="zh-CN" sz="1400" dirty="0">
                <a:solidFill>
                  <a:srgbClr val="FF0000"/>
                </a:solidFill>
              </a:rPr>
              <a:t>H(0,0,0)</a:t>
            </a:r>
            <a:endParaRPr lang="zh-CN" altLang="en-US" sz="1400" dirty="0">
              <a:solidFill>
                <a:srgbClr val="FF0000"/>
              </a:solidFill>
            </a:endParaRPr>
          </a:p>
        </p:txBody>
      </p:sp>
      <p:pic>
        <p:nvPicPr>
          <p:cNvPr id="44" name="图片 43">
            <a:extLst>
              <a:ext uri="{FF2B5EF4-FFF2-40B4-BE49-F238E27FC236}">
                <a16:creationId xmlns:a16="http://schemas.microsoft.com/office/drawing/2014/main" id="{F5B151F8-4F7A-486E-95BC-C8B2508E24B1}"/>
              </a:ext>
            </a:extLst>
          </p:cNvPr>
          <p:cNvPicPr>
            <a:picLocks noChangeAspect="1"/>
          </p:cNvPicPr>
          <p:nvPr/>
        </p:nvPicPr>
        <p:blipFill rotWithShape="1">
          <a:blip r:embed="rId4"/>
          <a:srcRect t="55153"/>
          <a:stretch/>
        </p:blipFill>
        <p:spPr>
          <a:xfrm>
            <a:off x="755968" y="4287399"/>
            <a:ext cx="5876925" cy="610844"/>
          </a:xfrm>
          <a:prstGeom prst="rect">
            <a:avLst/>
          </a:prstGeom>
        </p:spPr>
      </p:pic>
      <p:cxnSp>
        <p:nvCxnSpPr>
          <p:cNvPr id="46" name="直接箭头连接符 45">
            <a:extLst>
              <a:ext uri="{FF2B5EF4-FFF2-40B4-BE49-F238E27FC236}">
                <a16:creationId xmlns:a16="http://schemas.microsoft.com/office/drawing/2014/main" id="{AFD8DEF5-5502-4B9E-8DA6-A91E9B4E1EFB}"/>
              </a:ext>
            </a:extLst>
          </p:cNvPr>
          <p:cNvCxnSpPr>
            <a:cxnSpLocks/>
          </p:cNvCxnSpPr>
          <p:nvPr/>
        </p:nvCxnSpPr>
        <p:spPr>
          <a:xfrm>
            <a:off x="2692430" y="4728213"/>
            <a:ext cx="0" cy="340719"/>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直接箭头连接符 46">
            <a:extLst>
              <a:ext uri="{FF2B5EF4-FFF2-40B4-BE49-F238E27FC236}">
                <a16:creationId xmlns:a16="http://schemas.microsoft.com/office/drawing/2014/main" id="{5D73AE35-8025-4BD5-8517-77A64AE7F1EB}"/>
              </a:ext>
            </a:extLst>
          </p:cNvPr>
          <p:cNvCxnSpPr>
            <a:cxnSpLocks/>
          </p:cNvCxnSpPr>
          <p:nvPr/>
        </p:nvCxnSpPr>
        <p:spPr>
          <a:xfrm>
            <a:off x="5016530" y="4728213"/>
            <a:ext cx="0" cy="340719"/>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直接箭头连接符 47">
            <a:extLst>
              <a:ext uri="{FF2B5EF4-FFF2-40B4-BE49-F238E27FC236}">
                <a16:creationId xmlns:a16="http://schemas.microsoft.com/office/drawing/2014/main" id="{6AF6EACE-3161-4447-854A-A4A16AF69E18}"/>
              </a:ext>
            </a:extLst>
          </p:cNvPr>
          <p:cNvCxnSpPr>
            <a:cxnSpLocks/>
            <a:endCxn id="51" idx="0"/>
          </p:cNvCxnSpPr>
          <p:nvPr/>
        </p:nvCxnSpPr>
        <p:spPr>
          <a:xfrm>
            <a:off x="5702330" y="4728213"/>
            <a:ext cx="0" cy="257630"/>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文本框 48">
            <a:extLst>
              <a:ext uri="{FF2B5EF4-FFF2-40B4-BE49-F238E27FC236}">
                <a16:creationId xmlns:a16="http://schemas.microsoft.com/office/drawing/2014/main" id="{94DA1ADF-DC9D-466F-B0CA-61E3CC75A01C}"/>
              </a:ext>
            </a:extLst>
          </p:cNvPr>
          <p:cNvSpPr txBox="1"/>
          <p:nvPr/>
        </p:nvSpPr>
        <p:spPr>
          <a:xfrm>
            <a:off x="2439796" y="4991803"/>
            <a:ext cx="505267" cy="338554"/>
          </a:xfrm>
          <a:prstGeom prst="rect">
            <a:avLst/>
          </a:prstGeom>
          <a:noFill/>
        </p:spPr>
        <p:txBody>
          <a:bodyPr wrap="none" rtlCol="0">
            <a:spAutoFit/>
          </a:bodyPr>
          <a:lstStyle/>
          <a:p>
            <a:r>
              <a:rPr lang="en-US" altLang="zh-CN" sz="1600" dirty="0" err="1">
                <a:solidFill>
                  <a:srgbClr val="0070C0"/>
                </a:solidFill>
              </a:rPr>
              <a:t>ToF</a:t>
            </a:r>
            <a:endParaRPr lang="zh-CN" altLang="en-US" sz="1600" dirty="0">
              <a:solidFill>
                <a:srgbClr val="0070C0"/>
              </a:solidFill>
            </a:endParaRPr>
          </a:p>
        </p:txBody>
      </p:sp>
      <p:sp>
        <p:nvSpPr>
          <p:cNvPr id="50" name="文本框 49">
            <a:extLst>
              <a:ext uri="{FF2B5EF4-FFF2-40B4-BE49-F238E27FC236}">
                <a16:creationId xmlns:a16="http://schemas.microsoft.com/office/drawing/2014/main" id="{74B0024F-4D2D-46FB-9343-830568670996}"/>
              </a:ext>
            </a:extLst>
          </p:cNvPr>
          <p:cNvSpPr txBox="1"/>
          <p:nvPr/>
        </p:nvSpPr>
        <p:spPr>
          <a:xfrm>
            <a:off x="4745484" y="4985843"/>
            <a:ext cx="561372" cy="338554"/>
          </a:xfrm>
          <a:prstGeom prst="rect">
            <a:avLst/>
          </a:prstGeom>
          <a:noFill/>
        </p:spPr>
        <p:txBody>
          <a:bodyPr wrap="none" rtlCol="0">
            <a:spAutoFit/>
          </a:bodyPr>
          <a:lstStyle/>
          <a:p>
            <a:r>
              <a:rPr lang="en-US" altLang="zh-CN" sz="1600" dirty="0" err="1">
                <a:solidFill>
                  <a:srgbClr val="0070C0"/>
                </a:solidFill>
              </a:rPr>
              <a:t>AoA</a:t>
            </a:r>
            <a:endParaRPr lang="zh-CN" altLang="en-US" sz="1600" dirty="0">
              <a:solidFill>
                <a:srgbClr val="0070C0"/>
              </a:solidFill>
            </a:endParaRPr>
          </a:p>
        </p:txBody>
      </p:sp>
      <p:sp>
        <p:nvSpPr>
          <p:cNvPr id="51" name="文本框 50">
            <a:extLst>
              <a:ext uri="{FF2B5EF4-FFF2-40B4-BE49-F238E27FC236}">
                <a16:creationId xmlns:a16="http://schemas.microsoft.com/office/drawing/2014/main" id="{F4E1AEF1-D2A2-4632-A690-9C6ABC065DC8}"/>
              </a:ext>
            </a:extLst>
          </p:cNvPr>
          <p:cNvSpPr txBox="1"/>
          <p:nvPr/>
        </p:nvSpPr>
        <p:spPr>
          <a:xfrm>
            <a:off x="5437674" y="4985843"/>
            <a:ext cx="529312" cy="338554"/>
          </a:xfrm>
          <a:prstGeom prst="rect">
            <a:avLst/>
          </a:prstGeom>
          <a:noFill/>
        </p:spPr>
        <p:txBody>
          <a:bodyPr wrap="none" rtlCol="0">
            <a:spAutoFit/>
          </a:bodyPr>
          <a:lstStyle/>
          <a:p>
            <a:r>
              <a:rPr lang="en-US" altLang="zh-CN" sz="1600" dirty="0">
                <a:solidFill>
                  <a:srgbClr val="0070C0"/>
                </a:solidFill>
              </a:rPr>
              <a:t>DFS</a:t>
            </a:r>
            <a:endParaRPr lang="zh-CN" altLang="en-US" sz="1600" dirty="0">
              <a:solidFill>
                <a:srgbClr val="0070C0"/>
              </a:solidFill>
            </a:endParaRPr>
          </a:p>
        </p:txBody>
      </p:sp>
      <p:pic>
        <p:nvPicPr>
          <p:cNvPr id="52" name="图片 51">
            <a:extLst>
              <a:ext uri="{FF2B5EF4-FFF2-40B4-BE49-F238E27FC236}">
                <a16:creationId xmlns:a16="http://schemas.microsoft.com/office/drawing/2014/main" id="{F3535F4F-4D18-47C6-A2DE-83E42AD14365}"/>
              </a:ext>
            </a:extLst>
          </p:cNvPr>
          <p:cNvPicPr>
            <a:picLocks noChangeAspect="1"/>
          </p:cNvPicPr>
          <p:nvPr/>
        </p:nvPicPr>
        <p:blipFill>
          <a:blip r:embed="rId5"/>
          <a:stretch>
            <a:fillRect/>
          </a:stretch>
        </p:blipFill>
        <p:spPr>
          <a:xfrm>
            <a:off x="4131041" y="5790155"/>
            <a:ext cx="2343150" cy="457200"/>
          </a:xfrm>
          <a:prstGeom prst="rect">
            <a:avLst/>
          </a:prstGeom>
        </p:spPr>
      </p:pic>
    </p:spTree>
    <p:extLst>
      <p:ext uri="{BB962C8B-B14F-4D97-AF65-F5344CB8AC3E}">
        <p14:creationId xmlns:p14="http://schemas.microsoft.com/office/powerpoint/2010/main" val="167599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par>
                                <p:cTn id="18" presetID="10" presetClass="entr" presetSubtype="0"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par>
                                <p:cTn id="58" presetID="10" presetClass="entr" presetSubtype="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500"/>
                                        <p:tgtEl>
                                          <p:spTgt spid="47"/>
                                        </p:tgtEl>
                                      </p:cBhvr>
                                    </p:animEffect>
                                  </p:childTnLst>
                                </p:cTn>
                              </p:par>
                              <p:par>
                                <p:cTn id="61" presetID="10"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500"/>
                                        <p:tgtEl>
                                          <p:spTgt spid="4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500"/>
                                        <p:tgtEl>
                                          <p:spTgt spid="5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p:bldP spid="33" grpId="0" animBg="1"/>
      <p:bldP spid="41" grpId="0"/>
      <p:bldP spid="43" grpId="0"/>
      <p:bldP spid="49" grpId="0"/>
      <p:bldP spid="50" grpId="0"/>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1015663"/>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 Parameter Estimation</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p:txBody>
      </p:sp>
      <p:pic>
        <p:nvPicPr>
          <p:cNvPr id="2" name="图片 1">
            <a:extLst>
              <a:ext uri="{FF2B5EF4-FFF2-40B4-BE49-F238E27FC236}">
                <a16:creationId xmlns:a16="http://schemas.microsoft.com/office/drawing/2014/main" id="{3DBBDB0F-453A-4483-85C1-D385B387F5A1}"/>
              </a:ext>
            </a:extLst>
          </p:cNvPr>
          <p:cNvPicPr>
            <a:picLocks noChangeAspect="1"/>
          </p:cNvPicPr>
          <p:nvPr/>
        </p:nvPicPr>
        <p:blipFill>
          <a:blip r:embed="rId3"/>
          <a:stretch>
            <a:fillRect/>
          </a:stretch>
        </p:blipFill>
        <p:spPr>
          <a:xfrm>
            <a:off x="1423121" y="1426474"/>
            <a:ext cx="866775" cy="466725"/>
          </a:xfrm>
          <a:prstGeom prst="rect">
            <a:avLst/>
          </a:prstGeom>
        </p:spPr>
      </p:pic>
      <p:pic>
        <p:nvPicPr>
          <p:cNvPr id="11" name="图片 10">
            <a:extLst>
              <a:ext uri="{FF2B5EF4-FFF2-40B4-BE49-F238E27FC236}">
                <a16:creationId xmlns:a16="http://schemas.microsoft.com/office/drawing/2014/main" id="{4F0B53C0-8AD0-4DF6-B5EA-2E83E6E6DE38}"/>
              </a:ext>
            </a:extLst>
          </p:cNvPr>
          <p:cNvPicPr>
            <a:picLocks noChangeAspect="1"/>
          </p:cNvPicPr>
          <p:nvPr/>
        </p:nvPicPr>
        <p:blipFill>
          <a:blip r:embed="rId4"/>
          <a:stretch>
            <a:fillRect/>
          </a:stretch>
        </p:blipFill>
        <p:spPr>
          <a:xfrm>
            <a:off x="929553" y="1502673"/>
            <a:ext cx="552450" cy="314325"/>
          </a:xfrm>
          <a:prstGeom prst="rect">
            <a:avLst/>
          </a:prstGeom>
        </p:spPr>
      </p:pic>
      <p:pic>
        <p:nvPicPr>
          <p:cNvPr id="12" name="图片 11">
            <a:extLst>
              <a:ext uri="{FF2B5EF4-FFF2-40B4-BE49-F238E27FC236}">
                <a16:creationId xmlns:a16="http://schemas.microsoft.com/office/drawing/2014/main" id="{25182E77-B996-4BD1-B54E-D97452294A32}"/>
              </a:ext>
            </a:extLst>
          </p:cNvPr>
          <p:cNvPicPr>
            <a:picLocks noChangeAspect="1"/>
          </p:cNvPicPr>
          <p:nvPr/>
        </p:nvPicPr>
        <p:blipFill>
          <a:blip r:embed="rId5"/>
          <a:stretch>
            <a:fillRect/>
          </a:stretch>
        </p:blipFill>
        <p:spPr>
          <a:xfrm>
            <a:off x="2665268" y="1516960"/>
            <a:ext cx="1333500" cy="285750"/>
          </a:xfrm>
          <a:prstGeom prst="rect">
            <a:avLst/>
          </a:prstGeom>
        </p:spPr>
      </p:pic>
      <p:pic>
        <p:nvPicPr>
          <p:cNvPr id="13" name="图片 12">
            <a:extLst>
              <a:ext uri="{FF2B5EF4-FFF2-40B4-BE49-F238E27FC236}">
                <a16:creationId xmlns:a16="http://schemas.microsoft.com/office/drawing/2014/main" id="{568ECABF-5C13-4B84-A80F-C9F1F33D38B3}"/>
              </a:ext>
            </a:extLst>
          </p:cNvPr>
          <p:cNvPicPr>
            <a:picLocks noChangeAspect="1"/>
          </p:cNvPicPr>
          <p:nvPr/>
        </p:nvPicPr>
        <p:blipFill rotWithShape="1">
          <a:blip r:embed="rId6"/>
          <a:srcRect l="3520" r="4787" b="12143"/>
          <a:stretch/>
        </p:blipFill>
        <p:spPr>
          <a:xfrm>
            <a:off x="5986104" y="2657565"/>
            <a:ext cx="5676900" cy="912146"/>
          </a:xfrm>
          <a:prstGeom prst="rect">
            <a:avLst/>
          </a:prstGeom>
        </p:spPr>
      </p:pic>
      <p:pic>
        <p:nvPicPr>
          <p:cNvPr id="14" name="图片 13">
            <a:extLst>
              <a:ext uri="{FF2B5EF4-FFF2-40B4-BE49-F238E27FC236}">
                <a16:creationId xmlns:a16="http://schemas.microsoft.com/office/drawing/2014/main" id="{1B20F842-D1EC-45A2-BA55-68C0B8736EB6}"/>
              </a:ext>
            </a:extLst>
          </p:cNvPr>
          <p:cNvPicPr>
            <a:picLocks noChangeAspect="1"/>
          </p:cNvPicPr>
          <p:nvPr/>
        </p:nvPicPr>
        <p:blipFill rotWithShape="1">
          <a:blip r:embed="rId7"/>
          <a:srcRect t="3892"/>
          <a:stretch/>
        </p:blipFill>
        <p:spPr>
          <a:xfrm>
            <a:off x="6139300" y="4017706"/>
            <a:ext cx="5438775" cy="1656915"/>
          </a:xfrm>
          <a:prstGeom prst="rect">
            <a:avLst/>
          </a:prstGeom>
        </p:spPr>
      </p:pic>
      <p:pic>
        <p:nvPicPr>
          <p:cNvPr id="15" name="图片 14">
            <a:extLst>
              <a:ext uri="{FF2B5EF4-FFF2-40B4-BE49-F238E27FC236}">
                <a16:creationId xmlns:a16="http://schemas.microsoft.com/office/drawing/2014/main" id="{308DCC2D-C557-4BA5-83FE-250691B83246}"/>
              </a:ext>
            </a:extLst>
          </p:cNvPr>
          <p:cNvPicPr>
            <a:picLocks noChangeAspect="1"/>
          </p:cNvPicPr>
          <p:nvPr/>
        </p:nvPicPr>
        <p:blipFill rotWithShape="1">
          <a:blip r:embed="rId8"/>
          <a:srcRect r="6528"/>
          <a:stretch/>
        </p:blipFill>
        <p:spPr>
          <a:xfrm>
            <a:off x="718779" y="1983685"/>
            <a:ext cx="4923485" cy="3133725"/>
          </a:xfrm>
          <a:prstGeom prst="rect">
            <a:avLst/>
          </a:prstGeom>
        </p:spPr>
      </p:pic>
      <p:cxnSp>
        <p:nvCxnSpPr>
          <p:cNvPr id="17" name="直接箭头连接符 16">
            <a:extLst>
              <a:ext uri="{FF2B5EF4-FFF2-40B4-BE49-F238E27FC236}">
                <a16:creationId xmlns:a16="http://schemas.microsoft.com/office/drawing/2014/main" id="{038DAE74-854E-4049-AE80-E7F853122FB5}"/>
              </a:ext>
            </a:extLst>
          </p:cNvPr>
          <p:cNvCxnSpPr>
            <a:cxnSpLocks/>
          </p:cNvCxnSpPr>
          <p:nvPr/>
        </p:nvCxnSpPr>
        <p:spPr>
          <a:xfrm flipV="1">
            <a:off x="5533630" y="3429000"/>
            <a:ext cx="919125" cy="380294"/>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直接箭头连接符 18">
            <a:extLst>
              <a:ext uri="{FF2B5EF4-FFF2-40B4-BE49-F238E27FC236}">
                <a16:creationId xmlns:a16="http://schemas.microsoft.com/office/drawing/2014/main" id="{9EF2E58C-3AC3-442D-BFEE-7474DF3AF602}"/>
              </a:ext>
            </a:extLst>
          </p:cNvPr>
          <p:cNvCxnSpPr>
            <a:cxnSpLocks/>
          </p:cNvCxnSpPr>
          <p:nvPr/>
        </p:nvCxnSpPr>
        <p:spPr>
          <a:xfrm>
            <a:off x="5533630" y="4341146"/>
            <a:ext cx="669743" cy="44906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8756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1015663"/>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CSI Cleaning</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p:txBody>
      </p:sp>
      <p:sp>
        <p:nvSpPr>
          <p:cNvPr id="3" name="椭圆 2">
            <a:extLst>
              <a:ext uri="{FF2B5EF4-FFF2-40B4-BE49-F238E27FC236}">
                <a16:creationId xmlns:a16="http://schemas.microsoft.com/office/drawing/2014/main" id="{0530174A-51C2-46D1-806E-FC800FB74025}"/>
              </a:ext>
            </a:extLst>
          </p:cNvPr>
          <p:cNvSpPr/>
          <p:nvPr/>
        </p:nvSpPr>
        <p:spPr>
          <a:xfrm>
            <a:off x="4661325" y="3684270"/>
            <a:ext cx="704850"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CSI</a:t>
            </a:r>
            <a:endParaRPr lang="zh-CN" altLang="en-US" sz="1400" b="1" dirty="0">
              <a:solidFill>
                <a:schemeClr val="tx1"/>
              </a:solidFill>
            </a:endParaRPr>
          </a:p>
        </p:txBody>
      </p:sp>
      <p:sp>
        <p:nvSpPr>
          <p:cNvPr id="4" name="矩形: 圆角 3">
            <a:extLst>
              <a:ext uri="{FF2B5EF4-FFF2-40B4-BE49-F238E27FC236}">
                <a16:creationId xmlns:a16="http://schemas.microsoft.com/office/drawing/2014/main" id="{15123BAC-7A02-4082-B279-E2DC9E79E407}"/>
              </a:ext>
            </a:extLst>
          </p:cNvPr>
          <p:cNvSpPr/>
          <p:nvPr/>
        </p:nvSpPr>
        <p:spPr>
          <a:xfrm>
            <a:off x="5794588" y="3589020"/>
            <a:ext cx="1009862"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CSI Cleaning</a:t>
            </a:r>
            <a:endParaRPr lang="zh-CN" altLang="en-US" sz="1400" b="1" dirty="0">
              <a:solidFill>
                <a:schemeClr val="tx1"/>
              </a:solidFill>
            </a:endParaRPr>
          </a:p>
        </p:txBody>
      </p:sp>
      <p:sp>
        <p:nvSpPr>
          <p:cNvPr id="6" name="矩形: 圆角 5">
            <a:extLst>
              <a:ext uri="{FF2B5EF4-FFF2-40B4-BE49-F238E27FC236}">
                <a16:creationId xmlns:a16="http://schemas.microsoft.com/office/drawing/2014/main" id="{12B511B9-1671-4C72-A4D7-D88948BCFA44}"/>
              </a:ext>
            </a:extLst>
          </p:cNvPr>
          <p:cNvSpPr/>
          <p:nvPr/>
        </p:nvSpPr>
        <p:spPr>
          <a:xfrm>
            <a:off x="5794588" y="2620834"/>
            <a:ext cx="1009862"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Parameter Estimation</a:t>
            </a:r>
            <a:endParaRPr lang="zh-CN" altLang="en-US" sz="1200" b="1" dirty="0">
              <a:solidFill>
                <a:schemeClr val="tx1"/>
              </a:solidFill>
            </a:endParaRPr>
          </a:p>
        </p:txBody>
      </p:sp>
      <p:sp>
        <p:nvSpPr>
          <p:cNvPr id="7" name="矩形 6">
            <a:extLst>
              <a:ext uri="{FF2B5EF4-FFF2-40B4-BE49-F238E27FC236}">
                <a16:creationId xmlns:a16="http://schemas.microsoft.com/office/drawing/2014/main" id="{0C8FA901-3F88-49EA-A0A2-58954DE2843A}"/>
              </a:ext>
            </a:extLst>
          </p:cNvPr>
          <p:cNvSpPr/>
          <p:nvPr/>
        </p:nvSpPr>
        <p:spPr>
          <a:xfrm>
            <a:off x="4432725" y="2474595"/>
            <a:ext cx="2562013" cy="190881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3A68FE1-4801-418F-8BDE-EE96AA3F022D}"/>
              </a:ext>
            </a:extLst>
          </p:cNvPr>
          <p:cNvSpPr txBox="1"/>
          <p:nvPr/>
        </p:nvSpPr>
        <p:spPr>
          <a:xfrm>
            <a:off x="4566075" y="2558043"/>
            <a:ext cx="1152525" cy="307777"/>
          </a:xfrm>
          <a:prstGeom prst="rect">
            <a:avLst/>
          </a:prstGeom>
          <a:noFill/>
        </p:spPr>
        <p:txBody>
          <a:bodyPr wrap="square" rtlCol="0">
            <a:spAutoFit/>
          </a:bodyPr>
          <a:lstStyle/>
          <a:p>
            <a:r>
              <a:rPr lang="en-US" altLang="zh-CN" sz="1400" dirty="0"/>
              <a:t>CSI-Motion</a:t>
            </a:r>
            <a:endParaRPr lang="zh-CN" altLang="en-US" sz="1400" dirty="0"/>
          </a:p>
        </p:txBody>
      </p:sp>
      <p:cxnSp>
        <p:nvCxnSpPr>
          <p:cNvPr id="9" name="直接箭头连接符 8">
            <a:extLst>
              <a:ext uri="{FF2B5EF4-FFF2-40B4-BE49-F238E27FC236}">
                <a16:creationId xmlns:a16="http://schemas.microsoft.com/office/drawing/2014/main" id="{6ABA4264-E650-4CA0-BCEB-0DCF37B85DA7}"/>
              </a:ext>
            </a:extLst>
          </p:cNvPr>
          <p:cNvCxnSpPr>
            <a:cxnSpLocks/>
            <a:endCxn id="4" idx="1"/>
          </p:cNvCxnSpPr>
          <p:nvPr/>
        </p:nvCxnSpPr>
        <p:spPr>
          <a:xfrm>
            <a:off x="5366175" y="3860482"/>
            <a:ext cx="428413" cy="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直接箭头连接符 9">
            <a:extLst>
              <a:ext uri="{FF2B5EF4-FFF2-40B4-BE49-F238E27FC236}">
                <a16:creationId xmlns:a16="http://schemas.microsoft.com/office/drawing/2014/main" id="{D1865E77-BBF1-47B8-A87A-EBE6CC34DB90}"/>
              </a:ext>
            </a:extLst>
          </p:cNvPr>
          <p:cNvCxnSpPr>
            <a:cxnSpLocks/>
            <a:stCxn id="4" idx="0"/>
            <a:endCxn id="6" idx="2"/>
          </p:cNvCxnSpPr>
          <p:nvPr/>
        </p:nvCxnSpPr>
        <p:spPr>
          <a:xfrm flipV="1">
            <a:off x="6299519" y="3163759"/>
            <a:ext cx="0" cy="42526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直接箭头连接符 11">
            <a:extLst>
              <a:ext uri="{FF2B5EF4-FFF2-40B4-BE49-F238E27FC236}">
                <a16:creationId xmlns:a16="http://schemas.microsoft.com/office/drawing/2014/main" id="{0DA1C135-025A-42C0-B870-3A97CBEBD47E}"/>
              </a:ext>
            </a:extLst>
          </p:cNvPr>
          <p:cNvCxnSpPr>
            <a:cxnSpLocks/>
            <a:stCxn id="3" idx="0"/>
            <a:endCxn id="6" idx="1"/>
          </p:cNvCxnSpPr>
          <p:nvPr/>
        </p:nvCxnSpPr>
        <p:spPr>
          <a:xfrm flipV="1">
            <a:off x="5013750" y="2892297"/>
            <a:ext cx="780838" cy="79197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文本框 14">
            <a:extLst>
              <a:ext uri="{FF2B5EF4-FFF2-40B4-BE49-F238E27FC236}">
                <a16:creationId xmlns:a16="http://schemas.microsoft.com/office/drawing/2014/main" id="{4F9A6CCD-F54D-4246-ADC4-C3410535D1E4}"/>
              </a:ext>
            </a:extLst>
          </p:cNvPr>
          <p:cNvSpPr txBox="1"/>
          <p:nvPr/>
        </p:nvSpPr>
        <p:spPr>
          <a:xfrm rot="2371217">
            <a:off x="5182515" y="3086873"/>
            <a:ext cx="397866" cy="461665"/>
          </a:xfrm>
          <a:prstGeom prst="rect">
            <a:avLst/>
          </a:prstGeom>
          <a:noFill/>
          <a:ln>
            <a:noFill/>
          </a:ln>
        </p:spPr>
        <p:txBody>
          <a:bodyPr wrap="none" rtlCol="0">
            <a:spAutoFit/>
          </a:bodyPr>
          <a:lstStyle/>
          <a:p>
            <a:r>
              <a:rPr lang="en-US" altLang="zh-CN" sz="2400" b="1" dirty="0">
                <a:solidFill>
                  <a:srgbClr val="FF0000"/>
                </a:solidFill>
              </a:rPr>
              <a:t>×</a:t>
            </a:r>
            <a:endParaRPr lang="zh-CN" altLang="en-US" sz="2400" b="1" dirty="0">
              <a:solidFill>
                <a:srgbClr val="FF0000"/>
              </a:solidFill>
            </a:endParaRPr>
          </a:p>
        </p:txBody>
      </p:sp>
    </p:spTree>
    <p:extLst>
      <p:ext uri="{BB962C8B-B14F-4D97-AF65-F5344CB8AC3E}">
        <p14:creationId xmlns:p14="http://schemas.microsoft.com/office/powerpoint/2010/main" val="2234573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1015663"/>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CSI Cleaning</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p:txBody>
      </p:sp>
      <p:pic>
        <p:nvPicPr>
          <p:cNvPr id="2" name="图片 1">
            <a:extLst>
              <a:ext uri="{FF2B5EF4-FFF2-40B4-BE49-F238E27FC236}">
                <a16:creationId xmlns:a16="http://schemas.microsoft.com/office/drawing/2014/main" id="{4E2BBBBA-EE63-4339-927F-5FA2731EF2E0}"/>
              </a:ext>
            </a:extLst>
          </p:cNvPr>
          <p:cNvPicPr>
            <a:picLocks noChangeAspect="1"/>
          </p:cNvPicPr>
          <p:nvPr/>
        </p:nvPicPr>
        <p:blipFill>
          <a:blip r:embed="rId3"/>
          <a:stretch>
            <a:fillRect/>
          </a:stretch>
        </p:blipFill>
        <p:spPr>
          <a:xfrm>
            <a:off x="3486587" y="1544917"/>
            <a:ext cx="5305425" cy="533400"/>
          </a:xfrm>
          <a:prstGeom prst="rect">
            <a:avLst/>
          </a:prstGeom>
        </p:spPr>
      </p:pic>
      <p:pic>
        <p:nvPicPr>
          <p:cNvPr id="11" name="图片 10">
            <a:extLst>
              <a:ext uri="{FF2B5EF4-FFF2-40B4-BE49-F238E27FC236}">
                <a16:creationId xmlns:a16="http://schemas.microsoft.com/office/drawing/2014/main" id="{A803CC8A-0DFC-412B-AD9D-51ABFEC474C7}"/>
              </a:ext>
            </a:extLst>
          </p:cNvPr>
          <p:cNvPicPr>
            <a:picLocks noChangeAspect="1"/>
          </p:cNvPicPr>
          <p:nvPr/>
        </p:nvPicPr>
        <p:blipFill>
          <a:blip r:embed="rId4"/>
          <a:stretch>
            <a:fillRect/>
          </a:stretch>
        </p:blipFill>
        <p:spPr>
          <a:xfrm>
            <a:off x="3119875" y="2895600"/>
            <a:ext cx="6038850" cy="1066800"/>
          </a:xfrm>
          <a:prstGeom prst="rect">
            <a:avLst/>
          </a:prstGeom>
        </p:spPr>
      </p:pic>
      <p:sp>
        <p:nvSpPr>
          <p:cNvPr id="13" name="箭头: 下 12">
            <a:extLst>
              <a:ext uri="{FF2B5EF4-FFF2-40B4-BE49-F238E27FC236}">
                <a16:creationId xmlns:a16="http://schemas.microsoft.com/office/drawing/2014/main" id="{DA990E04-6D5C-4417-8BFE-290CEB8C723B}"/>
              </a:ext>
            </a:extLst>
          </p:cNvPr>
          <p:cNvSpPr/>
          <p:nvPr/>
        </p:nvSpPr>
        <p:spPr>
          <a:xfrm>
            <a:off x="5921957" y="2223383"/>
            <a:ext cx="434683" cy="584947"/>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pic>
        <p:nvPicPr>
          <p:cNvPr id="14" name="图片 13">
            <a:extLst>
              <a:ext uri="{FF2B5EF4-FFF2-40B4-BE49-F238E27FC236}">
                <a16:creationId xmlns:a16="http://schemas.microsoft.com/office/drawing/2014/main" id="{2E55F0D7-9D5E-4765-B4C7-8E8967150F41}"/>
              </a:ext>
            </a:extLst>
          </p:cNvPr>
          <p:cNvPicPr>
            <a:picLocks noChangeAspect="1"/>
          </p:cNvPicPr>
          <p:nvPr/>
        </p:nvPicPr>
        <p:blipFill rotWithShape="1">
          <a:blip r:embed="rId5"/>
          <a:srcRect l="11776" t="48468"/>
          <a:stretch/>
        </p:blipFill>
        <p:spPr>
          <a:xfrm>
            <a:off x="6603426" y="4601615"/>
            <a:ext cx="4823542" cy="1845574"/>
          </a:xfrm>
          <a:prstGeom prst="rect">
            <a:avLst/>
          </a:prstGeom>
        </p:spPr>
      </p:pic>
      <p:pic>
        <p:nvPicPr>
          <p:cNvPr id="16" name="图片 15">
            <a:extLst>
              <a:ext uri="{FF2B5EF4-FFF2-40B4-BE49-F238E27FC236}">
                <a16:creationId xmlns:a16="http://schemas.microsoft.com/office/drawing/2014/main" id="{B4ABB822-50E7-4BC3-B737-847A6DBBC285}"/>
              </a:ext>
            </a:extLst>
          </p:cNvPr>
          <p:cNvPicPr>
            <a:picLocks noChangeAspect="1"/>
          </p:cNvPicPr>
          <p:nvPr/>
        </p:nvPicPr>
        <p:blipFill rotWithShape="1">
          <a:blip r:embed="rId5"/>
          <a:srcRect l="11776" t="2465" b="54595"/>
          <a:stretch/>
        </p:blipFill>
        <p:spPr>
          <a:xfrm>
            <a:off x="1074816" y="4461436"/>
            <a:ext cx="4823542" cy="1537854"/>
          </a:xfrm>
          <a:prstGeom prst="rect">
            <a:avLst/>
          </a:prstGeom>
        </p:spPr>
      </p:pic>
    </p:spTree>
    <p:extLst>
      <p:ext uri="{BB962C8B-B14F-4D97-AF65-F5344CB8AC3E}">
        <p14:creationId xmlns:p14="http://schemas.microsoft.com/office/powerpoint/2010/main" val="244996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solidFill>
                  <a:srgbClr val="333333"/>
                </a:solidFill>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Widar 2.0</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Motion in CSI</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Localization</a:t>
            </a:r>
          </a:p>
          <a:p>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4208280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Localization</a:t>
            </a:r>
            <a:endParaRPr lang="en-US" altLang="zh-CN" sz="2400" dirty="0">
              <a:solidFill>
                <a:srgbClr val="333333"/>
              </a:solidFill>
              <a:latin typeface="Arial" panose="020B0604020202020204" pitchFamily="34" charset="0"/>
            </a:endParaRPr>
          </a:p>
        </p:txBody>
      </p:sp>
      <p:sp>
        <p:nvSpPr>
          <p:cNvPr id="3" name="矩形: 圆角 2">
            <a:extLst>
              <a:ext uri="{FF2B5EF4-FFF2-40B4-BE49-F238E27FC236}">
                <a16:creationId xmlns:a16="http://schemas.microsoft.com/office/drawing/2014/main" id="{C6D6F7C2-4F24-4BB4-BDF4-62D2B54C2221}"/>
              </a:ext>
            </a:extLst>
          </p:cNvPr>
          <p:cNvSpPr/>
          <p:nvPr/>
        </p:nvSpPr>
        <p:spPr>
          <a:xfrm>
            <a:off x="3465653" y="2489389"/>
            <a:ext cx="971550"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Path Matching</a:t>
            </a:r>
            <a:endParaRPr lang="zh-CN" altLang="en-US" sz="1200" b="1" dirty="0">
              <a:solidFill>
                <a:schemeClr val="tx1"/>
              </a:solidFill>
            </a:endParaRPr>
          </a:p>
        </p:txBody>
      </p:sp>
      <p:sp>
        <p:nvSpPr>
          <p:cNvPr id="4" name="椭圆 3">
            <a:extLst>
              <a:ext uri="{FF2B5EF4-FFF2-40B4-BE49-F238E27FC236}">
                <a16:creationId xmlns:a16="http://schemas.microsoft.com/office/drawing/2014/main" id="{F633226B-CEBF-4F13-9E28-172548A01E0E}"/>
              </a:ext>
            </a:extLst>
          </p:cNvPr>
          <p:cNvSpPr/>
          <p:nvPr/>
        </p:nvSpPr>
        <p:spPr>
          <a:xfrm>
            <a:off x="4904574" y="2563274"/>
            <a:ext cx="771524"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DFS</a:t>
            </a:r>
            <a:endParaRPr lang="zh-CN" altLang="en-US" sz="1400" b="1" dirty="0">
              <a:solidFill>
                <a:schemeClr val="tx1"/>
              </a:solidFill>
            </a:endParaRPr>
          </a:p>
        </p:txBody>
      </p:sp>
      <p:sp>
        <p:nvSpPr>
          <p:cNvPr id="6" name="椭圆 5">
            <a:extLst>
              <a:ext uri="{FF2B5EF4-FFF2-40B4-BE49-F238E27FC236}">
                <a16:creationId xmlns:a16="http://schemas.microsoft.com/office/drawing/2014/main" id="{72C0FDC7-2495-444D-B5BF-3354905D1512}"/>
              </a:ext>
            </a:extLst>
          </p:cNvPr>
          <p:cNvSpPr/>
          <p:nvPr/>
        </p:nvSpPr>
        <p:spPr>
          <a:xfrm>
            <a:off x="4904574" y="3079217"/>
            <a:ext cx="771524"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a:solidFill>
                  <a:schemeClr val="tx1"/>
                </a:solidFill>
              </a:rPr>
              <a:t>ToF</a:t>
            </a:r>
            <a:endParaRPr lang="zh-CN" altLang="en-US" sz="1400" b="1" dirty="0">
              <a:solidFill>
                <a:schemeClr val="tx1"/>
              </a:solidFill>
            </a:endParaRPr>
          </a:p>
        </p:txBody>
      </p:sp>
      <p:sp>
        <p:nvSpPr>
          <p:cNvPr id="7" name="椭圆 6">
            <a:extLst>
              <a:ext uri="{FF2B5EF4-FFF2-40B4-BE49-F238E27FC236}">
                <a16:creationId xmlns:a16="http://schemas.microsoft.com/office/drawing/2014/main" id="{8A91824D-E320-46F5-9DEA-67A506D7C3C3}"/>
              </a:ext>
            </a:extLst>
          </p:cNvPr>
          <p:cNvSpPr/>
          <p:nvPr/>
        </p:nvSpPr>
        <p:spPr>
          <a:xfrm>
            <a:off x="4904573" y="3550183"/>
            <a:ext cx="771525"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a:solidFill>
                  <a:schemeClr val="tx1"/>
                </a:solidFill>
              </a:rPr>
              <a:t>AoA</a:t>
            </a:r>
            <a:endParaRPr lang="zh-CN" altLang="en-US" sz="1400" b="1" dirty="0">
              <a:solidFill>
                <a:schemeClr val="tx1"/>
              </a:solidFill>
            </a:endParaRPr>
          </a:p>
        </p:txBody>
      </p:sp>
      <p:sp>
        <p:nvSpPr>
          <p:cNvPr id="8" name="矩形: 圆角 7">
            <a:extLst>
              <a:ext uri="{FF2B5EF4-FFF2-40B4-BE49-F238E27FC236}">
                <a16:creationId xmlns:a16="http://schemas.microsoft.com/office/drawing/2014/main" id="{41FF9445-42F5-4200-9E64-97561E1F6DF8}"/>
              </a:ext>
            </a:extLst>
          </p:cNvPr>
          <p:cNvSpPr/>
          <p:nvPr/>
        </p:nvSpPr>
        <p:spPr>
          <a:xfrm>
            <a:off x="6096054" y="2462908"/>
            <a:ext cx="1085639"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Range Refinement</a:t>
            </a:r>
            <a:endParaRPr lang="zh-CN" altLang="en-US" sz="1200" b="1" dirty="0">
              <a:solidFill>
                <a:schemeClr val="tx1"/>
              </a:solidFill>
            </a:endParaRPr>
          </a:p>
        </p:txBody>
      </p:sp>
      <p:sp>
        <p:nvSpPr>
          <p:cNvPr id="9" name="椭圆 8">
            <a:extLst>
              <a:ext uri="{FF2B5EF4-FFF2-40B4-BE49-F238E27FC236}">
                <a16:creationId xmlns:a16="http://schemas.microsoft.com/office/drawing/2014/main" id="{765F9B9C-2524-467D-9B98-889CA30CDC7B}"/>
              </a:ext>
            </a:extLst>
          </p:cNvPr>
          <p:cNvSpPr/>
          <p:nvPr/>
        </p:nvSpPr>
        <p:spPr>
          <a:xfrm>
            <a:off x="7589480" y="2569211"/>
            <a:ext cx="847515" cy="3422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rPr>
              <a:t>Range</a:t>
            </a:r>
            <a:endParaRPr lang="zh-CN" altLang="en-US" sz="1100" b="1" dirty="0">
              <a:solidFill>
                <a:schemeClr val="tx1"/>
              </a:solidFill>
            </a:endParaRPr>
          </a:p>
        </p:txBody>
      </p:sp>
      <p:sp>
        <p:nvSpPr>
          <p:cNvPr id="10" name="矩形: 圆角 9">
            <a:extLst>
              <a:ext uri="{FF2B5EF4-FFF2-40B4-BE49-F238E27FC236}">
                <a16:creationId xmlns:a16="http://schemas.microsoft.com/office/drawing/2014/main" id="{E9248335-A06A-43E2-BCFD-73AF9752D705}"/>
              </a:ext>
            </a:extLst>
          </p:cNvPr>
          <p:cNvSpPr/>
          <p:nvPr/>
        </p:nvSpPr>
        <p:spPr>
          <a:xfrm>
            <a:off x="7468914" y="3457575"/>
            <a:ext cx="1085639" cy="54292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Localization</a:t>
            </a:r>
            <a:endParaRPr lang="zh-CN" altLang="en-US" sz="1200" b="1" dirty="0">
              <a:solidFill>
                <a:schemeClr val="tx1"/>
              </a:solidFill>
            </a:endParaRPr>
          </a:p>
        </p:txBody>
      </p:sp>
      <p:cxnSp>
        <p:nvCxnSpPr>
          <p:cNvPr id="11" name="直接箭头连接符 10">
            <a:extLst>
              <a:ext uri="{FF2B5EF4-FFF2-40B4-BE49-F238E27FC236}">
                <a16:creationId xmlns:a16="http://schemas.microsoft.com/office/drawing/2014/main" id="{045B08E1-B246-4A45-9C32-C98048F2C220}"/>
              </a:ext>
            </a:extLst>
          </p:cNvPr>
          <p:cNvCxnSpPr>
            <a:cxnSpLocks/>
            <a:endCxn id="4" idx="2"/>
          </p:cNvCxnSpPr>
          <p:nvPr/>
        </p:nvCxnSpPr>
        <p:spPr>
          <a:xfrm>
            <a:off x="4437203" y="2734374"/>
            <a:ext cx="467371" cy="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连接符: 肘形 11">
            <a:extLst>
              <a:ext uri="{FF2B5EF4-FFF2-40B4-BE49-F238E27FC236}">
                <a16:creationId xmlns:a16="http://schemas.microsoft.com/office/drawing/2014/main" id="{5BDFC915-5E56-44D6-BB30-2DA9599003E2}"/>
              </a:ext>
            </a:extLst>
          </p:cNvPr>
          <p:cNvCxnSpPr>
            <a:cxnSpLocks/>
            <a:endCxn id="6" idx="2"/>
          </p:cNvCxnSpPr>
          <p:nvPr/>
        </p:nvCxnSpPr>
        <p:spPr>
          <a:xfrm rot="16200000" flipH="1">
            <a:off x="4529759" y="2875503"/>
            <a:ext cx="515944" cy="233686"/>
          </a:xfrm>
          <a:prstGeom prst="bentConnector2">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连接符: 肘形 12">
            <a:extLst>
              <a:ext uri="{FF2B5EF4-FFF2-40B4-BE49-F238E27FC236}">
                <a16:creationId xmlns:a16="http://schemas.microsoft.com/office/drawing/2014/main" id="{2E3F9C69-B62F-4D1C-81F9-A28111D72D85}"/>
              </a:ext>
            </a:extLst>
          </p:cNvPr>
          <p:cNvCxnSpPr>
            <a:cxnSpLocks/>
            <a:endCxn id="7" idx="2"/>
          </p:cNvCxnSpPr>
          <p:nvPr/>
        </p:nvCxnSpPr>
        <p:spPr>
          <a:xfrm rot="16200000" flipH="1">
            <a:off x="4294274" y="3110985"/>
            <a:ext cx="986912" cy="233685"/>
          </a:xfrm>
          <a:prstGeom prst="bentConnector2">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直接箭头连接符 13">
            <a:extLst>
              <a:ext uri="{FF2B5EF4-FFF2-40B4-BE49-F238E27FC236}">
                <a16:creationId xmlns:a16="http://schemas.microsoft.com/office/drawing/2014/main" id="{C2DF7C19-BE40-4E99-B062-E8F5395DA012}"/>
              </a:ext>
            </a:extLst>
          </p:cNvPr>
          <p:cNvCxnSpPr>
            <a:cxnSpLocks/>
            <a:stCxn id="4" idx="6"/>
            <a:endCxn id="8" idx="1"/>
          </p:cNvCxnSpPr>
          <p:nvPr/>
        </p:nvCxnSpPr>
        <p:spPr>
          <a:xfrm flipV="1">
            <a:off x="5676098" y="2734371"/>
            <a:ext cx="419956" cy="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连接符: 肘形 14">
            <a:extLst>
              <a:ext uri="{FF2B5EF4-FFF2-40B4-BE49-F238E27FC236}">
                <a16:creationId xmlns:a16="http://schemas.microsoft.com/office/drawing/2014/main" id="{F0122452-E3B4-46B9-A583-A4D99CF952EB}"/>
              </a:ext>
            </a:extLst>
          </p:cNvPr>
          <p:cNvCxnSpPr>
            <a:cxnSpLocks/>
            <a:stCxn id="6" idx="6"/>
          </p:cNvCxnSpPr>
          <p:nvPr/>
        </p:nvCxnSpPr>
        <p:spPr>
          <a:xfrm flipV="1">
            <a:off x="5676098" y="2725124"/>
            <a:ext cx="209978" cy="52519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C31D80C-20FD-4C02-85C3-747CD3051C82}"/>
              </a:ext>
            </a:extLst>
          </p:cNvPr>
          <p:cNvCxnSpPr>
            <a:cxnSpLocks/>
            <a:stCxn id="8" idx="3"/>
            <a:endCxn id="9" idx="2"/>
          </p:cNvCxnSpPr>
          <p:nvPr/>
        </p:nvCxnSpPr>
        <p:spPr>
          <a:xfrm>
            <a:off x="7181693" y="2734371"/>
            <a:ext cx="407787" cy="594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直接箭头连接符 16">
            <a:extLst>
              <a:ext uri="{FF2B5EF4-FFF2-40B4-BE49-F238E27FC236}">
                <a16:creationId xmlns:a16="http://schemas.microsoft.com/office/drawing/2014/main" id="{815F784E-BEBD-4F93-96FF-814AB8F6E628}"/>
              </a:ext>
            </a:extLst>
          </p:cNvPr>
          <p:cNvCxnSpPr>
            <a:cxnSpLocks/>
            <a:stCxn id="7" idx="6"/>
            <a:endCxn id="10" idx="1"/>
          </p:cNvCxnSpPr>
          <p:nvPr/>
        </p:nvCxnSpPr>
        <p:spPr>
          <a:xfrm>
            <a:off x="5676098" y="3721284"/>
            <a:ext cx="1792816" cy="775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直接箭头连接符 17">
            <a:extLst>
              <a:ext uri="{FF2B5EF4-FFF2-40B4-BE49-F238E27FC236}">
                <a16:creationId xmlns:a16="http://schemas.microsoft.com/office/drawing/2014/main" id="{32AB2A73-FD52-415A-A87E-8727BC5ABA9A}"/>
              </a:ext>
            </a:extLst>
          </p:cNvPr>
          <p:cNvCxnSpPr>
            <a:stCxn id="9" idx="4"/>
            <a:endCxn id="10" idx="0"/>
          </p:cNvCxnSpPr>
          <p:nvPr/>
        </p:nvCxnSpPr>
        <p:spPr>
          <a:xfrm flipH="1">
            <a:off x="8011734" y="2911412"/>
            <a:ext cx="1504" cy="54616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矩形 19">
            <a:extLst>
              <a:ext uri="{FF2B5EF4-FFF2-40B4-BE49-F238E27FC236}">
                <a16:creationId xmlns:a16="http://schemas.microsoft.com/office/drawing/2014/main" id="{523D0656-4F38-44F8-836E-61E837BB9F8C}"/>
              </a:ext>
            </a:extLst>
          </p:cNvPr>
          <p:cNvSpPr/>
          <p:nvPr/>
        </p:nvSpPr>
        <p:spPr>
          <a:xfrm>
            <a:off x="3291670" y="2360295"/>
            <a:ext cx="5359277" cy="190881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C0A05C2B-D991-4E9A-89CE-0133DD2D0061}"/>
              </a:ext>
            </a:extLst>
          </p:cNvPr>
          <p:cNvSpPr txBox="1"/>
          <p:nvPr/>
        </p:nvSpPr>
        <p:spPr>
          <a:xfrm>
            <a:off x="3380362" y="3901754"/>
            <a:ext cx="1554691" cy="307777"/>
          </a:xfrm>
          <a:prstGeom prst="rect">
            <a:avLst/>
          </a:prstGeom>
          <a:noFill/>
        </p:spPr>
        <p:txBody>
          <a:bodyPr wrap="square" rtlCol="0">
            <a:spAutoFit/>
          </a:bodyPr>
          <a:lstStyle/>
          <a:p>
            <a:r>
              <a:rPr lang="en-US" altLang="zh-CN" sz="1400" dirty="0"/>
              <a:t>Motion Tracking</a:t>
            </a:r>
            <a:endParaRPr lang="zh-CN" altLang="en-US" sz="1400" dirty="0"/>
          </a:p>
        </p:txBody>
      </p:sp>
    </p:spTree>
    <p:extLst>
      <p:ext uri="{BB962C8B-B14F-4D97-AF65-F5344CB8AC3E}">
        <p14:creationId xmlns:p14="http://schemas.microsoft.com/office/powerpoint/2010/main" val="289354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par>
                                <p:cTn id="61" presetID="10"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10" grpId="0" animBg="1"/>
      <p:bldP spid="20" grpId="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Path Matching</a:t>
            </a:r>
            <a:endParaRPr lang="en-US" altLang="zh-CN" sz="2400" dirty="0">
              <a:solidFill>
                <a:srgbClr val="333333"/>
              </a:solidFill>
              <a:latin typeface="Arial" panose="020B0604020202020204" pitchFamily="34" charset="0"/>
            </a:endParaRPr>
          </a:p>
        </p:txBody>
      </p:sp>
      <p:pic>
        <p:nvPicPr>
          <p:cNvPr id="2" name="图片 1">
            <a:extLst>
              <a:ext uri="{FF2B5EF4-FFF2-40B4-BE49-F238E27FC236}">
                <a16:creationId xmlns:a16="http://schemas.microsoft.com/office/drawing/2014/main" id="{FB69095E-3613-41C5-AB97-F943E2B3A882}"/>
              </a:ext>
            </a:extLst>
          </p:cNvPr>
          <p:cNvPicPr>
            <a:picLocks noChangeAspect="1"/>
          </p:cNvPicPr>
          <p:nvPr/>
        </p:nvPicPr>
        <p:blipFill rotWithShape="1">
          <a:blip r:embed="rId3"/>
          <a:srcRect r="2856"/>
          <a:stretch/>
        </p:blipFill>
        <p:spPr>
          <a:xfrm>
            <a:off x="638177" y="2016150"/>
            <a:ext cx="10915645" cy="2825699"/>
          </a:xfrm>
          <a:prstGeom prst="rect">
            <a:avLst/>
          </a:prstGeom>
        </p:spPr>
      </p:pic>
    </p:spTree>
    <p:extLst>
      <p:ext uri="{BB962C8B-B14F-4D97-AF65-F5344CB8AC3E}">
        <p14:creationId xmlns:p14="http://schemas.microsoft.com/office/powerpoint/2010/main" val="273286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FA984B-510A-4CC7-B6B2-DF59A508277F}"/>
              </a:ext>
            </a:extLst>
          </p:cNvPr>
          <p:cNvPicPr>
            <a:picLocks noChangeAspect="1"/>
          </p:cNvPicPr>
          <p:nvPr/>
        </p:nvPicPr>
        <p:blipFill>
          <a:blip r:embed="rId3"/>
          <a:stretch>
            <a:fillRect/>
          </a:stretch>
        </p:blipFill>
        <p:spPr>
          <a:xfrm>
            <a:off x="1052950" y="2434070"/>
            <a:ext cx="10172700" cy="2343150"/>
          </a:xfrm>
          <a:prstGeom prst="rect">
            <a:avLst/>
          </a:prstGeom>
        </p:spPr>
      </p:pic>
      <p:sp>
        <p:nvSpPr>
          <p:cNvPr id="4" name="文本框 3">
            <a:extLst>
              <a:ext uri="{FF2B5EF4-FFF2-40B4-BE49-F238E27FC236}">
                <a16:creationId xmlns:a16="http://schemas.microsoft.com/office/drawing/2014/main" id="{6CD615AD-B8D9-4BE7-A51D-FC762E4ECF0C}"/>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Path Matching</a:t>
            </a:r>
            <a:endParaRPr lang="en-US" altLang="zh-CN" sz="2400" dirty="0">
              <a:solidFill>
                <a:srgbClr val="333333"/>
              </a:solidFill>
              <a:latin typeface="Arial" panose="020B0604020202020204" pitchFamily="34" charset="0"/>
            </a:endParaRPr>
          </a:p>
        </p:txBody>
      </p:sp>
    </p:spTree>
    <p:extLst>
      <p:ext uri="{BB962C8B-B14F-4D97-AF65-F5344CB8AC3E}">
        <p14:creationId xmlns:p14="http://schemas.microsoft.com/office/powerpoint/2010/main" val="154815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solidFill>
                  <a:srgbClr val="FF0000"/>
                </a:solidFill>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Widar 2.0</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Motion in CSI</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Localization</a:t>
            </a:r>
          </a:p>
          <a:p>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329177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CD615AD-B8D9-4BE7-A51D-FC762E4ECF0C}"/>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Path Matching</a:t>
            </a:r>
            <a:endParaRPr lang="en-US" altLang="zh-CN" sz="2400" dirty="0">
              <a:solidFill>
                <a:srgbClr val="333333"/>
              </a:solidFill>
              <a:latin typeface="Arial" panose="020B0604020202020204" pitchFamily="34" charset="0"/>
            </a:endParaRPr>
          </a:p>
        </p:txBody>
      </p:sp>
      <p:pic>
        <p:nvPicPr>
          <p:cNvPr id="3" name="图片 2">
            <a:extLst>
              <a:ext uri="{FF2B5EF4-FFF2-40B4-BE49-F238E27FC236}">
                <a16:creationId xmlns:a16="http://schemas.microsoft.com/office/drawing/2014/main" id="{32C6D5C4-F067-4AA8-86B2-E2E6ECF398C1}"/>
              </a:ext>
            </a:extLst>
          </p:cNvPr>
          <p:cNvPicPr>
            <a:picLocks noChangeAspect="1"/>
          </p:cNvPicPr>
          <p:nvPr/>
        </p:nvPicPr>
        <p:blipFill>
          <a:blip r:embed="rId3"/>
          <a:stretch>
            <a:fillRect/>
          </a:stretch>
        </p:blipFill>
        <p:spPr>
          <a:xfrm>
            <a:off x="1437841" y="1819275"/>
            <a:ext cx="5305425" cy="3219450"/>
          </a:xfrm>
          <a:prstGeom prst="rect">
            <a:avLst/>
          </a:prstGeom>
        </p:spPr>
      </p:pic>
      <p:sp>
        <p:nvSpPr>
          <p:cNvPr id="5" name="文本框 4">
            <a:extLst>
              <a:ext uri="{FF2B5EF4-FFF2-40B4-BE49-F238E27FC236}">
                <a16:creationId xmlns:a16="http://schemas.microsoft.com/office/drawing/2014/main" id="{4EABBC71-8741-438D-A9E0-A5FEDE114063}"/>
              </a:ext>
            </a:extLst>
          </p:cNvPr>
          <p:cNvSpPr txBox="1"/>
          <p:nvPr/>
        </p:nvSpPr>
        <p:spPr>
          <a:xfrm>
            <a:off x="7564581" y="2348346"/>
            <a:ext cx="1582484" cy="369332"/>
          </a:xfrm>
          <a:prstGeom prst="rect">
            <a:avLst/>
          </a:prstGeom>
          <a:noFill/>
        </p:spPr>
        <p:txBody>
          <a:bodyPr wrap="none" rtlCol="0">
            <a:spAutoFit/>
          </a:bodyPr>
          <a:lstStyle/>
          <a:p>
            <a:r>
              <a:rPr lang="en-US" altLang="zh-CN" b="1" dirty="0"/>
              <a:t>G = (V, E, W )</a:t>
            </a:r>
            <a:endParaRPr lang="zh-CN" altLang="en-US" b="1" dirty="0"/>
          </a:p>
        </p:txBody>
      </p:sp>
      <p:pic>
        <p:nvPicPr>
          <p:cNvPr id="6" name="图片 5">
            <a:extLst>
              <a:ext uri="{FF2B5EF4-FFF2-40B4-BE49-F238E27FC236}">
                <a16:creationId xmlns:a16="http://schemas.microsoft.com/office/drawing/2014/main" id="{2AD8DE5A-4ADD-49F6-8ECD-082A0CCD667A}"/>
              </a:ext>
            </a:extLst>
          </p:cNvPr>
          <p:cNvPicPr>
            <a:picLocks noChangeAspect="1"/>
          </p:cNvPicPr>
          <p:nvPr/>
        </p:nvPicPr>
        <p:blipFill>
          <a:blip r:embed="rId4"/>
          <a:stretch>
            <a:fillRect/>
          </a:stretch>
        </p:blipFill>
        <p:spPr>
          <a:xfrm>
            <a:off x="7564581" y="3167940"/>
            <a:ext cx="3826020" cy="522119"/>
          </a:xfrm>
          <a:prstGeom prst="rect">
            <a:avLst/>
          </a:prstGeom>
        </p:spPr>
      </p:pic>
      <p:pic>
        <p:nvPicPr>
          <p:cNvPr id="7" name="图片 6">
            <a:extLst>
              <a:ext uri="{FF2B5EF4-FFF2-40B4-BE49-F238E27FC236}">
                <a16:creationId xmlns:a16="http://schemas.microsoft.com/office/drawing/2014/main" id="{384CBD11-5DA1-4CE4-961E-82C75E80C9F8}"/>
              </a:ext>
            </a:extLst>
          </p:cNvPr>
          <p:cNvPicPr>
            <a:picLocks noChangeAspect="1"/>
          </p:cNvPicPr>
          <p:nvPr/>
        </p:nvPicPr>
        <p:blipFill>
          <a:blip r:embed="rId5"/>
          <a:stretch>
            <a:fillRect/>
          </a:stretch>
        </p:blipFill>
        <p:spPr>
          <a:xfrm>
            <a:off x="7443356" y="3875809"/>
            <a:ext cx="2615045" cy="526198"/>
          </a:xfrm>
          <a:prstGeom prst="rect">
            <a:avLst/>
          </a:prstGeom>
        </p:spPr>
      </p:pic>
    </p:spTree>
    <p:extLst>
      <p:ext uri="{BB962C8B-B14F-4D97-AF65-F5344CB8AC3E}">
        <p14:creationId xmlns:p14="http://schemas.microsoft.com/office/powerpoint/2010/main" val="844255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FA984B-510A-4CC7-B6B2-DF59A508277F}"/>
              </a:ext>
            </a:extLst>
          </p:cNvPr>
          <p:cNvPicPr>
            <a:picLocks noChangeAspect="1"/>
          </p:cNvPicPr>
          <p:nvPr/>
        </p:nvPicPr>
        <p:blipFill>
          <a:blip r:embed="rId3"/>
          <a:stretch>
            <a:fillRect/>
          </a:stretch>
        </p:blipFill>
        <p:spPr>
          <a:xfrm>
            <a:off x="1052950" y="2434070"/>
            <a:ext cx="10172700" cy="2343150"/>
          </a:xfrm>
          <a:prstGeom prst="rect">
            <a:avLst/>
          </a:prstGeom>
        </p:spPr>
      </p:pic>
      <p:sp>
        <p:nvSpPr>
          <p:cNvPr id="4" name="文本框 3">
            <a:extLst>
              <a:ext uri="{FF2B5EF4-FFF2-40B4-BE49-F238E27FC236}">
                <a16:creationId xmlns:a16="http://schemas.microsoft.com/office/drawing/2014/main" id="{6CD615AD-B8D9-4BE7-A51D-FC762E4ECF0C}"/>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Path Matching</a:t>
            </a:r>
            <a:endParaRPr lang="en-US" altLang="zh-CN" sz="2400" dirty="0">
              <a:solidFill>
                <a:srgbClr val="333333"/>
              </a:solidFill>
              <a:latin typeface="Arial" panose="020B0604020202020204" pitchFamily="34" charset="0"/>
            </a:endParaRPr>
          </a:p>
        </p:txBody>
      </p:sp>
    </p:spTree>
    <p:extLst>
      <p:ext uri="{BB962C8B-B14F-4D97-AF65-F5344CB8AC3E}">
        <p14:creationId xmlns:p14="http://schemas.microsoft.com/office/powerpoint/2010/main" val="1157639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solidFill>
                  <a:srgbClr val="333333"/>
                </a:solidFill>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Widar 2.0</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Motion in CSI</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Localization</a:t>
            </a:r>
          </a:p>
          <a:p>
            <a:endParaRPr lang="en-US" altLang="zh-CN" sz="3200" b="1" dirty="0">
              <a:solidFill>
                <a:srgbClr val="FF0000"/>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1017242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1015663"/>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Localization accuracy</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p:txBody>
      </p:sp>
      <p:pic>
        <p:nvPicPr>
          <p:cNvPr id="2" name="图片 1">
            <a:extLst>
              <a:ext uri="{FF2B5EF4-FFF2-40B4-BE49-F238E27FC236}">
                <a16:creationId xmlns:a16="http://schemas.microsoft.com/office/drawing/2014/main" id="{D52600F7-091D-4009-B50F-6208B4091352}"/>
              </a:ext>
            </a:extLst>
          </p:cNvPr>
          <p:cNvPicPr>
            <a:picLocks noChangeAspect="1"/>
          </p:cNvPicPr>
          <p:nvPr/>
        </p:nvPicPr>
        <p:blipFill>
          <a:blip r:embed="rId3"/>
          <a:stretch>
            <a:fillRect/>
          </a:stretch>
        </p:blipFill>
        <p:spPr>
          <a:xfrm>
            <a:off x="3414712" y="1714500"/>
            <a:ext cx="5362575" cy="3429000"/>
          </a:xfrm>
          <a:prstGeom prst="rect">
            <a:avLst/>
          </a:prstGeom>
        </p:spPr>
      </p:pic>
    </p:spTree>
    <p:extLst>
      <p:ext uri="{BB962C8B-B14F-4D97-AF65-F5344CB8AC3E}">
        <p14:creationId xmlns:p14="http://schemas.microsoft.com/office/powerpoint/2010/main" val="2281576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Comparative study</a:t>
            </a:r>
            <a:endParaRPr lang="en-US" altLang="zh-CN" sz="2400" dirty="0">
              <a:solidFill>
                <a:srgbClr val="333333"/>
              </a:solidFill>
              <a:latin typeface="Arial" panose="020B0604020202020204" pitchFamily="34" charset="0"/>
            </a:endParaRPr>
          </a:p>
        </p:txBody>
      </p:sp>
      <p:pic>
        <p:nvPicPr>
          <p:cNvPr id="2" name="图片 1">
            <a:extLst>
              <a:ext uri="{FF2B5EF4-FFF2-40B4-BE49-F238E27FC236}">
                <a16:creationId xmlns:a16="http://schemas.microsoft.com/office/drawing/2014/main" id="{A173AA4E-6FD8-421E-B7F1-882361D767BD}"/>
              </a:ext>
            </a:extLst>
          </p:cNvPr>
          <p:cNvPicPr>
            <a:picLocks noChangeAspect="1"/>
          </p:cNvPicPr>
          <p:nvPr/>
        </p:nvPicPr>
        <p:blipFill>
          <a:blip r:embed="rId3"/>
          <a:stretch>
            <a:fillRect/>
          </a:stretch>
        </p:blipFill>
        <p:spPr>
          <a:xfrm>
            <a:off x="3500437" y="1766887"/>
            <a:ext cx="5191125" cy="3324225"/>
          </a:xfrm>
          <a:prstGeom prst="rect">
            <a:avLst/>
          </a:prstGeom>
        </p:spPr>
      </p:pic>
    </p:spTree>
    <p:extLst>
      <p:ext uri="{BB962C8B-B14F-4D97-AF65-F5344CB8AC3E}">
        <p14:creationId xmlns:p14="http://schemas.microsoft.com/office/powerpoint/2010/main" val="1857943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Benefits of individual modules</a:t>
            </a:r>
            <a:endParaRPr lang="en-US" altLang="zh-CN" sz="2400" dirty="0">
              <a:solidFill>
                <a:srgbClr val="333333"/>
              </a:solidFill>
              <a:latin typeface="Arial" panose="020B0604020202020204" pitchFamily="34" charset="0"/>
            </a:endParaRPr>
          </a:p>
        </p:txBody>
      </p:sp>
      <p:pic>
        <p:nvPicPr>
          <p:cNvPr id="2" name="图片 1">
            <a:extLst>
              <a:ext uri="{FF2B5EF4-FFF2-40B4-BE49-F238E27FC236}">
                <a16:creationId xmlns:a16="http://schemas.microsoft.com/office/drawing/2014/main" id="{0232537E-6B96-4C63-9C78-9829E045BC28}"/>
              </a:ext>
            </a:extLst>
          </p:cNvPr>
          <p:cNvPicPr>
            <a:picLocks noChangeAspect="1"/>
          </p:cNvPicPr>
          <p:nvPr/>
        </p:nvPicPr>
        <p:blipFill>
          <a:blip r:embed="rId3"/>
          <a:stretch>
            <a:fillRect/>
          </a:stretch>
        </p:blipFill>
        <p:spPr>
          <a:xfrm>
            <a:off x="2726713" y="1628408"/>
            <a:ext cx="5907332" cy="3977965"/>
          </a:xfrm>
          <a:prstGeom prst="rect">
            <a:avLst/>
          </a:prstGeom>
        </p:spPr>
      </p:pic>
    </p:spTree>
    <p:extLst>
      <p:ext uri="{BB962C8B-B14F-4D97-AF65-F5344CB8AC3E}">
        <p14:creationId xmlns:p14="http://schemas.microsoft.com/office/powerpoint/2010/main" val="1362830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solidFill>
                  <a:srgbClr val="333333"/>
                </a:solidFill>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Widar 2.0</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Motion in CSI</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Localization</a:t>
            </a:r>
          </a:p>
          <a:p>
            <a:endParaRPr lang="en-US" altLang="zh-CN" sz="3200" b="1" dirty="0">
              <a:solidFill>
                <a:srgbClr val="FF0000"/>
              </a:solidFill>
              <a:latin typeface="PT Sans"/>
            </a:endParaRPr>
          </a:p>
          <a:p>
            <a:pPr marL="457200" indent="-457200">
              <a:buFont typeface="Arial" panose="020B0604020202020204" pitchFamily="34" charset="0"/>
              <a:buChar char="•"/>
            </a:pPr>
            <a:r>
              <a:rPr lang="en-US" altLang="zh-CN" sz="3200" b="1" dirty="0">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Conclusion</a:t>
            </a:r>
            <a:endParaRPr lang="zh-CN" altLang="en-US" sz="3200" b="1" dirty="0">
              <a:solidFill>
                <a:srgbClr val="FF0000"/>
              </a:solidFill>
              <a:latin typeface="PT Sans"/>
            </a:endParaRPr>
          </a:p>
        </p:txBody>
      </p:sp>
    </p:spTree>
    <p:extLst>
      <p:ext uri="{BB962C8B-B14F-4D97-AF65-F5344CB8AC3E}">
        <p14:creationId xmlns:p14="http://schemas.microsoft.com/office/powerpoint/2010/main" val="1885018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470898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Conclusion</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Widar2.0:</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the first passive tracking system that only requires one single WiFi link</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achieves sub-meter level tracking accuracy</a:t>
            </a:r>
            <a:br>
              <a:rPr lang="en-US" altLang="zh-CN" sz="2400" dirty="0">
                <a:solidFill>
                  <a:srgbClr val="333333"/>
                </a:solidFill>
                <a:latin typeface="Arial" panose="020B0604020202020204" pitchFamily="34" charset="0"/>
              </a:rPr>
            </a:b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without support of any additional infrastructure or sensors</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achieves a median location accuracy of 0.75 </a:t>
            </a:r>
            <a:r>
              <a:rPr lang="en-US" altLang="zh-CN" sz="2400">
                <a:solidFill>
                  <a:srgbClr val="333333"/>
                </a:solidFill>
                <a:latin typeface="Arial" panose="020B0604020202020204" pitchFamily="34" charset="0"/>
              </a:rPr>
              <a:t>m in a 6m </a:t>
            </a:r>
            <a:r>
              <a:rPr lang="en-US" altLang="zh-CN" sz="2400" dirty="0">
                <a:solidFill>
                  <a:srgbClr val="333333"/>
                </a:solidFill>
                <a:latin typeface="Arial" panose="020B0604020202020204" pitchFamily="34" charset="0"/>
              </a:rPr>
              <a:t>× 5 m area</a:t>
            </a:r>
          </a:p>
        </p:txBody>
      </p:sp>
    </p:spTree>
    <p:extLst>
      <p:ext uri="{BB962C8B-B14F-4D97-AF65-F5344CB8AC3E}">
        <p14:creationId xmlns:p14="http://schemas.microsoft.com/office/powerpoint/2010/main" val="283332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fade">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fade">
                                      <p:cBhvr>
                                        <p:cTn id="2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470898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What's the problem?</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The ever-fast development of </a:t>
            </a:r>
            <a:r>
              <a:rPr lang="en-US" altLang="zh-CN" sz="2400" dirty="0">
                <a:solidFill>
                  <a:srgbClr val="0070C0"/>
                </a:solidFill>
                <a:latin typeface="Arial" panose="020B0604020202020204" pitchFamily="34" charset="0"/>
              </a:rPr>
              <a:t>WiFi-based</a:t>
            </a:r>
            <a:r>
              <a:rPr lang="en-US" altLang="zh-CN" sz="2400" dirty="0">
                <a:solidFill>
                  <a:srgbClr val="333333"/>
                </a:solidFill>
                <a:latin typeface="Arial" panose="020B0604020202020204" pitchFamily="34" charset="0"/>
              </a:rPr>
              <a:t> localization and tracking. </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0070C0"/>
                </a:solidFill>
                <a:latin typeface="Arial" panose="020B0604020202020204" pitchFamily="34" charset="0"/>
              </a:rPr>
              <a:t>Requires</a:t>
            </a:r>
            <a:r>
              <a:rPr lang="en-US" altLang="zh-CN" sz="2400" dirty="0">
                <a:solidFill>
                  <a:srgbClr val="333333"/>
                </a:solidFill>
                <a:latin typeface="Arial" panose="020B0604020202020204" pitchFamily="34" charset="0"/>
              </a:rPr>
              <a:t> instrumentation of human body:</a:t>
            </a:r>
          </a:p>
          <a:p>
            <a:pPr marL="914400" lvl="1" indent="-457200">
              <a:buFont typeface="Arial" panose="020B0604020202020204" pitchFamily="34" charset="0"/>
              <a:buChar char="•"/>
            </a:pPr>
            <a:r>
              <a:rPr lang="en-US" altLang="zh-CN" sz="2400" dirty="0">
                <a:solidFill>
                  <a:srgbClr val="333333"/>
                </a:solidFill>
                <a:latin typeface="Arial" panose="020B0604020202020204" pitchFamily="34" charset="0"/>
              </a:rPr>
              <a:t>Some wireless device is carried by a person</a:t>
            </a:r>
          </a:p>
          <a:p>
            <a:pPr marL="914400" lvl="1" indent="-457200">
              <a:buFont typeface="Arial" panose="020B0604020202020204" pitchFamily="34" charset="0"/>
              <a:buChar char="•"/>
            </a:pPr>
            <a:r>
              <a:rPr lang="en-US" altLang="zh-CN" sz="2400" dirty="0">
                <a:solidFill>
                  <a:srgbClr val="333333"/>
                </a:solidFill>
                <a:latin typeface="Arial" panose="020B0604020202020204" pitchFamily="34" charset="0"/>
              </a:rPr>
              <a:t>Limits their applications</a:t>
            </a:r>
          </a:p>
          <a:p>
            <a:pPr marL="914400" lvl="1"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Device-free passive localization </a:t>
            </a:r>
            <a:r>
              <a:rPr lang="en-US" altLang="zh-CN" sz="2400" dirty="0">
                <a:solidFill>
                  <a:srgbClr val="0070C0"/>
                </a:solidFill>
                <a:latin typeface="Arial" panose="020B0604020202020204" pitchFamily="34" charset="0"/>
              </a:rPr>
              <a:t>without</a:t>
            </a:r>
            <a:r>
              <a:rPr lang="en-US" altLang="zh-CN" sz="2400" dirty="0">
                <a:solidFill>
                  <a:srgbClr val="333333"/>
                </a:solidFill>
                <a:latin typeface="Arial" panose="020B0604020202020204" pitchFamily="34" charset="0"/>
              </a:rPr>
              <a:t> any device attached to the user</a:t>
            </a:r>
          </a:p>
        </p:txBody>
      </p:sp>
    </p:spTree>
    <p:extLst>
      <p:ext uri="{BB962C8B-B14F-4D97-AF65-F5344CB8AC3E}">
        <p14:creationId xmlns:p14="http://schemas.microsoft.com/office/powerpoint/2010/main" val="105946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fade">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Effect transition="in" filter="fade">
                                      <p:cBhvr>
                                        <p:cTn id="2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Passive WiFi tracking </a:t>
            </a:r>
            <a:endParaRPr lang="en-US" altLang="zh-CN" sz="2400" dirty="0">
              <a:solidFill>
                <a:srgbClr val="333333"/>
              </a:solidFill>
              <a:latin typeface="Arial" panose="020B0604020202020204" pitchFamily="34" charset="0"/>
            </a:endParaRPr>
          </a:p>
        </p:txBody>
      </p:sp>
      <p:sp>
        <p:nvSpPr>
          <p:cNvPr id="2" name="文本框 1">
            <a:extLst>
              <a:ext uri="{FF2B5EF4-FFF2-40B4-BE49-F238E27FC236}">
                <a16:creationId xmlns:a16="http://schemas.microsoft.com/office/drawing/2014/main" id="{59E53ED6-7D91-4098-88AC-FA334F53E97E}"/>
              </a:ext>
            </a:extLst>
          </p:cNvPr>
          <p:cNvSpPr txBox="1"/>
          <p:nvPr/>
        </p:nvSpPr>
        <p:spPr>
          <a:xfrm>
            <a:off x="2120265" y="2583180"/>
            <a:ext cx="7951470" cy="2062103"/>
          </a:xfrm>
          <a:prstGeom prst="rect">
            <a:avLst/>
          </a:prstGeom>
          <a:noFill/>
        </p:spPr>
        <p:txBody>
          <a:bodyPr wrap="square" rtlCol="0">
            <a:spAutoFit/>
          </a:bodyPr>
          <a:lstStyle/>
          <a:p>
            <a:r>
              <a:rPr lang="en-US" altLang="zh-CN" sz="3200" dirty="0">
                <a:solidFill>
                  <a:srgbClr val="333333"/>
                </a:solidFill>
                <a:latin typeface="Arial" panose="020B0604020202020204" pitchFamily="34" charset="0"/>
              </a:rPr>
              <a:t>Capture and analyze the </a:t>
            </a:r>
            <a:r>
              <a:rPr lang="en-US" altLang="zh-CN" sz="3200" dirty="0">
                <a:solidFill>
                  <a:srgbClr val="0070C0"/>
                </a:solidFill>
                <a:latin typeface="Arial" panose="020B0604020202020204" pitchFamily="34" charset="0"/>
              </a:rPr>
              <a:t>signals reflected off human body</a:t>
            </a:r>
            <a:r>
              <a:rPr lang="en-US" altLang="zh-CN" sz="3200" dirty="0">
                <a:solidFill>
                  <a:srgbClr val="333333"/>
                </a:solidFill>
                <a:latin typeface="Arial" panose="020B0604020202020204" pitchFamily="34" charset="0"/>
              </a:rPr>
              <a:t> and thus imprinted with a signature of the body motions</a:t>
            </a:r>
          </a:p>
          <a:p>
            <a:endParaRPr lang="zh-CN" altLang="en-US" sz="3200" dirty="0"/>
          </a:p>
        </p:txBody>
      </p:sp>
    </p:spTree>
    <p:extLst>
      <p:ext uri="{BB962C8B-B14F-4D97-AF65-F5344CB8AC3E}">
        <p14:creationId xmlns:p14="http://schemas.microsoft.com/office/powerpoint/2010/main" val="330914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3887511"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Early attempts</a:t>
            </a:r>
          </a:p>
        </p:txBody>
      </p:sp>
      <p:sp>
        <p:nvSpPr>
          <p:cNvPr id="2" name="文本框 1">
            <a:extLst>
              <a:ext uri="{FF2B5EF4-FFF2-40B4-BE49-F238E27FC236}">
                <a16:creationId xmlns:a16="http://schemas.microsoft.com/office/drawing/2014/main" id="{8C72DA68-C917-4DCE-9CF5-BD87C2E521EA}"/>
              </a:ext>
            </a:extLst>
          </p:cNvPr>
          <p:cNvSpPr txBox="1"/>
          <p:nvPr/>
        </p:nvSpPr>
        <p:spPr>
          <a:xfrm>
            <a:off x="1600795" y="2057401"/>
            <a:ext cx="2628899" cy="830997"/>
          </a:xfrm>
          <a:prstGeom prst="rect">
            <a:avLst/>
          </a:prstGeom>
          <a:noFill/>
        </p:spPr>
        <p:txBody>
          <a:bodyPr wrap="square" rtlCol="0">
            <a:spAutoFit/>
          </a:bodyPr>
          <a:lstStyle/>
          <a:p>
            <a:pPr algn="ctr"/>
            <a:r>
              <a:rPr lang="en-US" altLang="zh-CN" sz="2400" dirty="0">
                <a:solidFill>
                  <a:srgbClr val="333333"/>
                </a:solidFill>
                <a:latin typeface="Arial" panose="020B0604020202020204" pitchFamily="34" charset="0"/>
              </a:rPr>
              <a:t>radio tomography  &amp; mapping</a:t>
            </a:r>
            <a:endParaRPr lang="zh-CN" altLang="en-US" sz="2400" dirty="0"/>
          </a:p>
        </p:txBody>
      </p:sp>
      <p:sp>
        <p:nvSpPr>
          <p:cNvPr id="3" name="椭圆 2">
            <a:extLst>
              <a:ext uri="{FF2B5EF4-FFF2-40B4-BE49-F238E27FC236}">
                <a16:creationId xmlns:a16="http://schemas.microsoft.com/office/drawing/2014/main" id="{CC16E246-1DAE-4A3E-B8EF-2E5F0BC3BB49}"/>
              </a:ext>
            </a:extLst>
          </p:cNvPr>
          <p:cNvSpPr/>
          <p:nvPr/>
        </p:nvSpPr>
        <p:spPr>
          <a:xfrm>
            <a:off x="1451610" y="1884254"/>
            <a:ext cx="2926080" cy="11772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62A0C0E-29CE-43F3-8850-0FEB626F5C34}"/>
              </a:ext>
            </a:extLst>
          </p:cNvPr>
          <p:cNvSpPr/>
          <p:nvPr/>
        </p:nvSpPr>
        <p:spPr>
          <a:xfrm>
            <a:off x="891539" y="1695659"/>
            <a:ext cx="4091941" cy="25220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F9495C3-86A3-4AD8-AFA7-E16B4BD002AE}"/>
              </a:ext>
            </a:extLst>
          </p:cNvPr>
          <p:cNvSpPr txBox="1"/>
          <p:nvPr/>
        </p:nvSpPr>
        <p:spPr>
          <a:xfrm>
            <a:off x="1263609" y="3088556"/>
            <a:ext cx="3303270" cy="830997"/>
          </a:xfrm>
          <a:prstGeom prst="rect">
            <a:avLst/>
          </a:prstGeom>
          <a:noFill/>
        </p:spPr>
        <p:txBody>
          <a:bodyPr wrap="square" rtlCol="0">
            <a:spAutoFit/>
          </a:bodyPr>
          <a:lstStyle/>
          <a:p>
            <a:pPr algn="ctr"/>
            <a:r>
              <a:rPr lang="en-US" altLang="zh-CN" sz="2400" dirty="0">
                <a:solidFill>
                  <a:schemeClr val="accent6"/>
                </a:solidFill>
                <a:latin typeface="Arial" panose="020B0604020202020204" pitchFamily="34" charset="0"/>
              </a:rPr>
              <a:t>coarse-grained RSS or fine-grained CSI</a:t>
            </a:r>
            <a:endParaRPr lang="zh-CN" altLang="en-US" sz="2400" dirty="0">
              <a:solidFill>
                <a:schemeClr val="accent6"/>
              </a:solidFill>
            </a:endParaRPr>
          </a:p>
        </p:txBody>
      </p:sp>
      <p:cxnSp>
        <p:nvCxnSpPr>
          <p:cNvPr id="8" name="直接箭头连接符 7">
            <a:extLst>
              <a:ext uri="{FF2B5EF4-FFF2-40B4-BE49-F238E27FC236}">
                <a16:creationId xmlns:a16="http://schemas.microsoft.com/office/drawing/2014/main" id="{F1325C66-D3EF-4B8A-B8FB-FBAE78AC8E04}"/>
              </a:ext>
            </a:extLst>
          </p:cNvPr>
          <p:cNvCxnSpPr>
            <a:cxnSpLocks/>
            <a:stCxn id="4" idx="6"/>
          </p:cNvCxnSpPr>
          <p:nvPr/>
        </p:nvCxnSpPr>
        <p:spPr>
          <a:xfrm>
            <a:off x="4983480" y="2956665"/>
            <a:ext cx="3303270" cy="151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椭圆 8">
            <a:extLst>
              <a:ext uri="{FF2B5EF4-FFF2-40B4-BE49-F238E27FC236}">
                <a16:creationId xmlns:a16="http://schemas.microsoft.com/office/drawing/2014/main" id="{4274BA92-2F37-410E-9678-D2B806C8D516}"/>
              </a:ext>
            </a:extLst>
          </p:cNvPr>
          <p:cNvSpPr/>
          <p:nvPr/>
        </p:nvSpPr>
        <p:spPr>
          <a:xfrm>
            <a:off x="8286750" y="2129528"/>
            <a:ext cx="3049311" cy="16845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Arial" panose="020B0604020202020204" pitchFamily="34" charset="0"/>
              </a:rPr>
              <a:t>Low applicability and accuracy</a:t>
            </a:r>
          </a:p>
        </p:txBody>
      </p:sp>
      <p:sp>
        <p:nvSpPr>
          <p:cNvPr id="12" name="文本框 11">
            <a:extLst>
              <a:ext uri="{FF2B5EF4-FFF2-40B4-BE49-F238E27FC236}">
                <a16:creationId xmlns:a16="http://schemas.microsoft.com/office/drawing/2014/main" id="{0EA0C036-D0BF-43EE-BD91-791666791ADD}"/>
              </a:ext>
            </a:extLst>
          </p:cNvPr>
          <p:cNvSpPr txBox="1"/>
          <p:nvPr/>
        </p:nvSpPr>
        <p:spPr>
          <a:xfrm>
            <a:off x="5237438" y="2242067"/>
            <a:ext cx="3049312" cy="646331"/>
          </a:xfrm>
          <a:prstGeom prst="rect">
            <a:avLst/>
          </a:prstGeom>
          <a:noFill/>
        </p:spPr>
        <p:txBody>
          <a:bodyPr wrap="square" rtlCol="0">
            <a:spAutoFit/>
          </a:bodyPr>
          <a:lstStyle/>
          <a:p>
            <a:r>
              <a:rPr lang="en-US" altLang="zh-CN" dirty="0">
                <a:solidFill>
                  <a:srgbClr val="333333"/>
                </a:solidFill>
                <a:latin typeface="Arial" panose="020B0604020202020204" pitchFamily="34" charset="0"/>
              </a:rPr>
              <a:t>a </a:t>
            </a:r>
            <a:r>
              <a:rPr lang="en-US" altLang="zh-CN" dirty="0">
                <a:solidFill>
                  <a:srgbClr val="0070C0"/>
                </a:solidFill>
                <a:latin typeface="Arial" panose="020B0604020202020204" pitchFamily="34" charset="0"/>
              </a:rPr>
              <a:t>dense</a:t>
            </a:r>
            <a:r>
              <a:rPr lang="en-US" altLang="zh-CN" dirty="0">
                <a:solidFill>
                  <a:srgbClr val="333333"/>
                </a:solidFill>
                <a:latin typeface="Arial" panose="020B0604020202020204" pitchFamily="34" charset="0"/>
              </a:rPr>
              <a:t> deployment of cooperative WiFi devices</a:t>
            </a:r>
            <a:endParaRPr lang="zh-CN" altLang="en-US" dirty="0"/>
          </a:p>
        </p:txBody>
      </p:sp>
      <p:sp>
        <p:nvSpPr>
          <p:cNvPr id="13" name="矩形 12">
            <a:extLst>
              <a:ext uri="{FF2B5EF4-FFF2-40B4-BE49-F238E27FC236}">
                <a16:creationId xmlns:a16="http://schemas.microsoft.com/office/drawing/2014/main" id="{87A9CE8C-6C70-4144-82F9-81267750E776}"/>
              </a:ext>
            </a:extLst>
          </p:cNvPr>
          <p:cNvSpPr/>
          <p:nvPr/>
        </p:nvSpPr>
        <p:spPr>
          <a:xfrm>
            <a:off x="5059260" y="3040067"/>
            <a:ext cx="3151710" cy="646331"/>
          </a:xfrm>
          <a:prstGeom prst="rect">
            <a:avLst/>
          </a:prstGeom>
        </p:spPr>
        <p:txBody>
          <a:bodyPr wrap="square">
            <a:spAutoFit/>
          </a:bodyPr>
          <a:lstStyle/>
          <a:p>
            <a:pPr algn="ctr"/>
            <a:r>
              <a:rPr lang="en-US" altLang="zh-CN" dirty="0">
                <a:solidFill>
                  <a:srgbClr val="0070C0"/>
                </a:solidFill>
                <a:latin typeface="Arial" panose="020B0604020202020204" pitchFamily="34" charset="0"/>
              </a:rPr>
              <a:t>labor-intensive</a:t>
            </a:r>
            <a:r>
              <a:rPr lang="en-US" altLang="zh-CN" dirty="0">
                <a:solidFill>
                  <a:srgbClr val="333333"/>
                </a:solidFill>
                <a:latin typeface="Arial" panose="020B0604020202020204" pitchFamily="34" charset="0"/>
              </a:rPr>
              <a:t> fingerprinting for localization</a:t>
            </a:r>
            <a:endParaRPr lang="zh-CN" altLang="en-US" dirty="0"/>
          </a:p>
        </p:txBody>
      </p:sp>
      <p:sp>
        <p:nvSpPr>
          <p:cNvPr id="14" name="文本框 13">
            <a:extLst>
              <a:ext uri="{FF2B5EF4-FFF2-40B4-BE49-F238E27FC236}">
                <a16:creationId xmlns:a16="http://schemas.microsoft.com/office/drawing/2014/main" id="{624A922B-7E1C-4B19-A501-681DFCB1361E}"/>
              </a:ext>
            </a:extLst>
          </p:cNvPr>
          <p:cNvSpPr txBox="1"/>
          <p:nvPr/>
        </p:nvSpPr>
        <p:spPr>
          <a:xfrm>
            <a:off x="5237438" y="4537710"/>
            <a:ext cx="2690032" cy="769441"/>
          </a:xfrm>
          <a:prstGeom prst="rect">
            <a:avLst/>
          </a:prstGeom>
          <a:noFill/>
        </p:spPr>
        <p:txBody>
          <a:bodyPr wrap="none" rtlCol="0">
            <a:spAutoFit/>
          </a:bodyPr>
          <a:lstStyle/>
          <a:p>
            <a:r>
              <a:rPr lang="en-US" altLang="zh-CN" sz="4400" b="1" dirty="0">
                <a:solidFill>
                  <a:srgbClr val="333333"/>
                </a:solidFill>
                <a:latin typeface="Arial" panose="020B0604020202020204" pitchFamily="34" charset="0"/>
              </a:rPr>
              <a:t>Widar 1.0</a:t>
            </a:r>
            <a:endParaRPr lang="zh-CN" altLang="en-US" sz="4400" b="1" dirty="0">
              <a:solidFill>
                <a:srgbClr val="333333"/>
              </a:solidFill>
              <a:latin typeface="Arial" panose="020B0604020202020204" pitchFamily="34" charset="0"/>
            </a:endParaRPr>
          </a:p>
        </p:txBody>
      </p:sp>
    </p:spTree>
    <p:extLst>
      <p:ext uri="{BB962C8B-B14F-4D97-AF65-F5344CB8AC3E}">
        <p14:creationId xmlns:p14="http://schemas.microsoft.com/office/powerpoint/2010/main" val="2797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p:bldP spid="9" grpId="0" animBg="1"/>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4339650"/>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Widar 1.0</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endParaRPr lang="en-US" altLang="zh-CN" sz="2400" dirty="0">
              <a:solidFill>
                <a:srgbClr val="333333"/>
              </a:solidFill>
              <a:latin typeface="Arial" panose="020B0604020202020204" pitchFamily="34" charset="0"/>
            </a:endParaRPr>
          </a:p>
          <a:p>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Innovations: </a:t>
            </a:r>
            <a:r>
              <a:rPr lang="en-US" altLang="zh-CN" sz="2400" dirty="0" err="1">
                <a:solidFill>
                  <a:srgbClr val="0070C0"/>
                </a:solidFill>
                <a:latin typeface="Arial" panose="020B0604020202020204" pitchFamily="34" charset="0"/>
              </a:rPr>
              <a:t>AoA</a:t>
            </a:r>
            <a:r>
              <a:rPr lang="en-US" altLang="zh-CN" sz="2400" dirty="0">
                <a:solidFill>
                  <a:srgbClr val="0070C0"/>
                </a:solidFill>
                <a:latin typeface="Arial" panose="020B0604020202020204" pitchFamily="34" charset="0"/>
              </a:rPr>
              <a:t>, </a:t>
            </a:r>
            <a:r>
              <a:rPr lang="en-US" altLang="zh-CN" sz="2400" dirty="0" err="1">
                <a:solidFill>
                  <a:srgbClr val="0070C0"/>
                </a:solidFill>
                <a:latin typeface="Arial" panose="020B0604020202020204" pitchFamily="34" charset="0"/>
              </a:rPr>
              <a:t>ToF</a:t>
            </a:r>
            <a:r>
              <a:rPr lang="en-US" altLang="zh-CN" sz="2400" dirty="0">
                <a:solidFill>
                  <a:srgbClr val="0070C0"/>
                </a:solidFill>
                <a:latin typeface="Arial" panose="020B0604020202020204" pitchFamily="34" charset="0"/>
              </a:rPr>
              <a:t>, DFS</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Aggregates DFS of CSIs from </a:t>
            </a:r>
            <a:r>
              <a:rPr lang="en-US" altLang="zh-CN" sz="2400" dirty="0">
                <a:solidFill>
                  <a:srgbClr val="FF0000"/>
                </a:solidFill>
                <a:latin typeface="Arial" panose="020B0604020202020204" pitchFamily="34" charset="0"/>
              </a:rPr>
              <a:t>multiple</a:t>
            </a:r>
            <a:r>
              <a:rPr lang="en-US" altLang="zh-CN" sz="2400" dirty="0">
                <a:solidFill>
                  <a:srgbClr val="333333"/>
                </a:solidFill>
                <a:latin typeface="Arial" panose="020B0604020202020204" pitchFamily="34" charset="0"/>
              </a:rPr>
              <a:t> links</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Leaves </a:t>
            </a:r>
            <a:r>
              <a:rPr lang="en-US" altLang="zh-CN" sz="2400" dirty="0" err="1">
                <a:solidFill>
                  <a:srgbClr val="FF0000"/>
                </a:solidFill>
                <a:latin typeface="Arial" panose="020B0604020202020204" pitchFamily="34" charset="0"/>
              </a:rPr>
              <a:t>richful</a:t>
            </a:r>
            <a:r>
              <a:rPr lang="en-US" altLang="zh-CN" sz="2400" dirty="0">
                <a:solidFill>
                  <a:srgbClr val="333333"/>
                </a:solidFill>
                <a:latin typeface="Arial" panose="020B0604020202020204" pitchFamily="34" charset="0"/>
              </a:rPr>
              <a:t> features within CSI unaddressed</a:t>
            </a:r>
          </a:p>
        </p:txBody>
      </p:sp>
    </p:spTree>
    <p:extLst>
      <p:ext uri="{BB962C8B-B14F-4D97-AF65-F5344CB8AC3E}">
        <p14:creationId xmlns:p14="http://schemas.microsoft.com/office/powerpoint/2010/main" val="25040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animEffect transition="in" filter="fade">
                                      <p:cBhvr>
                                        <p:cTn id="1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solidFill>
                  <a:srgbClr val="333333"/>
                </a:solidFill>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Widar 2.0</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Motion in CSI</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Localization</a:t>
            </a:r>
          </a:p>
          <a:p>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246989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646331"/>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Widar 2.0</a:t>
            </a:r>
            <a:endParaRPr lang="en-US" altLang="zh-CN" sz="2400" dirty="0">
              <a:solidFill>
                <a:srgbClr val="333333"/>
              </a:solidFill>
              <a:latin typeface="Arial" panose="020B0604020202020204" pitchFamily="34" charset="0"/>
            </a:endParaRPr>
          </a:p>
        </p:txBody>
      </p:sp>
      <p:pic>
        <p:nvPicPr>
          <p:cNvPr id="2" name="图片 1">
            <a:extLst>
              <a:ext uri="{FF2B5EF4-FFF2-40B4-BE49-F238E27FC236}">
                <a16:creationId xmlns:a16="http://schemas.microsoft.com/office/drawing/2014/main" id="{95BCDB0E-8914-4D45-AE3C-275B882B98C1}"/>
              </a:ext>
            </a:extLst>
          </p:cNvPr>
          <p:cNvPicPr>
            <a:picLocks noChangeAspect="1"/>
          </p:cNvPicPr>
          <p:nvPr/>
        </p:nvPicPr>
        <p:blipFill>
          <a:blip r:embed="rId3"/>
          <a:stretch>
            <a:fillRect/>
          </a:stretch>
        </p:blipFill>
        <p:spPr>
          <a:xfrm>
            <a:off x="3090985" y="2580135"/>
            <a:ext cx="6010030" cy="3321111"/>
          </a:xfrm>
          <a:prstGeom prst="rect">
            <a:avLst/>
          </a:prstGeom>
        </p:spPr>
      </p:pic>
      <p:sp>
        <p:nvSpPr>
          <p:cNvPr id="4" name="文本框 3">
            <a:extLst>
              <a:ext uri="{FF2B5EF4-FFF2-40B4-BE49-F238E27FC236}">
                <a16:creationId xmlns:a16="http://schemas.microsoft.com/office/drawing/2014/main" id="{4047A6EE-F051-4629-B0BB-B16634AA86AE}"/>
              </a:ext>
            </a:extLst>
          </p:cNvPr>
          <p:cNvSpPr txBox="1"/>
          <p:nvPr/>
        </p:nvSpPr>
        <p:spPr>
          <a:xfrm>
            <a:off x="1857969" y="1652724"/>
            <a:ext cx="3556041" cy="461665"/>
          </a:xfrm>
          <a:prstGeom prst="rect">
            <a:avLst/>
          </a:prstGeom>
          <a:noFill/>
        </p:spPr>
        <p:txBody>
          <a:bodyPr wrap="square" rtlCol="0">
            <a:spAutoFit/>
          </a:bodyPr>
          <a:lstStyle/>
          <a:p>
            <a:r>
              <a:rPr lang="en-US" altLang="zh-CN" sz="2400" dirty="0">
                <a:solidFill>
                  <a:srgbClr val="333333"/>
                </a:solidFill>
                <a:latin typeface="Arial" panose="020B0604020202020204" pitchFamily="34" charset="0"/>
              </a:rPr>
              <a:t>passive human tracking</a:t>
            </a:r>
            <a:endParaRPr lang="zh-CN" altLang="en-US" sz="2400" dirty="0"/>
          </a:p>
        </p:txBody>
      </p:sp>
      <p:sp>
        <p:nvSpPr>
          <p:cNvPr id="6" name="文本框 5">
            <a:extLst>
              <a:ext uri="{FF2B5EF4-FFF2-40B4-BE49-F238E27FC236}">
                <a16:creationId xmlns:a16="http://schemas.microsoft.com/office/drawing/2014/main" id="{8F79467C-ED6D-4DA5-AFAC-467BED403ACF}"/>
              </a:ext>
            </a:extLst>
          </p:cNvPr>
          <p:cNvSpPr txBox="1"/>
          <p:nvPr/>
        </p:nvSpPr>
        <p:spPr>
          <a:xfrm>
            <a:off x="6777990" y="1652725"/>
            <a:ext cx="3783330" cy="461665"/>
          </a:xfrm>
          <a:prstGeom prst="rect">
            <a:avLst/>
          </a:prstGeom>
          <a:noFill/>
        </p:spPr>
        <p:txBody>
          <a:bodyPr wrap="square" rtlCol="0">
            <a:spAutoFit/>
          </a:bodyPr>
          <a:lstStyle/>
          <a:p>
            <a:r>
              <a:rPr lang="en-US" altLang="zh-CN" sz="2400" dirty="0">
                <a:solidFill>
                  <a:srgbClr val="333333"/>
                </a:solidFill>
                <a:latin typeface="Arial" panose="020B0604020202020204" pitchFamily="34" charset="0"/>
              </a:rPr>
              <a:t>one AP + one client</a:t>
            </a:r>
            <a:endParaRPr lang="zh-CN" altLang="en-US" sz="2400" dirty="0"/>
          </a:p>
        </p:txBody>
      </p:sp>
      <p:cxnSp>
        <p:nvCxnSpPr>
          <p:cNvPr id="8" name="直接箭头连接符 7">
            <a:extLst>
              <a:ext uri="{FF2B5EF4-FFF2-40B4-BE49-F238E27FC236}">
                <a16:creationId xmlns:a16="http://schemas.microsoft.com/office/drawing/2014/main" id="{C9807B91-9385-483A-9C50-3DBF3304CE1A}"/>
              </a:ext>
            </a:extLst>
          </p:cNvPr>
          <p:cNvCxnSpPr>
            <a:stCxn id="6" idx="1"/>
            <a:endCxn id="4" idx="3"/>
          </p:cNvCxnSpPr>
          <p:nvPr/>
        </p:nvCxnSpPr>
        <p:spPr>
          <a:xfrm flipH="1" flipV="1">
            <a:off x="5414010" y="1883557"/>
            <a:ext cx="1363980"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7154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61643C-434D-4132-9D83-224C2CED2EE9}"/>
              </a:ext>
            </a:extLst>
          </p:cNvPr>
          <p:cNvSpPr txBox="1"/>
          <p:nvPr/>
        </p:nvSpPr>
        <p:spPr>
          <a:xfrm>
            <a:off x="718779" y="410811"/>
            <a:ext cx="3087411" cy="1015663"/>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Challenge</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p:txBody>
      </p:sp>
      <p:sp>
        <p:nvSpPr>
          <p:cNvPr id="3" name="文本框 2">
            <a:extLst>
              <a:ext uri="{FF2B5EF4-FFF2-40B4-BE49-F238E27FC236}">
                <a16:creationId xmlns:a16="http://schemas.microsoft.com/office/drawing/2014/main" id="{D15AC11F-4DC4-42F8-B62A-C2CA202F5568}"/>
              </a:ext>
            </a:extLst>
          </p:cNvPr>
          <p:cNvSpPr txBox="1"/>
          <p:nvPr/>
        </p:nvSpPr>
        <p:spPr>
          <a:xfrm>
            <a:off x="6267372" y="1834038"/>
            <a:ext cx="3881515" cy="1077218"/>
          </a:xfrm>
          <a:prstGeom prst="rect">
            <a:avLst/>
          </a:prstGeom>
          <a:noFill/>
        </p:spPr>
        <p:txBody>
          <a:bodyPr wrap="square" rtlCol="0">
            <a:spAutoFit/>
          </a:bodyPr>
          <a:lstStyle/>
          <a:p>
            <a:pPr algn="ctr"/>
            <a:r>
              <a:rPr lang="en-US" altLang="zh-CN" sz="3200" dirty="0">
                <a:solidFill>
                  <a:srgbClr val="333333"/>
                </a:solidFill>
                <a:latin typeface="Arial" panose="020B0604020202020204" pitchFamily="34" charset="0"/>
              </a:rPr>
              <a:t>imperfect parameter estimates </a:t>
            </a:r>
            <a:endParaRPr lang="zh-CN" altLang="en-US" sz="3200" dirty="0">
              <a:solidFill>
                <a:srgbClr val="333333"/>
              </a:solidFill>
              <a:latin typeface="Arial" panose="020B0604020202020204" pitchFamily="34" charset="0"/>
            </a:endParaRPr>
          </a:p>
        </p:txBody>
      </p:sp>
      <p:sp>
        <p:nvSpPr>
          <p:cNvPr id="6" name="文本框 5">
            <a:extLst>
              <a:ext uri="{FF2B5EF4-FFF2-40B4-BE49-F238E27FC236}">
                <a16:creationId xmlns:a16="http://schemas.microsoft.com/office/drawing/2014/main" id="{985AA152-3648-48E4-A9BD-9511C68A5621}"/>
              </a:ext>
            </a:extLst>
          </p:cNvPr>
          <p:cNvSpPr txBox="1"/>
          <p:nvPr/>
        </p:nvSpPr>
        <p:spPr>
          <a:xfrm>
            <a:off x="6585070" y="4577357"/>
            <a:ext cx="3246120" cy="584775"/>
          </a:xfrm>
          <a:prstGeom prst="rect">
            <a:avLst/>
          </a:prstGeom>
          <a:noFill/>
        </p:spPr>
        <p:txBody>
          <a:bodyPr wrap="square" rtlCol="0">
            <a:spAutoFit/>
          </a:bodyPr>
          <a:lstStyle/>
          <a:p>
            <a:r>
              <a:rPr lang="en-US" altLang="zh-CN" sz="3200" dirty="0">
                <a:solidFill>
                  <a:srgbClr val="0070C0"/>
                </a:solidFill>
                <a:latin typeface="Arial" panose="020B0604020202020204" pitchFamily="34" charset="0"/>
              </a:rPr>
              <a:t>precise locations</a:t>
            </a:r>
            <a:endParaRPr lang="zh-CN" altLang="en-US" sz="3200" dirty="0">
              <a:solidFill>
                <a:srgbClr val="0070C0"/>
              </a:solidFill>
            </a:endParaRPr>
          </a:p>
        </p:txBody>
      </p:sp>
      <p:sp>
        <p:nvSpPr>
          <p:cNvPr id="8" name="文本框 7">
            <a:extLst>
              <a:ext uri="{FF2B5EF4-FFF2-40B4-BE49-F238E27FC236}">
                <a16:creationId xmlns:a16="http://schemas.microsoft.com/office/drawing/2014/main" id="{C7D73A67-3917-4899-B231-C8B15B8D84A6}"/>
              </a:ext>
            </a:extLst>
          </p:cNvPr>
          <p:cNvSpPr txBox="1"/>
          <p:nvPr/>
        </p:nvSpPr>
        <p:spPr>
          <a:xfrm>
            <a:off x="2320805" y="2828835"/>
            <a:ext cx="1485385" cy="1200329"/>
          </a:xfrm>
          <a:prstGeom prst="rect">
            <a:avLst/>
          </a:prstGeom>
          <a:noFill/>
        </p:spPr>
        <p:txBody>
          <a:bodyPr wrap="square" rtlCol="0">
            <a:spAutoFit/>
          </a:bodyPr>
          <a:lstStyle/>
          <a:p>
            <a:pPr algn="ctr"/>
            <a:r>
              <a:rPr lang="en-US" altLang="zh-CN" sz="3600" dirty="0">
                <a:solidFill>
                  <a:srgbClr val="FF0000"/>
                </a:solidFill>
                <a:latin typeface="Arial" panose="020B0604020202020204" pitchFamily="34" charset="0"/>
              </a:rPr>
              <a:t>Noisy CSI</a:t>
            </a:r>
            <a:endParaRPr lang="zh-CN" altLang="en-US" sz="2800" dirty="0">
              <a:solidFill>
                <a:srgbClr val="FF0000"/>
              </a:solidFill>
            </a:endParaRPr>
          </a:p>
        </p:txBody>
      </p:sp>
      <p:sp>
        <p:nvSpPr>
          <p:cNvPr id="9" name="箭头: 下 8">
            <a:extLst>
              <a:ext uri="{FF2B5EF4-FFF2-40B4-BE49-F238E27FC236}">
                <a16:creationId xmlns:a16="http://schemas.microsoft.com/office/drawing/2014/main" id="{903B1606-0B76-4003-B1EC-F1A96F008718}"/>
              </a:ext>
            </a:extLst>
          </p:cNvPr>
          <p:cNvSpPr/>
          <p:nvPr/>
        </p:nvSpPr>
        <p:spPr>
          <a:xfrm>
            <a:off x="7970262" y="3417570"/>
            <a:ext cx="475734" cy="845820"/>
          </a:xfrm>
          <a:prstGeom prst="downArrow">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91FF01A4-04A4-45F0-A595-1EF9218BC846}"/>
              </a:ext>
            </a:extLst>
          </p:cNvPr>
          <p:cNvSpPr/>
          <p:nvPr/>
        </p:nvSpPr>
        <p:spPr>
          <a:xfrm>
            <a:off x="3977640" y="3280410"/>
            <a:ext cx="2118360" cy="320040"/>
          </a:xfrm>
          <a:prstGeom prst="rightArrow">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647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animBg="1"/>
      <p:bldP spid="1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2243</Words>
  <Application>Microsoft Office PowerPoint</Application>
  <PresentationFormat>宽屏</PresentationFormat>
  <Paragraphs>271</Paragraphs>
  <Slides>27</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Open Sans</vt:lpstr>
      <vt:lpstr>PT Sans</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亚伦 林许</dc:creator>
  <cp:lastModifiedBy>亚伦 林许</cp:lastModifiedBy>
  <cp:revision>40</cp:revision>
  <dcterms:created xsi:type="dcterms:W3CDTF">2018-12-17T08:51:46Z</dcterms:created>
  <dcterms:modified xsi:type="dcterms:W3CDTF">2018-12-23T04:21:05Z</dcterms:modified>
</cp:coreProperties>
</file>