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2" r:id="rId2"/>
    <p:sldId id="268" r:id="rId3"/>
    <p:sldId id="271" r:id="rId4"/>
    <p:sldId id="270" r:id="rId5"/>
    <p:sldId id="269" r:id="rId6"/>
    <p:sldId id="257" r:id="rId7"/>
    <p:sldId id="267" r:id="rId8"/>
    <p:sldId id="258" r:id="rId9"/>
    <p:sldId id="265"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53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0C8E4-C8C5-4363-887C-60F8402F974B}"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02A4A-C27B-4D96-9D17-1265920A5C73}" type="slidenum">
              <a:rPr lang="zh-CN" altLang="en-US" smtClean="0"/>
              <a:t>‹#›</a:t>
            </a:fld>
            <a:endParaRPr lang="zh-CN" altLang="en-US"/>
          </a:p>
        </p:txBody>
      </p:sp>
    </p:spTree>
    <p:extLst>
      <p:ext uri="{BB962C8B-B14F-4D97-AF65-F5344CB8AC3E}">
        <p14:creationId xmlns:p14="http://schemas.microsoft.com/office/powerpoint/2010/main" val="129584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近红外镜头，该镜头沿光轴从物方到像方依次包括四组镜片，第一镜片为负光焦度的弯月形镜片，凸面朝向物方，采用非球面；第二镜片为正或负光焦度的弯月形镜片，凸面朝向像方；第三镜片为正光焦度的双凸形、平凸形或弯月形镜片，平凸或弯月形时，凸面朝向物方；第四镜片为正光焦度的镜片，采用非球面。通过上述设计，能够保证在大孔径、大视场角度下满足成像品质，并且具有畸变小的技术效果。</a:t>
            </a:r>
            <a:endParaRPr lang="zh-CN" altLang="en-US" dirty="0"/>
          </a:p>
        </p:txBody>
      </p:sp>
      <p:sp>
        <p:nvSpPr>
          <p:cNvPr id="4" name="灯片编号占位符 3"/>
          <p:cNvSpPr>
            <a:spLocks noGrp="1"/>
          </p:cNvSpPr>
          <p:nvPr>
            <p:ph type="sldNum" sz="quarter" idx="5"/>
          </p:nvPr>
        </p:nvSpPr>
        <p:spPr/>
        <p:txBody>
          <a:bodyPr/>
          <a:lstStyle/>
          <a:p>
            <a:fld id="{85A02A4A-C27B-4D96-9D17-1265920A5C73}" type="slidenum">
              <a:rPr lang="zh-CN" altLang="en-US" smtClean="0"/>
              <a:t>2</a:t>
            </a:fld>
            <a:endParaRPr lang="zh-CN" altLang="en-US"/>
          </a:p>
        </p:txBody>
      </p:sp>
    </p:spTree>
    <p:extLst>
      <p:ext uri="{BB962C8B-B14F-4D97-AF65-F5344CB8AC3E}">
        <p14:creationId xmlns:p14="http://schemas.microsoft.com/office/powerpoint/2010/main" val="190069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近红外镜头，该镜头沿光轴从物方到像方依次包括四组镜片，第一镜片为负光焦度的弯月形镜片，凸面朝向物方，采用非球面；第二镜片为正或负光焦度的弯月形镜片，凸面朝向像方；第三镜片为正光焦度的双凸形、平凸形或弯月形镜片，平凸或弯月形时，凸面朝向物方；第四镜片为正光焦度的镜片，采用非球面。通过上述设计，能够保证在大孔径、大视场角度下满足成像品质，并且具有畸变小的技术效果。</a:t>
            </a:r>
            <a:endParaRPr lang="zh-CN" altLang="en-US" dirty="0"/>
          </a:p>
        </p:txBody>
      </p:sp>
      <p:sp>
        <p:nvSpPr>
          <p:cNvPr id="4" name="灯片编号占位符 3"/>
          <p:cNvSpPr>
            <a:spLocks noGrp="1"/>
          </p:cNvSpPr>
          <p:nvPr>
            <p:ph type="sldNum" sz="quarter" idx="5"/>
          </p:nvPr>
        </p:nvSpPr>
        <p:spPr/>
        <p:txBody>
          <a:bodyPr/>
          <a:lstStyle/>
          <a:p>
            <a:fld id="{85A02A4A-C27B-4D96-9D17-1265920A5C73}" type="slidenum">
              <a:rPr lang="zh-CN" altLang="en-US" smtClean="0"/>
              <a:t>3</a:t>
            </a:fld>
            <a:endParaRPr lang="zh-CN" altLang="en-US"/>
          </a:p>
        </p:txBody>
      </p:sp>
    </p:spTree>
    <p:extLst>
      <p:ext uri="{BB962C8B-B14F-4D97-AF65-F5344CB8AC3E}">
        <p14:creationId xmlns:p14="http://schemas.microsoft.com/office/powerpoint/2010/main" val="38624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近红外镜头，该镜头沿光轴从物方到像方依次包括四组镜片，第一镜片为负光焦度的弯月形镜片，凸面朝向物方，采用非球面；第二镜片为正或负光焦度的弯月形镜片，凸面朝向像方；第三镜片为正光焦度的双凸形、平凸形或弯月形镜片，平凸或弯月形时，凸面朝向物方；第四镜片为正光焦度的镜片，采用非球面。通过上述设计，能够保证在大孔径、大视场角度下满足成像品质，并且具有畸变小的技术效果。</a:t>
            </a:r>
            <a:endParaRPr lang="zh-CN" altLang="en-US" dirty="0"/>
          </a:p>
        </p:txBody>
      </p:sp>
      <p:sp>
        <p:nvSpPr>
          <p:cNvPr id="4" name="灯片编号占位符 3"/>
          <p:cNvSpPr>
            <a:spLocks noGrp="1"/>
          </p:cNvSpPr>
          <p:nvPr>
            <p:ph type="sldNum" sz="quarter" idx="5"/>
          </p:nvPr>
        </p:nvSpPr>
        <p:spPr/>
        <p:txBody>
          <a:bodyPr/>
          <a:lstStyle/>
          <a:p>
            <a:fld id="{85A02A4A-C27B-4D96-9D17-1265920A5C73}" type="slidenum">
              <a:rPr lang="zh-CN" altLang="en-US" smtClean="0"/>
              <a:t>4</a:t>
            </a:fld>
            <a:endParaRPr lang="zh-CN" altLang="en-US"/>
          </a:p>
        </p:txBody>
      </p:sp>
    </p:spTree>
    <p:extLst>
      <p:ext uri="{BB962C8B-B14F-4D97-AF65-F5344CB8AC3E}">
        <p14:creationId xmlns:p14="http://schemas.microsoft.com/office/powerpoint/2010/main" val="1111000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近红外镜头，该镜头沿光轴从物方到像方依次包括四组镜片，第一镜片为负光焦度的弯月形镜片，凸面朝向物方，采用非球面；第二镜片为正或负光焦度的弯月形镜片，凸面朝向像方；第三镜片为正光焦度的双凸形、平凸形或弯月形镜片，平凸或弯月形时，凸面朝向物方；第四镜片为正光焦度的镜片，采用非球面。通过上述设计，能够保证在大孔径、大视场角度下满足成像品质，并且具有畸变小的技术效果。</a:t>
            </a:r>
            <a:endParaRPr lang="zh-CN" altLang="en-US" dirty="0"/>
          </a:p>
        </p:txBody>
      </p:sp>
      <p:sp>
        <p:nvSpPr>
          <p:cNvPr id="4" name="灯片编号占位符 3"/>
          <p:cNvSpPr>
            <a:spLocks noGrp="1"/>
          </p:cNvSpPr>
          <p:nvPr>
            <p:ph type="sldNum" sz="quarter" idx="5"/>
          </p:nvPr>
        </p:nvSpPr>
        <p:spPr/>
        <p:txBody>
          <a:bodyPr/>
          <a:lstStyle/>
          <a:p>
            <a:fld id="{85A02A4A-C27B-4D96-9D17-1265920A5C73}" type="slidenum">
              <a:rPr lang="zh-CN" altLang="en-US" smtClean="0"/>
              <a:t>5</a:t>
            </a:fld>
            <a:endParaRPr lang="zh-CN" altLang="en-US"/>
          </a:p>
        </p:txBody>
      </p:sp>
    </p:spTree>
    <p:extLst>
      <p:ext uri="{BB962C8B-B14F-4D97-AF65-F5344CB8AC3E}">
        <p14:creationId xmlns:p14="http://schemas.microsoft.com/office/powerpoint/2010/main" val="862058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Face ID</a:t>
            </a:r>
            <a:r>
              <a:rPr lang="zh-CN" altLang="en-US" sz="1200" b="0" i="0" kern="1200" dirty="0">
                <a:solidFill>
                  <a:schemeClr val="tx1"/>
                </a:solidFill>
                <a:effectLst/>
                <a:latin typeface="+mn-lt"/>
                <a:ea typeface="+mn-ea"/>
                <a:cs typeface="+mn-cs"/>
              </a:rPr>
              <a:t>人脸识别之外，还可实现</a:t>
            </a:r>
            <a:r>
              <a:rPr lang="en-US" altLang="zh-CN" sz="1200" b="0" i="0" kern="1200" dirty="0">
                <a:solidFill>
                  <a:schemeClr val="tx1"/>
                </a:solidFill>
                <a:effectLst/>
                <a:latin typeface="+mn-lt"/>
                <a:ea typeface="+mn-ea"/>
                <a:cs typeface="+mn-cs"/>
              </a:rPr>
              <a:t>3D</a:t>
            </a:r>
            <a:r>
              <a:rPr lang="zh-CN" altLang="en-US" sz="1200" b="0" i="0" kern="1200" dirty="0">
                <a:solidFill>
                  <a:schemeClr val="tx1"/>
                </a:solidFill>
                <a:effectLst/>
                <a:latin typeface="+mn-lt"/>
                <a:ea typeface="+mn-ea"/>
                <a:cs typeface="+mn-cs"/>
              </a:rPr>
              <a:t>动话表演</a:t>
            </a:r>
            <a:endParaRPr lang="zh-CN" altLang="en-US" dirty="0"/>
          </a:p>
        </p:txBody>
      </p:sp>
      <p:sp>
        <p:nvSpPr>
          <p:cNvPr id="4" name="灯片编号占位符 3"/>
          <p:cNvSpPr>
            <a:spLocks noGrp="1"/>
          </p:cNvSpPr>
          <p:nvPr>
            <p:ph type="sldNum" sz="quarter" idx="5"/>
          </p:nvPr>
        </p:nvSpPr>
        <p:spPr/>
        <p:txBody>
          <a:bodyPr/>
          <a:lstStyle/>
          <a:p>
            <a:fld id="{85A02A4A-C27B-4D96-9D17-1265920A5C73}" type="slidenum">
              <a:rPr lang="zh-CN" altLang="en-US" smtClean="0"/>
              <a:t>6</a:t>
            </a:fld>
            <a:endParaRPr lang="zh-CN" altLang="en-US"/>
          </a:p>
        </p:txBody>
      </p:sp>
    </p:spTree>
    <p:extLst>
      <p:ext uri="{BB962C8B-B14F-4D97-AF65-F5344CB8AC3E}">
        <p14:creationId xmlns:p14="http://schemas.microsoft.com/office/powerpoint/2010/main" val="189932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A02A4A-C27B-4D96-9D17-1265920A5C73}" type="slidenum">
              <a:rPr lang="zh-CN" altLang="en-US" smtClean="0"/>
              <a:t>7</a:t>
            </a:fld>
            <a:endParaRPr lang="zh-CN" altLang="en-US"/>
          </a:p>
        </p:txBody>
      </p:sp>
    </p:spTree>
    <p:extLst>
      <p:ext uri="{BB962C8B-B14F-4D97-AF65-F5344CB8AC3E}">
        <p14:creationId xmlns:p14="http://schemas.microsoft.com/office/powerpoint/2010/main" val="2145728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近红外镜头，该镜头沿光轴从物方到像方依次包括四组镜片，第一镜片为负光焦度的弯月形镜片，凸面朝向物方，采用非球面；第二镜片为正或负光焦度的弯月形镜片，凸面朝向像方；第三镜片为正光焦度的双凸形、平凸形或弯月形镜片，平凸或弯月形时，凸面朝向物方；第四镜片为正光焦度的镜片，采用非球面。通过上述设计，能够保证在大孔径、大视场角度下满足成像品质，并且具有畸变小的技术效果。</a:t>
            </a:r>
            <a:endParaRPr lang="zh-CN" altLang="en-US" dirty="0"/>
          </a:p>
        </p:txBody>
      </p:sp>
      <p:sp>
        <p:nvSpPr>
          <p:cNvPr id="4" name="灯片编号占位符 3"/>
          <p:cNvSpPr>
            <a:spLocks noGrp="1"/>
          </p:cNvSpPr>
          <p:nvPr>
            <p:ph type="sldNum" sz="quarter" idx="5"/>
          </p:nvPr>
        </p:nvSpPr>
        <p:spPr/>
        <p:txBody>
          <a:bodyPr/>
          <a:lstStyle/>
          <a:p>
            <a:fld id="{85A02A4A-C27B-4D96-9D17-1265920A5C73}" type="slidenum">
              <a:rPr lang="zh-CN" altLang="en-US" smtClean="0"/>
              <a:t>8</a:t>
            </a:fld>
            <a:endParaRPr lang="zh-CN" altLang="en-US"/>
          </a:p>
        </p:txBody>
      </p:sp>
    </p:spTree>
    <p:extLst>
      <p:ext uri="{BB962C8B-B14F-4D97-AF65-F5344CB8AC3E}">
        <p14:creationId xmlns:p14="http://schemas.microsoft.com/office/powerpoint/2010/main" val="2590082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A02A4A-C27B-4D96-9D17-1265920A5C73}" type="slidenum">
              <a:rPr lang="zh-CN" altLang="en-US" smtClean="0"/>
              <a:t>9</a:t>
            </a:fld>
            <a:endParaRPr lang="zh-CN" altLang="en-US"/>
          </a:p>
        </p:txBody>
      </p:sp>
    </p:spTree>
    <p:extLst>
      <p:ext uri="{BB962C8B-B14F-4D97-AF65-F5344CB8AC3E}">
        <p14:creationId xmlns:p14="http://schemas.microsoft.com/office/powerpoint/2010/main" val="166936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A02A4A-C27B-4D96-9D17-1265920A5C73}" type="slidenum">
              <a:rPr lang="zh-CN" altLang="en-US" smtClean="0"/>
              <a:t>10</a:t>
            </a:fld>
            <a:endParaRPr lang="zh-CN" altLang="en-US"/>
          </a:p>
        </p:txBody>
      </p:sp>
    </p:spTree>
    <p:extLst>
      <p:ext uri="{BB962C8B-B14F-4D97-AF65-F5344CB8AC3E}">
        <p14:creationId xmlns:p14="http://schemas.microsoft.com/office/powerpoint/2010/main" val="201714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1E9BB-9636-4A14-9EA0-006DF8F819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1E24D27-144D-4DD9-A8D6-23820ED1E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EF10430-A90F-43DE-BA13-411417C50555}"/>
              </a:ext>
            </a:extLst>
          </p:cNvPr>
          <p:cNvSpPr>
            <a:spLocks noGrp="1"/>
          </p:cNvSpPr>
          <p:nvPr>
            <p:ph type="dt" sz="half" idx="10"/>
          </p:nvPr>
        </p:nvSpPr>
        <p:spPr/>
        <p:txBody>
          <a:bodyPr/>
          <a:lstStyle/>
          <a:p>
            <a:fld id="{A651A559-335F-4786-92BB-147C16543EF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B72A26F5-933C-4719-BED0-84AFE6770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81BA77-EFB8-4DB4-A756-50DFCC05DF59}"/>
              </a:ext>
            </a:extLst>
          </p:cNvPr>
          <p:cNvSpPr>
            <a:spLocks noGrp="1"/>
          </p:cNvSpPr>
          <p:nvPr>
            <p:ph type="sldNum" sz="quarter" idx="12"/>
          </p:nvPr>
        </p:nvSpPr>
        <p:spPr/>
        <p:txBody>
          <a:body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2445645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FBE50-6B4B-4841-BE59-20A407391BA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D9A958-31B5-4AA2-B896-907EAF8F828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399F16-F245-41E8-AF0D-4884EF2EA17C}"/>
              </a:ext>
            </a:extLst>
          </p:cNvPr>
          <p:cNvSpPr>
            <a:spLocks noGrp="1"/>
          </p:cNvSpPr>
          <p:nvPr>
            <p:ph type="dt" sz="half" idx="10"/>
          </p:nvPr>
        </p:nvSpPr>
        <p:spPr/>
        <p:txBody>
          <a:bodyPr/>
          <a:lstStyle/>
          <a:p>
            <a:fld id="{A651A559-335F-4786-92BB-147C16543EF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0A30186F-769E-4D95-AA01-59BCA36AD4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BB3668-43B7-4E5B-8287-31A73F614445}"/>
              </a:ext>
            </a:extLst>
          </p:cNvPr>
          <p:cNvSpPr>
            <a:spLocks noGrp="1"/>
          </p:cNvSpPr>
          <p:nvPr>
            <p:ph type="sldNum" sz="quarter" idx="12"/>
          </p:nvPr>
        </p:nvSpPr>
        <p:spPr/>
        <p:txBody>
          <a:body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12847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A59DEB-286C-4135-9CED-5DA450668B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4B1DD92-AB4D-4AAD-A21F-BF525E77717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D296BC-3BA3-4ADD-8092-28F482E34A2D}"/>
              </a:ext>
            </a:extLst>
          </p:cNvPr>
          <p:cNvSpPr>
            <a:spLocks noGrp="1"/>
          </p:cNvSpPr>
          <p:nvPr>
            <p:ph type="dt" sz="half" idx="10"/>
          </p:nvPr>
        </p:nvSpPr>
        <p:spPr/>
        <p:txBody>
          <a:bodyPr/>
          <a:lstStyle/>
          <a:p>
            <a:fld id="{A651A559-335F-4786-92BB-147C16543EF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93A8A573-DAA5-4016-A8ED-8678297720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91AA65-54FB-4031-8FAA-B7DF60F13E70}"/>
              </a:ext>
            </a:extLst>
          </p:cNvPr>
          <p:cNvSpPr>
            <a:spLocks noGrp="1"/>
          </p:cNvSpPr>
          <p:nvPr>
            <p:ph type="sldNum" sz="quarter" idx="12"/>
          </p:nvPr>
        </p:nvSpPr>
        <p:spPr/>
        <p:txBody>
          <a:body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233030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95CFC-F144-491E-852C-350CBA17EB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848ADF-2647-4090-9EA4-CFD05221992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706BC3-1CCA-45A6-8A61-57ED1B49C96C}"/>
              </a:ext>
            </a:extLst>
          </p:cNvPr>
          <p:cNvSpPr>
            <a:spLocks noGrp="1"/>
          </p:cNvSpPr>
          <p:nvPr>
            <p:ph type="dt" sz="half" idx="10"/>
          </p:nvPr>
        </p:nvSpPr>
        <p:spPr/>
        <p:txBody>
          <a:bodyPr/>
          <a:lstStyle/>
          <a:p>
            <a:fld id="{A651A559-335F-4786-92BB-147C16543EF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EBCAC0F5-BF4C-4100-8137-0D713558D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E3B905-D1DD-4782-A56D-919C09E6DFC6}"/>
              </a:ext>
            </a:extLst>
          </p:cNvPr>
          <p:cNvSpPr>
            <a:spLocks noGrp="1"/>
          </p:cNvSpPr>
          <p:nvPr>
            <p:ph type="sldNum" sz="quarter" idx="12"/>
          </p:nvPr>
        </p:nvSpPr>
        <p:spPr/>
        <p:txBody>
          <a:body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319119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47170-718D-4355-8CE2-25CD586E6AA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A993EB9-421D-476E-90EE-8E5AB4181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6314AF9-D560-4C68-A96E-B457C8CE8975}"/>
              </a:ext>
            </a:extLst>
          </p:cNvPr>
          <p:cNvSpPr>
            <a:spLocks noGrp="1"/>
          </p:cNvSpPr>
          <p:nvPr>
            <p:ph type="dt" sz="half" idx="10"/>
          </p:nvPr>
        </p:nvSpPr>
        <p:spPr/>
        <p:txBody>
          <a:bodyPr/>
          <a:lstStyle/>
          <a:p>
            <a:fld id="{A651A559-335F-4786-92BB-147C16543EF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2A00AD8D-3CB0-4FC1-A3C7-52144E927F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1A0261-A7FC-42AF-AE64-A22854DD79C7}"/>
              </a:ext>
            </a:extLst>
          </p:cNvPr>
          <p:cNvSpPr>
            <a:spLocks noGrp="1"/>
          </p:cNvSpPr>
          <p:nvPr>
            <p:ph type="sldNum" sz="quarter" idx="12"/>
          </p:nvPr>
        </p:nvSpPr>
        <p:spPr/>
        <p:txBody>
          <a:body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24281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FF941-EF7B-42E8-B1E8-7404901481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C0149B-3B3F-4150-A16D-68001A5772D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4E32E67-C840-4962-A719-C9BE6992F0B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B794423-6F01-42E4-9CA6-59EF7B80D57A}"/>
              </a:ext>
            </a:extLst>
          </p:cNvPr>
          <p:cNvSpPr>
            <a:spLocks noGrp="1"/>
          </p:cNvSpPr>
          <p:nvPr>
            <p:ph type="dt" sz="half" idx="10"/>
          </p:nvPr>
        </p:nvSpPr>
        <p:spPr/>
        <p:txBody>
          <a:bodyPr/>
          <a:lstStyle/>
          <a:p>
            <a:fld id="{A651A559-335F-4786-92BB-147C16543EF2}"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5B00B574-1D8B-4A00-9A3D-BEA3EC8B1F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A2C8F8-98BB-4DD8-98FC-ECC2D83A405A}"/>
              </a:ext>
            </a:extLst>
          </p:cNvPr>
          <p:cNvSpPr>
            <a:spLocks noGrp="1"/>
          </p:cNvSpPr>
          <p:nvPr>
            <p:ph type="sldNum" sz="quarter" idx="12"/>
          </p:nvPr>
        </p:nvSpPr>
        <p:spPr/>
        <p:txBody>
          <a:body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405192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B2E1-2D11-4BB7-AA21-8B5219748AF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50BD49-6DCC-4E48-8B21-5141FA8D18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E29275C-E731-4502-B93B-7099E04EC94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5297E05-76E1-48A2-95F1-B8B72573E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6051C3F-9554-4A98-A1CE-5B0EF2C2DF2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B6D7593-240E-44C3-996D-DF409E2C9C88}"/>
              </a:ext>
            </a:extLst>
          </p:cNvPr>
          <p:cNvSpPr>
            <a:spLocks noGrp="1"/>
          </p:cNvSpPr>
          <p:nvPr>
            <p:ph type="dt" sz="half" idx="10"/>
          </p:nvPr>
        </p:nvSpPr>
        <p:spPr/>
        <p:txBody>
          <a:bodyPr/>
          <a:lstStyle/>
          <a:p>
            <a:fld id="{A651A559-335F-4786-92BB-147C16543EF2}" type="datetimeFigureOut">
              <a:rPr lang="zh-CN" altLang="en-US" smtClean="0"/>
              <a:t>2018/12/25</a:t>
            </a:fld>
            <a:endParaRPr lang="zh-CN" altLang="en-US"/>
          </a:p>
        </p:txBody>
      </p:sp>
      <p:sp>
        <p:nvSpPr>
          <p:cNvPr id="8" name="页脚占位符 7">
            <a:extLst>
              <a:ext uri="{FF2B5EF4-FFF2-40B4-BE49-F238E27FC236}">
                <a16:creationId xmlns:a16="http://schemas.microsoft.com/office/drawing/2014/main" id="{8FF4F978-C5A3-4BDB-928E-B843E92B95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0D71D4-70C6-4958-8FBC-4D8D4EDDA7AC}"/>
              </a:ext>
            </a:extLst>
          </p:cNvPr>
          <p:cNvSpPr>
            <a:spLocks noGrp="1"/>
          </p:cNvSpPr>
          <p:nvPr>
            <p:ph type="sldNum" sz="quarter" idx="12"/>
          </p:nvPr>
        </p:nvSpPr>
        <p:spPr/>
        <p:txBody>
          <a:body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295740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CEDF8-F37B-4D01-9BED-4BFE5A2D322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57D9BC-FD59-4592-B316-A7B295E29D9C}"/>
              </a:ext>
            </a:extLst>
          </p:cNvPr>
          <p:cNvSpPr>
            <a:spLocks noGrp="1"/>
          </p:cNvSpPr>
          <p:nvPr>
            <p:ph type="dt" sz="half" idx="10"/>
          </p:nvPr>
        </p:nvSpPr>
        <p:spPr/>
        <p:txBody>
          <a:bodyPr/>
          <a:lstStyle/>
          <a:p>
            <a:fld id="{A651A559-335F-4786-92BB-147C16543EF2}" type="datetimeFigureOut">
              <a:rPr lang="zh-CN" altLang="en-US" smtClean="0"/>
              <a:t>2018/12/25</a:t>
            </a:fld>
            <a:endParaRPr lang="zh-CN" altLang="en-US"/>
          </a:p>
        </p:txBody>
      </p:sp>
      <p:sp>
        <p:nvSpPr>
          <p:cNvPr id="4" name="页脚占位符 3">
            <a:extLst>
              <a:ext uri="{FF2B5EF4-FFF2-40B4-BE49-F238E27FC236}">
                <a16:creationId xmlns:a16="http://schemas.microsoft.com/office/drawing/2014/main" id="{B81D6D5E-7322-4C3A-9443-8C8BFF6440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51CAFB-2F33-43B6-BB0A-F9DAB2103EAE}"/>
              </a:ext>
            </a:extLst>
          </p:cNvPr>
          <p:cNvSpPr>
            <a:spLocks noGrp="1"/>
          </p:cNvSpPr>
          <p:nvPr>
            <p:ph type="sldNum" sz="quarter" idx="12"/>
          </p:nvPr>
        </p:nvSpPr>
        <p:spPr/>
        <p:txBody>
          <a:body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83457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AE1E3C-04F4-44F0-93EE-75B651073150}"/>
              </a:ext>
            </a:extLst>
          </p:cNvPr>
          <p:cNvSpPr>
            <a:spLocks noGrp="1"/>
          </p:cNvSpPr>
          <p:nvPr>
            <p:ph type="dt" sz="half" idx="10"/>
          </p:nvPr>
        </p:nvSpPr>
        <p:spPr/>
        <p:txBody>
          <a:bodyPr/>
          <a:lstStyle/>
          <a:p>
            <a:fld id="{A651A559-335F-4786-92BB-147C16543EF2}" type="datetimeFigureOut">
              <a:rPr lang="zh-CN" altLang="en-US" smtClean="0"/>
              <a:t>2018/12/25</a:t>
            </a:fld>
            <a:endParaRPr lang="zh-CN" altLang="en-US"/>
          </a:p>
        </p:txBody>
      </p:sp>
      <p:sp>
        <p:nvSpPr>
          <p:cNvPr id="3" name="页脚占位符 2">
            <a:extLst>
              <a:ext uri="{FF2B5EF4-FFF2-40B4-BE49-F238E27FC236}">
                <a16:creationId xmlns:a16="http://schemas.microsoft.com/office/drawing/2014/main" id="{D7C3635F-5A15-4AA3-BFDA-DF3E12313C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570A62-92F1-4CBC-997F-E79BD2904A64}"/>
              </a:ext>
            </a:extLst>
          </p:cNvPr>
          <p:cNvSpPr>
            <a:spLocks noGrp="1"/>
          </p:cNvSpPr>
          <p:nvPr>
            <p:ph type="sldNum" sz="quarter" idx="12"/>
          </p:nvPr>
        </p:nvSpPr>
        <p:spPr/>
        <p:txBody>
          <a:body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354184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CA0AC-950C-430F-A869-BAA4C38AD0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BEEB2F-F0D3-42E7-847C-E8C2ED5ED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9E8A281-4611-4524-A23C-769383868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398868-2C6F-475E-A24D-DC9045CA0335}"/>
              </a:ext>
            </a:extLst>
          </p:cNvPr>
          <p:cNvSpPr>
            <a:spLocks noGrp="1"/>
          </p:cNvSpPr>
          <p:nvPr>
            <p:ph type="dt" sz="half" idx="10"/>
          </p:nvPr>
        </p:nvSpPr>
        <p:spPr/>
        <p:txBody>
          <a:bodyPr/>
          <a:lstStyle/>
          <a:p>
            <a:fld id="{A651A559-335F-4786-92BB-147C16543EF2}"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5D31A37F-3355-4933-9AF3-4686ACE6F3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C8DC32-2890-4CED-8D35-5D1915842D08}"/>
              </a:ext>
            </a:extLst>
          </p:cNvPr>
          <p:cNvSpPr>
            <a:spLocks noGrp="1"/>
          </p:cNvSpPr>
          <p:nvPr>
            <p:ph type="sldNum" sz="quarter" idx="12"/>
          </p:nvPr>
        </p:nvSpPr>
        <p:spPr/>
        <p:txBody>
          <a:body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376142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C3C33-AAA6-451D-AE0B-07480CAEFB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D9576D-77EC-40DC-987E-F4B56D954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17AA4DC-27B3-457C-B613-E7336698B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AE476DB-5EA5-4185-AE31-4FFF8A06E00E}"/>
              </a:ext>
            </a:extLst>
          </p:cNvPr>
          <p:cNvSpPr>
            <a:spLocks noGrp="1"/>
          </p:cNvSpPr>
          <p:nvPr>
            <p:ph type="dt" sz="half" idx="10"/>
          </p:nvPr>
        </p:nvSpPr>
        <p:spPr/>
        <p:txBody>
          <a:bodyPr/>
          <a:lstStyle/>
          <a:p>
            <a:fld id="{A651A559-335F-4786-92BB-147C16543EF2}"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2B2222C8-0198-43D6-AAAA-29B5094B3F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C36495-3D1C-4156-AC2A-B37C3310E441}"/>
              </a:ext>
            </a:extLst>
          </p:cNvPr>
          <p:cNvSpPr>
            <a:spLocks noGrp="1"/>
          </p:cNvSpPr>
          <p:nvPr>
            <p:ph type="sldNum" sz="quarter" idx="12"/>
          </p:nvPr>
        </p:nvSpPr>
        <p:spPr/>
        <p:txBody>
          <a:body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127963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A32D8EE-0BC8-4361-9186-9CC2E6F5F9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9DA1CB7-E87E-4DDD-B3EA-6F3A45284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8ABD4C-7BFF-4417-B3BC-F0E6FEE79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1A559-335F-4786-92BB-147C16543EF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29FD247D-6DED-453F-A6BF-9B655D406E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121CC4-77DD-4073-80D1-8615559EB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F413C-9476-48C3-9DBE-8E037A6833BF}" type="slidenum">
              <a:rPr lang="zh-CN" altLang="en-US" smtClean="0"/>
              <a:t>‹#›</a:t>
            </a:fld>
            <a:endParaRPr lang="zh-CN" altLang="en-US"/>
          </a:p>
        </p:txBody>
      </p:sp>
    </p:spTree>
    <p:extLst>
      <p:ext uri="{BB962C8B-B14F-4D97-AF65-F5344CB8AC3E}">
        <p14:creationId xmlns:p14="http://schemas.microsoft.com/office/powerpoint/2010/main" val="1328126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49B39DF-D549-43D7-AE24-8B4D5306C260}"/>
              </a:ext>
            </a:extLst>
          </p:cNvPr>
          <p:cNvSpPr/>
          <p:nvPr/>
        </p:nvSpPr>
        <p:spPr>
          <a:xfrm>
            <a:off x="3310621" y="2413337"/>
            <a:ext cx="5570757" cy="1015663"/>
          </a:xfrm>
          <a:prstGeom prst="rect">
            <a:avLst/>
          </a:prstGeom>
        </p:spPr>
        <p:txBody>
          <a:bodyPr wrap="none">
            <a:spAutoFit/>
          </a:bodyPr>
          <a:lstStyle/>
          <a:p>
            <a:pPr algn="ctr"/>
            <a:r>
              <a:rPr lang="zh-CN" altLang="en-US" sz="6000" dirty="0">
                <a:latin typeface="微软雅黑" panose="020B0503020204020204" pitchFamily="34" charset="-122"/>
                <a:ea typeface="微软雅黑" panose="020B0503020204020204" pitchFamily="34" charset="-122"/>
              </a:rPr>
              <a:t>手机传感器介绍</a:t>
            </a:r>
            <a:endParaRPr lang="en-US" altLang="zh-CN"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243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F196A0-264B-45E5-AEFB-7BFCEA810BFD}"/>
              </a:ext>
            </a:extLst>
          </p:cNvPr>
          <p:cNvSpPr txBox="1"/>
          <p:nvPr/>
        </p:nvSpPr>
        <p:spPr>
          <a:xfrm>
            <a:off x="418760" y="485156"/>
            <a:ext cx="5194571" cy="646331"/>
          </a:xfrm>
          <a:prstGeom prst="rect">
            <a:avLst/>
          </a:prstGeom>
          <a:noFill/>
        </p:spPr>
        <p:txBody>
          <a:bodyPr wrap="square" rtlCol="0">
            <a:spAutoFit/>
          </a:bodyPr>
          <a:lstStyle/>
          <a:p>
            <a:r>
              <a:rPr lang="zh-CN" altLang="en-US" sz="3600" b="1" dirty="0"/>
              <a:t>红外镜头</a:t>
            </a:r>
            <a:r>
              <a:rPr lang="en-US" altLang="zh-CN" sz="3600" b="1" dirty="0"/>
              <a:t> + </a:t>
            </a:r>
            <a:r>
              <a:rPr lang="zh-CN" altLang="en-US" sz="3600" b="1" dirty="0"/>
              <a:t>点阵投影器</a:t>
            </a:r>
            <a:endParaRPr lang="zh-CN" altLang="en-US" sz="3600" dirty="0"/>
          </a:p>
        </p:txBody>
      </p:sp>
      <p:sp>
        <p:nvSpPr>
          <p:cNvPr id="7" name="文本框 6">
            <a:extLst>
              <a:ext uri="{FF2B5EF4-FFF2-40B4-BE49-F238E27FC236}">
                <a16:creationId xmlns:a16="http://schemas.microsoft.com/office/drawing/2014/main" id="{EEB951FE-861D-4127-9540-C921A9A85220}"/>
              </a:ext>
            </a:extLst>
          </p:cNvPr>
          <p:cNvSpPr txBox="1"/>
          <p:nvPr/>
        </p:nvSpPr>
        <p:spPr>
          <a:xfrm>
            <a:off x="418760" y="1674674"/>
            <a:ext cx="5919896" cy="3693319"/>
          </a:xfrm>
          <a:prstGeom prst="rect">
            <a:avLst/>
          </a:prstGeom>
          <a:noFill/>
        </p:spPr>
        <p:txBody>
          <a:bodyPr wrap="square" rtlCol="0">
            <a:spAutoFit/>
          </a:bodyPr>
          <a:lstStyle/>
          <a:p>
            <a:pPr marL="342900" indent="-342900">
              <a:buFont typeface="Arial" panose="020B0604020202020204" pitchFamily="34" charset="0"/>
              <a:buChar char="•"/>
            </a:pPr>
            <a:r>
              <a:rPr lang="zh-CN" altLang="en-US" b="1" dirty="0"/>
              <a:t>关键技术：结构光法</a:t>
            </a:r>
            <a:endParaRPr lang="en-US" altLang="zh-CN" b="1" dirty="0"/>
          </a:p>
          <a:p>
            <a:pPr marL="342900" indent="-342900">
              <a:buFont typeface="Arial" panose="020B0604020202020204" pitchFamily="34" charset="0"/>
              <a:buChar char="•"/>
            </a:pPr>
            <a:endParaRPr lang="en-US" altLang="zh-CN" b="1" dirty="0"/>
          </a:p>
          <a:p>
            <a:pPr marL="342900" indent="-342900">
              <a:buFont typeface="Arial" panose="020B0604020202020204" pitchFamily="34" charset="0"/>
              <a:buChar char="•"/>
            </a:pPr>
            <a:endParaRPr lang="en-US" altLang="zh-CN" b="1" dirty="0"/>
          </a:p>
          <a:p>
            <a:pPr marL="342900" indent="-342900">
              <a:buFont typeface="Arial" panose="020B0604020202020204" pitchFamily="34" charset="0"/>
              <a:buChar char="•"/>
            </a:pPr>
            <a:r>
              <a:rPr lang="zh-CN" altLang="en-US" dirty="0"/>
              <a:t>结构光成像可以理解为蝙蝠的超声波探测视野一样，有一个发射激光的装置和一个接收激光反弹的传感器组成。结构光打到物体表面即产生反弹，被传感器所接收，物体表面的结构信息即能被记录下来。</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b="1" dirty="0"/>
              <a:t>具体应用：</a:t>
            </a:r>
            <a:endParaRPr lang="en-US" altLang="zh-CN" b="1" dirty="0"/>
          </a:p>
          <a:p>
            <a:pPr marL="800100" lvl="1" indent="-342900">
              <a:buFont typeface="Arial" panose="020B0604020202020204" pitchFamily="34" charset="0"/>
              <a:buChar char="•"/>
            </a:pPr>
            <a:r>
              <a:rPr lang="en-US" altLang="zh-CN" dirty="0"/>
              <a:t>Face ID</a:t>
            </a:r>
          </a:p>
          <a:p>
            <a:pPr marL="800100" lvl="1" indent="-342900">
              <a:buFont typeface="Arial" panose="020B0604020202020204" pitchFamily="34" charset="0"/>
              <a:buChar char="•"/>
            </a:pPr>
            <a:r>
              <a:rPr lang="en-US" altLang="zh-CN" dirty="0"/>
              <a:t>3D </a:t>
            </a:r>
            <a:r>
              <a:rPr lang="zh-CN" altLang="en-US" dirty="0"/>
              <a:t>动画表情包</a:t>
            </a:r>
            <a:r>
              <a:rPr lang="en-US" altLang="zh-CN" dirty="0"/>
              <a:t>——</a:t>
            </a:r>
            <a:r>
              <a:rPr lang="zh-CN" altLang="en-US" dirty="0"/>
              <a:t>“</a:t>
            </a:r>
            <a:r>
              <a:rPr lang="en-US" altLang="zh-CN" dirty="0"/>
              <a:t>Animoji</a:t>
            </a:r>
            <a:r>
              <a:rPr lang="zh-CN" altLang="en-US" dirty="0"/>
              <a:t>”</a:t>
            </a:r>
            <a:endParaRPr lang="en-US" altLang="zh-CN" b="1" dirty="0"/>
          </a:p>
          <a:p>
            <a:pPr marL="342900" indent="-342900">
              <a:buFont typeface="Arial" panose="020B0604020202020204" pitchFamily="34" charset="0"/>
              <a:buChar char="•"/>
            </a:pPr>
            <a:endParaRPr lang="zh-CN" altLang="en-US" dirty="0"/>
          </a:p>
        </p:txBody>
      </p:sp>
      <p:pic>
        <p:nvPicPr>
          <p:cNvPr id="3074" name="Picture 2" descr="https://pic2.zhimg.com/80/v2-64f656f74f3551b256369106a67fc52d_hd.jpg">
            <a:extLst>
              <a:ext uri="{FF2B5EF4-FFF2-40B4-BE49-F238E27FC236}">
                <a16:creationId xmlns:a16="http://schemas.microsoft.com/office/drawing/2014/main" id="{0D66CED9-173C-42C4-8D46-42DD6CD65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770" y="1571118"/>
            <a:ext cx="4861954" cy="4208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57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F196A0-264B-45E5-AEFB-7BFCEA810BFD}"/>
              </a:ext>
            </a:extLst>
          </p:cNvPr>
          <p:cNvSpPr txBox="1"/>
          <p:nvPr/>
        </p:nvSpPr>
        <p:spPr>
          <a:xfrm>
            <a:off x="418760" y="485156"/>
            <a:ext cx="5194571" cy="646331"/>
          </a:xfrm>
          <a:prstGeom prst="rect">
            <a:avLst/>
          </a:prstGeom>
          <a:noFill/>
        </p:spPr>
        <p:txBody>
          <a:bodyPr wrap="square" rtlCol="0">
            <a:spAutoFit/>
          </a:bodyPr>
          <a:lstStyle/>
          <a:p>
            <a:r>
              <a:rPr lang="zh-CN" altLang="en-US" sz="3600" b="1" dirty="0"/>
              <a:t>霍尔传感器</a:t>
            </a:r>
            <a:endParaRPr lang="zh-CN" altLang="en-US" sz="3600" dirty="0"/>
          </a:p>
        </p:txBody>
      </p:sp>
      <p:sp>
        <p:nvSpPr>
          <p:cNvPr id="7" name="文本框 6">
            <a:extLst>
              <a:ext uri="{FF2B5EF4-FFF2-40B4-BE49-F238E27FC236}">
                <a16:creationId xmlns:a16="http://schemas.microsoft.com/office/drawing/2014/main" id="{EEB951FE-861D-4127-9540-C921A9A85220}"/>
              </a:ext>
            </a:extLst>
          </p:cNvPr>
          <p:cNvSpPr txBox="1"/>
          <p:nvPr/>
        </p:nvSpPr>
        <p:spPr>
          <a:xfrm>
            <a:off x="588244" y="2064785"/>
            <a:ext cx="5209683" cy="2862322"/>
          </a:xfrm>
          <a:prstGeom prst="rect">
            <a:avLst/>
          </a:prstGeom>
          <a:noFill/>
        </p:spPr>
        <p:txBody>
          <a:bodyPr wrap="square" rtlCol="0">
            <a:spAutoFit/>
          </a:bodyPr>
          <a:lstStyle/>
          <a:p>
            <a:pPr marL="342900" indent="-342900">
              <a:buFont typeface="Arial" panose="020B0604020202020204" pitchFamily="34" charset="0"/>
              <a:buChar char="•"/>
            </a:pPr>
            <a:r>
              <a:rPr lang="zh-CN" altLang="en-US" b="1" dirty="0"/>
              <a:t>关键技术：</a:t>
            </a:r>
            <a:endParaRPr lang="en-US" altLang="zh-CN" b="1" dirty="0"/>
          </a:p>
          <a:p>
            <a:pPr marL="800100" lvl="1" indent="-342900">
              <a:buFont typeface="Arial" panose="020B0604020202020204" pitchFamily="34" charset="0"/>
              <a:buChar char="•"/>
            </a:pPr>
            <a:r>
              <a:rPr lang="zh-CN" altLang="en-US" dirty="0"/>
              <a:t>霍尔磁电效应，当电流通过一个位于磁场中的导体时，磁场会对导体中的电子产生一个垂直于电子运动方向上的的作用力，从而在导体的两端产生电势差。</a:t>
            </a:r>
            <a:endParaRPr lang="en-US" altLang="zh-CN" dirty="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b="1" dirty="0"/>
              <a:t>应用：</a:t>
            </a:r>
            <a:endParaRPr lang="en-US" altLang="zh-CN" b="1" dirty="0"/>
          </a:p>
          <a:p>
            <a:pPr marL="800100" lvl="1" indent="-342900">
              <a:buFont typeface="Arial" panose="020B0604020202020204" pitchFamily="34" charset="0"/>
              <a:buChar char="•"/>
            </a:pPr>
            <a:r>
              <a:rPr lang="zh-CN" altLang="en-US" dirty="0"/>
              <a:t>指南针，霍尔开关</a:t>
            </a:r>
            <a:endParaRPr lang="en-US" altLang="zh-CN" dirty="0"/>
          </a:p>
        </p:txBody>
      </p:sp>
      <p:pic>
        <p:nvPicPr>
          <p:cNvPr id="5124" name="Picture 4" descr="âHall Sensorâçå¾çæç´¢ç»æ">
            <a:extLst>
              <a:ext uri="{FF2B5EF4-FFF2-40B4-BE49-F238E27FC236}">
                <a16:creationId xmlns:a16="http://schemas.microsoft.com/office/drawing/2014/main" id="{2EF78224-E845-47C8-9D21-B3F065754E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22" t="8181" r="14528" b="12285"/>
          <a:stretch/>
        </p:blipFill>
        <p:spPr bwMode="auto">
          <a:xfrm>
            <a:off x="6578671" y="4074851"/>
            <a:ext cx="1589103" cy="170451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âiphone xsâçå¾çæç´¢ç»æ">
            <a:extLst>
              <a:ext uri="{FF2B5EF4-FFF2-40B4-BE49-F238E27FC236}">
                <a16:creationId xmlns:a16="http://schemas.microsoft.com/office/drawing/2014/main" id="{EA36A592-AEE4-48E8-B1A0-866A21F56E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739" t="8652" r="33143" b="3545"/>
          <a:stretch/>
        </p:blipFill>
        <p:spPr bwMode="auto">
          <a:xfrm>
            <a:off x="8637763" y="1685583"/>
            <a:ext cx="2568501" cy="348683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A859108-585A-480D-AFB2-2FF05B80C607}"/>
              </a:ext>
            </a:extLst>
          </p:cNvPr>
          <p:cNvSpPr/>
          <p:nvPr/>
        </p:nvSpPr>
        <p:spPr>
          <a:xfrm>
            <a:off x="9031046" y="2256817"/>
            <a:ext cx="544749" cy="42801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7557947B-F8DC-4791-99D7-289774AA88B8}"/>
              </a:ext>
            </a:extLst>
          </p:cNvPr>
          <p:cNvCxnSpPr/>
          <p:nvPr/>
        </p:nvCxnSpPr>
        <p:spPr>
          <a:xfrm flipH="1">
            <a:off x="7856738" y="2470825"/>
            <a:ext cx="1446682" cy="171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76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F196A0-264B-45E5-AEFB-7BFCEA810BFD}"/>
              </a:ext>
            </a:extLst>
          </p:cNvPr>
          <p:cNvSpPr txBox="1"/>
          <p:nvPr/>
        </p:nvSpPr>
        <p:spPr>
          <a:xfrm>
            <a:off x="418760" y="485156"/>
            <a:ext cx="5194571" cy="646331"/>
          </a:xfrm>
          <a:prstGeom prst="rect">
            <a:avLst/>
          </a:prstGeom>
          <a:noFill/>
        </p:spPr>
        <p:txBody>
          <a:bodyPr wrap="square" rtlCol="0">
            <a:spAutoFit/>
          </a:bodyPr>
          <a:lstStyle/>
          <a:p>
            <a:r>
              <a:rPr lang="en-US" altLang="zh-CN" sz="3600" b="1" dirty="0"/>
              <a:t>GPS</a:t>
            </a:r>
            <a:r>
              <a:rPr lang="zh-CN" altLang="en-US" sz="3600" b="1" dirty="0"/>
              <a:t>传感器</a:t>
            </a:r>
            <a:endParaRPr lang="zh-CN" altLang="en-US" sz="3600" dirty="0"/>
          </a:p>
        </p:txBody>
      </p:sp>
      <p:sp>
        <p:nvSpPr>
          <p:cNvPr id="7" name="文本框 6">
            <a:extLst>
              <a:ext uri="{FF2B5EF4-FFF2-40B4-BE49-F238E27FC236}">
                <a16:creationId xmlns:a16="http://schemas.microsoft.com/office/drawing/2014/main" id="{EEB951FE-861D-4127-9540-C921A9A85220}"/>
              </a:ext>
            </a:extLst>
          </p:cNvPr>
          <p:cNvSpPr txBox="1"/>
          <p:nvPr/>
        </p:nvSpPr>
        <p:spPr>
          <a:xfrm>
            <a:off x="507482" y="1519433"/>
            <a:ext cx="5209683" cy="3693319"/>
          </a:xfrm>
          <a:prstGeom prst="rect">
            <a:avLst/>
          </a:prstGeom>
          <a:noFill/>
        </p:spPr>
        <p:txBody>
          <a:bodyPr wrap="square" rtlCol="0">
            <a:spAutoFit/>
          </a:bodyPr>
          <a:lstStyle/>
          <a:p>
            <a:pPr marL="342900" indent="-342900">
              <a:buFont typeface="Arial" panose="020B0604020202020204" pitchFamily="34" charset="0"/>
              <a:buChar char="•"/>
            </a:pPr>
            <a:r>
              <a:rPr lang="zh-CN" altLang="en-US" b="1" dirty="0"/>
              <a:t>关键技术：</a:t>
            </a:r>
            <a:endParaRPr lang="en-US" altLang="zh-CN" b="1" dirty="0"/>
          </a:p>
          <a:p>
            <a:pPr marL="800100" lvl="1" indent="-342900">
              <a:buFont typeface="Arial" panose="020B0604020202020204" pitchFamily="34" charset="0"/>
              <a:buChar char="•"/>
            </a:pPr>
            <a:r>
              <a:rPr lang="zh-CN" altLang="en-US" dirty="0"/>
              <a:t>地球上方特定轨道上运行着</a:t>
            </a:r>
            <a:r>
              <a:rPr lang="en-US" altLang="zh-CN" dirty="0"/>
              <a:t>24</a:t>
            </a:r>
            <a:r>
              <a:rPr lang="zh-CN" altLang="en-US" dirty="0"/>
              <a:t>颗</a:t>
            </a:r>
            <a:r>
              <a:rPr lang="en-US" altLang="zh-CN" dirty="0"/>
              <a:t>GPS</a:t>
            </a:r>
            <a:r>
              <a:rPr lang="zh-CN" altLang="en-US" dirty="0"/>
              <a:t>卫星，它们会不停的向全世界各地广播自己的位置坐标与时间戳，手机中的</a:t>
            </a:r>
            <a:r>
              <a:rPr lang="en-US" altLang="zh-CN" dirty="0"/>
              <a:t>GPS</a:t>
            </a:r>
            <a:r>
              <a:rPr lang="zh-CN" altLang="en-US" dirty="0"/>
              <a:t>模块透过卫星的瞬间位置来起算，以卫星发射坐标的时间戳与接收时的时间差来计算出手机与卫星之间的距离。可运用在定位、测速、测量距离与导航等用途。</a:t>
            </a:r>
            <a:endParaRPr lang="en-US" altLang="zh-CN" dirty="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b="1" dirty="0"/>
              <a:t>应用：</a:t>
            </a:r>
            <a:endParaRPr lang="en-US" altLang="zh-CN" b="1" dirty="0"/>
          </a:p>
          <a:p>
            <a:pPr marL="800100" lvl="1" indent="-342900">
              <a:buFont typeface="Arial" panose="020B0604020202020204" pitchFamily="34" charset="0"/>
              <a:buChar char="•"/>
            </a:pPr>
            <a:r>
              <a:rPr lang="zh-CN" altLang="en-US" dirty="0"/>
              <a:t>导航系统</a:t>
            </a:r>
            <a:endParaRPr lang="en-US" altLang="zh-CN" dirty="0"/>
          </a:p>
        </p:txBody>
      </p:sp>
      <p:pic>
        <p:nvPicPr>
          <p:cNvPr id="5126" name="Picture 6" descr="âiphone xsâçå¾çæç´¢ç»æ">
            <a:extLst>
              <a:ext uri="{FF2B5EF4-FFF2-40B4-BE49-F238E27FC236}">
                <a16:creationId xmlns:a16="http://schemas.microsoft.com/office/drawing/2014/main" id="{EA36A592-AEE4-48E8-B1A0-866A21F56E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739" t="8652" r="33143" b="3545"/>
          <a:stretch/>
        </p:blipFill>
        <p:spPr bwMode="auto">
          <a:xfrm>
            <a:off x="8637763" y="1685583"/>
            <a:ext cx="2568501" cy="348683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A859108-585A-480D-AFB2-2FF05B80C607}"/>
              </a:ext>
            </a:extLst>
          </p:cNvPr>
          <p:cNvSpPr/>
          <p:nvPr/>
        </p:nvSpPr>
        <p:spPr>
          <a:xfrm rot="20935795">
            <a:off x="9084312" y="2159162"/>
            <a:ext cx="1364705" cy="42801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7557947B-F8DC-4791-99D7-289774AA88B8}"/>
              </a:ext>
            </a:extLst>
          </p:cNvPr>
          <p:cNvCxnSpPr/>
          <p:nvPr/>
        </p:nvCxnSpPr>
        <p:spPr>
          <a:xfrm flipH="1">
            <a:off x="7856738" y="2470825"/>
            <a:ext cx="1446682" cy="171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38B44FB7-E644-42E2-8434-CB3E268D2B6A}"/>
              </a:ext>
            </a:extLst>
          </p:cNvPr>
          <p:cNvPicPr>
            <a:picLocks noChangeAspect="1"/>
          </p:cNvPicPr>
          <p:nvPr/>
        </p:nvPicPr>
        <p:blipFill rotWithShape="1">
          <a:blip r:embed="rId4"/>
          <a:srcRect l="3611" t="20582" r="15190" b="15729"/>
          <a:stretch/>
        </p:blipFill>
        <p:spPr>
          <a:xfrm>
            <a:off x="5912421" y="4190260"/>
            <a:ext cx="2334830" cy="1926455"/>
          </a:xfrm>
          <a:prstGeom prst="rect">
            <a:avLst/>
          </a:prstGeom>
        </p:spPr>
      </p:pic>
    </p:spTree>
    <p:extLst>
      <p:ext uri="{BB962C8B-B14F-4D97-AF65-F5344CB8AC3E}">
        <p14:creationId xmlns:p14="http://schemas.microsoft.com/office/powerpoint/2010/main" val="311292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F196A0-264B-45E5-AEFB-7BFCEA810BFD}"/>
              </a:ext>
            </a:extLst>
          </p:cNvPr>
          <p:cNvSpPr txBox="1"/>
          <p:nvPr/>
        </p:nvSpPr>
        <p:spPr>
          <a:xfrm>
            <a:off x="418760" y="485156"/>
            <a:ext cx="5194571" cy="646331"/>
          </a:xfrm>
          <a:prstGeom prst="rect">
            <a:avLst/>
          </a:prstGeom>
          <a:noFill/>
        </p:spPr>
        <p:txBody>
          <a:bodyPr wrap="square" rtlCol="0">
            <a:spAutoFit/>
          </a:bodyPr>
          <a:lstStyle/>
          <a:p>
            <a:r>
              <a:rPr lang="zh-CN" altLang="en-US" sz="3600" b="1" dirty="0"/>
              <a:t>指纹传感器</a:t>
            </a:r>
            <a:endParaRPr lang="zh-CN" altLang="en-US" sz="3600" dirty="0"/>
          </a:p>
        </p:txBody>
      </p:sp>
      <p:sp>
        <p:nvSpPr>
          <p:cNvPr id="7" name="文本框 6">
            <a:extLst>
              <a:ext uri="{FF2B5EF4-FFF2-40B4-BE49-F238E27FC236}">
                <a16:creationId xmlns:a16="http://schemas.microsoft.com/office/drawing/2014/main" id="{EEB951FE-861D-4127-9540-C921A9A85220}"/>
              </a:ext>
            </a:extLst>
          </p:cNvPr>
          <p:cNvSpPr txBox="1"/>
          <p:nvPr/>
        </p:nvSpPr>
        <p:spPr>
          <a:xfrm>
            <a:off x="418760" y="1955873"/>
            <a:ext cx="5194571" cy="3139321"/>
          </a:xfrm>
          <a:prstGeom prst="rect">
            <a:avLst/>
          </a:prstGeom>
          <a:noFill/>
        </p:spPr>
        <p:txBody>
          <a:bodyPr wrap="square" rtlCol="0">
            <a:spAutoFit/>
          </a:bodyPr>
          <a:lstStyle/>
          <a:p>
            <a:endParaRPr lang="en-US" altLang="zh-CN" dirty="0"/>
          </a:p>
          <a:p>
            <a:pPr marL="285750" indent="-285750">
              <a:buFont typeface="Arial" panose="020B0604020202020204" pitchFamily="34" charset="0"/>
              <a:buChar char="•"/>
            </a:pPr>
            <a:r>
              <a:rPr lang="zh-CN" altLang="en-US" b="1" dirty="0"/>
              <a:t>应用：</a:t>
            </a:r>
            <a:r>
              <a:rPr lang="zh-CN" altLang="en-US" dirty="0"/>
              <a:t>各种身份认证</a:t>
            </a:r>
            <a:endParaRPr lang="en-US" altLang="zh-CN" dirty="0"/>
          </a:p>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b="1" dirty="0"/>
              <a:t>参数</a:t>
            </a:r>
            <a:r>
              <a:rPr lang="en-US" altLang="zh-CN" b="1" dirty="0"/>
              <a:t>&amp;</a:t>
            </a:r>
            <a:r>
              <a:rPr lang="zh-CN" altLang="en-US" b="1" dirty="0"/>
              <a:t>配置：</a:t>
            </a:r>
            <a:endParaRPr lang="en-US" altLang="zh-CN" b="1" dirty="0"/>
          </a:p>
          <a:p>
            <a:pPr marL="742950" lvl="1" indent="-285750">
              <a:buFont typeface="Arial" panose="020B0604020202020204" pitchFamily="34" charset="0"/>
              <a:buChar char="•"/>
            </a:pPr>
            <a:r>
              <a:rPr lang="zh-CN" altLang="en-US" dirty="0"/>
              <a:t>像素阵列 </a:t>
            </a:r>
            <a:r>
              <a:rPr lang="en-US" altLang="zh-CN" dirty="0"/>
              <a:t>160×160</a:t>
            </a:r>
          </a:p>
          <a:p>
            <a:pPr marL="742950" lvl="1" indent="-285750">
              <a:buFont typeface="Arial" panose="020B0604020202020204" pitchFamily="34" charset="0"/>
              <a:buChar char="•"/>
            </a:pPr>
            <a:r>
              <a:rPr lang="zh-CN" altLang="en-US" dirty="0"/>
              <a:t>工作电压 </a:t>
            </a:r>
            <a:r>
              <a:rPr lang="en-US" altLang="zh-CN" dirty="0"/>
              <a:t>3.0±10% V</a:t>
            </a:r>
          </a:p>
          <a:p>
            <a:pPr marL="742950" lvl="1" indent="-285750">
              <a:buFont typeface="Arial" panose="020B0604020202020204" pitchFamily="34" charset="0"/>
              <a:buChar char="•"/>
            </a:pPr>
            <a:r>
              <a:rPr lang="zh-CN" altLang="en-US" dirty="0"/>
              <a:t>像素灰度等级 </a:t>
            </a:r>
            <a:r>
              <a:rPr lang="en-US" altLang="zh-CN" dirty="0"/>
              <a:t>256</a:t>
            </a:r>
          </a:p>
          <a:p>
            <a:pPr marL="742950" lvl="1" indent="-285750">
              <a:buFont typeface="Arial" panose="020B0604020202020204" pitchFamily="34" charset="0"/>
              <a:buChar char="•"/>
            </a:pPr>
            <a:r>
              <a:rPr lang="zh-CN" altLang="en-US" dirty="0"/>
              <a:t>高速串行外设接口 </a:t>
            </a:r>
            <a:r>
              <a:rPr lang="en-US" altLang="zh-CN" dirty="0"/>
              <a:t>SPI</a:t>
            </a:r>
          </a:p>
          <a:p>
            <a:pPr marL="742950" lvl="1" indent="-285750">
              <a:buFont typeface="Arial" panose="020B0604020202020204" pitchFamily="34" charset="0"/>
              <a:buChar char="•"/>
            </a:pPr>
            <a:r>
              <a:rPr lang="zh-CN" altLang="en-US" dirty="0"/>
              <a:t>高指纹图像读取速度 </a:t>
            </a:r>
            <a:r>
              <a:rPr lang="en-US" altLang="zh-CN" dirty="0"/>
              <a:t>Max 40 </a:t>
            </a:r>
            <a:r>
              <a:rPr lang="zh-CN" altLang="en-US" dirty="0"/>
              <a:t>帧</a:t>
            </a:r>
            <a:r>
              <a:rPr lang="en-US" altLang="zh-CN" dirty="0"/>
              <a:t>/</a:t>
            </a:r>
            <a:r>
              <a:rPr lang="zh-CN" altLang="en-US" dirty="0"/>
              <a:t>秒</a:t>
            </a:r>
          </a:p>
          <a:p>
            <a:pPr marL="742950" lvl="1" indent="-285750">
              <a:buFont typeface="Arial" panose="020B0604020202020204" pitchFamily="34" charset="0"/>
              <a:buChar char="•"/>
            </a:pPr>
            <a:r>
              <a:rPr lang="zh-CN" altLang="en-US" dirty="0"/>
              <a:t>高抗静电能力 </a:t>
            </a:r>
            <a:r>
              <a:rPr lang="en-US" altLang="zh-CN" dirty="0"/>
              <a:t>±15KV</a:t>
            </a:r>
          </a:p>
        </p:txBody>
      </p:sp>
      <p:pic>
        <p:nvPicPr>
          <p:cNvPr id="5122" name="Picture 2" descr="âæçº¹ä¼ æå¨âçå¾çæç´¢ç»æ">
            <a:extLst>
              <a:ext uri="{FF2B5EF4-FFF2-40B4-BE49-F238E27FC236}">
                <a16:creationId xmlns:a16="http://schemas.microsoft.com/office/drawing/2014/main" id="{3990AE23-405F-41AF-8592-DED084655A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0687"/>
          <a:stretch/>
        </p:blipFill>
        <p:spPr bwMode="auto">
          <a:xfrm>
            <a:off x="6655479" y="1834472"/>
            <a:ext cx="4885493"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16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F196A0-264B-45E5-AEFB-7BFCEA810BFD}"/>
              </a:ext>
            </a:extLst>
          </p:cNvPr>
          <p:cNvSpPr txBox="1"/>
          <p:nvPr/>
        </p:nvSpPr>
        <p:spPr>
          <a:xfrm>
            <a:off x="418760" y="485156"/>
            <a:ext cx="5194571" cy="646331"/>
          </a:xfrm>
          <a:prstGeom prst="rect">
            <a:avLst/>
          </a:prstGeom>
          <a:noFill/>
        </p:spPr>
        <p:txBody>
          <a:bodyPr wrap="square" rtlCol="0">
            <a:spAutoFit/>
          </a:bodyPr>
          <a:lstStyle/>
          <a:p>
            <a:r>
              <a:rPr lang="zh-CN" altLang="en-US" sz="3600" b="1" dirty="0"/>
              <a:t>指纹传感器</a:t>
            </a:r>
            <a:endParaRPr lang="zh-CN" altLang="en-US" sz="3600" dirty="0"/>
          </a:p>
        </p:txBody>
      </p:sp>
      <p:sp>
        <p:nvSpPr>
          <p:cNvPr id="7" name="文本框 6">
            <a:extLst>
              <a:ext uri="{FF2B5EF4-FFF2-40B4-BE49-F238E27FC236}">
                <a16:creationId xmlns:a16="http://schemas.microsoft.com/office/drawing/2014/main" id="{EEB951FE-861D-4127-9540-C921A9A85220}"/>
              </a:ext>
            </a:extLst>
          </p:cNvPr>
          <p:cNvSpPr txBox="1"/>
          <p:nvPr/>
        </p:nvSpPr>
        <p:spPr>
          <a:xfrm>
            <a:off x="418760" y="1470487"/>
            <a:ext cx="5194571" cy="4247317"/>
          </a:xfrm>
          <a:prstGeom prst="rect">
            <a:avLst/>
          </a:prstGeom>
          <a:noFill/>
        </p:spPr>
        <p:txBody>
          <a:bodyPr wrap="square" rtlCol="0">
            <a:spAutoFit/>
          </a:bodyPr>
          <a:lstStyle/>
          <a:p>
            <a:endParaRPr lang="en-US" altLang="zh-CN" dirty="0"/>
          </a:p>
          <a:p>
            <a:pPr marL="285750" indent="-285750">
              <a:buFont typeface="Arial" panose="020B0604020202020204" pitchFamily="34" charset="0"/>
              <a:buChar char="•"/>
            </a:pPr>
            <a:r>
              <a:rPr lang="zh-CN" altLang="en-US" b="1" dirty="0"/>
              <a:t>关键技术：</a:t>
            </a:r>
            <a:endParaRPr lang="en-US" altLang="zh-CN" b="1" dirty="0"/>
          </a:p>
          <a:p>
            <a:pPr marL="285750" indent="-285750">
              <a:buFont typeface="Arial" panose="020B0604020202020204" pitchFamily="34" charset="0"/>
              <a:buChar char="•"/>
            </a:pPr>
            <a:endParaRPr lang="en-US" altLang="zh-CN" b="1" dirty="0"/>
          </a:p>
          <a:p>
            <a:pPr marL="742950" lvl="1" indent="-285750">
              <a:buFont typeface="Arial" panose="020B0604020202020204" pitchFamily="34" charset="0"/>
              <a:buChar char="•"/>
            </a:pPr>
            <a:r>
              <a:rPr lang="zh-CN" altLang="en-US" dirty="0"/>
              <a:t>处于指纹的凸起下的像素</a:t>
            </a:r>
            <a:r>
              <a:rPr lang="en-US" altLang="zh-CN" dirty="0"/>
              <a:t>(</a:t>
            </a:r>
            <a:r>
              <a:rPr lang="zh-CN" altLang="en-US" dirty="0"/>
              <a:t>电容量高</a:t>
            </a:r>
            <a:r>
              <a:rPr lang="en-US" altLang="zh-CN" dirty="0"/>
              <a:t>)</a:t>
            </a:r>
            <a:r>
              <a:rPr lang="zh-CN" altLang="en-US" dirty="0"/>
              <a:t>放电较慢，而处于指纹的凹处下的像素</a:t>
            </a:r>
            <a:r>
              <a:rPr lang="en-US" altLang="zh-CN" dirty="0"/>
              <a:t>(</a:t>
            </a:r>
            <a:r>
              <a:rPr lang="zh-CN" altLang="en-US" dirty="0"/>
              <a:t>电容量低</a:t>
            </a:r>
            <a:r>
              <a:rPr lang="en-US" altLang="zh-CN" dirty="0"/>
              <a:t>)</a:t>
            </a:r>
            <a:r>
              <a:rPr lang="zh-CN" altLang="en-US" dirty="0"/>
              <a:t>放电较快；</a:t>
            </a: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zh-CN" altLang="en-US" dirty="0"/>
              <a:t>当指纹中的凸起部分置于传感电容像素电极上时，电容会有所增加，通过检测增加的电容来进行数据采集；</a:t>
            </a: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zh-CN" altLang="en-US" dirty="0"/>
              <a:t>这种检测方法对指纹凸起和低凹具有较高的敏感性，并可形成非常好的原始指纹图像。</a:t>
            </a:r>
            <a:endParaRPr lang="en-US" altLang="zh-CN" b="1" dirty="0"/>
          </a:p>
          <a:p>
            <a:pPr marL="285750" indent="-285750">
              <a:buFont typeface="Arial" panose="020B0604020202020204" pitchFamily="34" charset="0"/>
              <a:buChar char="•"/>
            </a:pPr>
            <a:endParaRPr lang="zh-CN" altLang="en-US" dirty="0"/>
          </a:p>
        </p:txBody>
      </p:sp>
      <p:pic>
        <p:nvPicPr>
          <p:cNvPr id="5122" name="Picture 2" descr="âæçº¹ä¼ æå¨âçå¾çæç´¢ç»æ">
            <a:extLst>
              <a:ext uri="{FF2B5EF4-FFF2-40B4-BE49-F238E27FC236}">
                <a16:creationId xmlns:a16="http://schemas.microsoft.com/office/drawing/2014/main" id="{3990AE23-405F-41AF-8592-DED084655A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0687"/>
          <a:stretch/>
        </p:blipFill>
        <p:spPr bwMode="auto">
          <a:xfrm>
            <a:off x="6824154" y="1945719"/>
            <a:ext cx="4885493"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descr="è¯¦è§£è¹æFace IDï¼å°è®©æ·±åº¦æåå¤´æä¸»æµ">
            <a:extLst>
              <a:ext uri="{FF2B5EF4-FFF2-40B4-BE49-F238E27FC236}">
                <a16:creationId xmlns:a16="http://schemas.microsoft.com/office/drawing/2014/main" id="{0F096801-4A5D-4249-9676-2908F7E7E8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2" t="3732" r="2565" b="1"/>
          <a:stretch/>
        </p:blipFill>
        <p:spPr bwMode="auto">
          <a:xfrm>
            <a:off x="2305924" y="1427380"/>
            <a:ext cx="7852528" cy="464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88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F196A0-264B-45E5-AEFB-7BFCEA810BFD}"/>
              </a:ext>
            </a:extLst>
          </p:cNvPr>
          <p:cNvSpPr txBox="1"/>
          <p:nvPr/>
        </p:nvSpPr>
        <p:spPr>
          <a:xfrm>
            <a:off x="418760" y="485156"/>
            <a:ext cx="5194571" cy="646331"/>
          </a:xfrm>
          <a:prstGeom prst="rect">
            <a:avLst/>
          </a:prstGeom>
          <a:noFill/>
        </p:spPr>
        <p:txBody>
          <a:bodyPr wrap="square" rtlCol="0">
            <a:spAutoFit/>
          </a:bodyPr>
          <a:lstStyle/>
          <a:p>
            <a:r>
              <a:rPr lang="zh-CN" altLang="en-US" sz="3600" b="1" dirty="0"/>
              <a:t>环境光传感器</a:t>
            </a:r>
            <a:endParaRPr lang="zh-CN" altLang="en-US" sz="3600" dirty="0"/>
          </a:p>
        </p:txBody>
      </p:sp>
      <p:pic>
        <p:nvPicPr>
          <p:cNvPr id="2050" name="Picture 2" descr="å¾®ä¿¡æªå¾_20171106122919.png">
            <a:extLst>
              <a:ext uri="{FF2B5EF4-FFF2-40B4-BE49-F238E27FC236}">
                <a16:creationId xmlns:a16="http://schemas.microsoft.com/office/drawing/2014/main" id="{8513F81C-E985-45A8-BE7E-EF43AA46CC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39" r="25782"/>
          <a:stretch/>
        </p:blipFill>
        <p:spPr bwMode="auto">
          <a:xfrm>
            <a:off x="7022047" y="1771087"/>
            <a:ext cx="4643211"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E99AF262-E6B4-4663-A6E0-051BCC82CBB4}"/>
              </a:ext>
            </a:extLst>
          </p:cNvPr>
          <p:cNvSpPr/>
          <p:nvPr/>
        </p:nvSpPr>
        <p:spPr>
          <a:xfrm>
            <a:off x="8502919" y="1978492"/>
            <a:ext cx="729574" cy="262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EB951FE-861D-4127-9540-C921A9A85220}"/>
              </a:ext>
            </a:extLst>
          </p:cNvPr>
          <p:cNvSpPr txBox="1"/>
          <p:nvPr/>
        </p:nvSpPr>
        <p:spPr>
          <a:xfrm>
            <a:off x="418760" y="1438128"/>
            <a:ext cx="5271826" cy="4247317"/>
          </a:xfrm>
          <a:prstGeom prst="rect">
            <a:avLst/>
          </a:prstGeom>
          <a:noFill/>
        </p:spPr>
        <p:txBody>
          <a:bodyPr wrap="square" rtlCol="0">
            <a:spAutoFit/>
          </a:bodyPr>
          <a:lstStyle/>
          <a:p>
            <a:endParaRPr lang="en-US" altLang="zh-CN" dirty="0"/>
          </a:p>
          <a:p>
            <a:pPr marL="342900" indent="-342900">
              <a:buFont typeface="Arial" panose="020B0604020202020204" pitchFamily="34" charset="0"/>
              <a:buChar char="•"/>
            </a:pPr>
            <a:r>
              <a:rPr lang="zh-CN" altLang="en-US" b="1" dirty="0"/>
              <a:t>特点：</a:t>
            </a:r>
            <a:endParaRPr lang="en-US" altLang="zh-CN" b="1" dirty="0"/>
          </a:p>
          <a:p>
            <a:pPr marL="800100" lvl="1" indent="-342900">
              <a:buFont typeface="Arial" panose="020B0604020202020204" pitchFamily="34" charset="0"/>
              <a:buChar char="•"/>
            </a:pPr>
            <a:r>
              <a:rPr lang="zh-CN" altLang="en-US" dirty="0"/>
              <a:t>超小型封装；</a:t>
            </a:r>
            <a:endParaRPr lang="en-US" altLang="zh-CN" dirty="0"/>
          </a:p>
          <a:p>
            <a:pPr marL="800100" lvl="1" indent="-342900">
              <a:buFont typeface="Arial" panose="020B0604020202020204" pitchFamily="34" charset="0"/>
              <a:buChar char="•"/>
            </a:pPr>
            <a:r>
              <a:rPr lang="zh-CN" altLang="en-US" dirty="0"/>
              <a:t>高度稳定的滤波器；</a:t>
            </a:r>
            <a:endParaRPr lang="en-US" altLang="zh-CN" dirty="0"/>
          </a:p>
          <a:p>
            <a:pPr marL="800100" lvl="1" indent="-342900">
              <a:buFont typeface="Arial" panose="020B0604020202020204" pitchFamily="34" charset="0"/>
              <a:buChar char="•"/>
            </a:pPr>
            <a:r>
              <a:rPr lang="zh-CN" altLang="en-US" dirty="0"/>
              <a:t>晶圆级滤波器沉积；</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b="1" dirty="0"/>
              <a:t>关键技术：</a:t>
            </a:r>
            <a:r>
              <a:rPr lang="zh-CN" altLang="en-US" dirty="0"/>
              <a:t>干涉滤光片。</a:t>
            </a:r>
            <a:endParaRPr lang="en-US" altLang="zh-CN" dirty="0"/>
          </a:p>
          <a:p>
            <a:pPr marL="800100" lvl="1" indent="-342900">
              <a:buFont typeface="Arial" panose="020B0604020202020204" pitchFamily="34" charset="0"/>
              <a:buChar char="•"/>
            </a:pPr>
            <a:r>
              <a:rPr lang="zh-CN" altLang="en-US" dirty="0"/>
              <a:t>利用干涉原理只使特定光谱范围的光通过的光学薄膜。将光谱拼接成可以读取和分析的独立信号</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b="1" dirty="0"/>
              <a:t>应用：</a:t>
            </a:r>
            <a:endParaRPr lang="en-US" altLang="zh-CN" b="1" dirty="0"/>
          </a:p>
          <a:p>
            <a:pPr marL="800100" lvl="1" indent="-342900">
              <a:buFont typeface="Arial" panose="020B0604020202020204" pitchFamily="34" charset="0"/>
              <a:buChar char="•"/>
            </a:pPr>
            <a:r>
              <a:rPr lang="zh-CN" altLang="en-US" dirty="0"/>
              <a:t>手机屏幕根据环境光会调整变得更明亮，更暗淡</a:t>
            </a:r>
            <a:endParaRPr lang="en-US" altLang="zh-CN" dirty="0"/>
          </a:p>
          <a:p>
            <a:pPr marL="800100" lvl="1"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295797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F196A0-264B-45E5-AEFB-7BFCEA810BFD}"/>
              </a:ext>
            </a:extLst>
          </p:cNvPr>
          <p:cNvSpPr txBox="1"/>
          <p:nvPr/>
        </p:nvSpPr>
        <p:spPr>
          <a:xfrm>
            <a:off x="418760" y="485156"/>
            <a:ext cx="5194571" cy="646331"/>
          </a:xfrm>
          <a:prstGeom prst="rect">
            <a:avLst/>
          </a:prstGeom>
          <a:noFill/>
        </p:spPr>
        <p:txBody>
          <a:bodyPr wrap="square" rtlCol="0">
            <a:spAutoFit/>
          </a:bodyPr>
          <a:lstStyle/>
          <a:p>
            <a:r>
              <a:rPr lang="zh-CN" altLang="en-US" sz="3600" b="1" dirty="0"/>
              <a:t>红外镜头</a:t>
            </a:r>
            <a:r>
              <a:rPr lang="en-US" altLang="zh-CN" sz="3600" b="1" dirty="0"/>
              <a:t> + </a:t>
            </a:r>
            <a:r>
              <a:rPr lang="zh-CN" altLang="en-US" sz="3600" b="1" dirty="0"/>
              <a:t>点阵投影器</a:t>
            </a:r>
            <a:endParaRPr lang="zh-CN" altLang="en-US" sz="3600" dirty="0"/>
          </a:p>
        </p:txBody>
      </p:sp>
      <p:pic>
        <p:nvPicPr>
          <p:cNvPr id="2050" name="Picture 2" descr="å¾®ä¿¡æªå¾_20171106122919.png">
            <a:extLst>
              <a:ext uri="{FF2B5EF4-FFF2-40B4-BE49-F238E27FC236}">
                <a16:creationId xmlns:a16="http://schemas.microsoft.com/office/drawing/2014/main" id="{8513F81C-E985-45A8-BE7E-EF43AA46CC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39" r="25782"/>
          <a:stretch/>
        </p:blipFill>
        <p:spPr bwMode="auto">
          <a:xfrm>
            <a:off x="7022047" y="1771087"/>
            <a:ext cx="4643211" cy="3581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A2067654-9370-45F0-A85E-06A1F6DFB7BA}"/>
              </a:ext>
            </a:extLst>
          </p:cNvPr>
          <p:cNvSpPr/>
          <p:nvPr/>
        </p:nvSpPr>
        <p:spPr>
          <a:xfrm>
            <a:off x="7636590" y="2857381"/>
            <a:ext cx="535021" cy="262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99AF262-E6B4-4663-A6E0-051BCC82CBB4}"/>
              </a:ext>
            </a:extLst>
          </p:cNvPr>
          <p:cNvSpPr/>
          <p:nvPr/>
        </p:nvSpPr>
        <p:spPr>
          <a:xfrm>
            <a:off x="10642437" y="2857381"/>
            <a:ext cx="729574" cy="262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EB951FE-861D-4127-9540-C921A9A85220}"/>
              </a:ext>
            </a:extLst>
          </p:cNvPr>
          <p:cNvSpPr txBox="1"/>
          <p:nvPr/>
        </p:nvSpPr>
        <p:spPr>
          <a:xfrm>
            <a:off x="418760" y="1674674"/>
            <a:ext cx="5919896"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点阵投影器</a:t>
            </a:r>
            <a:r>
              <a:rPr lang="zh-CN" altLang="en-US" dirty="0"/>
              <a:t>：通过将 </a:t>
            </a:r>
            <a:r>
              <a:rPr lang="en-US" altLang="zh-CN" dirty="0"/>
              <a:t>30000 </a:t>
            </a:r>
            <a:r>
              <a:rPr lang="zh-CN" altLang="en-US" dirty="0"/>
              <a:t>多个肉眼不可见的光点投影在你脸部，绘制出你独一无二的面谱；</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参数</a:t>
            </a:r>
            <a:r>
              <a:rPr lang="en-US" altLang="zh-CN" b="1" dirty="0"/>
              <a:t>&amp;</a:t>
            </a:r>
            <a:r>
              <a:rPr lang="zh-CN" altLang="en-US" b="1" dirty="0"/>
              <a:t>配置：</a:t>
            </a:r>
            <a:endParaRPr lang="en-US" altLang="zh-CN" b="1" dirty="0"/>
          </a:p>
          <a:p>
            <a:pPr marL="742950" lvl="1" indent="-285750">
              <a:buFont typeface="Arial" panose="020B0604020202020204" pitchFamily="34" charset="0"/>
              <a:buChar char="•"/>
            </a:pPr>
            <a:r>
              <a:rPr lang="zh-CN" altLang="en-US" dirty="0"/>
              <a:t>封装：采用插入陶瓷衬底的新型热管理方法；</a:t>
            </a:r>
            <a:endParaRPr lang="en-US" altLang="zh-CN" dirty="0"/>
          </a:p>
          <a:p>
            <a:pPr marL="742950" lvl="1" indent="-285750">
              <a:buFont typeface="Arial" panose="020B0604020202020204" pitchFamily="34" charset="0"/>
              <a:buChar char="•"/>
            </a:pPr>
            <a:r>
              <a:rPr lang="en-US" altLang="zh-CN" dirty="0"/>
              <a:t>VCSEL</a:t>
            </a:r>
            <a:r>
              <a:rPr lang="zh-CN" altLang="en-US" dirty="0"/>
              <a:t>芯片；</a:t>
            </a:r>
            <a:endParaRPr lang="en-US" altLang="zh-CN" dirty="0"/>
          </a:p>
          <a:p>
            <a:pPr marL="742950" lvl="1" indent="-285750">
              <a:buFont typeface="Arial" panose="020B0604020202020204" pitchFamily="34" charset="0"/>
              <a:buChar char="•"/>
            </a:pPr>
            <a:r>
              <a:rPr lang="zh-CN" altLang="en-US" dirty="0"/>
              <a:t>专用垂直腔面发射激光器：采用由</a:t>
            </a:r>
            <a:r>
              <a:rPr lang="en-US" altLang="zh-CN" dirty="0"/>
              <a:t>Broadcom</a:t>
            </a:r>
            <a:r>
              <a:rPr lang="zh-CN" altLang="en-US" dirty="0"/>
              <a:t>集成电路驱动的专用光发射谱，其功耗低，成本低，护眼；</a:t>
            </a:r>
            <a:endParaRPr lang="en-US" altLang="zh-CN" dirty="0"/>
          </a:p>
          <a:p>
            <a:pPr marL="742950" lvl="1" indent="-285750">
              <a:buFont typeface="Arial" panose="020B0604020202020204" pitchFamily="34" charset="0"/>
              <a:buChar char="•"/>
            </a:pPr>
            <a:r>
              <a:rPr lang="zh-CN" altLang="en-US" dirty="0"/>
              <a:t>折叠光学：采用晶圆级光学的折叠光路，有尺寸小、高度低、一致性好等特点，光学透镜间的位置精度达到</a:t>
            </a:r>
            <a:r>
              <a:rPr lang="en-US" altLang="zh-CN" dirty="0"/>
              <a:t>nm</a:t>
            </a:r>
            <a:r>
              <a:rPr lang="zh-CN" altLang="en-US" dirty="0"/>
              <a:t>级；</a:t>
            </a:r>
          </a:p>
        </p:txBody>
      </p:sp>
    </p:spTree>
    <p:extLst>
      <p:ext uri="{BB962C8B-B14F-4D97-AF65-F5344CB8AC3E}">
        <p14:creationId xmlns:p14="http://schemas.microsoft.com/office/powerpoint/2010/main" val="399757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F196A0-264B-45E5-AEFB-7BFCEA810BFD}"/>
              </a:ext>
            </a:extLst>
          </p:cNvPr>
          <p:cNvSpPr txBox="1"/>
          <p:nvPr/>
        </p:nvSpPr>
        <p:spPr>
          <a:xfrm>
            <a:off x="418760" y="485156"/>
            <a:ext cx="5194571" cy="646331"/>
          </a:xfrm>
          <a:prstGeom prst="rect">
            <a:avLst/>
          </a:prstGeom>
          <a:noFill/>
        </p:spPr>
        <p:txBody>
          <a:bodyPr wrap="square" rtlCol="0">
            <a:spAutoFit/>
          </a:bodyPr>
          <a:lstStyle/>
          <a:p>
            <a:r>
              <a:rPr lang="zh-CN" altLang="en-US" sz="3600" b="1" dirty="0"/>
              <a:t>红外镜头</a:t>
            </a:r>
            <a:r>
              <a:rPr lang="en-US" altLang="zh-CN" sz="3600" b="1" dirty="0"/>
              <a:t> + </a:t>
            </a:r>
            <a:r>
              <a:rPr lang="zh-CN" altLang="en-US" sz="3600" b="1" dirty="0"/>
              <a:t>点阵投影器</a:t>
            </a:r>
            <a:endParaRPr lang="zh-CN" altLang="en-US" sz="3600" dirty="0"/>
          </a:p>
        </p:txBody>
      </p:sp>
      <p:pic>
        <p:nvPicPr>
          <p:cNvPr id="2050" name="Picture 2" descr="å¾®ä¿¡æªå¾_20171106122919.png">
            <a:extLst>
              <a:ext uri="{FF2B5EF4-FFF2-40B4-BE49-F238E27FC236}">
                <a16:creationId xmlns:a16="http://schemas.microsoft.com/office/drawing/2014/main" id="{8513F81C-E985-45A8-BE7E-EF43AA46CC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39" r="25782"/>
          <a:stretch/>
        </p:blipFill>
        <p:spPr bwMode="auto">
          <a:xfrm>
            <a:off x="7022047" y="1771087"/>
            <a:ext cx="4643211" cy="3581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A2067654-9370-45F0-A85E-06A1F6DFB7BA}"/>
              </a:ext>
            </a:extLst>
          </p:cNvPr>
          <p:cNvSpPr/>
          <p:nvPr/>
        </p:nvSpPr>
        <p:spPr>
          <a:xfrm>
            <a:off x="7636590" y="2857381"/>
            <a:ext cx="535021" cy="262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99AF262-E6B4-4663-A6E0-051BCC82CBB4}"/>
              </a:ext>
            </a:extLst>
          </p:cNvPr>
          <p:cNvSpPr/>
          <p:nvPr/>
        </p:nvSpPr>
        <p:spPr>
          <a:xfrm>
            <a:off x="10642437" y="2857381"/>
            <a:ext cx="729574" cy="262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EB951FE-861D-4127-9540-C921A9A85220}"/>
              </a:ext>
            </a:extLst>
          </p:cNvPr>
          <p:cNvSpPr txBox="1"/>
          <p:nvPr/>
        </p:nvSpPr>
        <p:spPr>
          <a:xfrm>
            <a:off x="418760" y="1674674"/>
            <a:ext cx="5919896" cy="2862322"/>
          </a:xfrm>
          <a:prstGeom prst="rect">
            <a:avLst/>
          </a:prstGeom>
          <a:noFill/>
        </p:spPr>
        <p:txBody>
          <a:bodyPr wrap="square" rtlCol="0">
            <a:spAutoFit/>
          </a:bodyPr>
          <a:lstStyle/>
          <a:p>
            <a:pPr marL="342900" indent="-342900">
              <a:buFont typeface="Arial" panose="020B0604020202020204" pitchFamily="34" charset="0"/>
              <a:buChar char="•"/>
            </a:pPr>
            <a:r>
              <a:rPr lang="zh-CN" altLang="en-US" b="1" dirty="0"/>
              <a:t>红外镜头</a:t>
            </a:r>
            <a:r>
              <a:rPr lang="zh-CN" altLang="en-US" dirty="0"/>
              <a:t>：红外镜头会读取点阵图案，捕捉它的红外图像，然后将数据发送至 </a:t>
            </a:r>
            <a:r>
              <a:rPr lang="en-US" altLang="zh-CN" dirty="0"/>
              <a:t>A11 </a:t>
            </a:r>
            <a:r>
              <a:rPr lang="zh-CN" altLang="en-US" dirty="0"/>
              <a:t>仿生芯片中的安全隔区，以确认是否匹配。</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b="1" dirty="0"/>
              <a:t>参数：</a:t>
            </a:r>
            <a:endParaRPr lang="en-US" altLang="zh-CN" b="1" dirty="0"/>
          </a:p>
          <a:p>
            <a:pPr marL="800100" lvl="1" indent="-342900">
              <a:buFont typeface="Arial" panose="020B0604020202020204" pitchFamily="34" charset="0"/>
              <a:buChar char="•"/>
            </a:pPr>
            <a:r>
              <a:rPr lang="en-US" altLang="zh-CN" dirty="0"/>
              <a:t>f/2.0</a:t>
            </a:r>
            <a:r>
              <a:rPr lang="zh-CN" altLang="en-US" dirty="0"/>
              <a:t>光圈：能够拍摄</a:t>
            </a:r>
            <a:r>
              <a:rPr lang="en-US" altLang="zh-CN" dirty="0"/>
              <a:t>84</a:t>
            </a:r>
            <a:r>
              <a:rPr lang="zh-CN" altLang="en-US" dirty="0"/>
              <a:t>度的对角线全景，整个图像的光学失真不会超过</a:t>
            </a:r>
            <a:r>
              <a:rPr lang="en-US" altLang="zh-CN" dirty="0"/>
              <a:t>2%</a:t>
            </a:r>
            <a:r>
              <a:rPr lang="zh-CN" altLang="en-US" dirty="0"/>
              <a:t>；</a:t>
            </a:r>
            <a:endParaRPr lang="en-US" altLang="zh-CN" dirty="0"/>
          </a:p>
          <a:p>
            <a:pPr marL="800100" lvl="1"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27365240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1257</Words>
  <Application>Microsoft Office PowerPoint</Application>
  <PresentationFormat>宽屏</PresentationFormat>
  <Paragraphs>92</Paragraphs>
  <Slides>10</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亚伦 林许</dc:creator>
  <cp:lastModifiedBy>亚伦 林许</cp:lastModifiedBy>
  <cp:revision>16</cp:revision>
  <dcterms:created xsi:type="dcterms:W3CDTF">2018-12-14T06:20:10Z</dcterms:created>
  <dcterms:modified xsi:type="dcterms:W3CDTF">2018-12-25T11:02:21Z</dcterms:modified>
</cp:coreProperties>
</file>