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6" r:id="rId6"/>
    <p:sldId id="260" r:id="rId7"/>
    <p:sldId id="261" r:id="rId8"/>
    <p:sldId id="267" r:id="rId9"/>
    <p:sldId id="268" r:id="rId10"/>
    <p:sldId id="26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91" autoAdjust="0"/>
  </p:normalViewPr>
  <p:slideViewPr>
    <p:cSldViewPr snapToGrid="0">
      <p:cViewPr varScale="1">
        <p:scale>
          <a:sx n="71" d="100"/>
          <a:sy n="71" d="100"/>
        </p:scale>
        <p:origin x="110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7E126-27CA-4F86-9452-2E093CA88AFA}"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460C8-9B6F-4A37-B0C3-8C0976ADC170}" type="slidenum">
              <a:rPr lang="zh-CN" altLang="en-US" smtClean="0"/>
              <a:t>‹#›</a:t>
            </a:fld>
            <a:endParaRPr lang="zh-CN" altLang="en-US"/>
          </a:p>
        </p:txBody>
      </p:sp>
    </p:spTree>
    <p:extLst>
      <p:ext uri="{BB962C8B-B14F-4D97-AF65-F5344CB8AC3E}">
        <p14:creationId xmlns:p14="http://schemas.microsoft.com/office/powerpoint/2010/main" val="299365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（１）物端：由分布在互联网边缘的、属于不同用户、 具有不同感知和执行能力的智能物品、智能网关和 局域智能系统等物端资源构成；</a:t>
            </a:r>
            <a:endParaRPr lang="en-US" altLang="zh-CN" dirty="0"/>
          </a:p>
          <a:p>
            <a:r>
              <a:rPr lang="zh-CN" altLang="en-US" dirty="0"/>
              <a:t>（２）网端：是将物端 资源与云端资源互联起来的网络；</a:t>
            </a:r>
            <a:endParaRPr lang="en-US" altLang="zh-CN" dirty="0"/>
          </a:p>
          <a:p>
            <a:r>
              <a:rPr lang="zh-CN" altLang="en-US" dirty="0"/>
              <a:t>（３）云端：为多用户多应用提供计算、存储和信息处 理等各种服务的云端资源构成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对于物联网系统的开发者来讲，实现 “物端”和“云端”协同工作是物联网系统的基础．</a:t>
            </a:r>
          </a:p>
          <a:p>
            <a:endParaRPr lang="zh-CN" altLang="en-US" dirty="0"/>
          </a:p>
        </p:txBody>
      </p:sp>
      <p:sp>
        <p:nvSpPr>
          <p:cNvPr id="4" name="灯片编号占位符 3"/>
          <p:cNvSpPr>
            <a:spLocks noGrp="1"/>
          </p:cNvSpPr>
          <p:nvPr>
            <p:ph type="sldNum" sz="quarter" idx="5"/>
          </p:nvPr>
        </p:nvSpPr>
        <p:spPr/>
        <p:txBody>
          <a:bodyPr/>
          <a:lstStyle/>
          <a:p>
            <a:fld id="{23D460C8-9B6F-4A37-B0C3-8C0976ADC170}" type="slidenum">
              <a:rPr lang="zh-CN" altLang="en-US" smtClean="0"/>
              <a:t>2</a:t>
            </a:fld>
            <a:endParaRPr lang="zh-CN" altLang="en-US"/>
          </a:p>
        </p:txBody>
      </p:sp>
    </p:spTree>
    <p:extLst>
      <p:ext uri="{BB962C8B-B14F-4D97-AF65-F5344CB8AC3E}">
        <p14:creationId xmlns:p14="http://schemas.microsoft.com/office/powerpoint/2010/main" val="819898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本文提出了物联网应用系统构建方法为基于面向服务的体系 结构（ＳＯＡ），组成“物端”和“云端”松耦合协同工作的网络化计算系统</a:t>
            </a:r>
          </a:p>
        </p:txBody>
      </p:sp>
      <p:sp>
        <p:nvSpPr>
          <p:cNvPr id="4" name="灯片编号占位符 3"/>
          <p:cNvSpPr>
            <a:spLocks noGrp="1"/>
          </p:cNvSpPr>
          <p:nvPr>
            <p:ph type="sldNum" sz="quarter" idx="5"/>
          </p:nvPr>
        </p:nvSpPr>
        <p:spPr/>
        <p:txBody>
          <a:bodyPr/>
          <a:lstStyle/>
          <a:p>
            <a:fld id="{23D460C8-9B6F-4A37-B0C3-8C0976ADC170}" type="slidenum">
              <a:rPr lang="zh-CN" altLang="en-US" smtClean="0"/>
              <a:t>3</a:t>
            </a:fld>
            <a:endParaRPr lang="zh-CN" altLang="en-US"/>
          </a:p>
        </p:txBody>
      </p:sp>
    </p:spTree>
    <p:extLst>
      <p:ext uri="{BB962C8B-B14F-4D97-AF65-F5344CB8AC3E}">
        <p14:creationId xmlns:p14="http://schemas.microsoft.com/office/powerpoint/2010/main" val="343557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D460C8-9B6F-4A37-B0C3-8C0976ADC170}" type="slidenum">
              <a:rPr lang="zh-CN" altLang="en-US" smtClean="0"/>
              <a:t>5</a:t>
            </a:fld>
            <a:endParaRPr lang="zh-CN" altLang="en-US"/>
          </a:p>
        </p:txBody>
      </p:sp>
    </p:spTree>
    <p:extLst>
      <p:ext uri="{BB962C8B-B14F-4D97-AF65-F5344CB8AC3E}">
        <p14:creationId xmlns:p14="http://schemas.microsoft.com/office/powerpoint/2010/main" val="60023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1BDA2-3451-4EC6-B617-03CBEFE850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51462C2-4457-4C76-998C-B09E57D81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5E14F3-09A1-4940-BE66-D8BD724C455D}"/>
              </a:ext>
            </a:extLst>
          </p:cNvPr>
          <p:cNvSpPr>
            <a:spLocks noGrp="1"/>
          </p:cNvSpPr>
          <p:nvPr>
            <p:ph type="dt" sz="half" idx="10"/>
          </p:nvPr>
        </p:nvSpPr>
        <p:spPr/>
        <p:txBody>
          <a:bodyPr/>
          <a:lstStyle/>
          <a:p>
            <a:fld id="{368FFAC4-218E-4F1A-8883-714B8F74E585}"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529917E1-3926-47C6-AC30-9A0358A40C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0E7B1D-EF26-4A89-8E30-DC25BC70068C}"/>
              </a:ext>
            </a:extLst>
          </p:cNvPr>
          <p:cNvSpPr>
            <a:spLocks noGrp="1"/>
          </p:cNvSpPr>
          <p:nvPr>
            <p:ph type="sldNum" sz="quarter" idx="12"/>
          </p:nvPr>
        </p:nvSpPr>
        <p:spPr/>
        <p:txBody>
          <a:bodyPr/>
          <a:lstStyle/>
          <a:p>
            <a:fld id="{0D6674A5-AB8D-4128-9558-C73EB6442836}" type="slidenum">
              <a:rPr lang="zh-CN" altLang="en-US" smtClean="0"/>
              <a:t>‹#›</a:t>
            </a:fld>
            <a:endParaRPr lang="zh-CN" altLang="en-US"/>
          </a:p>
        </p:txBody>
      </p:sp>
    </p:spTree>
    <p:extLst>
      <p:ext uri="{BB962C8B-B14F-4D97-AF65-F5344CB8AC3E}">
        <p14:creationId xmlns:p14="http://schemas.microsoft.com/office/powerpoint/2010/main" val="119877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B6F00-F501-454E-BE2C-C6EAD756B3A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5D89235-CEA9-41EE-9BCB-7BACE44FE3F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668F6EB-4307-48B2-9F45-29760105D912}"/>
              </a:ext>
            </a:extLst>
          </p:cNvPr>
          <p:cNvSpPr>
            <a:spLocks noGrp="1"/>
          </p:cNvSpPr>
          <p:nvPr>
            <p:ph type="dt" sz="half" idx="10"/>
          </p:nvPr>
        </p:nvSpPr>
        <p:spPr/>
        <p:txBody>
          <a:bodyPr/>
          <a:lstStyle/>
          <a:p>
            <a:fld id="{368FFAC4-218E-4F1A-8883-714B8F74E585}"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9168DACC-44D4-42C4-84A9-68EE40B224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EE56C6-4651-4283-A729-6F7B28E6C69A}"/>
              </a:ext>
            </a:extLst>
          </p:cNvPr>
          <p:cNvSpPr>
            <a:spLocks noGrp="1"/>
          </p:cNvSpPr>
          <p:nvPr>
            <p:ph type="sldNum" sz="quarter" idx="12"/>
          </p:nvPr>
        </p:nvSpPr>
        <p:spPr/>
        <p:txBody>
          <a:bodyPr/>
          <a:lstStyle/>
          <a:p>
            <a:fld id="{0D6674A5-AB8D-4128-9558-C73EB6442836}" type="slidenum">
              <a:rPr lang="zh-CN" altLang="en-US" smtClean="0"/>
              <a:t>‹#›</a:t>
            </a:fld>
            <a:endParaRPr lang="zh-CN" altLang="en-US"/>
          </a:p>
        </p:txBody>
      </p:sp>
    </p:spTree>
    <p:extLst>
      <p:ext uri="{BB962C8B-B14F-4D97-AF65-F5344CB8AC3E}">
        <p14:creationId xmlns:p14="http://schemas.microsoft.com/office/powerpoint/2010/main" val="8388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42BED5-39E0-49DD-9304-AE035B3E4A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514A28-D28A-4B69-BD5A-AB1D502E106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16F8D5A-06B6-49BD-8989-AA26D27CBF19}"/>
              </a:ext>
            </a:extLst>
          </p:cNvPr>
          <p:cNvSpPr>
            <a:spLocks noGrp="1"/>
          </p:cNvSpPr>
          <p:nvPr>
            <p:ph type="dt" sz="half" idx="10"/>
          </p:nvPr>
        </p:nvSpPr>
        <p:spPr/>
        <p:txBody>
          <a:bodyPr/>
          <a:lstStyle/>
          <a:p>
            <a:fld id="{368FFAC4-218E-4F1A-8883-714B8F74E585}"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FA78B986-6062-4714-A745-A9556388F3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223CDD-453C-4A85-8395-33DF6C8C6B86}"/>
              </a:ext>
            </a:extLst>
          </p:cNvPr>
          <p:cNvSpPr>
            <a:spLocks noGrp="1"/>
          </p:cNvSpPr>
          <p:nvPr>
            <p:ph type="sldNum" sz="quarter" idx="12"/>
          </p:nvPr>
        </p:nvSpPr>
        <p:spPr/>
        <p:txBody>
          <a:bodyPr/>
          <a:lstStyle/>
          <a:p>
            <a:fld id="{0D6674A5-AB8D-4128-9558-C73EB6442836}" type="slidenum">
              <a:rPr lang="zh-CN" altLang="en-US" smtClean="0"/>
              <a:t>‹#›</a:t>
            </a:fld>
            <a:endParaRPr lang="zh-CN" altLang="en-US"/>
          </a:p>
        </p:txBody>
      </p:sp>
    </p:spTree>
    <p:extLst>
      <p:ext uri="{BB962C8B-B14F-4D97-AF65-F5344CB8AC3E}">
        <p14:creationId xmlns:p14="http://schemas.microsoft.com/office/powerpoint/2010/main" val="1071830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A7C320-924A-4FC6-9846-27000A1DB4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8D0F7F-DCA9-4C81-88E7-F3FB9F8606A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775E110-77D6-4A8B-B415-867143E74A3B}"/>
              </a:ext>
            </a:extLst>
          </p:cNvPr>
          <p:cNvSpPr>
            <a:spLocks noGrp="1"/>
          </p:cNvSpPr>
          <p:nvPr>
            <p:ph type="dt" sz="half" idx="10"/>
          </p:nvPr>
        </p:nvSpPr>
        <p:spPr/>
        <p:txBody>
          <a:bodyPr/>
          <a:lstStyle/>
          <a:p>
            <a:fld id="{368FFAC4-218E-4F1A-8883-714B8F74E585}"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22F1CF81-3ADA-41CC-A4DD-FB7B0F42B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38A793-F645-4EE7-8EA6-AA9CD3FD375F}"/>
              </a:ext>
            </a:extLst>
          </p:cNvPr>
          <p:cNvSpPr>
            <a:spLocks noGrp="1"/>
          </p:cNvSpPr>
          <p:nvPr>
            <p:ph type="sldNum" sz="quarter" idx="12"/>
          </p:nvPr>
        </p:nvSpPr>
        <p:spPr/>
        <p:txBody>
          <a:bodyPr/>
          <a:lstStyle/>
          <a:p>
            <a:fld id="{0D6674A5-AB8D-4128-9558-C73EB6442836}" type="slidenum">
              <a:rPr lang="zh-CN" altLang="en-US" smtClean="0"/>
              <a:t>‹#›</a:t>
            </a:fld>
            <a:endParaRPr lang="zh-CN" altLang="en-US"/>
          </a:p>
        </p:txBody>
      </p:sp>
    </p:spTree>
    <p:extLst>
      <p:ext uri="{BB962C8B-B14F-4D97-AF65-F5344CB8AC3E}">
        <p14:creationId xmlns:p14="http://schemas.microsoft.com/office/powerpoint/2010/main" val="131167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830A0-E39C-4DD2-A354-73B6A059290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F2876E-7BA2-4461-BA02-210DFB912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02D6B1A-05D0-44FB-9D93-96279D44B982}"/>
              </a:ext>
            </a:extLst>
          </p:cNvPr>
          <p:cNvSpPr>
            <a:spLocks noGrp="1"/>
          </p:cNvSpPr>
          <p:nvPr>
            <p:ph type="dt" sz="half" idx="10"/>
          </p:nvPr>
        </p:nvSpPr>
        <p:spPr/>
        <p:txBody>
          <a:bodyPr/>
          <a:lstStyle/>
          <a:p>
            <a:fld id="{368FFAC4-218E-4F1A-8883-714B8F74E585}"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2A65CB62-4F9C-4EFA-A60C-E65170879E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1D04AD-19B9-45DB-89A5-5520403E73F8}"/>
              </a:ext>
            </a:extLst>
          </p:cNvPr>
          <p:cNvSpPr>
            <a:spLocks noGrp="1"/>
          </p:cNvSpPr>
          <p:nvPr>
            <p:ph type="sldNum" sz="quarter" idx="12"/>
          </p:nvPr>
        </p:nvSpPr>
        <p:spPr/>
        <p:txBody>
          <a:bodyPr/>
          <a:lstStyle/>
          <a:p>
            <a:fld id="{0D6674A5-AB8D-4128-9558-C73EB6442836}" type="slidenum">
              <a:rPr lang="zh-CN" altLang="en-US" smtClean="0"/>
              <a:t>‹#›</a:t>
            </a:fld>
            <a:endParaRPr lang="zh-CN" altLang="en-US"/>
          </a:p>
        </p:txBody>
      </p:sp>
    </p:spTree>
    <p:extLst>
      <p:ext uri="{BB962C8B-B14F-4D97-AF65-F5344CB8AC3E}">
        <p14:creationId xmlns:p14="http://schemas.microsoft.com/office/powerpoint/2010/main" val="350305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902AF5-6D19-46B6-B411-0A61A953C2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473488-2383-4B49-B6A0-D9DB63763BA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A984485-0CE7-40A1-94D0-FBFFC7A8149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7544515-87B6-494B-B33B-86537E03A4AF}"/>
              </a:ext>
            </a:extLst>
          </p:cNvPr>
          <p:cNvSpPr>
            <a:spLocks noGrp="1"/>
          </p:cNvSpPr>
          <p:nvPr>
            <p:ph type="dt" sz="half" idx="10"/>
          </p:nvPr>
        </p:nvSpPr>
        <p:spPr/>
        <p:txBody>
          <a:bodyPr/>
          <a:lstStyle/>
          <a:p>
            <a:fld id="{368FFAC4-218E-4F1A-8883-714B8F74E585}"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2943D7A8-4E9A-4825-A1AD-EAD05BD0CD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D68A99-EAC5-42E2-9D71-BF047F2B29C0}"/>
              </a:ext>
            </a:extLst>
          </p:cNvPr>
          <p:cNvSpPr>
            <a:spLocks noGrp="1"/>
          </p:cNvSpPr>
          <p:nvPr>
            <p:ph type="sldNum" sz="quarter" idx="12"/>
          </p:nvPr>
        </p:nvSpPr>
        <p:spPr/>
        <p:txBody>
          <a:bodyPr/>
          <a:lstStyle/>
          <a:p>
            <a:fld id="{0D6674A5-AB8D-4128-9558-C73EB6442836}" type="slidenum">
              <a:rPr lang="zh-CN" altLang="en-US" smtClean="0"/>
              <a:t>‹#›</a:t>
            </a:fld>
            <a:endParaRPr lang="zh-CN" altLang="en-US"/>
          </a:p>
        </p:txBody>
      </p:sp>
    </p:spTree>
    <p:extLst>
      <p:ext uri="{BB962C8B-B14F-4D97-AF65-F5344CB8AC3E}">
        <p14:creationId xmlns:p14="http://schemas.microsoft.com/office/powerpoint/2010/main" val="1730345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AF8CC-E6C6-4CB9-A862-36E2748A20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952E94B-173A-4140-BEDA-9A93242E18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D3DEACE-E933-42BF-BC56-E88120A229B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F21A80D-8ECF-4EAA-BB64-92468272A8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53DEC56-FAED-4C1C-8C67-AB47A44AE00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990B278-2D48-42FD-91BE-C324572F796E}"/>
              </a:ext>
            </a:extLst>
          </p:cNvPr>
          <p:cNvSpPr>
            <a:spLocks noGrp="1"/>
          </p:cNvSpPr>
          <p:nvPr>
            <p:ph type="dt" sz="half" idx="10"/>
          </p:nvPr>
        </p:nvSpPr>
        <p:spPr/>
        <p:txBody>
          <a:bodyPr/>
          <a:lstStyle/>
          <a:p>
            <a:fld id="{368FFAC4-218E-4F1A-8883-714B8F74E585}" type="datetimeFigureOut">
              <a:rPr lang="zh-CN" altLang="en-US" smtClean="0"/>
              <a:t>2018/12/25</a:t>
            </a:fld>
            <a:endParaRPr lang="zh-CN" altLang="en-US"/>
          </a:p>
        </p:txBody>
      </p:sp>
      <p:sp>
        <p:nvSpPr>
          <p:cNvPr id="8" name="页脚占位符 7">
            <a:extLst>
              <a:ext uri="{FF2B5EF4-FFF2-40B4-BE49-F238E27FC236}">
                <a16:creationId xmlns:a16="http://schemas.microsoft.com/office/drawing/2014/main" id="{2D120D6A-C20D-4C75-981E-C7FDDAA40B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4031624-7B38-4EA5-BA7D-9D2078868428}"/>
              </a:ext>
            </a:extLst>
          </p:cNvPr>
          <p:cNvSpPr>
            <a:spLocks noGrp="1"/>
          </p:cNvSpPr>
          <p:nvPr>
            <p:ph type="sldNum" sz="quarter" idx="12"/>
          </p:nvPr>
        </p:nvSpPr>
        <p:spPr/>
        <p:txBody>
          <a:bodyPr/>
          <a:lstStyle/>
          <a:p>
            <a:fld id="{0D6674A5-AB8D-4128-9558-C73EB6442836}" type="slidenum">
              <a:rPr lang="zh-CN" altLang="en-US" smtClean="0"/>
              <a:t>‹#›</a:t>
            </a:fld>
            <a:endParaRPr lang="zh-CN" altLang="en-US"/>
          </a:p>
        </p:txBody>
      </p:sp>
    </p:spTree>
    <p:extLst>
      <p:ext uri="{BB962C8B-B14F-4D97-AF65-F5344CB8AC3E}">
        <p14:creationId xmlns:p14="http://schemas.microsoft.com/office/powerpoint/2010/main" val="3610021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318A9-A1C9-4177-8C15-BF3A7FB756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A48E0BA-CEB8-4F89-AE13-5A04139F5B4E}"/>
              </a:ext>
            </a:extLst>
          </p:cNvPr>
          <p:cNvSpPr>
            <a:spLocks noGrp="1"/>
          </p:cNvSpPr>
          <p:nvPr>
            <p:ph type="dt" sz="half" idx="10"/>
          </p:nvPr>
        </p:nvSpPr>
        <p:spPr/>
        <p:txBody>
          <a:bodyPr/>
          <a:lstStyle/>
          <a:p>
            <a:fld id="{368FFAC4-218E-4F1A-8883-714B8F74E585}" type="datetimeFigureOut">
              <a:rPr lang="zh-CN" altLang="en-US" smtClean="0"/>
              <a:t>2018/12/25</a:t>
            </a:fld>
            <a:endParaRPr lang="zh-CN" altLang="en-US"/>
          </a:p>
        </p:txBody>
      </p:sp>
      <p:sp>
        <p:nvSpPr>
          <p:cNvPr id="4" name="页脚占位符 3">
            <a:extLst>
              <a:ext uri="{FF2B5EF4-FFF2-40B4-BE49-F238E27FC236}">
                <a16:creationId xmlns:a16="http://schemas.microsoft.com/office/drawing/2014/main" id="{6F9BFF76-8DD9-4F7E-AF5F-F6BFC59A93F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983C13-F710-413D-A2F0-2CA828B389E1}"/>
              </a:ext>
            </a:extLst>
          </p:cNvPr>
          <p:cNvSpPr>
            <a:spLocks noGrp="1"/>
          </p:cNvSpPr>
          <p:nvPr>
            <p:ph type="sldNum" sz="quarter" idx="12"/>
          </p:nvPr>
        </p:nvSpPr>
        <p:spPr/>
        <p:txBody>
          <a:bodyPr/>
          <a:lstStyle/>
          <a:p>
            <a:fld id="{0D6674A5-AB8D-4128-9558-C73EB6442836}" type="slidenum">
              <a:rPr lang="zh-CN" altLang="en-US" smtClean="0"/>
              <a:t>‹#›</a:t>
            </a:fld>
            <a:endParaRPr lang="zh-CN" altLang="en-US"/>
          </a:p>
        </p:txBody>
      </p:sp>
    </p:spTree>
    <p:extLst>
      <p:ext uri="{BB962C8B-B14F-4D97-AF65-F5344CB8AC3E}">
        <p14:creationId xmlns:p14="http://schemas.microsoft.com/office/powerpoint/2010/main" val="142313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32717E-28C4-4AC7-8869-EA59B59ABF57}"/>
              </a:ext>
            </a:extLst>
          </p:cNvPr>
          <p:cNvSpPr>
            <a:spLocks noGrp="1"/>
          </p:cNvSpPr>
          <p:nvPr>
            <p:ph type="dt" sz="half" idx="10"/>
          </p:nvPr>
        </p:nvSpPr>
        <p:spPr/>
        <p:txBody>
          <a:bodyPr/>
          <a:lstStyle/>
          <a:p>
            <a:fld id="{368FFAC4-218E-4F1A-8883-714B8F74E585}" type="datetimeFigureOut">
              <a:rPr lang="zh-CN" altLang="en-US" smtClean="0"/>
              <a:t>2018/12/25</a:t>
            </a:fld>
            <a:endParaRPr lang="zh-CN" altLang="en-US"/>
          </a:p>
        </p:txBody>
      </p:sp>
      <p:sp>
        <p:nvSpPr>
          <p:cNvPr id="3" name="页脚占位符 2">
            <a:extLst>
              <a:ext uri="{FF2B5EF4-FFF2-40B4-BE49-F238E27FC236}">
                <a16:creationId xmlns:a16="http://schemas.microsoft.com/office/drawing/2014/main" id="{DEEC4DB1-733E-42CB-B525-6712BEC0C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222588-C4B1-4D29-913C-D6C362D3EDAD}"/>
              </a:ext>
            </a:extLst>
          </p:cNvPr>
          <p:cNvSpPr>
            <a:spLocks noGrp="1"/>
          </p:cNvSpPr>
          <p:nvPr>
            <p:ph type="sldNum" sz="quarter" idx="12"/>
          </p:nvPr>
        </p:nvSpPr>
        <p:spPr/>
        <p:txBody>
          <a:bodyPr/>
          <a:lstStyle/>
          <a:p>
            <a:fld id="{0D6674A5-AB8D-4128-9558-C73EB6442836}" type="slidenum">
              <a:rPr lang="zh-CN" altLang="en-US" smtClean="0"/>
              <a:t>‹#›</a:t>
            </a:fld>
            <a:endParaRPr lang="zh-CN" altLang="en-US"/>
          </a:p>
        </p:txBody>
      </p:sp>
    </p:spTree>
    <p:extLst>
      <p:ext uri="{BB962C8B-B14F-4D97-AF65-F5344CB8AC3E}">
        <p14:creationId xmlns:p14="http://schemas.microsoft.com/office/powerpoint/2010/main" val="3230694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20AAB-ECB3-4942-9700-AFE5B6A5D9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F507E8B-49D4-415B-ADB2-6667ABBDE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A6F48CF-8D05-43C4-BE5D-1136DDB7A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FC6553F-E06B-4673-A91C-ED9FC3BD8A8C}"/>
              </a:ext>
            </a:extLst>
          </p:cNvPr>
          <p:cNvSpPr>
            <a:spLocks noGrp="1"/>
          </p:cNvSpPr>
          <p:nvPr>
            <p:ph type="dt" sz="half" idx="10"/>
          </p:nvPr>
        </p:nvSpPr>
        <p:spPr/>
        <p:txBody>
          <a:bodyPr/>
          <a:lstStyle/>
          <a:p>
            <a:fld id="{368FFAC4-218E-4F1A-8883-714B8F74E585}"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0130B7B1-9C6E-46A0-9CB4-73D1AED67E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D5DD85-BDDA-4DD7-9EB3-C8CA1D586998}"/>
              </a:ext>
            </a:extLst>
          </p:cNvPr>
          <p:cNvSpPr>
            <a:spLocks noGrp="1"/>
          </p:cNvSpPr>
          <p:nvPr>
            <p:ph type="sldNum" sz="quarter" idx="12"/>
          </p:nvPr>
        </p:nvSpPr>
        <p:spPr/>
        <p:txBody>
          <a:bodyPr/>
          <a:lstStyle/>
          <a:p>
            <a:fld id="{0D6674A5-AB8D-4128-9558-C73EB6442836}" type="slidenum">
              <a:rPr lang="zh-CN" altLang="en-US" smtClean="0"/>
              <a:t>‹#›</a:t>
            </a:fld>
            <a:endParaRPr lang="zh-CN" altLang="en-US"/>
          </a:p>
        </p:txBody>
      </p:sp>
    </p:spTree>
    <p:extLst>
      <p:ext uri="{BB962C8B-B14F-4D97-AF65-F5344CB8AC3E}">
        <p14:creationId xmlns:p14="http://schemas.microsoft.com/office/powerpoint/2010/main" val="4163150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2AB85-B806-48AD-95F7-C480F72EE5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63687A4-EC35-4DCB-903B-E9A89A7522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8BBB922-88A0-4334-8B32-49D24F7A8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7349654-A59A-4DA0-ACD3-53051F804663}"/>
              </a:ext>
            </a:extLst>
          </p:cNvPr>
          <p:cNvSpPr>
            <a:spLocks noGrp="1"/>
          </p:cNvSpPr>
          <p:nvPr>
            <p:ph type="dt" sz="half" idx="10"/>
          </p:nvPr>
        </p:nvSpPr>
        <p:spPr/>
        <p:txBody>
          <a:bodyPr/>
          <a:lstStyle/>
          <a:p>
            <a:fld id="{368FFAC4-218E-4F1A-8883-714B8F74E585}"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35274555-97D4-4387-9DAA-3FB2394AE1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BAAA26-65B9-444D-85C5-FAEF9133CEF8}"/>
              </a:ext>
            </a:extLst>
          </p:cNvPr>
          <p:cNvSpPr>
            <a:spLocks noGrp="1"/>
          </p:cNvSpPr>
          <p:nvPr>
            <p:ph type="sldNum" sz="quarter" idx="12"/>
          </p:nvPr>
        </p:nvSpPr>
        <p:spPr/>
        <p:txBody>
          <a:bodyPr/>
          <a:lstStyle/>
          <a:p>
            <a:fld id="{0D6674A5-AB8D-4128-9558-C73EB6442836}" type="slidenum">
              <a:rPr lang="zh-CN" altLang="en-US" smtClean="0"/>
              <a:t>‹#›</a:t>
            </a:fld>
            <a:endParaRPr lang="zh-CN" altLang="en-US"/>
          </a:p>
        </p:txBody>
      </p:sp>
    </p:spTree>
    <p:extLst>
      <p:ext uri="{BB962C8B-B14F-4D97-AF65-F5344CB8AC3E}">
        <p14:creationId xmlns:p14="http://schemas.microsoft.com/office/powerpoint/2010/main" val="265575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3AD5959-ABFB-4A4A-9863-74DF665575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60707D6-41E3-4988-8DAD-0135E936D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ACC529-4A75-478B-B429-E455AA26C3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FFAC4-218E-4F1A-8883-714B8F74E585}"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91C34157-D09B-444C-B74F-82F090950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B29A79E-B240-4FD0-A26F-043E32E821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674A5-AB8D-4128-9558-C73EB6442836}" type="slidenum">
              <a:rPr lang="zh-CN" altLang="en-US" smtClean="0"/>
              <a:t>‹#›</a:t>
            </a:fld>
            <a:endParaRPr lang="zh-CN" altLang="en-US"/>
          </a:p>
        </p:txBody>
      </p:sp>
    </p:spTree>
    <p:extLst>
      <p:ext uri="{BB962C8B-B14F-4D97-AF65-F5344CB8AC3E}">
        <p14:creationId xmlns:p14="http://schemas.microsoft.com/office/powerpoint/2010/main" val="2104607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9430049-42B2-40F2-806E-90B27C1C9632}"/>
              </a:ext>
            </a:extLst>
          </p:cNvPr>
          <p:cNvSpPr/>
          <p:nvPr/>
        </p:nvSpPr>
        <p:spPr>
          <a:xfrm>
            <a:off x="3464510" y="2169679"/>
            <a:ext cx="5262979" cy="1877437"/>
          </a:xfrm>
          <a:prstGeom prst="rect">
            <a:avLst/>
          </a:prstGeom>
        </p:spPr>
        <p:txBody>
          <a:bodyPr wrap="none">
            <a:spAutoFit/>
          </a:bodyPr>
          <a:lstStyle/>
          <a:p>
            <a:r>
              <a:rPr lang="zh-CN" altLang="en-US" sz="4400" dirty="0">
                <a:latin typeface="微软雅黑" panose="020B0503020204020204" pitchFamily="34" charset="-122"/>
                <a:ea typeface="微软雅黑" panose="020B0503020204020204" pitchFamily="34" charset="-122"/>
              </a:rPr>
              <a:t>物联网服务中间件：</a:t>
            </a:r>
            <a:endParaRPr lang="en-US" altLang="zh-CN" sz="3600" dirty="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r>
              <a:rPr lang="zh-CN" altLang="en-US" sz="3600" dirty="0">
                <a:latin typeface="微软雅黑" panose="020B0503020204020204" pitchFamily="34" charset="-122"/>
                <a:ea typeface="微软雅黑" panose="020B0503020204020204" pitchFamily="34" charset="-122"/>
              </a:rPr>
              <a:t>挑战与研究进展</a:t>
            </a:r>
          </a:p>
        </p:txBody>
      </p:sp>
    </p:spTree>
    <p:extLst>
      <p:ext uri="{BB962C8B-B14F-4D97-AF65-F5344CB8AC3E}">
        <p14:creationId xmlns:p14="http://schemas.microsoft.com/office/powerpoint/2010/main" val="796275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4E8D7E-C6B4-4FE4-ADE2-136F020B6591}"/>
              </a:ext>
            </a:extLst>
          </p:cNvPr>
          <p:cNvSpPr txBox="1"/>
          <p:nvPr/>
        </p:nvSpPr>
        <p:spPr>
          <a:xfrm>
            <a:off x="554485" y="301213"/>
            <a:ext cx="10934682" cy="5447645"/>
          </a:xfrm>
          <a:prstGeom prst="rect">
            <a:avLst/>
          </a:prstGeom>
          <a:noFill/>
        </p:spPr>
        <p:txBody>
          <a:bodyPr wrap="square" rtlCol="0">
            <a:spAutoFit/>
          </a:bodyPr>
          <a:lstStyle/>
          <a:p>
            <a:r>
              <a:rPr lang="en-US" altLang="zh-CN" sz="3600" b="1" dirty="0"/>
              <a:t>Conclusion</a:t>
            </a:r>
          </a:p>
          <a:p>
            <a:endParaRPr lang="en-US" altLang="zh-CN" sz="2400" b="1" dirty="0">
              <a:solidFill>
                <a:srgbClr val="0070C0"/>
              </a:solidFill>
            </a:endParaRPr>
          </a:p>
          <a:p>
            <a:endParaRPr lang="en-US" altLang="zh-CN" sz="2400" b="1" dirty="0">
              <a:solidFill>
                <a:srgbClr val="0070C0"/>
              </a:solidFill>
            </a:endParaRPr>
          </a:p>
          <a:p>
            <a:endParaRPr lang="en-US" altLang="zh-CN" sz="2400" b="1" dirty="0">
              <a:solidFill>
                <a:srgbClr val="002060"/>
              </a:solidFill>
            </a:endParaRPr>
          </a:p>
          <a:p>
            <a:pPr marL="342900" indent="-342900">
              <a:buFont typeface="Arial" panose="020B0604020202020204" pitchFamily="34" charset="0"/>
              <a:buChar char="•"/>
            </a:pPr>
            <a:r>
              <a:rPr lang="zh-CN" altLang="en-US" sz="2400" dirty="0"/>
              <a:t>本文介绍了采用面向服务的软件架构，以不同类型的实体服务作为基础模块，构建不同类型的物联网系统（以“物端”为中心或以“云端”为中心），这样一个物联网系统，需要建立物联网服务中间件</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本文介绍了有服务中间件的物联网架构，介绍了这种架构面临的挑战和实现</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中间件为一组管理计算资源、实现资源之间互联和互操作的支撑服务并为上层应用软件提供运行与开发的环境，帮助用户灵活、高效地开发和集成复杂的软件构件</a:t>
            </a:r>
          </a:p>
          <a:p>
            <a:pPr marL="342900" indent="-342900">
              <a:buFont typeface="Arial" panose="020B0604020202020204" pitchFamily="34" charset="0"/>
              <a:buChar char="•"/>
            </a:pPr>
            <a:endParaRPr lang="zh-CN" altLang="en-US" sz="2400" dirty="0"/>
          </a:p>
        </p:txBody>
      </p:sp>
    </p:spTree>
    <p:extLst>
      <p:ext uri="{BB962C8B-B14F-4D97-AF65-F5344CB8AC3E}">
        <p14:creationId xmlns:p14="http://schemas.microsoft.com/office/powerpoint/2010/main" val="315874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A34DFB-C252-45AA-AA40-E1CE55401E28}"/>
              </a:ext>
            </a:extLst>
          </p:cNvPr>
          <p:cNvPicPr>
            <a:picLocks noChangeAspect="1"/>
          </p:cNvPicPr>
          <p:nvPr/>
        </p:nvPicPr>
        <p:blipFill rotWithShape="1">
          <a:blip r:embed="rId3"/>
          <a:srcRect l="3896"/>
          <a:stretch/>
        </p:blipFill>
        <p:spPr>
          <a:xfrm>
            <a:off x="3246000" y="3984648"/>
            <a:ext cx="3954461" cy="1895475"/>
          </a:xfrm>
          <a:prstGeom prst="rect">
            <a:avLst/>
          </a:prstGeom>
        </p:spPr>
      </p:pic>
      <p:pic>
        <p:nvPicPr>
          <p:cNvPr id="3" name="图片 2">
            <a:extLst>
              <a:ext uri="{FF2B5EF4-FFF2-40B4-BE49-F238E27FC236}">
                <a16:creationId xmlns:a16="http://schemas.microsoft.com/office/drawing/2014/main" id="{0B745F86-0517-4DA4-B84D-D55E8341D6E7}"/>
              </a:ext>
            </a:extLst>
          </p:cNvPr>
          <p:cNvPicPr>
            <a:picLocks noChangeAspect="1"/>
          </p:cNvPicPr>
          <p:nvPr/>
        </p:nvPicPr>
        <p:blipFill rotWithShape="1">
          <a:blip r:embed="rId4"/>
          <a:srcRect l="5437" r="27393"/>
          <a:stretch/>
        </p:blipFill>
        <p:spPr>
          <a:xfrm>
            <a:off x="4067077" y="2215583"/>
            <a:ext cx="2194499" cy="971550"/>
          </a:xfrm>
          <a:prstGeom prst="rect">
            <a:avLst/>
          </a:prstGeom>
        </p:spPr>
      </p:pic>
      <p:pic>
        <p:nvPicPr>
          <p:cNvPr id="6" name="图片 5">
            <a:extLst>
              <a:ext uri="{FF2B5EF4-FFF2-40B4-BE49-F238E27FC236}">
                <a16:creationId xmlns:a16="http://schemas.microsoft.com/office/drawing/2014/main" id="{DDF63960-3BDD-4944-9C20-F4B95A590BAF}"/>
              </a:ext>
            </a:extLst>
          </p:cNvPr>
          <p:cNvPicPr>
            <a:picLocks noChangeAspect="1"/>
          </p:cNvPicPr>
          <p:nvPr/>
        </p:nvPicPr>
        <p:blipFill rotWithShape="1">
          <a:blip r:embed="rId5"/>
          <a:srcRect r="14629"/>
          <a:stretch/>
        </p:blipFill>
        <p:spPr>
          <a:xfrm>
            <a:off x="3702621" y="541768"/>
            <a:ext cx="3041217" cy="876300"/>
          </a:xfrm>
          <a:prstGeom prst="rect">
            <a:avLst/>
          </a:prstGeom>
        </p:spPr>
      </p:pic>
      <p:cxnSp>
        <p:nvCxnSpPr>
          <p:cNvPr id="8" name="直接连接符 7">
            <a:extLst>
              <a:ext uri="{FF2B5EF4-FFF2-40B4-BE49-F238E27FC236}">
                <a16:creationId xmlns:a16="http://schemas.microsoft.com/office/drawing/2014/main" id="{713BFA81-5B63-42AA-B49F-C68142AEE1F7}"/>
              </a:ext>
            </a:extLst>
          </p:cNvPr>
          <p:cNvCxnSpPr>
            <a:cxnSpLocks/>
          </p:cNvCxnSpPr>
          <p:nvPr/>
        </p:nvCxnSpPr>
        <p:spPr>
          <a:xfrm>
            <a:off x="5308316" y="1372492"/>
            <a:ext cx="0" cy="833664"/>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a:extLst>
              <a:ext uri="{FF2B5EF4-FFF2-40B4-BE49-F238E27FC236}">
                <a16:creationId xmlns:a16="http://schemas.microsoft.com/office/drawing/2014/main" id="{EB0D3F98-4692-4680-B37D-FCEB28214EFA}"/>
              </a:ext>
            </a:extLst>
          </p:cNvPr>
          <p:cNvCxnSpPr/>
          <p:nvPr/>
        </p:nvCxnSpPr>
        <p:spPr>
          <a:xfrm>
            <a:off x="4155757" y="1396955"/>
            <a:ext cx="427348" cy="954398"/>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a:extLst>
              <a:ext uri="{FF2B5EF4-FFF2-40B4-BE49-F238E27FC236}">
                <a16:creationId xmlns:a16="http://schemas.microsoft.com/office/drawing/2014/main" id="{B6AD179E-843D-451B-8B90-CA02E3A162CD}"/>
              </a:ext>
            </a:extLst>
          </p:cNvPr>
          <p:cNvCxnSpPr>
            <a:cxnSpLocks/>
          </p:cNvCxnSpPr>
          <p:nvPr/>
        </p:nvCxnSpPr>
        <p:spPr>
          <a:xfrm flipH="1">
            <a:off x="5770639" y="1438812"/>
            <a:ext cx="579617" cy="862588"/>
          </a:xfrm>
          <a:prstGeom prst="line">
            <a:avLst/>
          </a:prstGeom>
        </p:spPr>
        <p:style>
          <a:lnRef idx="2">
            <a:schemeClr val="dk1"/>
          </a:lnRef>
          <a:fillRef idx="0">
            <a:schemeClr val="dk1"/>
          </a:fillRef>
          <a:effectRef idx="1">
            <a:schemeClr val="dk1"/>
          </a:effectRef>
          <a:fontRef idx="minor">
            <a:schemeClr val="tx1"/>
          </a:fontRef>
        </p:style>
      </p:cxnSp>
      <p:sp>
        <p:nvSpPr>
          <p:cNvPr id="21" name="弧形 20">
            <a:extLst>
              <a:ext uri="{FF2B5EF4-FFF2-40B4-BE49-F238E27FC236}">
                <a16:creationId xmlns:a16="http://schemas.microsoft.com/office/drawing/2014/main" id="{ACB9C2E7-6FB3-495C-831C-49552CB457AF}"/>
              </a:ext>
            </a:extLst>
          </p:cNvPr>
          <p:cNvSpPr/>
          <p:nvPr/>
        </p:nvSpPr>
        <p:spPr>
          <a:xfrm>
            <a:off x="4067077" y="3162531"/>
            <a:ext cx="880720" cy="1744140"/>
          </a:xfrm>
          <a:prstGeom prst="arc">
            <a:avLst>
              <a:gd name="adj1" fmla="val 11053146"/>
              <a:gd name="adj2" fmla="val 16171052"/>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2" name="弧形 21">
            <a:extLst>
              <a:ext uri="{FF2B5EF4-FFF2-40B4-BE49-F238E27FC236}">
                <a16:creationId xmlns:a16="http://schemas.microsoft.com/office/drawing/2014/main" id="{F7361BC4-A275-4550-887C-519C3DF97425}"/>
              </a:ext>
            </a:extLst>
          </p:cNvPr>
          <p:cNvSpPr/>
          <p:nvPr/>
        </p:nvSpPr>
        <p:spPr>
          <a:xfrm>
            <a:off x="5308315" y="3137180"/>
            <a:ext cx="827599" cy="1626283"/>
          </a:xfrm>
          <a:prstGeom prst="arc">
            <a:avLst>
              <a:gd name="adj1" fmla="val 16320499"/>
              <a:gd name="adj2" fmla="val 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pic>
        <p:nvPicPr>
          <p:cNvPr id="25" name="图片 24">
            <a:extLst>
              <a:ext uri="{FF2B5EF4-FFF2-40B4-BE49-F238E27FC236}">
                <a16:creationId xmlns:a16="http://schemas.microsoft.com/office/drawing/2014/main" id="{D6758CAA-0042-499C-BE06-828202FF2B18}"/>
              </a:ext>
            </a:extLst>
          </p:cNvPr>
          <p:cNvPicPr>
            <a:picLocks noChangeAspect="1"/>
          </p:cNvPicPr>
          <p:nvPr/>
        </p:nvPicPr>
        <p:blipFill rotWithShape="1">
          <a:blip r:embed="rId6"/>
          <a:srcRect r="6826"/>
          <a:stretch/>
        </p:blipFill>
        <p:spPr>
          <a:xfrm>
            <a:off x="1478584" y="605398"/>
            <a:ext cx="1208999" cy="5527905"/>
          </a:xfrm>
          <a:prstGeom prst="rect">
            <a:avLst/>
          </a:prstGeom>
        </p:spPr>
      </p:pic>
      <p:sp>
        <p:nvSpPr>
          <p:cNvPr id="27" name="文本框 26">
            <a:extLst>
              <a:ext uri="{FF2B5EF4-FFF2-40B4-BE49-F238E27FC236}">
                <a16:creationId xmlns:a16="http://schemas.microsoft.com/office/drawing/2014/main" id="{CBC2E136-6634-4B29-8E77-C27C2F12BDE7}"/>
              </a:ext>
            </a:extLst>
          </p:cNvPr>
          <p:cNvSpPr txBox="1"/>
          <p:nvPr/>
        </p:nvSpPr>
        <p:spPr>
          <a:xfrm>
            <a:off x="8068236" y="2783237"/>
            <a:ext cx="3087445" cy="707886"/>
          </a:xfrm>
          <a:prstGeom prst="rect">
            <a:avLst/>
          </a:prstGeom>
          <a:noFill/>
        </p:spPr>
        <p:txBody>
          <a:bodyPr wrap="square" rtlCol="0">
            <a:spAutoFit/>
          </a:bodyPr>
          <a:lstStyle/>
          <a:p>
            <a:r>
              <a:rPr lang="zh-CN" altLang="en-US" sz="2000" dirty="0"/>
              <a:t>实现 </a:t>
            </a:r>
            <a:r>
              <a:rPr lang="zh-CN" altLang="en-US" sz="2000" dirty="0">
                <a:solidFill>
                  <a:srgbClr val="FF0000"/>
                </a:solidFill>
              </a:rPr>
              <a:t>“物端”和“云端”协同工作</a:t>
            </a:r>
            <a:r>
              <a:rPr lang="zh-CN" altLang="en-US" sz="2000" dirty="0"/>
              <a:t>是物联网系统的基础。</a:t>
            </a:r>
          </a:p>
        </p:txBody>
      </p:sp>
    </p:spTree>
    <p:extLst>
      <p:ext uri="{BB962C8B-B14F-4D97-AF65-F5344CB8AC3E}">
        <p14:creationId xmlns:p14="http://schemas.microsoft.com/office/powerpoint/2010/main" val="225709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F27893-9513-4813-AE63-9F2D67C1F721}"/>
              </a:ext>
            </a:extLst>
          </p:cNvPr>
          <p:cNvSpPr txBox="1"/>
          <p:nvPr/>
        </p:nvSpPr>
        <p:spPr>
          <a:xfrm>
            <a:off x="554486" y="731519"/>
            <a:ext cx="11332714" cy="4524315"/>
          </a:xfrm>
          <a:prstGeom prst="rect">
            <a:avLst/>
          </a:prstGeom>
          <a:noFill/>
        </p:spPr>
        <p:txBody>
          <a:bodyPr wrap="square" rtlCol="0">
            <a:spAutoFit/>
          </a:bodyPr>
          <a:lstStyle/>
          <a:p>
            <a:r>
              <a:rPr lang="en-US" altLang="zh-CN" sz="3600" b="1" dirty="0"/>
              <a:t>What’s the problem?</a:t>
            </a:r>
          </a:p>
          <a:p>
            <a:endParaRPr lang="en-US" altLang="zh-CN" sz="2400" b="1" dirty="0"/>
          </a:p>
          <a:p>
            <a:endParaRPr lang="en-US" altLang="zh-CN" sz="2400" b="1"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在当下的物联网系统中，物联网中物端具有一些特点：</a:t>
            </a:r>
            <a:endParaRPr lang="en-US" altLang="zh-CN" sz="2400" dirty="0"/>
          </a:p>
          <a:p>
            <a:pPr marL="800100" lvl="1" indent="-342900">
              <a:buFont typeface="Arial" panose="020B0604020202020204" pitchFamily="34" charset="0"/>
              <a:buChar char="•"/>
            </a:pPr>
            <a:r>
              <a:rPr lang="zh-CN" altLang="en-US" sz="2000" dirty="0"/>
              <a:t>异构性、大规模性、动态可用性、资源受限性、执行冲突性等</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实现物端与云端协同工作的任务执行，变得更加复杂</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本文论述在物联网云端和物端设备的操作系统之上构建一个</a:t>
            </a:r>
            <a:r>
              <a:rPr lang="zh-CN" altLang="en-US" sz="2400" b="1" dirty="0"/>
              <a:t>中间件</a:t>
            </a:r>
            <a:endParaRPr lang="en-US" altLang="zh-CN" sz="2400" b="1" dirty="0"/>
          </a:p>
          <a:p>
            <a:pPr marL="800100" lvl="1" indent="-342900">
              <a:buFont typeface="Arial" panose="020B0604020202020204" pitchFamily="34" charset="0"/>
              <a:buChar char="•"/>
            </a:pPr>
            <a:r>
              <a:rPr lang="zh-CN" altLang="en-US" sz="2000" dirty="0"/>
              <a:t>一组管理计算资源、实现资源之间互联和互操作的支撑服务</a:t>
            </a:r>
            <a:endParaRPr lang="en-US" altLang="zh-CN" sz="2000" dirty="0"/>
          </a:p>
          <a:p>
            <a:pPr marL="800100" lvl="1" indent="-342900">
              <a:buFont typeface="Arial" panose="020B0604020202020204" pitchFamily="34" charset="0"/>
              <a:buChar char="•"/>
            </a:pPr>
            <a:r>
              <a:rPr lang="zh-CN" altLang="en-US" sz="2000" dirty="0"/>
              <a:t>为上层应用软件提供运行与开发的环境，帮助用户灵活、高效地开发和集成复杂的软件构件</a:t>
            </a:r>
          </a:p>
        </p:txBody>
      </p:sp>
    </p:spTree>
    <p:extLst>
      <p:ext uri="{BB962C8B-B14F-4D97-AF65-F5344CB8AC3E}">
        <p14:creationId xmlns:p14="http://schemas.microsoft.com/office/powerpoint/2010/main" val="210694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fade">
                                      <p:cBhvr>
                                        <p:cTn id="15" dur="500"/>
                                        <p:tgtEl>
                                          <p:spTgt spid="2">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9" end="9"/>
                                            </p:txEl>
                                          </p:spTgt>
                                        </p:tgtEl>
                                        <p:attrNameLst>
                                          <p:attrName>style.visibility</p:attrName>
                                        </p:attrNameLst>
                                      </p:cBhvr>
                                      <p:to>
                                        <p:strVal val="visible"/>
                                      </p:to>
                                    </p:set>
                                    <p:animEffect transition="in" filter="fade">
                                      <p:cBhvr>
                                        <p:cTn id="20" dur="500"/>
                                        <p:tgtEl>
                                          <p:spTgt spid="2">
                                            <p:txEl>
                                              <p:pRg st="9" end="9"/>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Effect transition="in" filter="fade">
                                      <p:cBhvr>
                                        <p:cTn id="23" dur="500"/>
                                        <p:tgtEl>
                                          <p:spTgt spid="2">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1" end="11"/>
                                            </p:txEl>
                                          </p:spTgt>
                                        </p:tgtEl>
                                        <p:attrNameLst>
                                          <p:attrName>style.visibility</p:attrName>
                                        </p:attrNameLst>
                                      </p:cBhvr>
                                      <p:to>
                                        <p:strVal val="visible"/>
                                      </p:to>
                                    </p:set>
                                    <p:animEffect transition="in" filter="fade">
                                      <p:cBhvr>
                                        <p:cTn id="26"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D61AF6C-C4BD-4B4D-BCA7-683A14066359}"/>
              </a:ext>
            </a:extLst>
          </p:cNvPr>
          <p:cNvPicPr>
            <a:picLocks noChangeAspect="1"/>
          </p:cNvPicPr>
          <p:nvPr/>
        </p:nvPicPr>
        <p:blipFill rotWithShape="1">
          <a:blip r:embed="rId2"/>
          <a:srcRect r="7382"/>
          <a:stretch/>
        </p:blipFill>
        <p:spPr>
          <a:xfrm>
            <a:off x="351361" y="940832"/>
            <a:ext cx="5478388" cy="5715000"/>
          </a:xfrm>
          <a:prstGeom prst="rect">
            <a:avLst/>
          </a:prstGeom>
        </p:spPr>
      </p:pic>
      <p:sp>
        <p:nvSpPr>
          <p:cNvPr id="3" name="矩形 2">
            <a:extLst>
              <a:ext uri="{FF2B5EF4-FFF2-40B4-BE49-F238E27FC236}">
                <a16:creationId xmlns:a16="http://schemas.microsoft.com/office/drawing/2014/main" id="{2EC55121-6A95-488F-98EA-EA3F7DDF8672}"/>
              </a:ext>
            </a:extLst>
          </p:cNvPr>
          <p:cNvSpPr/>
          <p:nvPr/>
        </p:nvSpPr>
        <p:spPr>
          <a:xfrm>
            <a:off x="1667435" y="5178000"/>
            <a:ext cx="4162314" cy="73916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CAB107E8-CA8E-46C1-9168-D168096F88B5}"/>
              </a:ext>
            </a:extLst>
          </p:cNvPr>
          <p:cNvCxnSpPr>
            <a:cxnSpLocks/>
            <a:stCxn id="3" idx="3"/>
            <a:endCxn id="10" idx="1"/>
          </p:cNvCxnSpPr>
          <p:nvPr/>
        </p:nvCxnSpPr>
        <p:spPr>
          <a:xfrm>
            <a:off x="5829749" y="5547584"/>
            <a:ext cx="1125127" cy="0"/>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文本框 9">
            <a:extLst>
              <a:ext uri="{FF2B5EF4-FFF2-40B4-BE49-F238E27FC236}">
                <a16:creationId xmlns:a16="http://schemas.microsoft.com/office/drawing/2014/main" id="{76B0E245-2CDD-455B-8DD1-661E6CBF4C76}"/>
              </a:ext>
            </a:extLst>
          </p:cNvPr>
          <p:cNvSpPr txBox="1"/>
          <p:nvPr/>
        </p:nvSpPr>
        <p:spPr>
          <a:xfrm>
            <a:off x="6954876" y="5132085"/>
            <a:ext cx="4523533" cy="830997"/>
          </a:xfrm>
          <a:prstGeom prst="rect">
            <a:avLst/>
          </a:prstGeom>
          <a:noFill/>
        </p:spPr>
        <p:txBody>
          <a:bodyPr wrap="square" rtlCol="0">
            <a:spAutoFit/>
          </a:bodyPr>
          <a:lstStyle/>
          <a:p>
            <a:r>
              <a:rPr lang="zh-CN" altLang="en-US" sz="1600" b="1" dirty="0"/>
              <a:t>物端：</a:t>
            </a:r>
            <a:r>
              <a:rPr lang="zh-CN" altLang="en-US" sz="1600" dirty="0"/>
              <a:t>指智能物品、智能网关和局域智能系统等物端资源提供的感知物理信息 并与物理环境进行交互的功能模块。</a:t>
            </a:r>
          </a:p>
        </p:txBody>
      </p:sp>
      <p:sp>
        <p:nvSpPr>
          <p:cNvPr id="11" name="矩形 10">
            <a:extLst>
              <a:ext uri="{FF2B5EF4-FFF2-40B4-BE49-F238E27FC236}">
                <a16:creationId xmlns:a16="http://schemas.microsoft.com/office/drawing/2014/main" id="{46164E97-D627-4873-AF58-BF107D4D3089}"/>
              </a:ext>
            </a:extLst>
          </p:cNvPr>
          <p:cNvSpPr/>
          <p:nvPr/>
        </p:nvSpPr>
        <p:spPr>
          <a:xfrm>
            <a:off x="403263" y="202168"/>
            <a:ext cx="5426486" cy="584775"/>
          </a:xfrm>
          <a:prstGeom prst="rect">
            <a:avLst/>
          </a:prstGeom>
        </p:spPr>
        <p:txBody>
          <a:bodyPr wrap="none">
            <a:spAutoFit/>
          </a:bodyPr>
          <a:lstStyle/>
          <a:p>
            <a:r>
              <a:rPr lang="en-US" altLang="zh-CN" sz="3200" b="1" dirty="0"/>
              <a:t>Middleware Function Model</a:t>
            </a:r>
          </a:p>
        </p:txBody>
      </p:sp>
      <p:sp>
        <p:nvSpPr>
          <p:cNvPr id="12" name="矩形 11">
            <a:extLst>
              <a:ext uri="{FF2B5EF4-FFF2-40B4-BE49-F238E27FC236}">
                <a16:creationId xmlns:a16="http://schemas.microsoft.com/office/drawing/2014/main" id="{8D0B7F35-AB58-4664-BF15-5F878604F285}"/>
              </a:ext>
            </a:extLst>
          </p:cNvPr>
          <p:cNvSpPr/>
          <p:nvPr/>
        </p:nvSpPr>
        <p:spPr>
          <a:xfrm>
            <a:off x="6954876" y="4439337"/>
            <a:ext cx="4523533" cy="584775"/>
          </a:xfrm>
          <a:prstGeom prst="rect">
            <a:avLst/>
          </a:prstGeom>
        </p:spPr>
        <p:txBody>
          <a:bodyPr wrap="square">
            <a:spAutoFit/>
          </a:bodyPr>
          <a:lstStyle/>
          <a:p>
            <a:r>
              <a:rPr lang="zh-CN" altLang="en-US" sz="1600" b="1" dirty="0"/>
              <a:t>云端：</a:t>
            </a:r>
            <a:r>
              <a:rPr lang="zh-CN" altLang="en-US" sz="1600" dirty="0"/>
              <a:t>云端资源提供的数据融合、数据分析、数据可视化等各种功能的软件模块；</a:t>
            </a:r>
          </a:p>
        </p:txBody>
      </p:sp>
      <p:cxnSp>
        <p:nvCxnSpPr>
          <p:cNvPr id="14" name="直接箭头连接符 13">
            <a:extLst>
              <a:ext uri="{FF2B5EF4-FFF2-40B4-BE49-F238E27FC236}">
                <a16:creationId xmlns:a16="http://schemas.microsoft.com/office/drawing/2014/main" id="{F07B5DFE-6576-4AEC-BA17-3BC6600CE4A1}"/>
              </a:ext>
            </a:extLst>
          </p:cNvPr>
          <p:cNvCxnSpPr>
            <a:cxnSpLocks/>
            <a:endCxn id="12" idx="1"/>
          </p:cNvCxnSpPr>
          <p:nvPr/>
        </p:nvCxnSpPr>
        <p:spPr>
          <a:xfrm>
            <a:off x="5733826" y="4731725"/>
            <a:ext cx="1221050" cy="0"/>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直接箭头连接符 17">
            <a:extLst>
              <a:ext uri="{FF2B5EF4-FFF2-40B4-BE49-F238E27FC236}">
                <a16:creationId xmlns:a16="http://schemas.microsoft.com/office/drawing/2014/main" id="{7A934A3A-6341-4D21-8566-07C89EBEC90B}"/>
              </a:ext>
            </a:extLst>
          </p:cNvPr>
          <p:cNvCxnSpPr>
            <a:cxnSpLocks/>
          </p:cNvCxnSpPr>
          <p:nvPr/>
        </p:nvCxnSpPr>
        <p:spPr>
          <a:xfrm>
            <a:off x="5733826" y="2718013"/>
            <a:ext cx="1122380" cy="0"/>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文本框 22">
            <a:extLst>
              <a:ext uri="{FF2B5EF4-FFF2-40B4-BE49-F238E27FC236}">
                <a16:creationId xmlns:a16="http://schemas.microsoft.com/office/drawing/2014/main" id="{834EF24C-9E4E-427D-B1E4-33B412C1D552}"/>
              </a:ext>
            </a:extLst>
          </p:cNvPr>
          <p:cNvSpPr txBox="1"/>
          <p:nvPr/>
        </p:nvSpPr>
        <p:spPr>
          <a:xfrm>
            <a:off x="6954876" y="1508017"/>
            <a:ext cx="4523533" cy="2554545"/>
          </a:xfrm>
          <a:prstGeom prst="rect">
            <a:avLst/>
          </a:prstGeom>
          <a:noFill/>
        </p:spPr>
        <p:txBody>
          <a:bodyPr wrap="square" rtlCol="0">
            <a:spAutoFit/>
          </a:bodyPr>
          <a:lstStyle/>
          <a:p>
            <a:r>
              <a:rPr lang="zh-CN" altLang="en-US" sz="1600" b="1" dirty="0"/>
              <a:t>服务注册管理：</a:t>
            </a:r>
            <a:r>
              <a:rPr lang="zh-CN" altLang="en-US" sz="1600" dirty="0"/>
              <a:t>负责管理物联网中的注册信息； </a:t>
            </a:r>
            <a:endParaRPr lang="en-US" altLang="zh-CN" sz="1600" dirty="0"/>
          </a:p>
          <a:p>
            <a:endParaRPr lang="en-US" altLang="zh-CN" sz="1600" b="1" dirty="0"/>
          </a:p>
          <a:p>
            <a:r>
              <a:rPr lang="zh-CN" altLang="en-US" sz="1600" b="1" dirty="0"/>
              <a:t>服务发现：</a:t>
            </a:r>
            <a:r>
              <a:rPr lang="zh-CN" altLang="en-US" sz="1600" dirty="0"/>
              <a:t>根据服务注册管理，找到满足应用需求的实体服务和云服务； </a:t>
            </a:r>
            <a:endParaRPr lang="en-US" altLang="zh-CN" sz="1600" dirty="0"/>
          </a:p>
          <a:p>
            <a:endParaRPr lang="en-US" altLang="zh-CN" sz="1600" dirty="0"/>
          </a:p>
          <a:p>
            <a:r>
              <a:rPr lang="zh-CN" altLang="en-US" sz="1600" b="1" dirty="0"/>
              <a:t>服务组合：</a:t>
            </a:r>
            <a:r>
              <a:rPr lang="zh-CN" altLang="en-US" sz="1600" dirty="0"/>
              <a:t>在服务发现后，选择多个服务将它们编排起来形成物联网系统； </a:t>
            </a:r>
            <a:endParaRPr lang="en-US" altLang="zh-CN" sz="1600" dirty="0"/>
          </a:p>
          <a:p>
            <a:endParaRPr lang="en-US" altLang="zh-CN" sz="1600" dirty="0"/>
          </a:p>
          <a:p>
            <a:r>
              <a:rPr lang="zh-CN" altLang="en-US" sz="1600" b="1" dirty="0"/>
              <a:t>编程接口：</a:t>
            </a:r>
            <a:r>
              <a:rPr lang="zh-CN" altLang="en-US" sz="1600" dirty="0"/>
              <a:t>给系统开发者提供定义应用需求规划的功能；</a:t>
            </a:r>
          </a:p>
        </p:txBody>
      </p:sp>
    </p:spTree>
    <p:extLst>
      <p:ext uri="{BB962C8B-B14F-4D97-AF65-F5344CB8AC3E}">
        <p14:creationId xmlns:p14="http://schemas.microsoft.com/office/powerpoint/2010/main" val="398830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fade">
                                      <p:cBhvr>
                                        <p:cTn id="36" dur="500"/>
                                        <p:tgtEl>
                                          <p:spTgt spid="2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3">
                                            <p:txEl>
                                              <p:pRg st="2" end="2"/>
                                            </p:txEl>
                                          </p:spTgt>
                                        </p:tgtEl>
                                        <p:attrNameLst>
                                          <p:attrName>style.visibility</p:attrName>
                                        </p:attrNameLst>
                                      </p:cBhvr>
                                      <p:to>
                                        <p:strVal val="visible"/>
                                      </p:to>
                                    </p:set>
                                    <p:animEffect transition="in" filter="fade">
                                      <p:cBhvr>
                                        <p:cTn id="41" dur="500"/>
                                        <p:tgtEl>
                                          <p:spTgt spid="2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3">
                                            <p:txEl>
                                              <p:pRg st="4" end="4"/>
                                            </p:txEl>
                                          </p:spTgt>
                                        </p:tgtEl>
                                        <p:attrNameLst>
                                          <p:attrName>style.visibility</p:attrName>
                                        </p:attrNameLst>
                                      </p:cBhvr>
                                      <p:to>
                                        <p:strVal val="visible"/>
                                      </p:to>
                                    </p:set>
                                    <p:animEffect transition="in" filter="fade">
                                      <p:cBhvr>
                                        <p:cTn id="46" dur="500"/>
                                        <p:tgtEl>
                                          <p:spTgt spid="2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3">
                                            <p:txEl>
                                              <p:pRg st="6" end="6"/>
                                            </p:txEl>
                                          </p:spTgt>
                                        </p:tgtEl>
                                        <p:attrNameLst>
                                          <p:attrName>style.visibility</p:attrName>
                                        </p:attrNameLst>
                                      </p:cBhvr>
                                      <p:to>
                                        <p:strVal val="visible"/>
                                      </p:to>
                                    </p:set>
                                    <p:animEffect transition="in" filter="fade">
                                      <p:cBhvr>
                                        <p:cTn id="51" dur="500"/>
                                        <p:tgtEl>
                                          <p:spTgt spid="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D61AF6C-C4BD-4B4D-BCA7-683A14066359}"/>
              </a:ext>
            </a:extLst>
          </p:cNvPr>
          <p:cNvPicPr>
            <a:picLocks noChangeAspect="1"/>
          </p:cNvPicPr>
          <p:nvPr/>
        </p:nvPicPr>
        <p:blipFill rotWithShape="1">
          <a:blip r:embed="rId3"/>
          <a:srcRect r="7382"/>
          <a:stretch/>
        </p:blipFill>
        <p:spPr>
          <a:xfrm>
            <a:off x="6319969" y="865528"/>
            <a:ext cx="5478388" cy="5715000"/>
          </a:xfrm>
          <a:prstGeom prst="rect">
            <a:avLst/>
          </a:prstGeom>
        </p:spPr>
      </p:pic>
      <p:sp>
        <p:nvSpPr>
          <p:cNvPr id="11" name="矩形 10">
            <a:extLst>
              <a:ext uri="{FF2B5EF4-FFF2-40B4-BE49-F238E27FC236}">
                <a16:creationId xmlns:a16="http://schemas.microsoft.com/office/drawing/2014/main" id="{46164E97-D627-4873-AF58-BF107D4D3089}"/>
              </a:ext>
            </a:extLst>
          </p:cNvPr>
          <p:cNvSpPr/>
          <p:nvPr/>
        </p:nvSpPr>
        <p:spPr>
          <a:xfrm>
            <a:off x="403263" y="202168"/>
            <a:ext cx="4344459" cy="584775"/>
          </a:xfrm>
          <a:prstGeom prst="rect">
            <a:avLst/>
          </a:prstGeom>
        </p:spPr>
        <p:txBody>
          <a:bodyPr wrap="none">
            <a:spAutoFit/>
          </a:bodyPr>
          <a:lstStyle/>
          <a:p>
            <a:r>
              <a:rPr lang="en-US" altLang="zh-CN" sz="3200" b="1" dirty="0"/>
              <a:t>Middleware Challenge</a:t>
            </a:r>
          </a:p>
        </p:txBody>
      </p:sp>
      <p:sp>
        <p:nvSpPr>
          <p:cNvPr id="5" name="文本框 4">
            <a:extLst>
              <a:ext uri="{FF2B5EF4-FFF2-40B4-BE49-F238E27FC236}">
                <a16:creationId xmlns:a16="http://schemas.microsoft.com/office/drawing/2014/main" id="{801A6B63-BA6C-4A83-B337-896850DCB4B2}"/>
              </a:ext>
            </a:extLst>
          </p:cNvPr>
          <p:cNvSpPr txBox="1"/>
          <p:nvPr/>
        </p:nvSpPr>
        <p:spPr>
          <a:xfrm>
            <a:off x="403263" y="948217"/>
            <a:ext cx="5916706" cy="5632311"/>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提供情境检测的能力，同时还需要考虑物端资源的受限性和执行操作的冲突性； </a:t>
            </a: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zh-CN" altLang="en-US" sz="2400" dirty="0"/>
              <a:t>以统一的形式描述各类服务；</a:t>
            </a: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zh-CN" altLang="en-US" sz="2400" dirty="0"/>
              <a:t>支持大规模</a:t>
            </a:r>
            <a:r>
              <a:rPr lang="zh-CN" altLang="en-US" sz="2400" b="1" dirty="0"/>
              <a:t>服务注册管理</a:t>
            </a:r>
            <a:r>
              <a:rPr lang="zh-CN" altLang="en-US" sz="2400" dirty="0"/>
              <a:t>；</a:t>
            </a: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zh-CN" altLang="en-US" sz="2400" dirty="0"/>
              <a:t>支持大规模、动态可用的</a:t>
            </a:r>
            <a:r>
              <a:rPr lang="zh-CN" altLang="en-US" sz="2400" b="1" dirty="0"/>
              <a:t>服务发现</a:t>
            </a:r>
            <a:r>
              <a:rPr lang="zh-CN" altLang="en-US" sz="2400" dirty="0"/>
              <a:t>，保证物联网环境中服务发现的响应率和可扩展性； </a:t>
            </a: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zh-CN" altLang="en-US" sz="2400" dirty="0"/>
              <a:t>支持多用户服务共享，具有物端资源执行冲突检测能力的</a:t>
            </a:r>
            <a:r>
              <a:rPr lang="zh-CN" altLang="en-US" sz="2400" b="1" dirty="0"/>
              <a:t>服务组合</a:t>
            </a:r>
            <a:r>
              <a:rPr lang="zh-CN" altLang="en-US" sz="2400" dirty="0"/>
              <a:t>；</a:t>
            </a: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zh-CN" altLang="en-US" sz="2400" dirty="0"/>
              <a:t>支持任务需求动态规划的</a:t>
            </a:r>
            <a:r>
              <a:rPr lang="zh-CN" altLang="en-US" sz="2400" b="1" dirty="0"/>
              <a:t>编程接口</a:t>
            </a:r>
            <a:r>
              <a:rPr lang="zh-CN" altLang="en-US" sz="2400" dirty="0"/>
              <a:t>。</a:t>
            </a:r>
          </a:p>
        </p:txBody>
      </p:sp>
    </p:spTree>
    <p:extLst>
      <p:ext uri="{BB962C8B-B14F-4D97-AF65-F5344CB8AC3E}">
        <p14:creationId xmlns:p14="http://schemas.microsoft.com/office/powerpoint/2010/main" val="109601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F98404A-BE6D-448A-B6E1-37C4678ED1EA}"/>
              </a:ext>
            </a:extLst>
          </p:cNvPr>
          <p:cNvSpPr txBox="1"/>
          <p:nvPr/>
        </p:nvSpPr>
        <p:spPr>
          <a:xfrm>
            <a:off x="554486" y="731519"/>
            <a:ext cx="6588592" cy="5078313"/>
          </a:xfrm>
          <a:prstGeom prst="rect">
            <a:avLst/>
          </a:prstGeom>
          <a:noFill/>
        </p:spPr>
        <p:txBody>
          <a:bodyPr wrap="square" rtlCol="0">
            <a:spAutoFit/>
          </a:bodyPr>
          <a:lstStyle/>
          <a:p>
            <a:r>
              <a:rPr lang="en-US" altLang="zh-CN" sz="3600" b="1" dirty="0"/>
              <a:t>Design and Implement</a:t>
            </a:r>
          </a:p>
          <a:p>
            <a:endParaRPr lang="en-US" altLang="zh-CN" sz="2400" b="1" dirty="0">
              <a:solidFill>
                <a:srgbClr val="0070C0"/>
              </a:solidFill>
            </a:endParaRPr>
          </a:p>
          <a:p>
            <a:r>
              <a:rPr lang="zh-CN" altLang="en-US" sz="2400" b="1" dirty="0">
                <a:solidFill>
                  <a:srgbClr val="002060"/>
                </a:solidFill>
              </a:rPr>
              <a:t>物体实体服务：</a:t>
            </a:r>
            <a:endParaRPr lang="en-US" altLang="zh-CN" sz="2400" b="1" dirty="0">
              <a:solidFill>
                <a:srgbClr val="002060"/>
              </a:solidFill>
            </a:endParaRPr>
          </a:p>
          <a:p>
            <a:endParaRPr lang="en-US" altLang="zh-CN" sz="2400" b="1" dirty="0">
              <a:solidFill>
                <a:srgbClr val="002060"/>
              </a:solidFill>
            </a:endParaRPr>
          </a:p>
          <a:p>
            <a:pPr marL="342900" indent="-342900">
              <a:buFont typeface="Arial" panose="020B0604020202020204" pitchFamily="34" charset="0"/>
              <a:buChar char="•"/>
            </a:pPr>
            <a:r>
              <a:rPr lang="en-US" altLang="zh-CN" sz="2400" dirty="0"/>
              <a:t>RESTful Web</a:t>
            </a:r>
            <a:r>
              <a:rPr lang="zh-CN" altLang="en-US" sz="2400" dirty="0"/>
              <a:t>风格的实体服务实现架构</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在物联网前端实现 </a:t>
            </a:r>
            <a:r>
              <a:rPr lang="en-US" altLang="zh-CN" sz="2400" dirty="0"/>
              <a:t>REST</a:t>
            </a:r>
            <a:r>
              <a:rPr lang="zh-CN" altLang="en-US" sz="2400" dirty="0"/>
              <a:t>风格的</a:t>
            </a:r>
            <a:r>
              <a:rPr lang="en-US" altLang="zh-CN" sz="2400" dirty="0"/>
              <a:t>Web</a:t>
            </a:r>
            <a:r>
              <a:rPr lang="zh-CN" altLang="en-US" sz="2400" dirty="0"/>
              <a:t>服务的架构比实现</a:t>
            </a:r>
            <a:r>
              <a:rPr lang="en-US" altLang="zh-CN" sz="2400" dirty="0"/>
              <a:t>SOAP</a:t>
            </a:r>
            <a:r>
              <a:rPr lang="zh-CN" altLang="en-US" sz="2400" dirty="0"/>
              <a:t>风格的</a:t>
            </a:r>
            <a:r>
              <a:rPr lang="en-US" altLang="zh-CN" sz="2400" dirty="0"/>
              <a:t>Web</a:t>
            </a:r>
            <a:r>
              <a:rPr lang="zh-CN" altLang="en-US" sz="2400" dirty="0"/>
              <a:t>服务的架构减少了一层，从而降低了物理实体服务与其他服务之间进行互联与组合的复杂度</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考虑了情境感知性和资源受限性带来的挑战，设计了情境检测和访问控制的功能模块</a:t>
            </a:r>
            <a:endParaRPr lang="en-US" altLang="zh-CN" sz="2400" dirty="0"/>
          </a:p>
        </p:txBody>
      </p:sp>
      <p:pic>
        <p:nvPicPr>
          <p:cNvPr id="4" name="图片 3">
            <a:extLst>
              <a:ext uri="{FF2B5EF4-FFF2-40B4-BE49-F238E27FC236}">
                <a16:creationId xmlns:a16="http://schemas.microsoft.com/office/drawing/2014/main" id="{875B973C-8B5E-44E7-888A-C8C3130DA84E}"/>
              </a:ext>
            </a:extLst>
          </p:cNvPr>
          <p:cNvPicPr>
            <a:picLocks noChangeAspect="1"/>
          </p:cNvPicPr>
          <p:nvPr/>
        </p:nvPicPr>
        <p:blipFill rotWithShape="1">
          <a:blip r:embed="rId2"/>
          <a:srcRect l="6401" r="11880"/>
          <a:stretch/>
        </p:blipFill>
        <p:spPr>
          <a:xfrm>
            <a:off x="7143078" y="2670754"/>
            <a:ext cx="4623528" cy="2828925"/>
          </a:xfrm>
          <a:prstGeom prst="rect">
            <a:avLst/>
          </a:prstGeom>
        </p:spPr>
      </p:pic>
    </p:spTree>
    <p:extLst>
      <p:ext uri="{BB962C8B-B14F-4D97-AF65-F5344CB8AC3E}">
        <p14:creationId xmlns:p14="http://schemas.microsoft.com/office/powerpoint/2010/main" val="303592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4E8D7E-C6B4-4FE4-ADE2-136F020B6591}"/>
              </a:ext>
            </a:extLst>
          </p:cNvPr>
          <p:cNvSpPr txBox="1"/>
          <p:nvPr/>
        </p:nvSpPr>
        <p:spPr>
          <a:xfrm>
            <a:off x="554485" y="731519"/>
            <a:ext cx="6803745" cy="5139869"/>
          </a:xfrm>
          <a:prstGeom prst="rect">
            <a:avLst/>
          </a:prstGeom>
          <a:noFill/>
        </p:spPr>
        <p:txBody>
          <a:bodyPr wrap="square" rtlCol="0">
            <a:spAutoFit/>
          </a:bodyPr>
          <a:lstStyle/>
          <a:p>
            <a:r>
              <a:rPr lang="en-US" altLang="zh-CN" sz="3600" b="1" dirty="0"/>
              <a:t>Design and Implement</a:t>
            </a:r>
          </a:p>
          <a:p>
            <a:endParaRPr lang="en-US" altLang="zh-CN" sz="2400" b="1" dirty="0">
              <a:solidFill>
                <a:srgbClr val="0070C0"/>
              </a:solidFill>
            </a:endParaRPr>
          </a:p>
          <a:p>
            <a:r>
              <a:rPr lang="zh-CN" altLang="en-US" sz="2400" b="1" dirty="0">
                <a:solidFill>
                  <a:srgbClr val="002060"/>
                </a:solidFill>
              </a:rPr>
              <a:t>服务描述：</a:t>
            </a:r>
            <a:endParaRPr lang="en-US" altLang="zh-CN" sz="2400" b="1" dirty="0">
              <a:solidFill>
                <a:srgbClr val="002060"/>
              </a:solidFill>
            </a:endParaRPr>
          </a:p>
          <a:p>
            <a:endParaRPr lang="en-US" altLang="zh-CN" sz="2400" b="1" dirty="0">
              <a:solidFill>
                <a:srgbClr val="002060"/>
              </a:solidFill>
            </a:endParaRPr>
          </a:p>
          <a:p>
            <a:pPr marL="342900" indent="-342900">
              <a:buFont typeface="Arial" panose="020B0604020202020204" pitchFamily="34" charset="0"/>
              <a:buChar char="•"/>
            </a:pPr>
            <a:r>
              <a:rPr lang="zh-CN" altLang="en-US" sz="2400" dirty="0"/>
              <a:t>基于本体的物端资源和物理实体服务描述模型</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一个本体具有四个数据类型：</a:t>
            </a:r>
            <a:endParaRPr lang="en-US" altLang="zh-CN" sz="2400" dirty="0"/>
          </a:p>
          <a:p>
            <a:pPr marL="800100" lvl="1" indent="-342900">
              <a:buFont typeface="Arial" panose="020B0604020202020204" pitchFamily="34" charset="0"/>
              <a:buChar char="•"/>
            </a:pPr>
            <a:r>
              <a:rPr lang="zh-CN" altLang="en-US" sz="2000" dirty="0"/>
              <a:t>类型，用于描述智能物品的标识或标签；</a:t>
            </a:r>
            <a:endParaRPr lang="en-US" altLang="zh-CN" sz="2000" dirty="0"/>
          </a:p>
          <a:p>
            <a:pPr marL="800100" lvl="1" indent="-342900">
              <a:buFont typeface="Arial" panose="020B0604020202020204" pitchFamily="34" charset="0"/>
              <a:buChar char="•"/>
            </a:pPr>
            <a:r>
              <a:rPr lang="zh-CN" altLang="en-US" sz="2000" dirty="0"/>
              <a:t>设备，用于描述智能物品的物理属性；</a:t>
            </a:r>
            <a:endParaRPr lang="en-US" altLang="zh-CN" sz="2000" dirty="0"/>
          </a:p>
          <a:p>
            <a:pPr marL="800100" lvl="1" indent="-342900">
              <a:buFont typeface="Arial" panose="020B0604020202020204" pitchFamily="34" charset="0"/>
              <a:buChar char="•"/>
            </a:pPr>
            <a:r>
              <a:rPr lang="zh-CN" altLang="en-US" sz="2000" dirty="0"/>
              <a:t>服务，用于描述智能物品提供的服务，包括服务索引、服务名称、服务类型、服务说明和操作；</a:t>
            </a:r>
            <a:endParaRPr lang="en-US" altLang="zh-CN" sz="2000" dirty="0"/>
          </a:p>
          <a:p>
            <a:pPr marL="800100" lvl="1" indent="-342900">
              <a:buFont typeface="Arial" panose="020B0604020202020204" pitchFamily="34" charset="0"/>
              <a:buChar char="•"/>
            </a:pPr>
            <a:r>
              <a:rPr lang="zh-CN" altLang="en-US" sz="2000" dirty="0"/>
              <a:t>位置，用于描述智能物品的绝对位置或相对位置。</a:t>
            </a:r>
            <a:endParaRPr lang="en-US" altLang="zh-CN" sz="20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性质：轻量级，完备性，兼容性，原子性</a:t>
            </a:r>
            <a:endParaRPr lang="en-US" altLang="zh-CN" sz="2400" dirty="0"/>
          </a:p>
        </p:txBody>
      </p:sp>
      <p:pic>
        <p:nvPicPr>
          <p:cNvPr id="3" name="图片 2">
            <a:extLst>
              <a:ext uri="{FF2B5EF4-FFF2-40B4-BE49-F238E27FC236}">
                <a16:creationId xmlns:a16="http://schemas.microsoft.com/office/drawing/2014/main" id="{46BA530F-0E50-4056-8C9F-1F768817E1AD}"/>
              </a:ext>
            </a:extLst>
          </p:cNvPr>
          <p:cNvPicPr>
            <a:picLocks noChangeAspect="1"/>
          </p:cNvPicPr>
          <p:nvPr/>
        </p:nvPicPr>
        <p:blipFill rotWithShape="1">
          <a:blip r:embed="rId2"/>
          <a:srcRect l="14276" r="9833"/>
          <a:stretch/>
        </p:blipFill>
        <p:spPr>
          <a:xfrm>
            <a:off x="7616416" y="2568332"/>
            <a:ext cx="4279284" cy="2409825"/>
          </a:xfrm>
          <a:prstGeom prst="rect">
            <a:avLst/>
          </a:prstGeom>
        </p:spPr>
      </p:pic>
    </p:spTree>
    <p:extLst>
      <p:ext uri="{BB962C8B-B14F-4D97-AF65-F5344CB8AC3E}">
        <p14:creationId xmlns:p14="http://schemas.microsoft.com/office/powerpoint/2010/main" val="293783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500"/>
                                        <p:tgtEl>
                                          <p:spTgt spid="2">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500"/>
                                        <p:tgtEl>
                                          <p:spTgt spid="2">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fade">
                                      <p:cBhvr>
                                        <p:cTn id="31" dur="500"/>
                                        <p:tgtEl>
                                          <p:spTgt spid="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fade">
                                      <p:cBhvr>
                                        <p:cTn id="34" dur="500"/>
                                        <p:tgtEl>
                                          <p:spTgt spid="2">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animEffect transition="in" filter="fade">
                                      <p:cBhvr>
                                        <p:cTn id="39"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4E8D7E-C6B4-4FE4-ADE2-136F020B6591}"/>
              </a:ext>
            </a:extLst>
          </p:cNvPr>
          <p:cNvSpPr txBox="1"/>
          <p:nvPr/>
        </p:nvSpPr>
        <p:spPr>
          <a:xfrm>
            <a:off x="554485" y="731519"/>
            <a:ext cx="6803745" cy="1384995"/>
          </a:xfrm>
          <a:prstGeom prst="rect">
            <a:avLst/>
          </a:prstGeom>
          <a:noFill/>
        </p:spPr>
        <p:txBody>
          <a:bodyPr wrap="square" rtlCol="0">
            <a:spAutoFit/>
          </a:bodyPr>
          <a:lstStyle/>
          <a:p>
            <a:r>
              <a:rPr lang="en-US" altLang="zh-CN" sz="3600" b="1" dirty="0"/>
              <a:t>Design and Implement</a:t>
            </a:r>
          </a:p>
          <a:p>
            <a:endParaRPr lang="en-US" altLang="zh-CN" sz="2400" b="1" dirty="0">
              <a:solidFill>
                <a:srgbClr val="0070C0"/>
              </a:solidFill>
            </a:endParaRPr>
          </a:p>
          <a:p>
            <a:r>
              <a:rPr lang="zh-CN" altLang="en-US" sz="2400" b="1" dirty="0">
                <a:solidFill>
                  <a:srgbClr val="002060"/>
                </a:solidFill>
              </a:rPr>
              <a:t>服务注册管理 </a:t>
            </a:r>
            <a:r>
              <a:rPr lang="en-US" altLang="zh-CN" sz="2400" b="1" dirty="0">
                <a:solidFill>
                  <a:srgbClr val="002060"/>
                </a:solidFill>
              </a:rPr>
              <a:t>&amp; </a:t>
            </a:r>
            <a:r>
              <a:rPr lang="zh-CN" altLang="en-US" sz="2400" b="1" dirty="0">
                <a:solidFill>
                  <a:srgbClr val="002060"/>
                </a:solidFill>
              </a:rPr>
              <a:t>服务发现：</a:t>
            </a:r>
            <a:endParaRPr lang="en-US" altLang="zh-CN" sz="2400" b="1" dirty="0">
              <a:solidFill>
                <a:srgbClr val="002060"/>
              </a:solidFill>
            </a:endParaRPr>
          </a:p>
        </p:txBody>
      </p:sp>
      <p:pic>
        <p:nvPicPr>
          <p:cNvPr id="4" name="图片 3">
            <a:extLst>
              <a:ext uri="{FF2B5EF4-FFF2-40B4-BE49-F238E27FC236}">
                <a16:creationId xmlns:a16="http://schemas.microsoft.com/office/drawing/2014/main" id="{95B68D36-700E-491A-9D23-C73B98971A7E}"/>
              </a:ext>
            </a:extLst>
          </p:cNvPr>
          <p:cNvPicPr>
            <a:picLocks noChangeAspect="1"/>
          </p:cNvPicPr>
          <p:nvPr/>
        </p:nvPicPr>
        <p:blipFill rotWithShape="1">
          <a:blip r:embed="rId2"/>
          <a:srcRect l="3373" r="5041"/>
          <a:stretch/>
        </p:blipFill>
        <p:spPr>
          <a:xfrm>
            <a:off x="554485" y="2501347"/>
            <a:ext cx="10923924" cy="2240140"/>
          </a:xfrm>
          <a:prstGeom prst="rect">
            <a:avLst/>
          </a:prstGeom>
        </p:spPr>
      </p:pic>
      <p:sp>
        <p:nvSpPr>
          <p:cNvPr id="5" name="文本框 4">
            <a:extLst>
              <a:ext uri="{FF2B5EF4-FFF2-40B4-BE49-F238E27FC236}">
                <a16:creationId xmlns:a16="http://schemas.microsoft.com/office/drawing/2014/main" id="{0BC84D6C-0901-4014-9F4D-9CED41D1711E}"/>
              </a:ext>
            </a:extLst>
          </p:cNvPr>
          <p:cNvSpPr txBox="1"/>
          <p:nvPr/>
        </p:nvSpPr>
        <p:spPr>
          <a:xfrm>
            <a:off x="554485" y="5068319"/>
            <a:ext cx="10923924" cy="707886"/>
          </a:xfrm>
          <a:prstGeom prst="rect">
            <a:avLst/>
          </a:prstGeom>
          <a:noFill/>
        </p:spPr>
        <p:txBody>
          <a:bodyPr wrap="square" rtlCol="0">
            <a:spAutoFit/>
          </a:bodyPr>
          <a:lstStyle/>
          <a:p>
            <a:r>
              <a:rPr lang="zh-CN" altLang="en-US" sz="2000" dirty="0"/>
              <a:t>不管采用哪种方法最终确定了所需的服务，都需要将这些服务组合起来构建可运行的物联网应用系统，以完成指定的应用任务。</a:t>
            </a:r>
          </a:p>
        </p:txBody>
      </p:sp>
    </p:spTree>
    <p:extLst>
      <p:ext uri="{BB962C8B-B14F-4D97-AF65-F5344CB8AC3E}">
        <p14:creationId xmlns:p14="http://schemas.microsoft.com/office/powerpoint/2010/main" val="73083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4E8D7E-C6B4-4FE4-ADE2-136F020B6591}"/>
              </a:ext>
            </a:extLst>
          </p:cNvPr>
          <p:cNvSpPr txBox="1"/>
          <p:nvPr/>
        </p:nvSpPr>
        <p:spPr>
          <a:xfrm>
            <a:off x="554485" y="301213"/>
            <a:ext cx="11128320" cy="6124754"/>
          </a:xfrm>
          <a:prstGeom prst="rect">
            <a:avLst/>
          </a:prstGeom>
          <a:noFill/>
        </p:spPr>
        <p:txBody>
          <a:bodyPr wrap="square" rtlCol="0">
            <a:spAutoFit/>
          </a:bodyPr>
          <a:lstStyle/>
          <a:p>
            <a:r>
              <a:rPr lang="en-US" altLang="zh-CN" sz="3600" b="1" dirty="0"/>
              <a:t>Design and Implement</a:t>
            </a:r>
          </a:p>
          <a:p>
            <a:endParaRPr lang="en-US" altLang="zh-CN" sz="2400" b="1" dirty="0">
              <a:solidFill>
                <a:srgbClr val="0070C0"/>
              </a:solidFill>
            </a:endParaRPr>
          </a:p>
          <a:p>
            <a:r>
              <a:rPr lang="zh-CN" altLang="en-US" sz="2400" b="1" dirty="0">
                <a:solidFill>
                  <a:srgbClr val="002060"/>
                </a:solidFill>
              </a:rPr>
              <a:t>服务组合与编程接口：</a:t>
            </a:r>
            <a:endParaRPr lang="en-US" altLang="zh-CN" sz="2400" b="1" dirty="0">
              <a:solidFill>
                <a:srgbClr val="002060"/>
              </a:solidFill>
            </a:endParaRPr>
          </a:p>
          <a:p>
            <a:endParaRPr lang="en-US" altLang="zh-CN" sz="2400" b="1" dirty="0">
              <a:solidFill>
                <a:srgbClr val="002060"/>
              </a:solidFill>
            </a:endParaRPr>
          </a:p>
          <a:p>
            <a:pPr marL="342900" indent="-342900">
              <a:buFont typeface="Arial" panose="020B0604020202020204" pitchFamily="34" charset="0"/>
              <a:buChar char="•"/>
            </a:pPr>
            <a:r>
              <a:rPr lang="zh-CN" altLang="en-US" sz="2400" dirty="0"/>
              <a:t>编程接口：</a:t>
            </a:r>
            <a:endParaRPr lang="en-US" altLang="zh-CN" sz="2400" dirty="0"/>
          </a:p>
          <a:p>
            <a:pPr marL="800100" lvl="1" indent="-342900">
              <a:buFont typeface="Arial" panose="020B0604020202020204" pitchFamily="34" charset="0"/>
              <a:buChar char="•"/>
            </a:pPr>
            <a:r>
              <a:rPr lang="zh-CN" altLang="en-US" sz="2000" dirty="0"/>
              <a:t>以高层次抽象的编程语言或可视化编程方式定义处理树或规则树，说明任务；</a:t>
            </a:r>
            <a:endParaRPr lang="en-US" altLang="zh-CN" sz="2000" dirty="0"/>
          </a:p>
          <a:p>
            <a:pPr marL="800100" lvl="1" indent="-342900">
              <a:buFont typeface="Arial" panose="020B0604020202020204" pitchFamily="34" charset="0"/>
              <a:buChar char="•"/>
            </a:pPr>
            <a:r>
              <a:rPr lang="zh-CN" altLang="en-US" sz="2000" dirty="0"/>
              <a:t>以规划领域定义语言或可视化建模方式说明业务流，通过映射机制确定需要的服务和相应的业务流模型；</a:t>
            </a:r>
            <a:endParaRPr lang="en-US" altLang="zh-CN" sz="2000" dirty="0"/>
          </a:p>
          <a:p>
            <a:pPr marL="800100" lvl="1" indent="-342900">
              <a:buFont typeface="Arial" panose="020B0604020202020204" pitchFamily="34" charset="0"/>
              <a:buChar char="•"/>
            </a:pPr>
            <a:endParaRPr lang="zh-CN" altLang="en-US" sz="2000" dirty="0"/>
          </a:p>
          <a:p>
            <a:pPr marL="342900" indent="-342900">
              <a:buFont typeface="Arial" panose="020B0604020202020204" pitchFamily="34" charset="0"/>
              <a:buChar char="•"/>
            </a:pPr>
            <a:r>
              <a:rPr lang="zh-CN" altLang="en-US" sz="2400" dirty="0"/>
              <a:t>服务组合：</a:t>
            </a:r>
            <a:endParaRPr lang="en-US" altLang="zh-CN" sz="2400" dirty="0"/>
          </a:p>
          <a:p>
            <a:pPr marL="800100" lvl="1" indent="-342900">
              <a:buFont typeface="Arial" panose="020B0604020202020204" pitchFamily="34" charset="0"/>
              <a:buChar char="•"/>
            </a:pPr>
            <a:r>
              <a:rPr lang="zh-CN" altLang="en-US" sz="2000" dirty="0"/>
              <a:t>以处理树或规则树的形式定义服务组合关系，基于现有的</a:t>
            </a:r>
            <a:r>
              <a:rPr lang="en-US" altLang="zh-CN" sz="2000" dirty="0" err="1"/>
              <a:t>WebMashup</a:t>
            </a:r>
            <a:r>
              <a:rPr lang="zh-CN" altLang="en-US" sz="2000" dirty="0"/>
              <a:t>方法提出了一种实体服务组合方法</a:t>
            </a:r>
            <a:endParaRPr lang="en-US" altLang="zh-CN" sz="2000" dirty="0"/>
          </a:p>
          <a:p>
            <a:pPr marL="800100" lvl="1" indent="-342900">
              <a:buFont typeface="Arial" panose="020B0604020202020204" pitchFamily="34" charset="0"/>
              <a:buChar char="•"/>
            </a:pPr>
            <a:r>
              <a:rPr lang="zh-CN" altLang="en-US" sz="2000" dirty="0"/>
              <a:t>以业务流模型的形式定义服务组合关系，提出了一种基于图规划的服务组合方法</a:t>
            </a:r>
            <a:endParaRPr lang="en-US" altLang="zh-CN" sz="2000" dirty="0"/>
          </a:p>
          <a:p>
            <a:endParaRPr lang="en-US" altLang="zh-CN" sz="2400" b="1" dirty="0">
              <a:solidFill>
                <a:srgbClr val="002060"/>
              </a:solidFill>
            </a:endParaRPr>
          </a:p>
          <a:p>
            <a:pPr marL="342900" indent="-342900">
              <a:buFont typeface="Arial" panose="020B0604020202020204" pitchFamily="34" charset="0"/>
              <a:buChar char="•"/>
            </a:pPr>
            <a:r>
              <a:rPr lang="zh-CN" altLang="en-US" sz="2400" dirty="0"/>
              <a:t>第１种编程接口定义的服务组合关系比较精确，但不能很好地适应物联网应用任务的动态变化；第２种定义服务组合关系的方法具有一 定的智能性，在任务需求易变的物联网环境中，无需重新编程就能自动重组服务</a:t>
            </a:r>
          </a:p>
        </p:txBody>
      </p:sp>
    </p:spTree>
    <p:extLst>
      <p:ext uri="{BB962C8B-B14F-4D97-AF65-F5344CB8AC3E}">
        <p14:creationId xmlns:p14="http://schemas.microsoft.com/office/powerpoint/2010/main" val="390250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Effect transition="in" filter="fade">
                                      <p:cBhvr>
                                        <p:cTn id="23" dur="500"/>
                                        <p:tgtEl>
                                          <p:spTgt spid="2">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9" end="9"/>
                                            </p:txEl>
                                          </p:spTgt>
                                        </p:tgtEl>
                                        <p:attrNameLst>
                                          <p:attrName>style.visibility</p:attrName>
                                        </p:attrNameLst>
                                      </p:cBhvr>
                                      <p:to>
                                        <p:strVal val="visible"/>
                                      </p:to>
                                    </p:set>
                                    <p:animEffect transition="in" filter="fade">
                                      <p:cBhvr>
                                        <p:cTn id="26" dur="500"/>
                                        <p:tgtEl>
                                          <p:spTgt spid="2">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animEffect transition="in" filter="fade">
                                      <p:cBhvr>
                                        <p:cTn id="29" dur="500"/>
                                        <p:tgtEl>
                                          <p:spTgt spid="2">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12" end="12"/>
                                            </p:txEl>
                                          </p:spTgt>
                                        </p:tgtEl>
                                        <p:attrNameLst>
                                          <p:attrName>style.visibility</p:attrName>
                                        </p:attrNameLst>
                                      </p:cBhvr>
                                      <p:to>
                                        <p:strVal val="visible"/>
                                      </p:to>
                                    </p:set>
                                    <p:animEffect transition="in" filter="fade">
                                      <p:cBhvr>
                                        <p:cTn id="34"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983</Words>
  <Application>Microsoft Office PowerPoint</Application>
  <PresentationFormat>宽屏</PresentationFormat>
  <Paragraphs>94</Paragraphs>
  <Slides>10</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林许 亚伦</dc:creator>
  <cp:lastModifiedBy>亚伦 林许</cp:lastModifiedBy>
  <cp:revision>47</cp:revision>
  <dcterms:created xsi:type="dcterms:W3CDTF">2018-10-20T04:12:44Z</dcterms:created>
  <dcterms:modified xsi:type="dcterms:W3CDTF">2018-12-25T11:00:24Z</dcterms:modified>
</cp:coreProperties>
</file>