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78" r:id="rId2"/>
    <p:sldId id="256" r:id="rId3"/>
    <p:sldId id="257" r:id="rId4"/>
    <p:sldId id="258" r:id="rId5"/>
    <p:sldId id="259" r:id="rId6"/>
    <p:sldId id="261" r:id="rId7"/>
    <p:sldId id="281" r:id="rId8"/>
    <p:sldId id="260" r:id="rId9"/>
    <p:sldId id="279" r:id="rId10"/>
    <p:sldId id="280" r:id="rId11"/>
    <p:sldId id="262" r:id="rId12"/>
    <p:sldId id="263" r:id="rId13"/>
    <p:sldId id="282" r:id="rId14"/>
    <p:sldId id="283" r:id="rId15"/>
    <p:sldId id="284" r:id="rId16"/>
    <p:sldId id="264" r:id="rId17"/>
    <p:sldId id="265" r:id="rId18"/>
    <p:sldId id="266" r:id="rId19"/>
    <p:sldId id="267" r:id="rId20"/>
    <p:sldId id="285" r:id="rId21"/>
    <p:sldId id="268" r:id="rId22"/>
    <p:sldId id="286" r:id="rId23"/>
    <p:sldId id="287" r:id="rId24"/>
    <p:sldId id="269" r:id="rId25"/>
    <p:sldId id="292" r:id="rId26"/>
    <p:sldId id="270" r:id="rId27"/>
    <p:sldId id="271" r:id="rId28"/>
    <p:sldId id="288" r:id="rId29"/>
    <p:sldId id="289" r:id="rId30"/>
    <p:sldId id="272" r:id="rId31"/>
    <p:sldId id="290" r:id="rId32"/>
    <p:sldId id="291" r:id="rId33"/>
    <p:sldId id="273"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65"/>
    <p:restoredTop sz="82077"/>
  </p:normalViewPr>
  <p:slideViewPr>
    <p:cSldViewPr snapToGrid="0" snapToObjects="1">
      <p:cViewPr varScale="1">
        <p:scale>
          <a:sx n="182" d="100"/>
          <a:sy n="182" d="100"/>
        </p:scale>
        <p:origin x="28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43E0E-4712-AF4C-B2DC-48D117232A78}" type="datetimeFigureOut">
              <a:rPr kumimoji="1" lang="zh-CN" altLang="en-US" smtClean="0"/>
              <a:t>2019/4/21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FBDDB7-B3E9-024C-BA95-DFE2B219E8FA}" type="slidenum">
              <a:rPr kumimoji="1" lang="zh-CN" altLang="en-US" smtClean="0"/>
              <a:t>‹#›</a:t>
            </a:fld>
            <a:endParaRPr kumimoji="1" lang="zh-CN" altLang="en-US"/>
          </a:p>
        </p:txBody>
      </p:sp>
    </p:spTree>
    <p:extLst>
      <p:ext uri="{BB962C8B-B14F-4D97-AF65-F5344CB8AC3E}">
        <p14:creationId xmlns:p14="http://schemas.microsoft.com/office/powerpoint/2010/main" val="3577945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1</a:t>
            </a:fld>
            <a:endParaRPr kumimoji="1" lang="zh-CN" altLang="en-US"/>
          </a:p>
        </p:txBody>
      </p:sp>
    </p:spTree>
    <p:extLst>
      <p:ext uri="{BB962C8B-B14F-4D97-AF65-F5344CB8AC3E}">
        <p14:creationId xmlns:p14="http://schemas.microsoft.com/office/powerpoint/2010/main" val="883077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ok</a:t>
            </a:r>
            <a:r>
              <a:rPr lang="zh-CN" altLang="en-US" sz="1200" b="0" i="0" u="none" strike="noStrike" kern="1200" dirty="0">
                <a:solidFill>
                  <a:schemeClr val="tx1"/>
                </a:solidFill>
                <a:effectLst/>
                <a:latin typeface="+mn-lt"/>
                <a:ea typeface="+mn-ea"/>
                <a:cs typeface="+mn-cs"/>
              </a:rPr>
              <a:t>，那么一个事务执行是怎么</a:t>
            </a:r>
            <a:r>
              <a:rPr lang="en-US" altLang="zh-CN" sz="1200" b="0" i="0" u="none" strike="noStrike" kern="1200" dirty="0">
                <a:solidFill>
                  <a:schemeClr val="tx1"/>
                </a:solidFill>
                <a:effectLst/>
                <a:latin typeface="+mn-lt"/>
                <a:ea typeface="+mn-ea"/>
                <a:cs typeface="+mn-cs"/>
              </a:rPr>
              <a:t>work</a:t>
            </a:r>
            <a:r>
              <a:rPr lang="zh-CN" altLang="en-US" sz="1200" b="0" i="0" u="none" strike="noStrike" kern="1200" dirty="0">
                <a:solidFill>
                  <a:schemeClr val="tx1"/>
                </a:solidFill>
                <a:effectLst/>
                <a:latin typeface="+mn-lt"/>
                <a:ea typeface="+mn-ea"/>
                <a:cs typeface="+mn-cs"/>
              </a:rPr>
              <a:t>的呢？在</a:t>
            </a:r>
            <a:r>
              <a:rPr lang="en-US" altLang="zh-CN" sz="1200" b="0" i="0" u="none" strike="noStrike" kern="1200" dirty="0">
                <a:solidFill>
                  <a:schemeClr val="tx1"/>
                </a:solidFill>
                <a:effectLst/>
                <a:latin typeface="+mn-lt"/>
                <a:ea typeface="+mn-ea"/>
                <a:cs typeface="+mn-cs"/>
              </a:rPr>
              <a:t>FaRM</a:t>
            </a:r>
            <a:r>
              <a:rPr lang="zh-CN" altLang="en-US" sz="1200" b="0" i="0" u="none" strike="noStrike" kern="1200" dirty="0">
                <a:solidFill>
                  <a:schemeClr val="tx1"/>
                </a:solidFill>
                <a:effectLst/>
                <a:latin typeface="+mn-lt"/>
                <a:ea typeface="+mn-ea"/>
                <a:cs typeface="+mn-cs"/>
              </a:rPr>
              <a:t>中，每个事务都是由单个线程区执行的</a:t>
            </a:r>
          </a:p>
          <a:p>
            <a:r>
              <a:rPr lang="zh-CN" altLang="en-US" sz="1200" b="0" i="0" u="none" strike="noStrike" kern="1200" dirty="0">
                <a:solidFill>
                  <a:schemeClr val="tx1"/>
                </a:solidFill>
                <a:effectLst/>
                <a:latin typeface="+mn-lt"/>
                <a:ea typeface="+mn-ea"/>
                <a:cs typeface="+mn-cs"/>
              </a:rPr>
              <a:t>应用线程开启一个事务，同时变为</a:t>
            </a:r>
            <a:r>
              <a:rPr lang="en-US" altLang="zh-CN" sz="1200" b="0" i="0" u="none" strike="noStrike" kern="1200" dirty="0">
                <a:solidFill>
                  <a:schemeClr val="tx1"/>
                </a:solidFill>
                <a:effectLst/>
                <a:latin typeface="+mn-lt"/>
                <a:ea typeface="+mn-ea"/>
                <a:cs typeface="+mn-cs"/>
              </a:rPr>
              <a:t>coordinator</a:t>
            </a:r>
            <a:r>
              <a:rPr lang="zh-CN" altLang="en-US" sz="1200" b="0" i="0" u="none" strike="noStrike" kern="1200" dirty="0">
                <a:solidFill>
                  <a:schemeClr val="tx1"/>
                </a:solidFill>
                <a:effectLst/>
                <a:latin typeface="+mn-lt"/>
                <a:ea typeface="+mn-ea"/>
                <a:cs typeface="+mn-cs"/>
              </a:rPr>
              <a:t>；</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读很简单。</a:t>
            </a:r>
          </a:p>
          <a:p>
            <a:r>
              <a:rPr lang="en-US" altLang="zh-CN" sz="1200" b="0" i="0" u="none" strike="noStrike" kern="1200" dirty="0">
                <a:solidFill>
                  <a:schemeClr val="tx1"/>
                </a:solidFill>
                <a:effectLst/>
                <a:latin typeface="+mn-lt"/>
                <a:ea typeface="+mn-ea"/>
                <a:cs typeface="+mn-cs"/>
              </a:rPr>
              <a:t>C</a:t>
            </a:r>
            <a:r>
              <a:rPr lang="zh-CN" altLang="en-US" sz="1200" b="0" i="0" u="none" strike="noStrike" kern="1200" dirty="0">
                <a:solidFill>
                  <a:schemeClr val="tx1"/>
                </a:solidFill>
                <a:effectLst/>
                <a:latin typeface="+mn-lt"/>
                <a:ea typeface="+mn-ea"/>
                <a:cs typeface="+mn-cs"/>
              </a:rPr>
              <a:t>可以使用单边</a:t>
            </a:r>
            <a:r>
              <a:rPr lang="en-US" altLang="zh-CN" sz="1200" b="0" i="0" u="none" strike="noStrike" kern="1200" dirty="0">
                <a:solidFill>
                  <a:schemeClr val="tx1"/>
                </a:solidFill>
                <a:effectLst/>
                <a:latin typeface="+mn-lt"/>
                <a:ea typeface="+mn-ea"/>
                <a:cs typeface="+mn-cs"/>
              </a:rPr>
              <a:t>RDMA</a:t>
            </a:r>
            <a:r>
              <a:rPr lang="zh-CN" altLang="en-US" sz="1200" b="0" i="0" u="none" strike="noStrike" kern="1200" dirty="0">
                <a:solidFill>
                  <a:schemeClr val="tx1"/>
                </a:solidFill>
                <a:effectLst/>
                <a:latin typeface="+mn-lt"/>
                <a:ea typeface="+mn-ea"/>
                <a:cs typeface="+mn-cs"/>
              </a:rPr>
              <a:t>从集群中的其他机器读对象，</a:t>
            </a:r>
            <a:r>
              <a:rPr lang="en-US" altLang="zh-CN" sz="1200" b="0" i="0" u="none" strike="noStrike" kern="1200" dirty="0">
                <a:solidFill>
                  <a:schemeClr val="tx1"/>
                </a:solidFill>
                <a:effectLst/>
                <a:latin typeface="+mn-lt"/>
                <a:ea typeface="+mn-ea"/>
                <a:cs typeface="+mn-cs"/>
              </a:rPr>
              <a:t>C</a:t>
            </a:r>
            <a:r>
              <a:rPr lang="zh-CN" altLang="en-US" sz="1200" b="0" i="0" u="none" strike="noStrike" kern="1200" dirty="0">
                <a:solidFill>
                  <a:schemeClr val="tx1"/>
                </a:solidFill>
                <a:effectLst/>
                <a:latin typeface="+mn-lt"/>
                <a:ea typeface="+mn-ea"/>
                <a:cs typeface="+mn-cs"/>
              </a:rPr>
              <a:t>显然可以从多台机器读多个对象来执行一些操作；</a:t>
            </a:r>
          </a:p>
          <a:p>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对于写</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Write </a:t>
            </a:r>
            <a:r>
              <a:rPr lang="zh-CN" altLang="en-US" sz="1200" b="0" i="0" u="none" strike="noStrike" kern="1200" dirty="0">
                <a:solidFill>
                  <a:schemeClr val="tx1"/>
                </a:solidFill>
                <a:effectLst/>
                <a:latin typeface="+mn-lt"/>
                <a:ea typeface="+mn-ea"/>
                <a:cs typeface="+mn-cs"/>
              </a:rPr>
              <a:t>都是乐观的，这些</a:t>
            </a:r>
            <a:r>
              <a:rPr lang="en-US" altLang="zh-CN" sz="1200" b="0" i="0" u="none" strike="noStrike" kern="1200" dirty="0">
                <a:solidFill>
                  <a:schemeClr val="tx1"/>
                </a:solidFill>
                <a:effectLst/>
                <a:latin typeface="+mn-lt"/>
                <a:ea typeface="+mn-ea"/>
                <a:cs typeface="+mn-cs"/>
              </a:rPr>
              <a:t>write</a:t>
            </a:r>
            <a:r>
              <a:rPr lang="zh-CN" altLang="en-US" sz="1200" b="0" i="0" u="none" strike="noStrike" kern="1200" dirty="0">
                <a:solidFill>
                  <a:schemeClr val="tx1"/>
                </a:solidFill>
                <a:effectLst/>
                <a:latin typeface="+mn-lt"/>
                <a:ea typeface="+mn-ea"/>
                <a:cs typeface="+mn-cs"/>
              </a:rPr>
              <a:t>都会被</a:t>
            </a:r>
            <a:r>
              <a:rPr lang="en-US" altLang="zh-CN" sz="1200" b="0" i="0" u="none" strike="noStrike" kern="1200" dirty="0">
                <a:solidFill>
                  <a:schemeClr val="tx1"/>
                </a:solidFill>
                <a:effectLst/>
                <a:latin typeface="+mn-lt"/>
                <a:ea typeface="+mn-ea"/>
                <a:cs typeface="+mn-cs"/>
              </a:rPr>
              <a:t>buffer</a:t>
            </a:r>
            <a:r>
              <a:rPr lang="zh-CN" altLang="en-US" sz="1200" b="0" i="0" u="none" strike="noStrike" kern="1200" dirty="0">
                <a:solidFill>
                  <a:schemeClr val="tx1"/>
                </a:solidFill>
                <a:effectLst/>
                <a:latin typeface="+mn-lt"/>
                <a:ea typeface="+mn-ea"/>
                <a:cs typeface="+mn-cs"/>
              </a:rPr>
              <a:t>在</a:t>
            </a:r>
            <a:r>
              <a:rPr lang="en-US" altLang="zh-CN" sz="1200" b="0" i="0" u="none" strike="noStrike" kern="1200" dirty="0">
                <a:solidFill>
                  <a:schemeClr val="tx1"/>
                </a:solidFill>
                <a:effectLst/>
                <a:latin typeface="+mn-lt"/>
                <a:ea typeface="+mn-ea"/>
                <a:cs typeface="+mn-cs"/>
              </a:rPr>
              <a:t>coordinator</a:t>
            </a:r>
            <a:r>
              <a:rPr lang="zh-CN" altLang="en-US" sz="1200" b="0" i="0" u="none" strike="noStrike" kern="1200" dirty="0">
                <a:solidFill>
                  <a:schemeClr val="tx1"/>
                </a:solidFill>
                <a:effectLst/>
                <a:latin typeface="+mn-lt"/>
                <a:ea typeface="+mn-ea"/>
                <a:cs typeface="+mn-cs"/>
              </a:rPr>
              <a:t>的内存中，直到</a:t>
            </a:r>
            <a:r>
              <a:rPr lang="en-US" altLang="zh-CN" sz="1200" b="0" i="0" u="none" strike="noStrike" kern="1200" dirty="0">
                <a:solidFill>
                  <a:schemeClr val="tx1"/>
                </a:solidFill>
                <a:effectLst/>
                <a:latin typeface="+mn-lt"/>
                <a:ea typeface="+mn-ea"/>
                <a:cs typeface="+mn-cs"/>
              </a:rPr>
              <a:t>commit time</a:t>
            </a:r>
            <a:r>
              <a:rPr lang="zh-CN" altLang="en-US" sz="1200" b="0" i="0" u="none" strike="noStrike" kern="1200" dirty="0">
                <a:solidFill>
                  <a:schemeClr val="tx1"/>
                </a:solidFill>
                <a:effectLst/>
                <a:latin typeface="+mn-lt"/>
                <a:ea typeface="+mn-ea"/>
                <a:cs typeface="+mn-cs"/>
              </a:rPr>
              <a:t>； </a:t>
            </a:r>
          </a:p>
          <a:p>
            <a:r>
              <a:rPr lang="zh-CN" altLang="en-US" sz="1200" b="0" i="0" u="none" strike="noStrike" kern="1200" dirty="0">
                <a:solidFill>
                  <a:schemeClr val="tx1"/>
                </a:solidFill>
                <a:effectLst/>
                <a:latin typeface="+mn-lt"/>
                <a:ea typeface="+mn-ea"/>
                <a:cs typeface="+mn-cs"/>
              </a:rPr>
              <a:t>在</a:t>
            </a:r>
            <a:r>
              <a:rPr lang="en-US" altLang="zh-CN" sz="1200" b="0" i="0" u="none" strike="noStrike" kern="1200" dirty="0">
                <a:solidFill>
                  <a:schemeClr val="tx1"/>
                </a:solidFill>
                <a:effectLst/>
                <a:latin typeface="+mn-lt"/>
                <a:ea typeface="+mn-ea"/>
                <a:cs typeface="+mn-cs"/>
              </a:rPr>
              <a:t>commit</a:t>
            </a:r>
            <a:r>
              <a:rPr lang="zh-CN" altLang="en-US" sz="1200" b="0" i="0" u="none" strike="noStrike" kern="1200" dirty="0">
                <a:solidFill>
                  <a:schemeClr val="tx1"/>
                </a:solidFill>
                <a:effectLst/>
                <a:latin typeface="+mn-lt"/>
                <a:ea typeface="+mn-ea"/>
                <a:cs typeface="+mn-cs"/>
              </a:rPr>
              <a:t>时，我们会去提交这些事务，如果提交成功，所有更新都会自动应用到共享内存中，否则事务就会被</a:t>
            </a:r>
            <a:r>
              <a:rPr lang="en-US" altLang="zh-CN" sz="1200" b="0" i="0" u="none" strike="noStrike" kern="1200" dirty="0">
                <a:solidFill>
                  <a:schemeClr val="tx1"/>
                </a:solidFill>
                <a:effectLst/>
                <a:latin typeface="+mn-lt"/>
                <a:ea typeface="+mn-ea"/>
                <a:cs typeface="+mn-cs"/>
              </a:rPr>
              <a:t>abort</a:t>
            </a:r>
            <a:r>
              <a:rPr lang="zh-CN" altLang="en-US" sz="1200" b="0" i="0" u="none" strike="noStrike" kern="1200" dirty="0">
                <a:solidFill>
                  <a:schemeClr val="tx1"/>
                </a:solidFill>
                <a:effectLst/>
                <a:latin typeface="+mn-lt"/>
                <a:ea typeface="+mn-ea"/>
                <a:cs typeface="+mn-cs"/>
              </a:rPr>
              <a:t>，然后就要重试。</a:t>
            </a:r>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12</a:t>
            </a:fld>
            <a:endParaRPr kumimoji="1" lang="zh-CN" altLang="en-US"/>
          </a:p>
        </p:txBody>
      </p:sp>
    </p:spTree>
    <p:extLst>
      <p:ext uri="{BB962C8B-B14F-4D97-AF65-F5344CB8AC3E}">
        <p14:creationId xmlns:p14="http://schemas.microsoft.com/office/powerpoint/2010/main" val="4127032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那么如何进行</a:t>
            </a:r>
            <a:r>
              <a:rPr lang="en-US" altLang="zh-CN" sz="1200" b="0" i="0" u="none" strike="noStrike" kern="1200" dirty="0">
                <a:solidFill>
                  <a:schemeClr val="tx1"/>
                </a:solidFill>
                <a:effectLst/>
                <a:latin typeface="+mn-lt"/>
                <a:ea typeface="+mn-ea"/>
                <a:cs typeface="+mn-cs"/>
              </a:rPr>
              <a:t>commit</a:t>
            </a:r>
            <a:r>
              <a:rPr lang="zh-CN" altLang="en-US" sz="1200" b="0" i="0" u="none" strike="noStrike" kern="1200" dirty="0">
                <a:solidFill>
                  <a:schemeClr val="tx1"/>
                </a:solidFill>
                <a:effectLst/>
                <a:latin typeface="+mn-lt"/>
                <a:ea typeface="+mn-ea"/>
                <a:cs typeface="+mn-cs"/>
              </a:rPr>
              <a:t>？一个非常直观的想法是使用</a:t>
            </a:r>
            <a:r>
              <a:rPr lang="en-US" altLang="zh-CN" sz="1200" b="0" i="0" u="none" strike="noStrike" kern="1200" dirty="0">
                <a:solidFill>
                  <a:schemeClr val="tx1"/>
                </a:solidFill>
                <a:effectLst/>
                <a:latin typeface="+mn-lt"/>
                <a:ea typeface="+mn-ea"/>
                <a:cs typeface="+mn-cs"/>
              </a:rPr>
              <a:t>2PC</a:t>
            </a:r>
            <a:r>
              <a:rPr lang="zh-CN" altLang="en-US" sz="1200" b="0" i="0" u="none" strike="noStrike" kern="1200" dirty="0">
                <a:solidFill>
                  <a:schemeClr val="tx1"/>
                </a:solidFill>
                <a:effectLst/>
                <a:latin typeface="+mn-lt"/>
                <a:ea typeface="+mn-ea"/>
                <a:cs typeface="+mn-cs"/>
              </a:rPr>
              <a:t>，它需要</a:t>
            </a:r>
            <a:r>
              <a:rPr lang="en-US" altLang="zh-CN" sz="1200" b="0" i="0" u="none" strike="noStrike" kern="1200" dirty="0">
                <a:solidFill>
                  <a:schemeClr val="tx1"/>
                </a:solidFill>
                <a:effectLst/>
                <a:latin typeface="+mn-lt"/>
                <a:ea typeface="+mn-ea"/>
                <a:cs typeface="+mn-cs"/>
              </a:rPr>
              <a:t>2</a:t>
            </a:r>
            <a:r>
              <a:rPr lang="zh-CN" altLang="en-US" sz="1200" b="0" i="0" u="none" strike="noStrike" kern="1200" dirty="0">
                <a:solidFill>
                  <a:schemeClr val="tx1"/>
                </a:solidFill>
                <a:effectLst/>
                <a:latin typeface="+mn-lt"/>
                <a:ea typeface="+mn-ea"/>
                <a:cs typeface="+mn-cs"/>
              </a:rPr>
              <a:t>轮去</a:t>
            </a:r>
            <a:r>
              <a:rPr lang="en-US" altLang="zh-CN" sz="1200" b="0" i="0" u="none" strike="noStrike" kern="1200" dirty="0">
                <a:solidFill>
                  <a:schemeClr val="tx1"/>
                </a:solidFill>
                <a:effectLst/>
                <a:latin typeface="+mn-lt"/>
                <a:ea typeface="+mn-ea"/>
                <a:cs typeface="+mn-cs"/>
              </a:rPr>
              <a:t>commit transaction</a:t>
            </a:r>
            <a:r>
              <a:rPr lang="zh-CN" altLang="en-US" sz="1200" b="0" i="0" u="none" strike="noStrike" kern="1200" dirty="0">
                <a:solidFill>
                  <a:schemeClr val="tx1"/>
                </a:solidFill>
                <a:effectLst/>
                <a:latin typeface="+mn-lt"/>
                <a:ea typeface="+mn-ea"/>
                <a:cs typeface="+mn-cs"/>
              </a:rPr>
              <a:t>。然而，它需要一些</a:t>
            </a:r>
            <a:r>
              <a:rPr lang="en-US" altLang="zh-CN" sz="1200" b="0" i="0" u="none" strike="noStrike" kern="1200" dirty="0">
                <a:solidFill>
                  <a:schemeClr val="tx1"/>
                </a:solidFill>
                <a:effectLst/>
                <a:latin typeface="+mn-lt"/>
                <a:ea typeface="+mn-ea"/>
                <a:cs typeface="+mn-cs"/>
              </a:rPr>
              <a:t>messages</a:t>
            </a:r>
            <a:r>
              <a:rPr lang="zh-CN" altLang="en-US" sz="1200" b="0" i="0" u="none" strike="noStrike" kern="1200" dirty="0">
                <a:solidFill>
                  <a:schemeClr val="tx1"/>
                </a:solidFill>
                <a:effectLst/>
                <a:latin typeface="+mn-lt"/>
                <a:ea typeface="+mn-ea"/>
                <a:cs typeface="+mn-cs"/>
              </a:rPr>
              <a:t>，然后在</a:t>
            </a:r>
            <a:r>
              <a:rPr lang="en-US" altLang="zh-CN" sz="1200" b="0" i="0" u="none" strike="noStrike" kern="1200" dirty="0">
                <a:solidFill>
                  <a:schemeClr val="tx1"/>
                </a:solidFill>
                <a:effectLst/>
                <a:latin typeface="+mn-lt"/>
                <a:ea typeface="+mn-ea"/>
                <a:cs typeface="+mn-cs"/>
              </a:rPr>
              <a:t>transaction commit</a:t>
            </a:r>
            <a:r>
              <a:rPr lang="zh-CN" altLang="en-US" sz="1200" b="0" i="0" u="none" strike="noStrike" kern="1200" dirty="0">
                <a:solidFill>
                  <a:schemeClr val="tx1"/>
                </a:solidFill>
                <a:effectLst/>
                <a:latin typeface="+mn-lt"/>
                <a:ea typeface="+mn-ea"/>
                <a:cs typeface="+mn-cs"/>
              </a:rPr>
              <a:t>期间，它同样需要</a:t>
            </a:r>
            <a:r>
              <a:rPr lang="en-US" altLang="zh-CN" sz="1200" b="0" i="0" u="none" strike="noStrike" kern="1200" dirty="0" err="1">
                <a:solidFill>
                  <a:schemeClr val="tx1"/>
                </a:solidFill>
                <a:effectLst/>
                <a:latin typeface="+mn-lt"/>
                <a:ea typeface="+mn-ea"/>
                <a:cs typeface="+mn-cs"/>
              </a:rPr>
              <a:t>cpu</a:t>
            </a:r>
            <a:r>
              <a:rPr lang="zh-CN" altLang="en-US" sz="1200" b="0" i="0" u="none" strike="noStrike" kern="1200" dirty="0">
                <a:solidFill>
                  <a:schemeClr val="tx1"/>
                </a:solidFill>
                <a:effectLst/>
                <a:latin typeface="+mn-lt"/>
                <a:ea typeface="+mn-ea"/>
                <a:cs typeface="+mn-cs"/>
              </a:rPr>
              <a:t>的开销。因此，这篇文章没有使用</a:t>
            </a:r>
            <a:r>
              <a:rPr lang="en-US" altLang="zh-CN" sz="1200" b="0" i="0" u="none" strike="noStrike" kern="1200" dirty="0">
                <a:solidFill>
                  <a:schemeClr val="tx1"/>
                </a:solidFill>
                <a:effectLst/>
                <a:latin typeface="+mn-lt"/>
                <a:ea typeface="+mn-ea"/>
                <a:cs typeface="+mn-cs"/>
              </a:rPr>
              <a:t>2pc</a:t>
            </a:r>
            <a:r>
              <a:rPr lang="zh-CN" altLang="en-US" sz="1200" b="0" i="0" u="none" strike="noStrike" kern="1200" dirty="0">
                <a:solidFill>
                  <a:schemeClr val="tx1"/>
                </a:solidFill>
                <a:effectLst/>
                <a:latin typeface="+mn-lt"/>
                <a:ea typeface="+mn-ea"/>
                <a:cs typeface="+mn-cs"/>
              </a:rPr>
              <a:t>，而是设计了下面这一种思路</a:t>
            </a:r>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13</a:t>
            </a:fld>
            <a:endParaRPr kumimoji="1" lang="zh-CN" altLang="en-US"/>
          </a:p>
        </p:txBody>
      </p:sp>
    </p:spTree>
    <p:extLst>
      <p:ext uri="{BB962C8B-B14F-4D97-AF65-F5344CB8AC3E}">
        <p14:creationId xmlns:p14="http://schemas.microsoft.com/office/powerpoint/2010/main" val="2060421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Lock</a:t>
            </a:r>
            <a:r>
              <a:rPr lang="zh-CN" altLang="en-US" sz="1200" b="0" i="0" u="none" strike="noStrike" kern="1200" dirty="0">
                <a:solidFill>
                  <a:schemeClr val="tx1"/>
                </a:solidFill>
                <a:effectLst/>
                <a:latin typeface="+mn-lt"/>
                <a:ea typeface="+mn-ea"/>
                <a:cs typeface="+mn-cs"/>
              </a:rPr>
              <a:t>：协调器将</a:t>
            </a:r>
            <a:r>
              <a:rPr lang="en-US" altLang="zh-CN" sz="1200" b="0" i="0" u="none" strike="noStrike" kern="1200" dirty="0">
                <a:solidFill>
                  <a:schemeClr val="tx1"/>
                </a:solidFill>
                <a:effectLst/>
                <a:latin typeface="+mn-lt"/>
                <a:ea typeface="+mn-ea"/>
                <a:cs typeface="+mn-cs"/>
              </a:rPr>
              <a:t>lock record</a:t>
            </a:r>
            <a:r>
              <a:rPr lang="zh-CN" altLang="en-US" sz="1200" b="0" i="0" u="none" strike="noStrike" kern="1200" dirty="0">
                <a:solidFill>
                  <a:schemeClr val="tx1"/>
                </a:solidFill>
                <a:effectLst/>
                <a:latin typeface="+mn-lt"/>
                <a:ea typeface="+mn-ea"/>
                <a:cs typeface="+mn-cs"/>
              </a:rPr>
              <a:t>写入到</a:t>
            </a:r>
            <a:r>
              <a:rPr lang="en-US" altLang="zh-CN" sz="1200" b="0" i="0" u="none" strike="noStrike" kern="1200" dirty="0">
                <a:solidFill>
                  <a:schemeClr val="tx1"/>
                </a:solidFill>
                <a:effectLst/>
                <a:latin typeface="+mn-lt"/>
                <a:ea typeface="+mn-ea"/>
                <a:cs typeface="+mn-cs"/>
              </a:rPr>
              <a:t>primary</a:t>
            </a:r>
            <a:r>
              <a:rPr lang="zh-CN" altLang="en-US" sz="1200" b="0" i="0" u="none" strike="noStrike" kern="1200" dirty="0">
                <a:solidFill>
                  <a:schemeClr val="tx1"/>
                </a:solidFill>
                <a:effectLst/>
                <a:latin typeface="+mn-lt"/>
                <a:ea typeface="+mn-ea"/>
                <a:cs typeface="+mn-cs"/>
              </a:rPr>
              <a:t>中。</a:t>
            </a:r>
            <a:r>
              <a:rPr lang="en-US" altLang="zh-CN" sz="1200" b="0" i="0" u="none" strike="noStrike" kern="1200" dirty="0">
                <a:solidFill>
                  <a:schemeClr val="tx1"/>
                </a:solidFill>
                <a:effectLst/>
                <a:latin typeface="+mn-lt"/>
                <a:ea typeface="+mn-ea"/>
                <a:cs typeface="+mn-cs"/>
              </a:rPr>
              <a:t>record</a:t>
            </a:r>
            <a:r>
              <a:rPr lang="zh-CN" altLang="en-US" sz="1200" b="0" i="0" u="none" strike="noStrike" kern="1200" dirty="0">
                <a:solidFill>
                  <a:schemeClr val="tx1"/>
                </a:solidFill>
                <a:effectLst/>
                <a:latin typeface="+mn-lt"/>
                <a:ea typeface="+mn-ea"/>
                <a:cs typeface="+mn-cs"/>
              </a:rPr>
              <a:t>包含所有写入对象的新值和版本号，以及一个写入对象所有</a:t>
            </a:r>
            <a:r>
              <a:rPr lang="en-US" altLang="zh-CN" sz="1200" b="0" i="0" u="none" strike="noStrike" kern="1200" dirty="0">
                <a:solidFill>
                  <a:schemeClr val="tx1"/>
                </a:solidFill>
                <a:effectLst/>
                <a:latin typeface="+mn-lt"/>
                <a:ea typeface="+mn-ea"/>
                <a:cs typeface="+mn-cs"/>
              </a:rPr>
              <a:t>region</a:t>
            </a:r>
            <a:r>
              <a:rPr lang="zh-CN" altLang="en-US" sz="1200" b="0" i="0" u="none" strike="noStrike" kern="1200" dirty="0">
                <a:solidFill>
                  <a:schemeClr val="tx1"/>
                </a:solidFill>
                <a:effectLst/>
                <a:latin typeface="+mn-lt"/>
                <a:ea typeface="+mn-ea"/>
                <a:cs typeface="+mn-cs"/>
              </a:rPr>
              <a:t>的列表。</a:t>
            </a:r>
            <a:r>
              <a:rPr lang="en-US" altLang="zh-CN" sz="1200" b="0" i="0" u="none" strike="noStrike" kern="1200" dirty="0">
                <a:solidFill>
                  <a:schemeClr val="tx1"/>
                </a:solidFill>
                <a:effectLst/>
                <a:latin typeface="+mn-lt"/>
                <a:ea typeface="+mn-ea"/>
                <a:cs typeface="+mn-cs"/>
              </a:rPr>
              <a:t>primary</a:t>
            </a:r>
            <a:r>
              <a:rPr lang="zh-CN" altLang="en-US" sz="1200" b="0" i="0" u="none" strike="noStrike" kern="1200" dirty="0">
                <a:solidFill>
                  <a:schemeClr val="tx1"/>
                </a:solidFill>
                <a:effectLst/>
                <a:latin typeface="+mn-lt"/>
                <a:ea typeface="+mn-ea"/>
                <a:cs typeface="+mn-cs"/>
              </a:rPr>
              <a:t>将对象锁定在指定的版本来处理这些记录，并返回一条消息，报告是否成功获取了所有锁。如果任何对象版本在事务读取后发生更改，或者对象当前被另一个事务锁定，</a:t>
            </a:r>
            <a:r>
              <a:rPr lang="en-US" altLang="zh-CN" sz="1200" b="0" i="0" u="none" strike="noStrike" kern="1200" dirty="0">
                <a:solidFill>
                  <a:schemeClr val="tx1"/>
                </a:solidFill>
                <a:effectLst/>
                <a:latin typeface="+mn-lt"/>
                <a:ea typeface="+mn-ea"/>
                <a:cs typeface="+mn-cs"/>
              </a:rPr>
              <a:t>lock</a:t>
            </a:r>
            <a:r>
              <a:rPr lang="zh-CN" altLang="en-US" sz="1200" b="0" i="0" u="none" strike="noStrike" kern="1200" dirty="0">
                <a:solidFill>
                  <a:schemeClr val="tx1"/>
                </a:solidFill>
                <a:effectLst/>
                <a:latin typeface="+mn-lt"/>
                <a:ea typeface="+mn-ea"/>
                <a:cs typeface="+mn-cs"/>
              </a:rPr>
              <a:t>会失败。在这种情况下，</a:t>
            </a:r>
            <a:r>
              <a:rPr lang="en-US" altLang="zh-CN" sz="1200" b="0" i="0" u="none" strike="noStrike" kern="1200" dirty="0">
                <a:solidFill>
                  <a:schemeClr val="tx1"/>
                </a:solidFill>
                <a:effectLst/>
                <a:latin typeface="+mn-lt"/>
                <a:ea typeface="+mn-ea"/>
                <a:cs typeface="+mn-cs"/>
              </a:rPr>
              <a:t>coordinator</a:t>
            </a:r>
            <a:r>
              <a:rPr lang="zh-CN" altLang="en-US" sz="1200" b="0" i="0" u="none" strike="noStrike" kern="1200" dirty="0">
                <a:solidFill>
                  <a:schemeClr val="tx1"/>
                </a:solidFill>
                <a:effectLst/>
                <a:latin typeface="+mn-lt"/>
                <a:ea typeface="+mn-ea"/>
                <a:cs typeface="+mn-cs"/>
              </a:rPr>
              <a:t>中止事务。它将一个中止记录写入所有</a:t>
            </a:r>
            <a:r>
              <a:rPr lang="en-US" altLang="zh-CN" sz="1200" b="0" i="0" u="none" strike="noStrike" kern="1200" dirty="0">
                <a:solidFill>
                  <a:schemeClr val="tx1"/>
                </a:solidFill>
                <a:effectLst/>
                <a:latin typeface="+mn-lt"/>
                <a:ea typeface="+mn-ea"/>
                <a:cs typeface="+mn-cs"/>
              </a:rPr>
              <a:t>primary</a:t>
            </a:r>
            <a:r>
              <a:rPr lang="zh-CN" altLang="en-US" sz="1200" b="0" i="0" u="none" strike="noStrike" kern="1200" dirty="0">
                <a:solidFill>
                  <a:schemeClr val="tx1"/>
                </a:solidFill>
                <a:effectLst/>
                <a:latin typeface="+mn-lt"/>
                <a:ea typeface="+mn-ea"/>
                <a:cs typeface="+mn-cs"/>
              </a:rPr>
              <a:t>，并向应用程序返回一个错误。</a:t>
            </a:r>
            <a:endParaRPr lang="en-US" altLang="zh-CN" sz="1200" b="0" i="0" u="none" strike="noStrike" kern="1200" dirty="0">
              <a:solidFill>
                <a:schemeClr val="tx1"/>
              </a:solidFill>
              <a:effectLst/>
              <a:latin typeface="+mn-lt"/>
              <a:ea typeface="+mn-ea"/>
              <a:cs typeface="+mn-cs"/>
            </a:endParaRPr>
          </a:p>
          <a:p>
            <a:endParaRPr lang="zh-CN" altLang="en-US"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Validate</a:t>
            </a:r>
            <a:r>
              <a:rPr lang="zh-CN" altLang="en-US" sz="1200" b="0" i="0" u="none" strike="noStrike" kern="1200" dirty="0">
                <a:solidFill>
                  <a:schemeClr val="tx1"/>
                </a:solidFill>
                <a:effectLst/>
                <a:latin typeface="+mn-lt"/>
                <a:ea typeface="+mn-ea"/>
                <a:cs typeface="+mn-cs"/>
              </a:rPr>
              <a:t>：因为使用了乐观锁的机制，所以</a:t>
            </a:r>
            <a:r>
              <a:rPr lang="en-US" altLang="zh-CN" sz="1200" b="0" i="0" u="none" strike="noStrike" kern="1200" dirty="0">
                <a:solidFill>
                  <a:schemeClr val="tx1"/>
                </a:solidFill>
                <a:effectLst/>
                <a:latin typeface="+mn-lt"/>
                <a:ea typeface="+mn-ea"/>
                <a:cs typeface="+mn-cs"/>
              </a:rPr>
              <a:t>validate</a:t>
            </a:r>
            <a:r>
              <a:rPr lang="zh-CN" altLang="en-US" sz="1200" b="0" i="0" u="none" strike="noStrike" kern="1200" dirty="0">
                <a:solidFill>
                  <a:schemeClr val="tx1"/>
                </a:solidFill>
                <a:effectLst/>
                <a:latin typeface="+mn-lt"/>
                <a:ea typeface="+mn-ea"/>
                <a:cs typeface="+mn-cs"/>
              </a:rPr>
              <a:t>是必要的。协调器通过从</a:t>
            </a:r>
            <a:r>
              <a:rPr lang="en-US" altLang="zh-CN" sz="1200" b="0" i="0" u="none" strike="noStrike" kern="1200" dirty="0">
                <a:solidFill>
                  <a:schemeClr val="tx1"/>
                </a:solidFill>
                <a:effectLst/>
                <a:latin typeface="+mn-lt"/>
                <a:ea typeface="+mn-ea"/>
                <a:cs typeface="+mn-cs"/>
              </a:rPr>
              <a:t>primary</a:t>
            </a:r>
            <a:r>
              <a:rPr lang="zh-CN" altLang="en-US" sz="1200" b="0" i="0" u="none" strike="noStrike" kern="1200" dirty="0">
                <a:solidFill>
                  <a:schemeClr val="tx1"/>
                </a:solidFill>
                <a:effectLst/>
                <a:latin typeface="+mn-lt"/>
                <a:ea typeface="+mn-ea"/>
                <a:cs typeface="+mn-cs"/>
              </a:rPr>
              <a:t>中读取对象的版本来执行读验证。如果任何对象已更改，验证将失败，事务将中止。论文使用</a:t>
            </a:r>
            <a:r>
              <a:rPr lang="en-US" altLang="zh-CN" sz="1200" b="0" i="0" u="none" strike="noStrike" kern="1200" dirty="0">
                <a:solidFill>
                  <a:schemeClr val="tx1"/>
                </a:solidFill>
                <a:effectLst/>
                <a:latin typeface="+mn-lt"/>
                <a:ea typeface="+mn-ea"/>
                <a:cs typeface="+mn-cs"/>
              </a:rPr>
              <a:t>RDMA</a:t>
            </a:r>
            <a:r>
              <a:rPr lang="zh-CN" altLang="en-US" sz="1200" b="0" i="0" u="none" strike="noStrike" kern="1200" dirty="0">
                <a:solidFill>
                  <a:schemeClr val="tx1"/>
                </a:solidFill>
                <a:effectLst/>
                <a:latin typeface="+mn-lt"/>
                <a:ea typeface="+mn-ea"/>
                <a:cs typeface="+mn-cs"/>
              </a:rPr>
              <a:t>进行验证，因此这一步操作不需要额外的开销。</a:t>
            </a:r>
            <a:endParaRPr lang="en-US" altLang="zh-CN" sz="1200" b="0" i="0" u="none" strike="noStrike" kern="1200" dirty="0">
              <a:solidFill>
                <a:schemeClr val="tx1"/>
              </a:solidFill>
              <a:effectLst/>
              <a:latin typeface="+mn-lt"/>
              <a:ea typeface="+mn-ea"/>
              <a:cs typeface="+mn-cs"/>
            </a:endParaRPr>
          </a:p>
          <a:p>
            <a:endParaRPr lang="zh-CN" altLang="en-US"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Replicate</a:t>
            </a:r>
            <a:r>
              <a:rPr lang="zh-CN" altLang="en-US" sz="1200" b="0" i="0" u="none" strike="noStrike" kern="1200" dirty="0">
                <a:solidFill>
                  <a:schemeClr val="tx1"/>
                </a:solidFill>
                <a:effectLst/>
                <a:latin typeface="+mn-lt"/>
                <a:ea typeface="+mn-ea"/>
                <a:cs typeface="+mn-cs"/>
              </a:rPr>
              <a:t>：验证成功的话，就会把这些</a:t>
            </a:r>
            <a:r>
              <a:rPr lang="en-US" altLang="zh-CN" sz="1200" b="0" i="0" u="none" strike="noStrike" kern="1200" dirty="0">
                <a:solidFill>
                  <a:schemeClr val="tx1"/>
                </a:solidFill>
                <a:effectLst/>
                <a:latin typeface="+mn-lt"/>
                <a:ea typeface="+mn-ea"/>
                <a:cs typeface="+mn-cs"/>
              </a:rPr>
              <a:t>record</a:t>
            </a:r>
            <a:r>
              <a:rPr lang="zh-CN" altLang="en-US" sz="1200" b="0" i="0" u="none" strike="noStrike" kern="1200" dirty="0">
                <a:solidFill>
                  <a:schemeClr val="tx1"/>
                </a:solidFill>
                <a:effectLst/>
                <a:latin typeface="+mn-lt"/>
                <a:ea typeface="+mn-ea"/>
                <a:cs typeface="+mn-cs"/>
              </a:rPr>
              <a:t>里的数据写入到备份中，并且这些数据也会存到</a:t>
            </a:r>
            <a:r>
              <a:rPr lang="en-US" altLang="zh-CN" sz="1200" b="0" i="0" u="none" strike="noStrike" kern="1200" dirty="0" err="1">
                <a:solidFill>
                  <a:schemeClr val="tx1"/>
                </a:solidFill>
                <a:effectLst/>
                <a:latin typeface="+mn-lt"/>
                <a:ea typeface="+mn-ea"/>
                <a:cs typeface="+mn-cs"/>
              </a:rPr>
              <a:t>ssd</a:t>
            </a:r>
            <a:r>
              <a:rPr lang="zh-CN" altLang="en-US" sz="1200" b="0" i="0" u="none" strike="noStrike" kern="1200" dirty="0">
                <a:solidFill>
                  <a:schemeClr val="tx1"/>
                </a:solidFill>
                <a:effectLst/>
                <a:latin typeface="+mn-lt"/>
                <a:ea typeface="+mn-ea"/>
                <a:cs typeface="+mn-cs"/>
              </a:rPr>
              <a:t>中，同样的，使用单边</a:t>
            </a:r>
            <a:r>
              <a:rPr lang="en-US" altLang="zh-CN" sz="1200" b="0" i="0" u="none" strike="noStrike" kern="1200" dirty="0">
                <a:solidFill>
                  <a:schemeClr val="tx1"/>
                </a:solidFill>
                <a:effectLst/>
                <a:latin typeface="+mn-lt"/>
                <a:ea typeface="+mn-ea"/>
                <a:cs typeface="+mn-cs"/>
              </a:rPr>
              <a:t>RDMA</a:t>
            </a:r>
            <a:r>
              <a:rPr lang="zh-CN" altLang="en-US" sz="1200" b="0" i="0" u="none" strike="noStrike" kern="1200" dirty="0">
                <a:solidFill>
                  <a:schemeClr val="tx1"/>
                </a:solidFill>
                <a:effectLst/>
                <a:latin typeface="+mn-lt"/>
                <a:ea typeface="+mn-ea"/>
                <a:cs typeface="+mn-cs"/>
              </a:rPr>
              <a:t>，因此只会有网卡返回一个</a:t>
            </a:r>
            <a:r>
              <a:rPr lang="en-US" altLang="zh-CN" sz="1200" b="0" i="0" u="none" strike="noStrike" kern="1200" dirty="0">
                <a:solidFill>
                  <a:schemeClr val="tx1"/>
                </a:solidFill>
                <a:effectLst/>
                <a:latin typeface="+mn-lt"/>
                <a:ea typeface="+mn-ea"/>
                <a:cs typeface="+mn-cs"/>
              </a:rPr>
              <a:t>ACK</a:t>
            </a:r>
          </a:p>
          <a:p>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Update and unlock</a:t>
            </a:r>
            <a:r>
              <a:rPr lang="zh-CN" altLang="en-US" sz="1200" b="0" i="0" u="none" strike="noStrike" kern="1200" dirty="0">
                <a:solidFill>
                  <a:schemeClr val="tx1"/>
                </a:solidFill>
                <a:effectLst/>
                <a:latin typeface="+mn-lt"/>
                <a:ea typeface="+mn-ea"/>
                <a:cs typeface="+mn-cs"/>
              </a:rPr>
              <a:t>：在所有备份写入都被确认之后，协调器将</a:t>
            </a:r>
            <a:r>
              <a:rPr lang="en-US" altLang="zh-CN" sz="1200" b="0" i="0" u="none" strike="noStrike" kern="1200" dirty="0">
                <a:solidFill>
                  <a:schemeClr val="tx1"/>
                </a:solidFill>
                <a:effectLst/>
                <a:latin typeface="+mn-lt"/>
                <a:ea typeface="+mn-ea"/>
                <a:cs typeface="+mn-cs"/>
              </a:rPr>
              <a:t>Commit primary log</a:t>
            </a:r>
            <a:r>
              <a:rPr lang="zh-CN" altLang="en-US" sz="1200" b="0" i="0" u="none" strike="noStrike" kern="1200" dirty="0">
                <a:solidFill>
                  <a:schemeClr val="tx1"/>
                </a:solidFill>
                <a:effectLst/>
                <a:latin typeface="+mn-lt"/>
                <a:ea typeface="+mn-ea"/>
                <a:cs typeface="+mn-cs"/>
              </a:rPr>
              <a:t>写入每个</a:t>
            </a:r>
            <a:r>
              <a:rPr lang="en-US" altLang="zh-CN" sz="1200" b="0" i="0" u="none" strike="noStrike" kern="1200" dirty="0">
                <a:solidFill>
                  <a:schemeClr val="tx1"/>
                </a:solidFill>
                <a:effectLst/>
                <a:latin typeface="+mn-lt"/>
                <a:ea typeface="+mn-ea"/>
                <a:cs typeface="+mn-cs"/>
              </a:rPr>
              <a:t>primary</a:t>
            </a:r>
            <a:r>
              <a:rPr lang="zh-CN" altLang="en-US" sz="1200" b="0" i="0" u="none" strike="noStrike" kern="1200" dirty="0">
                <a:solidFill>
                  <a:schemeClr val="tx1"/>
                </a:solidFill>
                <a:effectLst/>
                <a:latin typeface="+mn-lt"/>
                <a:ea typeface="+mn-ea"/>
                <a:cs typeface="+mn-cs"/>
              </a:rPr>
              <a:t>里。</a:t>
            </a:r>
            <a:r>
              <a:rPr lang="en-US" altLang="zh-CN" sz="1200" b="0" i="0" u="none" strike="noStrike" kern="1200" dirty="0">
                <a:solidFill>
                  <a:schemeClr val="tx1"/>
                </a:solidFill>
                <a:effectLst/>
                <a:latin typeface="+mn-lt"/>
                <a:ea typeface="+mn-ea"/>
                <a:cs typeface="+mn-cs"/>
              </a:rPr>
              <a:t>Primaries</a:t>
            </a:r>
            <a:r>
              <a:rPr lang="zh-CN" altLang="en-US" sz="1200" b="0" i="0" u="none" strike="noStrike" kern="1200" dirty="0">
                <a:solidFill>
                  <a:schemeClr val="tx1"/>
                </a:solidFill>
                <a:effectLst/>
                <a:latin typeface="+mn-lt"/>
                <a:ea typeface="+mn-ea"/>
                <a:cs typeface="+mn-cs"/>
              </a:rPr>
              <a:t>处理这些</a:t>
            </a:r>
            <a:r>
              <a:rPr lang="en-US" altLang="zh-CN" sz="1200" b="0" i="0" u="none" strike="noStrike" kern="1200" dirty="0">
                <a:solidFill>
                  <a:schemeClr val="tx1"/>
                </a:solidFill>
                <a:effectLst/>
                <a:latin typeface="+mn-lt"/>
                <a:ea typeface="+mn-ea"/>
                <a:cs typeface="+mn-cs"/>
              </a:rPr>
              <a:t>log</a:t>
            </a:r>
            <a:r>
              <a:rPr lang="zh-CN" altLang="en-US" sz="1200" b="0" i="0" u="none" strike="noStrike" kern="1200" dirty="0">
                <a:solidFill>
                  <a:schemeClr val="tx1"/>
                </a:solidFill>
                <a:effectLst/>
                <a:latin typeface="+mn-lt"/>
                <a:ea typeface="+mn-ea"/>
                <a:cs typeface="+mn-cs"/>
              </a:rPr>
              <a:t>的方法是：在适当的位置更新对象，增加它们的版本，然后解锁它们，这样就公开了事务提交的写操作。</a:t>
            </a:r>
            <a:endParaRPr lang="en-US" altLang="zh-CN" sz="1200" b="0" i="0" u="none" strike="noStrike" kern="1200" dirty="0">
              <a:solidFill>
                <a:schemeClr val="tx1"/>
              </a:solidFill>
              <a:effectLst/>
              <a:latin typeface="+mn-lt"/>
              <a:ea typeface="+mn-ea"/>
              <a:cs typeface="+mn-cs"/>
            </a:endParaRPr>
          </a:p>
          <a:p>
            <a:endParaRPr lang="zh-CN" altLang="en-US"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lock</a:t>
            </a:r>
            <a:r>
              <a:rPr lang="zh-CN" altLang="en-US" sz="1200" b="0" i="0" u="none" strike="noStrike" kern="1200" dirty="0">
                <a:solidFill>
                  <a:schemeClr val="tx1"/>
                </a:solidFill>
                <a:effectLst/>
                <a:latin typeface="+mn-lt"/>
                <a:ea typeface="+mn-ea"/>
                <a:cs typeface="+mn-cs"/>
              </a:rPr>
              <a:t>确保了写入对象的安全，</a:t>
            </a:r>
            <a:r>
              <a:rPr lang="en-US" altLang="zh-CN" sz="1200" b="0" i="0" u="none" strike="noStrike" kern="1200" dirty="0">
                <a:solidFill>
                  <a:schemeClr val="tx1"/>
                </a:solidFill>
                <a:effectLst/>
                <a:latin typeface="+mn-lt"/>
                <a:ea typeface="+mn-ea"/>
                <a:cs typeface="+mn-cs"/>
              </a:rPr>
              <a:t>validate</a:t>
            </a:r>
            <a:r>
              <a:rPr lang="zh-CN" altLang="en-US" sz="1200" b="0" i="0" u="none" strike="noStrike" kern="1200" dirty="0">
                <a:solidFill>
                  <a:schemeClr val="tx1"/>
                </a:solidFill>
                <a:effectLst/>
                <a:latin typeface="+mn-lt"/>
                <a:ea typeface="+mn-ea"/>
                <a:cs typeface="+mn-cs"/>
              </a:rPr>
              <a:t>确保了只读取对象的安全。在没有失败的情况下，这相当于在序列化点原子地执行和提交整个事务。</a:t>
            </a:r>
          </a:p>
          <a:p>
            <a:r>
              <a:rPr lang="zh-CN" altLang="en-US" sz="1200" b="0" i="0" u="none" strike="noStrike" kern="1200" dirty="0">
                <a:solidFill>
                  <a:schemeClr val="tx1"/>
                </a:solidFill>
                <a:effectLst/>
                <a:latin typeface="+mn-lt"/>
                <a:ea typeface="+mn-ea"/>
                <a:cs typeface="+mn-cs"/>
              </a:rPr>
              <a:t>这张图和前面那个对比，首先，</a:t>
            </a:r>
            <a:r>
              <a:rPr lang="en-US" altLang="zh-CN" sz="1200" b="0" i="0" u="none" strike="noStrike" kern="1200" dirty="0">
                <a:solidFill>
                  <a:schemeClr val="tx1"/>
                </a:solidFill>
                <a:effectLst/>
                <a:latin typeface="+mn-lt"/>
                <a:ea typeface="+mn-ea"/>
                <a:cs typeface="+mn-cs"/>
              </a:rPr>
              <a:t>messages</a:t>
            </a:r>
            <a:r>
              <a:rPr lang="zh-CN" altLang="en-US" sz="1200" b="0" i="0" u="none" strike="noStrike" kern="1200" dirty="0">
                <a:solidFill>
                  <a:schemeClr val="tx1"/>
                </a:solidFill>
                <a:effectLst/>
                <a:latin typeface="+mn-lt"/>
                <a:ea typeface="+mn-ea"/>
                <a:cs typeface="+mn-cs"/>
              </a:rPr>
              <a:t>数量减少了，在</a:t>
            </a:r>
            <a:r>
              <a:rPr lang="en-US" altLang="zh-CN" sz="1200" b="0" i="0" u="none" strike="noStrike" kern="1200" dirty="0">
                <a:solidFill>
                  <a:schemeClr val="tx1"/>
                </a:solidFill>
                <a:effectLst/>
                <a:latin typeface="+mn-lt"/>
                <a:ea typeface="+mn-ea"/>
                <a:cs typeface="+mn-cs"/>
              </a:rPr>
              <a:t>lock</a:t>
            </a:r>
            <a:r>
              <a:rPr lang="zh-CN" altLang="en-US" sz="1200" b="0" i="0" u="none" strike="noStrike" kern="1200" dirty="0">
                <a:solidFill>
                  <a:schemeClr val="tx1"/>
                </a:solidFill>
                <a:effectLst/>
                <a:latin typeface="+mn-lt"/>
                <a:ea typeface="+mn-ea"/>
                <a:cs typeface="+mn-cs"/>
              </a:rPr>
              <a:t>阶段，事务执行期间我们用到了</a:t>
            </a:r>
            <a:r>
              <a:rPr lang="en-US" altLang="zh-CN" sz="1200" b="0" i="0" u="none" strike="noStrike" kern="1200" dirty="0" err="1">
                <a:solidFill>
                  <a:schemeClr val="tx1"/>
                </a:solidFill>
                <a:effectLst/>
                <a:latin typeface="+mn-lt"/>
                <a:ea typeface="+mn-ea"/>
                <a:cs typeface="+mn-cs"/>
              </a:rPr>
              <a:t>cpu</a:t>
            </a:r>
            <a:r>
              <a:rPr lang="zh-CN" altLang="en-US" sz="1200" b="0" i="0" u="none" strike="noStrike" kern="1200" dirty="0">
                <a:solidFill>
                  <a:schemeClr val="tx1"/>
                </a:solidFill>
                <a:effectLst/>
                <a:latin typeface="+mn-lt"/>
                <a:ea typeface="+mn-ea"/>
                <a:cs typeface="+mn-cs"/>
              </a:rPr>
              <a:t>，而在剩余阶段</a:t>
            </a:r>
            <a:r>
              <a:rPr lang="en-US" altLang="zh-CN" sz="1200" b="0" i="0" u="none" strike="noStrike" kern="1200" dirty="0" err="1">
                <a:solidFill>
                  <a:schemeClr val="tx1"/>
                </a:solidFill>
                <a:effectLst/>
                <a:latin typeface="+mn-lt"/>
                <a:ea typeface="+mn-ea"/>
                <a:cs typeface="+mn-cs"/>
              </a:rPr>
              <a:t>cpu</a:t>
            </a:r>
            <a:r>
              <a:rPr lang="zh-CN" altLang="en-US" sz="1200" b="0" i="0" u="none" strike="noStrike" kern="1200" dirty="0">
                <a:solidFill>
                  <a:schemeClr val="tx1"/>
                </a:solidFill>
                <a:effectLst/>
                <a:latin typeface="+mn-lt"/>
                <a:ea typeface="+mn-ea"/>
                <a:cs typeface="+mn-cs"/>
              </a:rPr>
              <a:t>都用不到。剩余三个阶段延迟都很低，因为我们用的是单边</a:t>
            </a:r>
            <a:r>
              <a:rPr lang="en-US" altLang="zh-CN" sz="1200" b="0" i="0" u="none" strike="noStrike" kern="1200" dirty="0">
                <a:solidFill>
                  <a:schemeClr val="tx1"/>
                </a:solidFill>
                <a:effectLst/>
                <a:latin typeface="+mn-lt"/>
                <a:ea typeface="+mn-ea"/>
                <a:cs typeface="+mn-cs"/>
              </a:rPr>
              <a:t>RDMA</a:t>
            </a:r>
            <a:r>
              <a:rPr lang="zh-CN" altLang="en-US" sz="1200" b="0" i="0" u="none" strike="noStrike" kern="1200" dirty="0">
                <a:solidFill>
                  <a:schemeClr val="tx1"/>
                </a:solidFill>
                <a:effectLst/>
                <a:latin typeface="+mn-lt"/>
                <a:ea typeface="+mn-ea"/>
                <a:cs typeface="+mn-cs"/>
              </a:rPr>
              <a:t>。</a:t>
            </a:r>
          </a:p>
          <a:p>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14</a:t>
            </a:fld>
            <a:endParaRPr kumimoji="1" lang="zh-CN" altLang="en-US"/>
          </a:p>
        </p:txBody>
      </p:sp>
    </p:spTree>
    <p:extLst>
      <p:ext uri="{BB962C8B-B14F-4D97-AF65-F5344CB8AC3E}">
        <p14:creationId xmlns:p14="http://schemas.microsoft.com/office/powerpoint/2010/main" val="3078009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ok</a:t>
            </a:r>
            <a:r>
              <a:rPr lang="zh-CN" altLang="en-US" sz="1200" b="0" i="0" u="none" strike="noStrike" kern="1200" dirty="0">
                <a:solidFill>
                  <a:schemeClr val="tx1"/>
                </a:solidFill>
                <a:effectLst/>
                <a:latin typeface="+mn-lt"/>
                <a:ea typeface="+mn-ea"/>
                <a:cs typeface="+mn-cs"/>
              </a:rPr>
              <a:t>，这是没有</a:t>
            </a:r>
            <a:r>
              <a:rPr lang="en-US" altLang="zh-CN" sz="1200" b="0" i="0" u="none" strike="noStrike" kern="1200" dirty="0">
                <a:solidFill>
                  <a:schemeClr val="tx1"/>
                </a:solidFill>
                <a:effectLst/>
                <a:latin typeface="+mn-lt"/>
                <a:ea typeface="+mn-ea"/>
                <a:cs typeface="+mn-cs"/>
              </a:rPr>
              <a:t>failure</a:t>
            </a:r>
            <a:r>
              <a:rPr lang="zh-CN" altLang="en-US" sz="1200" b="0" i="0" u="none" strike="noStrike" kern="1200" dirty="0">
                <a:solidFill>
                  <a:schemeClr val="tx1"/>
                </a:solidFill>
                <a:effectLst/>
                <a:latin typeface="+mn-lt"/>
                <a:ea typeface="+mn-ea"/>
                <a:cs typeface="+mn-cs"/>
              </a:rPr>
              <a:t>的情况，那么如果发生了</a:t>
            </a:r>
            <a:r>
              <a:rPr lang="en-US" altLang="zh-CN" sz="1200" b="0" i="0" u="none" strike="noStrike" kern="1200" dirty="0">
                <a:solidFill>
                  <a:schemeClr val="tx1"/>
                </a:solidFill>
                <a:effectLst/>
                <a:latin typeface="+mn-lt"/>
                <a:ea typeface="+mn-ea"/>
                <a:cs typeface="+mn-cs"/>
              </a:rPr>
              <a:t>failure</a:t>
            </a:r>
            <a:r>
              <a:rPr lang="zh-CN" altLang="en-US" sz="1200" b="0" i="0" u="none" strike="noStrike" kern="1200" dirty="0">
                <a:solidFill>
                  <a:schemeClr val="tx1"/>
                </a:solidFill>
                <a:effectLst/>
                <a:latin typeface="+mn-lt"/>
                <a:ea typeface="+mn-ea"/>
                <a:cs typeface="+mn-cs"/>
              </a:rPr>
              <a:t>会怎么样。</a:t>
            </a:r>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15</a:t>
            </a:fld>
            <a:endParaRPr kumimoji="1" lang="zh-CN" altLang="en-US"/>
          </a:p>
        </p:txBody>
      </p:sp>
    </p:spTree>
    <p:extLst>
      <p:ext uri="{BB962C8B-B14F-4D97-AF65-F5344CB8AC3E}">
        <p14:creationId xmlns:p14="http://schemas.microsoft.com/office/powerpoint/2010/main" val="4228983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由于使用了单边操作，</a:t>
            </a:r>
            <a:r>
              <a:rPr lang="en-US" altLang="zh-CN" sz="1200" b="0" i="0" u="none" strike="noStrike" kern="1200" dirty="0">
                <a:solidFill>
                  <a:schemeClr val="tx1"/>
                </a:solidFill>
                <a:effectLst/>
                <a:latin typeface="+mn-lt"/>
                <a:ea typeface="+mn-ea"/>
                <a:cs typeface="+mn-cs"/>
              </a:rPr>
              <a:t>failure recovery</a:t>
            </a:r>
            <a:r>
              <a:rPr lang="zh-CN" altLang="en-US" sz="1200" b="0" i="0" u="none" strike="noStrike" kern="1200" dirty="0">
                <a:solidFill>
                  <a:schemeClr val="tx1"/>
                </a:solidFill>
                <a:effectLst/>
                <a:latin typeface="+mn-lt"/>
                <a:ea typeface="+mn-ea"/>
                <a:cs typeface="+mn-cs"/>
              </a:rPr>
              <a:t>会比较复杂。一个直觉是说，基本上我们没法拥有</a:t>
            </a:r>
            <a:r>
              <a:rPr lang="en-US" altLang="zh-CN" sz="1200" b="0" i="0" u="none" strike="noStrike" kern="1200" dirty="0">
                <a:solidFill>
                  <a:schemeClr val="tx1"/>
                </a:solidFill>
                <a:effectLst/>
                <a:latin typeface="+mn-lt"/>
                <a:ea typeface="+mn-ea"/>
                <a:cs typeface="+mn-cs"/>
              </a:rPr>
              <a:t>CPU rejecting messages</a:t>
            </a:r>
            <a:r>
              <a:rPr lang="zh-CN" altLang="en-US" sz="1200" b="0" i="0" u="none" strike="noStrike" kern="1200" dirty="0">
                <a:solidFill>
                  <a:schemeClr val="tx1"/>
                </a:solidFill>
                <a:effectLst/>
                <a:latin typeface="+mn-lt"/>
                <a:ea typeface="+mn-ea"/>
                <a:cs typeface="+mn-cs"/>
              </a:rPr>
              <a:t>，一个类似的系统，对于一致性，它可能会采取的措施就是利用租约，系统保证它存储的对象在其租约到期之前不会发生变化。但是</a:t>
            </a:r>
            <a:r>
              <a:rPr lang="en-US" altLang="zh-CN" sz="1200" b="0" i="0" u="none" strike="noStrike" kern="1200" dirty="0">
                <a:solidFill>
                  <a:schemeClr val="tx1"/>
                </a:solidFill>
                <a:effectLst/>
                <a:latin typeface="+mn-lt"/>
                <a:ea typeface="+mn-ea"/>
                <a:cs typeface="+mn-cs"/>
              </a:rPr>
              <a:t>FaRM</a:t>
            </a:r>
            <a:r>
              <a:rPr lang="zh-CN" altLang="en-US" sz="1200" b="0" i="0" u="none" strike="noStrike" kern="1200" dirty="0">
                <a:solidFill>
                  <a:schemeClr val="tx1"/>
                </a:solidFill>
                <a:effectLst/>
                <a:latin typeface="+mn-lt"/>
                <a:ea typeface="+mn-ea"/>
                <a:cs typeface="+mn-cs"/>
              </a:rPr>
              <a:t>使用</a:t>
            </a:r>
            <a:r>
              <a:rPr lang="en-US" altLang="zh-CN" sz="1200" b="0" i="0" u="none" strike="noStrike" kern="1200" dirty="0">
                <a:solidFill>
                  <a:schemeClr val="tx1"/>
                </a:solidFill>
                <a:effectLst/>
                <a:latin typeface="+mn-lt"/>
                <a:ea typeface="+mn-ea"/>
                <a:cs typeface="+mn-cs"/>
              </a:rPr>
              <a:t>RDMA</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err="1">
                <a:solidFill>
                  <a:schemeClr val="tx1"/>
                </a:solidFill>
                <a:effectLst/>
                <a:latin typeface="+mn-lt"/>
                <a:ea typeface="+mn-ea"/>
                <a:cs typeface="+mn-cs"/>
              </a:rPr>
              <a:t>nic</a:t>
            </a:r>
            <a:r>
              <a:rPr lang="zh-CN" altLang="en-US" sz="1200" b="0" i="0" u="none" strike="noStrike" kern="1200" dirty="0">
                <a:solidFill>
                  <a:schemeClr val="tx1"/>
                </a:solidFill>
                <a:effectLst/>
                <a:latin typeface="+mn-lt"/>
                <a:ea typeface="+mn-ea"/>
                <a:cs typeface="+mn-cs"/>
              </a:rPr>
              <a:t>网卡不支持租约识别，因此不管怎么样</a:t>
            </a:r>
            <a:r>
              <a:rPr lang="en-US" altLang="zh-CN" sz="1200" b="0" i="0" u="none" strike="noStrike" kern="1200" dirty="0" err="1">
                <a:solidFill>
                  <a:schemeClr val="tx1"/>
                </a:solidFill>
                <a:effectLst/>
                <a:latin typeface="+mn-lt"/>
                <a:ea typeface="+mn-ea"/>
                <a:cs typeface="+mn-cs"/>
              </a:rPr>
              <a:t>nic</a:t>
            </a:r>
            <a:r>
              <a:rPr lang="zh-CN" altLang="en-US" sz="1200" b="0" i="0" u="none" strike="noStrike" kern="1200" dirty="0">
                <a:solidFill>
                  <a:schemeClr val="tx1"/>
                </a:solidFill>
                <a:effectLst/>
                <a:latin typeface="+mn-lt"/>
                <a:ea typeface="+mn-ea"/>
                <a:cs typeface="+mn-cs"/>
              </a:rPr>
              <a:t>一定会返回一个</a:t>
            </a:r>
            <a:r>
              <a:rPr lang="en-US" altLang="zh-CN" sz="1200" b="0" i="0" u="none" strike="noStrike" kern="1200" dirty="0">
                <a:solidFill>
                  <a:schemeClr val="tx1"/>
                </a:solidFill>
                <a:effectLst/>
                <a:latin typeface="+mn-lt"/>
                <a:ea typeface="+mn-ea"/>
                <a:cs typeface="+mn-cs"/>
              </a:rPr>
              <a:t>response</a:t>
            </a:r>
            <a:r>
              <a:rPr lang="zh-CN" altLang="en-US" sz="1200" b="0" i="0" u="none" strike="noStrike" kern="1200" dirty="0">
                <a:solidFill>
                  <a:schemeClr val="tx1"/>
                </a:solidFill>
                <a:effectLst/>
                <a:latin typeface="+mn-lt"/>
                <a:ea typeface="+mn-ea"/>
                <a:cs typeface="+mn-cs"/>
              </a:rPr>
              <a:t>。从这个角度而言，论文需要去重新设计一个故障恢复。对于这一点，论文实现了一个精确的成员关系，失败后，新配置中的所有机器必须在允许对象突变之前就其成员资格达成一致。</a:t>
            </a:r>
          </a:p>
          <a:p>
            <a:r>
              <a:rPr lang="zh-CN" altLang="en-US" sz="1200" b="0" i="0" u="none" strike="noStrike" kern="1200" dirty="0">
                <a:solidFill>
                  <a:schemeClr val="tx1"/>
                </a:solidFill>
                <a:effectLst/>
                <a:latin typeface="+mn-lt"/>
                <a:ea typeface="+mn-ea"/>
                <a:cs typeface="+mn-cs"/>
              </a:rPr>
              <a:t>再比如，单边</a:t>
            </a:r>
            <a:r>
              <a:rPr lang="en-US" altLang="zh-CN" sz="1200" b="0" i="0" u="none" strike="noStrike" kern="1200" dirty="0">
                <a:solidFill>
                  <a:schemeClr val="tx1"/>
                </a:solidFill>
                <a:effectLst/>
                <a:latin typeface="+mn-lt"/>
                <a:ea typeface="+mn-ea"/>
                <a:cs typeface="+mn-cs"/>
              </a:rPr>
              <a:t>RDMA</a:t>
            </a:r>
            <a:r>
              <a:rPr lang="zh-CN" altLang="en-US" sz="1200" b="0" i="0" u="none" strike="noStrike" kern="1200" dirty="0">
                <a:solidFill>
                  <a:schemeClr val="tx1"/>
                </a:solidFill>
                <a:effectLst/>
                <a:latin typeface="+mn-lt"/>
                <a:ea typeface="+mn-ea"/>
                <a:cs typeface="+mn-cs"/>
              </a:rPr>
              <a:t>写入也会影响事务恢复。跨配置一致性的一般方法是拒绝来自旧配置的消息。</a:t>
            </a:r>
            <a:r>
              <a:rPr lang="en-US" altLang="zh-CN" sz="1200" b="0" i="0" u="none" strike="noStrike" kern="1200" dirty="0">
                <a:solidFill>
                  <a:schemeClr val="tx1"/>
                </a:solidFill>
                <a:effectLst/>
                <a:latin typeface="+mn-lt"/>
                <a:ea typeface="+mn-ea"/>
                <a:cs typeface="+mn-cs"/>
              </a:rPr>
              <a:t>FaRM</a:t>
            </a:r>
            <a:r>
              <a:rPr lang="zh-CN" altLang="en-US" sz="1200" b="0" i="0" u="none" strike="noStrike" kern="1200" dirty="0">
                <a:solidFill>
                  <a:schemeClr val="tx1"/>
                </a:solidFill>
                <a:effectLst/>
                <a:latin typeface="+mn-lt"/>
                <a:ea typeface="+mn-ea"/>
                <a:cs typeface="+mn-cs"/>
              </a:rPr>
              <a:t>无法使用此方法，我们通过</a:t>
            </a:r>
            <a:r>
              <a:rPr lang="en-US" altLang="zh-CN" sz="1200" b="0" i="0" u="none" strike="noStrike" kern="1200" dirty="0">
                <a:solidFill>
                  <a:schemeClr val="tx1"/>
                </a:solidFill>
                <a:effectLst/>
                <a:latin typeface="+mn-lt"/>
                <a:ea typeface="+mn-ea"/>
                <a:cs typeface="+mn-cs"/>
              </a:rPr>
              <a:t>Drain logs</a:t>
            </a:r>
            <a:r>
              <a:rPr lang="zh-CN" altLang="en-US" sz="1200" b="0" i="0" u="none" strike="noStrike" kern="1200" dirty="0">
                <a:solidFill>
                  <a:schemeClr val="tx1"/>
                </a:solidFill>
                <a:effectLst/>
                <a:latin typeface="+mn-lt"/>
                <a:ea typeface="+mn-ea"/>
                <a:cs typeface="+mn-cs"/>
              </a:rPr>
              <a:t>来解决这个问题，以确保在恢复过程中处理所有相关的记录。</a:t>
            </a:r>
            <a:endParaRPr lang="en-US" altLang="zh-CN" sz="1200" b="0" i="0" u="none" strike="noStrike" kern="1200" dirty="0">
              <a:solidFill>
                <a:schemeClr val="tx1"/>
              </a:solidFill>
              <a:effectLst/>
              <a:latin typeface="+mn-lt"/>
              <a:ea typeface="+mn-ea"/>
              <a:cs typeface="+mn-cs"/>
            </a:endParaRPr>
          </a:p>
          <a:p>
            <a:endParaRPr lang="zh-CN" altLang="en-US"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FaRM</a:t>
            </a:r>
            <a:r>
              <a:rPr lang="zh-CN" altLang="en-US" sz="1200" b="0" i="0" u="none" strike="noStrike" kern="1200" dirty="0">
                <a:solidFill>
                  <a:schemeClr val="tx1"/>
                </a:solidFill>
                <a:effectLst/>
                <a:latin typeface="+mn-lt"/>
                <a:ea typeface="+mn-ea"/>
                <a:cs typeface="+mn-cs"/>
              </a:rPr>
              <a:t>为所有提交的事务提供持久性，即使整个集群失败或断电：所有提交的状态都可以从存储在非易失性</a:t>
            </a:r>
            <a:r>
              <a:rPr lang="en-US" altLang="zh-CN" sz="1200" b="0" i="0" u="none" strike="noStrike" kern="1200" dirty="0">
                <a:solidFill>
                  <a:schemeClr val="tx1"/>
                </a:solidFill>
                <a:effectLst/>
                <a:latin typeface="+mn-lt"/>
                <a:ea typeface="+mn-ea"/>
                <a:cs typeface="+mn-cs"/>
              </a:rPr>
              <a:t>DRAM</a:t>
            </a:r>
            <a:r>
              <a:rPr lang="zh-CN" altLang="en-US" sz="1200" b="0" i="0" u="none" strike="noStrike" kern="1200" dirty="0">
                <a:solidFill>
                  <a:schemeClr val="tx1"/>
                </a:solidFill>
                <a:effectLst/>
                <a:latin typeface="+mn-lt"/>
                <a:ea typeface="+mn-ea"/>
                <a:cs typeface="+mn-cs"/>
              </a:rPr>
              <a:t>中的区域和日志中恢复。</a:t>
            </a:r>
            <a:br>
              <a:rPr lang="zh-CN" altLang="en-US" dirty="0"/>
            </a:br>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16</a:t>
            </a:fld>
            <a:endParaRPr kumimoji="1" lang="zh-CN" altLang="en-US"/>
          </a:p>
        </p:txBody>
      </p:sp>
    </p:spTree>
    <p:extLst>
      <p:ext uri="{BB962C8B-B14F-4D97-AF65-F5344CB8AC3E}">
        <p14:creationId xmlns:p14="http://schemas.microsoft.com/office/powerpoint/2010/main" val="1059547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论文需要保证高可用，对于数据高可用，这也就意味着当出现失效时，在继续处理数据前必须要重新配置系统。一个主要的技术是使用主备份。</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为了迅速的错误恢复，发现错误的时间也要很快。论文使用了好几种技术来达成这一点，比如使用</a:t>
            </a:r>
            <a:r>
              <a:rPr lang="en-US" altLang="zh-CN" sz="1200" b="0" i="0" u="none" strike="noStrike" kern="1200" dirty="0">
                <a:solidFill>
                  <a:schemeClr val="tx1"/>
                </a:solidFill>
                <a:effectLst/>
                <a:latin typeface="+mn-lt"/>
                <a:ea typeface="+mn-ea"/>
                <a:cs typeface="+mn-cs"/>
              </a:rPr>
              <a:t>Dedicated network queues</a:t>
            </a:r>
            <a:r>
              <a:rPr lang="zh-CN" altLang="en-US" sz="1200" b="0" i="0" u="none" strike="noStrike" kern="1200" dirty="0">
                <a:solidFill>
                  <a:schemeClr val="tx1"/>
                </a:solidFill>
                <a:effectLst/>
                <a:latin typeface="+mn-lt"/>
                <a:ea typeface="+mn-ea"/>
                <a:cs typeface="+mn-cs"/>
              </a:rPr>
              <a:t>避免网络间的竞争，使用</a:t>
            </a:r>
            <a:r>
              <a:rPr lang="en-US" altLang="zh-CN" sz="1200" b="0" i="0" u="none" strike="noStrike" kern="1200" dirty="0">
                <a:solidFill>
                  <a:schemeClr val="tx1"/>
                </a:solidFill>
                <a:effectLst/>
                <a:latin typeface="+mn-lt"/>
                <a:ea typeface="+mn-ea"/>
                <a:cs typeface="+mn-cs"/>
              </a:rPr>
              <a:t>dedicated prioritized thread</a:t>
            </a:r>
            <a:r>
              <a:rPr lang="zh-CN" altLang="en-US" sz="1200" b="0" i="0" u="none" strike="noStrike" kern="1200" dirty="0">
                <a:solidFill>
                  <a:schemeClr val="tx1"/>
                </a:solidFill>
                <a:effectLst/>
                <a:latin typeface="+mn-lt"/>
                <a:ea typeface="+mn-ea"/>
                <a:cs typeface="+mn-cs"/>
              </a:rPr>
              <a:t>来避免</a:t>
            </a:r>
            <a:r>
              <a:rPr lang="en-US" altLang="zh-CN" sz="1200" b="0" i="0" u="none" strike="noStrike" kern="1200" dirty="0">
                <a:solidFill>
                  <a:schemeClr val="tx1"/>
                </a:solidFill>
                <a:effectLst/>
                <a:latin typeface="+mn-lt"/>
                <a:ea typeface="+mn-ea"/>
                <a:cs typeface="+mn-cs"/>
              </a:rPr>
              <a:t>CPU</a:t>
            </a:r>
            <a:r>
              <a:rPr lang="zh-CN" altLang="en-US" sz="1200" b="0" i="0" u="none" strike="noStrike" kern="1200" dirty="0">
                <a:solidFill>
                  <a:schemeClr val="tx1"/>
                </a:solidFill>
                <a:effectLst/>
                <a:latin typeface="+mn-lt"/>
                <a:ea typeface="+mn-ea"/>
                <a:cs typeface="+mn-cs"/>
              </a:rPr>
              <a:t>的竞争，使用</a:t>
            </a:r>
            <a:r>
              <a:rPr lang="en-US" altLang="zh-CN" sz="1200" b="0" i="0" u="none" strike="noStrike" kern="1200" dirty="0">
                <a:solidFill>
                  <a:schemeClr val="tx1"/>
                </a:solidFill>
                <a:effectLst/>
                <a:latin typeface="+mn-lt"/>
                <a:ea typeface="+mn-ea"/>
                <a:cs typeface="+mn-cs"/>
              </a:rPr>
              <a:t>memory pre-allocation</a:t>
            </a:r>
            <a:r>
              <a:rPr lang="zh-CN" altLang="en-US" sz="1200" b="0" i="0" u="none" strike="noStrike" kern="1200" dirty="0">
                <a:solidFill>
                  <a:schemeClr val="tx1"/>
                </a:solidFill>
                <a:effectLst/>
                <a:latin typeface="+mn-lt"/>
                <a:ea typeface="+mn-ea"/>
                <a:cs typeface="+mn-cs"/>
              </a:rPr>
              <a:t>避免内存分配的干扰。</a:t>
            </a:r>
          </a:p>
          <a:p>
            <a:r>
              <a:rPr lang="zh-CN" altLang="en-US" sz="1200" b="0" i="0" u="none" strike="noStrike" kern="1200" dirty="0">
                <a:solidFill>
                  <a:schemeClr val="tx1"/>
                </a:solidFill>
                <a:effectLst/>
                <a:latin typeface="+mn-lt"/>
                <a:ea typeface="+mn-ea"/>
                <a:cs typeface="+mn-cs"/>
              </a:rPr>
              <a:t>为了高可用，论文也尽可能的使用并行。</a:t>
            </a:r>
          </a:p>
          <a:p>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17</a:t>
            </a:fld>
            <a:endParaRPr kumimoji="1" lang="zh-CN" altLang="en-US"/>
          </a:p>
        </p:txBody>
      </p:sp>
    </p:spTree>
    <p:extLst>
      <p:ext uri="{BB962C8B-B14F-4D97-AF65-F5344CB8AC3E}">
        <p14:creationId xmlns:p14="http://schemas.microsoft.com/office/powerpoint/2010/main" val="2052906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那接下来就是它到底怎么</a:t>
            </a:r>
            <a:r>
              <a:rPr lang="en-US" altLang="zh-CN" sz="1200" b="0" i="0" u="none" strike="noStrike" kern="1200" dirty="0">
                <a:solidFill>
                  <a:schemeClr val="tx1"/>
                </a:solidFill>
                <a:effectLst/>
                <a:latin typeface="+mn-lt"/>
                <a:ea typeface="+mn-ea"/>
                <a:cs typeface="+mn-cs"/>
              </a:rPr>
              <a:t>work</a:t>
            </a:r>
            <a:r>
              <a:rPr lang="zh-CN" altLang="en-US" sz="1200" b="0" i="0" u="none" strike="noStrike" kern="1200" dirty="0">
                <a:solidFill>
                  <a:schemeClr val="tx1"/>
                </a:solidFill>
                <a:effectLst/>
                <a:latin typeface="+mn-lt"/>
                <a:ea typeface="+mn-ea"/>
                <a:cs typeface="+mn-cs"/>
              </a:rPr>
              <a:t>，这是一个从一个</a:t>
            </a:r>
            <a:r>
              <a:rPr lang="en-US" altLang="zh-CN" sz="1200" b="0" i="0" u="none" strike="noStrike" kern="1200" dirty="0">
                <a:solidFill>
                  <a:schemeClr val="tx1"/>
                </a:solidFill>
                <a:effectLst/>
                <a:latin typeface="+mn-lt"/>
                <a:ea typeface="+mn-ea"/>
                <a:cs typeface="+mn-cs"/>
              </a:rPr>
              <a:t>high level</a:t>
            </a:r>
            <a:r>
              <a:rPr lang="zh-CN" altLang="en-US" sz="1200" b="0" i="0" u="none" strike="noStrike" kern="1200" dirty="0">
                <a:solidFill>
                  <a:schemeClr val="tx1"/>
                </a:solidFill>
                <a:effectLst/>
                <a:latin typeface="+mn-lt"/>
                <a:ea typeface="+mn-ea"/>
                <a:cs typeface="+mn-cs"/>
              </a:rPr>
              <a:t>的角度来说。</a:t>
            </a:r>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18</a:t>
            </a:fld>
            <a:endParaRPr kumimoji="1" lang="zh-CN" altLang="en-US"/>
          </a:p>
        </p:txBody>
      </p:sp>
    </p:spTree>
    <p:extLst>
      <p:ext uri="{BB962C8B-B14F-4D97-AF65-F5344CB8AC3E}">
        <p14:creationId xmlns:p14="http://schemas.microsoft.com/office/powerpoint/2010/main" val="2435374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在</a:t>
            </a:r>
            <a:r>
              <a:rPr lang="en-US" altLang="zh-CN" sz="1200" b="0" i="0" u="none" strike="noStrike" kern="1200" dirty="0">
                <a:solidFill>
                  <a:schemeClr val="tx1"/>
                </a:solidFill>
                <a:effectLst/>
                <a:latin typeface="+mn-lt"/>
                <a:ea typeface="+mn-ea"/>
                <a:cs typeface="+mn-cs"/>
              </a:rPr>
              <a:t>FaRM</a:t>
            </a:r>
            <a:r>
              <a:rPr lang="zh-CN" altLang="en-US" sz="1200" b="0" i="0" u="none" strike="noStrike" kern="1200" dirty="0">
                <a:solidFill>
                  <a:schemeClr val="tx1"/>
                </a:solidFill>
                <a:effectLst/>
                <a:latin typeface="+mn-lt"/>
                <a:ea typeface="+mn-ea"/>
                <a:cs typeface="+mn-cs"/>
              </a:rPr>
              <a:t>集群中有一个特殊的角色，是</a:t>
            </a:r>
            <a:r>
              <a:rPr lang="en-US" altLang="zh-CN" sz="1200" b="0" i="0" u="none" strike="noStrike" kern="1200" dirty="0">
                <a:solidFill>
                  <a:schemeClr val="tx1"/>
                </a:solidFill>
                <a:effectLst/>
                <a:latin typeface="+mn-lt"/>
                <a:ea typeface="+mn-ea"/>
                <a:cs typeface="+mn-cs"/>
              </a:rPr>
              <a:t>configuration manager</a:t>
            </a:r>
            <a:r>
              <a:rPr lang="zh-CN" altLang="en-US" sz="1200" b="0" i="0" u="none" strike="noStrike" kern="1200" dirty="0">
                <a:solidFill>
                  <a:schemeClr val="tx1"/>
                </a:solidFill>
                <a:effectLst/>
                <a:latin typeface="+mn-lt"/>
                <a:ea typeface="+mn-ea"/>
                <a:cs typeface="+mn-cs"/>
              </a:rPr>
              <a:t>，简称</a:t>
            </a:r>
            <a:r>
              <a:rPr lang="en-US" altLang="zh-CN" sz="1200" b="0" i="0" u="none" strike="noStrike" kern="1200" dirty="0">
                <a:solidFill>
                  <a:schemeClr val="tx1"/>
                </a:solidFill>
                <a:effectLst/>
                <a:latin typeface="+mn-lt"/>
                <a:ea typeface="+mn-ea"/>
                <a:cs typeface="+mn-cs"/>
              </a:rPr>
              <a:t>CM</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CM</a:t>
            </a:r>
            <a:r>
              <a:rPr lang="zh-CN" altLang="en-US" sz="1200" b="0" i="0" u="none" strike="noStrike" kern="1200" dirty="0">
                <a:solidFill>
                  <a:schemeClr val="tx1"/>
                </a:solidFill>
                <a:effectLst/>
                <a:latin typeface="+mn-lt"/>
                <a:ea typeface="+mn-ea"/>
                <a:cs typeface="+mn-cs"/>
              </a:rPr>
              <a:t>的目标就是侦查其他机器的故障，要达成这一点，它会向其他机器发送心跳信息。其他机器也可以因此知道</a:t>
            </a:r>
            <a:r>
              <a:rPr lang="en-US" altLang="zh-CN" sz="1200" b="0" i="0" u="none" strike="noStrike" kern="1200" dirty="0">
                <a:solidFill>
                  <a:schemeClr val="tx1"/>
                </a:solidFill>
                <a:effectLst/>
                <a:latin typeface="+mn-lt"/>
                <a:ea typeface="+mn-ea"/>
                <a:cs typeface="+mn-cs"/>
              </a:rPr>
              <a:t>CM</a:t>
            </a:r>
            <a:r>
              <a:rPr lang="zh-CN" altLang="en-US" sz="1200" b="0" i="0" u="none" strike="noStrike" kern="1200" dirty="0">
                <a:solidFill>
                  <a:schemeClr val="tx1"/>
                </a:solidFill>
                <a:effectLst/>
                <a:latin typeface="+mn-lt"/>
                <a:ea typeface="+mn-ea"/>
                <a:cs typeface="+mn-cs"/>
              </a:rPr>
              <a:t>是否失效。</a:t>
            </a:r>
          </a:p>
          <a:p>
            <a:br>
              <a:rPr lang="en-US" altLang="zh-CN" dirty="0"/>
            </a:br>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19</a:t>
            </a:fld>
            <a:endParaRPr kumimoji="1" lang="zh-CN" altLang="en-US"/>
          </a:p>
        </p:txBody>
      </p:sp>
    </p:spTree>
    <p:extLst>
      <p:ext uri="{BB962C8B-B14F-4D97-AF65-F5344CB8AC3E}">
        <p14:creationId xmlns:p14="http://schemas.microsoft.com/office/powerpoint/2010/main" val="685550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a:solidFill>
                  <a:schemeClr val="tx1"/>
                </a:solidFill>
                <a:effectLst/>
                <a:latin typeface="+mn-lt"/>
                <a:ea typeface="+mn-ea"/>
                <a:cs typeface="+mn-cs"/>
              </a:rPr>
              <a:t>现在假设一台机器挂了，</a:t>
            </a:r>
            <a:r>
              <a:rPr lang="en-US" altLang="zh-CN" sz="1200" b="0" i="0" u="none" strike="noStrike" kern="1200" dirty="0">
                <a:solidFill>
                  <a:schemeClr val="tx1"/>
                </a:solidFill>
                <a:effectLst/>
                <a:latin typeface="+mn-lt"/>
                <a:ea typeface="+mn-ea"/>
                <a:cs typeface="+mn-cs"/>
              </a:rPr>
              <a:t>CM</a:t>
            </a:r>
            <a:r>
              <a:rPr lang="zh-CN" altLang="en-US" sz="1200" b="0" i="0" u="none" strike="noStrike" kern="1200" dirty="0">
                <a:solidFill>
                  <a:schemeClr val="tx1"/>
                </a:solidFill>
                <a:effectLst/>
                <a:latin typeface="+mn-lt"/>
                <a:ea typeface="+mn-ea"/>
                <a:cs typeface="+mn-cs"/>
              </a:rPr>
              <a:t>就会知道，</a:t>
            </a:r>
            <a:r>
              <a:rPr lang="en-US" altLang="zh-CN" sz="1200" b="0" i="0" u="none" strike="noStrike" kern="1200" dirty="0">
                <a:solidFill>
                  <a:schemeClr val="tx1"/>
                </a:solidFill>
                <a:effectLst/>
                <a:latin typeface="+mn-lt"/>
                <a:ea typeface="+mn-ea"/>
                <a:cs typeface="+mn-cs"/>
              </a:rPr>
              <a:t>CM</a:t>
            </a:r>
            <a:r>
              <a:rPr lang="zh-CN" altLang="en-US" sz="1200" b="0" i="0" u="none" strike="noStrike" kern="1200" dirty="0">
                <a:solidFill>
                  <a:schemeClr val="tx1"/>
                </a:solidFill>
                <a:effectLst/>
                <a:latin typeface="+mn-lt"/>
                <a:ea typeface="+mn-ea"/>
                <a:cs typeface="+mn-cs"/>
              </a:rPr>
              <a:t>就要启动一个配置改变协议（显然，就是主备份），第一步是将新配置写入</a:t>
            </a:r>
            <a:r>
              <a:rPr lang="en-US" altLang="zh-CN" sz="1200" b="0" i="0" u="none" strike="noStrike" kern="1200" dirty="0">
                <a:solidFill>
                  <a:schemeClr val="tx1"/>
                </a:solidFill>
                <a:effectLst/>
                <a:latin typeface="+mn-lt"/>
                <a:ea typeface="+mn-ea"/>
                <a:cs typeface="+mn-cs"/>
              </a:rPr>
              <a:t>agreement service</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FaRM</a:t>
            </a:r>
            <a:r>
              <a:rPr lang="zh-CN" altLang="en-US" sz="1200" b="0" i="0" u="none" strike="noStrike" kern="1200" dirty="0">
                <a:solidFill>
                  <a:schemeClr val="tx1"/>
                </a:solidFill>
                <a:effectLst/>
                <a:latin typeface="+mn-lt"/>
                <a:ea typeface="+mn-ea"/>
                <a:cs typeface="+mn-cs"/>
              </a:rPr>
              <a:t>用的就是</a:t>
            </a:r>
            <a:r>
              <a:rPr lang="en-US" altLang="zh-CN" sz="1200" b="0" i="0" u="none" strike="noStrike" kern="1200" dirty="0" err="1">
                <a:solidFill>
                  <a:schemeClr val="tx1"/>
                </a:solidFill>
                <a:effectLst/>
                <a:latin typeface="+mn-lt"/>
                <a:ea typeface="+mn-ea"/>
                <a:cs typeface="+mn-cs"/>
              </a:rPr>
              <a:t>ZooKeeper</a:t>
            </a:r>
            <a:r>
              <a:rPr lang="zh-CN" altLang="en-US" sz="1200" b="0" i="0" u="none" strike="noStrike" kern="1200" dirty="0">
                <a:solidFill>
                  <a:schemeClr val="tx1"/>
                </a:solidFill>
                <a:effectLst/>
                <a:latin typeface="+mn-lt"/>
                <a:ea typeface="+mn-ea"/>
                <a:cs typeface="+mn-cs"/>
              </a:rPr>
              <a:t>。</a:t>
            </a:r>
          </a:p>
          <a:p>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20</a:t>
            </a:fld>
            <a:endParaRPr kumimoji="1" lang="zh-CN" altLang="en-US"/>
          </a:p>
        </p:txBody>
      </p:sp>
    </p:spTree>
    <p:extLst>
      <p:ext uri="{BB962C8B-B14F-4D97-AF65-F5344CB8AC3E}">
        <p14:creationId xmlns:p14="http://schemas.microsoft.com/office/powerpoint/2010/main" val="3991677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那么</a:t>
            </a:r>
            <a:r>
              <a:rPr lang="en-US" altLang="zh-CN" sz="1200" b="0" i="0" u="none" strike="noStrike" kern="1200" dirty="0">
                <a:solidFill>
                  <a:schemeClr val="tx1"/>
                </a:solidFill>
                <a:effectLst/>
                <a:latin typeface="+mn-lt"/>
                <a:ea typeface="+mn-ea"/>
                <a:cs typeface="+mn-cs"/>
              </a:rPr>
              <a:t>configuration change</a:t>
            </a:r>
            <a:r>
              <a:rPr lang="zh-CN" altLang="en-US" sz="1200" b="0" i="0" u="none" strike="noStrike" kern="1200" dirty="0">
                <a:solidFill>
                  <a:schemeClr val="tx1"/>
                </a:solidFill>
                <a:effectLst/>
                <a:latin typeface="+mn-lt"/>
                <a:ea typeface="+mn-ea"/>
                <a:cs typeface="+mn-cs"/>
              </a:rPr>
              <a:t>是怎么工作的，正如一开始提及的那样，先将新配置写入</a:t>
            </a:r>
            <a:r>
              <a:rPr lang="en-US" altLang="zh-CN" sz="1200" b="0" i="0" u="none" strike="noStrike" kern="1200" dirty="0" err="1">
                <a:solidFill>
                  <a:schemeClr val="tx1"/>
                </a:solidFill>
                <a:effectLst/>
                <a:latin typeface="+mn-lt"/>
                <a:ea typeface="+mn-ea"/>
                <a:cs typeface="+mn-cs"/>
              </a:rPr>
              <a:t>ZooKeeper</a:t>
            </a:r>
            <a:r>
              <a:rPr lang="zh-CN" altLang="en-US" sz="1200" b="0" i="0" u="none" strike="noStrike" kern="1200" dirty="0">
                <a:solidFill>
                  <a:schemeClr val="tx1"/>
                </a:solidFill>
                <a:effectLst/>
                <a:latin typeface="+mn-lt"/>
                <a:ea typeface="+mn-ea"/>
                <a:cs typeface="+mn-cs"/>
              </a:rPr>
              <a:t>。</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a:solidFill>
                  <a:schemeClr val="tx1"/>
                </a:solidFill>
                <a:effectLst/>
                <a:latin typeface="+mn-lt"/>
                <a:ea typeface="+mn-ea"/>
                <a:cs typeface="+mn-cs"/>
              </a:rPr>
              <a:t>同时，</a:t>
            </a:r>
            <a:r>
              <a:rPr lang="en-US" altLang="zh-CN" sz="1200" b="0" i="0" u="none" strike="noStrike" kern="1200" dirty="0">
                <a:solidFill>
                  <a:schemeClr val="tx1"/>
                </a:solidFill>
                <a:effectLst/>
                <a:latin typeface="+mn-lt"/>
                <a:ea typeface="+mn-ea"/>
                <a:cs typeface="+mn-cs"/>
              </a:rPr>
              <a:t>CM</a:t>
            </a:r>
            <a:r>
              <a:rPr lang="zh-CN" altLang="en-US" sz="1200" b="0" i="0" u="none" strike="noStrike" kern="1200" dirty="0">
                <a:solidFill>
                  <a:schemeClr val="tx1"/>
                </a:solidFill>
                <a:effectLst/>
                <a:latin typeface="+mn-lt"/>
                <a:ea typeface="+mn-ea"/>
                <a:cs typeface="+mn-cs"/>
              </a:rPr>
              <a:t>会</a:t>
            </a:r>
            <a:r>
              <a:rPr lang="en-US" altLang="zh-CN" sz="1200" b="0" i="0" u="none" strike="noStrike" kern="1200" dirty="0">
                <a:solidFill>
                  <a:schemeClr val="tx1"/>
                </a:solidFill>
                <a:effectLst/>
                <a:latin typeface="+mn-lt"/>
                <a:ea typeface="+mn-ea"/>
                <a:cs typeface="+mn-cs"/>
              </a:rPr>
              <a:t>remap regions</a:t>
            </a:r>
            <a:r>
              <a:rPr lang="zh-CN" altLang="en-US" sz="1200" b="0" i="0" u="none" strike="noStrike" kern="1200" dirty="0">
                <a:solidFill>
                  <a:schemeClr val="tx1"/>
                </a:solidFill>
                <a:effectLst/>
                <a:latin typeface="+mn-lt"/>
                <a:ea typeface="+mn-ea"/>
                <a:cs typeface="+mn-cs"/>
              </a:rPr>
              <a:t>，因此</a:t>
            </a:r>
            <a:r>
              <a:rPr lang="en-US" altLang="zh-CN" sz="1200" b="0" i="0" u="none" strike="noStrike" kern="1200" dirty="0">
                <a:solidFill>
                  <a:schemeClr val="tx1"/>
                </a:solidFill>
                <a:effectLst/>
                <a:latin typeface="+mn-lt"/>
                <a:ea typeface="+mn-ea"/>
                <a:cs typeface="+mn-cs"/>
              </a:rPr>
              <a:t>cm</a:t>
            </a:r>
            <a:r>
              <a:rPr lang="zh-CN" altLang="en-US" sz="1200" b="0" i="0" u="none" strike="noStrike" kern="1200" dirty="0">
                <a:solidFill>
                  <a:schemeClr val="tx1"/>
                </a:solidFill>
                <a:effectLst/>
                <a:latin typeface="+mn-lt"/>
                <a:ea typeface="+mn-ea"/>
                <a:cs typeface="+mn-cs"/>
              </a:rPr>
              <a:t>会重新分配先前映射到故障机器的</a:t>
            </a:r>
            <a:r>
              <a:rPr lang="en-US" altLang="zh-CN" sz="1200" b="0" i="0" u="none" strike="noStrike" kern="1200" dirty="0">
                <a:solidFill>
                  <a:schemeClr val="tx1"/>
                </a:solidFill>
                <a:effectLst/>
                <a:latin typeface="+mn-lt"/>
                <a:ea typeface="+mn-ea"/>
                <a:cs typeface="+mn-cs"/>
              </a:rPr>
              <a:t>region</a:t>
            </a:r>
            <a:r>
              <a:rPr lang="zh-CN" altLang="en-US" sz="1200" b="0" i="0" u="none" strike="noStrike" kern="1200" dirty="0">
                <a:solidFill>
                  <a:schemeClr val="tx1"/>
                </a:solidFill>
                <a:effectLst/>
                <a:latin typeface="+mn-lt"/>
                <a:ea typeface="+mn-ea"/>
                <a:cs typeface="+mn-cs"/>
              </a:rPr>
              <a:t>。对于失败的</a:t>
            </a:r>
            <a:r>
              <a:rPr lang="en-US" altLang="zh-CN" sz="1200" b="0" i="0" u="none" strike="noStrike" kern="1200" dirty="0">
                <a:solidFill>
                  <a:schemeClr val="tx1"/>
                </a:solidFill>
                <a:effectLst/>
                <a:latin typeface="+mn-lt"/>
                <a:ea typeface="+mn-ea"/>
                <a:cs typeface="+mn-cs"/>
              </a:rPr>
              <a:t>primary</a:t>
            </a:r>
            <a:r>
              <a:rPr lang="zh-CN" altLang="en-US" sz="1200" b="0" i="0" u="none" strike="noStrike" kern="1200" dirty="0">
                <a:solidFill>
                  <a:schemeClr val="tx1"/>
                </a:solidFill>
                <a:effectLst/>
                <a:latin typeface="+mn-lt"/>
                <a:ea typeface="+mn-ea"/>
                <a:cs typeface="+mn-cs"/>
              </a:rPr>
              <a:t>，它总是将</a:t>
            </a:r>
            <a:r>
              <a:rPr lang="en-US" altLang="zh-CN" sz="1200" b="0" i="0" u="none" strike="noStrike" kern="1200" dirty="0">
                <a:solidFill>
                  <a:schemeClr val="tx1"/>
                </a:solidFill>
                <a:effectLst/>
                <a:latin typeface="+mn-lt"/>
                <a:ea typeface="+mn-ea"/>
                <a:cs typeface="+mn-cs"/>
              </a:rPr>
              <a:t>backup</a:t>
            </a:r>
            <a:r>
              <a:rPr lang="zh-CN" altLang="en-US" sz="1200" b="0" i="0" u="none" strike="noStrike" kern="1200" dirty="0">
                <a:solidFill>
                  <a:schemeClr val="tx1"/>
                </a:solidFill>
                <a:effectLst/>
                <a:latin typeface="+mn-lt"/>
                <a:ea typeface="+mn-ea"/>
                <a:cs typeface="+mn-cs"/>
              </a:rPr>
              <a:t>晋升为</a:t>
            </a:r>
            <a:r>
              <a:rPr lang="en-US" altLang="zh-CN" sz="1200" b="0" i="0" u="none" strike="noStrike" kern="1200" dirty="0">
                <a:solidFill>
                  <a:schemeClr val="tx1"/>
                </a:solidFill>
                <a:effectLst/>
                <a:latin typeface="+mn-lt"/>
                <a:ea typeface="+mn-ea"/>
                <a:cs typeface="+mn-cs"/>
              </a:rPr>
              <a:t>primary</a:t>
            </a:r>
            <a:r>
              <a:rPr lang="zh-CN" altLang="en-US" sz="1200" b="0" i="0" u="none" strike="noStrike" kern="1200" dirty="0">
                <a:solidFill>
                  <a:schemeClr val="tx1"/>
                </a:solidFill>
                <a:effectLst/>
                <a:latin typeface="+mn-lt"/>
                <a:ea typeface="+mn-ea"/>
                <a:cs typeface="+mn-cs"/>
              </a:rPr>
              <a:t>并且重新分配。</a:t>
            </a:r>
          </a:p>
          <a:p>
            <a:endParaRPr lang="zh-CN" altLang="en-US"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当</a:t>
            </a:r>
            <a:r>
              <a:rPr lang="en-US" altLang="zh-CN" sz="1200" b="0" i="0" u="none" strike="noStrike" kern="1200" dirty="0">
                <a:solidFill>
                  <a:schemeClr val="tx1"/>
                </a:solidFill>
                <a:effectLst/>
                <a:latin typeface="+mn-lt"/>
                <a:ea typeface="+mn-ea"/>
                <a:cs typeface="+mn-cs"/>
              </a:rPr>
              <a:t>CM</a:t>
            </a:r>
            <a:r>
              <a:rPr lang="zh-CN" altLang="en-US" sz="1200" b="0" i="0" u="none" strike="noStrike" kern="1200" dirty="0">
                <a:solidFill>
                  <a:schemeClr val="tx1"/>
                </a:solidFill>
                <a:effectLst/>
                <a:latin typeface="+mn-lt"/>
                <a:ea typeface="+mn-ea"/>
                <a:cs typeface="+mn-cs"/>
              </a:rPr>
              <a:t>从</a:t>
            </a:r>
            <a:r>
              <a:rPr lang="en-US" altLang="zh-CN" sz="1200" b="0" i="0" u="none" strike="noStrike" kern="1200" dirty="0" err="1">
                <a:solidFill>
                  <a:schemeClr val="tx1"/>
                </a:solidFill>
                <a:effectLst/>
                <a:latin typeface="+mn-lt"/>
                <a:ea typeface="+mn-ea"/>
                <a:cs typeface="+mn-cs"/>
              </a:rPr>
              <a:t>ZooKeeper</a:t>
            </a:r>
            <a:r>
              <a:rPr lang="zh-CN" altLang="en-US" sz="1200" b="0" i="0" u="none" strike="noStrike" kern="1200" dirty="0">
                <a:solidFill>
                  <a:schemeClr val="tx1"/>
                </a:solidFill>
                <a:effectLst/>
                <a:latin typeface="+mn-lt"/>
                <a:ea typeface="+mn-ea"/>
                <a:cs typeface="+mn-cs"/>
              </a:rPr>
              <a:t>收到一个</a:t>
            </a:r>
            <a:r>
              <a:rPr lang="en-US" altLang="zh-CN" sz="1200" b="0" i="0" u="none" strike="noStrike" kern="1200" dirty="0">
                <a:solidFill>
                  <a:schemeClr val="tx1"/>
                </a:solidFill>
                <a:effectLst/>
                <a:latin typeface="+mn-lt"/>
                <a:ea typeface="+mn-ea"/>
                <a:cs typeface="+mn-cs"/>
              </a:rPr>
              <a:t>response</a:t>
            </a:r>
            <a:r>
              <a:rPr lang="zh-CN" altLang="en-US" sz="1200" b="0" i="0" u="none" strike="noStrike" kern="1200" dirty="0">
                <a:solidFill>
                  <a:schemeClr val="tx1"/>
                </a:solidFill>
                <a:effectLst/>
                <a:latin typeface="+mn-lt"/>
                <a:ea typeface="+mn-ea"/>
                <a:cs typeface="+mn-cs"/>
              </a:rPr>
              <a:t>并且重新映射区域后，</a:t>
            </a:r>
            <a:r>
              <a:rPr lang="en-US" altLang="zh-CN" sz="1200" b="0" i="0" u="none" strike="noStrike" kern="1200" dirty="0">
                <a:solidFill>
                  <a:schemeClr val="tx1"/>
                </a:solidFill>
                <a:effectLst/>
                <a:latin typeface="+mn-lt"/>
                <a:ea typeface="+mn-ea"/>
                <a:cs typeface="+mn-cs"/>
              </a:rPr>
              <a:t>CM</a:t>
            </a:r>
            <a:r>
              <a:rPr lang="zh-CN" altLang="en-US" sz="1200" b="0" i="0" u="none" strike="noStrike" kern="1200" dirty="0">
                <a:solidFill>
                  <a:schemeClr val="tx1"/>
                </a:solidFill>
                <a:effectLst/>
                <a:latin typeface="+mn-lt"/>
                <a:ea typeface="+mn-ea"/>
                <a:cs typeface="+mn-cs"/>
              </a:rPr>
              <a:t>向配置中的所有计算机发送</a:t>
            </a:r>
            <a:r>
              <a:rPr lang="en-US" altLang="zh-CN" sz="1200" b="0" i="0" u="none" strike="noStrike" kern="1200" dirty="0">
                <a:solidFill>
                  <a:schemeClr val="tx1"/>
                </a:solidFill>
                <a:effectLst/>
                <a:latin typeface="+mn-lt"/>
                <a:ea typeface="+mn-ea"/>
                <a:cs typeface="+mn-cs"/>
              </a:rPr>
              <a:t>Config-New</a:t>
            </a:r>
            <a:r>
              <a:rPr lang="zh-CN" altLang="en-US" sz="1200" b="0" i="0" u="none" strike="noStrike" kern="1200" dirty="0">
                <a:solidFill>
                  <a:schemeClr val="tx1"/>
                </a:solidFill>
                <a:effectLst/>
                <a:latin typeface="+mn-lt"/>
                <a:ea typeface="+mn-ea"/>
                <a:cs typeface="+mn-cs"/>
              </a:rPr>
              <a:t>的消息，在收到以后，所有机器会更新自身的配置并停止访问所有受失败影响的</a:t>
            </a:r>
            <a:r>
              <a:rPr lang="en-US" altLang="zh-CN" sz="1200" b="0" i="0" u="none" strike="noStrike" kern="1200" dirty="0">
                <a:solidFill>
                  <a:schemeClr val="tx1"/>
                </a:solidFill>
                <a:effectLst/>
                <a:latin typeface="+mn-lt"/>
                <a:ea typeface="+mn-ea"/>
                <a:cs typeface="+mn-cs"/>
              </a:rPr>
              <a:t>region</a:t>
            </a:r>
            <a:r>
              <a:rPr lang="zh-CN" altLang="en-US" sz="1200" b="0" i="0" u="none" strike="noStrike" kern="1200" dirty="0">
                <a:solidFill>
                  <a:schemeClr val="tx1"/>
                </a:solidFill>
                <a:effectLst/>
                <a:latin typeface="+mn-lt"/>
                <a:ea typeface="+mn-ea"/>
                <a:cs typeface="+mn-cs"/>
              </a:rPr>
              <a:t>，之后这些机器向</a:t>
            </a:r>
            <a:r>
              <a:rPr lang="en-US" altLang="zh-CN" sz="1200" b="0" i="0" u="none" strike="noStrike" kern="1200" dirty="0">
                <a:solidFill>
                  <a:schemeClr val="tx1"/>
                </a:solidFill>
                <a:effectLst/>
                <a:latin typeface="+mn-lt"/>
                <a:ea typeface="+mn-ea"/>
                <a:cs typeface="+mn-cs"/>
              </a:rPr>
              <a:t>CM</a:t>
            </a:r>
            <a:r>
              <a:rPr lang="zh-CN" altLang="en-US" sz="1200" b="0" i="0" u="none" strike="noStrike" kern="1200" dirty="0">
                <a:solidFill>
                  <a:schemeClr val="tx1"/>
                </a:solidFill>
                <a:effectLst/>
                <a:latin typeface="+mn-lt"/>
                <a:ea typeface="+mn-ea"/>
                <a:cs typeface="+mn-cs"/>
              </a:rPr>
              <a:t>发送一个</a:t>
            </a:r>
            <a:r>
              <a:rPr lang="en-US" altLang="zh-CN" sz="1200" b="0" i="0" u="none" strike="noStrike" kern="1200" dirty="0">
                <a:solidFill>
                  <a:schemeClr val="tx1"/>
                </a:solidFill>
                <a:effectLst/>
                <a:latin typeface="+mn-lt"/>
                <a:ea typeface="+mn-ea"/>
                <a:cs typeface="+mn-cs"/>
              </a:rPr>
              <a:t>Config-Ack</a:t>
            </a:r>
            <a:r>
              <a:rPr lang="zh-CN" altLang="en-US" sz="1200" b="0" i="0" u="none" strike="noStrike" kern="1200" dirty="0">
                <a:solidFill>
                  <a:schemeClr val="tx1"/>
                </a:solidFill>
                <a:effectLst/>
                <a:latin typeface="+mn-lt"/>
                <a:ea typeface="+mn-ea"/>
                <a:cs typeface="+mn-cs"/>
              </a:rPr>
              <a:t>，当</a:t>
            </a:r>
            <a:r>
              <a:rPr lang="en-US" altLang="zh-CN" sz="1200" b="0" i="0" u="none" strike="noStrike" kern="1200" dirty="0">
                <a:solidFill>
                  <a:schemeClr val="tx1"/>
                </a:solidFill>
                <a:effectLst/>
                <a:latin typeface="+mn-lt"/>
                <a:ea typeface="+mn-ea"/>
                <a:cs typeface="+mn-cs"/>
              </a:rPr>
              <a:t>CM</a:t>
            </a:r>
            <a:r>
              <a:rPr lang="zh-CN" altLang="en-US" sz="1200" b="0" i="0" u="none" strike="noStrike" kern="1200" dirty="0">
                <a:solidFill>
                  <a:schemeClr val="tx1"/>
                </a:solidFill>
                <a:effectLst/>
                <a:latin typeface="+mn-lt"/>
                <a:ea typeface="+mn-ea"/>
                <a:cs typeface="+mn-cs"/>
              </a:rPr>
              <a:t>收到所有的</a:t>
            </a:r>
            <a:r>
              <a:rPr lang="en-US" altLang="zh-CN" sz="1200" b="0" i="0" u="none" strike="noStrike" kern="1200" dirty="0">
                <a:solidFill>
                  <a:schemeClr val="tx1"/>
                </a:solidFill>
                <a:effectLst/>
                <a:latin typeface="+mn-lt"/>
                <a:ea typeface="+mn-ea"/>
                <a:cs typeface="+mn-cs"/>
              </a:rPr>
              <a:t>Config-Ack</a:t>
            </a:r>
            <a:r>
              <a:rPr lang="zh-CN" altLang="en-US" sz="1200" b="0" i="0" u="none" strike="noStrike" kern="1200" dirty="0">
                <a:solidFill>
                  <a:schemeClr val="tx1"/>
                </a:solidFill>
                <a:effectLst/>
                <a:latin typeface="+mn-lt"/>
                <a:ea typeface="+mn-ea"/>
                <a:cs typeface="+mn-cs"/>
              </a:rPr>
              <a:t>后，它再向所有机器发送</a:t>
            </a:r>
            <a:r>
              <a:rPr lang="en-US" altLang="zh-CN" sz="1200" b="0" i="0" u="none" strike="noStrike" kern="1200" dirty="0">
                <a:solidFill>
                  <a:schemeClr val="tx1"/>
                </a:solidFill>
                <a:effectLst/>
                <a:latin typeface="+mn-lt"/>
                <a:ea typeface="+mn-ea"/>
                <a:cs typeface="+mn-cs"/>
              </a:rPr>
              <a:t>Config-Commit</a:t>
            </a:r>
            <a:r>
              <a:rPr lang="zh-CN" altLang="en-US" sz="1200" b="0" i="0" u="none" strike="noStrike" kern="1200" dirty="0">
                <a:solidFill>
                  <a:schemeClr val="tx1"/>
                </a:solidFill>
                <a:effectLst/>
                <a:latin typeface="+mn-lt"/>
                <a:ea typeface="+mn-ea"/>
                <a:cs typeface="+mn-cs"/>
              </a:rPr>
              <a:t>，在这之后，就可以进行下一步的</a:t>
            </a:r>
            <a:r>
              <a:rPr lang="en-US" altLang="zh-CN" sz="1200" b="0" i="0" u="none" strike="noStrike" kern="1200" dirty="0">
                <a:solidFill>
                  <a:schemeClr val="tx1"/>
                </a:solidFill>
                <a:effectLst/>
                <a:latin typeface="+mn-lt"/>
                <a:ea typeface="+mn-ea"/>
                <a:cs typeface="+mn-cs"/>
              </a:rPr>
              <a:t>Recovery</a:t>
            </a:r>
            <a:r>
              <a:rPr lang="zh-CN" altLang="en-US" sz="1200" b="0" i="0" u="none" strike="noStrike" kern="1200" dirty="0">
                <a:solidFill>
                  <a:schemeClr val="tx1"/>
                </a:solidFill>
                <a:effectLst/>
                <a:latin typeface="+mn-lt"/>
                <a:ea typeface="+mn-ea"/>
                <a:cs typeface="+mn-cs"/>
              </a:rPr>
              <a:t>。</a:t>
            </a:r>
          </a:p>
          <a:p>
            <a:r>
              <a:rPr lang="zh-CN" altLang="en-US" sz="1200" b="0" i="0" u="none" strike="noStrike" kern="1200" dirty="0">
                <a:solidFill>
                  <a:schemeClr val="tx1"/>
                </a:solidFill>
                <a:effectLst/>
                <a:latin typeface="+mn-lt"/>
                <a:ea typeface="+mn-ea"/>
                <a:cs typeface="+mn-cs"/>
              </a:rPr>
              <a:t>我们之所以需要一个三步</a:t>
            </a:r>
            <a:r>
              <a:rPr lang="en-US" altLang="zh-CN" sz="1200" b="0" i="0" u="none" strike="noStrike" kern="1200" dirty="0">
                <a:solidFill>
                  <a:schemeClr val="tx1"/>
                </a:solidFill>
                <a:effectLst/>
                <a:latin typeface="+mn-lt"/>
                <a:ea typeface="+mn-ea"/>
                <a:cs typeface="+mn-cs"/>
              </a:rPr>
              <a:t>message</a:t>
            </a:r>
            <a:r>
              <a:rPr lang="zh-CN" altLang="en-US" sz="1200" b="0" i="0" u="none" strike="noStrike" kern="1200" dirty="0">
                <a:solidFill>
                  <a:schemeClr val="tx1"/>
                </a:solidFill>
                <a:effectLst/>
                <a:latin typeface="+mn-lt"/>
                <a:ea typeface="+mn-ea"/>
                <a:cs typeface="+mn-cs"/>
              </a:rPr>
              <a:t>是使用了单边</a:t>
            </a:r>
            <a:r>
              <a:rPr lang="en-US" altLang="zh-CN" sz="1200" b="0" i="0" u="none" strike="noStrike" kern="1200" dirty="0">
                <a:solidFill>
                  <a:schemeClr val="tx1"/>
                </a:solidFill>
                <a:effectLst/>
                <a:latin typeface="+mn-lt"/>
                <a:ea typeface="+mn-ea"/>
                <a:cs typeface="+mn-cs"/>
              </a:rPr>
              <a:t>RDMA</a:t>
            </a:r>
            <a:r>
              <a:rPr lang="zh-CN" altLang="en-US" sz="1200" b="0" i="0" u="none" strike="noStrike" kern="1200" dirty="0">
                <a:solidFill>
                  <a:schemeClr val="tx1"/>
                </a:solidFill>
                <a:effectLst/>
                <a:latin typeface="+mn-lt"/>
                <a:ea typeface="+mn-ea"/>
                <a:cs typeface="+mn-cs"/>
              </a:rPr>
              <a:t>，因此这种方法给了我们精确的成员，配置中的机器不会向不在配置中的机器发出</a:t>
            </a:r>
            <a:r>
              <a:rPr lang="en-US" altLang="zh-CN" sz="1200" b="0" i="0" u="none" strike="noStrike" kern="1200" dirty="0">
                <a:solidFill>
                  <a:schemeClr val="tx1"/>
                </a:solidFill>
                <a:effectLst/>
                <a:latin typeface="+mn-lt"/>
                <a:ea typeface="+mn-ea"/>
                <a:cs typeface="+mn-cs"/>
              </a:rPr>
              <a:t>RDMA</a:t>
            </a:r>
            <a:r>
              <a:rPr lang="zh-CN" altLang="en-US" sz="1200" b="0" i="0" u="none" strike="noStrike" kern="1200" dirty="0">
                <a:solidFill>
                  <a:schemeClr val="tx1"/>
                </a:solidFill>
                <a:effectLst/>
                <a:latin typeface="+mn-lt"/>
                <a:ea typeface="+mn-ea"/>
                <a:cs typeface="+mn-cs"/>
              </a:rPr>
              <a:t>请求，并且会忽略对不在配置中的机器的</a:t>
            </a:r>
            <a:r>
              <a:rPr lang="en-US" altLang="zh-CN" sz="1200" b="0" i="0" u="none" strike="noStrike" kern="1200" dirty="0">
                <a:solidFill>
                  <a:schemeClr val="tx1"/>
                </a:solidFill>
                <a:effectLst/>
                <a:latin typeface="+mn-lt"/>
                <a:ea typeface="+mn-ea"/>
                <a:cs typeface="+mn-cs"/>
              </a:rPr>
              <a:t>RDMA</a:t>
            </a:r>
            <a:r>
              <a:rPr lang="zh-CN" altLang="en-US" sz="1200" b="0" i="0" u="none" strike="noStrike" kern="1200" dirty="0">
                <a:solidFill>
                  <a:schemeClr val="tx1"/>
                </a:solidFill>
                <a:effectLst/>
                <a:latin typeface="+mn-lt"/>
                <a:ea typeface="+mn-ea"/>
                <a:cs typeface="+mn-cs"/>
              </a:rPr>
              <a:t>读操作和</a:t>
            </a:r>
            <a:r>
              <a:rPr lang="en-US" altLang="zh-CN" sz="1200" b="0" i="0" u="none" strike="noStrike" kern="1200" dirty="0">
                <a:solidFill>
                  <a:schemeClr val="tx1"/>
                </a:solidFill>
                <a:effectLst/>
                <a:latin typeface="+mn-lt"/>
                <a:ea typeface="+mn-ea"/>
                <a:cs typeface="+mn-cs"/>
              </a:rPr>
              <a:t>RDMA</a:t>
            </a:r>
            <a:r>
              <a:rPr lang="zh-CN" altLang="en-US" sz="1200" b="0" i="0" u="none" strike="noStrike" kern="1200" dirty="0">
                <a:solidFill>
                  <a:schemeClr val="tx1"/>
                </a:solidFill>
                <a:effectLst/>
                <a:latin typeface="+mn-lt"/>
                <a:ea typeface="+mn-ea"/>
                <a:cs typeface="+mn-cs"/>
              </a:rPr>
              <a:t>写操作的应答。</a:t>
            </a:r>
          </a:p>
          <a:p>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21</a:t>
            </a:fld>
            <a:endParaRPr kumimoji="1" lang="zh-CN" altLang="en-US"/>
          </a:p>
        </p:txBody>
      </p:sp>
    </p:spTree>
    <p:extLst>
      <p:ext uri="{BB962C8B-B14F-4D97-AF65-F5344CB8AC3E}">
        <p14:creationId xmlns:p14="http://schemas.microsoft.com/office/powerpoint/2010/main" val="289474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400" baseline="0" dirty="0">
                <a:effectLst/>
              </a:rPr>
              <a:t>分布式事务是一个非常强大的</a:t>
            </a:r>
            <a:r>
              <a:rPr lang="en-US" altLang="zh-CN" sz="2400" baseline="0" dirty="0">
                <a:effectLst/>
              </a:rPr>
              <a:t>primitive</a:t>
            </a:r>
            <a:r>
              <a:rPr lang="zh-CN" altLang="en-US" sz="2400" baseline="0" dirty="0">
                <a:effectLst/>
              </a:rPr>
              <a:t>，它提供了一个抽象</a:t>
            </a:r>
            <a:r>
              <a:rPr lang="en-US" altLang="zh-CN" sz="2400" baseline="0" dirty="0">
                <a:effectLst/>
              </a:rPr>
              <a:t>"</a:t>
            </a:r>
            <a:r>
              <a:rPr lang="zh-CN" altLang="en-US" sz="2400" baseline="0" dirty="0">
                <a:effectLst/>
              </a:rPr>
              <a:t>在一台</a:t>
            </a:r>
            <a:r>
              <a:rPr lang="zh-CN" altLang="en-US" sz="2400" b="1" baseline="0" dirty="0">
                <a:effectLst/>
              </a:rPr>
              <a:t>永不故障</a:t>
            </a:r>
            <a:r>
              <a:rPr lang="zh-CN" altLang="en-US" sz="2400" baseline="0" dirty="0">
                <a:effectLst/>
              </a:rPr>
              <a:t>的机器上，事务的执行都是</a:t>
            </a:r>
            <a:r>
              <a:rPr lang="zh-CN" altLang="en-US" sz="2400" b="1" baseline="0" dirty="0">
                <a:effectLst/>
              </a:rPr>
              <a:t>严格串行</a:t>
            </a:r>
            <a:r>
              <a:rPr lang="zh-CN" altLang="en-US" sz="2400" baseline="0" dirty="0">
                <a:effectLst/>
              </a:rPr>
              <a:t>的</a:t>
            </a:r>
            <a:r>
              <a:rPr lang="en-US" altLang="zh-CN" sz="2400" baseline="0" dirty="0">
                <a:effectLst/>
              </a:rPr>
              <a:t>"</a:t>
            </a:r>
            <a:r>
              <a:rPr lang="zh-CN" altLang="en-US" sz="2400" baseline="0" dirty="0">
                <a:effectLst/>
              </a:rPr>
              <a:t>，从而隐藏并行和分布式系统的失效。</a:t>
            </a:r>
          </a:p>
          <a:p>
            <a:r>
              <a:rPr lang="zh-CN" altLang="en-US" sz="2400" baseline="0" dirty="0">
                <a:effectLst/>
              </a:rPr>
              <a:t>尽管如此，在如今的数据中心中并没有被广泛部署，一个主要原因是，大家相信，事务本身很慢，因此大部分现在的系统或许完全不支持它，或许提供了一种弱一致性形式的事务，只能保证单机事务，跨机器的则无能为力。</a:t>
            </a:r>
          </a:p>
          <a:p>
            <a:r>
              <a:rPr lang="zh-CN" altLang="en-US" sz="2400" baseline="0" dirty="0">
                <a:effectLst/>
              </a:rPr>
              <a:t>这篇论文想要展示的是，我们完全没有必要做这种妥协，分布式事务可以用强一致性，因此做到严格序列化，并且于此同时提高高可用性</a:t>
            </a:r>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2</a:t>
            </a:fld>
            <a:endParaRPr kumimoji="1" lang="zh-CN" altLang="en-US"/>
          </a:p>
        </p:txBody>
      </p:sp>
    </p:spTree>
    <p:extLst>
      <p:ext uri="{BB962C8B-B14F-4D97-AF65-F5344CB8AC3E}">
        <p14:creationId xmlns:p14="http://schemas.microsoft.com/office/powerpoint/2010/main" val="37257055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修改配置后呢，集群将要恢复那些需要恢复的事务。</a:t>
            </a:r>
          </a:p>
          <a:p>
            <a:r>
              <a:rPr lang="zh-CN" altLang="en-US" sz="1200" b="0" i="0" u="none" strike="noStrike" kern="1200" dirty="0">
                <a:solidFill>
                  <a:schemeClr val="tx1"/>
                </a:solidFill>
                <a:effectLst/>
                <a:latin typeface="+mn-lt"/>
                <a:ea typeface="+mn-ea"/>
                <a:cs typeface="+mn-cs"/>
              </a:rPr>
              <a:t>正如我之前提及的那样，在恢复</a:t>
            </a:r>
            <a:r>
              <a:rPr lang="en-US" altLang="zh-CN" sz="1200" b="0" i="0" u="none" strike="noStrike" kern="1200" dirty="0">
                <a:solidFill>
                  <a:schemeClr val="tx1"/>
                </a:solidFill>
                <a:effectLst/>
                <a:latin typeface="+mn-lt"/>
                <a:ea typeface="+mn-ea"/>
                <a:cs typeface="+mn-cs"/>
              </a:rPr>
              <a:t>region</a:t>
            </a:r>
            <a:r>
              <a:rPr lang="zh-CN" altLang="en-US" sz="1200" b="0" i="0" u="none" strike="noStrike" kern="1200" dirty="0">
                <a:solidFill>
                  <a:schemeClr val="tx1"/>
                </a:solidFill>
                <a:effectLst/>
                <a:latin typeface="+mn-lt"/>
                <a:ea typeface="+mn-ea"/>
                <a:cs typeface="+mn-cs"/>
              </a:rPr>
              <a:t>前，需要确保跨配置的一致性，需要</a:t>
            </a:r>
            <a:r>
              <a:rPr lang="en-US" altLang="zh-CN" sz="1200" b="0" i="0" u="none" strike="noStrike" kern="1200" dirty="0">
                <a:solidFill>
                  <a:schemeClr val="tx1"/>
                </a:solidFill>
                <a:effectLst/>
                <a:latin typeface="+mn-lt"/>
                <a:ea typeface="+mn-ea"/>
                <a:cs typeface="+mn-cs"/>
              </a:rPr>
              <a:t>drain transaction logs</a:t>
            </a:r>
            <a:r>
              <a:rPr lang="zh-CN" altLang="en-US" sz="1200" b="0" i="0" u="none" strike="noStrike" kern="1200" dirty="0">
                <a:solidFill>
                  <a:schemeClr val="tx1"/>
                </a:solidFill>
                <a:effectLst/>
                <a:latin typeface="+mn-lt"/>
                <a:ea typeface="+mn-ea"/>
                <a:cs typeface="+mn-cs"/>
              </a:rPr>
              <a:t>，意味着需要处理所有事务</a:t>
            </a:r>
            <a:r>
              <a:rPr lang="en-US" altLang="zh-CN" sz="1200" b="0" i="0" u="none" strike="noStrike" kern="1200" dirty="0">
                <a:solidFill>
                  <a:schemeClr val="tx1"/>
                </a:solidFill>
                <a:effectLst/>
                <a:latin typeface="+mn-lt"/>
                <a:ea typeface="+mn-ea"/>
                <a:cs typeface="+mn-cs"/>
              </a:rPr>
              <a:t>logs</a:t>
            </a:r>
            <a:r>
              <a:rPr lang="zh-CN" altLang="en-US" sz="1200" b="0" i="0" u="none" strike="noStrike" kern="1200" dirty="0">
                <a:solidFill>
                  <a:schemeClr val="tx1"/>
                </a:solidFill>
                <a:effectLst/>
                <a:latin typeface="+mn-lt"/>
                <a:ea typeface="+mn-ea"/>
                <a:cs typeface="+mn-cs"/>
              </a:rPr>
              <a:t>中的所有记录。所以目标就是保证一致性，然后在新的配置上要接管那些在旧的配置上还未执行的</a:t>
            </a:r>
            <a:r>
              <a:rPr lang="en-US" altLang="zh-CN" sz="1200" b="0" i="0" u="none" strike="noStrike" kern="1200" dirty="0">
                <a:solidFill>
                  <a:schemeClr val="tx1"/>
                </a:solidFill>
                <a:effectLst/>
                <a:latin typeface="+mn-lt"/>
                <a:ea typeface="+mn-ea"/>
                <a:cs typeface="+mn-cs"/>
              </a:rPr>
              <a:t>messages</a:t>
            </a:r>
            <a:r>
              <a:rPr lang="zh-CN" altLang="en-US" sz="1200" b="0" i="0" u="none" strike="noStrike" kern="1200" dirty="0">
                <a:solidFill>
                  <a:schemeClr val="tx1"/>
                </a:solidFill>
                <a:effectLst/>
                <a:latin typeface="+mn-lt"/>
                <a:ea typeface="+mn-ea"/>
                <a:cs typeface="+mn-cs"/>
              </a:rPr>
              <a:t>。</a:t>
            </a:r>
          </a:p>
          <a:p>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22</a:t>
            </a:fld>
            <a:endParaRPr kumimoji="1" lang="zh-CN" altLang="en-US"/>
          </a:p>
        </p:txBody>
      </p:sp>
    </p:spTree>
    <p:extLst>
      <p:ext uri="{BB962C8B-B14F-4D97-AF65-F5344CB8AC3E}">
        <p14:creationId xmlns:p14="http://schemas.microsoft.com/office/powerpoint/2010/main" val="4045942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draining logs</a:t>
            </a:r>
            <a:r>
              <a:rPr lang="zh-CN" altLang="en-US" sz="1200" b="0" i="0" u="none" strike="noStrike" kern="1200" dirty="0">
                <a:solidFill>
                  <a:schemeClr val="tx1"/>
                </a:solidFill>
                <a:effectLst/>
                <a:latin typeface="+mn-lt"/>
                <a:ea typeface="+mn-ea"/>
                <a:cs typeface="+mn-cs"/>
              </a:rPr>
              <a:t>完成后，就会开始</a:t>
            </a:r>
            <a:r>
              <a:rPr lang="en-US" altLang="zh-CN" sz="1200" b="0" i="0" u="none" strike="noStrike" kern="1200" dirty="0">
                <a:solidFill>
                  <a:schemeClr val="tx1"/>
                </a:solidFill>
                <a:effectLst/>
                <a:latin typeface="+mn-lt"/>
                <a:ea typeface="+mn-ea"/>
                <a:cs typeface="+mn-cs"/>
              </a:rPr>
              <a:t>transaction recovery</a:t>
            </a:r>
            <a:r>
              <a:rPr lang="zh-CN" altLang="en-US" sz="1200" b="0" i="0" u="none" strike="noStrike" kern="1200" dirty="0">
                <a:solidFill>
                  <a:schemeClr val="tx1"/>
                </a:solidFill>
                <a:effectLst/>
                <a:latin typeface="+mn-lt"/>
                <a:ea typeface="+mn-ea"/>
                <a:cs typeface="+mn-cs"/>
              </a:rPr>
              <a:t>。这个</a:t>
            </a:r>
            <a:r>
              <a:rPr lang="en-US" altLang="zh-CN" sz="1200" b="0" i="0" u="none" strike="noStrike" kern="1200" dirty="0">
                <a:solidFill>
                  <a:schemeClr val="tx1"/>
                </a:solidFill>
                <a:effectLst/>
                <a:latin typeface="+mn-lt"/>
                <a:ea typeface="+mn-ea"/>
                <a:cs typeface="+mn-cs"/>
              </a:rPr>
              <a:t>recovery</a:t>
            </a:r>
            <a:r>
              <a:rPr lang="zh-CN" altLang="en-US" sz="1200" b="0" i="0" u="none" strike="noStrike" kern="1200" dirty="0">
                <a:solidFill>
                  <a:schemeClr val="tx1"/>
                </a:solidFill>
                <a:effectLst/>
                <a:latin typeface="+mn-lt"/>
                <a:ea typeface="+mn-ea"/>
                <a:cs typeface="+mn-cs"/>
              </a:rPr>
              <a:t>会在每一个受影响的</a:t>
            </a:r>
            <a:r>
              <a:rPr lang="en-US" altLang="zh-CN" sz="1200" b="0" i="0" u="none" strike="noStrike" kern="1200" dirty="0">
                <a:solidFill>
                  <a:schemeClr val="tx1"/>
                </a:solidFill>
                <a:effectLst/>
                <a:latin typeface="+mn-lt"/>
                <a:ea typeface="+mn-ea"/>
                <a:cs typeface="+mn-cs"/>
              </a:rPr>
              <a:t>region</a:t>
            </a:r>
            <a:r>
              <a:rPr lang="zh-CN" altLang="en-US" sz="1200" b="0" i="0" u="none" strike="noStrike" kern="1200" dirty="0">
                <a:solidFill>
                  <a:schemeClr val="tx1"/>
                </a:solidFill>
                <a:effectLst/>
                <a:latin typeface="+mn-lt"/>
                <a:ea typeface="+mn-ea"/>
                <a:cs typeface="+mn-cs"/>
              </a:rPr>
              <a:t>都执行，那每个</a:t>
            </a:r>
            <a:r>
              <a:rPr lang="en-US" altLang="zh-CN" sz="1200" b="0" i="0" u="none" strike="noStrike" kern="1200" dirty="0">
                <a:solidFill>
                  <a:schemeClr val="tx1"/>
                </a:solidFill>
                <a:effectLst/>
                <a:latin typeface="+mn-lt"/>
                <a:ea typeface="+mn-ea"/>
                <a:cs typeface="+mn-cs"/>
              </a:rPr>
              <a:t>region</a:t>
            </a:r>
            <a:r>
              <a:rPr lang="zh-CN" altLang="en-US" sz="1200" b="0" i="0" u="none" strike="noStrike" kern="1200" dirty="0">
                <a:solidFill>
                  <a:schemeClr val="tx1"/>
                </a:solidFill>
                <a:effectLst/>
                <a:latin typeface="+mn-lt"/>
                <a:ea typeface="+mn-ea"/>
                <a:cs typeface="+mn-cs"/>
              </a:rPr>
              <a:t>数据都很大，所以这些恢复操作都被设计为并行的。</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第一步，所有</a:t>
            </a:r>
            <a:r>
              <a:rPr lang="en-US" altLang="zh-CN" sz="1200" b="0" i="0" u="none" strike="noStrike" kern="1200" dirty="0">
                <a:solidFill>
                  <a:schemeClr val="tx1"/>
                </a:solidFill>
                <a:effectLst/>
                <a:latin typeface="+mn-lt"/>
                <a:ea typeface="+mn-ea"/>
                <a:cs typeface="+mn-cs"/>
              </a:rPr>
              <a:t>backup</a:t>
            </a:r>
            <a:r>
              <a:rPr lang="zh-CN" altLang="en-US" sz="1200" b="0" i="0" u="none" strike="noStrike" kern="1200" dirty="0">
                <a:solidFill>
                  <a:schemeClr val="tx1"/>
                </a:solidFill>
                <a:effectLst/>
                <a:latin typeface="+mn-lt"/>
                <a:ea typeface="+mn-ea"/>
                <a:cs typeface="+mn-cs"/>
              </a:rPr>
              <a:t>都要根据</a:t>
            </a:r>
            <a:r>
              <a:rPr lang="en-US" altLang="zh-CN" sz="1200" b="0" i="0" u="none" strike="noStrike" kern="1200" dirty="0">
                <a:solidFill>
                  <a:schemeClr val="tx1"/>
                </a:solidFill>
                <a:effectLst/>
                <a:latin typeface="+mn-lt"/>
                <a:ea typeface="+mn-ea"/>
                <a:cs typeface="+mn-cs"/>
              </a:rPr>
              <a:t>log</a:t>
            </a:r>
            <a:r>
              <a:rPr lang="zh-CN" altLang="en-US" sz="1200" b="0" i="0" u="none" strike="noStrike" kern="1200" dirty="0">
                <a:solidFill>
                  <a:schemeClr val="tx1"/>
                </a:solidFill>
                <a:effectLst/>
                <a:latin typeface="+mn-lt"/>
                <a:ea typeface="+mn-ea"/>
                <a:cs typeface="+mn-cs"/>
              </a:rPr>
              <a:t>去找那些它们需要恢复的事务，它们会把对应</a:t>
            </a:r>
            <a:r>
              <a:rPr lang="en-US" altLang="zh-CN" sz="1200" b="0" i="0" u="none" strike="noStrike" kern="1200" dirty="0">
                <a:solidFill>
                  <a:schemeClr val="tx1"/>
                </a:solidFill>
                <a:effectLst/>
                <a:latin typeface="+mn-lt"/>
                <a:ea typeface="+mn-ea"/>
                <a:cs typeface="+mn-cs"/>
              </a:rPr>
              <a:t>region</a:t>
            </a:r>
            <a:r>
              <a:rPr lang="zh-CN" altLang="en-US" sz="1200" b="0" i="0" u="none" strike="noStrike" kern="1200" dirty="0">
                <a:solidFill>
                  <a:schemeClr val="tx1"/>
                </a:solidFill>
                <a:effectLst/>
                <a:latin typeface="+mn-lt"/>
                <a:ea typeface="+mn-ea"/>
                <a:cs typeface="+mn-cs"/>
              </a:rPr>
              <a:t>的</a:t>
            </a:r>
            <a:r>
              <a:rPr lang="en-US" altLang="zh-CN" sz="1200" b="0" i="0" u="none" strike="noStrike" kern="1200" dirty="0">
                <a:solidFill>
                  <a:schemeClr val="tx1"/>
                </a:solidFill>
                <a:effectLst/>
                <a:latin typeface="+mn-lt"/>
                <a:ea typeface="+mn-ea"/>
                <a:cs typeface="+mn-cs"/>
              </a:rPr>
              <a:t>log</a:t>
            </a:r>
            <a:r>
              <a:rPr lang="zh-CN" altLang="en-US" sz="1200" b="0" i="0" u="none" strike="noStrike" kern="1200" dirty="0">
                <a:solidFill>
                  <a:schemeClr val="tx1"/>
                </a:solidFill>
                <a:effectLst/>
                <a:latin typeface="+mn-lt"/>
                <a:ea typeface="+mn-ea"/>
                <a:cs typeface="+mn-cs"/>
              </a:rPr>
              <a:t>发送给</a:t>
            </a:r>
            <a:r>
              <a:rPr lang="en-US" altLang="zh-CN" sz="1200" b="0" i="0" u="none" strike="noStrike" kern="1200" dirty="0">
                <a:solidFill>
                  <a:schemeClr val="tx1"/>
                </a:solidFill>
                <a:effectLst/>
                <a:latin typeface="+mn-lt"/>
                <a:ea typeface="+mn-ea"/>
                <a:cs typeface="+mn-cs"/>
              </a:rPr>
              <a:t>primary</a:t>
            </a:r>
            <a:r>
              <a:rPr lang="zh-CN" altLang="en-US" sz="1200" b="0" i="0" u="none" strike="noStrike" kern="1200" dirty="0">
                <a:solidFill>
                  <a:schemeClr val="tx1"/>
                </a:solidFill>
                <a:effectLst/>
                <a:latin typeface="+mn-lt"/>
                <a:ea typeface="+mn-ea"/>
                <a:cs typeface="+mn-cs"/>
              </a:rPr>
              <a:t>，在</a:t>
            </a:r>
            <a:r>
              <a:rPr lang="en-US" altLang="zh-CN" sz="1200" b="0" i="0" u="none" strike="noStrike" kern="1200" dirty="0">
                <a:solidFill>
                  <a:schemeClr val="tx1"/>
                </a:solidFill>
                <a:effectLst/>
                <a:latin typeface="+mn-lt"/>
                <a:ea typeface="+mn-ea"/>
                <a:cs typeface="+mn-cs"/>
              </a:rPr>
              <a:t>primary</a:t>
            </a:r>
            <a:r>
              <a:rPr lang="zh-CN" altLang="en-US" sz="1200" b="0" i="0" u="none" strike="noStrike" kern="1200" dirty="0">
                <a:solidFill>
                  <a:schemeClr val="tx1"/>
                </a:solidFill>
                <a:effectLst/>
                <a:latin typeface="+mn-lt"/>
                <a:ea typeface="+mn-ea"/>
                <a:cs typeface="+mn-cs"/>
              </a:rPr>
              <a:t>拿到所有</a:t>
            </a:r>
            <a:r>
              <a:rPr lang="en-US" altLang="zh-CN" sz="1200" b="0" i="0" u="none" strike="noStrike" kern="1200" dirty="0">
                <a:solidFill>
                  <a:schemeClr val="tx1"/>
                </a:solidFill>
                <a:effectLst/>
                <a:latin typeface="+mn-lt"/>
                <a:ea typeface="+mn-ea"/>
                <a:cs typeface="+mn-cs"/>
              </a:rPr>
              <a:t>message</a:t>
            </a:r>
            <a:r>
              <a:rPr lang="zh-CN" altLang="en-US" sz="1200" b="0" i="0" u="none" strike="noStrike" kern="1200" dirty="0">
                <a:solidFill>
                  <a:schemeClr val="tx1"/>
                </a:solidFill>
                <a:effectLst/>
                <a:latin typeface="+mn-lt"/>
                <a:ea typeface="+mn-ea"/>
                <a:cs typeface="+mn-cs"/>
              </a:rPr>
              <a:t>后，</a:t>
            </a:r>
            <a:r>
              <a:rPr lang="en-US" altLang="zh-CN" sz="1200" b="0" i="0" u="none" strike="noStrike" kern="1200" dirty="0">
                <a:solidFill>
                  <a:schemeClr val="tx1"/>
                </a:solidFill>
                <a:effectLst/>
                <a:latin typeface="+mn-lt"/>
                <a:ea typeface="+mn-ea"/>
                <a:cs typeface="+mn-cs"/>
              </a:rPr>
              <a:t>primary</a:t>
            </a:r>
            <a:r>
              <a:rPr lang="zh-CN" altLang="en-US" sz="1200" b="0" i="0" u="none" strike="noStrike" kern="1200" dirty="0">
                <a:solidFill>
                  <a:schemeClr val="tx1"/>
                </a:solidFill>
                <a:effectLst/>
                <a:latin typeface="+mn-lt"/>
                <a:ea typeface="+mn-ea"/>
                <a:cs typeface="+mn-cs"/>
              </a:rPr>
              <a:t>会重新去获取这些</a:t>
            </a:r>
            <a:r>
              <a:rPr lang="en-US" altLang="zh-CN" sz="1200" b="0" i="0" u="none" strike="noStrike" kern="1200" dirty="0">
                <a:solidFill>
                  <a:schemeClr val="tx1"/>
                </a:solidFill>
                <a:effectLst/>
                <a:latin typeface="+mn-lt"/>
                <a:ea typeface="+mn-ea"/>
                <a:cs typeface="+mn-cs"/>
              </a:rPr>
              <a:t>region</a:t>
            </a:r>
            <a:r>
              <a:rPr lang="zh-CN" altLang="en-US" sz="1200" b="0" i="0" u="none" strike="noStrike" kern="1200" dirty="0">
                <a:solidFill>
                  <a:schemeClr val="tx1"/>
                </a:solidFill>
                <a:effectLst/>
                <a:latin typeface="+mn-lt"/>
                <a:ea typeface="+mn-ea"/>
                <a:cs typeface="+mn-cs"/>
              </a:rPr>
              <a:t>的对应</a:t>
            </a:r>
            <a:r>
              <a:rPr lang="en-US" altLang="zh-CN" sz="1200" b="0" i="0" u="none" strike="noStrike" kern="1200" dirty="0">
                <a:solidFill>
                  <a:schemeClr val="tx1"/>
                </a:solidFill>
                <a:effectLst/>
                <a:latin typeface="+mn-lt"/>
                <a:ea typeface="+mn-ea"/>
                <a:cs typeface="+mn-cs"/>
              </a:rPr>
              <a:t>log</a:t>
            </a:r>
            <a:r>
              <a:rPr lang="zh-CN" altLang="en-US" sz="1200" b="0" i="0" u="none" strike="noStrike" kern="1200" dirty="0">
                <a:solidFill>
                  <a:schemeClr val="tx1"/>
                </a:solidFill>
                <a:effectLst/>
                <a:latin typeface="+mn-lt"/>
                <a:ea typeface="+mn-ea"/>
                <a:cs typeface="+mn-cs"/>
              </a:rPr>
              <a:t>。要注意的是</a:t>
            </a:r>
            <a:r>
              <a:rPr lang="en-US" altLang="zh-CN" sz="1200" b="0" i="0" u="none" strike="noStrike" kern="1200" dirty="0">
                <a:solidFill>
                  <a:schemeClr val="tx1"/>
                </a:solidFill>
                <a:effectLst/>
                <a:latin typeface="+mn-lt"/>
                <a:ea typeface="+mn-ea"/>
                <a:cs typeface="+mn-cs"/>
              </a:rPr>
              <a:t>primary</a:t>
            </a:r>
            <a:r>
              <a:rPr lang="zh-CN" altLang="en-US" sz="1200" b="0" i="0" u="none" strike="noStrike" kern="1200" dirty="0">
                <a:solidFill>
                  <a:schemeClr val="tx1"/>
                </a:solidFill>
                <a:effectLst/>
                <a:latin typeface="+mn-lt"/>
                <a:ea typeface="+mn-ea"/>
                <a:cs typeface="+mn-cs"/>
              </a:rPr>
              <a:t>在内存中有一个数据的备份，因为</a:t>
            </a:r>
            <a:r>
              <a:rPr lang="en-US" altLang="zh-CN" sz="1200" b="0" i="0" u="none" strike="noStrike" kern="1200" dirty="0">
                <a:solidFill>
                  <a:schemeClr val="tx1"/>
                </a:solidFill>
                <a:effectLst/>
                <a:latin typeface="+mn-lt"/>
                <a:ea typeface="+mn-ea"/>
                <a:cs typeface="+mn-cs"/>
              </a:rPr>
              <a:t>primary</a:t>
            </a:r>
            <a:r>
              <a:rPr lang="zh-CN" altLang="en-US" sz="1200" b="0" i="0" u="none" strike="noStrike" kern="1200" dirty="0">
                <a:solidFill>
                  <a:schemeClr val="tx1"/>
                </a:solidFill>
                <a:effectLst/>
                <a:latin typeface="+mn-lt"/>
                <a:ea typeface="+mn-ea"/>
                <a:cs typeface="+mn-cs"/>
              </a:rPr>
              <a:t>是从</a:t>
            </a:r>
            <a:r>
              <a:rPr lang="en-US" altLang="zh-CN" sz="1200" b="0" i="0" u="none" strike="noStrike" kern="1200" dirty="0">
                <a:solidFill>
                  <a:schemeClr val="tx1"/>
                </a:solidFill>
                <a:effectLst/>
                <a:latin typeface="+mn-lt"/>
                <a:ea typeface="+mn-ea"/>
                <a:cs typeface="+mn-cs"/>
              </a:rPr>
              <a:t>backup</a:t>
            </a:r>
            <a:r>
              <a:rPr lang="zh-CN" altLang="en-US" sz="1200" b="0" i="0" u="none" strike="noStrike" kern="1200" dirty="0">
                <a:solidFill>
                  <a:schemeClr val="tx1"/>
                </a:solidFill>
                <a:effectLst/>
                <a:latin typeface="+mn-lt"/>
                <a:ea typeface="+mn-ea"/>
                <a:cs typeface="+mn-cs"/>
              </a:rPr>
              <a:t>晋升过来的。所以这些</a:t>
            </a:r>
            <a:r>
              <a:rPr lang="en-US" altLang="zh-CN" sz="1200" b="0" i="0" u="none" strike="noStrike" kern="1200" dirty="0">
                <a:solidFill>
                  <a:schemeClr val="tx1"/>
                </a:solidFill>
                <a:effectLst/>
                <a:latin typeface="+mn-lt"/>
                <a:ea typeface="+mn-ea"/>
                <a:cs typeface="+mn-cs"/>
              </a:rPr>
              <a:t>region</a:t>
            </a:r>
            <a:r>
              <a:rPr lang="zh-CN" altLang="en-US" sz="1200" b="0" i="0" u="none" strike="noStrike" kern="1200" dirty="0">
                <a:solidFill>
                  <a:schemeClr val="tx1"/>
                </a:solidFill>
                <a:effectLst/>
                <a:latin typeface="+mn-lt"/>
                <a:ea typeface="+mn-ea"/>
                <a:cs typeface="+mn-cs"/>
              </a:rPr>
              <a:t>看起来应该和失效前是一致的。</a:t>
            </a:r>
          </a:p>
          <a:p>
            <a:r>
              <a:rPr lang="zh-CN" altLang="en-US" sz="1200" b="0" i="0" u="none" strike="noStrike" kern="1200" dirty="0">
                <a:solidFill>
                  <a:schemeClr val="tx1"/>
                </a:solidFill>
                <a:effectLst/>
                <a:latin typeface="+mn-lt"/>
                <a:ea typeface="+mn-ea"/>
                <a:cs typeface="+mn-cs"/>
              </a:rPr>
              <a:t>在确定了要恢复的事务后，之前受失败影响的</a:t>
            </a:r>
            <a:r>
              <a:rPr lang="en-US" altLang="zh-CN" sz="1200" b="0" i="0" u="none" strike="noStrike" kern="1200" dirty="0">
                <a:solidFill>
                  <a:schemeClr val="tx1"/>
                </a:solidFill>
                <a:effectLst/>
                <a:latin typeface="+mn-lt"/>
                <a:ea typeface="+mn-ea"/>
                <a:cs typeface="+mn-cs"/>
              </a:rPr>
              <a:t>region</a:t>
            </a:r>
            <a:r>
              <a:rPr lang="zh-CN" altLang="en-US" sz="1200" b="0" i="0" u="none" strike="noStrike" kern="1200" dirty="0">
                <a:solidFill>
                  <a:schemeClr val="tx1"/>
                </a:solidFill>
                <a:effectLst/>
                <a:latin typeface="+mn-lt"/>
                <a:ea typeface="+mn-ea"/>
                <a:cs typeface="+mn-cs"/>
              </a:rPr>
              <a:t>就可以被重新访问了。后续恢复步骤并行地读取对象并提交对</a:t>
            </a:r>
            <a:r>
              <a:rPr lang="en-US" altLang="zh-CN" sz="1200" b="0" i="0" u="none" strike="noStrike" kern="1200" dirty="0">
                <a:solidFill>
                  <a:schemeClr val="tx1"/>
                </a:solidFill>
                <a:effectLst/>
                <a:latin typeface="+mn-lt"/>
                <a:ea typeface="+mn-ea"/>
                <a:cs typeface="+mn-cs"/>
              </a:rPr>
              <a:t>region</a:t>
            </a:r>
            <a:r>
              <a:rPr lang="zh-CN" altLang="en-US" sz="1200" b="0" i="0" u="none" strike="noStrike" kern="1200" dirty="0">
                <a:solidFill>
                  <a:schemeClr val="tx1"/>
                </a:solidFill>
                <a:effectLst/>
                <a:latin typeface="+mn-lt"/>
                <a:ea typeface="+mn-ea"/>
                <a:cs typeface="+mn-cs"/>
              </a:rPr>
              <a:t>的更新，从而提升效率。</a:t>
            </a:r>
          </a:p>
          <a:p>
            <a:r>
              <a:rPr lang="zh-CN" altLang="en-US" sz="1200" b="0" i="0" u="none" strike="noStrike" kern="1200" dirty="0">
                <a:solidFill>
                  <a:schemeClr val="tx1"/>
                </a:solidFill>
                <a:effectLst/>
                <a:latin typeface="+mn-lt"/>
                <a:ea typeface="+mn-ea"/>
                <a:cs typeface="+mn-cs"/>
              </a:rPr>
              <a:t>下一步是复制</a:t>
            </a:r>
            <a:r>
              <a:rPr lang="en-US" altLang="zh-CN" sz="1200" b="0" i="0" u="none" strike="noStrike" kern="1200" dirty="0">
                <a:solidFill>
                  <a:schemeClr val="tx1"/>
                </a:solidFill>
                <a:effectLst/>
                <a:latin typeface="+mn-lt"/>
                <a:ea typeface="+mn-ea"/>
                <a:cs typeface="+mn-cs"/>
              </a:rPr>
              <a:t>primary</a:t>
            </a:r>
            <a:r>
              <a:rPr lang="zh-CN" altLang="en-US" sz="1200" b="0" i="0" u="none" strike="noStrike" kern="1200" dirty="0">
                <a:solidFill>
                  <a:schemeClr val="tx1"/>
                </a:solidFill>
                <a:effectLst/>
                <a:latin typeface="+mn-lt"/>
                <a:ea typeface="+mn-ea"/>
                <a:cs typeface="+mn-cs"/>
              </a:rPr>
              <a:t>上的</a:t>
            </a:r>
            <a:r>
              <a:rPr lang="en-US" altLang="zh-CN" sz="1200" b="0" i="0" u="none" strike="noStrike" kern="1200" dirty="0">
                <a:solidFill>
                  <a:schemeClr val="tx1"/>
                </a:solidFill>
                <a:effectLst/>
                <a:latin typeface="+mn-lt"/>
                <a:ea typeface="+mn-ea"/>
                <a:cs typeface="+mn-cs"/>
              </a:rPr>
              <a:t>log</a:t>
            </a:r>
            <a:r>
              <a:rPr lang="zh-CN" altLang="en-US" sz="1200" b="0" i="0" u="none" strike="noStrike" kern="1200" dirty="0">
                <a:solidFill>
                  <a:schemeClr val="tx1"/>
                </a:solidFill>
                <a:effectLst/>
                <a:latin typeface="+mn-lt"/>
                <a:ea typeface="+mn-ea"/>
                <a:cs typeface="+mn-cs"/>
              </a:rPr>
              <a:t>，这是需要的，需要应对未来的失效。然后</a:t>
            </a:r>
            <a:r>
              <a:rPr lang="en-US" altLang="zh-CN" sz="1200" b="0" i="0" u="none" strike="noStrike" kern="1200" dirty="0">
                <a:solidFill>
                  <a:schemeClr val="tx1"/>
                </a:solidFill>
                <a:effectLst/>
                <a:latin typeface="+mn-lt"/>
                <a:ea typeface="+mn-ea"/>
                <a:cs typeface="+mn-cs"/>
              </a:rPr>
              <a:t>primary</a:t>
            </a:r>
            <a:r>
              <a:rPr lang="zh-CN" altLang="en-US" sz="1200" b="0" i="0" u="none" strike="noStrike" kern="1200" dirty="0">
                <a:solidFill>
                  <a:schemeClr val="tx1"/>
                </a:solidFill>
                <a:effectLst/>
                <a:latin typeface="+mn-lt"/>
                <a:ea typeface="+mn-ea"/>
                <a:cs typeface="+mn-cs"/>
              </a:rPr>
              <a:t>给协调器发送一个投票请求，每个</a:t>
            </a:r>
            <a:r>
              <a:rPr lang="en-US" altLang="zh-CN" sz="1200" b="0" i="0" u="none" strike="noStrike" kern="1200" dirty="0">
                <a:solidFill>
                  <a:schemeClr val="tx1"/>
                </a:solidFill>
                <a:effectLst/>
                <a:latin typeface="+mn-lt"/>
                <a:ea typeface="+mn-ea"/>
                <a:cs typeface="+mn-cs"/>
              </a:rPr>
              <a:t>region</a:t>
            </a:r>
            <a:r>
              <a:rPr lang="zh-CN" altLang="en-US" sz="1200" b="0" i="0" u="none" strike="noStrike" kern="1200" dirty="0">
                <a:solidFill>
                  <a:schemeClr val="tx1"/>
                </a:solidFill>
                <a:effectLst/>
                <a:latin typeface="+mn-lt"/>
                <a:ea typeface="+mn-ea"/>
                <a:cs typeface="+mn-cs"/>
              </a:rPr>
              <a:t>根据事务更新去投票决定是提交还是中止事务，最后</a:t>
            </a:r>
            <a:r>
              <a:rPr lang="en-US" altLang="zh-CN" sz="1200" b="0" i="0" u="none" strike="noStrike" kern="1200" dirty="0">
                <a:solidFill>
                  <a:schemeClr val="tx1"/>
                </a:solidFill>
                <a:effectLst/>
                <a:latin typeface="+mn-lt"/>
                <a:ea typeface="+mn-ea"/>
                <a:cs typeface="+mn-cs"/>
              </a:rPr>
              <a:t>coordinator</a:t>
            </a:r>
            <a:r>
              <a:rPr lang="zh-CN" altLang="en-US" sz="1200" b="0" i="0" u="none" strike="noStrike" kern="1200" dirty="0">
                <a:solidFill>
                  <a:schemeClr val="tx1"/>
                </a:solidFill>
                <a:effectLst/>
                <a:latin typeface="+mn-lt"/>
                <a:ea typeface="+mn-ea"/>
                <a:cs typeface="+mn-cs"/>
              </a:rPr>
              <a:t>决定最终结果。</a:t>
            </a:r>
          </a:p>
          <a:p>
            <a:r>
              <a:rPr lang="zh-CN" altLang="en-US" sz="1200" b="0" i="0" u="none" strike="noStrike" kern="1200" dirty="0">
                <a:solidFill>
                  <a:schemeClr val="tx1"/>
                </a:solidFill>
                <a:effectLst/>
                <a:latin typeface="+mn-lt"/>
                <a:ea typeface="+mn-ea"/>
                <a:cs typeface="+mn-cs"/>
              </a:rPr>
              <a:t>所以这就是事务的恢复，我知道它涉及很多步骤，而且还隐藏了一些细节，比如如何确定每个</a:t>
            </a:r>
            <a:r>
              <a:rPr lang="en-US" altLang="zh-CN" sz="1200" b="0" i="0" u="none" strike="noStrike" kern="1200" dirty="0">
                <a:solidFill>
                  <a:schemeClr val="tx1"/>
                </a:solidFill>
                <a:effectLst/>
                <a:latin typeface="+mn-lt"/>
                <a:ea typeface="+mn-ea"/>
                <a:cs typeface="+mn-cs"/>
              </a:rPr>
              <a:t>region</a:t>
            </a:r>
            <a:r>
              <a:rPr lang="zh-CN" altLang="en-US" sz="1200" b="0" i="0" u="none" strike="noStrike" kern="1200" dirty="0">
                <a:solidFill>
                  <a:schemeClr val="tx1"/>
                </a:solidFill>
                <a:effectLst/>
                <a:latin typeface="+mn-lt"/>
                <a:ea typeface="+mn-ea"/>
                <a:cs typeface="+mn-cs"/>
              </a:rPr>
              <a:t>的投票。我们需要记住的是，上面这些步骤的直觉是恢复保留了先前已提交或中止的事务的结果。我们说只有</a:t>
            </a:r>
            <a:r>
              <a:rPr lang="en-US" altLang="zh-CN" sz="1200" b="0" i="0" u="none" strike="noStrike" kern="1200" dirty="0">
                <a:solidFill>
                  <a:schemeClr val="tx1"/>
                </a:solidFill>
                <a:effectLst/>
                <a:latin typeface="+mn-lt"/>
                <a:ea typeface="+mn-ea"/>
                <a:cs typeface="+mn-cs"/>
              </a:rPr>
              <a:t>primary</a:t>
            </a:r>
            <a:r>
              <a:rPr lang="zh-CN" altLang="en-US" sz="1200" b="0" i="0" u="none" strike="noStrike" kern="1200" dirty="0">
                <a:solidFill>
                  <a:schemeClr val="tx1"/>
                </a:solidFill>
                <a:effectLst/>
                <a:latin typeface="+mn-lt"/>
                <a:ea typeface="+mn-ea"/>
                <a:cs typeface="+mn-cs"/>
              </a:rPr>
              <a:t>公开事务修改或</a:t>
            </a:r>
            <a:r>
              <a:rPr lang="en-US" altLang="zh-CN" sz="1200" b="0" i="0" u="none" strike="noStrike" kern="1200" dirty="0">
                <a:solidFill>
                  <a:schemeClr val="tx1"/>
                </a:solidFill>
                <a:effectLst/>
                <a:latin typeface="+mn-lt"/>
                <a:ea typeface="+mn-ea"/>
                <a:cs typeface="+mn-cs"/>
              </a:rPr>
              <a:t>coordinator</a:t>
            </a:r>
            <a:r>
              <a:rPr lang="zh-CN" altLang="en-US" sz="1200" b="0" i="0" u="none" strike="noStrike" kern="1200" dirty="0">
                <a:solidFill>
                  <a:schemeClr val="tx1"/>
                </a:solidFill>
                <a:effectLst/>
                <a:latin typeface="+mn-lt"/>
                <a:ea typeface="+mn-ea"/>
                <a:cs typeface="+mn-cs"/>
              </a:rPr>
              <a:t>通知应用程序提交事务时，事务被提交了。 当</a:t>
            </a:r>
            <a:r>
              <a:rPr lang="en-US" altLang="zh-CN" sz="1200" b="0" i="0" u="none" strike="noStrike" kern="1200" dirty="0">
                <a:solidFill>
                  <a:schemeClr val="tx1"/>
                </a:solidFill>
                <a:effectLst/>
                <a:latin typeface="+mn-lt"/>
                <a:ea typeface="+mn-ea"/>
                <a:cs typeface="+mn-cs"/>
              </a:rPr>
              <a:t>coordinator</a:t>
            </a:r>
            <a:r>
              <a:rPr lang="zh-CN" altLang="en-US" sz="1200" b="0" i="0" u="none" strike="noStrike" kern="1200" dirty="0">
                <a:solidFill>
                  <a:schemeClr val="tx1"/>
                </a:solidFill>
                <a:effectLst/>
                <a:latin typeface="+mn-lt"/>
                <a:ea typeface="+mn-ea"/>
                <a:cs typeface="+mn-cs"/>
              </a:rPr>
              <a:t>发送中止消息或通知应用程序事务已中止时，事务将中止。 对于尚未确定结果的交易，恢复可能会提交或中止，但它确保从其他故障中恢复可以保留之前结果。另外一点是，</a:t>
            </a:r>
            <a:r>
              <a:rPr lang="en-US" altLang="zh-CN" sz="1200" b="0" i="0" u="none" strike="noStrike" kern="1200" dirty="0">
                <a:solidFill>
                  <a:schemeClr val="tx1"/>
                </a:solidFill>
                <a:effectLst/>
                <a:latin typeface="+mn-lt"/>
                <a:ea typeface="+mn-ea"/>
                <a:cs typeface="+mn-cs"/>
              </a:rPr>
              <a:t>FaRM</a:t>
            </a:r>
            <a:r>
              <a:rPr lang="zh-CN" altLang="en-US" sz="1200" b="0" i="0" u="none" strike="noStrike" kern="1200" dirty="0">
                <a:solidFill>
                  <a:schemeClr val="tx1"/>
                </a:solidFill>
                <a:effectLst/>
                <a:latin typeface="+mn-lt"/>
                <a:ea typeface="+mn-ea"/>
                <a:cs typeface="+mn-cs"/>
              </a:rPr>
              <a:t>通过</a:t>
            </a:r>
            <a:r>
              <a:rPr lang="en-US" altLang="zh-CN" sz="1200" b="0" i="0" u="none" strike="noStrike" kern="1200" dirty="0">
                <a:solidFill>
                  <a:schemeClr val="tx1"/>
                </a:solidFill>
                <a:effectLst/>
                <a:latin typeface="+mn-lt"/>
                <a:ea typeface="+mn-ea"/>
                <a:cs typeface="+mn-cs"/>
              </a:rPr>
              <a:t>backup</a:t>
            </a:r>
            <a:r>
              <a:rPr lang="zh-CN" altLang="en-US" sz="1200" b="0" i="0" u="none" strike="noStrike" kern="1200" dirty="0">
                <a:solidFill>
                  <a:schemeClr val="tx1"/>
                </a:solidFill>
                <a:effectLst/>
                <a:latin typeface="+mn-lt"/>
                <a:ea typeface="+mn-ea"/>
                <a:cs typeface="+mn-cs"/>
              </a:rPr>
              <a:t>晋升为</a:t>
            </a:r>
            <a:r>
              <a:rPr lang="en-US" altLang="zh-CN" sz="1200" b="0" i="0" u="none" strike="noStrike" kern="1200" dirty="0">
                <a:solidFill>
                  <a:schemeClr val="tx1"/>
                </a:solidFill>
                <a:effectLst/>
                <a:latin typeface="+mn-lt"/>
                <a:ea typeface="+mn-ea"/>
                <a:cs typeface="+mn-cs"/>
              </a:rPr>
              <a:t>primary</a:t>
            </a:r>
            <a:r>
              <a:rPr lang="zh-CN" altLang="en-US" sz="1200" b="0" i="0" u="none" strike="noStrike" kern="1200" dirty="0">
                <a:solidFill>
                  <a:schemeClr val="tx1"/>
                </a:solidFill>
                <a:effectLst/>
                <a:latin typeface="+mn-lt"/>
                <a:ea typeface="+mn-ea"/>
                <a:cs typeface="+mn-cs"/>
              </a:rPr>
              <a:t>机制，确定恢复事务后相关</a:t>
            </a:r>
            <a:r>
              <a:rPr lang="en-US" altLang="zh-CN" sz="1200" b="0" i="0" u="none" strike="noStrike" kern="1200" dirty="0">
                <a:solidFill>
                  <a:schemeClr val="tx1"/>
                </a:solidFill>
                <a:effectLst/>
                <a:latin typeface="+mn-lt"/>
                <a:ea typeface="+mn-ea"/>
                <a:cs typeface="+mn-cs"/>
              </a:rPr>
              <a:t>region</a:t>
            </a:r>
            <a:r>
              <a:rPr lang="zh-CN" altLang="en-US" sz="1200" b="0" i="0" u="none" strike="noStrike" kern="1200" dirty="0">
                <a:solidFill>
                  <a:schemeClr val="tx1"/>
                </a:solidFill>
                <a:effectLst/>
                <a:latin typeface="+mn-lt"/>
                <a:ea typeface="+mn-ea"/>
                <a:cs typeface="+mn-cs"/>
              </a:rPr>
              <a:t>可以被重新访问以及大量的并行操作去尽可能的减少系统的停机时间。</a:t>
            </a:r>
          </a:p>
          <a:p>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23</a:t>
            </a:fld>
            <a:endParaRPr kumimoji="1" lang="zh-CN" altLang="en-US"/>
          </a:p>
        </p:txBody>
      </p:sp>
    </p:spTree>
    <p:extLst>
      <p:ext uri="{BB962C8B-B14F-4D97-AF65-F5344CB8AC3E}">
        <p14:creationId xmlns:p14="http://schemas.microsoft.com/office/powerpoint/2010/main" val="1047041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最后一步是数据恢复，对于</a:t>
            </a:r>
            <a:r>
              <a:rPr lang="en-US" altLang="zh-CN" sz="1200" b="0" i="0" u="none" strike="noStrike" kern="1200" dirty="0">
                <a:solidFill>
                  <a:schemeClr val="tx1"/>
                </a:solidFill>
                <a:effectLst/>
                <a:latin typeface="+mn-lt"/>
                <a:ea typeface="+mn-ea"/>
                <a:cs typeface="+mn-cs"/>
              </a:rPr>
              <a:t>FaRM</a:t>
            </a:r>
            <a:r>
              <a:rPr lang="zh-CN" altLang="en-US" sz="1200" b="0" i="0" u="none" strike="noStrike" kern="1200" dirty="0">
                <a:solidFill>
                  <a:schemeClr val="tx1"/>
                </a:solidFill>
                <a:effectLst/>
                <a:latin typeface="+mn-lt"/>
                <a:ea typeface="+mn-ea"/>
                <a:cs typeface="+mn-cs"/>
              </a:rPr>
              <a:t>来说，就是要对那些丢失了一个</a:t>
            </a:r>
            <a:r>
              <a:rPr lang="en-US" altLang="zh-CN" sz="1200" b="0" i="0" u="none" strike="noStrike" kern="1200" dirty="0">
                <a:solidFill>
                  <a:schemeClr val="tx1"/>
                </a:solidFill>
                <a:effectLst/>
                <a:latin typeface="+mn-lt"/>
                <a:ea typeface="+mn-ea"/>
                <a:cs typeface="+mn-cs"/>
              </a:rPr>
              <a:t>backup</a:t>
            </a:r>
            <a:r>
              <a:rPr lang="zh-CN" altLang="en-US" sz="1200" b="0" i="0" u="none" strike="noStrike" kern="1200" dirty="0">
                <a:solidFill>
                  <a:schemeClr val="tx1"/>
                </a:solidFill>
                <a:effectLst/>
                <a:latin typeface="+mn-lt"/>
                <a:ea typeface="+mn-ea"/>
                <a:cs typeface="+mn-cs"/>
              </a:rPr>
              <a:t>的</a:t>
            </a:r>
            <a:r>
              <a:rPr lang="en-US" altLang="zh-CN" sz="1200" b="0" i="0" u="none" strike="noStrike" kern="1200" dirty="0">
                <a:solidFill>
                  <a:schemeClr val="tx1"/>
                </a:solidFill>
                <a:effectLst/>
                <a:latin typeface="+mn-lt"/>
                <a:ea typeface="+mn-ea"/>
                <a:cs typeface="+mn-cs"/>
              </a:rPr>
              <a:t>region</a:t>
            </a:r>
            <a:r>
              <a:rPr lang="zh-CN" altLang="en-US" sz="1200" b="0" i="0" u="none" strike="noStrike" kern="1200" dirty="0">
                <a:solidFill>
                  <a:schemeClr val="tx1"/>
                </a:solidFill>
                <a:effectLst/>
                <a:latin typeface="+mn-lt"/>
                <a:ea typeface="+mn-ea"/>
                <a:cs typeface="+mn-cs"/>
              </a:rPr>
              <a:t>重新创建一个新的</a:t>
            </a:r>
            <a:r>
              <a:rPr lang="en-US" altLang="zh-CN" sz="1200" b="0" i="0" u="none" strike="noStrike" kern="1200" dirty="0">
                <a:solidFill>
                  <a:schemeClr val="tx1"/>
                </a:solidFill>
                <a:effectLst/>
                <a:latin typeface="+mn-lt"/>
                <a:ea typeface="+mn-ea"/>
                <a:cs typeface="+mn-cs"/>
              </a:rPr>
              <a:t>backup</a:t>
            </a:r>
            <a:r>
              <a:rPr lang="zh-CN" altLang="en-US" sz="1200" b="0" i="0" u="none" strike="noStrike" kern="1200" dirty="0">
                <a:solidFill>
                  <a:schemeClr val="tx1"/>
                </a:solidFill>
                <a:effectLst/>
                <a:latin typeface="+mn-lt"/>
                <a:ea typeface="+mn-ea"/>
                <a:cs typeface="+mn-cs"/>
              </a:rPr>
              <a:t>，这些是并行完成的，当在进行数据恢复的时候，新的事务仍然可以执行。</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因为它不会干扰到新的事务，因此在恢复数据的时候可以慢一点，放在后台，尽量不去影响前台的操作。</a:t>
            </a:r>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24</a:t>
            </a:fld>
            <a:endParaRPr kumimoji="1" lang="zh-CN" altLang="en-US"/>
          </a:p>
        </p:txBody>
      </p:sp>
    </p:spTree>
    <p:extLst>
      <p:ext uri="{BB962C8B-B14F-4D97-AF65-F5344CB8AC3E}">
        <p14:creationId xmlns:p14="http://schemas.microsoft.com/office/powerpoint/2010/main" val="29120221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25</a:t>
            </a:fld>
            <a:endParaRPr kumimoji="1" lang="zh-CN" altLang="en-US"/>
          </a:p>
        </p:txBody>
      </p:sp>
    </p:spTree>
    <p:extLst>
      <p:ext uri="{BB962C8B-B14F-4D97-AF65-F5344CB8AC3E}">
        <p14:creationId xmlns:p14="http://schemas.microsoft.com/office/powerpoint/2010/main" val="25791052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最后，我花一两分钟讲一下</a:t>
            </a:r>
            <a:r>
              <a:rPr lang="en-US" altLang="zh-CN" sz="1200" b="0" i="0" u="none" strike="noStrike" kern="1200" dirty="0">
                <a:solidFill>
                  <a:schemeClr val="tx1"/>
                </a:solidFill>
                <a:effectLst/>
                <a:latin typeface="+mn-lt"/>
                <a:ea typeface="+mn-ea"/>
                <a:cs typeface="+mn-cs"/>
              </a:rPr>
              <a:t>FaRM</a:t>
            </a:r>
            <a:r>
              <a:rPr lang="zh-CN" altLang="en-US" sz="1200" b="0" i="0" u="none" strike="noStrike" kern="1200" dirty="0">
                <a:solidFill>
                  <a:schemeClr val="tx1"/>
                </a:solidFill>
                <a:effectLst/>
                <a:latin typeface="+mn-lt"/>
                <a:ea typeface="+mn-ea"/>
                <a:cs typeface="+mn-cs"/>
              </a:rPr>
              <a:t>的评估结果。</a:t>
            </a:r>
          </a:p>
          <a:p>
            <a:r>
              <a:rPr lang="zh-CN" altLang="en-US" sz="1200" b="0" i="0" u="none" strike="noStrike" kern="1200" dirty="0">
                <a:solidFill>
                  <a:schemeClr val="tx1"/>
                </a:solidFill>
                <a:effectLst/>
                <a:latin typeface="+mn-lt"/>
                <a:ea typeface="+mn-ea"/>
                <a:cs typeface="+mn-cs"/>
              </a:rPr>
              <a:t>首先是性能，在正常操作下，没有</a:t>
            </a:r>
            <a:r>
              <a:rPr lang="en-US" altLang="zh-CN" sz="1200" b="0" i="0" u="none" strike="noStrike" kern="1200" dirty="0">
                <a:solidFill>
                  <a:schemeClr val="tx1"/>
                </a:solidFill>
                <a:effectLst/>
                <a:latin typeface="+mn-lt"/>
                <a:ea typeface="+mn-ea"/>
                <a:cs typeface="+mn-cs"/>
              </a:rPr>
              <a:t>failures</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TATP</a:t>
            </a:r>
            <a:r>
              <a:rPr lang="zh-CN" altLang="en-US" sz="1200" b="0" i="0" u="none" strike="noStrike" kern="1200" dirty="0">
                <a:solidFill>
                  <a:schemeClr val="tx1"/>
                </a:solidFill>
                <a:effectLst/>
                <a:latin typeface="+mn-lt"/>
                <a:ea typeface="+mn-ea"/>
                <a:cs typeface="+mn-cs"/>
              </a:rPr>
              <a:t>是用来测试高性能内存数据库的，它主要都是读操作。</a:t>
            </a:r>
          </a:p>
          <a:p>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26</a:t>
            </a:fld>
            <a:endParaRPr kumimoji="1" lang="zh-CN" altLang="en-US"/>
          </a:p>
        </p:txBody>
      </p:sp>
    </p:spTree>
    <p:extLst>
      <p:ext uri="{BB962C8B-B14F-4D97-AF65-F5344CB8AC3E}">
        <p14:creationId xmlns:p14="http://schemas.microsoft.com/office/powerpoint/2010/main" val="38409393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27</a:t>
            </a:fld>
            <a:endParaRPr kumimoji="1" lang="zh-CN" altLang="en-US"/>
          </a:p>
        </p:txBody>
      </p:sp>
    </p:spTree>
    <p:extLst>
      <p:ext uri="{BB962C8B-B14F-4D97-AF65-F5344CB8AC3E}">
        <p14:creationId xmlns:p14="http://schemas.microsoft.com/office/powerpoint/2010/main" val="3514907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要达到这一点，需要一些硬件上的支持。</a:t>
            </a:r>
          </a:p>
          <a:p>
            <a:r>
              <a:rPr lang="zh-CN" altLang="en-US" sz="1200" b="0" i="0" u="none" strike="noStrike" kern="1200" dirty="0">
                <a:solidFill>
                  <a:schemeClr val="tx1"/>
                </a:solidFill>
                <a:effectLst/>
                <a:latin typeface="+mn-lt"/>
                <a:ea typeface="+mn-ea"/>
                <a:cs typeface="+mn-cs"/>
              </a:rPr>
              <a:t>首先用了大量的</a:t>
            </a:r>
            <a:r>
              <a:rPr lang="en-US" altLang="zh-CN" sz="1200" b="0" i="0" u="none" strike="noStrike" kern="1200" dirty="0">
                <a:solidFill>
                  <a:schemeClr val="tx1"/>
                </a:solidFill>
                <a:effectLst/>
                <a:latin typeface="+mn-lt"/>
                <a:ea typeface="+mn-ea"/>
                <a:cs typeface="+mn-cs"/>
              </a:rPr>
              <a:t>DRAM</a:t>
            </a:r>
            <a:r>
              <a:rPr lang="zh-CN" altLang="en-US" sz="1200" b="0" i="0" u="none" strike="noStrike" kern="1200" dirty="0">
                <a:solidFill>
                  <a:schemeClr val="tx1"/>
                </a:solidFill>
                <a:effectLst/>
                <a:latin typeface="+mn-lt"/>
                <a:ea typeface="+mn-ea"/>
                <a:cs typeface="+mn-cs"/>
              </a:rPr>
              <a:t>，使用</a:t>
            </a:r>
            <a:r>
              <a:rPr lang="en-US" altLang="zh-CN" sz="1200" b="0" i="0" u="none" strike="noStrike" kern="1200" dirty="0">
                <a:solidFill>
                  <a:schemeClr val="tx1"/>
                </a:solidFill>
                <a:effectLst/>
                <a:latin typeface="+mn-lt"/>
                <a:ea typeface="+mn-ea"/>
                <a:cs typeface="+mn-cs"/>
              </a:rPr>
              <a:t>256GB</a:t>
            </a:r>
            <a:r>
              <a:rPr lang="zh-CN" altLang="en-US" sz="1200" b="0" i="0" u="none" strike="noStrike" kern="1200" dirty="0">
                <a:solidFill>
                  <a:schemeClr val="tx1"/>
                </a:solidFill>
                <a:effectLst/>
                <a:latin typeface="+mn-lt"/>
                <a:ea typeface="+mn-ea"/>
                <a:cs typeface="+mn-cs"/>
              </a:rPr>
              <a:t>的内存，并且会持续增加（因为摩尔定律）</a:t>
            </a:r>
          </a:p>
          <a:p>
            <a:r>
              <a:rPr lang="zh-CN" altLang="en-US" sz="1200" b="0" i="0" u="none" strike="noStrike" kern="1200" dirty="0">
                <a:solidFill>
                  <a:schemeClr val="tx1"/>
                </a:solidFill>
                <a:effectLst/>
                <a:latin typeface="+mn-lt"/>
                <a:ea typeface="+mn-ea"/>
                <a:cs typeface="+mn-cs"/>
              </a:rPr>
              <a:t>我们使用了非易失性内存（</a:t>
            </a:r>
            <a:r>
              <a:rPr lang="en-US" altLang="zh-CN" sz="1200" b="0" i="0" u="none" strike="noStrike" kern="1200" dirty="0" err="1">
                <a:solidFill>
                  <a:schemeClr val="tx1"/>
                </a:solidFill>
                <a:effectLst/>
                <a:latin typeface="+mn-lt"/>
                <a:ea typeface="+mn-ea"/>
                <a:cs typeface="+mn-cs"/>
              </a:rPr>
              <a:t>ssd</a:t>
            </a:r>
            <a:r>
              <a:rPr lang="zh-CN" altLang="en-US" sz="1200" b="0" i="0" u="none" strike="noStrike" kern="1200" dirty="0">
                <a:solidFill>
                  <a:schemeClr val="tx1"/>
                </a:solidFill>
                <a:effectLst/>
                <a:latin typeface="+mn-lt"/>
                <a:ea typeface="+mn-ea"/>
                <a:cs typeface="+mn-cs"/>
              </a:rPr>
              <a:t>），论文使用了分布式</a:t>
            </a:r>
            <a:r>
              <a:rPr lang="en-US" altLang="zh-CN" sz="1200" b="0" i="0" u="none" strike="noStrike" kern="1200" dirty="0">
                <a:solidFill>
                  <a:schemeClr val="tx1"/>
                </a:solidFill>
                <a:effectLst/>
                <a:latin typeface="+mn-lt"/>
                <a:ea typeface="+mn-ea"/>
                <a:cs typeface="+mn-cs"/>
              </a:rPr>
              <a:t>UPS</a:t>
            </a:r>
            <a:r>
              <a:rPr lang="zh-CN" altLang="en-US" sz="1200" b="0" i="0" u="none" strike="noStrike" kern="1200" dirty="0">
                <a:solidFill>
                  <a:schemeClr val="tx1"/>
                </a:solidFill>
                <a:effectLst/>
                <a:latin typeface="+mn-lt"/>
                <a:ea typeface="+mn-ea"/>
                <a:cs typeface="+mn-cs"/>
              </a:rPr>
              <a:t>有效地使</a:t>
            </a:r>
            <a:r>
              <a:rPr lang="en-US" altLang="zh-CN" sz="1200" b="0" i="0" u="none" strike="noStrike" kern="1200" dirty="0">
                <a:solidFill>
                  <a:schemeClr val="tx1"/>
                </a:solidFill>
                <a:effectLst/>
                <a:latin typeface="+mn-lt"/>
                <a:ea typeface="+mn-ea"/>
                <a:cs typeface="+mn-cs"/>
              </a:rPr>
              <a:t>DRAM</a:t>
            </a:r>
            <a:r>
              <a:rPr lang="zh-CN" altLang="en-US" sz="1200" b="0" i="0" u="none" strike="noStrike" kern="1200" dirty="0">
                <a:solidFill>
                  <a:schemeClr val="tx1"/>
                </a:solidFill>
                <a:effectLst/>
                <a:latin typeface="+mn-lt"/>
                <a:ea typeface="+mn-ea"/>
                <a:cs typeface="+mn-cs"/>
              </a:rPr>
              <a:t>耐用。当发生电源故障时，</a:t>
            </a:r>
            <a:r>
              <a:rPr lang="en-US" altLang="zh-CN" sz="1200" b="0" i="0" u="none" strike="noStrike" kern="1200" dirty="0">
                <a:solidFill>
                  <a:schemeClr val="tx1"/>
                </a:solidFill>
                <a:effectLst/>
                <a:latin typeface="+mn-lt"/>
                <a:ea typeface="+mn-ea"/>
                <a:cs typeface="+mn-cs"/>
              </a:rPr>
              <a:t>UPS</a:t>
            </a:r>
            <a:r>
              <a:rPr lang="zh-CN" altLang="en-US" sz="1200" b="0" i="0" u="none" strike="noStrike" kern="1200" dirty="0">
                <a:solidFill>
                  <a:schemeClr val="tx1"/>
                </a:solidFill>
                <a:effectLst/>
                <a:latin typeface="+mn-lt"/>
                <a:ea typeface="+mn-ea"/>
                <a:cs typeface="+mn-cs"/>
              </a:rPr>
              <a:t>利用电池的能量将内存内容保存到</a:t>
            </a:r>
            <a:r>
              <a:rPr lang="en-US" altLang="zh-CN" sz="1200" b="0" i="0" u="none" strike="noStrike" kern="1200" dirty="0" err="1">
                <a:solidFill>
                  <a:schemeClr val="tx1"/>
                </a:solidFill>
                <a:effectLst/>
                <a:latin typeface="+mn-lt"/>
                <a:ea typeface="+mn-ea"/>
                <a:cs typeface="+mn-cs"/>
              </a:rPr>
              <a:t>ssd</a:t>
            </a:r>
            <a:r>
              <a:rPr lang="zh-CN" altLang="en-US" sz="1200" b="0" i="0" u="none" strike="noStrike" kern="1200" dirty="0">
                <a:solidFill>
                  <a:schemeClr val="tx1"/>
                </a:solidFill>
                <a:effectLst/>
                <a:latin typeface="+mn-lt"/>
                <a:ea typeface="+mn-ea"/>
                <a:cs typeface="+mn-cs"/>
              </a:rPr>
              <a:t>。第三我们使用了支持</a:t>
            </a:r>
            <a:r>
              <a:rPr lang="en-US" altLang="zh-CN" sz="1200" b="0" i="0" u="none" strike="noStrike" kern="1200" dirty="0">
                <a:solidFill>
                  <a:schemeClr val="tx1"/>
                </a:solidFill>
                <a:effectLst/>
                <a:latin typeface="+mn-lt"/>
                <a:ea typeface="+mn-ea"/>
                <a:cs typeface="+mn-cs"/>
              </a:rPr>
              <a:t>RDMA</a:t>
            </a:r>
            <a:r>
              <a:rPr lang="zh-CN" altLang="en-US" sz="1200" b="0" i="0" u="none" strike="noStrike" kern="1200" dirty="0">
                <a:solidFill>
                  <a:schemeClr val="tx1"/>
                </a:solidFill>
                <a:effectLst/>
                <a:latin typeface="+mn-lt"/>
                <a:ea typeface="+mn-ea"/>
                <a:cs typeface="+mn-cs"/>
              </a:rPr>
              <a:t>的网络，它拥有很高的吞吐量，很低的延迟</a:t>
            </a:r>
          </a:p>
          <a:p>
            <a:r>
              <a:rPr lang="zh-CN" altLang="en-US" sz="1200" b="0" i="0" u="none" strike="noStrike" kern="1200" dirty="0">
                <a:solidFill>
                  <a:schemeClr val="tx1"/>
                </a:solidFill>
                <a:effectLst/>
                <a:latin typeface="+mn-lt"/>
                <a:ea typeface="+mn-ea"/>
                <a:cs typeface="+mn-cs"/>
              </a:rPr>
              <a:t>如果把这三个结合在一起，会发现它消除了访问存储的开销（除了失效情况），消除大量网络开销，这意味着</a:t>
            </a:r>
            <a:r>
              <a:rPr lang="en-US" altLang="zh-CN" sz="1200" b="0" i="0" u="none" strike="noStrike" kern="1200" dirty="0">
                <a:solidFill>
                  <a:schemeClr val="tx1"/>
                </a:solidFill>
                <a:effectLst/>
                <a:latin typeface="+mn-lt"/>
                <a:ea typeface="+mn-ea"/>
                <a:cs typeface="+mn-cs"/>
              </a:rPr>
              <a:t>CPU</a:t>
            </a:r>
            <a:r>
              <a:rPr lang="zh-CN" altLang="en-US" sz="1200" b="0" i="0" u="none" strike="noStrike" kern="1200" dirty="0">
                <a:solidFill>
                  <a:schemeClr val="tx1"/>
                </a:solidFill>
                <a:effectLst/>
                <a:latin typeface="+mn-lt"/>
                <a:ea typeface="+mn-ea"/>
                <a:cs typeface="+mn-cs"/>
              </a:rPr>
              <a:t>成为了主要的瓶颈</a:t>
            </a:r>
          </a:p>
          <a:p>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3</a:t>
            </a:fld>
            <a:endParaRPr kumimoji="1" lang="zh-CN" altLang="en-US"/>
          </a:p>
        </p:txBody>
      </p:sp>
    </p:spTree>
    <p:extLst>
      <p:ext uri="{BB962C8B-B14F-4D97-AF65-F5344CB8AC3E}">
        <p14:creationId xmlns:p14="http://schemas.microsoft.com/office/powerpoint/2010/main" val="866642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ok</a:t>
            </a:r>
            <a:r>
              <a:rPr lang="zh-CN" altLang="en-US" sz="1200" b="0" i="0" u="none" strike="noStrike" kern="1200" dirty="0">
                <a:solidFill>
                  <a:schemeClr val="tx1"/>
                </a:solidFill>
                <a:effectLst/>
                <a:latin typeface="+mn-lt"/>
                <a:ea typeface="+mn-ea"/>
                <a:cs typeface="+mn-cs"/>
              </a:rPr>
              <a:t>，现在假设已经有了使用这些硬件的系统，它当然能比没有这些硬件条件下性能更好，但是为了完全利用这些硬件，需要设计一个新的协议，这个协议是为我刚刚之前讲的那些</a:t>
            </a:r>
            <a:r>
              <a:rPr lang="en-US" altLang="zh-CN" sz="1200" b="0" i="0" u="none" strike="noStrike" kern="1200" dirty="0">
                <a:solidFill>
                  <a:schemeClr val="tx1"/>
                </a:solidFill>
                <a:effectLst/>
                <a:latin typeface="+mn-lt"/>
                <a:ea typeface="+mn-ea"/>
                <a:cs typeface="+mn-cs"/>
              </a:rPr>
              <a:t>hardware trends</a:t>
            </a:r>
            <a:r>
              <a:rPr lang="zh-CN" altLang="en-US" sz="1200" b="0" i="0" u="none" strike="noStrike" kern="1200" dirty="0">
                <a:solidFill>
                  <a:schemeClr val="tx1"/>
                </a:solidFill>
                <a:effectLst/>
                <a:latin typeface="+mn-lt"/>
                <a:ea typeface="+mn-ea"/>
                <a:cs typeface="+mn-cs"/>
              </a:rPr>
              <a:t>量身定做的。因此，这篇论文的主要工作是</a:t>
            </a:r>
            <a:r>
              <a:rPr lang="en-US" altLang="zh-CN" sz="1200" b="0" i="0" u="none" strike="noStrike" kern="1200" dirty="0">
                <a:solidFill>
                  <a:schemeClr val="tx1"/>
                </a:solidFill>
                <a:effectLst/>
                <a:latin typeface="+mn-lt"/>
                <a:ea typeface="+mn-ea"/>
                <a:cs typeface="+mn-cs"/>
              </a:rPr>
              <a:t>"design transaction and recovery protocols"</a:t>
            </a:r>
            <a:r>
              <a:rPr lang="zh-CN" altLang="en-US" sz="1200" b="0" i="0" u="none" strike="noStrike" kern="1200" dirty="0">
                <a:solidFill>
                  <a:schemeClr val="tx1"/>
                </a:solidFill>
                <a:effectLst/>
                <a:latin typeface="+mn-lt"/>
                <a:ea typeface="+mn-ea"/>
                <a:cs typeface="+mn-cs"/>
              </a:rPr>
              <a:t>，那之前说了，在这种硬件条件下，</a:t>
            </a:r>
            <a:r>
              <a:rPr lang="en-US" altLang="zh-CN" sz="1200" b="0" i="0" u="none" strike="noStrike" kern="1200" dirty="0">
                <a:solidFill>
                  <a:schemeClr val="tx1"/>
                </a:solidFill>
                <a:effectLst/>
                <a:latin typeface="+mn-lt"/>
                <a:ea typeface="+mn-ea"/>
                <a:cs typeface="+mn-cs"/>
              </a:rPr>
              <a:t>CPU</a:t>
            </a:r>
            <a:r>
              <a:rPr lang="zh-CN" altLang="en-US" sz="1200" b="0" i="0" u="none" strike="noStrike" kern="1200" dirty="0">
                <a:solidFill>
                  <a:schemeClr val="tx1"/>
                </a:solidFill>
                <a:effectLst/>
                <a:latin typeface="+mn-lt"/>
                <a:ea typeface="+mn-ea"/>
                <a:cs typeface="+mn-cs"/>
              </a:rPr>
              <a:t>会成为瓶颈，因此在设计这个协议的同时，论文需要遵循以下三个</a:t>
            </a:r>
            <a:r>
              <a:rPr lang="en-US" altLang="zh-CN" sz="1200" b="0" i="0" u="none" strike="noStrike" kern="1200" dirty="0">
                <a:solidFill>
                  <a:schemeClr val="tx1"/>
                </a:solidFill>
                <a:effectLst/>
                <a:latin typeface="+mn-lt"/>
                <a:ea typeface="+mn-ea"/>
                <a:cs typeface="+mn-cs"/>
              </a:rPr>
              <a:t>principle</a:t>
            </a:r>
            <a:r>
              <a:rPr lang="zh-CN" altLang="en-US" sz="1200" b="0" i="0" u="none" strike="noStrike" kern="1200" dirty="0">
                <a:solidFill>
                  <a:schemeClr val="tx1"/>
                </a:solidFill>
                <a:effectLst/>
                <a:latin typeface="+mn-lt"/>
                <a:ea typeface="+mn-ea"/>
                <a:cs typeface="+mn-cs"/>
              </a:rPr>
              <a:t>：</a:t>
            </a:r>
          </a:p>
          <a:p>
            <a:r>
              <a:rPr lang="zh-CN" altLang="en-US" sz="1200" b="0" i="0" u="none" strike="noStrike" kern="1200" dirty="0">
                <a:solidFill>
                  <a:schemeClr val="tx1"/>
                </a:solidFill>
                <a:effectLst/>
                <a:latin typeface="+mn-lt"/>
                <a:ea typeface="+mn-ea"/>
                <a:cs typeface="+mn-cs"/>
              </a:rPr>
              <a:t>使用单边的</a:t>
            </a:r>
            <a:r>
              <a:rPr lang="en-US" altLang="zh-CN" sz="1200" b="0" i="0" u="none" strike="noStrike" kern="1200" dirty="0">
                <a:solidFill>
                  <a:schemeClr val="tx1"/>
                </a:solidFill>
                <a:effectLst/>
                <a:latin typeface="+mn-lt"/>
                <a:ea typeface="+mn-ea"/>
                <a:cs typeface="+mn-cs"/>
              </a:rPr>
              <a:t>RDMA</a:t>
            </a:r>
            <a:r>
              <a:rPr lang="zh-CN" altLang="en-US" sz="1200" b="0" i="0" u="none" strike="noStrike" kern="1200" dirty="0">
                <a:solidFill>
                  <a:schemeClr val="tx1"/>
                </a:solidFill>
                <a:effectLst/>
                <a:latin typeface="+mn-lt"/>
                <a:ea typeface="+mn-ea"/>
                <a:cs typeface="+mn-cs"/>
              </a:rPr>
              <a:t>操作，因为它不仅提供了高吞吐量，低延迟，还做到了</a:t>
            </a:r>
            <a:r>
              <a:rPr lang="en-US" altLang="zh-CN" sz="1200" b="0" i="0" u="none" strike="noStrike" kern="1200" dirty="0">
                <a:solidFill>
                  <a:schemeClr val="tx1"/>
                </a:solidFill>
                <a:effectLst/>
                <a:latin typeface="+mn-lt"/>
                <a:ea typeface="+mn-ea"/>
                <a:cs typeface="+mn-cs"/>
              </a:rPr>
              <a:t>CPU efficient</a:t>
            </a:r>
          </a:p>
          <a:p>
            <a:r>
              <a:rPr lang="zh-CN" altLang="en-US" sz="1200" b="0" i="0" u="none" strike="noStrike" kern="1200" dirty="0">
                <a:solidFill>
                  <a:schemeClr val="tx1"/>
                </a:solidFill>
                <a:effectLst/>
                <a:latin typeface="+mn-lt"/>
                <a:ea typeface="+mn-ea"/>
                <a:cs typeface="+mn-cs"/>
              </a:rPr>
              <a:t>第二个准则是在我们的协议中减少消息数量，因为处理消息需要占用</a:t>
            </a:r>
            <a:r>
              <a:rPr lang="en-US" altLang="zh-CN" sz="1200" b="0" i="0" u="none" strike="noStrike" kern="1200" dirty="0">
                <a:solidFill>
                  <a:schemeClr val="tx1"/>
                </a:solidFill>
                <a:effectLst/>
                <a:latin typeface="+mn-lt"/>
                <a:ea typeface="+mn-ea"/>
                <a:cs typeface="+mn-cs"/>
              </a:rPr>
              <a:t>CPU</a:t>
            </a:r>
            <a:r>
              <a:rPr lang="zh-CN" altLang="en-US" sz="1200" b="0" i="0" u="none" strike="noStrike" kern="1200" dirty="0">
                <a:solidFill>
                  <a:schemeClr val="tx1"/>
                </a:solidFill>
                <a:effectLst/>
                <a:latin typeface="+mn-lt"/>
                <a:ea typeface="+mn-ea"/>
                <a:cs typeface="+mn-cs"/>
              </a:rPr>
              <a:t>，比如论文中设计了一个</a:t>
            </a:r>
            <a:r>
              <a:rPr lang="en-US" altLang="zh-CN" sz="1200" b="0" i="0" u="none" strike="noStrike" kern="1200" dirty="0">
                <a:solidFill>
                  <a:schemeClr val="tx1"/>
                </a:solidFill>
                <a:effectLst/>
                <a:latin typeface="+mn-lt"/>
                <a:ea typeface="+mn-ea"/>
                <a:cs typeface="+mn-cs"/>
              </a:rPr>
              <a:t>4PC</a:t>
            </a:r>
            <a:r>
              <a:rPr lang="zh-CN" altLang="en-US" sz="1200" b="0" i="0" u="none" strike="noStrike" kern="1200" dirty="0">
                <a:solidFill>
                  <a:schemeClr val="tx1"/>
                </a:solidFill>
                <a:effectLst/>
                <a:latin typeface="+mn-lt"/>
                <a:ea typeface="+mn-ea"/>
                <a:cs typeface="+mn-cs"/>
              </a:rPr>
              <a:t>的事务设计而不是传统的</a:t>
            </a:r>
            <a:r>
              <a:rPr lang="en-US" altLang="zh-CN" sz="1200" b="0" i="0" u="none" strike="noStrike" kern="1200" dirty="0">
                <a:solidFill>
                  <a:schemeClr val="tx1"/>
                </a:solidFill>
                <a:effectLst/>
                <a:latin typeface="+mn-lt"/>
                <a:ea typeface="+mn-ea"/>
                <a:cs typeface="+mn-cs"/>
              </a:rPr>
              <a:t>2PC</a:t>
            </a:r>
            <a:r>
              <a:rPr lang="zh-CN" altLang="en-US" sz="1200" b="0" i="0" u="none" strike="noStrike" kern="1200" dirty="0">
                <a:solidFill>
                  <a:schemeClr val="tx1"/>
                </a:solidFill>
                <a:effectLst/>
                <a:latin typeface="+mn-lt"/>
                <a:ea typeface="+mn-ea"/>
                <a:cs typeface="+mn-cs"/>
              </a:rPr>
              <a:t>，因为它更加</a:t>
            </a:r>
            <a:r>
              <a:rPr lang="en-US" altLang="zh-CN" sz="1200" b="0" i="0" u="none" strike="noStrike" kern="1200" dirty="0">
                <a:solidFill>
                  <a:schemeClr val="tx1"/>
                </a:solidFill>
                <a:effectLst/>
                <a:latin typeface="+mn-lt"/>
                <a:ea typeface="+mn-ea"/>
                <a:cs typeface="+mn-cs"/>
              </a:rPr>
              <a:t>CPU efficient</a:t>
            </a:r>
            <a:r>
              <a:rPr lang="zh-CN" altLang="en-US" sz="1200" b="0" i="0" u="none" strike="noStrike" kern="1200" dirty="0">
                <a:solidFill>
                  <a:schemeClr val="tx1"/>
                </a:solidFill>
                <a:effectLst/>
                <a:latin typeface="+mn-lt"/>
                <a:ea typeface="+mn-ea"/>
                <a:cs typeface="+mn-cs"/>
              </a:rPr>
              <a:t>，这个会在之后再详细解释</a:t>
            </a:r>
          </a:p>
          <a:p>
            <a:r>
              <a:rPr lang="zh-CN" altLang="en-US" sz="1200" b="0" i="0" u="none" strike="noStrike" kern="1200" dirty="0">
                <a:solidFill>
                  <a:schemeClr val="tx1"/>
                </a:solidFill>
                <a:effectLst/>
                <a:latin typeface="+mn-lt"/>
                <a:ea typeface="+mn-ea"/>
                <a:cs typeface="+mn-cs"/>
              </a:rPr>
              <a:t>那当然我们可以肯定也要好好的利用</a:t>
            </a:r>
            <a:r>
              <a:rPr lang="en-US" altLang="zh-CN" sz="1200" b="0" i="0" u="none" strike="noStrike" kern="1200" dirty="0">
                <a:solidFill>
                  <a:schemeClr val="tx1"/>
                </a:solidFill>
                <a:effectLst/>
                <a:latin typeface="+mn-lt"/>
                <a:ea typeface="+mn-ea"/>
                <a:cs typeface="+mn-cs"/>
              </a:rPr>
              <a:t>CPU</a:t>
            </a:r>
            <a:r>
              <a:rPr lang="zh-CN" altLang="en-US" sz="1200" b="0" i="0" u="none" strike="noStrike" kern="1200" dirty="0">
                <a:solidFill>
                  <a:schemeClr val="tx1"/>
                </a:solidFill>
                <a:effectLst/>
                <a:latin typeface="+mn-lt"/>
                <a:ea typeface="+mn-ea"/>
                <a:cs typeface="+mn-cs"/>
              </a:rPr>
              <a:t>，所以它使用了高效的并行，一个例子是，论文设计的协议在系统恢复时允许新事务的执行，从而提高可用性</a:t>
            </a:r>
          </a:p>
          <a:p>
            <a:br>
              <a:rPr lang="zh-CN" altLang="en-US" dirty="0"/>
            </a:br>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4</a:t>
            </a:fld>
            <a:endParaRPr kumimoji="1" lang="zh-CN" altLang="en-US"/>
          </a:p>
        </p:txBody>
      </p:sp>
    </p:spTree>
    <p:extLst>
      <p:ext uri="{BB962C8B-B14F-4D97-AF65-F5344CB8AC3E}">
        <p14:creationId xmlns:p14="http://schemas.microsoft.com/office/powerpoint/2010/main" val="1659382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那接下来我就要介绍论文如果利用上面这三个准则去构建一个高效的事务和恢复协议</a:t>
            </a:r>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5</a:t>
            </a:fld>
            <a:endParaRPr kumimoji="1" lang="zh-CN" altLang="en-US"/>
          </a:p>
        </p:txBody>
      </p:sp>
    </p:spTree>
    <p:extLst>
      <p:ext uri="{BB962C8B-B14F-4D97-AF65-F5344CB8AC3E}">
        <p14:creationId xmlns:p14="http://schemas.microsoft.com/office/powerpoint/2010/main" val="999294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先讲一下背景，论文构建的系统叫做</a:t>
            </a:r>
            <a:r>
              <a:rPr lang="en-US" altLang="zh-CN" sz="1200" b="0" i="0" u="none" strike="noStrike" kern="1200" dirty="0">
                <a:solidFill>
                  <a:schemeClr val="tx1"/>
                </a:solidFill>
                <a:effectLst/>
                <a:latin typeface="+mn-lt"/>
                <a:ea typeface="+mn-ea"/>
                <a:cs typeface="+mn-cs"/>
              </a:rPr>
              <a:t>FaRM</a:t>
            </a:r>
            <a:r>
              <a:rPr lang="zh-CN" altLang="en-US" sz="1200" b="0" i="0" u="none" strike="noStrike" kern="1200" dirty="0">
                <a:solidFill>
                  <a:schemeClr val="tx1"/>
                </a:solidFill>
                <a:effectLst/>
                <a:latin typeface="+mn-lt"/>
                <a:ea typeface="+mn-ea"/>
                <a:cs typeface="+mn-cs"/>
              </a:rPr>
              <a:t>，是一个分布式计算平台，它的目标是简化构建分布式系统的任务，并能够以简单的方式利用我们刚刚提及的硬件。</a:t>
            </a:r>
            <a:r>
              <a:rPr lang="en-US" altLang="zh-CN" sz="1200" b="0" i="0" u="none" strike="noStrike" kern="1200" dirty="0">
                <a:solidFill>
                  <a:schemeClr val="tx1"/>
                </a:solidFill>
                <a:effectLst/>
                <a:latin typeface="+mn-lt"/>
                <a:ea typeface="+mn-ea"/>
                <a:cs typeface="+mn-cs"/>
              </a:rPr>
              <a:t>FaRM</a:t>
            </a:r>
            <a:r>
              <a:rPr lang="zh-CN" altLang="en-US" sz="1200" b="0" i="0" u="none" strike="noStrike" kern="1200" dirty="0">
                <a:solidFill>
                  <a:schemeClr val="tx1"/>
                </a:solidFill>
                <a:effectLst/>
                <a:latin typeface="+mn-lt"/>
                <a:ea typeface="+mn-ea"/>
                <a:cs typeface="+mn-cs"/>
              </a:rPr>
              <a:t>有一个一个集群，它把所有数据都存储在内存中，</a:t>
            </a:r>
            <a:r>
              <a:rPr lang="en-US" altLang="zh-CN" sz="1200" b="0" i="0" u="none" strike="noStrike" kern="1200" dirty="0">
                <a:solidFill>
                  <a:schemeClr val="tx1"/>
                </a:solidFill>
                <a:effectLst/>
                <a:latin typeface="+mn-lt"/>
                <a:ea typeface="+mn-ea"/>
                <a:cs typeface="+mn-cs"/>
              </a:rPr>
              <a:t>FaRM</a:t>
            </a:r>
            <a:r>
              <a:rPr lang="zh-CN" altLang="en-US" sz="1200" b="0" i="0" u="none" strike="noStrike" kern="1200" dirty="0">
                <a:solidFill>
                  <a:schemeClr val="tx1"/>
                </a:solidFill>
                <a:effectLst/>
                <a:latin typeface="+mn-lt"/>
                <a:ea typeface="+mn-ea"/>
                <a:cs typeface="+mn-cs"/>
              </a:rPr>
              <a:t>把所有集群的内存作为一个共享的内存，集群中所有机器中的内存组成统一地址空间，应用就可以在这个上面进行一些事务的操作。</a:t>
            </a:r>
            <a:r>
              <a:rPr lang="en-US" altLang="zh-CN" sz="1200" b="0" i="0" u="none" strike="noStrike" kern="1200" dirty="0">
                <a:solidFill>
                  <a:schemeClr val="tx1"/>
                </a:solidFill>
                <a:effectLst/>
                <a:latin typeface="+mn-lt"/>
                <a:ea typeface="+mn-ea"/>
                <a:cs typeface="+mn-cs"/>
              </a:rPr>
              <a:t>ok</a:t>
            </a:r>
            <a:r>
              <a:rPr lang="zh-CN" altLang="en-US" sz="1200" b="0" i="0" u="none" strike="noStrike" kern="1200" dirty="0">
                <a:solidFill>
                  <a:schemeClr val="tx1"/>
                </a:solidFill>
                <a:effectLst/>
                <a:latin typeface="+mn-lt"/>
                <a:ea typeface="+mn-ea"/>
                <a:cs typeface="+mn-cs"/>
              </a:rPr>
              <a:t>，那接下来讲的事务就是在这个上下文。</a:t>
            </a:r>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7</a:t>
            </a:fld>
            <a:endParaRPr kumimoji="1" lang="zh-CN" altLang="en-US"/>
          </a:p>
        </p:txBody>
      </p:sp>
    </p:spTree>
    <p:extLst>
      <p:ext uri="{BB962C8B-B14F-4D97-AF65-F5344CB8AC3E}">
        <p14:creationId xmlns:p14="http://schemas.microsoft.com/office/powerpoint/2010/main" val="2253719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FaRM</a:t>
            </a:r>
            <a:r>
              <a:rPr lang="zh-CN" altLang="en-US" sz="1200" b="0" i="0" u="none" strike="noStrike" kern="1200" dirty="0">
                <a:solidFill>
                  <a:schemeClr val="tx1"/>
                </a:solidFill>
                <a:effectLst/>
                <a:latin typeface="+mn-lt"/>
                <a:ea typeface="+mn-ea"/>
                <a:cs typeface="+mn-cs"/>
              </a:rPr>
              <a:t>中的每个机器都会把它大部分内存贡献给共享内存，因为每台机器会把数据存在内存中，每个数据块大小是</a:t>
            </a:r>
            <a:r>
              <a:rPr lang="en-US" altLang="zh-CN" sz="1200" b="0" i="0" u="none" strike="noStrike" kern="1200" dirty="0">
                <a:solidFill>
                  <a:schemeClr val="tx1"/>
                </a:solidFill>
                <a:effectLst/>
                <a:latin typeface="+mn-lt"/>
                <a:ea typeface="+mn-ea"/>
                <a:cs typeface="+mn-cs"/>
              </a:rPr>
              <a:t>2gb</a:t>
            </a:r>
            <a:r>
              <a:rPr lang="zh-CN" altLang="en-US" sz="1200" b="0" i="0" u="none" strike="noStrike" kern="1200" dirty="0">
                <a:solidFill>
                  <a:schemeClr val="tx1"/>
                </a:solidFill>
                <a:effectLst/>
                <a:latin typeface="+mn-lt"/>
                <a:ea typeface="+mn-ea"/>
                <a:cs typeface="+mn-cs"/>
              </a:rPr>
              <a:t>，论文称之为</a:t>
            </a:r>
            <a:r>
              <a:rPr lang="en-US" altLang="zh-CN" sz="1200" b="0" i="0" u="none" strike="noStrike" kern="1200" dirty="0">
                <a:solidFill>
                  <a:schemeClr val="tx1"/>
                </a:solidFill>
                <a:effectLst/>
                <a:latin typeface="+mn-lt"/>
                <a:ea typeface="+mn-ea"/>
                <a:cs typeface="+mn-cs"/>
              </a:rPr>
              <a:t>region</a:t>
            </a:r>
            <a:r>
              <a:rPr lang="zh-CN" altLang="en-US" sz="1200" b="0" i="0" u="none" strike="noStrike" kern="1200" dirty="0">
                <a:solidFill>
                  <a:schemeClr val="tx1"/>
                </a:solidFill>
                <a:effectLst/>
                <a:latin typeface="+mn-lt"/>
                <a:ea typeface="+mn-ea"/>
                <a:cs typeface="+mn-cs"/>
              </a:rPr>
              <a:t>，这些数据块可以通过</a:t>
            </a:r>
            <a:r>
              <a:rPr lang="en-US" altLang="zh-CN" sz="1200" b="0" i="0" u="none" strike="noStrike" kern="1200" dirty="0">
                <a:solidFill>
                  <a:schemeClr val="tx1"/>
                </a:solidFill>
                <a:effectLst/>
                <a:latin typeface="+mn-lt"/>
                <a:ea typeface="+mn-ea"/>
                <a:cs typeface="+mn-cs"/>
              </a:rPr>
              <a:t>RDMA</a:t>
            </a:r>
            <a:r>
              <a:rPr lang="zh-CN" altLang="en-US" sz="1200" b="0" i="0" u="none" strike="noStrike" kern="1200" dirty="0">
                <a:solidFill>
                  <a:schemeClr val="tx1"/>
                </a:solidFill>
                <a:effectLst/>
                <a:latin typeface="+mn-lt"/>
                <a:ea typeface="+mn-ea"/>
                <a:cs typeface="+mn-cs"/>
              </a:rPr>
              <a:t>访问。所以</a:t>
            </a:r>
            <a:r>
              <a:rPr lang="en-US" altLang="zh-CN" sz="1200" b="0" i="0" u="none" strike="noStrike" kern="1200" dirty="0">
                <a:solidFill>
                  <a:schemeClr val="tx1"/>
                </a:solidFill>
                <a:effectLst/>
                <a:latin typeface="+mn-lt"/>
                <a:ea typeface="+mn-ea"/>
                <a:cs typeface="+mn-cs"/>
              </a:rPr>
              <a:t>FaRM</a:t>
            </a:r>
            <a:r>
              <a:rPr lang="zh-CN" altLang="en-US" sz="1200" b="0" i="0" u="none" strike="noStrike" kern="1200" dirty="0">
                <a:solidFill>
                  <a:schemeClr val="tx1"/>
                </a:solidFill>
                <a:effectLst/>
                <a:latin typeface="+mn-lt"/>
                <a:ea typeface="+mn-ea"/>
                <a:cs typeface="+mn-cs"/>
              </a:rPr>
              <a:t>通过</a:t>
            </a:r>
            <a:r>
              <a:rPr lang="en-US" altLang="zh-CN" sz="1200" b="0" i="0" u="none" strike="noStrike" kern="1200" dirty="0">
                <a:solidFill>
                  <a:schemeClr val="tx1"/>
                </a:solidFill>
                <a:effectLst/>
                <a:latin typeface="+mn-lt"/>
                <a:ea typeface="+mn-ea"/>
                <a:cs typeface="+mn-cs"/>
              </a:rPr>
              <a:t>RDMA read</a:t>
            </a:r>
            <a:r>
              <a:rPr lang="zh-CN" altLang="en-US" sz="1200" b="0" i="0" u="none" strike="noStrike" kern="1200" dirty="0">
                <a:solidFill>
                  <a:schemeClr val="tx1"/>
                </a:solidFill>
                <a:effectLst/>
                <a:latin typeface="+mn-lt"/>
                <a:ea typeface="+mn-ea"/>
                <a:cs typeface="+mn-cs"/>
              </a:rPr>
              <a:t>去读取对象，比如机器</a:t>
            </a:r>
            <a:r>
              <a:rPr lang="en-US" altLang="zh-CN" sz="1200" b="0" i="0" u="none" strike="noStrike" kern="1200" dirty="0">
                <a:solidFill>
                  <a:schemeClr val="tx1"/>
                </a:solidFill>
                <a:effectLst/>
                <a:latin typeface="+mn-lt"/>
                <a:ea typeface="+mn-ea"/>
                <a:cs typeface="+mn-cs"/>
              </a:rPr>
              <a:t>B</a:t>
            </a:r>
            <a:r>
              <a:rPr lang="zh-CN" altLang="en-US" sz="1200" b="0" i="0" u="none" strike="noStrike" kern="1200" dirty="0">
                <a:solidFill>
                  <a:schemeClr val="tx1"/>
                </a:solidFill>
                <a:effectLst/>
                <a:latin typeface="+mn-lt"/>
                <a:ea typeface="+mn-ea"/>
                <a:cs typeface="+mn-cs"/>
              </a:rPr>
              <a:t>发起一个</a:t>
            </a:r>
            <a:r>
              <a:rPr lang="en-US" altLang="zh-CN" sz="1200" b="0" i="0" u="none" strike="noStrike" kern="1200" dirty="0">
                <a:solidFill>
                  <a:schemeClr val="tx1"/>
                </a:solidFill>
                <a:effectLst/>
                <a:latin typeface="+mn-lt"/>
                <a:ea typeface="+mn-ea"/>
                <a:cs typeface="+mn-cs"/>
              </a:rPr>
              <a:t>RDMA read</a:t>
            </a:r>
            <a:r>
              <a:rPr lang="zh-CN" altLang="en-US" sz="1200" b="0" i="0" u="none" strike="noStrike" kern="1200" dirty="0">
                <a:solidFill>
                  <a:schemeClr val="tx1"/>
                </a:solidFill>
                <a:effectLst/>
                <a:latin typeface="+mn-lt"/>
                <a:ea typeface="+mn-ea"/>
                <a:cs typeface="+mn-cs"/>
              </a:rPr>
              <a:t>，通过</a:t>
            </a:r>
            <a:r>
              <a:rPr lang="en-US" altLang="zh-CN" sz="1200" b="0" i="0" u="none" strike="noStrike" kern="1200" dirty="0">
                <a:solidFill>
                  <a:schemeClr val="tx1"/>
                </a:solidFill>
                <a:effectLst/>
                <a:latin typeface="+mn-lt"/>
                <a:ea typeface="+mn-ea"/>
                <a:cs typeface="+mn-cs"/>
              </a:rPr>
              <a:t>NIC</a:t>
            </a:r>
            <a:r>
              <a:rPr lang="zh-CN" altLang="en-US" sz="1200" b="0" i="0" u="none" strike="noStrike" kern="1200" dirty="0">
                <a:solidFill>
                  <a:schemeClr val="tx1"/>
                </a:solidFill>
                <a:effectLst/>
                <a:latin typeface="+mn-lt"/>
                <a:ea typeface="+mn-ea"/>
                <a:cs typeface="+mn-cs"/>
              </a:rPr>
              <a:t>网卡，到内存中去</a:t>
            </a:r>
            <a:r>
              <a:rPr lang="en-US" altLang="zh-CN" sz="1200" b="0" i="0" u="none" strike="noStrike" kern="1200" dirty="0">
                <a:solidFill>
                  <a:schemeClr val="tx1"/>
                </a:solidFill>
                <a:effectLst/>
                <a:latin typeface="+mn-lt"/>
                <a:ea typeface="+mn-ea"/>
                <a:cs typeface="+mn-cs"/>
              </a:rPr>
              <a:t>fetch</a:t>
            </a:r>
            <a:r>
              <a:rPr lang="zh-CN" altLang="en-US" sz="1200" b="0" i="0" u="none" strike="noStrike" kern="1200" dirty="0">
                <a:solidFill>
                  <a:schemeClr val="tx1"/>
                </a:solidFill>
                <a:effectLst/>
                <a:latin typeface="+mn-lt"/>
                <a:ea typeface="+mn-ea"/>
                <a:cs typeface="+mn-cs"/>
              </a:rPr>
              <a:t>这些数据，然后直接把数据传回给机器</a:t>
            </a:r>
            <a:r>
              <a:rPr lang="en-US" altLang="zh-CN" sz="1200" b="0" i="0" u="none" strike="noStrike" kern="1200" dirty="0">
                <a:solidFill>
                  <a:schemeClr val="tx1"/>
                </a:solidFill>
                <a:effectLst/>
                <a:latin typeface="+mn-lt"/>
                <a:ea typeface="+mn-ea"/>
                <a:cs typeface="+mn-cs"/>
              </a:rPr>
              <a:t>B</a:t>
            </a:r>
            <a:r>
              <a:rPr lang="zh-CN" altLang="en-US" sz="1200" b="0" i="0" u="none" strike="noStrike" kern="1200" dirty="0">
                <a:solidFill>
                  <a:schemeClr val="tx1"/>
                </a:solidFill>
                <a:effectLst/>
                <a:latin typeface="+mn-lt"/>
                <a:ea typeface="+mn-ea"/>
                <a:cs typeface="+mn-cs"/>
              </a:rPr>
              <a:t>，而不需要中断</a:t>
            </a:r>
            <a:r>
              <a:rPr lang="en-US" altLang="zh-CN" sz="1200" b="0" i="0" u="none" strike="noStrike" kern="1200" dirty="0">
                <a:solidFill>
                  <a:schemeClr val="tx1"/>
                </a:solidFill>
                <a:effectLst/>
                <a:latin typeface="+mn-lt"/>
                <a:ea typeface="+mn-ea"/>
                <a:cs typeface="+mn-cs"/>
              </a:rPr>
              <a:t>CPU</a:t>
            </a:r>
            <a:r>
              <a:rPr lang="zh-CN" altLang="en-US" sz="1200" b="0" i="0" u="none" strike="noStrike" kern="1200" dirty="0">
                <a:solidFill>
                  <a:schemeClr val="tx1"/>
                </a:solidFill>
                <a:effectLst/>
                <a:latin typeface="+mn-lt"/>
                <a:ea typeface="+mn-ea"/>
                <a:cs typeface="+mn-cs"/>
              </a:rPr>
              <a:t>，（因为不需要打断</a:t>
            </a:r>
            <a:r>
              <a:rPr lang="en-US" altLang="zh-CN" sz="1200" b="0" i="0" u="none" strike="noStrike" kern="1200" dirty="0">
                <a:solidFill>
                  <a:schemeClr val="tx1"/>
                </a:solidFill>
                <a:effectLst/>
                <a:latin typeface="+mn-lt"/>
                <a:ea typeface="+mn-ea"/>
                <a:cs typeface="+mn-cs"/>
              </a:rPr>
              <a:t>CPU</a:t>
            </a:r>
            <a:r>
              <a:rPr lang="zh-CN" altLang="en-US" sz="1200" b="0" i="0" u="none" strike="noStrike" kern="1200" dirty="0">
                <a:solidFill>
                  <a:schemeClr val="tx1"/>
                </a:solidFill>
                <a:effectLst/>
                <a:latin typeface="+mn-lt"/>
                <a:ea typeface="+mn-ea"/>
                <a:cs typeface="+mn-cs"/>
              </a:rPr>
              <a:t>，所以它是</a:t>
            </a:r>
            <a:r>
              <a:rPr lang="en-US" altLang="zh-CN" sz="1200" b="0" i="0" u="none" strike="noStrike" kern="1200" dirty="0" err="1">
                <a:solidFill>
                  <a:schemeClr val="tx1"/>
                </a:solidFill>
                <a:effectLst/>
                <a:latin typeface="+mn-lt"/>
                <a:ea typeface="+mn-ea"/>
                <a:cs typeface="+mn-cs"/>
              </a:rPr>
              <a:t>cpu</a:t>
            </a:r>
            <a:r>
              <a:rPr lang="en-US" altLang="zh-CN" sz="1200" b="0" i="0" u="none" strike="noStrike" kern="1200" dirty="0">
                <a:solidFill>
                  <a:schemeClr val="tx1"/>
                </a:solidFill>
                <a:effectLst/>
                <a:latin typeface="+mn-lt"/>
                <a:ea typeface="+mn-ea"/>
                <a:cs typeface="+mn-cs"/>
              </a:rPr>
              <a:t> efficient</a:t>
            </a:r>
            <a:r>
              <a:rPr lang="zh-CN" altLang="en-US" sz="1200" b="0" i="0" u="none" strike="noStrike" kern="1200" dirty="0">
                <a:solidFill>
                  <a:schemeClr val="tx1"/>
                </a:solidFill>
                <a:effectLst/>
                <a:latin typeface="+mn-lt"/>
                <a:ea typeface="+mn-ea"/>
                <a:cs typeface="+mn-cs"/>
              </a:rPr>
              <a:t>），即使事务更新了数据，它同样可以保证了数据一致性，这些内容是在</a:t>
            </a:r>
            <a:r>
              <a:rPr lang="en-US" altLang="zh-CN" sz="1200" b="0" i="0" u="none" strike="noStrike" kern="1200" dirty="0">
                <a:solidFill>
                  <a:schemeClr val="tx1"/>
                </a:solidFill>
                <a:effectLst/>
                <a:latin typeface="+mn-lt"/>
                <a:ea typeface="+mn-ea"/>
                <a:cs typeface="+mn-cs"/>
              </a:rPr>
              <a:t>14</a:t>
            </a:r>
            <a:r>
              <a:rPr lang="zh-CN" altLang="en-US" sz="1200" b="0" i="0" u="none" strike="noStrike" kern="1200" dirty="0">
                <a:solidFill>
                  <a:schemeClr val="tx1"/>
                </a:solidFill>
                <a:effectLst/>
                <a:latin typeface="+mn-lt"/>
                <a:ea typeface="+mn-ea"/>
                <a:cs typeface="+mn-cs"/>
              </a:rPr>
              <a:t>年他们发表的论文讲述的，在这里就不展开了。</a:t>
            </a:r>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8</a:t>
            </a:fld>
            <a:endParaRPr kumimoji="1" lang="zh-CN" altLang="en-US"/>
          </a:p>
        </p:txBody>
      </p:sp>
    </p:spTree>
    <p:extLst>
      <p:ext uri="{BB962C8B-B14F-4D97-AF65-F5344CB8AC3E}">
        <p14:creationId xmlns:p14="http://schemas.microsoft.com/office/powerpoint/2010/main" val="1602949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对于</a:t>
            </a:r>
            <a:r>
              <a:rPr lang="en-US" altLang="zh-CN" sz="1200" b="0" i="0" u="none" strike="noStrike" kern="1200" dirty="0">
                <a:solidFill>
                  <a:schemeClr val="tx1"/>
                </a:solidFill>
                <a:effectLst/>
                <a:latin typeface="+mn-lt"/>
                <a:ea typeface="+mn-ea"/>
                <a:cs typeface="+mn-cs"/>
              </a:rPr>
              <a:t>RDMA</a:t>
            </a:r>
            <a:r>
              <a:rPr lang="zh-CN" altLang="en-US" sz="1200" b="0" i="0" u="none" strike="noStrike" kern="1200" dirty="0">
                <a:solidFill>
                  <a:schemeClr val="tx1"/>
                </a:solidFill>
                <a:effectLst/>
                <a:latin typeface="+mn-lt"/>
                <a:ea typeface="+mn-ea"/>
                <a:cs typeface="+mn-cs"/>
              </a:rPr>
              <a:t>写，</a:t>
            </a:r>
            <a:r>
              <a:rPr lang="en-US" altLang="zh-CN" sz="1200" b="0" i="0" u="none" strike="noStrike" kern="1200" dirty="0">
                <a:solidFill>
                  <a:schemeClr val="tx1"/>
                </a:solidFill>
                <a:effectLst/>
                <a:latin typeface="+mn-lt"/>
                <a:ea typeface="+mn-ea"/>
                <a:cs typeface="+mn-cs"/>
              </a:rPr>
              <a:t>FaRM</a:t>
            </a:r>
            <a:r>
              <a:rPr lang="zh-CN" altLang="en-US" sz="1200" b="0" i="0" u="none" strike="noStrike" kern="1200" dirty="0">
                <a:solidFill>
                  <a:schemeClr val="tx1"/>
                </a:solidFill>
                <a:effectLst/>
                <a:latin typeface="+mn-lt"/>
                <a:ea typeface="+mn-ea"/>
                <a:cs typeface="+mn-cs"/>
              </a:rPr>
              <a:t>同样实现了一个非常高效的</a:t>
            </a:r>
            <a:r>
              <a:rPr lang="en-US" altLang="zh-CN" sz="1200" b="0" i="0" u="none" strike="noStrike" kern="1200" dirty="0">
                <a:solidFill>
                  <a:schemeClr val="tx1"/>
                </a:solidFill>
                <a:effectLst/>
                <a:latin typeface="+mn-lt"/>
                <a:ea typeface="+mn-ea"/>
                <a:cs typeface="+mn-cs"/>
              </a:rPr>
              <a:t>messaging</a:t>
            </a:r>
            <a:r>
              <a:rPr lang="zh-CN" altLang="en-US" sz="1200" b="0" i="0" u="none" strike="noStrike" kern="1200" dirty="0">
                <a:solidFill>
                  <a:schemeClr val="tx1"/>
                </a:solidFill>
                <a:effectLst/>
                <a:latin typeface="+mn-lt"/>
                <a:ea typeface="+mn-ea"/>
                <a:cs typeface="+mn-cs"/>
              </a:rPr>
              <a:t>，为了做到这一点，每台机器会分配一个循环缓冲区并暴露给</a:t>
            </a:r>
            <a:r>
              <a:rPr lang="en-US" altLang="zh-CN" sz="1200" b="0" i="0" u="none" strike="noStrike" kern="1200" dirty="0">
                <a:solidFill>
                  <a:schemeClr val="tx1"/>
                </a:solidFill>
                <a:effectLst/>
                <a:latin typeface="+mn-lt"/>
                <a:ea typeface="+mn-ea"/>
                <a:cs typeface="+mn-cs"/>
              </a:rPr>
              <a:t>RDMA</a:t>
            </a:r>
            <a:r>
              <a:rPr lang="zh-CN" altLang="en-US" sz="1200" b="0" i="0" u="none" strike="noStrike" kern="1200" dirty="0">
                <a:solidFill>
                  <a:schemeClr val="tx1"/>
                </a:solidFill>
                <a:effectLst/>
                <a:latin typeface="+mn-lt"/>
                <a:ea typeface="+mn-ea"/>
                <a:cs typeface="+mn-cs"/>
              </a:rPr>
              <a:t>，所以每个</a:t>
            </a:r>
            <a:r>
              <a:rPr lang="en-US" altLang="zh-CN" sz="1200" b="0" i="0" u="none" strike="noStrike" kern="1200" dirty="0">
                <a:solidFill>
                  <a:schemeClr val="tx1"/>
                </a:solidFill>
                <a:effectLst/>
                <a:latin typeface="+mn-lt"/>
                <a:ea typeface="+mn-ea"/>
                <a:cs typeface="+mn-cs"/>
              </a:rPr>
              <a:t>sender</a:t>
            </a:r>
            <a:r>
              <a:rPr lang="zh-CN" altLang="en-US" sz="1200" b="0" i="0" u="none" strike="noStrike" kern="1200" dirty="0">
                <a:solidFill>
                  <a:schemeClr val="tx1"/>
                </a:solidFill>
                <a:effectLst/>
                <a:latin typeface="+mn-lt"/>
                <a:ea typeface="+mn-ea"/>
                <a:cs typeface="+mn-cs"/>
              </a:rPr>
              <a:t>都有一个专用的循环</a:t>
            </a:r>
            <a:r>
              <a:rPr lang="en-US" altLang="zh-CN" sz="1200" b="0" i="0" u="none" strike="noStrike" kern="1200" dirty="0">
                <a:solidFill>
                  <a:schemeClr val="tx1"/>
                </a:solidFill>
                <a:effectLst/>
                <a:latin typeface="+mn-lt"/>
                <a:ea typeface="+mn-ea"/>
                <a:cs typeface="+mn-cs"/>
              </a:rPr>
              <a:t>buffer</a:t>
            </a:r>
            <a:r>
              <a:rPr lang="zh-CN" altLang="en-US" sz="1200" b="0" i="0" u="none" strike="noStrike" kern="1200" dirty="0">
                <a:solidFill>
                  <a:schemeClr val="tx1"/>
                </a:solidFill>
                <a:effectLst/>
                <a:latin typeface="+mn-lt"/>
                <a:ea typeface="+mn-ea"/>
                <a:cs typeface="+mn-cs"/>
              </a:rPr>
              <a:t>，因此</a:t>
            </a:r>
            <a:r>
              <a:rPr lang="en-US" altLang="zh-CN" sz="1200" b="0" i="0" u="none" strike="noStrike" kern="1200" dirty="0">
                <a:solidFill>
                  <a:schemeClr val="tx1"/>
                </a:solidFill>
                <a:effectLst/>
                <a:latin typeface="+mn-lt"/>
                <a:ea typeface="+mn-ea"/>
                <a:cs typeface="+mn-cs"/>
              </a:rPr>
              <a:t>machine B</a:t>
            </a:r>
            <a:r>
              <a:rPr lang="zh-CN" altLang="en-US" sz="1200" b="0" i="0" u="none" strike="noStrike" kern="1200" dirty="0">
                <a:solidFill>
                  <a:schemeClr val="tx1"/>
                </a:solidFill>
                <a:effectLst/>
                <a:latin typeface="+mn-lt"/>
                <a:ea typeface="+mn-ea"/>
                <a:cs typeface="+mn-cs"/>
              </a:rPr>
              <a:t>会发送一个</a:t>
            </a:r>
            <a:r>
              <a:rPr lang="en-US" altLang="zh-CN" sz="1200" b="0" i="0" u="none" strike="noStrike" kern="1200" dirty="0">
                <a:solidFill>
                  <a:schemeClr val="tx1"/>
                </a:solidFill>
                <a:effectLst/>
                <a:latin typeface="+mn-lt"/>
                <a:ea typeface="+mn-ea"/>
                <a:cs typeface="+mn-cs"/>
              </a:rPr>
              <a:t>write request</a:t>
            </a:r>
            <a:r>
              <a:rPr lang="zh-CN" altLang="en-US" sz="1200" b="0" i="0" u="none" strike="noStrike" kern="1200" dirty="0">
                <a:solidFill>
                  <a:schemeClr val="tx1"/>
                </a:solidFill>
                <a:effectLst/>
                <a:latin typeface="+mn-lt"/>
                <a:ea typeface="+mn-ea"/>
                <a:cs typeface="+mn-cs"/>
              </a:rPr>
              <a:t>，然后通过</a:t>
            </a:r>
            <a:r>
              <a:rPr lang="en-US" altLang="zh-CN" sz="1200" b="0" i="0" u="none" strike="noStrike" kern="1200" dirty="0">
                <a:solidFill>
                  <a:schemeClr val="tx1"/>
                </a:solidFill>
                <a:effectLst/>
                <a:latin typeface="+mn-lt"/>
                <a:ea typeface="+mn-ea"/>
                <a:cs typeface="+mn-cs"/>
              </a:rPr>
              <a:t>RDMA</a:t>
            </a:r>
            <a:r>
              <a:rPr lang="zh-CN" altLang="en-US" sz="1200" b="0" i="0" u="none" strike="noStrike" kern="1200" dirty="0">
                <a:solidFill>
                  <a:schemeClr val="tx1"/>
                </a:solidFill>
                <a:effectLst/>
                <a:latin typeface="+mn-lt"/>
                <a:ea typeface="+mn-ea"/>
                <a:cs typeface="+mn-cs"/>
              </a:rPr>
              <a:t>放入</a:t>
            </a:r>
            <a:r>
              <a:rPr lang="en-US" altLang="zh-CN" sz="1200" b="0" i="0" u="none" strike="noStrike" kern="1200" dirty="0">
                <a:solidFill>
                  <a:schemeClr val="tx1"/>
                </a:solidFill>
                <a:effectLst/>
                <a:latin typeface="+mn-lt"/>
                <a:ea typeface="+mn-ea"/>
                <a:cs typeface="+mn-cs"/>
              </a:rPr>
              <a:t>circular buffer</a:t>
            </a:r>
            <a:r>
              <a:rPr lang="zh-CN" altLang="en-US" sz="1200" b="0" i="0" u="none" strike="noStrike" kern="1200" dirty="0">
                <a:solidFill>
                  <a:schemeClr val="tx1"/>
                </a:solidFill>
                <a:effectLst/>
                <a:latin typeface="+mn-lt"/>
                <a:ea typeface="+mn-ea"/>
                <a:cs typeface="+mn-cs"/>
              </a:rPr>
              <a:t>，这些信息肯定需要</a:t>
            </a:r>
            <a:r>
              <a:rPr lang="en-US" altLang="zh-CN" sz="1200" b="0" i="0" u="none" strike="noStrike" kern="1200" dirty="0" err="1">
                <a:solidFill>
                  <a:schemeClr val="tx1"/>
                </a:solidFill>
                <a:effectLst/>
                <a:latin typeface="+mn-lt"/>
                <a:ea typeface="+mn-ea"/>
                <a:cs typeface="+mn-cs"/>
              </a:rPr>
              <a:t>cpu</a:t>
            </a:r>
            <a:r>
              <a:rPr lang="zh-CN" altLang="en-US" sz="1200" b="0" i="0" u="none" strike="noStrike" kern="1200" dirty="0">
                <a:solidFill>
                  <a:schemeClr val="tx1"/>
                </a:solidFill>
                <a:effectLst/>
                <a:latin typeface="+mn-lt"/>
                <a:ea typeface="+mn-ea"/>
                <a:cs typeface="+mn-cs"/>
              </a:rPr>
              <a:t>处理，所以当</a:t>
            </a:r>
            <a:r>
              <a:rPr lang="en-US" altLang="zh-CN" sz="1200" b="0" i="0" u="none" strike="noStrike" kern="1200" dirty="0" err="1">
                <a:solidFill>
                  <a:schemeClr val="tx1"/>
                </a:solidFill>
                <a:effectLst/>
                <a:latin typeface="+mn-lt"/>
                <a:ea typeface="+mn-ea"/>
                <a:cs typeface="+mn-cs"/>
              </a:rPr>
              <a:t>cpu</a:t>
            </a:r>
            <a:r>
              <a:rPr lang="zh-CN" altLang="en-US" sz="1200" b="0" i="0" u="none" strike="noStrike" kern="1200" dirty="0">
                <a:solidFill>
                  <a:schemeClr val="tx1"/>
                </a:solidFill>
                <a:effectLst/>
                <a:latin typeface="+mn-lt"/>
                <a:ea typeface="+mn-ea"/>
                <a:cs typeface="+mn-cs"/>
              </a:rPr>
              <a:t>检测到</a:t>
            </a:r>
            <a:r>
              <a:rPr lang="en-US" altLang="zh-CN" sz="1200" b="0" i="0" u="none" strike="noStrike" kern="1200" dirty="0">
                <a:solidFill>
                  <a:schemeClr val="tx1"/>
                </a:solidFill>
                <a:effectLst/>
                <a:latin typeface="+mn-lt"/>
                <a:ea typeface="+mn-ea"/>
                <a:cs typeface="+mn-cs"/>
              </a:rPr>
              <a:t>circular buffer</a:t>
            </a:r>
            <a:r>
              <a:rPr lang="zh-CN" altLang="en-US" sz="1200" b="0" i="0" u="none" strike="noStrike" kern="1200" dirty="0">
                <a:solidFill>
                  <a:schemeClr val="tx1"/>
                </a:solidFill>
                <a:effectLst/>
                <a:latin typeface="+mn-lt"/>
                <a:ea typeface="+mn-ea"/>
                <a:cs typeface="+mn-cs"/>
              </a:rPr>
              <a:t>有数据的时候，</a:t>
            </a:r>
            <a:r>
              <a:rPr lang="en-US" altLang="zh-CN" sz="1200" b="0" i="0" u="none" strike="noStrike" kern="1200" dirty="0" err="1">
                <a:solidFill>
                  <a:schemeClr val="tx1"/>
                </a:solidFill>
                <a:effectLst/>
                <a:latin typeface="+mn-lt"/>
                <a:ea typeface="+mn-ea"/>
                <a:cs typeface="+mn-cs"/>
              </a:rPr>
              <a:t>cpu</a:t>
            </a:r>
            <a:r>
              <a:rPr lang="zh-CN" altLang="en-US" sz="1200" b="0" i="0" u="none" strike="noStrike" kern="1200" dirty="0">
                <a:solidFill>
                  <a:schemeClr val="tx1"/>
                </a:solidFill>
                <a:effectLst/>
                <a:latin typeface="+mn-lt"/>
                <a:ea typeface="+mn-ea"/>
                <a:cs typeface="+mn-cs"/>
              </a:rPr>
              <a:t>就会拉取这些数据，但是一旦</a:t>
            </a:r>
            <a:r>
              <a:rPr lang="en-US" altLang="zh-CN" sz="1200" b="0" i="0" u="none" strike="noStrike" kern="1200" dirty="0">
                <a:solidFill>
                  <a:schemeClr val="tx1"/>
                </a:solidFill>
                <a:effectLst/>
                <a:latin typeface="+mn-lt"/>
                <a:ea typeface="+mn-ea"/>
                <a:cs typeface="+mn-cs"/>
              </a:rPr>
              <a:t>sender</a:t>
            </a:r>
            <a:r>
              <a:rPr lang="zh-CN" altLang="en-US" sz="1200" b="0" i="0" u="none" strike="noStrike" kern="1200" dirty="0">
                <a:solidFill>
                  <a:schemeClr val="tx1"/>
                </a:solidFill>
                <a:effectLst/>
                <a:latin typeface="+mn-lt"/>
                <a:ea typeface="+mn-ea"/>
                <a:cs typeface="+mn-cs"/>
              </a:rPr>
              <a:t>知道这些数据存入远程机器后，可能</a:t>
            </a:r>
            <a:r>
              <a:rPr lang="en-US" altLang="zh-CN" sz="1200" b="0" i="0" u="none" strike="noStrike" kern="1200" dirty="0" err="1">
                <a:solidFill>
                  <a:schemeClr val="tx1"/>
                </a:solidFill>
                <a:effectLst/>
                <a:latin typeface="+mn-lt"/>
                <a:ea typeface="+mn-ea"/>
                <a:cs typeface="+mn-cs"/>
              </a:rPr>
              <a:t>cpu</a:t>
            </a:r>
            <a:r>
              <a:rPr lang="zh-CN" altLang="en-US" sz="1200" b="0" i="0" u="none" strike="noStrike" kern="1200" dirty="0">
                <a:solidFill>
                  <a:schemeClr val="tx1"/>
                </a:solidFill>
                <a:effectLst/>
                <a:latin typeface="+mn-lt"/>
                <a:ea typeface="+mn-ea"/>
                <a:cs typeface="+mn-cs"/>
              </a:rPr>
              <a:t>都还没开始处理这些数据，它就会返回一个</a:t>
            </a:r>
            <a:r>
              <a:rPr lang="en-US" altLang="zh-CN" sz="1200" b="0" i="0" u="none" strike="noStrike" kern="1200" dirty="0">
                <a:solidFill>
                  <a:schemeClr val="tx1"/>
                </a:solidFill>
                <a:effectLst/>
                <a:latin typeface="+mn-lt"/>
                <a:ea typeface="+mn-ea"/>
                <a:cs typeface="+mn-cs"/>
              </a:rPr>
              <a:t>ack</a:t>
            </a:r>
            <a:r>
              <a:rPr lang="zh-CN" altLang="en-US" sz="1200" b="0" i="0" u="none" strike="noStrike" kern="1200" dirty="0">
                <a:solidFill>
                  <a:schemeClr val="tx1"/>
                </a:solidFill>
                <a:effectLst/>
                <a:latin typeface="+mn-lt"/>
                <a:ea typeface="+mn-ea"/>
                <a:cs typeface="+mn-cs"/>
              </a:rPr>
              <a:t>给</a:t>
            </a:r>
            <a:r>
              <a:rPr lang="en-US" altLang="zh-CN" sz="1200" b="0" i="0" u="none" strike="noStrike" kern="1200" dirty="0">
                <a:solidFill>
                  <a:schemeClr val="tx1"/>
                </a:solidFill>
                <a:effectLst/>
                <a:latin typeface="+mn-lt"/>
                <a:ea typeface="+mn-ea"/>
                <a:cs typeface="+mn-cs"/>
              </a:rPr>
              <a:t>machine B</a:t>
            </a:r>
            <a:r>
              <a:rPr lang="zh-CN" altLang="en-US" sz="1200" b="0" i="0" u="none" strike="noStrike" kern="1200" dirty="0">
                <a:solidFill>
                  <a:schemeClr val="tx1"/>
                </a:solidFill>
                <a:effectLst/>
                <a:latin typeface="+mn-lt"/>
                <a:ea typeface="+mn-ea"/>
                <a:cs typeface="+mn-cs"/>
              </a:rPr>
              <a:t>。</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还有一个要注意的点是这些在</a:t>
            </a:r>
            <a:r>
              <a:rPr lang="en-US" altLang="zh-CN" sz="1200" b="0" i="0" u="none" strike="noStrike" kern="1200" dirty="0">
                <a:solidFill>
                  <a:schemeClr val="tx1"/>
                </a:solidFill>
                <a:effectLst/>
                <a:latin typeface="+mn-lt"/>
                <a:ea typeface="+mn-ea"/>
                <a:cs typeface="+mn-cs"/>
              </a:rPr>
              <a:t>buffer</a:t>
            </a:r>
            <a:r>
              <a:rPr lang="zh-CN" altLang="en-US" sz="1200" b="0" i="0" u="none" strike="noStrike" kern="1200" dirty="0">
                <a:solidFill>
                  <a:schemeClr val="tx1"/>
                </a:solidFill>
                <a:effectLst/>
                <a:latin typeface="+mn-lt"/>
                <a:ea typeface="+mn-ea"/>
                <a:cs typeface="+mn-cs"/>
              </a:rPr>
              <a:t>里的数据会被持久化到</a:t>
            </a:r>
            <a:r>
              <a:rPr lang="en-US" altLang="zh-CN" sz="1200" b="0" i="0" u="none" strike="noStrike" kern="1200" dirty="0" err="1">
                <a:solidFill>
                  <a:schemeClr val="tx1"/>
                </a:solidFill>
                <a:effectLst/>
                <a:latin typeface="+mn-lt"/>
                <a:ea typeface="+mn-ea"/>
                <a:cs typeface="+mn-cs"/>
              </a:rPr>
              <a:t>ssd</a:t>
            </a:r>
            <a:r>
              <a:rPr lang="zh-CN" altLang="en-US" sz="1200" b="0" i="0" u="none" strike="noStrike" kern="1200" dirty="0">
                <a:solidFill>
                  <a:schemeClr val="tx1"/>
                </a:solidFill>
                <a:effectLst/>
                <a:latin typeface="+mn-lt"/>
                <a:ea typeface="+mn-ea"/>
                <a:cs typeface="+mn-cs"/>
              </a:rPr>
              <a:t>，而在后面它在实现事务性的</a:t>
            </a:r>
            <a:r>
              <a:rPr lang="en-US" altLang="zh-CN" sz="1200" b="0" i="0" u="none" strike="noStrike" kern="1200" dirty="0">
                <a:solidFill>
                  <a:schemeClr val="tx1"/>
                </a:solidFill>
                <a:effectLst/>
                <a:latin typeface="+mn-lt"/>
                <a:ea typeface="+mn-ea"/>
                <a:cs typeface="+mn-cs"/>
              </a:rPr>
              <a:t>log</a:t>
            </a:r>
            <a:r>
              <a:rPr lang="zh-CN" altLang="en-US" sz="1200" b="0" i="0" u="none" strike="noStrike" kern="1200" dirty="0">
                <a:solidFill>
                  <a:schemeClr val="tx1"/>
                </a:solidFill>
                <a:effectLst/>
                <a:latin typeface="+mn-lt"/>
                <a:ea typeface="+mn-ea"/>
                <a:cs typeface="+mn-cs"/>
              </a:rPr>
              <a:t>的时候也用到了相同的方案。</a:t>
            </a:r>
          </a:p>
          <a:p>
            <a:br>
              <a:rPr lang="zh-CN" altLang="en-US" dirty="0"/>
            </a:br>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9</a:t>
            </a:fld>
            <a:endParaRPr kumimoji="1" lang="zh-CN" altLang="en-US"/>
          </a:p>
        </p:txBody>
      </p:sp>
    </p:spTree>
    <p:extLst>
      <p:ext uri="{BB962C8B-B14F-4D97-AF65-F5344CB8AC3E}">
        <p14:creationId xmlns:p14="http://schemas.microsoft.com/office/powerpoint/2010/main" val="4155128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正如之前所说的，为了实现高性能，协议广泛使用了</a:t>
            </a:r>
            <a:r>
              <a:rPr lang="en-US" altLang="zh-CN" sz="1200" b="0" i="0" u="none" strike="noStrike" kern="1200" dirty="0">
                <a:solidFill>
                  <a:schemeClr val="tx1"/>
                </a:solidFill>
                <a:effectLst/>
                <a:latin typeface="+mn-lt"/>
                <a:ea typeface="+mn-ea"/>
                <a:cs typeface="+mn-cs"/>
              </a:rPr>
              <a:t>RDMA </a:t>
            </a:r>
            <a:r>
              <a:rPr lang="zh-CN" altLang="en-US" sz="1200" b="0" i="0" u="none" strike="noStrike" kern="1200" dirty="0">
                <a:solidFill>
                  <a:schemeClr val="tx1"/>
                </a:solidFill>
                <a:effectLst/>
                <a:latin typeface="+mn-lt"/>
                <a:ea typeface="+mn-ea"/>
                <a:cs typeface="+mn-cs"/>
              </a:rPr>
              <a:t>单边操作来优化系统，协议同样尽可能的减少信息数来降低</a:t>
            </a:r>
            <a:r>
              <a:rPr lang="en-US" altLang="zh-CN" sz="1200" b="0" i="0" u="none" strike="noStrike" kern="1200" dirty="0" err="1">
                <a:solidFill>
                  <a:schemeClr val="tx1"/>
                </a:solidFill>
                <a:effectLst/>
                <a:latin typeface="+mn-lt"/>
                <a:ea typeface="+mn-ea"/>
                <a:cs typeface="+mn-cs"/>
              </a:rPr>
              <a:t>cpu</a:t>
            </a:r>
            <a:r>
              <a:rPr lang="zh-CN" altLang="en-US" sz="1200" b="0" i="0" u="none" strike="noStrike" kern="1200" dirty="0">
                <a:solidFill>
                  <a:schemeClr val="tx1"/>
                </a:solidFill>
                <a:effectLst/>
                <a:latin typeface="+mn-lt"/>
                <a:ea typeface="+mn-ea"/>
                <a:cs typeface="+mn-cs"/>
              </a:rPr>
              <a:t>的开销。比如论文使用</a:t>
            </a:r>
            <a:r>
              <a:rPr lang="en-US" altLang="zh-CN" sz="1200" b="0" i="0" u="none" strike="noStrike" kern="1200" dirty="0">
                <a:solidFill>
                  <a:schemeClr val="tx1"/>
                </a:solidFill>
                <a:effectLst/>
                <a:latin typeface="+mn-lt"/>
                <a:ea typeface="+mn-ea"/>
                <a:cs typeface="+mn-cs"/>
              </a:rPr>
              <a:t>primary-backup replication</a:t>
            </a:r>
            <a:r>
              <a:rPr lang="zh-CN" altLang="en-US" sz="1200" b="0" i="0" u="none" strike="noStrike" kern="1200" dirty="0">
                <a:solidFill>
                  <a:schemeClr val="tx1"/>
                </a:solidFill>
                <a:effectLst/>
                <a:latin typeface="+mn-lt"/>
                <a:ea typeface="+mn-ea"/>
                <a:cs typeface="+mn-cs"/>
              </a:rPr>
              <a:t>来减少消息数；使用乐观锁，它可以在一些情况下避免必须进行</a:t>
            </a:r>
            <a:r>
              <a:rPr lang="en-US" altLang="zh-CN" sz="1200" b="0" i="0" u="none" strike="noStrike" kern="1200" dirty="0" err="1">
                <a:solidFill>
                  <a:schemeClr val="tx1"/>
                </a:solidFill>
                <a:effectLst/>
                <a:latin typeface="+mn-lt"/>
                <a:ea typeface="+mn-ea"/>
                <a:cs typeface="+mn-cs"/>
              </a:rPr>
              <a:t>messageing</a:t>
            </a:r>
            <a:r>
              <a:rPr lang="zh-CN" altLang="en-US" sz="1200" b="0" i="0" u="none" strike="noStrike" kern="1200" dirty="0">
                <a:solidFill>
                  <a:schemeClr val="tx1"/>
                </a:solidFill>
                <a:effectLst/>
                <a:latin typeface="+mn-lt"/>
                <a:ea typeface="+mn-ea"/>
                <a:cs typeface="+mn-cs"/>
              </a:rPr>
              <a:t>的锁对象；第三点，协调器只读</a:t>
            </a:r>
            <a:r>
              <a:rPr lang="en-US" altLang="zh-CN" sz="1200" b="0" i="0" u="none" strike="noStrike" kern="1200" dirty="0">
                <a:solidFill>
                  <a:schemeClr val="tx1"/>
                </a:solidFill>
                <a:effectLst/>
                <a:latin typeface="+mn-lt"/>
                <a:ea typeface="+mn-ea"/>
                <a:cs typeface="+mn-cs"/>
              </a:rPr>
              <a:t>primaries</a:t>
            </a:r>
            <a:r>
              <a:rPr lang="zh-CN" altLang="en-US" sz="1200" b="0" i="0" u="none" strike="noStrike" kern="1200" dirty="0">
                <a:solidFill>
                  <a:schemeClr val="tx1"/>
                </a:solidFill>
                <a:effectLst/>
                <a:latin typeface="+mn-lt"/>
                <a:ea typeface="+mn-ea"/>
                <a:cs typeface="+mn-cs"/>
              </a:rPr>
              <a:t>，来减少锁，减少</a:t>
            </a:r>
            <a:r>
              <a:rPr lang="en-US" altLang="zh-CN" sz="1200" b="0" i="0" u="none" strike="noStrike" kern="1200" dirty="0">
                <a:solidFill>
                  <a:schemeClr val="tx1"/>
                </a:solidFill>
                <a:effectLst/>
                <a:latin typeface="+mn-lt"/>
                <a:ea typeface="+mn-ea"/>
                <a:cs typeface="+mn-cs"/>
              </a:rPr>
              <a:t>messaging</a:t>
            </a:r>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11</a:t>
            </a:fld>
            <a:endParaRPr kumimoji="1" lang="zh-CN" altLang="en-US"/>
          </a:p>
        </p:txBody>
      </p:sp>
    </p:spTree>
    <p:extLst>
      <p:ext uri="{BB962C8B-B14F-4D97-AF65-F5344CB8AC3E}">
        <p14:creationId xmlns:p14="http://schemas.microsoft.com/office/powerpoint/2010/main" val="913650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CE82EB-5948-D64D-A10E-68DEE63B1387}"/>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C71120AC-DE9A-2749-81D2-EC5A971DBE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5230C67F-3B32-1B4D-8940-DAB082E65563}"/>
              </a:ext>
            </a:extLst>
          </p:cNvPr>
          <p:cNvSpPr>
            <a:spLocks noGrp="1"/>
          </p:cNvSpPr>
          <p:nvPr>
            <p:ph type="dt" sz="half" idx="10"/>
          </p:nvPr>
        </p:nvSpPr>
        <p:spPr/>
        <p:txBody>
          <a:bodyPr/>
          <a:lstStyle/>
          <a:p>
            <a:fld id="{7308572E-AE8D-EC44-A20B-CE8A97A752EA}" type="datetimeFigureOut">
              <a:rPr kumimoji="1" lang="zh-CN" altLang="en-US" smtClean="0"/>
              <a:t>2019/4/21</a:t>
            </a:fld>
            <a:endParaRPr kumimoji="1" lang="zh-CN" altLang="en-US"/>
          </a:p>
        </p:txBody>
      </p:sp>
      <p:sp>
        <p:nvSpPr>
          <p:cNvPr id="5" name="页脚占位符 4">
            <a:extLst>
              <a:ext uri="{FF2B5EF4-FFF2-40B4-BE49-F238E27FC236}">
                <a16:creationId xmlns:a16="http://schemas.microsoft.com/office/drawing/2014/main" id="{117735A4-F8A5-7746-ADFC-55EFF766E15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E202765-2F8C-444C-A411-D87D06B8BF45}"/>
              </a:ext>
            </a:extLst>
          </p:cNvPr>
          <p:cNvSpPr>
            <a:spLocks noGrp="1"/>
          </p:cNvSpPr>
          <p:nvPr>
            <p:ph type="sldNum" sz="quarter" idx="12"/>
          </p:nvPr>
        </p:nvSpPr>
        <p:spPr/>
        <p:txBody>
          <a:bodyPr/>
          <a:lstStyle/>
          <a:p>
            <a:fld id="{0BABF372-DA47-3B47-9C9A-DAC375A91BFC}" type="slidenum">
              <a:rPr kumimoji="1" lang="zh-CN" altLang="en-US" smtClean="0"/>
              <a:t>‹#›</a:t>
            </a:fld>
            <a:endParaRPr kumimoji="1" lang="zh-CN" altLang="en-US"/>
          </a:p>
        </p:txBody>
      </p:sp>
    </p:spTree>
    <p:extLst>
      <p:ext uri="{BB962C8B-B14F-4D97-AF65-F5344CB8AC3E}">
        <p14:creationId xmlns:p14="http://schemas.microsoft.com/office/powerpoint/2010/main" val="2451409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AEDB37-69B2-6D47-9F72-18A5503A53F1}"/>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696A47A-E270-1841-9AC9-CD9E91320B95}"/>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0FC95D8-BECD-7B41-BF2E-C9C3547673CE}"/>
              </a:ext>
            </a:extLst>
          </p:cNvPr>
          <p:cNvSpPr>
            <a:spLocks noGrp="1"/>
          </p:cNvSpPr>
          <p:nvPr>
            <p:ph type="dt" sz="half" idx="10"/>
          </p:nvPr>
        </p:nvSpPr>
        <p:spPr/>
        <p:txBody>
          <a:bodyPr/>
          <a:lstStyle/>
          <a:p>
            <a:fld id="{7308572E-AE8D-EC44-A20B-CE8A97A752EA}" type="datetimeFigureOut">
              <a:rPr kumimoji="1" lang="zh-CN" altLang="en-US" smtClean="0"/>
              <a:t>2019/4/21</a:t>
            </a:fld>
            <a:endParaRPr kumimoji="1" lang="zh-CN" altLang="en-US"/>
          </a:p>
        </p:txBody>
      </p:sp>
      <p:sp>
        <p:nvSpPr>
          <p:cNvPr id="5" name="页脚占位符 4">
            <a:extLst>
              <a:ext uri="{FF2B5EF4-FFF2-40B4-BE49-F238E27FC236}">
                <a16:creationId xmlns:a16="http://schemas.microsoft.com/office/drawing/2014/main" id="{DBD834CA-4DE7-5542-9CA7-1E37D3E9742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0E8C1D5-76E6-BF4B-9830-A30C9F76DB32}"/>
              </a:ext>
            </a:extLst>
          </p:cNvPr>
          <p:cNvSpPr>
            <a:spLocks noGrp="1"/>
          </p:cNvSpPr>
          <p:nvPr>
            <p:ph type="sldNum" sz="quarter" idx="12"/>
          </p:nvPr>
        </p:nvSpPr>
        <p:spPr/>
        <p:txBody>
          <a:bodyPr/>
          <a:lstStyle/>
          <a:p>
            <a:fld id="{0BABF372-DA47-3B47-9C9A-DAC375A91BFC}" type="slidenum">
              <a:rPr kumimoji="1" lang="zh-CN" altLang="en-US" smtClean="0"/>
              <a:t>‹#›</a:t>
            </a:fld>
            <a:endParaRPr kumimoji="1" lang="zh-CN" altLang="en-US"/>
          </a:p>
        </p:txBody>
      </p:sp>
    </p:spTree>
    <p:extLst>
      <p:ext uri="{BB962C8B-B14F-4D97-AF65-F5344CB8AC3E}">
        <p14:creationId xmlns:p14="http://schemas.microsoft.com/office/powerpoint/2010/main" val="1215548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21EB1C1-CCBE-214E-9FA6-391D90B76880}"/>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5830DBCB-AC64-DE49-A952-21EF00C248AD}"/>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103951A-0E57-D74E-ACF0-80D94F5B4246}"/>
              </a:ext>
            </a:extLst>
          </p:cNvPr>
          <p:cNvSpPr>
            <a:spLocks noGrp="1"/>
          </p:cNvSpPr>
          <p:nvPr>
            <p:ph type="dt" sz="half" idx="10"/>
          </p:nvPr>
        </p:nvSpPr>
        <p:spPr/>
        <p:txBody>
          <a:bodyPr/>
          <a:lstStyle/>
          <a:p>
            <a:fld id="{7308572E-AE8D-EC44-A20B-CE8A97A752EA}" type="datetimeFigureOut">
              <a:rPr kumimoji="1" lang="zh-CN" altLang="en-US" smtClean="0"/>
              <a:t>2019/4/21</a:t>
            </a:fld>
            <a:endParaRPr kumimoji="1" lang="zh-CN" altLang="en-US"/>
          </a:p>
        </p:txBody>
      </p:sp>
      <p:sp>
        <p:nvSpPr>
          <p:cNvPr id="5" name="页脚占位符 4">
            <a:extLst>
              <a:ext uri="{FF2B5EF4-FFF2-40B4-BE49-F238E27FC236}">
                <a16:creationId xmlns:a16="http://schemas.microsoft.com/office/drawing/2014/main" id="{27CD87F0-5463-1345-B3E2-4DFE214AE22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F6C04C3-9037-354F-8E52-1CE3FC29846B}"/>
              </a:ext>
            </a:extLst>
          </p:cNvPr>
          <p:cNvSpPr>
            <a:spLocks noGrp="1"/>
          </p:cNvSpPr>
          <p:nvPr>
            <p:ph type="sldNum" sz="quarter" idx="12"/>
          </p:nvPr>
        </p:nvSpPr>
        <p:spPr/>
        <p:txBody>
          <a:bodyPr/>
          <a:lstStyle/>
          <a:p>
            <a:fld id="{0BABF372-DA47-3B47-9C9A-DAC375A91BFC}" type="slidenum">
              <a:rPr kumimoji="1" lang="zh-CN" altLang="en-US" smtClean="0"/>
              <a:t>‹#›</a:t>
            </a:fld>
            <a:endParaRPr kumimoji="1" lang="zh-CN" altLang="en-US"/>
          </a:p>
        </p:txBody>
      </p:sp>
    </p:spTree>
    <p:extLst>
      <p:ext uri="{BB962C8B-B14F-4D97-AF65-F5344CB8AC3E}">
        <p14:creationId xmlns:p14="http://schemas.microsoft.com/office/powerpoint/2010/main" val="88699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4A62E-3671-C645-AF58-8411337D1A6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F3C1022-2DE2-8D4F-BF74-552CC822981A}"/>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C5C1671-8B5A-154B-AF02-373D25610316}"/>
              </a:ext>
            </a:extLst>
          </p:cNvPr>
          <p:cNvSpPr>
            <a:spLocks noGrp="1"/>
          </p:cNvSpPr>
          <p:nvPr>
            <p:ph type="dt" sz="half" idx="10"/>
          </p:nvPr>
        </p:nvSpPr>
        <p:spPr/>
        <p:txBody>
          <a:bodyPr/>
          <a:lstStyle/>
          <a:p>
            <a:fld id="{7308572E-AE8D-EC44-A20B-CE8A97A752EA}" type="datetimeFigureOut">
              <a:rPr kumimoji="1" lang="zh-CN" altLang="en-US" smtClean="0"/>
              <a:t>2019/4/21</a:t>
            </a:fld>
            <a:endParaRPr kumimoji="1" lang="zh-CN" altLang="en-US"/>
          </a:p>
        </p:txBody>
      </p:sp>
      <p:sp>
        <p:nvSpPr>
          <p:cNvPr id="5" name="页脚占位符 4">
            <a:extLst>
              <a:ext uri="{FF2B5EF4-FFF2-40B4-BE49-F238E27FC236}">
                <a16:creationId xmlns:a16="http://schemas.microsoft.com/office/drawing/2014/main" id="{0C3A3F4D-59F9-274D-8108-9068A194399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1C527F2-EC55-7449-ADE0-3549D04726D9}"/>
              </a:ext>
            </a:extLst>
          </p:cNvPr>
          <p:cNvSpPr>
            <a:spLocks noGrp="1"/>
          </p:cNvSpPr>
          <p:nvPr>
            <p:ph type="sldNum" sz="quarter" idx="12"/>
          </p:nvPr>
        </p:nvSpPr>
        <p:spPr/>
        <p:txBody>
          <a:bodyPr/>
          <a:lstStyle/>
          <a:p>
            <a:fld id="{0BABF372-DA47-3B47-9C9A-DAC375A91BFC}" type="slidenum">
              <a:rPr kumimoji="1" lang="zh-CN" altLang="en-US" smtClean="0"/>
              <a:t>‹#›</a:t>
            </a:fld>
            <a:endParaRPr kumimoji="1" lang="zh-CN" altLang="en-US"/>
          </a:p>
        </p:txBody>
      </p:sp>
    </p:spTree>
    <p:extLst>
      <p:ext uri="{BB962C8B-B14F-4D97-AF65-F5344CB8AC3E}">
        <p14:creationId xmlns:p14="http://schemas.microsoft.com/office/powerpoint/2010/main" val="1763324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33469E-A42A-6B4E-8C3F-60FF893EFE10}"/>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7D50B82C-F0C2-1E40-8250-09EF06ABA4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69DA1B7B-903B-8143-896D-DD3808375431}"/>
              </a:ext>
            </a:extLst>
          </p:cNvPr>
          <p:cNvSpPr>
            <a:spLocks noGrp="1"/>
          </p:cNvSpPr>
          <p:nvPr>
            <p:ph type="dt" sz="half" idx="10"/>
          </p:nvPr>
        </p:nvSpPr>
        <p:spPr/>
        <p:txBody>
          <a:bodyPr/>
          <a:lstStyle/>
          <a:p>
            <a:fld id="{7308572E-AE8D-EC44-A20B-CE8A97A752EA}" type="datetimeFigureOut">
              <a:rPr kumimoji="1" lang="zh-CN" altLang="en-US" smtClean="0"/>
              <a:t>2019/4/21</a:t>
            </a:fld>
            <a:endParaRPr kumimoji="1" lang="zh-CN" altLang="en-US"/>
          </a:p>
        </p:txBody>
      </p:sp>
      <p:sp>
        <p:nvSpPr>
          <p:cNvPr id="5" name="页脚占位符 4">
            <a:extLst>
              <a:ext uri="{FF2B5EF4-FFF2-40B4-BE49-F238E27FC236}">
                <a16:creationId xmlns:a16="http://schemas.microsoft.com/office/drawing/2014/main" id="{FA4363E7-CC22-7145-AABA-1078D6DA1D5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49FA3C3-BB53-604B-A1F9-7EACE4581FBF}"/>
              </a:ext>
            </a:extLst>
          </p:cNvPr>
          <p:cNvSpPr>
            <a:spLocks noGrp="1"/>
          </p:cNvSpPr>
          <p:nvPr>
            <p:ph type="sldNum" sz="quarter" idx="12"/>
          </p:nvPr>
        </p:nvSpPr>
        <p:spPr/>
        <p:txBody>
          <a:bodyPr/>
          <a:lstStyle/>
          <a:p>
            <a:fld id="{0BABF372-DA47-3B47-9C9A-DAC375A91BFC}" type="slidenum">
              <a:rPr kumimoji="1" lang="zh-CN" altLang="en-US" smtClean="0"/>
              <a:t>‹#›</a:t>
            </a:fld>
            <a:endParaRPr kumimoji="1" lang="zh-CN" altLang="en-US"/>
          </a:p>
        </p:txBody>
      </p:sp>
    </p:spTree>
    <p:extLst>
      <p:ext uri="{BB962C8B-B14F-4D97-AF65-F5344CB8AC3E}">
        <p14:creationId xmlns:p14="http://schemas.microsoft.com/office/powerpoint/2010/main" val="4015746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F71F56-DE81-C44D-81CD-04E855BE313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8A0ECB0-1EEC-7748-9395-210DF41CE1C1}"/>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1FC25C71-9794-AB42-B8AD-472E57E3F1D9}"/>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C2434B25-9E88-4647-A3DD-61282D61E5ED}"/>
              </a:ext>
            </a:extLst>
          </p:cNvPr>
          <p:cNvSpPr>
            <a:spLocks noGrp="1"/>
          </p:cNvSpPr>
          <p:nvPr>
            <p:ph type="dt" sz="half" idx="10"/>
          </p:nvPr>
        </p:nvSpPr>
        <p:spPr/>
        <p:txBody>
          <a:bodyPr/>
          <a:lstStyle/>
          <a:p>
            <a:fld id="{7308572E-AE8D-EC44-A20B-CE8A97A752EA}" type="datetimeFigureOut">
              <a:rPr kumimoji="1" lang="zh-CN" altLang="en-US" smtClean="0"/>
              <a:t>2019/4/21</a:t>
            </a:fld>
            <a:endParaRPr kumimoji="1" lang="zh-CN" altLang="en-US"/>
          </a:p>
        </p:txBody>
      </p:sp>
      <p:sp>
        <p:nvSpPr>
          <p:cNvPr id="6" name="页脚占位符 5">
            <a:extLst>
              <a:ext uri="{FF2B5EF4-FFF2-40B4-BE49-F238E27FC236}">
                <a16:creationId xmlns:a16="http://schemas.microsoft.com/office/drawing/2014/main" id="{095D2435-ABDB-FE41-B555-6C6E01A915D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A0CD957-EB33-4348-809C-45A2A26BB1D4}"/>
              </a:ext>
            </a:extLst>
          </p:cNvPr>
          <p:cNvSpPr>
            <a:spLocks noGrp="1"/>
          </p:cNvSpPr>
          <p:nvPr>
            <p:ph type="sldNum" sz="quarter" idx="12"/>
          </p:nvPr>
        </p:nvSpPr>
        <p:spPr/>
        <p:txBody>
          <a:bodyPr/>
          <a:lstStyle/>
          <a:p>
            <a:fld id="{0BABF372-DA47-3B47-9C9A-DAC375A91BFC}" type="slidenum">
              <a:rPr kumimoji="1" lang="zh-CN" altLang="en-US" smtClean="0"/>
              <a:t>‹#›</a:t>
            </a:fld>
            <a:endParaRPr kumimoji="1" lang="zh-CN" altLang="en-US"/>
          </a:p>
        </p:txBody>
      </p:sp>
    </p:spTree>
    <p:extLst>
      <p:ext uri="{BB962C8B-B14F-4D97-AF65-F5344CB8AC3E}">
        <p14:creationId xmlns:p14="http://schemas.microsoft.com/office/powerpoint/2010/main" val="384962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7023AF-107E-7940-B36C-6B4BD7980298}"/>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9D76714-8F4A-8E4D-8F6A-68648996FA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9887AB42-6E2D-D343-A5AA-7206988F90A4}"/>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1AABFD02-64E6-8644-8501-1AD556A835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1B0E49B1-EB03-9E4E-AC20-D0FCCB679CD9}"/>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FD8D7CAB-C4E3-0143-903A-61D49DA49BFE}"/>
              </a:ext>
            </a:extLst>
          </p:cNvPr>
          <p:cNvSpPr>
            <a:spLocks noGrp="1"/>
          </p:cNvSpPr>
          <p:nvPr>
            <p:ph type="dt" sz="half" idx="10"/>
          </p:nvPr>
        </p:nvSpPr>
        <p:spPr/>
        <p:txBody>
          <a:bodyPr/>
          <a:lstStyle/>
          <a:p>
            <a:fld id="{7308572E-AE8D-EC44-A20B-CE8A97A752EA}" type="datetimeFigureOut">
              <a:rPr kumimoji="1" lang="zh-CN" altLang="en-US" smtClean="0"/>
              <a:t>2019/4/21</a:t>
            </a:fld>
            <a:endParaRPr kumimoji="1" lang="zh-CN" altLang="en-US"/>
          </a:p>
        </p:txBody>
      </p:sp>
      <p:sp>
        <p:nvSpPr>
          <p:cNvPr id="8" name="页脚占位符 7">
            <a:extLst>
              <a:ext uri="{FF2B5EF4-FFF2-40B4-BE49-F238E27FC236}">
                <a16:creationId xmlns:a16="http://schemas.microsoft.com/office/drawing/2014/main" id="{CB35653A-C0BF-0847-853B-34F7AB16F71F}"/>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C46A064C-D8F6-D14C-8A23-BEBEEACE1C18}"/>
              </a:ext>
            </a:extLst>
          </p:cNvPr>
          <p:cNvSpPr>
            <a:spLocks noGrp="1"/>
          </p:cNvSpPr>
          <p:nvPr>
            <p:ph type="sldNum" sz="quarter" idx="12"/>
          </p:nvPr>
        </p:nvSpPr>
        <p:spPr/>
        <p:txBody>
          <a:bodyPr/>
          <a:lstStyle/>
          <a:p>
            <a:fld id="{0BABF372-DA47-3B47-9C9A-DAC375A91BFC}" type="slidenum">
              <a:rPr kumimoji="1" lang="zh-CN" altLang="en-US" smtClean="0"/>
              <a:t>‹#›</a:t>
            </a:fld>
            <a:endParaRPr kumimoji="1" lang="zh-CN" altLang="en-US"/>
          </a:p>
        </p:txBody>
      </p:sp>
    </p:spTree>
    <p:extLst>
      <p:ext uri="{BB962C8B-B14F-4D97-AF65-F5344CB8AC3E}">
        <p14:creationId xmlns:p14="http://schemas.microsoft.com/office/powerpoint/2010/main" val="1515658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799DC-A95C-6A42-B1EE-1970FA27E89B}"/>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90BE39FE-7717-3F47-AA26-6D39D17AD6CF}"/>
              </a:ext>
            </a:extLst>
          </p:cNvPr>
          <p:cNvSpPr>
            <a:spLocks noGrp="1"/>
          </p:cNvSpPr>
          <p:nvPr>
            <p:ph type="dt" sz="half" idx="10"/>
          </p:nvPr>
        </p:nvSpPr>
        <p:spPr/>
        <p:txBody>
          <a:bodyPr/>
          <a:lstStyle/>
          <a:p>
            <a:fld id="{7308572E-AE8D-EC44-A20B-CE8A97A752EA}" type="datetimeFigureOut">
              <a:rPr kumimoji="1" lang="zh-CN" altLang="en-US" smtClean="0"/>
              <a:t>2019/4/21</a:t>
            </a:fld>
            <a:endParaRPr kumimoji="1" lang="zh-CN" altLang="en-US"/>
          </a:p>
        </p:txBody>
      </p:sp>
      <p:sp>
        <p:nvSpPr>
          <p:cNvPr id="4" name="页脚占位符 3">
            <a:extLst>
              <a:ext uri="{FF2B5EF4-FFF2-40B4-BE49-F238E27FC236}">
                <a16:creationId xmlns:a16="http://schemas.microsoft.com/office/drawing/2014/main" id="{B6AC5AF7-2486-AD49-88BB-D46633427C2A}"/>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5782452A-F7A8-A64E-BD00-FC0714127648}"/>
              </a:ext>
            </a:extLst>
          </p:cNvPr>
          <p:cNvSpPr>
            <a:spLocks noGrp="1"/>
          </p:cNvSpPr>
          <p:nvPr>
            <p:ph type="sldNum" sz="quarter" idx="12"/>
          </p:nvPr>
        </p:nvSpPr>
        <p:spPr/>
        <p:txBody>
          <a:bodyPr/>
          <a:lstStyle/>
          <a:p>
            <a:fld id="{0BABF372-DA47-3B47-9C9A-DAC375A91BFC}" type="slidenum">
              <a:rPr kumimoji="1" lang="zh-CN" altLang="en-US" smtClean="0"/>
              <a:t>‹#›</a:t>
            </a:fld>
            <a:endParaRPr kumimoji="1" lang="zh-CN" altLang="en-US"/>
          </a:p>
        </p:txBody>
      </p:sp>
    </p:spTree>
    <p:extLst>
      <p:ext uri="{BB962C8B-B14F-4D97-AF65-F5344CB8AC3E}">
        <p14:creationId xmlns:p14="http://schemas.microsoft.com/office/powerpoint/2010/main" val="3265564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0E8EA94-F15E-5643-83F7-916062365780}"/>
              </a:ext>
            </a:extLst>
          </p:cNvPr>
          <p:cNvSpPr>
            <a:spLocks noGrp="1"/>
          </p:cNvSpPr>
          <p:nvPr>
            <p:ph type="dt" sz="half" idx="10"/>
          </p:nvPr>
        </p:nvSpPr>
        <p:spPr/>
        <p:txBody>
          <a:bodyPr/>
          <a:lstStyle/>
          <a:p>
            <a:fld id="{7308572E-AE8D-EC44-A20B-CE8A97A752EA}" type="datetimeFigureOut">
              <a:rPr kumimoji="1" lang="zh-CN" altLang="en-US" smtClean="0"/>
              <a:t>2019/4/21</a:t>
            </a:fld>
            <a:endParaRPr kumimoji="1" lang="zh-CN" altLang="en-US"/>
          </a:p>
        </p:txBody>
      </p:sp>
      <p:sp>
        <p:nvSpPr>
          <p:cNvPr id="3" name="页脚占位符 2">
            <a:extLst>
              <a:ext uri="{FF2B5EF4-FFF2-40B4-BE49-F238E27FC236}">
                <a16:creationId xmlns:a16="http://schemas.microsoft.com/office/drawing/2014/main" id="{C632BDA6-85D5-A34F-9A9C-B20494C82FA5}"/>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7F7658FF-7221-CB42-8547-00D89BF0ACA1}"/>
              </a:ext>
            </a:extLst>
          </p:cNvPr>
          <p:cNvSpPr>
            <a:spLocks noGrp="1"/>
          </p:cNvSpPr>
          <p:nvPr>
            <p:ph type="sldNum" sz="quarter" idx="12"/>
          </p:nvPr>
        </p:nvSpPr>
        <p:spPr/>
        <p:txBody>
          <a:bodyPr/>
          <a:lstStyle/>
          <a:p>
            <a:fld id="{0BABF372-DA47-3B47-9C9A-DAC375A91BFC}" type="slidenum">
              <a:rPr kumimoji="1" lang="zh-CN" altLang="en-US" smtClean="0"/>
              <a:t>‹#›</a:t>
            </a:fld>
            <a:endParaRPr kumimoji="1" lang="zh-CN" altLang="en-US"/>
          </a:p>
        </p:txBody>
      </p:sp>
    </p:spTree>
    <p:extLst>
      <p:ext uri="{BB962C8B-B14F-4D97-AF65-F5344CB8AC3E}">
        <p14:creationId xmlns:p14="http://schemas.microsoft.com/office/powerpoint/2010/main" val="1283419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A04CA-79D9-6C47-8EA5-612674FE956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53DE7FFB-8B54-3240-97FD-0837EFD68A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F7E5B4AD-17F5-3E42-94D0-881C7E1F57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ECC8B6F-1BF3-744B-ACCD-2D3BAB71ABE0}"/>
              </a:ext>
            </a:extLst>
          </p:cNvPr>
          <p:cNvSpPr>
            <a:spLocks noGrp="1"/>
          </p:cNvSpPr>
          <p:nvPr>
            <p:ph type="dt" sz="half" idx="10"/>
          </p:nvPr>
        </p:nvSpPr>
        <p:spPr/>
        <p:txBody>
          <a:bodyPr/>
          <a:lstStyle/>
          <a:p>
            <a:fld id="{7308572E-AE8D-EC44-A20B-CE8A97A752EA}" type="datetimeFigureOut">
              <a:rPr kumimoji="1" lang="zh-CN" altLang="en-US" smtClean="0"/>
              <a:t>2019/4/21</a:t>
            </a:fld>
            <a:endParaRPr kumimoji="1" lang="zh-CN" altLang="en-US"/>
          </a:p>
        </p:txBody>
      </p:sp>
      <p:sp>
        <p:nvSpPr>
          <p:cNvPr id="6" name="页脚占位符 5">
            <a:extLst>
              <a:ext uri="{FF2B5EF4-FFF2-40B4-BE49-F238E27FC236}">
                <a16:creationId xmlns:a16="http://schemas.microsoft.com/office/drawing/2014/main" id="{30139024-59EF-F446-97A1-DAC23B0C815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45615C8-1C45-8345-958C-4D4FDC3216DE}"/>
              </a:ext>
            </a:extLst>
          </p:cNvPr>
          <p:cNvSpPr>
            <a:spLocks noGrp="1"/>
          </p:cNvSpPr>
          <p:nvPr>
            <p:ph type="sldNum" sz="quarter" idx="12"/>
          </p:nvPr>
        </p:nvSpPr>
        <p:spPr/>
        <p:txBody>
          <a:bodyPr/>
          <a:lstStyle/>
          <a:p>
            <a:fld id="{0BABF372-DA47-3B47-9C9A-DAC375A91BFC}" type="slidenum">
              <a:rPr kumimoji="1" lang="zh-CN" altLang="en-US" smtClean="0"/>
              <a:t>‹#›</a:t>
            </a:fld>
            <a:endParaRPr kumimoji="1" lang="zh-CN" altLang="en-US"/>
          </a:p>
        </p:txBody>
      </p:sp>
    </p:spTree>
    <p:extLst>
      <p:ext uri="{BB962C8B-B14F-4D97-AF65-F5344CB8AC3E}">
        <p14:creationId xmlns:p14="http://schemas.microsoft.com/office/powerpoint/2010/main" val="685704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19EB24-FFE5-7E42-8F60-4F504F81B3C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F2B641FC-A397-F343-A72C-A2BD3E5F78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6DE8055D-6472-2146-AD00-86D5898200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B591901-AE58-5042-9401-C1872708169C}"/>
              </a:ext>
            </a:extLst>
          </p:cNvPr>
          <p:cNvSpPr>
            <a:spLocks noGrp="1"/>
          </p:cNvSpPr>
          <p:nvPr>
            <p:ph type="dt" sz="half" idx="10"/>
          </p:nvPr>
        </p:nvSpPr>
        <p:spPr/>
        <p:txBody>
          <a:bodyPr/>
          <a:lstStyle/>
          <a:p>
            <a:fld id="{7308572E-AE8D-EC44-A20B-CE8A97A752EA}" type="datetimeFigureOut">
              <a:rPr kumimoji="1" lang="zh-CN" altLang="en-US" smtClean="0"/>
              <a:t>2019/4/21</a:t>
            </a:fld>
            <a:endParaRPr kumimoji="1" lang="zh-CN" altLang="en-US"/>
          </a:p>
        </p:txBody>
      </p:sp>
      <p:sp>
        <p:nvSpPr>
          <p:cNvPr id="6" name="页脚占位符 5">
            <a:extLst>
              <a:ext uri="{FF2B5EF4-FFF2-40B4-BE49-F238E27FC236}">
                <a16:creationId xmlns:a16="http://schemas.microsoft.com/office/drawing/2014/main" id="{4C6C686C-A79B-C34A-99D1-5A9AB394D2A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A7F56B0-2558-2543-A5D9-AC82D9828CEE}"/>
              </a:ext>
            </a:extLst>
          </p:cNvPr>
          <p:cNvSpPr>
            <a:spLocks noGrp="1"/>
          </p:cNvSpPr>
          <p:nvPr>
            <p:ph type="sldNum" sz="quarter" idx="12"/>
          </p:nvPr>
        </p:nvSpPr>
        <p:spPr/>
        <p:txBody>
          <a:bodyPr/>
          <a:lstStyle/>
          <a:p>
            <a:fld id="{0BABF372-DA47-3B47-9C9A-DAC375A91BFC}" type="slidenum">
              <a:rPr kumimoji="1" lang="zh-CN" altLang="en-US" smtClean="0"/>
              <a:t>‹#›</a:t>
            </a:fld>
            <a:endParaRPr kumimoji="1" lang="zh-CN" altLang="en-US"/>
          </a:p>
        </p:txBody>
      </p:sp>
    </p:spTree>
    <p:extLst>
      <p:ext uri="{BB962C8B-B14F-4D97-AF65-F5344CB8AC3E}">
        <p14:creationId xmlns:p14="http://schemas.microsoft.com/office/powerpoint/2010/main" val="2062121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68E55AE-7E24-9E4A-8B2A-98AEA097C8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AD95F5E-D30D-9D44-9700-092A3D8C18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CDE4B7F-68FC-5E48-A30B-E77B64887D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08572E-AE8D-EC44-A20B-CE8A97A752EA}" type="datetimeFigureOut">
              <a:rPr kumimoji="1" lang="zh-CN" altLang="en-US" smtClean="0"/>
              <a:t>2019/4/21</a:t>
            </a:fld>
            <a:endParaRPr kumimoji="1" lang="zh-CN" altLang="en-US"/>
          </a:p>
        </p:txBody>
      </p:sp>
      <p:sp>
        <p:nvSpPr>
          <p:cNvPr id="5" name="页脚占位符 4">
            <a:extLst>
              <a:ext uri="{FF2B5EF4-FFF2-40B4-BE49-F238E27FC236}">
                <a16:creationId xmlns:a16="http://schemas.microsoft.com/office/drawing/2014/main" id="{DF6E2D94-00A6-EC41-A955-6741A183E1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D8BD912A-A33C-CC4C-9967-78E68A7368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ABF372-DA47-3B47-9C9A-DAC375A91BFC}" type="slidenum">
              <a:rPr kumimoji="1" lang="zh-CN" altLang="en-US" smtClean="0"/>
              <a:t>‹#›</a:t>
            </a:fld>
            <a:endParaRPr kumimoji="1" lang="zh-CN" altLang="en-US"/>
          </a:p>
        </p:txBody>
      </p:sp>
    </p:spTree>
    <p:extLst>
      <p:ext uri="{BB962C8B-B14F-4D97-AF65-F5344CB8AC3E}">
        <p14:creationId xmlns:p14="http://schemas.microsoft.com/office/powerpoint/2010/main" val="2507496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523E85-27BB-C54D-9ADB-54D809E4DA55}"/>
              </a:ext>
            </a:extLst>
          </p:cNvPr>
          <p:cNvSpPr>
            <a:spLocks noGrp="1"/>
          </p:cNvSpPr>
          <p:nvPr>
            <p:ph type="ctrTitle"/>
          </p:nvPr>
        </p:nvSpPr>
        <p:spPr>
          <a:xfrm>
            <a:off x="2480153" y="1674019"/>
            <a:ext cx="7231693" cy="2983870"/>
          </a:xfrm>
        </p:spPr>
        <p:txBody>
          <a:bodyPr>
            <a:normAutofit/>
          </a:bodyPr>
          <a:lstStyle/>
          <a:p>
            <a:pPr algn="l"/>
            <a:r>
              <a:rPr lang="en" altLang="zh-CN" b="1" dirty="0"/>
              <a:t>No compromises: </a:t>
            </a:r>
            <a:br>
              <a:rPr lang="en" altLang="zh-CN" b="1" dirty="0"/>
            </a:br>
            <a:r>
              <a:rPr lang="en" altLang="zh-CN" sz="4400" b="1" dirty="0"/>
              <a:t>distributed transactions with consistency, availability, and performance</a:t>
            </a:r>
            <a:endParaRPr kumimoji="1" lang="zh-CN" altLang="en-US" dirty="0"/>
          </a:p>
        </p:txBody>
      </p:sp>
      <p:sp>
        <p:nvSpPr>
          <p:cNvPr id="3" name="副标题 2">
            <a:extLst>
              <a:ext uri="{FF2B5EF4-FFF2-40B4-BE49-F238E27FC236}">
                <a16:creationId xmlns:a16="http://schemas.microsoft.com/office/drawing/2014/main" id="{A3730CF7-6879-5A4D-956E-A3730E6F006E}"/>
              </a:ext>
            </a:extLst>
          </p:cNvPr>
          <p:cNvSpPr>
            <a:spLocks noGrp="1"/>
          </p:cNvSpPr>
          <p:nvPr>
            <p:ph type="subTitle" idx="1"/>
          </p:nvPr>
        </p:nvSpPr>
        <p:spPr>
          <a:xfrm>
            <a:off x="9027090" y="6072394"/>
            <a:ext cx="2772427" cy="519025"/>
          </a:xfrm>
        </p:spPr>
        <p:txBody>
          <a:bodyPr/>
          <a:lstStyle/>
          <a:p>
            <a:pPr algn="l"/>
            <a:r>
              <a:rPr kumimoji="1" lang="en-US" altLang="zh-CN" dirty="0"/>
              <a:t>Microsoft</a:t>
            </a:r>
            <a:r>
              <a:rPr kumimoji="1" lang="zh-CN" altLang="en-US" dirty="0"/>
              <a:t> </a:t>
            </a:r>
            <a:r>
              <a:rPr kumimoji="1" lang="en-US" altLang="zh-CN" dirty="0"/>
              <a:t>Research</a:t>
            </a:r>
            <a:endParaRPr kumimoji="1" lang="zh-CN" altLang="en-US" dirty="0"/>
          </a:p>
        </p:txBody>
      </p:sp>
    </p:spTree>
    <p:extLst>
      <p:ext uri="{BB962C8B-B14F-4D97-AF65-F5344CB8AC3E}">
        <p14:creationId xmlns:p14="http://schemas.microsoft.com/office/powerpoint/2010/main" val="264764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A316B35-F75A-7941-910F-69E0147AAF13}"/>
              </a:ext>
            </a:extLst>
          </p:cNvPr>
          <p:cNvSpPr/>
          <p:nvPr/>
        </p:nvSpPr>
        <p:spPr>
          <a:xfrm>
            <a:off x="817085" y="2659559"/>
            <a:ext cx="3884397" cy="923330"/>
          </a:xfrm>
          <a:prstGeom prst="rect">
            <a:avLst/>
          </a:prstGeom>
        </p:spPr>
        <p:txBody>
          <a:bodyPr wrap="none">
            <a:spAutoFit/>
          </a:bodyPr>
          <a:lstStyle/>
          <a:p>
            <a:r>
              <a:rPr kumimoji="1" lang="en-US" altLang="zh-CN" sz="5400" dirty="0"/>
              <a:t>Transactions</a:t>
            </a:r>
          </a:p>
        </p:txBody>
      </p:sp>
    </p:spTree>
    <p:extLst>
      <p:ext uri="{BB962C8B-B14F-4D97-AF65-F5344CB8AC3E}">
        <p14:creationId xmlns:p14="http://schemas.microsoft.com/office/powerpoint/2010/main" val="2423085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84BF4F3-17EE-C941-BFB3-37440CD99F1A}"/>
              </a:ext>
            </a:extLst>
          </p:cNvPr>
          <p:cNvSpPr txBox="1"/>
          <p:nvPr/>
        </p:nvSpPr>
        <p:spPr>
          <a:xfrm>
            <a:off x="1027136" y="751561"/>
            <a:ext cx="5799549" cy="3847207"/>
          </a:xfrm>
          <a:prstGeom prst="rect">
            <a:avLst/>
          </a:prstGeom>
          <a:noFill/>
        </p:spPr>
        <p:txBody>
          <a:bodyPr wrap="square" rtlCol="0">
            <a:spAutoFit/>
          </a:bodyPr>
          <a:lstStyle/>
          <a:p>
            <a:r>
              <a:rPr kumimoji="1" lang="en-US" altLang="zh-CN" sz="3600" dirty="0"/>
              <a:t>High performance</a:t>
            </a:r>
          </a:p>
          <a:p>
            <a:endParaRPr kumimoji="1" lang="en-US" altLang="zh-CN" sz="3200" dirty="0"/>
          </a:p>
          <a:p>
            <a:r>
              <a:rPr kumimoji="1" lang="en-US" altLang="zh-CN" sz="2800" dirty="0"/>
              <a:t>One-sided operations</a:t>
            </a:r>
          </a:p>
          <a:p>
            <a:r>
              <a:rPr kumimoji="1" lang="en-US" altLang="zh-CN" sz="2000" dirty="0"/>
              <a:t>Read objects and log updates</a:t>
            </a:r>
          </a:p>
          <a:p>
            <a:endParaRPr kumimoji="1" lang="en-US" altLang="zh-CN" sz="2000" dirty="0"/>
          </a:p>
          <a:p>
            <a:r>
              <a:rPr kumimoji="1" lang="en-US" altLang="zh-CN" sz="2800" dirty="0"/>
              <a:t>Reduce message counts</a:t>
            </a:r>
          </a:p>
          <a:p>
            <a:r>
              <a:rPr kumimoji="1" lang="en-US" altLang="zh-CN" sz="2000" dirty="0"/>
              <a:t>Primary-backup replication</a:t>
            </a:r>
          </a:p>
          <a:p>
            <a:r>
              <a:rPr kumimoji="1" lang="en-US" altLang="zh-CN" sz="2000" dirty="0"/>
              <a:t>Optimistic concurrency control</a:t>
            </a:r>
          </a:p>
          <a:p>
            <a:r>
              <a:rPr kumimoji="1" lang="en-US" altLang="zh-CN" sz="2000" dirty="0"/>
              <a:t>Access objects only on primaries</a:t>
            </a:r>
          </a:p>
          <a:p>
            <a:pPr marL="342900" indent="-342900">
              <a:buFont typeface="Arial" panose="020B0604020202020204" pitchFamily="34" charset="0"/>
              <a:buChar char="•"/>
            </a:pPr>
            <a:endParaRPr kumimoji="1" lang="en-US" altLang="zh-CN" sz="2000" dirty="0"/>
          </a:p>
        </p:txBody>
      </p:sp>
    </p:spTree>
    <p:extLst>
      <p:ext uri="{BB962C8B-B14F-4D97-AF65-F5344CB8AC3E}">
        <p14:creationId xmlns:p14="http://schemas.microsoft.com/office/powerpoint/2010/main" val="2998776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5C7C747-19FA-1A4E-9DFE-5AB318B76748}"/>
              </a:ext>
            </a:extLst>
          </p:cNvPr>
          <p:cNvSpPr txBox="1"/>
          <p:nvPr/>
        </p:nvSpPr>
        <p:spPr>
          <a:xfrm>
            <a:off x="1027136" y="751561"/>
            <a:ext cx="5799549" cy="646331"/>
          </a:xfrm>
          <a:prstGeom prst="rect">
            <a:avLst/>
          </a:prstGeom>
          <a:noFill/>
        </p:spPr>
        <p:txBody>
          <a:bodyPr wrap="square" rtlCol="0">
            <a:spAutoFit/>
          </a:bodyPr>
          <a:lstStyle/>
          <a:p>
            <a:r>
              <a:rPr kumimoji="1" lang="en-US" altLang="zh-CN" sz="3600" dirty="0"/>
              <a:t>Transaction execution</a:t>
            </a:r>
          </a:p>
        </p:txBody>
      </p:sp>
      <p:grpSp>
        <p:nvGrpSpPr>
          <p:cNvPr id="7" name="组合 6">
            <a:extLst>
              <a:ext uri="{FF2B5EF4-FFF2-40B4-BE49-F238E27FC236}">
                <a16:creationId xmlns:a16="http://schemas.microsoft.com/office/drawing/2014/main" id="{4AC2EDEA-1F82-ED42-9315-CED18BDBA20F}"/>
              </a:ext>
            </a:extLst>
          </p:cNvPr>
          <p:cNvGrpSpPr/>
          <p:nvPr/>
        </p:nvGrpSpPr>
        <p:grpSpPr>
          <a:xfrm>
            <a:off x="1027136" y="1978968"/>
            <a:ext cx="10274277" cy="461665"/>
            <a:chOff x="1027136" y="1898005"/>
            <a:chExt cx="10274277" cy="461665"/>
          </a:xfrm>
        </p:grpSpPr>
        <p:cxnSp>
          <p:nvCxnSpPr>
            <p:cNvPr id="8" name="直线连接符 7">
              <a:extLst>
                <a:ext uri="{FF2B5EF4-FFF2-40B4-BE49-F238E27FC236}">
                  <a16:creationId xmlns:a16="http://schemas.microsoft.com/office/drawing/2014/main" id="{581CA756-5521-304B-ABA2-DE49586422A3}"/>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文本框 8">
              <a:extLst>
                <a:ext uri="{FF2B5EF4-FFF2-40B4-BE49-F238E27FC236}">
                  <a16:creationId xmlns:a16="http://schemas.microsoft.com/office/drawing/2014/main" id="{2F56E0A7-E136-7242-ADD6-12D7AE6BCFDF}"/>
                </a:ext>
              </a:extLst>
            </p:cNvPr>
            <p:cNvSpPr txBox="1"/>
            <p:nvPr/>
          </p:nvSpPr>
          <p:spPr>
            <a:xfrm>
              <a:off x="1027136" y="1898005"/>
              <a:ext cx="375424" cy="461665"/>
            </a:xfrm>
            <a:prstGeom prst="rect">
              <a:avLst/>
            </a:prstGeom>
            <a:noFill/>
          </p:spPr>
          <p:txBody>
            <a:bodyPr wrap="none" rtlCol="0">
              <a:spAutoFit/>
            </a:bodyPr>
            <a:lstStyle/>
            <a:p>
              <a:r>
                <a:rPr kumimoji="1" lang="en-US" altLang="zh-CN" sz="2400" dirty="0"/>
                <a:t>C</a:t>
              </a:r>
              <a:endParaRPr kumimoji="1" lang="zh-CN" altLang="en-US" sz="2400" dirty="0"/>
            </a:p>
          </p:txBody>
        </p:sp>
      </p:grpSp>
      <p:grpSp>
        <p:nvGrpSpPr>
          <p:cNvPr id="10" name="组合 9">
            <a:extLst>
              <a:ext uri="{FF2B5EF4-FFF2-40B4-BE49-F238E27FC236}">
                <a16:creationId xmlns:a16="http://schemas.microsoft.com/office/drawing/2014/main" id="{443E138E-5119-4940-B15A-19BCC7583F25}"/>
              </a:ext>
            </a:extLst>
          </p:cNvPr>
          <p:cNvGrpSpPr/>
          <p:nvPr/>
        </p:nvGrpSpPr>
        <p:grpSpPr>
          <a:xfrm>
            <a:off x="1027136" y="2817912"/>
            <a:ext cx="10274277" cy="461665"/>
            <a:chOff x="1027136" y="1898005"/>
            <a:chExt cx="10274277" cy="461665"/>
          </a:xfrm>
        </p:grpSpPr>
        <p:cxnSp>
          <p:nvCxnSpPr>
            <p:cNvPr id="11" name="直线连接符 10">
              <a:extLst>
                <a:ext uri="{FF2B5EF4-FFF2-40B4-BE49-F238E27FC236}">
                  <a16:creationId xmlns:a16="http://schemas.microsoft.com/office/drawing/2014/main" id="{49B001B9-3C4B-3C47-86C7-6D75D5754E13}"/>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文本框 11">
              <a:extLst>
                <a:ext uri="{FF2B5EF4-FFF2-40B4-BE49-F238E27FC236}">
                  <a16:creationId xmlns:a16="http://schemas.microsoft.com/office/drawing/2014/main" id="{700310C6-56B1-6B4D-B725-BB0FDF846D4A}"/>
                </a:ext>
              </a:extLst>
            </p:cNvPr>
            <p:cNvSpPr txBox="1"/>
            <p:nvPr/>
          </p:nvSpPr>
          <p:spPr>
            <a:xfrm>
              <a:off x="1027136" y="1898005"/>
              <a:ext cx="461986" cy="461665"/>
            </a:xfrm>
            <a:prstGeom prst="rect">
              <a:avLst/>
            </a:prstGeom>
            <a:noFill/>
          </p:spPr>
          <p:txBody>
            <a:bodyPr wrap="none" rtlCol="0">
              <a:spAutoFit/>
            </a:bodyPr>
            <a:lstStyle/>
            <a:p>
              <a:r>
                <a:rPr kumimoji="1" lang="en-US" altLang="zh-CN" sz="2400" dirty="0"/>
                <a:t>P</a:t>
              </a:r>
              <a:r>
                <a:rPr kumimoji="1" lang="en-US" altLang="zh-CN" sz="2400" baseline="-25000" dirty="0"/>
                <a:t>1</a:t>
              </a:r>
              <a:endParaRPr kumimoji="1" lang="zh-CN" altLang="en-US" sz="2400" baseline="-25000" dirty="0"/>
            </a:p>
          </p:txBody>
        </p:sp>
      </p:grpSp>
      <p:grpSp>
        <p:nvGrpSpPr>
          <p:cNvPr id="13" name="组合 12">
            <a:extLst>
              <a:ext uri="{FF2B5EF4-FFF2-40B4-BE49-F238E27FC236}">
                <a16:creationId xmlns:a16="http://schemas.microsoft.com/office/drawing/2014/main" id="{1C149A92-3C99-2F44-926B-31143A95F673}"/>
              </a:ext>
            </a:extLst>
          </p:cNvPr>
          <p:cNvGrpSpPr/>
          <p:nvPr/>
        </p:nvGrpSpPr>
        <p:grpSpPr>
          <a:xfrm>
            <a:off x="1027136" y="3656855"/>
            <a:ext cx="10274277" cy="461665"/>
            <a:chOff x="1027136" y="1898005"/>
            <a:chExt cx="10274277" cy="461665"/>
          </a:xfrm>
        </p:grpSpPr>
        <p:cxnSp>
          <p:nvCxnSpPr>
            <p:cNvPr id="14" name="直线连接符 13">
              <a:extLst>
                <a:ext uri="{FF2B5EF4-FFF2-40B4-BE49-F238E27FC236}">
                  <a16:creationId xmlns:a16="http://schemas.microsoft.com/office/drawing/2014/main" id="{4ABC7C83-DF9F-DF4C-AE5A-8E8354F6C3C4}"/>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文本框 14">
              <a:extLst>
                <a:ext uri="{FF2B5EF4-FFF2-40B4-BE49-F238E27FC236}">
                  <a16:creationId xmlns:a16="http://schemas.microsoft.com/office/drawing/2014/main" id="{D55B1B7E-6CBB-E84A-B463-E3911B8BFC99}"/>
                </a:ext>
              </a:extLst>
            </p:cNvPr>
            <p:cNvSpPr txBox="1"/>
            <p:nvPr/>
          </p:nvSpPr>
          <p:spPr>
            <a:xfrm>
              <a:off x="1027136" y="1898005"/>
              <a:ext cx="463588" cy="461665"/>
            </a:xfrm>
            <a:prstGeom prst="rect">
              <a:avLst/>
            </a:prstGeom>
            <a:noFill/>
          </p:spPr>
          <p:txBody>
            <a:bodyPr wrap="none" rtlCol="0">
              <a:spAutoFit/>
            </a:bodyPr>
            <a:lstStyle/>
            <a:p>
              <a:r>
                <a:rPr kumimoji="1" lang="en-US" altLang="zh-CN" sz="2400" dirty="0"/>
                <a:t>B</a:t>
              </a:r>
              <a:r>
                <a:rPr kumimoji="1" lang="en-US" altLang="zh-CN" sz="2400" baseline="-25000" dirty="0"/>
                <a:t>1</a:t>
              </a:r>
              <a:endParaRPr kumimoji="1" lang="zh-CN" altLang="en-US" sz="2400" baseline="-25000" dirty="0"/>
            </a:p>
          </p:txBody>
        </p:sp>
      </p:grpSp>
      <p:grpSp>
        <p:nvGrpSpPr>
          <p:cNvPr id="16" name="组合 15">
            <a:extLst>
              <a:ext uri="{FF2B5EF4-FFF2-40B4-BE49-F238E27FC236}">
                <a16:creationId xmlns:a16="http://schemas.microsoft.com/office/drawing/2014/main" id="{115AA2BB-8691-754A-B4C9-013549009430}"/>
              </a:ext>
            </a:extLst>
          </p:cNvPr>
          <p:cNvGrpSpPr/>
          <p:nvPr/>
        </p:nvGrpSpPr>
        <p:grpSpPr>
          <a:xfrm>
            <a:off x="1027136" y="4495798"/>
            <a:ext cx="10274277" cy="461665"/>
            <a:chOff x="1027136" y="1898005"/>
            <a:chExt cx="10274277" cy="461665"/>
          </a:xfrm>
        </p:grpSpPr>
        <p:cxnSp>
          <p:nvCxnSpPr>
            <p:cNvPr id="17" name="直线连接符 16">
              <a:extLst>
                <a:ext uri="{FF2B5EF4-FFF2-40B4-BE49-F238E27FC236}">
                  <a16:creationId xmlns:a16="http://schemas.microsoft.com/office/drawing/2014/main" id="{59585CD5-E876-9A4F-BA16-961D80660354}"/>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文本框 17">
              <a:extLst>
                <a:ext uri="{FF2B5EF4-FFF2-40B4-BE49-F238E27FC236}">
                  <a16:creationId xmlns:a16="http://schemas.microsoft.com/office/drawing/2014/main" id="{41B9F76C-ED29-7F46-9A63-AB7C0133A40B}"/>
                </a:ext>
              </a:extLst>
            </p:cNvPr>
            <p:cNvSpPr txBox="1"/>
            <p:nvPr/>
          </p:nvSpPr>
          <p:spPr>
            <a:xfrm>
              <a:off x="1027136" y="1898005"/>
              <a:ext cx="461986" cy="461665"/>
            </a:xfrm>
            <a:prstGeom prst="rect">
              <a:avLst/>
            </a:prstGeom>
            <a:noFill/>
          </p:spPr>
          <p:txBody>
            <a:bodyPr wrap="none" rtlCol="0">
              <a:spAutoFit/>
            </a:bodyPr>
            <a:lstStyle/>
            <a:p>
              <a:r>
                <a:rPr kumimoji="1" lang="en-US" altLang="zh-CN" sz="2400" dirty="0"/>
                <a:t>P</a:t>
              </a:r>
              <a:r>
                <a:rPr kumimoji="1" lang="en-US" altLang="zh-CN" sz="2400" baseline="-25000" dirty="0"/>
                <a:t>2</a:t>
              </a:r>
              <a:endParaRPr kumimoji="1" lang="zh-CN" altLang="en-US" sz="2400" baseline="-25000" dirty="0"/>
            </a:p>
          </p:txBody>
        </p:sp>
      </p:grpSp>
      <p:grpSp>
        <p:nvGrpSpPr>
          <p:cNvPr id="19" name="组合 18">
            <a:extLst>
              <a:ext uri="{FF2B5EF4-FFF2-40B4-BE49-F238E27FC236}">
                <a16:creationId xmlns:a16="http://schemas.microsoft.com/office/drawing/2014/main" id="{08E205C2-0B1C-AC4D-9643-85BEBD35BF42}"/>
              </a:ext>
            </a:extLst>
          </p:cNvPr>
          <p:cNvGrpSpPr/>
          <p:nvPr/>
        </p:nvGrpSpPr>
        <p:grpSpPr>
          <a:xfrm>
            <a:off x="1027136" y="5334741"/>
            <a:ext cx="10274277" cy="461665"/>
            <a:chOff x="1027136" y="1898005"/>
            <a:chExt cx="10274277" cy="461665"/>
          </a:xfrm>
        </p:grpSpPr>
        <p:cxnSp>
          <p:nvCxnSpPr>
            <p:cNvPr id="20" name="直线连接符 19">
              <a:extLst>
                <a:ext uri="{FF2B5EF4-FFF2-40B4-BE49-F238E27FC236}">
                  <a16:creationId xmlns:a16="http://schemas.microsoft.com/office/drawing/2014/main" id="{D8536A11-F0BC-3E47-997F-AC1C969574AC}"/>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文本框 20">
              <a:extLst>
                <a:ext uri="{FF2B5EF4-FFF2-40B4-BE49-F238E27FC236}">
                  <a16:creationId xmlns:a16="http://schemas.microsoft.com/office/drawing/2014/main" id="{C1AC0BC9-5912-5A43-ADA2-1328CCFAE654}"/>
                </a:ext>
              </a:extLst>
            </p:cNvPr>
            <p:cNvSpPr txBox="1"/>
            <p:nvPr/>
          </p:nvSpPr>
          <p:spPr>
            <a:xfrm>
              <a:off x="1027136" y="1898005"/>
              <a:ext cx="463588" cy="461665"/>
            </a:xfrm>
            <a:prstGeom prst="rect">
              <a:avLst/>
            </a:prstGeom>
            <a:noFill/>
          </p:spPr>
          <p:txBody>
            <a:bodyPr wrap="none" rtlCol="0">
              <a:spAutoFit/>
            </a:bodyPr>
            <a:lstStyle/>
            <a:p>
              <a:r>
                <a:rPr kumimoji="1" lang="en-US" altLang="zh-CN" sz="2400" dirty="0"/>
                <a:t>B</a:t>
              </a:r>
              <a:r>
                <a:rPr kumimoji="1" lang="en-US" altLang="zh-CN" sz="2400" baseline="-25000" dirty="0"/>
                <a:t>2</a:t>
              </a:r>
              <a:endParaRPr kumimoji="1" lang="zh-CN" altLang="en-US" sz="2400" baseline="-25000" dirty="0"/>
            </a:p>
          </p:txBody>
        </p:sp>
      </p:grpSp>
      <p:cxnSp>
        <p:nvCxnSpPr>
          <p:cNvPr id="23" name="直线箭头连接符 22">
            <a:extLst>
              <a:ext uri="{FF2B5EF4-FFF2-40B4-BE49-F238E27FC236}">
                <a16:creationId xmlns:a16="http://schemas.microsoft.com/office/drawing/2014/main" id="{8649E7BD-F239-1846-AA48-7128258F86C1}"/>
              </a:ext>
            </a:extLst>
          </p:cNvPr>
          <p:cNvCxnSpPr/>
          <p:nvPr/>
        </p:nvCxnSpPr>
        <p:spPr>
          <a:xfrm>
            <a:off x="1671638" y="2209800"/>
            <a:ext cx="171450" cy="838944"/>
          </a:xfrm>
          <a:prstGeom prst="straightConnector1">
            <a:avLst/>
          </a:prstGeom>
          <a:ln w="19050" cap="flat" cmpd="sng" algn="ctr">
            <a:solidFill>
              <a:schemeClr val="accent5">
                <a:lumMod val="75000"/>
              </a:schemeClr>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24" name="直线箭头连接符 23">
            <a:extLst>
              <a:ext uri="{FF2B5EF4-FFF2-40B4-BE49-F238E27FC236}">
                <a16:creationId xmlns:a16="http://schemas.microsoft.com/office/drawing/2014/main" id="{D83C6FA9-4441-6440-AAF6-5F038A1D8976}"/>
              </a:ext>
            </a:extLst>
          </p:cNvPr>
          <p:cNvCxnSpPr/>
          <p:nvPr/>
        </p:nvCxnSpPr>
        <p:spPr>
          <a:xfrm>
            <a:off x="2025604" y="2223317"/>
            <a:ext cx="171450" cy="838944"/>
          </a:xfrm>
          <a:prstGeom prst="straightConnector1">
            <a:avLst/>
          </a:prstGeom>
          <a:ln w="19050" cap="flat" cmpd="sng" algn="ctr">
            <a:solidFill>
              <a:schemeClr val="accent5">
                <a:lumMod val="75000"/>
              </a:schemeClr>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25" name="直线箭头连接符 24">
            <a:extLst>
              <a:ext uri="{FF2B5EF4-FFF2-40B4-BE49-F238E27FC236}">
                <a16:creationId xmlns:a16="http://schemas.microsoft.com/office/drawing/2014/main" id="{04A8691B-7C7D-174D-A409-15BAD4E3C7DD}"/>
              </a:ext>
            </a:extLst>
          </p:cNvPr>
          <p:cNvCxnSpPr>
            <a:cxnSpLocks/>
          </p:cNvCxnSpPr>
          <p:nvPr/>
        </p:nvCxnSpPr>
        <p:spPr>
          <a:xfrm>
            <a:off x="2379570" y="2216559"/>
            <a:ext cx="220755" cy="2510071"/>
          </a:xfrm>
          <a:prstGeom prst="straightConnector1">
            <a:avLst/>
          </a:prstGeom>
          <a:ln w="19050" cap="flat" cmpd="sng" algn="ctr">
            <a:solidFill>
              <a:schemeClr val="accent5">
                <a:lumMod val="75000"/>
              </a:schemeClr>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27" name="直线箭头连接符 26">
            <a:extLst>
              <a:ext uri="{FF2B5EF4-FFF2-40B4-BE49-F238E27FC236}">
                <a16:creationId xmlns:a16="http://schemas.microsoft.com/office/drawing/2014/main" id="{BCCABB83-8658-C14F-9512-0D7A4576A35E}"/>
              </a:ext>
            </a:extLst>
          </p:cNvPr>
          <p:cNvCxnSpPr>
            <a:cxnSpLocks/>
          </p:cNvCxnSpPr>
          <p:nvPr/>
        </p:nvCxnSpPr>
        <p:spPr>
          <a:xfrm flipH="1">
            <a:off x="1895404" y="2230075"/>
            <a:ext cx="130200" cy="811912"/>
          </a:xfrm>
          <a:prstGeom prst="straightConnector1">
            <a:avLst/>
          </a:prstGeom>
          <a:ln w="19050" cap="flat" cmpd="sng" algn="ctr">
            <a:solidFill>
              <a:schemeClr val="accent5">
                <a:lumMod val="75000"/>
              </a:schemeClr>
            </a:solidFill>
            <a:prstDash val="dash"/>
            <a:round/>
            <a:headEnd type="arrow" w="med" len="med"/>
            <a:tailEnd type="none"/>
          </a:ln>
        </p:spPr>
        <p:style>
          <a:lnRef idx="0">
            <a:scrgbClr r="0" g="0" b="0"/>
          </a:lnRef>
          <a:fillRef idx="0">
            <a:scrgbClr r="0" g="0" b="0"/>
          </a:fillRef>
          <a:effectRef idx="0">
            <a:scrgbClr r="0" g="0" b="0"/>
          </a:effectRef>
          <a:fontRef idx="minor">
            <a:schemeClr val="tx1"/>
          </a:fontRef>
        </p:style>
      </p:cxnSp>
      <p:cxnSp>
        <p:nvCxnSpPr>
          <p:cNvPr id="29" name="直线箭头连接符 28">
            <a:extLst>
              <a:ext uri="{FF2B5EF4-FFF2-40B4-BE49-F238E27FC236}">
                <a16:creationId xmlns:a16="http://schemas.microsoft.com/office/drawing/2014/main" id="{EE3E5BB6-468B-F24F-8297-A24A4B18AFD4}"/>
              </a:ext>
            </a:extLst>
          </p:cNvPr>
          <p:cNvCxnSpPr>
            <a:cxnSpLocks/>
          </p:cNvCxnSpPr>
          <p:nvPr/>
        </p:nvCxnSpPr>
        <p:spPr>
          <a:xfrm flipH="1">
            <a:off x="2234588" y="2216559"/>
            <a:ext cx="130200" cy="811912"/>
          </a:xfrm>
          <a:prstGeom prst="straightConnector1">
            <a:avLst/>
          </a:prstGeom>
          <a:ln w="19050" cap="flat" cmpd="sng" algn="ctr">
            <a:solidFill>
              <a:schemeClr val="accent5">
                <a:lumMod val="75000"/>
              </a:schemeClr>
            </a:solidFill>
            <a:prstDash val="dash"/>
            <a:round/>
            <a:headEnd type="arrow" w="med" len="med"/>
            <a:tailEnd type="none"/>
          </a:ln>
        </p:spPr>
        <p:style>
          <a:lnRef idx="0">
            <a:scrgbClr r="0" g="0" b="0"/>
          </a:lnRef>
          <a:fillRef idx="0">
            <a:scrgbClr r="0" g="0" b="0"/>
          </a:fillRef>
          <a:effectRef idx="0">
            <a:scrgbClr r="0" g="0" b="0"/>
          </a:effectRef>
          <a:fontRef idx="minor">
            <a:schemeClr val="tx1"/>
          </a:fontRef>
        </p:style>
      </p:cxnSp>
      <p:cxnSp>
        <p:nvCxnSpPr>
          <p:cNvPr id="30" name="直线箭头连接符 29">
            <a:extLst>
              <a:ext uri="{FF2B5EF4-FFF2-40B4-BE49-F238E27FC236}">
                <a16:creationId xmlns:a16="http://schemas.microsoft.com/office/drawing/2014/main" id="{0A1CF568-9F4C-DE46-BF9D-47347B9107EC}"/>
              </a:ext>
            </a:extLst>
          </p:cNvPr>
          <p:cNvCxnSpPr>
            <a:cxnSpLocks/>
            <a:endCxn id="35" idx="2"/>
          </p:cNvCxnSpPr>
          <p:nvPr/>
        </p:nvCxnSpPr>
        <p:spPr>
          <a:xfrm flipH="1">
            <a:off x="2626541" y="2221134"/>
            <a:ext cx="189260" cy="2504203"/>
          </a:xfrm>
          <a:prstGeom prst="straightConnector1">
            <a:avLst/>
          </a:prstGeom>
          <a:ln w="19050" cap="flat" cmpd="sng" algn="ctr">
            <a:solidFill>
              <a:schemeClr val="accent5">
                <a:lumMod val="75000"/>
              </a:schemeClr>
            </a:solidFill>
            <a:prstDash val="dash"/>
            <a:round/>
            <a:headEnd type="arrow" w="med" len="med"/>
            <a:tailEnd type="none"/>
          </a:ln>
        </p:spPr>
        <p:style>
          <a:lnRef idx="0">
            <a:scrgbClr r="0" g="0" b="0"/>
          </a:lnRef>
          <a:fillRef idx="0">
            <a:scrgbClr r="0" g="0" b="0"/>
          </a:fillRef>
          <a:effectRef idx="0">
            <a:scrgbClr r="0" g="0" b="0"/>
          </a:effectRef>
          <a:fontRef idx="minor">
            <a:schemeClr val="tx1"/>
          </a:fontRef>
        </p:style>
      </p:cxnSp>
      <p:sp>
        <p:nvSpPr>
          <p:cNvPr id="32" name="矩形 31">
            <a:extLst>
              <a:ext uri="{FF2B5EF4-FFF2-40B4-BE49-F238E27FC236}">
                <a16:creationId xmlns:a16="http://schemas.microsoft.com/office/drawing/2014/main" id="{ECFB5D21-6966-3141-BF05-50F045E8DA11}"/>
              </a:ext>
            </a:extLst>
          </p:cNvPr>
          <p:cNvSpPr/>
          <p:nvPr/>
        </p:nvSpPr>
        <p:spPr>
          <a:xfrm>
            <a:off x="1768675" y="2929445"/>
            <a:ext cx="215925" cy="11254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矩形 33">
            <a:extLst>
              <a:ext uri="{FF2B5EF4-FFF2-40B4-BE49-F238E27FC236}">
                <a16:creationId xmlns:a16="http://schemas.microsoft.com/office/drawing/2014/main" id="{8F944DCE-6355-0843-9085-308DC2EA0251}"/>
              </a:ext>
            </a:extLst>
          </p:cNvPr>
          <p:cNvSpPr/>
          <p:nvPr/>
        </p:nvSpPr>
        <p:spPr>
          <a:xfrm>
            <a:off x="2108440" y="2937498"/>
            <a:ext cx="215925" cy="11254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矩形 34">
            <a:extLst>
              <a:ext uri="{FF2B5EF4-FFF2-40B4-BE49-F238E27FC236}">
                <a16:creationId xmlns:a16="http://schemas.microsoft.com/office/drawing/2014/main" id="{20A84571-5D95-AF44-BB2A-3644DC757EBA}"/>
              </a:ext>
            </a:extLst>
          </p:cNvPr>
          <p:cNvSpPr/>
          <p:nvPr/>
        </p:nvSpPr>
        <p:spPr>
          <a:xfrm>
            <a:off x="2518578" y="4612795"/>
            <a:ext cx="215925" cy="11254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0" name="组合 39">
            <a:extLst>
              <a:ext uri="{FF2B5EF4-FFF2-40B4-BE49-F238E27FC236}">
                <a16:creationId xmlns:a16="http://schemas.microsoft.com/office/drawing/2014/main" id="{B5B1C837-0A3E-FC44-BA18-30A510ADBA10}"/>
              </a:ext>
            </a:extLst>
          </p:cNvPr>
          <p:cNvGrpSpPr/>
          <p:nvPr/>
        </p:nvGrpSpPr>
        <p:grpSpPr>
          <a:xfrm>
            <a:off x="1474132" y="1736248"/>
            <a:ext cx="970137" cy="468608"/>
            <a:chOff x="1474132" y="1736248"/>
            <a:chExt cx="970137" cy="468608"/>
          </a:xfrm>
        </p:grpSpPr>
        <p:sp>
          <p:nvSpPr>
            <p:cNvPr id="37" name="矩形 36">
              <a:extLst>
                <a:ext uri="{FF2B5EF4-FFF2-40B4-BE49-F238E27FC236}">
                  <a16:creationId xmlns:a16="http://schemas.microsoft.com/office/drawing/2014/main" id="{36A2AB7E-5ED9-9B46-ABAB-84386C0AAE28}"/>
                </a:ext>
              </a:extLst>
            </p:cNvPr>
            <p:cNvSpPr/>
            <p:nvPr/>
          </p:nvSpPr>
          <p:spPr>
            <a:xfrm>
              <a:off x="1601919" y="2085559"/>
              <a:ext cx="241169" cy="1192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8" name="矩形 37">
              <a:extLst>
                <a:ext uri="{FF2B5EF4-FFF2-40B4-BE49-F238E27FC236}">
                  <a16:creationId xmlns:a16="http://schemas.microsoft.com/office/drawing/2014/main" id="{5B8E44BA-37C9-8546-9A2A-98C9F4F597E5}"/>
                </a:ext>
              </a:extLst>
            </p:cNvPr>
            <p:cNvSpPr/>
            <p:nvPr/>
          </p:nvSpPr>
          <p:spPr>
            <a:xfrm>
              <a:off x="1873044" y="2083746"/>
              <a:ext cx="241169" cy="1192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9" name="文本框 38">
              <a:extLst>
                <a:ext uri="{FF2B5EF4-FFF2-40B4-BE49-F238E27FC236}">
                  <a16:creationId xmlns:a16="http://schemas.microsoft.com/office/drawing/2014/main" id="{610FF2E3-5D81-5945-AABA-013F92DECE8A}"/>
                </a:ext>
              </a:extLst>
            </p:cNvPr>
            <p:cNvSpPr txBox="1"/>
            <p:nvPr/>
          </p:nvSpPr>
          <p:spPr>
            <a:xfrm>
              <a:off x="1474132" y="1736248"/>
              <a:ext cx="970137" cy="338554"/>
            </a:xfrm>
            <a:prstGeom prst="rect">
              <a:avLst/>
            </a:prstGeom>
            <a:noFill/>
          </p:spPr>
          <p:txBody>
            <a:bodyPr wrap="none" rtlCol="0">
              <a:spAutoFit/>
            </a:bodyPr>
            <a:lstStyle/>
            <a:p>
              <a:r>
                <a:rPr kumimoji="1" lang="en-US" altLang="zh-CN" sz="1600" dirty="0"/>
                <a:t>Write set</a:t>
              </a:r>
              <a:endParaRPr kumimoji="1" lang="zh-CN" altLang="en-US" sz="1600" dirty="0"/>
            </a:p>
          </p:txBody>
        </p:sp>
      </p:grpSp>
    </p:spTree>
    <p:extLst>
      <p:ext uri="{BB962C8B-B14F-4D97-AF65-F5344CB8AC3E}">
        <p14:creationId xmlns:p14="http://schemas.microsoft.com/office/powerpoint/2010/main" val="10734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down)">
                                      <p:cBhvr>
                                        <p:cTn id="15" dur="500"/>
                                        <p:tgtEl>
                                          <p:spTgt spid="27"/>
                                        </p:tgtEl>
                                      </p:cBhvr>
                                    </p:animEffect>
                                  </p:childTnLst>
                                </p:cTn>
                              </p:par>
                              <p:par>
                                <p:cTn id="16" presetID="0" presetClass="path" presetSubtype="0" accel="50000" decel="50000" fill="hold" nodeType="withEffect">
                                  <p:stCondLst>
                                    <p:cond delay="0"/>
                                  </p:stCondLst>
                                  <p:childTnLst>
                                    <p:animMotion origin="layout" path="M -0.00157 0.00208 L 0.01067 -0.12014 " pathEditMode="relative" rAng="0" ptsTypes="AA">
                                      <p:cBhvr>
                                        <p:cTn id="17" dur="2000" fill="hold"/>
                                        <p:tgtEl>
                                          <p:spTgt spid="32"/>
                                        </p:tgtEl>
                                        <p:attrNameLst>
                                          <p:attrName>ppt_x</p:attrName>
                                          <p:attrName>ppt_y</p:attrName>
                                        </p:attrNameLst>
                                      </p:cBhvr>
                                      <p:rCtr x="612" y="-6111"/>
                                    </p:animMotion>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grpId="1" nodeType="clickEffect">
                                  <p:stCondLst>
                                    <p:cond delay="0"/>
                                  </p:stCondLst>
                                  <p:childTnLst>
                                    <p:animEffect transition="out" filter="barn(inVertical)">
                                      <p:cBhvr>
                                        <p:cTn id="21" dur="500"/>
                                        <p:tgtEl>
                                          <p:spTgt spid="32"/>
                                        </p:tgtEl>
                                      </p:cBhvr>
                                    </p:animEffect>
                                    <p:set>
                                      <p:cBhvr>
                                        <p:cTn id="22" dur="1" fill="hold">
                                          <p:stCondLst>
                                            <p:cond delay="499"/>
                                          </p:stCondLst>
                                        </p:cTn>
                                        <p:tgtEl>
                                          <p:spTgt spid="32"/>
                                        </p:tgtEl>
                                        <p:attrNameLst>
                                          <p:attrName>style.visibility</p:attrName>
                                        </p:attrNameLst>
                                      </p:cBhvr>
                                      <p:to>
                                        <p:strVal val="hidden"/>
                                      </p:to>
                                    </p:se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up)">
                                      <p:cBhvr>
                                        <p:cTn id="26" dur="500"/>
                                        <p:tgtEl>
                                          <p:spTgt spid="24"/>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childTnLst>
                          </p:cTn>
                        </p:par>
                        <p:par>
                          <p:cTn id="31" fill="hold">
                            <p:stCondLst>
                              <p:cond delay="1500"/>
                            </p:stCondLst>
                            <p:childTnLst>
                              <p:par>
                                <p:cTn id="32" presetID="22" presetClass="entr" presetSubtype="4" fill="hold"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down)">
                                      <p:cBhvr>
                                        <p:cTn id="34" dur="500"/>
                                        <p:tgtEl>
                                          <p:spTgt spid="29"/>
                                        </p:tgtEl>
                                      </p:cBhvr>
                                    </p:animEffect>
                                  </p:childTnLst>
                                </p:cTn>
                              </p:par>
                              <p:par>
                                <p:cTn id="35" presetID="0" presetClass="path" presetSubtype="0" accel="50000" decel="50000" fill="hold" nodeType="withEffect">
                                  <p:stCondLst>
                                    <p:cond delay="0"/>
                                  </p:stCondLst>
                                  <p:childTnLst>
                                    <p:animMotion origin="layout" path="M -0.00156 0.00209 L 0.01068 -0.12014 " pathEditMode="relative" rAng="0" ptsTypes="AA">
                                      <p:cBhvr>
                                        <p:cTn id="36" dur="2000" fill="hold"/>
                                        <p:tgtEl>
                                          <p:spTgt spid="34"/>
                                        </p:tgtEl>
                                        <p:attrNameLst>
                                          <p:attrName>ppt_x</p:attrName>
                                          <p:attrName>ppt_y</p:attrName>
                                        </p:attrNameLst>
                                      </p:cBhvr>
                                      <p:rCtr x="612" y="-6111"/>
                                    </p:animMotion>
                                  </p:childTnLst>
                                </p:cTn>
                              </p:par>
                            </p:childTnLst>
                          </p:cTn>
                        </p:par>
                      </p:childTnLst>
                    </p:cTn>
                  </p:par>
                  <p:par>
                    <p:cTn id="37" fill="hold">
                      <p:stCondLst>
                        <p:cond delay="indefinite"/>
                      </p:stCondLst>
                      <p:childTnLst>
                        <p:par>
                          <p:cTn id="38" fill="hold">
                            <p:stCondLst>
                              <p:cond delay="0"/>
                            </p:stCondLst>
                            <p:childTnLst>
                              <p:par>
                                <p:cTn id="39" presetID="16" presetClass="exit" presetSubtype="21" fill="hold" grpId="1" nodeType="clickEffect">
                                  <p:stCondLst>
                                    <p:cond delay="0"/>
                                  </p:stCondLst>
                                  <p:childTnLst>
                                    <p:animEffect transition="out" filter="barn(inVertical)">
                                      <p:cBhvr>
                                        <p:cTn id="40" dur="500"/>
                                        <p:tgtEl>
                                          <p:spTgt spid="34"/>
                                        </p:tgtEl>
                                      </p:cBhvr>
                                    </p:animEffect>
                                    <p:set>
                                      <p:cBhvr>
                                        <p:cTn id="41" dur="1" fill="hold">
                                          <p:stCondLst>
                                            <p:cond delay="499"/>
                                          </p:stCondLst>
                                        </p:cTn>
                                        <p:tgtEl>
                                          <p:spTgt spid="34"/>
                                        </p:tgtEl>
                                        <p:attrNameLst>
                                          <p:attrName>style.visibility</p:attrName>
                                        </p:attrNameLst>
                                      </p:cBhvr>
                                      <p:to>
                                        <p:strVal val="hidden"/>
                                      </p:to>
                                    </p:set>
                                  </p:childTnLst>
                                </p:cTn>
                              </p:par>
                            </p:childTnLst>
                          </p:cTn>
                        </p:par>
                        <p:par>
                          <p:cTn id="42" fill="hold">
                            <p:stCondLst>
                              <p:cond delay="500"/>
                            </p:stCondLst>
                            <p:childTnLst>
                              <p:par>
                                <p:cTn id="43" presetID="22" presetClass="entr" presetSubtype="1" fill="hold" nodeType="after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up)">
                                      <p:cBhvr>
                                        <p:cTn id="45" dur="500"/>
                                        <p:tgtEl>
                                          <p:spTgt spid="25"/>
                                        </p:tgtEl>
                                      </p:cBhvr>
                                    </p:animEffect>
                                  </p:childTnLst>
                                </p:cTn>
                              </p:par>
                            </p:childTnLst>
                          </p:cTn>
                        </p:par>
                        <p:par>
                          <p:cTn id="46" fill="hold">
                            <p:stCondLst>
                              <p:cond delay="1000"/>
                            </p:stCondLst>
                            <p:childTnLst>
                              <p:par>
                                <p:cTn id="47" presetID="10" presetClass="entr" presetSubtype="0" fill="hold" grpId="0" nodeType="after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childTnLst>
                          </p:cTn>
                        </p:par>
                        <p:par>
                          <p:cTn id="50" fill="hold">
                            <p:stCondLst>
                              <p:cond delay="1500"/>
                            </p:stCondLst>
                            <p:childTnLst>
                              <p:par>
                                <p:cTn id="51" presetID="22" presetClass="entr" presetSubtype="4" fill="hold" nodeType="after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wipe(down)">
                                      <p:cBhvr>
                                        <p:cTn id="53" dur="500"/>
                                        <p:tgtEl>
                                          <p:spTgt spid="30"/>
                                        </p:tgtEl>
                                      </p:cBhvr>
                                    </p:animEffect>
                                  </p:childTnLst>
                                </p:cTn>
                              </p:par>
                              <p:par>
                                <p:cTn id="54" presetID="0" presetClass="path" presetSubtype="0" accel="50000" decel="50000" fill="hold" nodeType="withEffect">
                                  <p:stCondLst>
                                    <p:cond delay="0"/>
                                  </p:stCondLst>
                                  <p:childTnLst>
                                    <p:animMotion origin="layout" path="M -0.00156 0.0044 L 0.0155 -0.3676 " pathEditMode="relative" rAng="0" ptsTypes="AA">
                                      <p:cBhvr>
                                        <p:cTn id="55" dur="2000" fill="hold"/>
                                        <p:tgtEl>
                                          <p:spTgt spid="35"/>
                                        </p:tgtEl>
                                        <p:attrNameLst>
                                          <p:attrName>ppt_x</p:attrName>
                                          <p:attrName>ppt_y</p:attrName>
                                        </p:attrNameLst>
                                      </p:cBhvr>
                                      <p:rCtr x="846" y="-18611"/>
                                    </p:animMotion>
                                  </p:childTnLst>
                                </p:cTn>
                              </p:par>
                            </p:childTnLst>
                          </p:cTn>
                        </p:par>
                      </p:childTnLst>
                    </p:cTn>
                  </p:par>
                  <p:par>
                    <p:cTn id="56" fill="hold">
                      <p:stCondLst>
                        <p:cond delay="indefinite"/>
                      </p:stCondLst>
                      <p:childTnLst>
                        <p:par>
                          <p:cTn id="57" fill="hold">
                            <p:stCondLst>
                              <p:cond delay="0"/>
                            </p:stCondLst>
                            <p:childTnLst>
                              <p:par>
                                <p:cTn id="58" presetID="16" presetClass="exit" presetSubtype="21" fill="hold" grpId="1" nodeType="clickEffect">
                                  <p:stCondLst>
                                    <p:cond delay="0"/>
                                  </p:stCondLst>
                                  <p:childTnLst>
                                    <p:animEffect transition="out" filter="barn(inVertical)">
                                      <p:cBhvr>
                                        <p:cTn id="59" dur="500"/>
                                        <p:tgtEl>
                                          <p:spTgt spid="35"/>
                                        </p:tgtEl>
                                      </p:cBhvr>
                                    </p:animEffect>
                                    <p:set>
                                      <p:cBhvr>
                                        <p:cTn id="60" dur="1" fill="hold">
                                          <p:stCondLst>
                                            <p:cond delay="499"/>
                                          </p:stCondLst>
                                        </p:cTn>
                                        <p:tgtEl>
                                          <p:spTgt spid="35"/>
                                        </p:tgtEl>
                                        <p:attrNameLst>
                                          <p:attrName>style.visibility</p:attrName>
                                        </p:attrNameLst>
                                      </p:cBhvr>
                                      <p:to>
                                        <p:strVal val="hidden"/>
                                      </p:to>
                                    </p:set>
                                  </p:childTnLst>
                                </p:cTn>
                              </p:par>
                            </p:childTnLst>
                          </p:cTn>
                        </p:par>
                        <p:par>
                          <p:cTn id="61" fill="hold">
                            <p:stCondLst>
                              <p:cond delay="500"/>
                            </p:stCondLst>
                            <p:childTnLst>
                              <p:par>
                                <p:cTn id="62" presetID="22" presetClass="entr" presetSubtype="4" fill="hold" nodeType="after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wipe(down)">
                                      <p:cBhvr>
                                        <p:cTn id="6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4" grpId="0" animBg="1"/>
      <p:bldP spid="34" grpId="1" animBg="1"/>
      <p:bldP spid="35" grpId="0" animBg="1"/>
      <p:bldP spid="35"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5C7C747-19FA-1A4E-9DFE-5AB318B76748}"/>
              </a:ext>
            </a:extLst>
          </p:cNvPr>
          <p:cNvSpPr txBox="1"/>
          <p:nvPr/>
        </p:nvSpPr>
        <p:spPr>
          <a:xfrm>
            <a:off x="1027136" y="751561"/>
            <a:ext cx="5799549" cy="646331"/>
          </a:xfrm>
          <a:prstGeom prst="rect">
            <a:avLst/>
          </a:prstGeom>
          <a:noFill/>
        </p:spPr>
        <p:txBody>
          <a:bodyPr wrap="square" rtlCol="0">
            <a:spAutoFit/>
          </a:bodyPr>
          <a:lstStyle/>
          <a:p>
            <a:r>
              <a:rPr kumimoji="1" lang="en-US" altLang="zh-CN" sz="3600" dirty="0"/>
              <a:t>Two phase commit</a:t>
            </a:r>
          </a:p>
        </p:txBody>
      </p:sp>
      <p:grpSp>
        <p:nvGrpSpPr>
          <p:cNvPr id="7" name="组合 6">
            <a:extLst>
              <a:ext uri="{FF2B5EF4-FFF2-40B4-BE49-F238E27FC236}">
                <a16:creationId xmlns:a16="http://schemas.microsoft.com/office/drawing/2014/main" id="{4AC2EDEA-1F82-ED42-9315-CED18BDBA20F}"/>
              </a:ext>
            </a:extLst>
          </p:cNvPr>
          <p:cNvGrpSpPr/>
          <p:nvPr/>
        </p:nvGrpSpPr>
        <p:grpSpPr>
          <a:xfrm>
            <a:off x="1027136" y="1978968"/>
            <a:ext cx="10274277" cy="461665"/>
            <a:chOff x="1027136" y="1898005"/>
            <a:chExt cx="10274277" cy="461665"/>
          </a:xfrm>
        </p:grpSpPr>
        <p:cxnSp>
          <p:nvCxnSpPr>
            <p:cNvPr id="8" name="直线连接符 7">
              <a:extLst>
                <a:ext uri="{FF2B5EF4-FFF2-40B4-BE49-F238E27FC236}">
                  <a16:creationId xmlns:a16="http://schemas.microsoft.com/office/drawing/2014/main" id="{581CA756-5521-304B-ABA2-DE49586422A3}"/>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文本框 8">
              <a:extLst>
                <a:ext uri="{FF2B5EF4-FFF2-40B4-BE49-F238E27FC236}">
                  <a16:creationId xmlns:a16="http://schemas.microsoft.com/office/drawing/2014/main" id="{2F56E0A7-E136-7242-ADD6-12D7AE6BCFDF}"/>
                </a:ext>
              </a:extLst>
            </p:cNvPr>
            <p:cNvSpPr txBox="1"/>
            <p:nvPr/>
          </p:nvSpPr>
          <p:spPr>
            <a:xfrm>
              <a:off x="1027136" y="1898005"/>
              <a:ext cx="375424" cy="461665"/>
            </a:xfrm>
            <a:prstGeom prst="rect">
              <a:avLst/>
            </a:prstGeom>
            <a:noFill/>
          </p:spPr>
          <p:txBody>
            <a:bodyPr wrap="none" rtlCol="0">
              <a:spAutoFit/>
            </a:bodyPr>
            <a:lstStyle/>
            <a:p>
              <a:r>
                <a:rPr kumimoji="1" lang="en-US" altLang="zh-CN" sz="2400" dirty="0"/>
                <a:t>C</a:t>
              </a:r>
              <a:endParaRPr kumimoji="1" lang="zh-CN" altLang="en-US" sz="2400" dirty="0"/>
            </a:p>
          </p:txBody>
        </p:sp>
      </p:grpSp>
      <p:grpSp>
        <p:nvGrpSpPr>
          <p:cNvPr id="10" name="组合 9">
            <a:extLst>
              <a:ext uri="{FF2B5EF4-FFF2-40B4-BE49-F238E27FC236}">
                <a16:creationId xmlns:a16="http://schemas.microsoft.com/office/drawing/2014/main" id="{443E138E-5119-4940-B15A-19BCC7583F25}"/>
              </a:ext>
            </a:extLst>
          </p:cNvPr>
          <p:cNvGrpSpPr/>
          <p:nvPr/>
        </p:nvGrpSpPr>
        <p:grpSpPr>
          <a:xfrm>
            <a:off x="1027136" y="2817912"/>
            <a:ext cx="10274277" cy="461665"/>
            <a:chOff x="1027136" y="1898005"/>
            <a:chExt cx="10274277" cy="461665"/>
          </a:xfrm>
        </p:grpSpPr>
        <p:cxnSp>
          <p:nvCxnSpPr>
            <p:cNvPr id="11" name="直线连接符 10">
              <a:extLst>
                <a:ext uri="{FF2B5EF4-FFF2-40B4-BE49-F238E27FC236}">
                  <a16:creationId xmlns:a16="http://schemas.microsoft.com/office/drawing/2014/main" id="{49B001B9-3C4B-3C47-86C7-6D75D5754E13}"/>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文本框 11">
              <a:extLst>
                <a:ext uri="{FF2B5EF4-FFF2-40B4-BE49-F238E27FC236}">
                  <a16:creationId xmlns:a16="http://schemas.microsoft.com/office/drawing/2014/main" id="{700310C6-56B1-6B4D-B725-BB0FDF846D4A}"/>
                </a:ext>
              </a:extLst>
            </p:cNvPr>
            <p:cNvSpPr txBox="1"/>
            <p:nvPr/>
          </p:nvSpPr>
          <p:spPr>
            <a:xfrm>
              <a:off x="1027136" y="1898005"/>
              <a:ext cx="461986" cy="461665"/>
            </a:xfrm>
            <a:prstGeom prst="rect">
              <a:avLst/>
            </a:prstGeom>
            <a:noFill/>
          </p:spPr>
          <p:txBody>
            <a:bodyPr wrap="none" rtlCol="0">
              <a:spAutoFit/>
            </a:bodyPr>
            <a:lstStyle/>
            <a:p>
              <a:r>
                <a:rPr kumimoji="1" lang="en-US" altLang="zh-CN" sz="2400" dirty="0"/>
                <a:t>P</a:t>
              </a:r>
              <a:r>
                <a:rPr kumimoji="1" lang="en-US" altLang="zh-CN" sz="2400" baseline="-25000" dirty="0"/>
                <a:t>1</a:t>
              </a:r>
              <a:endParaRPr kumimoji="1" lang="zh-CN" altLang="en-US" sz="2400" baseline="-25000" dirty="0"/>
            </a:p>
          </p:txBody>
        </p:sp>
      </p:grpSp>
      <p:grpSp>
        <p:nvGrpSpPr>
          <p:cNvPr id="13" name="组合 12">
            <a:extLst>
              <a:ext uri="{FF2B5EF4-FFF2-40B4-BE49-F238E27FC236}">
                <a16:creationId xmlns:a16="http://schemas.microsoft.com/office/drawing/2014/main" id="{1C149A92-3C99-2F44-926B-31143A95F673}"/>
              </a:ext>
            </a:extLst>
          </p:cNvPr>
          <p:cNvGrpSpPr/>
          <p:nvPr/>
        </p:nvGrpSpPr>
        <p:grpSpPr>
          <a:xfrm>
            <a:off x="1027136" y="3656855"/>
            <a:ext cx="10274277" cy="461665"/>
            <a:chOff x="1027136" y="1898005"/>
            <a:chExt cx="10274277" cy="461665"/>
          </a:xfrm>
        </p:grpSpPr>
        <p:cxnSp>
          <p:nvCxnSpPr>
            <p:cNvPr id="14" name="直线连接符 13">
              <a:extLst>
                <a:ext uri="{FF2B5EF4-FFF2-40B4-BE49-F238E27FC236}">
                  <a16:creationId xmlns:a16="http://schemas.microsoft.com/office/drawing/2014/main" id="{4ABC7C83-DF9F-DF4C-AE5A-8E8354F6C3C4}"/>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文本框 14">
              <a:extLst>
                <a:ext uri="{FF2B5EF4-FFF2-40B4-BE49-F238E27FC236}">
                  <a16:creationId xmlns:a16="http://schemas.microsoft.com/office/drawing/2014/main" id="{D55B1B7E-6CBB-E84A-B463-E3911B8BFC99}"/>
                </a:ext>
              </a:extLst>
            </p:cNvPr>
            <p:cNvSpPr txBox="1"/>
            <p:nvPr/>
          </p:nvSpPr>
          <p:spPr>
            <a:xfrm>
              <a:off x="1027136" y="1898005"/>
              <a:ext cx="463588" cy="461665"/>
            </a:xfrm>
            <a:prstGeom prst="rect">
              <a:avLst/>
            </a:prstGeom>
            <a:noFill/>
          </p:spPr>
          <p:txBody>
            <a:bodyPr wrap="none" rtlCol="0">
              <a:spAutoFit/>
            </a:bodyPr>
            <a:lstStyle/>
            <a:p>
              <a:r>
                <a:rPr kumimoji="1" lang="en-US" altLang="zh-CN" sz="2400" dirty="0"/>
                <a:t>B</a:t>
              </a:r>
              <a:r>
                <a:rPr kumimoji="1" lang="en-US" altLang="zh-CN" sz="2400" baseline="-25000" dirty="0"/>
                <a:t>1</a:t>
              </a:r>
              <a:endParaRPr kumimoji="1" lang="zh-CN" altLang="en-US" sz="2400" baseline="-25000" dirty="0"/>
            </a:p>
          </p:txBody>
        </p:sp>
      </p:grpSp>
      <p:grpSp>
        <p:nvGrpSpPr>
          <p:cNvPr id="16" name="组合 15">
            <a:extLst>
              <a:ext uri="{FF2B5EF4-FFF2-40B4-BE49-F238E27FC236}">
                <a16:creationId xmlns:a16="http://schemas.microsoft.com/office/drawing/2014/main" id="{115AA2BB-8691-754A-B4C9-013549009430}"/>
              </a:ext>
            </a:extLst>
          </p:cNvPr>
          <p:cNvGrpSpPr/>
          <p:nvPr/>
        </p:nvGrpSpPr>
        <p:grpSpPr>
          <a:xfrm>
            <a:off x="1027136" y="4495798"/>
            <a:ext cx="10274277" cy="461665"/>
            <a:chOff x="1027136" y="1898005"/>
            <a:chExt cx="10274277" cy="461665"/>
          </a:xfrm>
        </p:grpSpPr>
        <p:cxnSp>
          <p:nvCxnSpPr>
            <p:cNvPr id="17" name="直线连接符 16">
              <a:extLst>
                <a:ext uri="{FF2B5EF4-FFF2-40B4-BE49-F238E27FC236}">
                  <a16:creationId xmlns:a16="http://schemas.microsoft.com/office/drawing/2014/main" id="{59585CD5-E876-9A4F-BA16-961D80660354}"/>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文本框 17">
              <a:extLst>
                <a:ext uri="{FF2B5EF4-FFF2-40B4-BE49-F238E27FC236}">
                  <a16:creationId xmlns:a16="http://schemas.microsoft.com/office/drawing/2014/main" id="{41B9F76C-ED29-7F46-9A63-AB7C0133A40B}"/>
                </a:ext>
              </a:extLst>
            </p:cNvPr>
            <p:cNvSpPr txBox="1"/>
            <p:nvPr/>
          </p:nvSpPr>
          <p:spPr>
            <a:xfrm>
              <a:off x="1027136" y="1898005"/>
              <a:ext cx="461986" cy="461665"/>
            </a:xfrm>
            <a:prstGeom prst="rect">
              <a:avLst/>
            </a:prstGeom>
            <a:noFill/>
          </p:spPr>
          <p:txBody>
            <a:bodyPr wrap="none" rtlCol="0">
              <a:spAutoFit/>
            </a:bodyPr>
            <a:lstStyle/>
            <a:p>
              <a:r>
                <a:rPr kumimoji="1" lang="en-US" altLang="zh-CN" sz="2400" dirty="0"/>
                <a:t>P</a:t>
              </a:r>
              <a:r>
                <a:rPr kumimoji="1" lang="en-US" altLang="zh-CN" sz="2400" baseline="-25000" dirty="0"/>
                <a:t>2</a:t>
              </a:r>
              <a:endParaRPr kumimoji="1" lang="zh-CN" altLang="en-US" sz="2400" baseline="-25000" dirty="0"/>
            </a:p>
          </p:txBody>
        </p:sp>
      </p:grpSp>
      <p:grpSp>
        <p:nvGrpSpPr>
          <p:cNvPr id="19" name="组合 18">
            <a:extLst>
              <a:ext uri="{FF2B5EF4-FFF2-40B4-BE49-F238E27FC236}">
                <a16:creationId xmlns:a16="http://schemas.microsoft.com/office/drawing/2014/main" id="{08E205C2-0B1C-AC4D-9643-85BEBD35BF42}"/>
              </a:ext>
            </a:extLst>
          </p:cNvPr>
          <p:cNvGrpSpPr/>
          <p:nvPr/>
        </p:nvGrpSpPr>
        <p:grpSpPr>
          <a:xfrm>
            <a:off x="1027136" y="5334741"/>
            <a:ext cx="10274277" cy="461665"/>
            <a:chOff x="1027136" y="1898005"/>
            <a:chExt cx="10274277" cy="461665"/>
          </a:xfrm>
        </p:grpSpPr>
        <p:cxnSp>
          <p:nvCxnSpPr>
            <p:cNvPr id="20" name="直线连接符 19">
              <a:extLst>
                <a:ext uri="{FF2B5EF4-FFF2-40B4-BE49-F238E27FC236}">
                  <a16:creationId xmlns:a16="http://schemas.microsoft.com/office/drawing/2014/main" id="{D8536A11-F0BC-3E47-997F-AC1C969574AC}"/>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文本框 20">
              <a:extLst>
                <a:ext uri="{FF2B5EF4-FFF2-40B4-BE49-F238E27FC236}">
                  <a16:creationId xmlns:a16="http://schemas.microsoft.com/office/drawing/2014/main" id="{C1AC0BC9-5912-5A43-ADA2-1328CCFAE654}"/>
                </a:ext>
              </a:extLst>
            </p:cNvPr>
            <p:cNvSpPr txBox="1"/>
            <p:nvPr/>
          </p:nvSpPr>
          <p:spPr>
            <a:xfrm>
              <a:off x="1027136" y="1898005"/>
              <a:ext cx="463588" cy="461665"/>
            </a:xfrm>
            <a:prstGeom prst="rect">
              <a:avLst/>
            </a:prstGeom>
            <a:noFill/>
          </p:spPr>
          <p:txBody>
            <a:bodyPr wrap="none" rtlCol="0">
              <a:spAutoFit/>
            </a:bodyPr>
            <a:lstStyle/>
            <a:p>
              <a:r>
                <a:rPr kumimoji="1" lang="en-US" altLang="zh-CN" sz="2400" dirty="0"/>
                <a:t>B</a:t>
              </a:r>
              <a:r>
                <a:rPr kumimoji="1" lang="en-US" altLang="zh-CN" sz="2400" baseline="-25000" dirty="0"/>
                <a:t>2</a:t>
              </a:r>
              <a:endParaRPr kumimoji="1" lang="zh-CN" altLang="en-US" sz="2400" baseline="-25000" dirty="0"/>
            </a:p>
          </p:txBody>
        </p:sp>
      </p:grpSp>
      <p:cxnSp>
        <p:nvCxnSpPr>
          <p:cNvPr id="23" name="直线箭头连接符 22">
            <a:extLst>
              <a:ext uri="{FF2B5EF4-FFF2-40B4-BE49-F238E27FC236}">
                <a16:creationId xmlns:a16="http://schemas.microsoft.com/office/drawing/2014/main" id="{8649E7BD-F239-1846-AA48-7128258F86C1}"/>
              </a:ext>
            </a:extLst>
          </p:cNvPr>
          <p:cNvCxnSpPr/>
          <p:nvPr/>
        </p:nvCxnSpPr>
        <p:spPr>
          <a:xfrm>
            <a:off x="1671638" y="2209800"/>
            <a:ext cx="171450" cy="838944"/>
          </a:xfrm>
          <a:prstGeom prst="straightConnector1">
            <a:avLst/>
          </a:prstGeom>
          <a:ln w="19050" cap="flat" cmpd="sng" algn="ctr">
            <a:solidFill>
              <a:schemeClr val="accent5">
                <a:lumMod val="75000"/>
              </a:schemeClr>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24" name="直线箭头连接符 23">
            <a:extLst>
              <a:ext uri="{FF2B5EF4-FFF2-40B4-BE49-F238E27FC236}">
                <a16:creationId xmlns:a16="http://schemas.microsoft.com/office/drawing/2014/main" id="{D83C6FA9-4441-6440-AAF6-5F038A1D8976}"/>
              </a:ext>
            </a:extLst>
          </p:cNvPr>
          <p:cNvCxnSpPr/>
          <p:nvPr/>
        </p:nvCxnSpPr>
        <p:spPr>
          <a:xfrm>
            <a:off x="2025604" y="2223317"/>
            <a:ext cx="171450" cy="838944"/>
          </a:xfrm>
          <a:prstGeom prst="straightConnector1">
            <a:avLst/>
          </a:prstGeom>
          <a:ln w="19050" cap="flat" cmpd="sng" algn="ctr">
            <a:solidFill>
              <a:schemeClr val="accent5">
                <a:lumMod val="75000"/>
              </a:schemeClr>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25" name="直线箭头连接符 24">
            <a:extLst>
              <a:ext uri="{FF2B5EF4-FFF2-40B4-BE49-F238E27FC236}">
                <a16:creationId xmlns:a16="http://schemas.microsoft.com/office/drawing/2014/main" id="{04A8691B-7C7D-174D-A409-15BAD4E3C7DD}"/>
              </a:ext>
            </a:extLst>
          </p:cNvPr>
          <p:cNvCxnSpPr>
            <a:cxnSpLocks/>
          </p:cNvCxnSpPr>
          <p:nvPr/>
        </p:nvCxnSpPr>
        <p:spPr>
          <a:xfrm>
            <a:off x="2379570" y="2216559"/>
            <a:ext cx="220755" cy="2510071"/>
          </a:xfrm>
          <a:prstGeom prst="straightConnector1">
            <a:avLst/>
          </a:prstGeom>
          <a:ln w="19050" cap="flat" cmpd="sng" algn="ctr">
            <a:solidFill>
              <a:schemeClr val="accent5">
                <a:lumMod val="75000"/>
              </a:schemeClr>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27" name="直线箭头连接符 26">
            <a:extLst>
              <a:ext uri="{FF2B5EF4-FFF2-40B4-BE49-F238E27FC236}">
                <a16:creationId xmlns:a16="http://schemas.microsoft.com/office/drawing/2014/main" id="{BCCABB83-8658-C14F-9512-0D7A4576A35E}"/>
              </a:ext>
            </a:extLst>
          </p:cNvPr>
          <p:cNvCxnSpPr>
            <a:cxnSpLocks/>
          </p:cNvCxnSpPr>
          <p:nvPr/>
        </p:nvCxnSpPr>
        <p:spPr>
          <a:xfrm flipH="1">
            <a:off x="1895404" y="2230075"/>
            <a:ext cx="130200" cy="811912"/>
          </a:xfrm>
          <a:prstGeom prst="straightConnector1">
            <a:avLst/>
          </a:prstGeom>
          <a:ln w="19050" cap="flat" cmpd="sng" algn="ctr">
            <a:solidFill>
              <a:schemeClr val="accent5">
                <a:lumMod val="75000"/>
              </a:schemeClr>
            </a:solidFill>
            <a:prstDash val="dash"/>
            <a:round/>
            <a:headEnd type="arrow" w="med" len="med"/>
            <a:tailEnd type="none"/>
          </a:ln>
        </p:spPr>
        <p:style>
          <a:lnRef idx="0">
            <a:scrgbClr r="0" g="0" b="0"/>
          </a:lnRef>
          <a:fillRef idx="0">
            <a:scrgbClr r="0" g="0" b="0"/>
          </a:fillRef>
          <a:effectRef idx="0">
            <a:scrgbClr r="0" g="0" b="0"/>
          </a:effectRef>
          <a:fontRef idx="minor">
            <a:schemeClr val="tx1"/>
          </a:fontRef>
        </p:style>
      </p:cxnSp>
      <p:cxnSp>
        <p:nvCxnSpPr>
          <p:cNvPr id="29" name="直线箭头连接符 28">
            <a:extLst>
              <a:ext uri="{FF2B5EF4-FFF2-40B4-BE49-F238E27FC236}">
                <a16:creationId xmlns:a16="http://schemas.microsoft.com/office/drawing/2014/main" id="{EE3E5BB6-468B-F24F-8297-A24A4B18AFD4}"/>
              </a:ext>
            </a:extLst>
          </p:cNvPr>
          <p:cNvCxnSpPr>
            <a:cxnSpLocks/>
          </p:cNvCxnSpPr>
          <p:nvPr/>
        </p:nvCxnSpPr>
        <p:spPr>
          <a:xfrm flipH="1">
            <a:off x="2234588" y="2216559"/>
            <a:ext cx="130200" cy="811912"/>
          </a:xfrm>
          <a:prstGeom prst="straightConnector1">
            <a:avLst/>
          </a:prstGeom>
          <a:ln w="19050" cap="flat" cmpd="sng" algn="ctr">
            <a:solidFill>
              <a:schemeClr val="accent5">
                <a:lumMod val="75000"/>
              </a:schemeClr>
            </a:solidFill>
            <a:prstDash val="dash"/>
            <a:round/>
            <a:headEnd type="arrow" w="med" len="med"/>
            <a:tailEnd type="none"/>
          </a:ln>
        </p:spPr>
        <p:style>
          <a:lnRef idx="0">
            <a:scrgbClr r="0" g="0" b="0"/>
          </a:lnRef>
          <a:fillRef idx="0">
            <a:scrgbClr r="0" g="0" b="0"/>
          </a:fillRef>
          <a:effectRef idx="0">
            <a:scrgbClr r="0" g="0" b="0"/>
          </a:effectRef>
          <a:fontRef idx="minor">
            <a:schemeClr val="tx1"/>
          </a:fontRef>
        </p:style>
      </p:cxnSp>
      <p:cxnSp>
        <p:nvCxnSpPr>
          <p:cNvPr id="30" name="直线箭头连接符 29">
            <a:extLst>
              <a:ext uri="{FF2B5EF4-FFF2-40B4-BE49-F238E27FC236}">
                <a16:creationId xmlns:a16="http://schemas.microsoft.com/office/drawing/2014/main" id="{0A1CF568-9F4C-DE46-BF9D-47347B9107EC}"/>
              </a:ext>
            </a:extLst>
          </p:cNvPr>
          <p:cNvCxnSpPr>
            <a:cxnSpLocks/>
          </p:cNvCxnSpPr>
          <p:nvPr/>
        </p:nvCxnSpPr>
        <p:spPr>
          <a:xfrm flipH="1">
            <a:off x="2626541" y="2221134"/>
            <a:ext cx="189260" cy="2504203"/>
          </a:xfrm>
          <a:prstGeom prst="straightConnector1">
            <a:avLst/>
          </a:prstGeom>
          <a:ln w="19050" cap="flat" cmpd="sng" algn="ctr">
            <a:solidFill>
              <a:schemeClr val="accent5">
                <a:lumMod val="75000"/>
              </a:schemeClr>
            </a:solidFill>
            <a:prstDash val="dash"/>
            <a:round/>
            <a:headEnd type="arrow" w="med" len="med"/>
            <a:tailEnd type="none"/>
          </a:ln>
        </p:spPr>
        <p:style>
          <a:lnRef idx="0">
            <a:scrgbClr r="0" g="0" b="0"/>
          </a:lnRef>
          <a:fillRef idx="0">
            <a:scrgbClr r="0" g="0" b="0"/>
          </a:fillRef>
          <a:effectRef idx="0">
            <a:scrgbClr r="0" g="0" b="0"/>
          </a:effectRef>
          <a:fontRef idx="minor">
            <a:schemeClr val="tx1"/>
          </a:fontRef>
        </p:style>
      </p:cxnSp>
      <p:grpSp>
        <p:nvGrpSpPr>
          <p:cNvPr id="40" name="组合 39">
            <a:extLst>
              <a:ext uri="{FF2B5EF4-FFF2-40B4-BE49-F238E27FC236}">
                <a16:creationId xmlns:a16="http://schemas.microsoft.com/office/drawing/2014/main" id="{B5B1C837-0A3E-FC44-BA18-30A510ADBA10}"/>
              </a:ext>
            </a:extLst>
          </p:cNvPr>
          <p:cNvGrpSpPr/>
          <p:nvPr/>
        </p:nvGrpSpPr>
        <p:grpSpPr>
          <a:xfrm>
            <a:off x="1474132" y="1736248"/>
            <a:ext cx="970137" cy="468608"/>
            <a:chOff x="1474132" y="1736248"/>
            <a:chExt cx="970137" cy="468608"/>
          </a:xfrm>
        </p:grpSpPr>
        <p:sp>
          <p:nvSpPr>
            <p:cNvPr id="37" name="矩形 36">
              <a:extLst>
                <a:ext uri="{FF2B5EF4-FFF2-40B4-BE49-F238E27FC236}">
                  <a16:creationId xmlns:a16="http://schemas.microsoft.com/office/drawing/2014/main" id="{36A2AB7E-5ED9-9B46-ABAB-84386C0AAE28}"/>
                </a:ext>
              </a:extLst>
            </p:cNvPr>
            <p:cNvSpPr/>
            <p:nvPr/>
          </p:nvSpPr>
          <p:spPr>
            <a:xfrm>
              <a:off x="1601919" y="2085559"/>
              <a:ext cx="241169" cy="1192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8" name="矩形 37">
              <a:extLst>
                <a:ext uri="{FF2B5EF4-FFF2-40B4-BE49-F238E27FC236}">
                  <a16:creationId xmlns:a16="http://schemas.microsoft.com/office/drawing/2014/main" id="{5B8E44BA-37C9-8546-9A2A-98C9F4F597E5}"/>
                </a:ext>
              </a:extLst>
            </p:cNvPr>
            <p:cNvSpPr/>
            <p:nvPr/>
          </p:nvSpPr>
          <p:spPr>
            <a:xfrm>
              <a:off x="1873044" y="2083746"/>
              <a:ext cx="241169" cy="1192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9" name="文本框 38">
              <a:extLst>
                <a:ext uri="{FF2B5EF4-FFF2-40B4-BE49-F238E27FC236}">
                  <a16:creationId xmlns:a16="http://schemas.microsoft.com/office/drawing/2014/main" id="{610FF2E3-5D81-5945-AABA-013F92DECE8A}"/>
                </a:ext>
              </a:extLst>
            </p:cNvPr>
            <p:cNvSpPr txBox="1"/>
            <p:nvPr/>
          </p:nvSpPr>
          <p:spPr>
            <a:xfrm>
              <a:off x="1474132" y="1736248"/>
              <a:ext cx="970137" cy="338554"/>
            </a:xfrm>
            <a:prstGeom prst="rect">
              <a:avLst/>
            </a:prstGeom>
            <a:noFill/>
          </p:spPr>
          <p:txBody>
            <a:bodyPr wrap="none" rtlCol="0">
              <a:spAutoFit/>
            </a:bodyPr>
            <a:lstStyle/>
            <a:p>
              <a:r>
                <a:rPr kumimoji="1" lang="en-US" altLang="zh-CN" sz="1600" dirty="0"/>
                <a:t>Write set</a:t>
              </a:r>
              <a:endParaRPr kumimoji="1" lang="zh-CN" altLang="en-US" sz="1600" dirty="0"/>
            </a:p>
          </p:txBody>
        </p:sp>
      </p:grpSp>
      <p:cxnSp>
        <p:nvCxnSpPr>
          <p:cNvPr id="42" name="直线连接符 41">
            <a:extLst>
              <a:ext uri="{FF2B5EF4-FFF2-40B4-BE49-F238E27FC236}">
                <a16:creationId xmlns:a16="http://schemas.microsoft.com/office/drawing/2014/main" id="{3C6670BF-3E03-B644-B468-D2C5D19F26DE}"/>
              </a:ext>
            </a:extLst>
          </p:cNvPr>
          <p:cNvCxnSpPr/>
          <p:nvPr/>
        </p:nvCxnSpPr>
        <p:spPr>
          <a:xfrm>
            <a:off x="3117956" y="1949697"/>
            <a:ext cx="0" cy="3846709"/>
          </a:xfrm>
          <a:prstGeom prst="line">
            <a:avLst/>
          </a:prstGeom>
          <a:ln w="22225" cap="flat" cmpd="sng" algn="ctr">
            <a:solidFill>
              <a:schemeClr val="bg2">
                <a:lumMod val="75000"/>
              </a:schemeClr>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文本框 2">
            <a:extLst>
              <a:ext uri="{FF2B5EF4-FFF2-40B4-BE49-F238E27FC236}">
                <a16:creationId xmlns:a16="http://schemas.microsoft.com/office/drawing/2014/main" id="{E3BEF2C3-1D73-F14F-A9B9-61341B58FD10}"/>
              </a:ext>
            </a:extLst>
          </p:cNvPr>
          <p:cNvSpPr txBox="1"/>
          <p:nvPr/>
        </p:nvSpPr>
        <p:spPr>
          <a:xfrm>
            <a:off x="4159665" y="1794302"/>
            <a:ext cx="954107" cy="369332"/>
          </a:xfrm>
          <a:prstGeom prst="rect">
            <a:avLst/>
          </a:prstGeom>
          <a:noFill/>
        </p:spPr>
        <p:txBody>
          <a:bodyPr wrap="none" rtlCol="0">
            <a:spAutoFit/>
          </a:bodyPr>
          <a:lstStyle/>
          <a:p>
            <a:r>
              <a:rPr kumimoji="1" lang="en-US" altLang="zh-CN" dirty="0"/>
              <a:t>Prepare</a:t>
            </a:r>
            <a:endParaRPr kumimoji="1" lang="zh-CN" altLang="en-US" dirty="0"/>
          </a:p>
        </p:txBody>
      </p:sp>
      <p:cxnSp>
        <p:nvCxnSpPr>
          <p:cNvPr id="5" name="直线箭头连接符 4">
            <a:extLst>
              <a:ext uri="{FF2B5EF4-FFF2-40B4-BE49-F238E27FC236}">
                <a16:creationId xmlns:a16="http://schemas.microsoft.com/office/drawing/2014/main" id="{3CA2B38D-75D7-5141-A986-696F9BF46972}"/>
              </a:ext>
            </a:extLst>
          </p:cNvPr>
          <p:cNvCxnSpPr/>
          <p:nvPr/>
        </p:nvCxnSpPr>
        <p:spPr>
          <a:xfrm>
            <a:off x="4077325" y="2211669"/>
            <a:ext cx="314793" cy="2522294"/>
          </a:xfrm>
          <a:prstGeom prst="straightConnector1">
            <a:avLst/>
          </a:prstGeom>
          <a:ln w="19050" cap="flat" cmpd="sng" algn="ctr">
            <a:solidFill>
              <a:srgbClr val="C00000"/>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36" name="直线箭头连接符 35">
            <a:extLst>
              <a:ext uri="{FF2B5EF4-FFF2-40B4-BE49-F238E27FC236}">
                <a16:creationId xmlns:a16="http://schemas.microsoft.com/office/drawing/2014/main" id="{1188D95B-7D58-7049-8769-E85CCB37721C}"/>
              </a:ext>
            </a:extLst>
          </p:cNvPr>
          <p:cNvCxnSpPr>
            <a:cxnSpLocks/>
          </p:cNvCxnSpPr>
          <p:nvPr/>
        </p:nvCxnSpPr>
        <p:spPr>
          <a:xfrm>
            <a:off x="4253435" y="2215048"/>
            <a:ext cx="121580" cy="838944"/>
          </a:xfrm>
          <a:prstGeom prst="straightConnector1">
            <a:avLst/>
          </a:prstGeom>
          <a:ln w="19050" cap="flat" cmpd="sng" algn="ctr">
            <a:solidFill>
              <a:srgbClr val="C00000"/>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41" name="直线箭头连接符 40">
            <a:extLst>
              <a:ext uri="{FF2B5EF4-FFF2-40B4-BE49-F238E27FC236}">
                <a16:creationId xmlns:a16="http://schemas.microsoft.com/office/drawing/2014/main" id="{1F3270A1-9762-9C4D-AE47-46426364C71B}"/>
              </a:ext>
            </a:extLst>
          </p:cNvPr>
          <p:cNvCxnSpPr>
            <a:cxnSpLocks/>
          </p:cNvCxnSpPr>
          <p:nvPr/>
        </p:nvCxnSpPr>
        <p:spPr>
          <a:xfrm>
            <a:off x="4472632" y="3066199"/>
            <a:ext cx="101695" cy="838196"/>
          </a:xfrm>
          <a:prstGeom prst="straightConnector1">
            <a:avLst/>
          </a:prstGeom>
          <a:ln w="19050" cap="flat" cmpd="sng" algn="ctr">
            <a:solidFill>
              <a:srgbClr val="C00000"/>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43" name="直线箭头连接符 42">
            <a:extLst>
              <a:ext uri="{FF2B5EF4-FFF2-40B4-BE49-F238E27FC236}">
                <a16:creationId xmlns:a16="http://schemas.microsoft.com/office/drawing/2014/main" id="{0BF0A2EC-8777-F54B-BA99-E56FA3DCA6A6}"/>
              </a:ext>
            </a:extLst>
          </p:cNvPr>
          <p:cNvCxnSpPr>
            <a:cxnSpLocks/>
          </p:cNvCxnSpPr>
          <p:nvPr/>
        </p:nvCxnSpPr>
        <p:spPr>
          <a:xfrm>
            <a:off x="4499020" y="4727377"/>
            <a:ext cx="101695" cy="838196"/>
          </a:xfrm>
          <a:prstGeom prst="straightConnector1">
            <a:avLst/>
          </a:prstGeom>
          <a:ln w="19050" cap="flat" cmpd="sng" algn="ctr">
            <a:solidFill>
              <a:srgbClr val="C00000"/>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44" name="直线箭头连接符 43">
            <a:extLst>
              <a:ext uri="{FF2B5EF4-FFF2-40B4-BE49-F238E27FC236}">
                <a16:creationId xmlns:a16="http://schemas.microsoft.com/office/drawing/2014/main" id="{E8D102F9-361D-9642-BA1C-CDDF996B8137}"/>
              </a:ext>
            </a:extLst>
          </p:cNvPr>
          <p:cNvCxnSpPr>
            <a:cxnSpLocks/>
          </p:cNvCxnSpPr>
          <p:nvPr/>
        </p:nvCxnSpPr>
        <p:spPr>
          <a:xfrm flipH="1">
            <a:off x="4745191" y="4721742"/>
            <a:ext cx="73214" cy="843831"/>
          </a:xfrm>
          <a:prstGeom prst="straightConnector1">
            <a:avLst/>
          </a:prstGeom>
          <a:ln w="19050" cap="flat" cmpd="sng" algn="ctr">
            <a:solidFill>
              <a:srgbClr val="C00000"/>
            </a:solidFill>
            <a:prstDash val="solid"/>
            <a:round/>
            <a:headEnd type="arrow" w="med" len="med"/>
            <a:tailEnd type="none"/>
          </a:ln>
        </p:spPr>
        <p:style>
          <a:lnRef idx="0">
            <a:scrgbClr r="0" g="0" b="0"/>
          </a:lnRef>
          <a:fillRef idx="0">
            <a:scrgbClr r="0" g="0" b="0"/>
          </a:fillRef>
          <a:effectRef idx="0">
            <a:scrgbClr r="0" g="0" b="0"/>
          </a:effectRef>
          <a:fontRef idx="minor">
            <a:schemeClr val="tx1"/>
          </a:fontRef>
        </p:style>
      </p:cxnSp>
      <p:cxnSp>
        <p:nvCxnSpPr>
          <p:cNvPr id="45" name="直线箭头连接符 44">
            <a:extLst>
              <a:ext uri="{FF2B5EF4-FFF2-40B4-BE49-F238E27FC236}">
                <a16:creationId xmlns:a16="http://schemas.microsoft.com/office/drawing/2014/main" id="{4669E166-666A-C44A-89FE-0835D71613E1}"/>
              </a:ext>
            </a:extLst>
          </p:cNvPr>
          <p:cNvCxnSpPr>
            <a:cxnSpLocks/>
          </p:cNvCxnSpPr>
          <p:nvPr/>
        </p:nvCxnSpPr>
        <p:spPr>
          <a:xfrm flipH="1">
            <a:off x="4707411" y="3040664"/>
            <a:ext cx="84722" cy="859966"/>
          </a:xfrm>
          <a:prstGeom prst="straightConnector1">
            <a:avLst/>
          </a:prstGeom>
          <a:ln w="19050" cap="flat" cmpd="sng" algn="ctr">
            <a:solidFill>
              <a:srgbClr val="C00000"/>
            </a:solidFill>
            <a:prstDash val="solid"/>
            <a:round/>
            <a:headEnd type="arrow" w="med" len="med"/>
            <a:tailEnd type="none"/>
          </a:ln>
        </p:spPr>
        <p:style>
          <a:lnRef idx="0">
            <a:scrgbClr r="0" g="0" b="0"/>
          </a:lnRef>
          <a:fillRef idx="0">
            <a:scrgbClr r="0" g="0" b="0"/>
          </a:fillRef>
          <a:effectRef idx="0">
            <a:scrgbClr r="0" g="0" b="0"/>
          </a:effectRef>
          <a:fontRef idx="minor">
            <a:schemeClr val="tx1"/>
          </a:fontRef>
        </p:style>
      </p:cxnSp>
      <p:cxnSp>
        <p:nvCxnSpPr>
          <p:cNvPr id="49" name="直线箭头连接符 48">
            <a:extLst>
              <a:ext uri="{FF2B5EF4-FFF2-40B4-BE49-F238E27FC236}">
                <a16:creationId xmlns:a16="http://schemas.microsoft.com/office/drawing/2014/main" id="{CDCDA4AD-C860-EC46-892D-5F8CB953B1D1}"/>
              </a:ext>
            </a:extLst>
          </p:cNvPr>
          <p:cNvCxnSpPr>
            <a:cxnSpLocks/>
          </p:cNvCxnSpPr>
          <p:nvPr/>
        </p:nvCxnSpPr>
        <p:spPr>
          <a:xfrm flipH="1">
            <a:off x="4885973" y="2209800"/>
            <a:ext cx="97309" cy="825429"/>
          </a:xfrm>
          <a:prstGeom prst="straightConnector1">
            <a:avLst/>
          </a:prstGeom>
          <a:ln w="19050" cap="flat" cmpd="sng" algn="ctr">
            <a:solidFill>
              <a:srgbClr val="C00000"/>
            </a:solidFill>
            <a:prstDash val="solid"/>
            <a:round/>
            <a:headEnd type="arrow" w="med" len="med"/>
            <a:tailEnd type="none"/>
          </a:ln>
        </p:spPr>
        <p:style>
          <a:lnRef idx="0">
            <a:scrgbClr r="0" g="0" b="0"/>
          </a:lnRef>
          <a:fillRef idx="0">
            <a:scrgbClr r="0" g="0" b="0"/>
          </a:fillRef>
          <a:effectRef idx="0">
            <a:scrgbClr r="0" g="0" b="0"/>
          </a:effectRef>
          <a:fontRef idx="minor">
            <a:schemeClr val="tx1"/>
          </a:fontRef>
        </p:style>
      </p:cxnSp>
      <p:cxnSp>
        <p:nvCxnSpPr>
          <p:cNvPr id="52" name="直线箭头连接符 51">
            <a:extLst>
              <a:ext uri="{FF2B5EF4-FFF2-40B4-BE49-F238E27FC236}">
                <a16:creationId xmlns:a16="http://schemas.microsoft.com/office/drawing/2014/main" id="{C4E1CBA4-209D-CC4D-AC38-F1F260ACA954}"/>
              </a:ext>
            </a:extLst>
          </p:cNvPr>
          <p:cNvCxnSpPr>
            <a:cxnSpLocks/>
          </p:cNvCxnSpPr>
          <p:nvPr/>
        </p:nvCxnSpPr>
        <p:spPr>
          <a:xfrm flipH="1">
            <a:off x="4922074" y="2209800"/>
            <a:ext cx="288282" cy="2524163"/>
          </a:xfrm>
          <a:prstGeom prst="straightConnector1">
            <a:avLst/>
          </a:prstGeom>
          <a:ln w="19050" cap="flat" cmpd="sng" algn="ctr">
            <a:solidFill>
              <a:srgbClr val="C00000"/>
            </a:solidFill>
            <a:prstDash val="solid"/>
            <a:round/>
            <a:headEnd type="arrow" w="med" len="med"/>
            <a:tailEnd type="none"/>
          </a:ln>
        </p:spPr>
        <p:style>
          <a:lnRef idx="0">
            <a:scrgbClr r="0" g="0" b="0"/>
          </a:lnRef>
          <a:fillRef idx="0">
            <a:scrgbClr r="0" g="0" b="0"/>
          </a:fillRef>
          <a:effectRef idx="0">
            <a:scrgbClr r="0" g="0" b="0"/>
          </a:effectRef>
          <a:fontRef idx="minor">
            <a:schemeClr val="tx1"/>
          </a:fontRef>
        </p:style>
      </p:cxnSp>
      <p:sp>
        <p:nvSpPr>
          <p:cNvPr id="54" name="文本框 53">
            <a:extLst>
              <a:ext uri="{FF2B5EF4-FFF2-40B4-BE49-F238E27FC236}">
                <a16:creationId xmlns:a16="http://schemas.microsoft.com/office/drawing/2014/main" id="{AB43FAF2-A541-F744-8840-1B163352F818}"/>
              </a:ext>
            </a:extLst>
          </p:cNvPr>
          <p:cNvSpPr txBox="1"/>
          <p:nvPr/>
        </p:nvSpPr>
        <p:spPr>
          <a:xfrm>
            <a:off x="6565187" y="1794302"/>
            <a:ext cx="973343" cy="369332"/>
          </a:xfrm>
          <a:prstGeom prst="rect">
            <a:avLst/>
          </a:prstGeom>
          <a:noFill/>
        </p:spPr>
        <p:txBody>
          <a:bodyPr wrap="none" rtlCol="0">
            <a:spAutoFit/>
          </a:bodyPr>
          <a:lstStyle/>
          <a:p>
            <a:r>
              <a:rPr kumimoji="1" lang="en-US" altLang="zh-CN" dirty="0"/>
              <a:t>Commit</a:t>
            </a:r>
            <a:endParaRPr kumimoji="1" lang="zh-CN" altLang="en-US" dirty="0"/>
          </a:p>
        </p:txBody>
      </p:sp>
      <p:cxnSp>
        <p:nvCxnSpPr>
          <p:cNvPr id="55" name="直线箭头连接符 54">
            <a:extLst>
              <a:ext uri="{FF2B5EF4-FFF2-40B4-BE49-F238E27FC236}">
                <a16:creationId xmlns:a16="http://schemas.microsoft.com/office/drawing/2014/main" id="{1C9E2A8F-A1E5-914B-9B3D-EF69D106B95B}"/>
              </a:ext>
            </a:extLst>
          </p:cNvPr>
          <p:cNvCxnSpPr/>
          <p:nvPr/>
        </p:nvCxnSpPr>
        <p:spPr>
          <a:xfrm>
            <a:off x="6482847" y="2211669"/>
            <a:ext cx="314793" cy="2522294"/>
          </a:xfrm>
          <a:prstGeom prst="straightConnector1">
            <a:avLst/>
          </a:prstGeom>
          <a:ln w="19050" cap="flat" cmpd="sng" algn="ctr">
            <a:solidFill>
              <a:srgbClr val="C00000"/>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56" name="直线箭头连接符 55">
            <a:extLst>
              <a:ext uri="{FF2B5EF4-FFF2-40B4-BE49-F238E27FC236}">
                <a16:creationId xmlns:a16="http://schemas.microsoft.com/office/drawing/2014/main" id="{2C5E08EB-C89D-DB46-BAA8-8D5E8855846D}"/>
              </a:ext>
            </a:extLst>
          </p:cNvPr>
          <p:cNvCxnSpPr>
            <a:cxnSpLocks/>
          </p:cNvCxnSpPr>
          <p:nvPr/>
        </p:nvCxnSpPr>
        <p:spPr>
          <a:xfrm>
            <a:off x="6658957" y="2215048"/>
            <a:ext cx="121580" cy="838944"/>
          </a:xfrm>
          <a:prstGeom prst="straightConnector1">
            <a:avLst/>
          </a:prstGeom>
          <a:ln w="19050" cap="flat" cmpd="sng" algn="ctr">
            <a:solidFill>
              <a:srgbClr val="C00000"/>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57" name="直线箭头连接符 56">
            <a:extLst>
              <a:ext uri="{FF2B5EF4-FFF2-40B4-BE49-F238E27FC236}">
                <a16:creationId xmlns:a16="http://schemas.microsoft.com/office/drawing/2014/main" id="{C9C8532D-1F45-2F40-9959-C6B976FDFFD5}"/>
              </a:ext>
            </a:extLst>
          </p:cNvPr>
          <p:cNvCxnSpPr>
            <a:cxnSpLocks/>
          </p:cNvCxnSpPr>
          <p:nvPr/>
        </p:nvCxnSpPr>
        <p:spPr>
          <a:xfrm>
            <a:off x="6878154" y="3066199"/>
            <a:ext cx="101695" cy="838196"/>
          </a:xfrm>
          <a:prstGeom prst="straightConnector1">
            <a:avLst/>
          </a:prstGeom>
          <a:ln w="19050" cap="flat" cmpd="sng" algn="ctr">
            <a:solidFill>
              <a:srgbClr val="C00000"/>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58" name="直线箭头连接符 57">
            <a:extLst>
              <a:ext uri="{FF2B5EF4-FFF2-40B4-BE49-F238E27FC236}">
                <a16:creationId xmlns:a16="http://schemas.microsoft.com/office/drawing/2014/main" id="{8DB4B6EE-2DB6-D144-B8CD-9818B23AA719}"/>
              </a:ext>
            </a:extLst>
          </p:cNvPr>
          <p:cNvCxnSpPr>
            <a:cxnSpLocks/>
          </p:cNvCxnSpPr>
          <p:nvPr/>
        </p:nvCxnSpPr>
        <p:spPr>
          <a:xfrm>
            <a:off x="6904542" y="4727377"/>
            <a:ext cx="101695" cy="838196"/>
          </a:xfrm>
          <a:prstGeom prst="straightConnector1">
            <a:avLst/>
          </a:prstGeom>
          <a:ln w="19050" cap="flat" cmpd="sng" algn="ctr">
            <a:solidFill>
              <a:srgbClr val="C00000"/>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59" name="直线箭头连接符 58">
            <a:extLst>
              <a:ext uri="{FF2B5EF4-FFF2-40B4-BE49-F238E27FC236}">
                <a16:creationId xmlns:a16="http://schemas.microsoft.com/office/drawing/2014/main" id="{A4707144-3567-2E41-B6BB-B43E0B02B98C}"/>
              </a:ext>
            </a:extLst>
          </p:cNvPr>
          <p:cNvCxnSpPr>
            <a:cxnSpLocks/>
          </p:cNvCxnSpPr>
          <p:nvPr/>
        </p:nvCxnSpPr>
        <p:spPr>
          <a:xfrm flipH="1">
            <a:off x="7150713" y="4721742"/>
            <a:ext cx="73214" cy="843831"/>
          </a:xfrm>
          <a:prstGeom prst="straightConnector1">
            <a:avLst/>
          </a:prstGeom>
          <a:ln w="19050" cap="flat" cmpd="sng" algn="ctr">
            <a:solidFill>
              <a:srgbClr val="C00000"/>
            </a:solidFill>
            <a:prstDash val="solid"/>
            <a:round/>
            <a:headEnd type="arrow" w="med" len="med"/>
            <a:tailEnd type="none"/>
          </a:ln>
        </p:spPr>
        <p:style>
          <a:lnRef idx="0">
            <a:scrgbClr r="0" g="0" b="0"/>
          </a:lnRef>
          <a:fillRef idx="0">
            <a:scrgbClr r="0" g="0" b="0"/>
          </a:fillRef>
          <a:effectRef idx="0">
            <a:scrgbClr r="0" g="0" b="0"/>
          </a:effectRef>
          <a:fontRef idx="minor">
            <a:schemeClr val="tx1"/>
          </a:fontRef>
        </p:style>
      </p:cxnSp>
      <p:cxnSp>
        <p:nvCxnSpPr>
          <p:cNvPr id="60" name="直线箭头连接符 59">
            <a:extLst>
              <a:ext uri="{FF2B5EF4-FFF2-40B4-BE49-F238E27FC236}">
                <a16:creationId xmlns:a16="http://schemas.microsoft.com/office/drawing/2014/main" id="{5C02AF1F-C788-D149-88CA-06A771CD0979}"/>
              </a:ext>
            </a:extLst>
          </p:cNvPr>
          <p:cNvCxnSpPr>
            <a:cxnSpLocks/>
          </p:cNvCxnSpPr>
          <p:nvPr/>
        </p:nvCxnSpPr>
        <p:spPr>
          <a:xfrm flipH="1">
            <a:off x="7112933" y="3040664"/>
            <a:ext cx="84722" cy="859966"/>
          </a:xfrm>
          <a:prstGeom prst="straightConnector1">
            <a:avLst/>
          </a:prstGeom>
          <a:ln w="19050" cap="flat" cmpd="sng" algn="ctr">
            <a:solidFill>
              <a:srgbClr val="C00000"/>
            </a:solidFill>
            <a:prstDash val="solid"/>
            <a:round/>
            <a:headEnd type="arrow" w="med" len="med"/>
            <a:tailEnd type="none"/>
          </a:ln>
        </p:spPr>
        <p:style>
          <a:lnRef idx="0">
            <a:scrgbClr r="0" g="0" b="0"/>
          </a:lnRef>
          <a:fillRef idx="0">
            <a:scrgbClr r="0" g="0" b="0"/>
          </a:fillRef>
          <a:effectRef idx="0">
            <a:scrgbClr r="0" g="0" b="0"/>
          </a:effectRef>
          <a:fontRef idx="minor">
            <a:schemeClr val="tx1"/>
          </a:fontRef>
        </p:style>
      </p:cxnSp>
      <p:cxnSp>
        <p:nvCxnSpPr>
          <p:cNvPr id="61" name="直线箭头连接符 60">
            <a:extLst>
              <a:ext uri="{FF2B5EF4-FFF2-40B4-BE49-F238E27FC236}">
                <a16:creationId xmlns:a16="http://schemas.microsoft.com/office/drawing/2014/main" id="{10AB5F22-C50E-884C-8599-DE1DE9C78FB7}"/>
              </a:ext>
            </a:extLst>
          </p:cNvPr>
          <p:cNvCxnSpPr>
            <a:cxnSpLocks/>
          </p:cNvCxnSpPr>
          <p:nvPr/>
        </p:nvCxnSpPr>
        <p:spPr>
          <a:xfrm flipH="1">
            <a:off x="7291495" y="2209800"/>
            <a:ext cx="97309" cy="825429"/>
          </a:xfrm>
          <a:prstGeom prst="straightConnector1">
            <a:avLst/>
          </a:prstGeom>
          <a:ln w="19050" cap="flat" cmpd="sng" algn="ctr">
            <a:solidFill>
              <a:srgbClr val="C00000"/>
            </a:solidFill>
            <a:prstDash val="solid"/>
            <a:round/>
            <a:headEnd type="arrow" w="med" len="med"/>
            <a:tailEnd type="none"/>
          </a:ln>
        </p:spPr>
        <p:style>
          <a:lnRef idx="0">
            <a:scrgbClr r="0" g="0" b="0"/>
          </a:lnRef>
          <a:fillRef idx="0">
            <a:scrgbClr r="0" g="0" b="0"/>
          </a:fillRef>
          <a:effectRef idx="0">
            <a:scrgbClr r="0" g="0" b="0"/>
          </a:effectRef>
          <a:fontRef idx="minor">
            <a:schemeClr val="tx1"/>
          </a:fontRef>
        </p:style>
      </p:cxnSp>
      <p:cxnSp>
        <p:nvCxnSpPr>
          <p:cNvPr id="62" name="直线箭头连接符 61">
            <a:extLst>
              <a:ext uri="{FF2B5EF4-FFF2-40B4-BE49-F238E27FC236}">
                <a16:creationId xmlns:a16="http://schemas.microsoft.com/office/drawing/2014/main" id="{7C8A9737-2E00-1A41-AF08-89F513AF2201}"/>
              </a:ext>
            </a:extLst>
          </p:cNvPr>
          <p:cNvCxnSpPr>
            <a:cxnSpLocks/>
          </p:cNvCxnSpPr>
          <p:nvPr/>
        </p:nvCxnSpPr>
        <p:spPr>
          <a:xfrm flipH="1">
            <a:off x="7327596" y="2209800"/>
            <a:ext cx="288282" cy="2524163"/>
          </a:xfrm>
          <a:prstGeom prst="straightConnector1">
            <a:avLst/>
          </a:prstGeom>
          <a:ln w="19050" cap="flat" cmpd="sng" algn="ctr">
            <a:solidFill>
              <a:srgbClr val="C00000"/>
            </a:solidFill>
            <a:prstDash val="solid"/>
            <a:round/>
            <a:headEnd type="arrow" w="med" len="med"/>
            <a:tailEnd type="none"/>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45820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up)">
                                      <p:cBhvr>
                                        <p:cTn id="7" dur="500"/>
                                        <p:tgtEl>
                                          <p:spTgt spid="36"/>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wipe(up)">
                                      <p:cBhvr>
                                        <p:cTn id="14" dur="500"/>
                                        <p:tgtEl>
                                          <p:spTgt spid="41"/>
                                        </p:tgtEl>
                                      </p:cBhvr>
                                    </p:animEffect>
                                  </p:childTnLst>
                                </p:cTn>
                              </p:par>
                              <p:par>
                                <p:cTn id="15" presetID="22" presetClass="entr" presetSubtype="1"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up)">
                                      <p:cBhvr>
                                        <p:cTn id="17" dur="500"/>
                                        <p:tgtEl>
                                          <p:spTgt spid="43"/>
                                        </p:tgtEl>
                                      </p:cBhvr>
                                    </p:animEffect>
                                  </p:childTnLst>
                                </p:cTn>
                              </p:par>
                            </p:childTnLst>
                          </p:cTn>
                        </p:par>
                        <p:par>
                          <p:cTn id="18" fill="hold">
                            <p:stCondLst>
                              <p:cond delay="1000"/>
                            </p:stCondLst>
                            <p:childTnLst>
                              <p:par>
                                <p:cTn id="19" presetID="22" presetClass="entr" presetSubtype="4" fill="hold" nodeType="after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wipe(down)">
                                      <p:cBhvr>
                                        <p:cTn id="21" dur="500"/>
                                        <p:tgtEl>
                                          <p:spTgt spid="44"/>
                                        </p:tgtEl>
                                      </p:cBhvr>
                                    </p:animEffect>
                                  </p:childTnLst>
                                </p:cTn>
                              </p:par>
                              <p:par>
                                <p:cTn id="22" presetID="22" presetClass="entr" presetSubtype="4"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wipe(down)">
                                      <p:cBhvr>
                                        <p:cTn id="24" dur="500"/>
                                        <p:tgtEl>
                                          <p:spTgt spid="45"/>
                                        </p:tgtEl>
                                      </p:cBhvr>
                                    </p:animEffect>
                                  </p:childTnLst>
                                </p:cTn>
                              </p:par>
                            </p:childTnLst>
                          </p:cTn>
                        </p:par>
                        <p:par>
                          <p:cTn id="25" fill="hold">
                            <p:stCondLst>
                              <p:cond delay="1500"/>
                            </p:stCondLst>
                            <p:childTnLst>
                              <p:par>
                                <p:cTn id="26" presetID="22" presetClass="entr" presetSubtype="4" fill="hold" nodeType="after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wipe(down)">
                                      <p:cBhvr>
                                        <p:cTn id="28" dur="500"/>
                                        <p:tgtEl>
                                          <p:spTgt spid="52"/>
                                        </p:tgtEl>
                                      </p:cBhvr>
                                    </p:animEffect>
                                  </p:childTnLst>
                                </p:cTn>
                              </p:par>
                              <p:par>
                                <p:cTn id="29" presetID="22" presetClass="entr" presetSubtype="4"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wipe(down)">
                                      <p:cBhvr>
                                        <p:cTn id="31" dur="500"/>
                                        <p:tgtEl>
                                          <p:spTgt spid="49"/>
                                        </p:tgtEl>
                                      </p:cBhvr>
                                    </p:animEffect>
                                  </p:childTnLst>
                                </p:cTn>
                              </p:par>
                            </p:childTnLst>
                          </p:cTn>
                        </p:par>
                        <p:par>
                          <p:cTn id="32" fill="hold">
                            <p:stCondLst>
                              <p:cond delay="2000"/>
                            </p:stCondLst>
                            <p:childTnLst>
                              <p:par>
                                <p:cTn id="33" presetID="14" presetClass="entr" presetSubtype="10" fill="hold" grpId="0"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randombar(horizontal)">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wipe(up)">
                                      <p:cBhvr>
                                        <p:cTn id="40" dur="500"/>
                                        <p:tgtEl>
                                          <p:spTgt spid="56"/>
                                        </p:tgtEl>
                                      </p:cBhvr>
                                    </p:animEffect>
                                  </p:childTnLst>
                                </p:cTn>
                              </p:par>
                              <p:par>
                                <p:cTn id="41" presetID="22" presetClass="entr" presetSubtype="1" fill="hold" nodeType="with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wipe(up)">
                                      <p:cBhvr>
                                        <p:cTn id="43" dur="500"/>
                                        <p:tgtEl>
                                          <p:spTgt spid="55"/>
                                        </p:tgtEl>
                                      </p:cBhvr>
                                    </p:animEffect>
                                  </p:childTnLst>
                                </p:cTn>
                              </p:par>
                            </p:childTnLst>
                          </p:cTn>
                        </p:par>
                        <p:par>
                          <p:cTn id="44" fill="hold">
                            <p:stCondLst>
                              <p:cond delay="500"/>
                            </p:stCondLst>
                            <p:childTnLst>
                              <p:par>
                                <p:cTn id="45" presetID="22" presetClass="entr" presetSubtype="1" fill="hold" nodeType="after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wipe(up)">
                                      <p:cBhvr>
                                        <p:cTn id="47" dur="500"/>
                                        <p:tgtEl>
                                          <p:spTgt spid="57"/>
                                        </p:tgtEl>
                                      </p:cBhvr>
                                    </p:animEffect>
                                  </p:childTnLst>
                                </p:cTn>
                              </p:par>
                              <p:par>
                                <p:cTn id="48" presetID="22" presetClass="entr" presetSubtype="1" fill="hold" nodeType="withEffect">
                                  <p:stCondLst>
                                    <p:cond delay="0"/>
                                  </p:stCondLst>
                                  <p:childTnLst>
                                    <p:set>
                                      <p:cBhvr>
                                        <p:cTn id="49" dur="1" fill="hold">
                                          <p:stCondLst>
                                            <p:cond delay="0"/>
                                          </p:stCondLst>
                                        </p:cTn>
                                        <p:tgtEl>
                                          <p:spTgt spid="58"/>
                                        </p:tgtEl>
                                        <p:attrNameLst>
                                          <p:attrName>style.visibility</p:attrName>
                                        </p:attrNameLst>
                                      </p:cBhvr>
                                      <p:to>
                                        <p:strVal val="visible"/>
                                      </p:to>
                                    </p:set>
                                    <p:animEffect transition="in" filter="wipe(up)">
                                      <p:cBhvr>
                                        <p:cTn id="50" dur="500"/>
                                        <p:tgtEl>
                                          <p:spTgt spid="58"/>
                                        </p:tgtEl>
                                      </p:cBhvr>
                                    </p:animEffect>
                                  </p:childTnLst>
                                </p:cTn>
                              </p:par>
                            </p:childTnLst>
                          </p:cTn>
                        </p:par>
                        <p:par>
                          <p:cTn id="51" fill="hold">
                            <p:stCondLst>
                              <p:cond delay="1000"/>
                            </p:stCondLst>
                            <p:childTnLst>
                              <p:par>
                                <p:cTn id="52" presetID="22" presetClass="entr" presetSubtype="4" fill="hold" nodeType="afterEffect">
                                  <p:stCondLst>
                                    <p:cond delay="0"/>
                                  </p:stCondLst>
                                  <p:childTnLst>
                                    <p:set>
                                      <p:cBhvr>
                                        <p:cTn id="53" dur="1" fill="hold">
                                          <p:stCondLst>
                                            <p:cond delay="0"/>
                                          </p:stCondLst>
                                        </p:cTn>
                                        <p:tgtEl>
                                          <p:spTgt spid="59"/>
                                        </p:tgtEl>
                                        <p:attrNameLst>
                                          <p:attrName>style.visibility</p:attrName>
                                        </p:attrNameLst>
                                      </p:cBhvr>
                                      <p:to>
                                        <p:strVal val="visible"/>
                                      </p:to>
                                    </p:set>
                                    <p:animEffect transition="in" filter="wipe(down)">
                                      <p:cBhvr>
                                        <p:cTn id="54" dur="500"/>
                                        <p:tgtEl>
                                          <p:spTgt spid="59"/>
                                        </p:tgtEl>
                                      </p:cBhvr>
                                    </p:animEffect>
                                  </p:childTnLst>
                                </p:cTn>
                              </p:par>
                              <p:par>
                                <p:cTn id="55" presetID="22" presetClass="entr" presetSubtype="4" fill="hold" nodeType="with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wipe(down)">
                                      <p:cBhvr>
                                        <p:cTn id="57" dur="500"/>
                                        <p:tgtEl>
                                          <p:spTgt spid="60"/>
                                        </p:tgtEl>
                                      </p:cBhvr>
                                    </p:animEffect>
                                  </p:childTnLst>
                                </p:cTn>
                              </p:par>
                            </p:childTnLst>
                          </p:cTn>
                        </p:par>
                        <p:par>
                          <p:cTn id="58" fill="hold">
                            <p:stCondLst>
                              <p:cond delay="1500"/>
                            </p:stCondLst>
                            <p:childTnLst>
                              <p:par>
                                <p:cTn id="59" presetID="22" presetClass="entr" presetSubtype="4" fill="hold" nodeType="afterEffect">
                                  <p:stCondLst>
                                    <p:cond delay="0"/>
                                  </p:stCondLst>
                                  <p:childTnLst>
                                    <p:set>
                                      <p:cBhvr>
                                        <p:cTn id="60" dur="1" fill="hold">
                                          <p:stCondLst>
                                            <p:cond delay="0"/>
                                          </p:stCondLst>
                                        </p:cTn>
                                        <p:tgtEl>
                                          <p:spTgt spid="62"/>
                                        </p:tgtEl>
                                        <p:attrNameLst>
                                          <p:attrName>style.visibility</p:attrName>
                                        </p:attrNameLst>
                                      </p:cBhvr>
                                      <p:to>
                                        <p:strVal val="visible"/>
                                      </p:to>
                                    </p:set>
                                    <p:animEffect transition="in" filter="wipe(down)">
                                      <p:cBhvr>
                                        <p:cTn id="61" dur="500"/>
                                        <p:tgtEl>
                                          <p:spTgt spid="62"/>
                                        </p:tgtEl>
                                      </p:cBhvr>
                                    </p:animEffect>
                                  </p:childTnLst>
                                </p:cTn>
                              </p:par>
                              <p:par>
                                <p:cTn id="62" presetID="22" presetClass="entr" presetSubtype="4" fill="hold" nodeType="with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wipe(down)">
                                      <p:cBhvr>
                                        <p:cTn id="64" dur="500"/>
                                        <p:tgtEl>
                                          <p:spTgt spid="61"/>
                                        </p:tgtEl>
                                      </p:cBhvr>
                                    </p:animEffect>
                                  </p:childTnLst>
                                </p:cTn>
                              </p:par>
                            </p:childTnLst>
                          </p:cTn>
                        </p:par>
                        <p:par>
                          <p:cTn id="65" fill="hold">
                            <p:stCondLst>
                              <p:cond delay="2000"/>
                            </p:stCondLst>
                            <p:childTnLst>
                              <p:par>
                                <p:cTn id="66" presetID="14" presetClass="entr" presetSubtype="10" fill="hold" grpId="0" nodeType="afterEffect">
                                  <p:stCondLst>
                                    <p:cond delay="0"/>
                                  </p:stCondLst>
                                  <p:childTnLst>
                                    <p:set>
                                      <p:cBhvr>
                                        <p:cTn id="67" dur="1" fill="hold">
                                          <p:stCondLst>
                                            <p:cond delay="0"/>
                                          </p:stCondLst>
                                        </p:cTn>
                                        <p:tgtEl>
                                          <p:spTgt spid="54"/>
                                        </p:tgtEl>
                                        <p:attrNameLst>
                                          <p:attrName>style.visibility</p:attrName>
                                        </p:attrNameLst>
                                      </p:cBhvr>
                                      <p:to>
                                        <p:strVal val="visible"/>
                                      </p:to>
                                    </p:set>
                                    <p:animEffect transition="in" filter="randombar(horizontal)">
                                      <p:cBhvr>
                                        <p:cTn id="6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5C7C747-19FA-1A4E-9DFE-5AB318B76748}"/>
              </a:ext>
            </a:extLst>
          </p:cNvPr>
          <p:cNvSpPr txBox="1"/>
          <p:nvPr/>
        </p:nvSpPr>
        <p:spPr>
          <a:xfrm>
            <a:off x="1027136" y="751561"/>
            <a:ext cx="5799549" cy="646331"/>
          </a:xfrm>
          <a:prstGeom prst="rect">
            <a:avLst/>
          </a:prstGeom>
          <a:noFill/>
        </p:spPr>
        <p:txBody>
          <a:bodyPr wrap="square" rtlCol="0">
            <a:spAutoFit/>
          </a:bodyPr>
          <a:lstStyle/>
          <a:p>
            <a:r>
              <a:rPr kumimoji="1" lang="en-US" altLang="zh-CN" sz="3600" dirty="0"/>
              <a:t>FaRM</a:t>
            </a:r>
            <a:r>
              <a:rPr kumimoji="1" lang="zh-CN" altLang="en-US" sz="3600" dirty="0"/>
              <a:t> </a:t>
            </a:r>
            <a:r>
              <a:rPr kumimoji="1" lang="en-US" altLang="zh-CN" sz="3600" dirty="0"/>
              <a:t>commit</a:t>
            </a:r>
          </a:p>
        </p:txBody>
      </p:sp>
      <p:grpSp>
        <p:nvGrpSpPr>
          <p:cNvPr id="7" name="组合 6">
            <a:extLst>
              <a:ext uri="{FF2B5EF4-FFF2-40B4-BE49-F238E27FC236}">
                <a16:creationId xmlns:a16="http://schemas.microsoft.com/office/drawing/2014/main" id="{4AC2EDEA-1F82-ED42-9315-CED18BDBA20F}"/>
              </a:ext>
            </a:extLst>
          </p:cNvPr>
          <p:cNvGrpSpPr/>
          <p:nvPr/>
        </p:nvGrpSpPr>
        <p:grpSpPr>
          <a:xfrm>
            <a:off x="1027136" y="1978968"/>
            <a:ext cx="10274277" cy="461665"/>
            <a:chOff x="1027136" y="1898005"/>
            <a:chExt cx="10274277" cy="461665"/>
          </a:xfrm>
        </p:grpSpPr>
        <p:cxnSp>
          <p:nvCxnSpPr>
            <p:cNvPr id="8" name="直线连接符 7">
              <a:extLst>
                <a:ext uri="{FF2B5EF4-FFF2-40B4-BE49-F238E27FC236}">
                  <a16:creationId xmlns:a16="http://schemas.microsoft.com/office/drawing/2014/main" id="{581CA756-5521-304B-ABA2-DE49586422A3}"/>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文本框 8">
              <a:extLst>
                <a:ext uri="{FF2B5EF4-FFF2-40B4-BE49-F238E27FC236}">
                  <a16:creationId xmlns:a16="http://schemas.microsoft.com/office/drawing/2014/main" id="{2F56E0A7-E136-7242-ADD6-12D7AE6BCFDF}"/>
                </a:ext>
              </a:extLst>
            </p:cNvPr>
            <p:cNvSpPr txBox="1"/>
            <p:nvPr/>
          </p:nvSpPr>
          <p:spPr>
            <a:xfrm>
              <a:off x="1027136" y="1898005"/>
              <a:ext cx="375424" cy="461665"/>
            </a:xfrm>
            <a:prstGeom prst="rect">
              <a:avLst/>
            </a:prstGeom>
            <a:noFill/>
          </p:spPr>
          <p:txBody>
            <a:bodyPr wrap="none" rtlCol="0">
              <a:spAutoFit/>
            </a:bodyPr>
            <a:lstStyle/>
            <a:p>
              <a:r>
                <a:rPr kumimoji="1" lang="en-US" altLang="zh-CN" sz="2400" dirty="0"/>
                <a:t>C</a:t>
              </a:r>
              <a:endParaRPr kumimoji="1" lang="zh-CN" altLang="en-US" sz="2400" dirty="0"/>
            </a:p>
          </p:txBody>
        </p:sp>
      </p:grpSp>
      <p:grpSp>
        <p:nvGrpSpPr>
          <p:cNvPr id="10" name="组合 9">
            <a:extLst>
              <a:ext uri="{FF2B5EF4-FFF2-40B4-BE49-F238E27FC236}">
                <a16:creationId xmlns:a16="http://schemas.microsoft.com/office/drawing/2014/main" id="{443E138E-5119-4940-B15A-19BCC7583F25}"/>
              </a:ext>
            </a:extLst>
          </p:cNvPr>
          <p:cNvGrpSpPr/>
          <p:nvPr/>
        </p:nvGrpSpPr>
        <p:grpSpPr>
          <a:xfrm>
            <a:off x="1027136" y="2817912"/>
            <a:ext cx="10274277" cy="461665"/>
            <a:chOff x="1027136" y="1898005"/>
            <a:chExt cx="10274277" cy="461665"/>
          </a:xfrm>
        </p:grpSpPr>
        <p:cxnSp>
          <p:nvCxnSpPr>
            <p:cNvPr id="11" name="直线连接符 10">
              <a:extLst>
                <a:ext uri="{FF2B5EF4-FFF2-40B4-BE49-F238E27FC236}">
                  <a16:creationId xmlns:a16="http://schemas.microsoft.com/office/drawing/2014/main" id="{49B001B9-3C4B-3C47-86C7-6D75D5754E13}"/>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文本框 11">
              <a:extLst>
                <a:ext uri="{FF2B5EF4-FFF2-40B4-BE49-F238E27FC236}">
                  <a16:creationId xmlns:a16="http://schemas.microsoft.com/office/drawing/2014/main" id="{700310C6-56B1-6B4D-B725-BB0FDF846D4A}"/>
                </a:ext>
              </a:extLst>
            </p:cNvPr>
            <p:cNvSpPr txBox="1"/>
            <p:nvPr/>
          </p:nvSpPr>
          <p:spPr>
            <a:xfrm>
              <a:off x="1027136" y="1898005"/>
              <a:ext cx="461986" cy="461665"/>
            </a:xfrm>
            <a:prstGeom prst="rect">
              <a:avLst/>
            </a:prstGeom>
            <a:noFill/>
          </p:spPr>
          <p:txBody>
            <a:bodyPr wrap="none" rtlCol="0">
              <a:spAutoFit/>
            </a:bodyPr>
            <a:lstStyle/>
            <a:p>
              <a:r>
                <a:rPr kumimoji="1" lang="en-US" altLang="zh-CN" sz="2400" dirty="0"/>
                <a:t>P</a:t>
              </a:r>
              <a:r>
                <a:rPr kumimoji="1" lang="en-US" altLang="zh-CN" sz="2400" baseline="-25000" dirty="0"/>
                <a:t>1</a:t>
              </a:r>
              <a:endParaRPr kumimoji="1" lang="zh-CN" altLang="en-US" sz="2400" baseline="-25000" dirty="0"/>
            </a:p>
          </p:txBody>
        </p:sp>
      </p:grpSp>
      <p:grpSp>
        <p:nvGrpSpPr>
          <p:cNvPr id="13" name="组合 12">
            <a:extLst>
              <a:ext uri="{FF2B5EF4-FFF2-40B4-BE49-F238E27FC236}">
                <a16:creationId xmlns:a16="http://schemas.microsoft.com/office/drawing/2014/main" id="{1C149A92-3C99-2F44-926B-31143A95F673}"/>
              </a:ext>
            </a:extLst>
          </p:cNvPr>
          <p:cNvGrpSpPr/>
          <p:nvPr/>
        </p:nvGrpSpPr>
        <p:grpSpPr>
          <a:xfrm>
            <a:off x="1027136" y="3656855"/>
            <a:ext cx="10274277" cy="461665"/>
            <a:chOff x="1027136" y="1898005"/>
            <a:chExt cx="10274277" cy="461665"/>
          </a:xfrm>
        </p:grpSpPr>
        <p:cxnSp>
          <p:nvCxnSpPr>
            <p:cNvPr id="14" name="直线连接符 13">
              <a:extLst>
                <a:ext uri="{FF2B5EF4-FFF2-40B4-BE49-F238E27FC236}">
                  <a16:creationId xmlns:a16="http://schemas.microsoft.com/office/drawing/2014/main" id="{4ABC7C83-DF9F-DF4C-AE5A-8E8354F6C3C4}"/>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文本框 14">
              <a:extLst>
                <a:ext uri="{FF2B5EF4-FFF2-40B4-BE49-F238E27FC236}">
                  <a16:creationId xmlns:a16="http://schemas.microsoft.com/office/drawing/2014/main" id="{D55B1B7E-6CBB-E84A-B463-E3911B8BFC99}"/>
                </a:ext>
              </a:extLst>
            </p:cNvPr>
            <p:cNvSpPr txBox="1"/>
            <p:nvPr/>
          </p:nvSpPr>
          <p:spPr>
            <a:xfrm>
              <a:off x="1027136" y="1898005"/>
              <a:ext cx="463588" cy="461665"/>
            </a:xfrm>
            <a:prstGeom prst="rect">
              <a:avLst/>
            </a:prstGeom>
            <a:noFill/>
          </p:spPr>
          <p:txBody>
            <a:bodyPr wrap="none" rtlCol="0">
              <a:spAutoFit/>
            </a:bodyPr>
            <a:lstStyle/>
            <a:p>
              <a:r>
                <a:rPr kumimoji="1" lang="en-US" altLang="zh-CN" sz="2400" dirty="0"/>
                <a:t>B</a:t>
              </a:r>
              <a:r>
                <a:rPr kumimoji="1" lang="en-US" altLang="zh-CN" sz="2400" baseline="-25000" dirty="0"/>
                <a:t>1</a:t>
              </a:r>
              <a:endParaRPr kumimoji="1" lang="zh-CN" altLang="en-US" sz="2400" baseline="-25000" dirty="0"/>
            </a:p>
          </p:txBody>
        </p:sp>
      </p:grpSp>
      <p:grpSp>
        <p:nvGrpSpPr>
          <p:cNvPr id="16" name="组合 15">
            <a:extLst>
              <a:ext uri="{FF2B5EF4-FFF2-40B4-BE49-F238E27FC236}">
                <a16:creationId xmlns:a16="http://schemas.microsoft.com/office/drawing/2014/main" id="{115AA2BB-8691-754A-B4C9-013549009430}"/>
              </a:ext>
            </a:extLst>
          </p:cNvPr>
          <p:cNvGrpSpPr/>
          <p:nvPr/>
        </p:nvGrpSpPr>
        <p:grpSpPr>
          <a:xfrm>
            <a:off x="1027136" y="4495798"/>
            <a:ext cx="10274277" cy="461665"/>
            <a:chOff x="1027136" y="1898005"/>
            <a:chExt cx="10274277" cy="461665"/>
          </a:xfrm>
        </p:grpSpPr>
        <p:cxnSp>
          <p:nvCxnSpPr>
            <p:cNvPr id="17" name="直线连接符 16">
              <a:extLst>
                <a:ext uri="{FF2B5EF4-FFF2-40B4-BE49-F238E27FC236}">
                  <a16:creationId xmlns:a16="http://schemas.microsoft.com/office/drawing/2014/main" id="{59585CD5-E876-9A4F-BA16-961D80660354}"/>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文本框 17">
              <a:extLst>
                <a:ext uri="{FF2B5EF4-FFF2-40B4-BE49-F238E27FC236}">
                  <a16:creationId xmlns:a16="http://schemas.microsoft.com/office/drawing/2014/main" id="{41B9F76C-ED29-7F46-9A63-AB7C0133A40B}"/>
                </a:ext>
              </a:extLst>
            </p:cNvPr>
            <p:cNvSpPr txBox="1"/>
            <p:nvPr/>
          </p:nvSpPr>
          <p:spPr>
            <a:xfrm>
              <a:off x="1027136" y="1898005"/>
              <a:ext cx="461986" cy="461665"/>
            </a:xfrm>
            <a:prstGeom prst="rect">
              <a:avLst/>
            </a:prstGeom>
            <a:noFill/>
          </p:spPr>
          <p:txBody>
            <a:bodyPr wrap="none" rtlCol="0">
              <a:spAutoFit/>
            </a:bodyPr>
            <a:lstStyle/>
            <a:p>
              <a:r>
                <a:rPr kumimoji="1" lang="en-US" altLang="zh-CN" sz="2400" dirty="0"/>
                <a:t>P</a:t>
              </a:r>
              <a:r>
                <a:rPr kumimoji="1" lang="en-US" altLang="zh-CN" sz="2400" baseline="-25000" dirty="0"/>
                <a:t>2</a:t>
              </a:r>
              <a:endParaRPr kumimoji="1" lang="zh-CN" altLang="en-US" sz="2400" baseline="-25000" dirty="0"/>
            </a:p>
          </p:txBody>
        </p:sp>
      </p:grpSp>
      <p:grpSp>
        <p:nvGrpSpPr>
          <p:cNvPr id="19" name="组合 18">
            <a:extLst>
              <a:ext uri="{FF2B5EF4-FFF2-40B4-BE49-F238E27FC236}">
                <a16:creationId xmlns:a16="http://schemas.microsoft.com/office/drawing/2014/main" id="{08E205C2-0B1C-AC4D-9643-85BEBD35BF42}"/>
              </a:ext>
            </a:extLst>
          </p:cNvPr>
          <p:cNvGrpSpPr/>
          <p:nvPr/>
        </p:nvGrpSpPr>
        <p:grpSpPr>
          <a:xfrm>
            <a:off x="1027136" y="5334741"/>
            <a:ext cx="10274277" cy="461665"/>
            <a:chOff x="1027136" y="1898005"/>
            <a:chExt cx="10274277" cy="461665"/>
          </a:xfrm>
        </p:grpSpPr>
        <p:cxnSp>
          <p:nvCxnSpPr>
            <p:cNvPr id="20" name="直线连接符 19">
              <a:extLst>
                <a:ext uri="{FF2B5EF4-FFF2-40B4-BE49-F238E27FC236}">
                  <a16:creationId xmlns:a16="http://schemas.microsoft.com/office/drawing/2014/main" id="{D8536A11-F0BC-3E47-997F-AC1C969574AC}"/>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文本框 20">
              <a:extLst>
                <a:ext uri="{FF2B5EF4-FFF2-40B4-BE49-F238E27FC236}">
                  <a16:creationId xmlns:a16="http://schemas.microsoft.com/office/drawing/2014/main" id="{C1AC0BC9-5912-5A43-ADA2-1328CCFAE654}"/>
                </a:ext>
              </a:extLst>
            </p:cNvPr>
            <p:cNvSpPr txBox="1"/>
            <p:nvPr/>
          </p:nvSpPr>
          <p:spPr>
            <a:xfrm>
              <a:off x="1027136" y="1898005"/>
              <a:ext cx="463588" cy="461665"/>
            </a:xfrm>
            <a:prstGeom prst="rect">
              <a:avLst/>
            </a:prstGeom>
            <a:noFill/>
          </p:spPr>
          <p:txBody>
            <a:bodyPr wrap="none" rtlCol="0">
              <a:spAutoFit/>
            </a:bodyPr>
            <a:lstStyle/>
            <a:p>
              <a:r>
                <a:rPr kumimoji="1" lang="en-US" altLang="zh-CN" sz="2400" dirty="0"/>
                <a:t>B</a:t>
              </a:r>
              <a:r>
                <a:rPr kumimoji="1" lang="en-US" altLang="zh-CN" sz="2400" baseline="-25000" dirty="0"/>
                <a:t>2</a:t>
              </a:r>
              <a:endParaRPr kumimoji="1" lang="zh-CN" altLang="en-US" sz="2400" baseline="-25000" dirty="0"/>
            </a:p>
          </p:txBody>
        </p:sp>
      </p:grpSp>
      <p:cxnSp>
        <p:nvCxnSpPr>
          <p:cNvPr id="23" name="直线箭头连接符 22">
            <a:extLst>
              <a:ext uri="{FF2B5EF4-FFF2-40B4-BE49-F238E27FC236}">
                <a16:creationId xmlns:a16="http://schemas.microsoft.com/office/drawing/2014/main" id="{8649E7BD-F239-1846-AA48-7128258F86C1}"/>
              </a:ext>
            </a:extLst>
          </p:cNvPr>
          <p:cNvCxnSpPr/>
          <p:nvPr/>
        </p:nvCxnSpPr>
        <p:spPr>
          <a:xfrm>
            <a:off x="1671638" y="2209800"/>
            <a:ext cx="171450" cy="838944"/>
          </a:xfrm>
          <a:prstGeom prst="straightConnector1">
            <a:avLst/>
          </a:prstGeom>
          <a:ln w="19050" cap="flat" cmpd="sng" algn="ctr">
            <a:solidFill>
              <a:schemeClr val="accent5">
                <a:lumMod val="75000"/>
              </a:schemeClr>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24" name="直线箭头连接符 23">
            <a:extLst>
              <a:ext uri="{FF2B5EF4-FFF2-40B4-BE49-F238E27FC236}">
                <a16:creationId xmlns:a16="http://schemas.microsoft.com/office/drawing/2014/main" id="{D83C6FA9-4441-6440-AAF6-5F038A1D8976}"/>
              </a:ext>
            </a:extLst>
          </p:cNvPr>
          <p:cNvCxnSpPr/>
          <p:nvPr/>
        </p:nvCxnSpPr>
        <p:spPr>
          <a:xfrm>
            <a:off x="2025604" y="2223317"/>
            <a:ext cx="171450" cy="838944"/>
          </a:xfrm>
          <a:prstGeom prst="straightConnector1">
            <a:avLst/>
          </a:prstGeom>
          <a:ln w="19050" cap="flat" cmpd="sng" algn="ctr">
            <a:solidFill>
              <a:schemeClr val="accent5">
                <a:lumMod val="75000"/>
              </a:schemeClr>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25" name="直线箭头连接符 24">
            <a:extLst>
              <a:ext uri="{FF2B5EF4-FFF2-40B4-BE49-F238E27FC236}">
                <a16:creationId xmlns:a16="http://schemas.microsoft.com/office/drawing/2014/main" id="{04A8691B-7C7D-174D-A409-15BAD4E3C7DD}"/>
              </a:ext>
            </a:extLst>
          </p:cNvPr>
          <p:cNvCxnSpPr>
            <a:cxnSpLocks/>
          </p:cNvCxnSpPr>
          <p:nvPr/>
        </p:nvCxnSpPr>
        <p:spPr>
          <a:xfrm>
            <a:off x="2379570" y="2216559"/>
            <a:ext cx="220755" cy="2510071"/>
          </a:xfrm>
          <a:prstGeom prst="straightConnector1">
            <a:avLst/>
          </a:prstGeom>
          <a:ln w="19050" cap="flat" cmpd="sng" algn="ctr">
            <a:solidFill>
              <a:schemeClr val="accent5">
                <a:lumMod val="75000"/>
              </a:schemeClr>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27" name="直线箭头连接符 26">
            <a:extLst>
              <a:ext uri="{FF2B5EF4-FFF2-40B4-BE49-F238E27FC236}">
                <a16:creationId xmlns:a16="http://schemas.microsoft.com/office/drawing/2014/main" id="{BCCABB83-8658-C14F-9512-0D7A4576A35E}"/>
              </a:ext>
            </a:extLst>
          </p:cNvPr>
          <p:cNvCxnSpPr>
            <a:cxnSpLocks/>
          </p:cNvCxnSpPr>
          <p:nvPr/>
        </p:nvCxnSpPr>
        <p:spPr>
          <a:xfrm flipH="1">
            <a:off x="1895404" y="2230075"/>
            <a:ext cx="130200" cy="811912"/>
          </a:xfrm>
          <a:prstGeom prst="straightConnector1">
            <a:avLst/>
          </a:prstGeom>
          <a:ln w="19050" cap="flat" cmpd="sng" algn="ctr">
            <a:solidFill>
              <a:schemeClr val="accent5">
                <a:lumMod val="75000"/>
              </a:schemeClr>
            </a:solidFill>
            <a:prstDash val="dash"/>
            <a:round/>
            <a:headEnd type="arrow" w="med" len="med"/>
            <a:tailEnd type="none"/>
          </a:ln>
        </p:spPr>
        <p:style>
          <a:lnRef idx="0">
            <a:scrgbClr r="0" g="0" b="0"/>
          </a:lnRef>
          <a:fillRef idx="0">
            <a:scrgbClr r="0" g="0" b="0"/>
          </a:fillRef>
          <a:effectRef idx="0">
            <a:scrgbClr r="0" g="0" b="0"/>
          </a:effectRef>
          <a:fontRef idx="minor">
            <a:schemeClr val="tx1"/>
          </a:fontRef>
        </p:style>
      </p:cxnSp>
      <p:cxnSp>
        <p:nvCxnSpPr>
          <p:cNvPr id="29" name="直线箭头连接符 28">
            <a:extLst>
              <a:ext uri="{FF2B5EF4-FFF2-40B4-BE49-F238E27FC236}">
                <a16:creationId xmlns:a16="http://schemas.microsoft.com/office/drawing/2014/main" id="{EE3E5BB6-468B-F24F-8297-A24A4B18AFD4}"/>
              </a:ext>
            </a:extLst>
          </p:cNvPr>
          <p:cNvCxnSpPr>
            <a:cxnSpLocks/>
          </p:cNvCxnSpPr>
          <p:nvPr/>
        </p:nvCxnSpPr>
        <p:spPr>
          <a:xfrm flipH="1">
            <a:off x="2234588" y="2216559"/>
            <a:ext cx="130200" cy="811912"/>
          </a:xfrm>
          <a:prstGeom prst="straightConnector1">
            <a:avLst/>
          </a:prstGeom>
          <a:ln w="19050" cap="flat" cmpd="sng" algn="ctr">
            <a:solidFill>
              <a:schemeClr val="accent5">
                <a:lumMod val="75000"/>
              </a:schemeClr>
            </a:solidFill>
            <a:prstDash val="dash"/>
            <a:round/>
            <a:headEnd type="arrow" w="med" len="med"/>
            <a:tailEnd type="none"/>
          </a:ln>
        </p:spPr>
        <p:style>
          <a:lnRef idx="0">
            <a:scrgbClr r="0" g="0" b="0"/>
          </a:lnRef>
          <a:fillRef idx="0">
            <a:scrgbClr r="0" g="0" b="0"/>
          </a:fillRef>
          <a:effectRef idx="0">
            <a:scrgbClr r="0" g="0" b="0"/>
          </a:effectRef>
          <a:fontRef idx="minor">
            <a:schemeClr val="tx1"/>
          </a:fontRef>
        </p:style>
      </p:cxnSp>
      <p:cxnSp>
        <p:nvCxnSpPr>
          <p:cNvPr id="30" name="直线箭头连接符 29">
            <a:extLst>
              <a:ext uri="{FF2B5EF4-FFF2-40B4-BE49-F238E27FC236}">
                <a16:creationId xmlns:a16="http://schemas.microsoft.com/office/drawing/2014/main" id="{0A1CF568-9F4C-DE46-BF9D-47347B9107EC}"/>
              </a:ext>
            </a:extLst>
          </p:cNvPr>
          <p:cNvCxnSpPr>
            <a:cxnSpLocks/>
          </p:cNvCxnSpPr>
          <p:nvPr/>
        </p:nvCxnSpPr>
        <p:spPr>
          <a:xfrm flipH="1">
            <a:off x="2626541" y="2221134"/>
            <a:ext cx="189260" cy="2504203"/>
          </a:xfrm>
          <a:prstGeom prst="straightConnector1">
            <a:avLst/>
          </a:prstGeom>
          <a:ln w="19050" cap="flat" cmpd="sng" algn="ctr">
            <a:solidFill>
              <a:schemeClr val="accent5">
                <a:lumMod val="75000"/>
              </a:schemeClr>
            </a:solidFill>
            <a:prstDash val="dash"/>
            <a:round/>
            <a:headEnd type="arrow" w="med" len="med"/>
            <a:tailEnd type="none"/>
          </a:ln>
        </p:spPr>
        <p:style>
          <a:lnRef idx="0">
            <a:scrgbClr r="0" g="0" b="0"/>
          </a:lnRef>
          <a:fillRef idx="0">
            <a:scrgbClr r="0" g="0" b="0"/>
          </a:fillRef>
          <a:effectRef idx="0">
            <a:scrgbClr r="0" g="0" b="0"/>
          </a:effectRef>
          <a:fontRef idx="minor">
            <a:schemeClr val="tx1"/>
          </a:fontRef>
        </p:style>
      </p:cxnSp>
      <p:grpSp>
        <p:nvGrpSpPr>
          <p:cNvPr id="40" name="组合 39">
            <a:extLst>
              <a:ext uri="{FF2B5EF4-FFF2-40B4-BE49-F238E27FC236}">
                <a16:creationId xmlns:a16="http://schemas.microsoft.com/office/drawing/2014/main" id="{B5B1C837-0A3E-FC44-BA18-30A510ADBA10}"/>
              </a:ext>
            </a:extLst>
          </p:cNvPr>
          <p:cNvGrpSpPr/>
          <p:nvPr/>
        </p:nvGrpSpPr>
        <p:grpSpPr>
          <a:xfrm>
            <a:off x="1474132" y="1736248"/>
            <a:ext cx="970137" cy="468608"/>
            <a:chOff x="1474132" y="1736248"/>
            <a:chExt cx="970137" cy="468608"/>
          </a:xfrm>
        </p:grpSpPr>
        <p:sp>
          <p:nvSpPr>
            <p:cNvPr id="37" name="矩形 36">
              <a:extLst>
                <a:ext uri="{FF2B5EF4-FFF2-40B4-BE49-F238E27FC236}">
                  <a16:creationId xmlns:a16="http://schemas.microsoft.com/office/drawing/2014/main" id="{36A2AB7E-5ED9-9B46-ABAB-84386C0AAE28}"/>
                </a:ext>
              </a:extLst>
            </p:cNvPr>
            <p:cNvSpPr/>
            <p:nvPr/>
          </p:nvSpPr>
          <p:spPr>
            <a:xfrm>
              <a:off x="1601919" y="2085559"/>
              <a:ext cx="241169" cy="1192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8" name="矩形 37">
              <a:extLst>
                <a:ext uri="{FF2B5EF4-FFF2-40B4-BE49-F238E27FC236}">
                  <a16:creationId xmlns:a16="http://schemas.microsoft.com/office/drawing/2014/main" id="{5B8E44BA-37C9-8546-9A2A-98C9F4F597E5}"/>
                </a:ext>
              </a:extLst>
            </p:cNvPr>
            <p:cNvSpPr/>
            <p:nvPr/>
          </p:nvSpPr>
          <p:spPr>
            <a:xfrm>
              <a:off x="1873044" y="2083746"/>
              <a:ext cx="241169" cy="1192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9" name="文本框 38">
              <a:extLst>
                <a:ext uri="{FF2B5EF4-FFF2-40B4-BE49-F238E27FC236}">
                  <a16:creationId xmlns:a16="http://schemas.microsoft.com/office/drawing/2014/main" id="{610FF2E3-5D81-5945-AABA-013F92DECE8A}"/>
                </a:ext>
              </a:extLst>
            </p:cNvPr>
            <p:cNvSpPr txBox="1"/>
            <p:nvPr/>
          </p:nvSpPr>
          <p:spPr>
            <a:xfrm>
              <a:off x="1474132" y="1736248"/>
              <a:ext cx="970137" cy="338554"/>
            </a:xfrm>
            <a:prstGeom prst="rect">
              <a:avLst/>
            </a:prstGeom>
            <a:noFill/>
          </p:spPr>
          <p:txBody>
            <a:bodyPr wrap="none" rtlCol="0">
              <a:spAutoFit/>
            </a:bodyPr>
            <a:lstStyle/>
            <a:p>
              <a:r>
                <a:rPr kumimoji="1" lang="en-US" altLang="zh-CN" sz="1600" dirty="0"/>
                <a:t>Write set</a:t>
              </a:r>
              <a:endParaRPr kumimoji="1" lang="zh-CN" altLang="en-US" sz="1600" dirty="0"/>
            </a:p>
          </p:txBody>
        </p:sp>
      </p:grpSp>
      <p:cxnSp>
        <p:nvCxnSpPr>
          <p:cNvPr id="42" name="直线连接符 41">
            <a:extLst>
              <a:ext uri="{FF2B5EF4-FFF2-40B4-BE49-F238E27FC236}">
                <a16:creationId xmlns:a16="http://schemas.microsoft.com/office/drawing/2014/main" id="{3C6670BF-3E03-B644-B468-D2C5D19F26DE}"/>
              </a:ext>
            </a:extLst>
          </p:cNvPr>
          <p:cNvCxnSpPr/>
          <p:nvPr/>
        </p:nvCxnSpPr>
        <p:spPr>
          <a:xfrm>
            <a:off x="3117956" y="1949697"/>
            <a:ext cx="0" cy="3846709"/>
          </a:xfrm>
          <a:prstGeom prst="line">
            <a:avLst/>
          </a:prstGeom>
          <a:ln w="22225" cap="flat" cmpd="sng" algn="ctr">
            <a:solidFill>
              <a:schemeClr val="bg2">
                <a:lumMod val="75000"/>
              </a:schemeClr>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文本框 2">
            <a:extLst>
              <a:ext uri="{FF2B5EF4-FFF2-40B4-BE49-F238E27FC236}">
                <a16:creationId xmlns:a16="http://schemas.microsoft.com/office/drawing/2014/main" id="{E3BEF2C3-1D73-F14F-A9B9-61341B58FD10}"/>
              </a:ext>
            </a:extLst>
          </p:cNvPr>
          <p:cNvSpPr txBox="1"/>
          <p:nvPr/>
        </p:nvSpPr>
        <p:spPr>
          <a:xfrm>
            <a:off x="4027572" y="1548592"/>
            <a:ext cx="638316" cy="369332"/>
          </a:xfrm>
          <a:prstGeom prst="rect">
            <a:avLst/>
          </a:prstGeom>
          <a:noFill/>
        </p:spPr>
        <p:txBody>
          <a:bodyPr wrap="none" rtlCol="0">
            <a:spAutoFit/>
          </a:bodyPr>
          <a:lstStyle/>
          <a:p>
            <a:r>
              <a:rPr kumimoji="1" lang="en-US" altLang="zh-CN" dirty="0"/>
              <a:t>Lock</a:t>
            </a:r>
            <a:endParaRPr kumimoji="1" lang="zh-CN" altLang="en-US" dirty="0"/>
          </a:p>
        </p:txBody>
      </p:sp>
      <p:cxnSp>
        <p:nvCxnSpPr>
          <p:cNvPr id="5" name="直线箭头连接符 4">
            <a:extLst>
              <a:ext uri="{FF2B5EF4-FFF2-40B4-BE49-F238E27FC236}">
                <a16:creationId xmlns:a16="http://schemas.microsoft.com/office/drawing/2014/main" id="{3CA2B38D-75D7-5141-A986-696F9BF46972}"/>
              </a:ext>
            </a:extLst>
          </p:cNvPr>
          <p:cNvCxnSpPr/>
          <p:nvPr/>
        </p:nvCxnSpPr>
        <p:spPr>
          <a:xfrm>
            <a:off x="4077325" y="2211669"/>
            <a:ext cx="314793" cy="2522294"/>
          </a:xfrm>
          <a:prstGeom prst="straightConnector1">
            <a:avLst/>
          </a:prstGeom>
          <a:ln w="19050" cap="flat" cmpd="sng" algn="ctr">
            <a:solidFill>
              <a:srgbClr val="C00000"/>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36" name="直线箭头连接符 35">
            <a:extLst>
              <a:ext uri="{FF2B5EF4-FFF2-40B4-BE49-F238E27FC236}">
                <a16:creationId xmlns:a16="http://schemas.microsoft.com/office/drawing/2014/main" id="{1188D95B-7D58-7049-8769-E85CCB37721C}"/>
              </a:ext>
            </a:extLst>
          </p:cNvPr>
          <p:cNvCxnSpPr>
            <a:cxnSpLocks/>
          </p:cNvCxnSpPr>
          <p:nvPr/>
        </p:nvCxnSpPr>
        <p:spPr>
          <a:xfrm>
            <a:off x="4253435" y="2215048"/>
            <a:ext cx="121580" cy="838944"/>
          </a:xfrm>
          <a:prstGeom prst="straightConnector1">
            <a:avLst/>
          </a:prstGeom>
          <a:ln w="19050" cap="flat" cmpd="sng" algn="ctr">
            <a:solidFill>
              <a:srgbClr val="C00000"/>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sp>
        <p:nvSpPr>
          <p:cNvPr id="50" name="矩形 49">
            <a:extLst>
              <a:ext uri="{FF2B5EF4-FFF2-40B4-BE49-F238E27FC236}">
                <a16:creationId xmlns:a16="http://schemas.microsoft.com/office/drawing/2014/main" id="{30F3EB9E-5E93-0048-BC63-9B6C258CB38F}"/>
              </a:ext>
            </a:extLst>
          </p:cNvPr>
          <p:cNvSpPr/>
          <p:nvPr/>
        </p:nvSpPr>
        <p:spPr>
          <a:xfrm>
            <a:off x="3906988" y="2112556"/>
            <a:ext cx="241169" cy="1192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1" name="矩形 50">
            <a:extLst>
              <a:ext uri="{FF2B5EF4-FFF2-40B4-BE49-F238E27FC236}">
                <a16:creationId xmlns:a16="http://schemas.microsoft.com/office/drawing/2014/main" id="{DCE9D306-96AA-E249-B6F1-B0AFD4C0DAEF}"/>
              </a:ext>
            </a:extLst>
          </p:cNvPr>
          <p:cNvSpPr/>
          <p:nvPr/>
        </p:nvSpPr>
        <p:spPr>
          <a:xfrm>
            <a:off x="4178113" y="2110743"/>
            <a:ext cx="241169" cy="1192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53" name="直线箭头连接符 52">
            <a:extLst>
              <a:ext uri="{FF2B5EF4-FFF2-40B4-BE49-F238E27FC236}">
                <a16:creationId xmlns:a16="http://schemas.microsoft.com/office/drawing/2014/main" id="{0E12A3B0-58DC-3841-9929-A80227511306}"/>
              </a:ext>
            </a:extLst>
          </p:cNvPr>
          <p:cNvCxnSpPr>
            <a:cxnSpLocks/>
          </p:cNvCxnSpPr>
          <p:nvPr/>
        </p:nvCxnSpPr>
        <p:spPr>
          <a:xfrm flipH="1">
            <a:off x="4475311" y="2192532"/>
            <a:ext cx="84722" cy="859966"/>
          </a:xfrm>
          <a:prstGeom prst="straightConnector1">
            <a:avLst/>
          </a:prstGeom>
          <a:ln w="19050" cap="flat" cmpd="sng" algn="ctr">
            <a:solidFill>
              <a:srgbClr val="C00000"/>
            </a:solidFill>
            <a:prstDash val="solid"/>
            <a:round/>
            <a:headEnd type="arrow" w="med" len="med"/>
            <a:tailEnd type="none"/>
          </a:ln>
        </p:spPr>
        <p:style>
          <a:lnRef idx="0">
            <a:scrgbClr r="0" g="0" b="0"/>
          </a:lnRef>
          <a:fillRef idx="0">
            <a:scrgbClr r="0" g="0" b="0"/>
          </a:fillRef>
          <a:effectRef idx="0">
            <a:scrgbClr r="0" g="0" b="0"/>
          </a:effectRef>
          <a:fontRef idx="minor">
            <a:schemeClr val="tx1"/>
          </a:fontRef>
        </p:style>
      </p:cxnSp>
      <p:cxnSp>
        <p:nvCxnSpPr>
          <p:cNvPr id="63" name="直线箭头连接符 62">
            <a:extLst>
              <a:ext uri="{FF2B5EF4-FFF2-40B4-BE49-F238E27FC236}">
                <a16:creationId xmlns:a16="http://schemas.microsoft.com/office/drawing/2014/main" id="{124FC7D1-010F-0843-963E-91F085B96DA0}"/>
              </a:ext>
            </a:extLst>
          </p:cNvPr>
          <p:cNvCxnSpPr>
            <a:cxnSpLocks/>
          </p:cNvCxnSpPr>
          <p:nvPr/>
        </p:nvCxnSpPr>
        <p:spPr>
          <a:xfrm flipH="1">
            <a:off x="4519746" y="2199290"/>
            <a:ext cx="200178" cy="2515471"/>
          </a:xfrm>
          <a:prstGeom prst="straightConnector1">
            <a:avLst/>
          </a:prstGeom>
          <a:ln w="19050" cap="flat" cmpd="sng" algn="ctr">
            <a:solidFill>
              <a:srgbClr val="C00000"/>
            </a:solidFill>
            <a:prstDash val="solid"/>
            <a:round/>
            <a:headEnd type="arrow" w="med" len="med"/>
            <a:tailEnd type="none"/>
          </a:ln>
        </p:spPr>
        <p:style>
          <a:lnRef idx="0">
            <a:scrgbClr r="0" g="0" b="0"/>
          </a:lnRef>
          <a:fillRef idx="0">
            <a:scrgbClr r="0" g="0" b="0"/>
          </a:fillRef>
          <a:effectRef idx="0">
            <a:scrgbClr r="0" g="0" b="0"/>
          </a:effectRef>
          <a:fontRef idx="minor">
            <a:schemeClr val="tx1"/>
          </a:fontRef>
        </p:style>
      </p:cxnSp>
      <p:sp>
        <p:nvSpPr>
          <p:cNvPr id="64" name="文本框 63">
            <a:extLst>
              <a:ext uri="{FF2B5EF4-FFF2-40B4-BE49-F238E27FC236}">
                <a16:creationId xmlns:a16="http://schemas.microsoft.com/office/drawing/2014/main" id="{769A4D2A-DAAE-B74C-94A3-35C34201F6AC}"/>
              </a:ext>
            </a:extLst>
          </p:cNvPr>
          <p:cNvSpPr txBox="1"/>
          <p:nvPr/>
        </p:nvSpPr>
        <p:spPr>
          <a:xfrm>
            <a:off x="5241055" y="1548592"/>
            <a:ext cx="984565" cy="369332"/>
          </a:xfrm>
          <a:prstGeom prst="rect">
            <a:avLst/>
          </a:prstGeom>
          <a:noFill/>
        </p:spPr>
        <p:txBody>
          <a:bodyPr wrap="none" rtlCol="0">
            <a:spAutoFit/>
          </a:bodyPr>
          <a:lstStyle/>
          <a:p>
            <a:r>
              <a:rPr kumimoji="1" lang="en-US" altLang="zh-CN" dirty="0"/>
              <a:t>Validate</a:t>
            </a:r>
            <a:endParaRPr kumimoji="1" lang="zh-CN" altLang="en-US" dirty="0"/>
          </a:p>
        </p:txBody>
      </p:sp>
      <p:cxnSp>
        <p:nvCxnSpPr>
          <p:cNvPr id="65" name="直线箭头连接符 64">
            <a:extLst>
              <a:ext uri="{FF2B5EF4-FFF2-40B4-BE49-F238E27FC236}">
                <a16:creationId xmlns:a16="http://schemas.microsoft.com/office/drawing/2014/main" id="{EF00B4C5-8A34-604A-AEF4-0DD357F5EF89}"/>
              </a:ext>
            </a:extLst>
          </p:cNvPr>
          <p:cNvCxnSpPr>
            <a:cxnSpLocks/>
          </p:cNvCxnSpPr>
          <p:nvPr/>
        </p:nvCxnSpPr>
        <p:spPr>
          <a:xfrm>
            <a:off x="5564923" y="2221673"/>
            <a:ext cx="121580" cy="838944"/>
          </a:xfrm>
          <a:prstGeom prst="straightConnector1">
            <a:avLst/>
          </a:prstGeom>
          <a:ln w="19050" cap="flat" cmpd="sng" algn="ctr">
            <a:solidFill>
              <a:schemeClr val="accent5">
                <a:lumMod val="75000"/>
              </a:schemeClr>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66" name="直线箭头连接符 65">
            <a:extLst>
              <a:ext uri="{FF2B5EF4-FFF2-40B4-BE49-F238E27FC236}">
                <a16:creationId xmlns:a16="http://schemas.microsoft.com/office/drawing/2014/main" id="{0C7DE5E6-23D4-CC4E-A1A0-95683F2A8F2A}"/>
              </a:ext>
            </a:extLst>
          </p:cNvPr>
          <p:cNvCxnSpPr>
            <a:cxnSpLocks/>
          </p:cNvCxnSpPr>
          <p:nvPr/>
        </p:nvCxnSpPr>
        <p:spPr>
          <a:xfrm flipH="1">
            <a:off x="5786799" y="2199157"/>
            <a:ext cx="84722" cy="859966"/>
          </a:xfrm>
          <a:prstGeom prst="straightConnector1">
            <a:avLst/>
          </a:prstGeom>
          <a:ln w="19050" cap="flat" cmpd="sng" algn="ctr">
            <a:solidFill>
              <a:schemeClr val="accent5">
                <a:lumMod val="75000"/>
              </a:schemeClr>
            </a:solidFill>
            <a:prstDash val="lgDash"/>
            <a:round/>
            <a:headEnd type="arrow" w="med" len="med"/>
            <a:tailEnd type="none"/>
          </a:ln>
        </p:spPr>
        <p:style>
          <a:lnRef idx="0">
            <a:scrgbClr r="0" g="0" b="0"/>
          </a:lnRef>
          <a:fillRef idx="0">
            <a:scrgbClr r="0" g="0" b="0"/>
          </a:fillRef>
          <a:effectRef idx="0">
            <a:scrgbClr r="0" g="0" b="0"/>
          </a:effectRef>
          <a:fontRef idx="minor">
            <a:schemeClr val="tx1"/>
          </a:fontRef>
        </p:style>
      </p:cxnSp>
      <p:sp>
        <p:nvSpPr>
          <p:cNvPr id="67" name="文本框 66">
            <a:extLst>
              <a:ext uri="{FF2B5EF4-FFF2-40B4-BE49-F238E27FC236}">
                <a16:creationId xmlns:a16="http://schemas.microsoft.com/office/drawing/2014/main" id="{26AE87C7-6119-9444-9817-00D3470E4D3E}"/>
              </a:ext>
            </a:extLst>
          </p:cNvPr>
          <p:cNvSpPr txBox="1"/>
          <p:nvPr/>
        </p:nvSpPr>
        <p:spPr>
          <a:xfrm>
            <a:off x="6780204" y="1551582"/>
            <a:ext cx="1083951" cy="369332"/>
          </a:xfrm>
          <a:prstGeom prst="rect">
            <a:avLst/>
          </a:prstGeom>
          <a:noFill/>
        </p:spPr>
        <p:txBody>
          <a:bodyPr wrap="none" rtlCol="0">
            <a:spAutoFit/>
          </a:bodyPr>
          <a:lstStyle/>
          <a:p>
            <a:r>
              <a:rPr kumimoji="1" lang="en-US" altLang="zh-CN" dirty="0"/>
              <a:t>Replicate</a:t>
            </a:r>
            <a:endParaRPr kumimoji="1" lang="zh-CN" altLang="en-US" dirty="0"/>
          </a:p>
        </p:txBody>
      </p:sp>
      <p:cxnSp>
        <p:nvCxnSpPr>
          <p:cNvPr id="68" name="直线箭头连接符 67">
            <a:extLst>
              <a:ext uri="{FF2B5EF4-FFF2-40B4-BE49-F238E27FC236}">
                <a16:creationId xmlns:a16="http://schemas.microsoft.com/office/drawing/2014/main" id="{3233B472-2186-034B-B4CE-47A10140DA12}"/>
              </a:ext>
            </a:extLst>
          </p:cNvPr>
          <p:cNvCxnSpPr>
            <a:cxnSpLocks/>
          </p:cNvCxnSpPr>
          <p:nvPr/>
        </p:nvCxnSpPr>
        <p:spPr>
          <a:xfrm>
            <a:off x="7074241" y="2222179"/>
            <a:ext cx="144456" cy="3343395"/>
          </a:xfrm>
          <a:prstGeom prst="straightConnector1">
            <a:avLst/>
          </a:prstGeom>
          <a:ln w="19050" cap="flat" cmpd="sng" algn="ctr">
            <a:solidFill>
              <a:srgbClr val="C00000"/>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69" name="直线箭头连接符 68">
            <a:extLst>
              <a:ext uri="{FF2B5EF4-FFF2-40B4-BE49-F238E27FC236}">
                <a16:creationId xmlns:a16="http://schemas.microsoft.com/office/drawing/2014/main" id="{FDA21389-A414-6444-8688-6AFA21D2F35B}"/>
              </a:ext>
            </a:extLst>
          </p:cNvPr>
          <p:cNvCxnSpPr>
            <a:cxnSpLocks/>
          </p:cNvCxnSpPr>
          <p:nvPr/>
        </p:nvCxnSpPr>
        <p:spPr>
          <a:xfrm>
            <a:off x="7250351" y="2225558"/>
            <a:ext cx="71829" cy="1662130"/>
          </a:xfrm>
          <a:prstGeom prst="straightConnector1">
            <a:avLst/>
          </a:prstGeom>
          <a:ln w="19050" cap="flat" cmpd="sng" algn="ctr">
            <a:solidFill>
              <a:srgbClr val="C00000"/>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sp>
        <p:nvSpPr>
          <p:cNvPr id="70" name="矩形 69">
            <a:extLst>
              <a:ext uri="{FF2B5EF4-FFF2-40B4-BE49-F238E27FC236}">
                <a16:creationId xmlns:a16="http://schemas.microsoft.com/office/drawing/2014/main" id="{862EB3FE-5DF0-1F47-A915-6AD802F18BED}"/>
              </a:ext>
            </a:extLst>
          </p:cNvPr>
          <p:cNvSpPr/>
          <p:nvPr/>
        </p:nvSpPr>
        <p:spPr>
          <a:xfrm>
            <a:off x="6903904" y="2123066"/>
            <a:ext cx="241169" cy="1192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71" name="矩形 70">
            <a:extLst>
              <a:ext uri="{FF2B5EF4-FFF2-40B4-BE49-F238E27FC236}">
                <a16:creationId xmlns:a16="http://schemas.microsoft.com/office/drawing/2014/main" id="{5D144AA4-DE6F-4649-B7B2-F2287047835B}"/>
              </a:ext>
            </a:extLst>
          </p:cNvPr>
          <p:cNvSpPr/>
          <p:nvPr/>
        </p:nvSpPr>
        <p:spPr>
          <a:xfrm>
            <a:off x="7175029" y="2121253"/>
            <a:ext cx="241169" cy="1192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72" name="直线箭头连接符 71">
            <a:extLst>
              <a:ext uri="{FF2B5EF4-FFF2-40B4-BE49-F238E27FC236}">
                <a16:creationId xmlns:a16="http://schemas.microsoft.com/office/drawing/2014/main" id="{D5F08AD7-C5F3-594C-A91F-38FECFF3ECBB}"/>
              </a:ext>
            </a:extLst>
          </p:cNvPr>
          <p:cNvCxnSpPr>
            <a:cxnSpLocks/>
          </p:cNvCxnSpPr>
          <p:nvPr/>
        </p:nvCxnSpPr>
        <p:spPr>
          <a:xfrm flipH="1">
            <a:off x="7402047" y="2203042"/>
            <a:ext cx="154902" cy="1684646"/>
          </a:xfrm>
          <a:prstGeom prst="straightConnector1">
            <a:avLst/>
          </a:prstGeom>
          <a:ln w="19050" cap="flat" cmpd="sng" algn="ctr">
            <a:solidFill>
              <a:srgbClr val="C00000"/>
            </a:solidFill>
            <a:prstDash val="lgDash"/>
            <a:round/>
            <a:headEnd type="arrow" w="med" len="med"/>
            <a:tailEnd type="none"/>
          </a:ln>
        </p:spPr>
        <p:style>
          <a:lnRef idx="0">
            <a:scrgbClr r="0" g="0" b="0"/>
          </a:lnRef>
          <a:fillRef idx="0">
            <a:scrgbClr r="0" g="0" b="0"/>
          </a:fillRef>
          <a:effectRef idx="0">
            <a:scrgbClr r="0" g="0" b="0"/>
          </a:effectRef>
          <a:fontRef idx="minor">
            <a:schemeClr val="tx1"/>
          </a:fontRef>
        </p:style>
      </p:cxnSp>
      <p:cxnSp>
        <p:nvCxnSpPr>
          <p:cNvPr id="73" name="直线箭头连接符 72">
            <a:extLst>
              <a:ext uri="{FF2B5EF4-FFF2-40B4-BE49-F238E27FC236}">
                <a16:creationId xmlns:a16="http://schemas.microsoft.com/office/drawing/2014/main" id="{37A63423-7DEC-9B42-B1F8-C165C06E03C6}"/>
              </a:ext>
            </a:extLst>
          </p:cNvPr>
          <p:cNvCxnSpPr>
            <a:cxnSpLocks/>
          </p:cNvCxnSpPr>
          <p:nvPr/>
        </p:nvCxnSpPr>
        <p:spPr>
          <a:xfrm flipH="1">
            <a:off x="7315200" y="2209800"/>
            <a:ext cx="401640" cy="3355773"/>
          </a:xfrm>
          <a:prstGeom prst="straightConnector1">
            <a:avLst/>
          </a:prstGeom>
          <a:ln w="19050" cap="flat" cmpd="sng" algn="ctr">
            <a:solidFill>
              <a:srgbClr val="C00000"/>
            </a:solidFill>
            <a:prstDash val="lgDash"/>
            <a:round/>
            <a:headEnd type="arrow" w="med" len="med"/>
            <a:tailEnd type="none"/>
          </a:ln>
        </p:spPr>
        <p:style>
          <a:lnRef idx="0">
            <a:scrgbClr r="0" g="0" b="0"/>
          </a:lnRef>
          <a:fillRef idx="0">
            <a:scrgbClr r="0" g="0" b="0"/>
          </a:fillRef>
          <a:effectRef idx="0">
            <a:scrgbClr r="0" g="0" b="0"/>
          </a:effectRef>
          <a:fontRef idx="minor">
            <a:schemeClr val="tx1"/>
          </a:fontRef>
        </p:style>
      </p:cxnSp>
      <p:sp>
        <p:nvSpPr>
          <p:cNvPr id="82" name="文本框 81">
            <a:extLst>
              <a:ext uri="{FF2B5EF4-FFF2-40B4-BE49-F238E27FC236}">
                <a16:creationId xmlns:a16="http://schemas.microsoft.com/office/drawing/2014/main" id="{D99968B1-ACC5-AE44-8EEE-B6E732482B89}"/>
              </a:ext>
            </a:extLst>
          </p:cNvPr>
          <p:cNvSpPr txBox="1"/>
          <p:nvPr/>
        </p:nvSpPr>
        <p:spPr>
          <a:xfrm>
            <a:off x="8390494" y="1548592"/>
            <a:ext cx="2063385" cy="369332"/>
          </a:xfrm>
          <a:prstGeom prst="rect">
            <a:avLst/>
          </a:prstGeom>
          <a:noFill/>
        </p:spPr>
        <p:txBody>
          <a:bodyPr wrap="none" rtlCol="0">
            <a:spAutoFit/>
          </a:bodyPr>
          <a:lstStyle/>
          <a:p>
            <a:r>
              <a:rPr kumimoji="1" lang="en-US" altLang="zh-CN" dirty="0"/>
              <a:t>Update</a:t>
            </a:r>
            <a:r>
              <a:rPr kumimoji="1" lang="zh-CN" altLang="en-US" dirty="0"/>
              <a:t> </a:t>
            </a:r>
            <a:r>
              <a:rPr kumimoji="1" lang="en-US" altLang="zh-CN" dirty="0"/>
              <a:t>and unlock</a:t>
            </a:r>
            <a:endParaRPr kumimoji="1" lang="zh-CN" altLang="en-US" dirty="0"/>
          </a:p>
        </p:txBody>
      </p:sp>
      <p:cxnSp>
        <p:nvCxnSpPr>
          <p:cNvPr id="83" name="直线箭头连接符 82">
            <a:extLst>
              <a:ext uri="{FF2B5EF4-FFF2-40B4-BE49-F238E27FC236}">
                <a16:creationId xmlns:a16="http://schemas.microsoft.com/office/drawing/2014/main" id="{8F9FD05B-5B65-644D-9E81-1512FED99859}"/>
              </a:ext>
            </a:extLst>
          </p:cNvPr>
          <p:cNvCxnSpPr/>
          <p:nvPr/>
        </p:nvCxnSpPr>
        <p:spPr>
          <a:xfrm>
            <a:off x="8953863" y="2216905"/>
            <a:ext cx="314793" cy="2522294"/>
          </a:xfrm>
          <a:prstGeom prst="straightConnector1">
            <a:avLst/>
          </a:prstGeom>
          <a:ln w="19050" cap="flat" cmpd="sng" algn="ctr">
            <a:solidFill>
              <a:srgbClr val="C00000"/>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84" name="直线箭头连接符 83">
            <a:extLst>
              <a:ext uri="{FF2B5EF4-FFF2-40B4-BE49-F238E27FC236}">
                <a16:creationId xmlns:a16="http://schemas.microsoft.com/office/drawing/2014/main" id="{F295806D-E22A-C24F-A854-862758F17C7F}"/>
              </a:ext>
            </a:extLst>
          </p:cNvPr>
          <p:cNvCxnSpPr>
            <a:cxnSpLocks/>
          </p:cNvCxnSpPr>
          <p:nvPr/>
        </p:nvCxnSpPr>
        <p:spPr>
          <a:xfrm>
            <a:off x="9129973" y="2220284"/>
            <a:ext cx="121580" cy="838944"/>
          </a:xfrm>
          <a:prstGeom prst="straightConnector1">
            <a:avLst/>
          </a:prstGeom>
          <a:ln w="19050" cap="flat" cmpd="sng" algn="ctr">
            <a:solidFill>
              <a:srgbClr val="C00000"/>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85" name="直线箭头连接符 84">
            <a:extLst>
              <a:ext uri="{FF2B5EF4-FFF2-40B4-BE49-F238E27FC236}">
                <a16:creationId xmlns:a16="http://schemas.microsoft.com/office/drawing/2014/main" id="{772547CA-2758-6047-86DD-A80DCAFD248C}"/>
              </a:ext>
            </a:extLst>
          </p:cNvPr>
          <p:cNvCxnSpPr>
            <a:cxnSpLocks/>
          </p:cNvCxnSpPr>
          <p:nvPr/>
        </p:nvCxnSpPr>
        <p:spPr>
          <a:xfrm flipH="1">
            <a:off x="9351849" y="2197768"/>
            <a:ext cx="84722" cy="859966"/>
          </a:xfrm>
          <a:prstGeom prst="straightConnector1">
            <a:avLst/>
          </a:prstGeom>
          <a:ln w="19050" cap="flat" cmpd="sng" algn="ctr">
            <a:solidFill>
              <a:srgbClr val="C00000"/>
            </a:solidFill>
            <a:prstDash val="lgDash"/>
            <a:round/>
            <a:headEnd type="arrow" w="med" len="med"/>
            <a:tailEnd type="none"/>
          </a:ln>
        </p:spPr>
        <p:style>
          <a:lnRef idx="0">
            <a:scrgbClr r="0" g="0" b="0"/>
          </a:lnRef>
          <a:fillRef idx="0">
            <a:scrgbClr r="0" g="0" b="0"/>
          </a:fillRef>
          <a:effectRef idx="0">
            <a:scrgbClr r="0" g="0" b="0"/>
          </a:effectRef>
          <a:fontRef idx="minor">
            <a:schemeClr val="tx1"/>
          </a:fontRef>
        </p:style>
      </p:cxnSp>
      <p:cxnSp>
        <p:nvCxnSpPr>
          <p:cNvPr id="86" name="直线箭头连接符 85">
            <a:extLst>
              <a:ext uri="{FF2B5EF4-FFF2-40B4-BE49-F238E27FC236}">
                <a16:creationId xmlns:a16="http://schemas.microsoft.com/office/drawing/2014/main" id="{CF9775DC-2ED6-6042-BD06-5C5D67B1E9ED}"/>
              </a:ext>
            </a:extLst>
          </p:cNvPr>
          <p:cNvCxnSpPr>
            <a:cxnSpLocks/>
          </p:cNvCxnSpPr>
          <p:nvPr/>
        </p:nvCxnSpPr>
        <p:spPr>
          <a:xfrm flipH="1">
            <a:off x="9396284" y="2204526"/>
            <a:ext cx="200178" cy="2515471"/>
          </a:xfrm>
          <a:prstGeom prst="straightConnector1">
            <a:avLst/>
          </a:prstGeom>
          <a:ln w="19050" cap="flat" cmpd="sng" algn="ctr">
            <a:solidFill>
              <a:srgbClr val="C00000"/>
            </a:solidFill>
            <a:prstDash val="lgDash"/>
            <a:round/>
            <a:headEnd type="arrow" w="med" len="med"/>
            <a:tailEnd type="none"/>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56971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up)">
                                      <p:cBhvr>
                                        <p:cTn id="7" dur="500"/>
                                        <p:tgtEl>
                                          <p:spTgt spid="36"/>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wipe(down)">
                                      <p:cBhvr>
                                        <p:cTn id="18" dur="500"/>
                                        <p:tgtEl>
                                          <p:spTgt spid="5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wipe(down)">
                                      <p:cBhvr>
                                        <p:cTn id="21" dur="500"/>
                                        <p:tgtEl>
                                          <p:spTgt spid="51"/>
                                        </p:tgtEl>
                                      </p:cBhvr>
                                    </p:animEffect>
                                  </p:childTnLst>
                                </p:cTn>
                              </p:par>
                            </p:childTnLst>
                          </p:cTn>
                        </p:par>
                        <p:par>
                          <p:cTn id="22" fill="hold">
                            <p:stCondLst>
                              <p:cond delay="500"/>
                            </p:stCondLst>
                            <p:childTnLst>
                              <p:par>
                                <p:cTn id="23" presetID="0" presetClass="path" presetSubtype="0" accel="50000" decel="50000" fill="hold" grpId="1" nodeType="afterEffect">
                                  <p:stCondLst>
                                    <p:cond delay="0"/>
                                  </p:stCondLst>
                                  <p:childTnLst>
                                    <p:animMotion origin="layout" path="M -0.00143 -0.00116 L 0.03086 0.37893 " pathEditMode="relative" rAng="0" ptsTypes="AA">
                                      <p:cBhvr>
                                        <p:cTn id="24" dur="2000" fill="hold"/>
                                        <p:tgtEl>
                                          <p:spTgt spid="50"/>
                                        </p:tgtEl>
                                        <p:attrNameLst>
                                          <p:attrName>ppt_x</p:attrName>
                                          <p:attrName>ppt_y</p:attrName>
                                        </p:attrNameLst>
                                      </p:cBhvr>
                                      <p:rCtr x="1615" y="19005"/>
                                    </p:animMotion>
                                  </p:childTnLst>
                                </p:cTn>
                              </p:par>
                              <p:par>
                                <p:cTn id="25" presetID="0" presetClass="path" presetSubtype="0" accel="50000" decel="50000" fill="hold" grpId="1" nodeType="withEffect">
                                  <p:stCondLst>
                                    <p:cond delay="0"/>
                                  </p:stCondLst>
                                  <p:childTnLst>
                                    <p:animMotion origin="layout" path="M -4.16667E-6 4.81481E-6 L 0.00977 0.13611 " pathEditMode="relative" rAng="0" ptsTypes="AA">
                                      <p:cBhvr>
                                        <p:cTn id="26" dur="2000" fill="hold"/>
                                        <p:tgtEl>
                                          <p:spTgt spid="51"/>
                                        </p:tgtEl>
                                        <p:attrNameLst>
                                          <p:attrName>ppt_x</p:attrName>
                                          <p:attrName>ppt_y</p:attrName>
                                        </p:attrNameLst>
                                      </p:cBhvr>
                                      <p:rCtr x="482" y="6806"/>
                                    </p:animMotion>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wipe(down)">
                                      <p:cBhvr>
                                        <p:cTn id="31" dur="500"/>
                                        <p:tgtEl>
                                          <p:spTgt spid="53"/>
                                        </p:tgtEl>
                                      </p:cBhvr>
                                    </p:animEffect>
                                  </p:childTnLst>
                                </p:cTn>
                              </p:par>
                              <p:par>
                                <p:cTn id="32" presetID="22" presetClass="entr" presetSubtype="4" fill="hold" nodeType="with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wipe(down)">
                                      <p:cBhvr>
                                        <p:cTn id="34" dur="500"/>
                                        <p:tgtEl>
                                          <p:spTgt spid="63"/>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64"/>
                                        </p:tgtEl>
                                        <p:attrNameLst>
                                          <p:attrName>style.visibility</p:attrName>
                                        </p:attrNameLst>
                                      </p:cBhvr>
                                      <p:to>
                                        <p:strVal val="visible"/>
                                      </p:to>
                                    </p:set>
                                    <p:animEffect transition="in" filter="randombar(horizontal)">
                                      <p:cBhvr>
                                        <p:cTn id="39" dur="500"/>
                                        <p:tgtEl>
                                          <p:spTgt spid="64"/>
                                        </p:tgtEl>
                                      </p:cBhvr>
                                    </p:animEffect>
                                  </p:childTnLst>
                                </p:cTn>
                              </p:par>
                            </p:childTnLst>
                          </p:cTn>
                        </p:par>
                        <p:par>
                          <p:cTn id="40" fill="hold">
                            <p:stCondLst>
                              <p:cond delay="500"/>
                            </p:stCondLst>
                            <p:childTnLst>
                              <p:par>
                                <p:cTn id="41" presetID="22" presetClass="entr" presetSubtype="1" fill="hold" nodeType="after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wipe(up)">
                                      <p:cBhvr>
                                        <p:cTn id="43" dur="500"/>
                                        <p:tgtEl>
                                          <p:spTgt spid="65"/>
                                        </p:tgtEl>
                                      </p:cBhvr>
                                    </p:animEffect>
                                  </p:childTnLst>
                                </p:cTn>
                              </p:par>
                            </p:childTnLst>
                          </p:cTn>
                        </p:par>
                        <p:par>
                          <p:cTn id="44" fill="hold">
                            <p:stCondLst>
                              <p:cond delay="1000"/>
                            </p:stCondLst>
                            <p:childTnLst>
                              <p:par>
                                <p:cTn id="45" presetID="22" presetClass="entr" presetSubtype="4" fill="hold" nodeType="after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wipe(down)">
                                      <p:cBhvr>
                                        <p:cTn id="47" dur="500"/>
                                        <p:tgtEl>
                                          <p:spTgt spid="66"/>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randombar(horizontal)">
                                      <p:cBhvr>
                                        <p:cTn id="52" dur="500"/>
                                        <p:tgtEl>
                                          <p:spTgt spid="67"/>
                                        </p:tgtEl>
                                      </p:cBhvr>
                                    </p:animEffect>
                                  </p:childTnLst>
                                </p:cTn>
                              </p:par>
                            </p:childTnLst>
                          </p:cTn>
                        </p:par>
                        <p:par>
                          <p:cTn id="53" fill="hold">
                            <p:stCondLst>
                              <p:cond delay="500"/>
                            </p:stCondLst>
                            <p:childTnLst>
                              <p:par>
                                <p:cTn id="54" presetID="22" presetClass="entr" presetSubtype="1" fill="hold" nodeType="afterEffect">
                                  <p:stCondLst>
                                    <p:cond delay="0"/>
                                  </p:stCondLst>
                                  <p:childTnLst>
                                    <p:set>
                                      <p:cBhvr>
                                        <p:cTn id="55" dur="1" fill="hold">
                                          <p:stCondLst>
                                            <p:cond delay="0"/>
                                          </p:stCondLst>
                                        </p:cTn>
                                        <p:tgtEl>
                                          <p:spTgt spid="69"/>
                                        </p:tgtEl>
                                        <p:attrNameLst>
                                          <p:attrName>style.visibility</p:attrName>
                                        </p:attrNameLst>
                                      </p:cBhvr>
                                      <p:to>
                                        <p:strVal val="visible"/>
                                      </p:to>
                                    </p:set>
                                    <p:animEffect transition="in" filter="wipe(up)">
                                      <p:cBhvr>
                                        <p:cTn id="56" dur="500"/>
                                        <p:tgtEl>
                                          <p:spTgt spid="69"/>
                                        </p:tgtEl>
                                      </p:cBhvr>
                                    </p:animEffect>
                                  </p:childTnLst>
                                </p:cTn>
                              </p:par>
                              <p:par>
                                <p:cTn id="57" presetID="22" presetClass="entr" presetSubtype="1" fill="hold" nodeType="withEffect">
                                  <p:stCondLst>
                                    <p:cond delay="0"/>
                                  </p:stCondLst>
                                  <p:childTnLst>
                                    <p:set>
                                      <p:cBhvr>
                                        <p:cTn id="58" dur="1" fill="hold">
                                          <p:stCondLst>
                                            <p:cond delay="0"/>
                                          </p:stCondLst>
                                        </p:cTn>
                                        <p:tgtEl>
                                          <p:spTgt spid="68"/>
                                        </p:tgtEl>
                                        <p:attrNameLst>
                                          <p:attrName>style.visibility</p:attrName>
                                        </p:attrNameLst>
                                      </p:cBhvr>
                                      <p:to>
                                        <p:strVal val="visible"/>
                                      </p:to>
                                    </p:set>
                                    <p:animEffect transition="in" filter="wipe(up)">
                                      <p:cBhvr>
                                        <p:cTn id="59" dur="500"/>
                                        <p:tgtEl>
                                          <p:spTgt spid="68"/>
                                        </p:tgtEl>
                                      </p:cBhvr>
                                    </p:animEffect>
                                  </p:childTnLst>
                                </p:cTn>
                              </p:par>
                            </p:childTnLst>
                          </p:cTn>
                        </p:par>
                        <p:par>
                          <p:cTn id="60" fill="hold">
                            <p:stCondLst>
                              <p:cond delay="1000"/>
                            </p:stCondLst>
                            <p:childTnLst>
                              <p:par>
                                <p:cTn id="61" presetID="22" presetClass="entr" presetSubtype="4" fill="hold" grpId="0" nodeType="after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wipe(down)">
                                      <p:cBhvr>
                                        <p:cTn id="63" dur="500"/>
                                        <p:tgtEl>
                                          <p:spTgt spid="70"/>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71"/>
                                        </p:tgtEl>
                                        <p:attrNameLst>
                                          <p:attrName>style.visibility</p:attrName>
                                        </p:attrNameLst>
                                      </p:cBhvr>
                                      <p:to>
                                        <p:strVal val="visible"/>
                                      </p:to>
                                    </p:set>
                                    <p:animEffect transition="in" filter="wipe(down)">
                                      <p:cBhvr>
                                        <p:cTn id="66" dur="500"/>
                                        <p:tgtEl>
                                          <p:spTgt spid="71"/>
                                        </p:tgtEl>
                                      </p:cBhvr>
                                    </p:animEffect>
                                  </p:childTnLst>
                                </p:cTn>
                              </p:par>
                            </p:childTnLst>
                          </p:cTn>
                        </p:par>
                        <p:par>
                          <p:cTn id="67" fill="hold">
                            <p:stCondLst>
                              <p:cond delay="1500"/>
                            </p:stCondLst>
                            <p:childTnLst>
                              <p:par>
                                <p:cTn id="68" presetID="0" presetClass="path" presetSubtype="0" accel="50000" decel="50000" fill="hold" grpId="1" nodeType="afterEffect">
                                  <p:stCondLst>
                                    <p:cond delay="0"/>
                                  </p:stCondLst>
                                  <p:childTnLst>
                                    <p:animMotion origin="layout" path="M -0.00143 -0.00116 L 0.01836 0.50115 " pathEditMode="relative" rAng="0" ptsTypes="AA">
                                      <p:cBhvr>
                                        <p:cTn id="69" dur="2000" fill="hold"/>
                                        <p:tgtEl>
                                          <p:spTgt spid="70"/>
                                        </p:tgtEl>
                                        <p:attrNameLst>
                                          <p:attrName>ppt_x</p:attrName>
                                          <p:attrName>ppt_y</p:attrName>
                                        </p:attrNameLst>
                                      </p:cBhvr>
                                      <p:rCtr x="990" y="25116"/>
                                    </p:animMotion>
                                  </p:childTnLst>
                                </p:cTn>
                              </p:par>
                              <p:par>
                                <p:cTn id="70" presetID="0" presetClass="path" presetSubtype="0" accel="50000" decel="50000" fill="hold" grpId="1" nodeType="withEffect">
                                  <p:stCondLst>
                                    <p:cond delay="0"/>
                                  </p:stCondLst>
                                  <p:childTnLst>
                                    <p:animMotion origin="layout" path="M 2.5E-6 -4.07407E-6 L 0.00208 0.25926 " pathEditMode="relative" rAng="0" ptsTypes="AA">
                                      <p:cBhvr>
                                        <p:cTn id="71" dur="2000" fill="hold"/>
                                        <p:tgtEl>
                                          <p:spTgt spid="71"/>
                                        </p:tgtEl>
                                        <p:attrNameLst>
                                          <p:attrName>ppt_x</p:attrName>
                                          <p:attrName>ppt_y</p:attrName>
                                        </p:attrNameLst>
                                      </p:cBhvr>
                                      <p:rCtr x="104" y="12963"/>
                                    </p:animMotion>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72"/>
                                        </p:tgtEl>
                                        <p:attrNameLst>
                                          <p:attrName>style.visibility</p:attrName>
                                        </p:attrNameLst>
                                      </p:cBhvr>
                                      <p:to>
                                        <p:strVal val="visible"/>
                                      </p:to>
                                    </p:set>
                                    <p:animEffect transition="in" filter="wipe(down)">
                                      <p:cBhvr>
                                        <p:cTn id="76" dur="500"/>
                                        <p:tgtEl>
                                          <p:spTgt spid="72"/>
                                        </p:tgtEl>
                                      </p:cBhvr>
                                    </p:animEffect>
                                  </p:childTnLst>
                                </p:cTn>
                              </p:par>
                              <p:par>
                                <p:cTn id="77" presetID="22" presetClass="entr" presetSubtype="4" fill="hold" nodeType="withEffect">
                                  <p:stCondLst>
                                    <p:cond delay="0"/>
                                  </p:stCondLst>
                                  <p:childTnLst>
                                    <p:set>
                                      <p:cBhvr>
                                        <p:cTn id="78" dur="1" fill="hold">
                                          <p:stCondLst>
                                            <p:cond delay="0"/>
                                          </p:stCondLst>
                                        </p:cTn>
                                        <p:tgtEl>
                                          <p:spTgt spid="73"/>
                                        </p:tgtEl>
                                        <p:attrNameLst>
                                          <p:attrName>style.visibility</p:attrName>
                                        </p:attrNameLst>
                                      </p:cBhvr>
                                      <p:to>
                                        <p:strVal val="visible"/>
                                      </p:to>
                                    </p:set>
                                    <p:animEffect transition="in" filter="wipe(down)">
                                      <p:cBhvr>
                                        <p:cTn id="79" dur="500"/>
                                        <p:tgtEl>
                                          <p:spTgt spid="73"/>
                                        </p:tgtEl>
                                      </p:cBhvr>
                                    </p:animEffect>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grpId="0" nodeType="clickEffect">
                                  <p:stCondLst>
                                    <p:cond delay="0"/>
                                  </p:stCondLst>
                                  <p:childTnLst>
                                    <p:set>
                                      <p:cBhvr>
                                        <p:cTn id="83" dur="1" fill="hold">
                                          <p:stCondLst>
                                            <p:cond delay="0"/>
                                          </p:stCondLst>
                                        </p:cTn>
                                        <p:tgtEl>
                                          <p:spTgt spid="82"/>
                                        </p:tgtEl>
                                        <p:attrNameLst>
                                          <p:attrName>style.visibility</p:attrName>
                                        </p:attrNameLst>
                                      </p:cBhvr>
                                      <p:to>
                                        <p:strVal val="visible"/>
                                      </p:to>
                                    </p:set>
                                    <p:animEffect transition="in" filter="randombar(horizontal)">
                                      <p:cBhvr>
                                        <p:cTn id="84" dur="500"/>
                                        <p:tgtEl>
                                          <p:spTgt spid="82"/>
                                        </p:tgtEl>
                                      </p:cBhvr>
                                    </p:animEffect>
                                  </p:childTnLst>
                                </p:cTn>
                              </p:par>
                            </p:childTnLst>
                          </p:cTn>
                        </p:par>
                        <p:par>
                          <p:cTn id="85" fill="hold">
                            <p:stCondLst>
                              <p:cond delay="500"/>
                            </p:stCondLst>
                            <p:childTnLst>
                              <p:par>
                                <p:cTn id="86" presetID="22" presetClass="entr" presetSubtype="1" fill="hold" nodeType="afterEffect">
                                  <p:stCondLst>
                                    <p:cond delay="0"/>
                                  </p:stCondLst>
                                  <p:childTnLst>
                                    <p:set>
                                      <p:cBhvr>
                                        <p:cTn id="87" dur="1" fill="hold">
                                          <p:stCondLst>
                                            <p:cond delay="0"/>
                                          </p:stCondLst>
                                        </p:cTn>
                                        <p:tgtEl>
                                          <p:spTgt spid="84"/>
                                        </p:tgtEl>
                                        <p:attrNameLst>
                                          <p:attrName>style.visibility</p:attrName>
                                        </p:attrNameLst>
                                      </p:cBhvr>
                                      <p:to>
                                        <p:strVal val="visible"/>
                                      </p:to>
                                    </p:set>
                                    <p:animEffect transition="in" filter="wipe(up)">
                                      <p:cBhvr>
                                        <p:cTn id="88" dur="500"/>
                                        <p:tgtEl>
                                          <p:spTgt spid="84"/>
                                        </p:tgtEl>
                                      </p:cBhvr>
                                    </p:animEffect>
                                  </p:childTnLst>
                                </p:cTn>
                              </p:par>
                              <p:par>
                                <p:cTn id="89" presetID="22" presetClass="entr" presetSubtype="1" fill="hold" nodeType="withEffect">
                                  <p:stCondLst>
                                    <p:cond delay="0"/>
                                  </p:stCondLst>
                                  <p:childTnLst>
                                    <p:set>
                                      <p:cBhvr>
                                        <p:cTn id="90" dur="1" fill="hold">
                                          <p:stCondLst>
                                            <p:cond delay="0"/>
                                          </p:stCondLst>
                                        </p:cTn>
                                        <p:tgtEl>
                                          <p:spTgt spid="83"/>
                                        </p:tgtEl>
                                        <p:attrNameLst>
                                          <p:attrName>style.visibility</p:attrName>
                                        </p:attrNameLst>
                                      </p:cBhvr>
                                      <p:to>
                                        <p:strVal val="visible"/>
                                      </p:to>
                                    </p:set>
                                    <p:animEffect transition="in" filter="wipe(up)">
                                      <p:cBhvr>
                                        <p:cTn id="91" dur="500"/>
                                        <p:tgtEl>
                                          <p:spTgt spid="83"/>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nodeType="clickEffect">
                                  <p:stCondLst>
                                    <p:cond delay="0"/>
                                  </p:stCondLst>
                                  <p:childTnLst>
                                    <p:set>
                                      <p:cBhvr>
                                        <p:cTn id="95" dur="1" fill="hold">
                                          <p:stCondLst>
                                            <p:cond delay="0"/>
                                          </p:stCondLst>
                                        </p:cTn>
                                        <p:tgtEl>
                                          <p:spTgt spid="85"/>
                                        </p:tgtEl>
                                        <p:attrNameLst>
                                          <p:attrName>style.visibility</p:attrName>
                                        </p:attrNameLst>
                                      </p:cBhvr>
                                      <p:to>
                                        <p:strVal val="visible"/>
                                      </p:to>
                                    </p:set>
                                    <p:animEffect transition="in" filter="wipe(down)">
                                      <p:cBhvr>
                                        <p:cTn id="96" dur="500"/>
                                        <p:tgtEl>
                                          <p:spTgt spid="85"/>
                                        </p:tgtEl>
                                      </p:cBhvr>
                                    </p:animEffect>
                                  </p:childTnLst>
                                </p:cTn>
                              </p:par>
                              <p:par>
                                <p:cTn id="97" presetID="22" presetClass="entr" presetSubtype="4" fill="hold" nodeType="withEffect">
                                  <p:stCondLst>
                                    <p:cond delay="0"/>
                                  </p:stCondLst>
                                  <p:childTnLst>
                                    <p:set>
                                      <p:cBhvr>
                                        <p:cTn id="98" dur="1" fill="hold">
                                          <p:stCondLst>
                                            <p:cond delay="0"/>
                                          </p:stCondLst>
                                        </p:cTn>
                                        <p:tgtEl>
                                          <p:spTgt spid="86"/>
                                        </p:tgtEl>
                                        <p:attrNameLst>
                                          <p:attrName>style.visibility</p:attrName>
                                        </p:attrNameLst>
                                      </p:cBhvr>
                                      <p:to>
                                        <p:strVal val="visible"/>
                                      </p:to>
                                    </p:set>
                                    <p:animEffect transition="in" filter="wipe(down)">
                                      <p:cBhvr>
                                        <p:cTn id="99"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0" grpId="0" animBg="1"/>
      <p:bldP spid="50" grpId="1" animBg="1"/>
      <p:bldP spid="51" grpId="0" animBg="1"/>
      <p:bldP spid="51" grpId="1" animBg="1"/>
      <p:bldP spid="64" grpId="0"/>
      <p:bldP spid="67" grpId="0"/>
      <p:bldP spid="70" grpId="0" animBg="1"/>
      <p:bldP spid="70" grpId="1" animBg="1"/>
      <p:bldP spid="71" grpId="0" animBg="1"/>
      <p:bldP spid="71" grpId="1" animBg="1"/>
      <p:bldP spid="8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A316B35-F75A-7941-910F-69E0147AAF13}"/>
              </a:ext>
            </a:extLst>
          </p:cNvPr>
          <p:cNvSpPr/>
          <p:nvPr/>
        </p:nvSpPr>
        <p:spPr>
          <a:xfrm>
            <a:off x="817085" y="2659559"/>
            <a:ext cx="5035353" cy="923330"/>
          </a:xfrm>
          <a:prstGeom prst="rect">
            <a:avLst/>
          </a:prstGeom>
        </p:spPr>
        <p:txBody>
          <a:bodyPr wrap="none">
            <a:spAutoFit/>
          </a:bodyPr>
          <a:lstStyle/>
          <a:p>
            <a:r>
              <a:rPr kumimoji="1" lang="en-US" altLang="zh-CN" sz="5400" dirty="0"/>
              <a:t>Failure</a:t>
            </a:r>
            <a:r>
              <a:rPr kumimoji="1" lang="zh-CN" altLang="en-US" sz="5400" dirty="0"/>
              <a:t> </a:t>
            </a:r>
            <a:r>
              <a:rPr kumimoji="1" lang="en-US" altLang="zh-CN" sz="5400" dirty="0"/>
              <a:t>Recovery</a:t>
            </a:r>
          </a:p>
        </p:txBody>
      </p:sp>
    </p:spTree>
    <p:extLst>
      <p:ext uri="{BB962C8B-B14F-4D97-AF65-F5344CB8AC3E}">
        <p14:creationId xmlns:p14="http://schemas.microsoft.com/office/powerpoint/2010/main" val="1578193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A4BDDA-0A07-5944-8E64-D4B65D3D19E7}"/>
              </a:ext>
            </a:extLst>
          </p:cNvPr>
          <p:cNvSpPr txBox="1"/>
          <p:nvPr/>
        </p:nvSpPr>
        <p:spPr>
          <a:xfrm>
            <a:off x="1027136" y="751561"/>
            <a:ext cx="5799549" cy="4524315"/>
          </a:xfrm>
          <a:prstGeom prst="rect">
            <a:avLst/>
          </a:prstGeom>
          <a:noFill/>
        </p:spPr>
        <p:txBody>
          <a:bodyPr wrap="square" rtlCol="0">
            <a:spAutoFit/>
          </a:bodyPr>
          <a:lstStyle/>
          <a:p>
            <a:r>
              <a:rPr kumimoji="1" lang="en-US" altLang="zh-CN" sz="3200" dirty="0"/>
              <a:t>One-sided operations</a:t>
            </a:r>
          </a:p>
          <a:p>
            <a:endParaRPr kumimoji="1" lang="en-US" altLang="zh-CN" sz="3200" dirty="0"/>
          </a:p>
          <a:p>
            <a:r>
              <a:rPr kumimoji="1" lang="en-US" altLang="zh-CN" sz="2800" dirty="0"/>
              <a:t>Complicate recovery</a:t>
            </a:r>
          </a:p>
          <a:p>
            <a:r>
              <a:rPr kumimoji="1" lang="en-US" altLang="zh-CN" sz="2000" dirty="0"/>
              <a:t>CPU does not process remote access</a:t>
            </a:r>
          </a:p>
          <a:p>
            <a:r>
              <a:rPr kumimoji="1" lang="en-US" altLang="zh-CN" sz="2000" dirty="0"/>
              <a:t>Cannot rely on e.g. CPU rejecting messages</a:t>
            </a:r>
          </a:p>
          <a:p>
            <a:endParaRPr kumimoji="1" lang="en-US" altLang="zh-CN" sz="2000" dirty="0"/>
          </a:p>
          <a:p>
            <a:r>
              <a:rPr kumimoji="1" lang="en-US" altLang="zh-CN" sz="2800" dirty="0"/>
              <a:t>Configuration change</a:t>
            </a:r>
          </a:p>
          <a:p>
            <a:r>
              <a:rPr kumimoji="1" lang="en-US" altLang="zh-CN" sz="2000" dirty="0"/>
              <a:t>Precise membership</a:t>
            </a:r>
          </a:p>
          <a:p>
            <a:endParaRPr kumimoji="1" lang="en-US" altLang="zh-CN" sz="2000" dirty="0"/>
          </a:p>
          <a:p>
            <a:r>
              <a:rPr kumimoji="1" lang="en-US" altLang="zh-CN" sz="2800" dirty="0"/>
              <a:t>Recovery</a:t>
            </a:r>
            <a:endParaRPr kumimoji="1" lang="en-US" altLang="zh-CN" sz="2000" dirty="0"/>
          </a:p>
          <a:p>
            <a:r>
              <a:rPr kumimoji="1" lang="en-US" altLang="zh-CN" sz="2000" dirty="0"/>
              <a:t>Drain logs before recovery</a:t>
            </a:r>
          </a:p>
          <a:p>
            <a:pPr marL="342900" indent="-342900">
              <a:buFont typeface="Arial" panose="020B0604020202020204" pitchFamily="34" charset="0"/>
              <a:buChar char="•"/>
            </a:pPr>
            <a:endParaRPr kumimoji="1" lang="en-US" altLang="zh-CN" sz="2000" dirty="0"/>
          </a:p>
        </p:txBody>
      </p:sp>
    </p:spTree>
    <p:extLst>
      <p:ext uri="{BB962C8B-B14F-4D97-AF65-F5344CB8AC3E}">
        <p14:creationId xmlns:p14="http://schemas.microsoft.com/office/powerpoint/2010/main" val="4028408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DF7C2A7-F2D8-024B-8B6D-904BF228FEA8}"/>
              </a:ext>
            </a:extLst>
          </p:cNvPr>
          <p:cNvSpPr txBox="1"/>
          <p:nvPr/>
        </p:nvSpPr>
        <p:spPr>
          <a:xfrm>
            <a:off x="1027136" y="751561"/>
            <a:ext cx="5799549" cy="5139869"/>
          </a:xfrm>
          <a:prstGeom prst="rect">
            <a:avLst/>
          </a:prstGeom>
          <a:noFill/>
        </p:spPr>
        <p:txBody>
          <a:bodyPr wrap="square" rtlCol="0">
            <a:spAutoFit/>
          </a:bodyPr>
          <a:lstStyle/>
          <a:p>
            <a:r>
              <a:rPr kumimoji="1" lang="en-US" altLang="zh-CN" sz="3200" dirty="0"/>
              <a:t>High availability</a:t>
            </a:r>
          </a:p>
          <a:p>
            <a:endParaRPr kumimoji="1" lang="en-US" altLang="zh-CN" sz="3200" dirty="0"/>
          </a:p>
          <a:p>
            <a:r>
              <a:rPr kumimoji="1" lang="en-US" altLang="zh-CN" sz="2800" dirty="0"/>
              <a:t>Data available instantly</a:t>
            </a:r>
          </a:p>
          <a:p>
            <a:r>
              <a:rPr kumimoji="1" lang="en-US" altLang="zh-CN" sz="2000" dirty="0"/>
              <a:t>A backup promoted to primary</a:t>
            </a:r>
          </a:p>
          <a:p>
            <a:endParaRPr kumimoji="1" lang="en-US" altLang="zh-CN" sz="2000" dirty="0"/>
          </a:p>
          <a:p>
            <a:r>
              <a:rPr kumimoji="1" lang="en-US" altLang="zh-CN" sz="2800" dirty="0"/>
              <a:t>Short failure detection time(10 </a:t>
            </a:r>
            <a:r>
              <a:rPr kumimoji="1" lang="en-US" altLang="zh-CN" sz="2800" dirty="0" err="1"/>
              <a:t>ms</a:t>
            </a:r>
            <a:r>
              <a:rPr kumimoji="1" lang="en-US" altLang="zh-CN" sz="2800" dirty="0"/>
              <a:t>)</a:t>
            </a:r>
          </a:p>
          <a:p>
            <a:r>
              <a:rPr kumimoji="1" lang="en-US" altLang="zh-CN" sz="2000" dirty="0"/>
              <a:t>Dedicated network queues, dedicated prioritized thread, memory pre-allocation</a:t>
            </a:r>
          </a:p>
          <a:p>
            <a:endParaRPr kumimoji="1" lang="en-US" altLang="zh-CN" sz="2000" dirty="0"/>
          </a:p>
          <a:p>
            <a:r>
              <a:rPr kumimoji="1" lang="en-US" altLang="zh-CN" sz="2800" dirty="0"/>
              <a:t>Use parallelism</a:t>
            </a:r>
            <a:endParaRPr kumimoji="1" lang="en-US" altLang="zh-CN" sz="2000" dirty="0"/>
          </a:p>
          <a:p>
            <a:r>
              <a:rPr kumimoji="1" lang="en-US" altLang="zh-CN" sz="2000" dirty="0"/>
              <a:t>New transactions in parallel with recovery</a:t>
            </a:r>
          </a:p>
          <a:p>
            <a:r>
              <a:rPr kumimoji="1" lang="en-US" altLang="zh-CN" sz="2000" dirty="0"/>
              <a:t>Recover transactions in parallel</a:t>
            </a:r>
          </a:p>
          <a:p>
            <a:r>
              <a:rPr kumimoji="1" lang="en-US" altLang="zh-CN" sz="2000" dirty="0"/>
              <a:t>Recover data in parallel</a:t>
            </a:r>
          </a:p>
          <a:p>
            <a:pPr marL="342900" indent="-342900">
              <a:buFont typeface="Arial" panose="020B0604020202020204" pitchFamily="34" charset="0"/>
              <a:buChar char="•"/>
            </a:pPr>
            <a:endParaRPr kumimoji="1" lang="en-US" altLang="zh-CN" sz="2000" dirty="0"/>
          </a:p>
        </p:txBody>
      </p:sp>
    </p:spTree>
    <p:extLst>
      <p:ext uri="{BB962C8B-B14F-4D97-AF65-F5344CB8AC3E}">
        <p14:creationId xmlns:p14="http://schemas.microsoft.com/office/powerpoint/2010/main" val="2710968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8C98BCF-F861-5B47-BBCC-3ACE79B3F593}"/>
              </a:ext>
            </a:extLst>
          </p:cNvPr>
          <p:cNvSpPr txBox="1"/>
          <p:nvPr/>
        </p:nvSpPr>
        <p:spPr>
          <a:xfrm>
            <a:off x="966978" y="1535320"/>
            <a:ext cx="5799549" cy="2800767"/>
          </a:xfrm>
          <a:prstGeom prst="rect">
            <a:avLst/>
          </a:prstGeom>
          <a:noFill/>
        </p:spPr>
        <p:txBody>
          <a:bodyPr wrap="square" rtlCol="0">
            <a:spAutoFit/>
          </a:bodyPr>
          <a:lstStyle/>
          <a:p>
            <a:r>
              <a:rPr kumimoji="1" lang="en-US" altLang="zh-CN" sz="3200" dirty="0"/>
              <a:t>Failure recovery steps</a:t>
            </a:r>
          </a:p>
          <a:p>
            <a:endParaRPr kumimoji="1" lang="en-US" altLang="zh-CN" sz="3200" dirty="0"/>
          </a:p>
          <a:p>
            <a:pPr marL="514350" indent="-514350">
              <a:buAutoNum type="arabicPeriod"/>
            </a:pPr>
            <a:r>
              <a:rPr kumimoji="1" lang="en-US" altLang="zh-CN" sz="2800" dirty="0"/>
              <a:t>Detect failure</a:t>
            </a:r>
          </a:p>
          <a:p>
            <a:pPr marL="514350" indent="-514350">
              <a:buAutoNum type="arabicPeriod"/>
            </a:pPr>
            <a:r>
              <a:rPr kumimoji="1" lang="en-US" altLang="zh-CN" sz="2800" dirty="0"/>
              <a:t>Change configuration</a:t>
            </a:r>
          </a:p>
          <a:p>
            <a:pPr marL="514350" indent="-514350">
              <a:buAutoNum type="arabicPeriod"/>
            </a:pPr>
            <a:r>
              <a:rPr kumimoji="1" lang="en-US" altLang="zh-CN" sz="2800" dirty="0"/>
              <a:t>Recover transaction</a:t>
            </a:r>
          </a:p>
          <a:p>
            <a:pPr marL="514350" indent="-514350">
              <a:buAutoNum type="arabicPeriod"/>
            </a:pPr>
            <a:r>
              <a:rPr kumimoji="1" lang="en-US" altLang="zh-CN" sz="2800" dirty="0"/>
              <a:t>Recover data</a:t>
            </a:r>
          </a:p>
        </p:txBody>
      </p:sp>
    </p:spTree>
    <p:extLst>
      <p:ext uri="{BB962C8B-B14F-4D97-AF65-F5344CB8AC3E}">
        <p14:creationId xmlns:p14="http://schemas.microsoft.com/office/powerpoint/2010/main" val="2368668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00A4AFD-1653-554B-998E-CF5EC0CC84DC}"/>
              </a:ext>
            </a:extLst>
          </p:cNvPr>
          <p:cNvSpPr/>
          <p:nvPr/>
        </p:nvSpPr>
        <p:spPr>
          <a:xfrm>
            <a:off x="2351046" y="3677565"/>
            <a:ext cx="1000125" cy="121443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solidFill>
                  <a:schemeClr val="tx1"/>
                </a:solidFill>
              </a:rPr>
              <a:t>machine</a:t>
            </a:r>
            <a:endParaRPr kumimoji="1" lang="zh-CN" altLang="en-US" sz="1600" dirty="0">
              <a:solidFill>
                <a:schemeClr val="tx1"/>
              </a:solidFill>
            </a:endParaRPr>
          </a:p>
        </p:txBody>
      </p:sp>
      <p:sp>
        <p:nvSpPr>
          <p:cNvPr id="5" name="矩形 4">
            <a:extLst>
              <a:ext uri="{FF2B5EF4-FFF2-40B4-BE49-F238E27FC236}">
                <a16:creationId xmlns:a16="http://schemas.microsoft.com/office/drawing/2014/main" id="{E2BB6C93-E0A0-E443-8A25-19900547C0C4}"/>
              </a:ext>
            </a:extLst>
          </p:cNvPr>
          <p:cNvSpPr/>
          <p:nvPr/>
        </p:nvSpPr>
        <p:spPr>
          <a:xfrm>
            <a:off x="3855746" y="1992392"/>
            <a:ext cx="1000125" cy="121443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solidFill>
                  <a:schemeClr val="tx1"/>
                </a:solidFill>
              </a:rPr>
              <a:t>machine</a:t>
            </a:r>
            <a:endParaRPr kumimoji="1" lang="zh-CN" altLang="en-US" sz="1600" dirty="0">
              <a:solidFill>
                <a:schemeClr val="tx1"/>
              </a:solidFill>
            </a:endParaRPr>
          </a:p>
        </p:txBody>
      </p:sp>
      <p:sp>
        <p:nvSpPr>
          <p:cNvPr id="6" name="矩形 5">
            <a:extLst>
              <a:ext uri="{FF2B5EF4-FFF2-40B4-BE49-F238E27FC236}">
                <a16:creationId xmlns:a16="http://schemas.microsoft.com/office/drawing/2014/main" id="{21EBB983-CAD8-EC42-93D8-EBFA4A38FD58}"/>
              </a:ext>
            </a:extLst>
          </p:cNvPr>
          <p:cNvSpPr/>
          <p:nvPr/>
        </p:nvSpPr>
        <p:spPr>
          <a:xfrm>
            <a:off x="6187865" y="1623043"/>
            <a:ext cx="1000125" cy="121443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solidFill>
                  <a:schemeClr val="tx1"/>
                </a:solidFill>
              </a:rPr>
              <a:t>machine</a:t>
            </a:r>
            <a:endParaRPr kumimoji="1" lang="zh-CN" altLang="en-US" sz="1600" dirty="0">
              <a:solidFill>
                <a:schemeClr val="tx1"/>
              </a:solidFill>
            </a:endParaRPr>
          </a:p>
        </p:txBody>
      </p:sp>
      <p:sp>
        <p:nvSpPr>
          <p:cNvPr id="7" name="矩形 6">
            <a:extLst>
              <a:ext uri="{FF2B5EF4-FFF2-40B4-BE49-F238E27FC236}">
                <a16:creationId xmlns:a16="http://schemas.microsoft.com/office/drawing/2014/main" id="{EC306C13-27E5-AF4E-96B9-F1334F62E9B2}"/>
              </a:ext>
            </a:extLst>
          </p:cNvPr>
          <p:cNvSpPr/>
          <p:nvPr/>
        </p:nvSpPr>
        <p:spPr>
          <a:xfrm>
            <a:off x="4139240" y="5289044"/>
            <a:ext cx="1000125" cy="121443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solidFill>
                  <a:schemeClr val="tx1"/>
                </a:solidFill>
              </a:rPr>
              <a:t>machine</a:t>
            </a:r>
            <a:endParaRPr kumimoji="1" lang="zh-CN" altLang="en-US" sz="1600" dirty="0">
              <a:solidFill>
                <a:schemeClr val="tx1"/>
              </a:solidFill>
            </a:endParaRPr>
          </a:p>
        </p:txBody>
      </p:sp>
      <p:sp>
        <p:nvSpPr>
          <p:cNvPr id="8" name="矩形 7">
            <a:extLst>
              <a:ext uri="{FF2B5EF4-FFF2-40B4-BE49-F238E27FC236}">
                <a16:creationId xmlns:a16="http://schemas.microsoft.com/office/drawing/2014/main" id="{93CDEE66-6512-904D-AA8A-EF0AB75796DF}"/>
              </a:ext>
            </a:extLst>
          </p:cNvPr>
          <p:cNvSpPr/>
          <p:nvPr/>
        </p:nvSpPr>
        <p:spPr>
          <a:xfrm>
            <a:off x="6740084" y="4892002"/>
            <a:ext cx="1000125" cy="121443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solidFill>
                  <a:schemeClr val="tx1"/>
                </a:solidFill>
              </a:rPr>
              <a:t>machine</a:t>
            </a:r>
            <a:endParaRPr kumimoji="1" lang="zh-CN" altLang="en-US" sz="1600" dirty="0">
              <a:solidFill>
                <a:schemeClr val="tx1"/>
              </a:solidFill>
            </a:endParaRPr>
          </a:p>
        </p:txBody>
      </p:sp>
      <p:sp>
        <p:nvSpPr>
          <p:cNvPr id="9" name="矩形 8">
            <a:extLst>
              <a:ext uri="{FF2B5EF4-FFF2-40B4-BE49-F238E27FC236}">
                <a16:creationId xmlns:a16="http://schemas.microsoft.com/office/drawing/2014/main" id="{C7E100CA-C20B-4541-A928-9A0A05008FD7}"/>
              </a:ext>
            </a:extLst>
          </p:cNvPr>
          <p:cNvSpPr/>
          <p:nvPr/>
        </p:nvSpPr>
        <p:spPr>
          <a:xfrm>
            <a:off x="8126957" y="2915310"/>
            <a:ext cx="1000125" cy="121443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solidFill>
                  <a:schemeClr val="tx1"/>
                </a:solidFill>
              </a:rPr>
              <a:t>machine</a:t>
            </a:r>
            <a:endParaRPr kumimoji="1" lang="zh-CN" altLang="en-US" sz="1600" dirty="0">
              <a:solidFill>
                <a:schemeClr val="tx1"/>
              </a:solidFill>
            </a:endParaRPr>
          </a:p>
        </p:txBody>
      </p:sp>
      <p:sp>
        <p:nvSpPr>
          <p:cNvPr id="10" name="文本框 9">
            <a:extLst>
              <a:ext uri="{FF2B5EF4-FFF2-40B4-BE49-F238E27FC236}">
                <a16:creationId xmlns:a16="http://schemas.microsoft.com/office/drawing/2014/main" id="{DB28D434-E2A0-8F44-B82D-3008B0FBE483}"/>
              </a:ext>
            </a:extLst>
          </p:cNvPr>
          <p:cNvSpPr txBox="1"/>
          <p:nvPr/>
        </p:nvSpPr>
        <p:spPr>
          <a:xfrm>
            <a:off x="1027136" y="751561"/>
            <a:ext cx="5799549" cy="646331"/>
          </a:xfrm>
          <a:prstGeom prst="rect">
            <a:avLst/>
          </a:prstGeom>
          <a:noFill/>
        </p:spPr>
        <p:txBody>
          <a:bodyPr wrap="square" rtlCol="0">
            <a:spAutoFit/>
          </a:bodyPr>
          <a:lstStyle/>
          <a:p>
            <a:r>
              <a:rPr kumimoji="1" lang="en-US" altLang="zh-CN" sz="3600" dirty="0"/>
              <a:t>Detecting</a:t>
            </a:r>
            <a:r>
              <a:rPr kumimoji="1" lang="zh-CN" altLang="en-US" sz="3600" dirty="0"/>
              <a:t> </a:t>
            </a:r>
            <a:r>
              <a:rPr kumimoji="1" lang="en-US" altLang="zh-CN" sz="3600" dirty="0"/>
              <a:t>failures</a:t>
            </a:r>
          </a:p>
        </p:txBody>
      </p:sp>
      <p:sp>
        <p:nvSpPr>
          <p:cNvPr id="11" name="文本框 10">
            <a:extLst>
              <a:ext uri="{FF2B5EF4-FFF2-40B4-BE49-F238E27FC236}">
                <a16:creationId xmlns:a16="http://schemas.microsoft.com/office/drawing/2014/main" id="{6B70ED99-9052-6045-85CC-24771D4A9154}"/>
              </a:ext>
            </a:extLst>
          </p:cNvPr>
          <p:cNvSpPr txBox="1"/>
          <p:nvPr/>
        </p:nvSpPr>
        <p:spPr>
          <a:xfrm>
            <a:off x="6424072" y="1253711"/>
            <a:ext cx="527709" cy="369332"/>
          </a:xfrm>
          <a:prstGeom prst="rect">
            <a:avLst/>
          </a:prstGeom>
          <a:noFill/>
        </p:spPr>
        <p:txBody>
          <a:bodyPr wrap="none" rtlCol="0">
            <a:spAutoFit/>
          </a:bodyPr>
          <a:lstStyle/>
          <a:p>
            <a:r>
              <a:rPr kumimoji="1" lang="en-US" altLang="zh-CN" dirty="0"/>
              <a:t>CM</a:t>
            </a:r>
            <a:endParaRPr kumimoji="1" lang="zh-CN" altLang="en-US" dirty="0"/>
          </a:p>
        </p:txBody>
      </p:sp>
      <p:cxnSp>
        <p:nvCxnSpPr>
          <p:cNvPr id="13" name="直线箭头连接符 12">
            <a:extLst>
              <a:ext uri="{FF2B5EF4-FFF2-40B4-BE49-F238E27FC236}">
                <a16:creationId xmlns:a16="http://schemas.microsoft.com/office/drawing/2014/main" id="{ED93BA5C-F15A-AE49-B79D-9473B40CB339}"/>
              </a:ext>
            </a:extLst>
          </p:cNvPr>
          <p:cNvCxnSpPr>
            <a:stCxn id="5" idx="3"/>
            <a:endCxn id="6" idx="1"/>
          </p:cNvCxnSpPr>
          <p:nvPr/>
        </p:nvCxnSpPr>
        <p:spPr>
          <a:xfrm flipV="1">
            <a:off x="4855871" y="2230262"/>
            <a:ext cx="1331994" cy="369349"/>
          </a:xfrm>
          <a:prstGeom prst="straightConnector1">
            <a:avLst/>
          </a:prstGeom>
          <a:ln w="9525" cap="flat" cmpd="sng" algn="ctr">
            <a:solidFill>
              <a:schemeClr val="dk1"/>
            </a:solidFill>
            <a:prstDash val="solid"/>
            <a:round/>
            <a:headEnd type="triangle" w="med" len="med"/>
            <a:tailEnd type="triangle"/>
          </a:ln>
        </p:spPr>
        <p:style>
          <a:lnRef idx="0">
            <a:scrgbClr r="0" g="0" b="0"/>
          </a:lnRef>
          <a:fillRef idx="0">
            <a:scrgbClr r="0" g="0" b="0"/>
          </a:fillRef>
          <a:effectRef idx="0">
            <a:scrgbClr r="0" g="0" b="0"/>
          </a:effectRef>
          <a:fontRef idx="minor">
            <a:schemeClr val="tx1"/>
          </a:fontRef>
        </p:style>
      </p:cxnSp>
      <p:cxnSp>
        <p:nvCxnSpPr>
          <p:cNvPr id="14" name="直线箭头连接符 13">
            <a:extLst>
              <a:ext uri="{FF2B5EF4-FFF2-40B4-BE49-F238E27FC236}">
                <a16:creationId xmlns:a16="http://schemas.microsoft.com/office/drawing/2014/main" id="{F16638C3-0E86-134C-AA33-3D57CAD05C0A}"/>
              </a:ext>
            </a:extLst>
          </p:cNvPr>
          <p:cNvCxnSpPr>
            <a:cxnSpLocks/>
            <a:stCxn id="2" idx="3"/>
          </p:cNvCxnSpPr>
          <p:nvPr/>
        </p:nvCxnSpPr>
        <p:spPr>
          <a:xfrm flipV="1">
            <a:off x="3351171" y="2599610"/>
            <a:ext cx="2836694" cy="1685174"/>
          </a:xfrm>
          <a:prstGeom prst="straightConnector1">
            <a:avLst/>
          </a:prstGeom>
          <a:ln w="9525" cap="flat" cmpd="sng" algn="ctr">
            <a:solidFill>
              <a:schemeClr val="dk1"/>
            </a:solidFill>
            <a:prstDash val="solid"/>
            <a:round/>
            <a:headEnd type="triangle" w="med" len="med"/>
            <a:tailEnd type="triangle"/>
          </a:ln>
        </p:spPr>
        <p:style>
          <a:lnRef idx="0">
            <a:scrgbClr r="0" g="0" b="0"/>
          </a:lnRef>
          <a:fillRef idx="0">
            <a:scrgbClr r="0" g="0" b="0"/>
          </a:fillRef>
          <a:effectRef idx="0">
            <a:scrgbClr r="0" g="0" b="0"/>
          </a:effectRef>
          <a:fontRef idx="minor">
            <a:schemeClr val="tx1"/>
          </a:fontRef>
        </p:style>
      </p:cxnSp>
      <p:cxnSp>
        <p:nvCxnSpPr>
          <p:cNvPr id="17" name="直线箭头连接符 16">
            <a:extLst>
              <a:ext uri="{FF2B5EF4-FFF2-40B4-BE49-F238E27FC236}">
                <a16:creationId xmlns:a16="http://schemas.microsoft.com/office/drawing/2014/main" id="{32049256-2C9A-3A4C-B888-67C749A9D980}"/>
              </a:ext>
            </a:extLst>
          </p:cNvPr>
          <p:cNvCxnSpPr>
            <a:cxnSpLocks/>
            <a:stCxn id="8" idx="0"/>
          </p:cNvCxnSpPr>
          <p:nvPr/>
        </p:nvCxnSpPr>
        <p:spPr>
          <a:xfrm flipH="1" flipV="1">
            <a:off x="6924135" y="2837480"/>
            <a:ext cx="316012" cy="2054522"/>
          </a:xfrm>
          <a:prstGeom prst="straightConnector1">
            <a:avLst/>
          </a:prstGeom>
          <a:ln w="9525" cap="flat" cmpd="sng" algn="ctr">
            <a:solidFill>
              <a:schemeClr val="dk1"/>
            </a:solidFill>
            <a:prstDash val="solid"/>
            <a:round/>
            <a:headEnd type="triangle" w="med" len="med"/>
            <a:tailEnd type="triangle"/>
          </a:ln>
        </p:spPr>
        <p:style>
          <a:lnRef idx="0">
            <a:scrgbClr r="0" g="0" b="0"/>
          </a:lnRef>
          <a:fillRef idx="0">
            <a:scrgbClr r="0" g="0" b="0"/>
          </a:fillRef>
          <a:effectRef idx="0">
            <a:scrgbClr r="0" g="0" b="0"/>
          </a:effectRef>
          <a:fontRef idx="minor">
            <a:schemeClr val="tx1"/>
          </a:fontRef>
        </p:style>
      </p:cxnSp>
      <p:cxnSp>
        <p:nvCxnSpPr>
          <p:cNvPr id="18" name="直线箭头连接符 17">
            <a:extLst>
              <a:ext uri="{FF2B5EF4-FFF2-40B4-BE49-F238E27FC236}">
                <a16:creationId xmlns:a16="http://schemas.microsoft.com/office/drawing/2014/main" id="{CD14DFE7-E7C0-F347-AC82-26B48CA77303}"/>
              </a:ext>
            </a:extLst>
          </p:cNvPr>
          <p:cNvCxnSpPr>
            <a:cxnSpLocks/>
            <a:stCxn id="7" idx="0"/>
          </p:cNvCxnSpPr>
          <p:nvPr/>
        </p:nvCxnSpPr>
        <p:spPr>
          <a:xfrm flipV="1">
            <a:off x="4639303" y="2837482"/>
            <a:ext cx="1784769" cy="2451562"/>
          </a:xfrm>
          <a:prstGeom prst="straightConnector1">
            <a:avLst/>
          </a:prstGeom>
          <a:ln w="9525" cap="flat" cmpd="sng" algn="ctr">
            <a:solidFill>
              <a:schemeClr val="dk1"/>
            </a:solidFill>
            <a:prstDash val="solid"/>
            <a:round/>
            <a:headEnd type="triangle" w="med" len="med"/>
            <a:tailEnd type="triangle"/>
          </a:ln>
        </p:spPr>
        <p:style>
          <a:lnRef idx="0">
            <a:scrgbClr r="0" g="0" b="0"/>
          </a:lnRef>
          <a:fillRef idx="0">
            <a:scrgbClr r="0" g="0" b="0"/>
          </a:fillRef>
          <a:effectRef idx="0">
            <a:scrgbClr r="0" g="0" b="0"/>
          </a:effectRef>
          <a:fontRef idx="minor">
            <a:schemeClr val="tx1"/>
          </a:fontRef>
        </p:style>
      </p:cxnSp>
      <p:cxnSp>
        <p:nvCxnSpPr>
          <p:cNvPr id="23" name="直线箭头连接符 22">
            <a:extLst>
              <a:ext uri="{FF2B5EF4-FFF2-40B4-BE49-F238E27FC236}">
                <a16:creationId xmlns:a16="http://schemas.microsoft.com/office/drawing/2014/main" id="{109AA460-3079-AC49-9629-ACD7B48FCACC}"/>
              </a:ext>
            </a:extLst>
          </p:cNvPr>
          <p:cNvCxnSpPr>
            <a:cxnSpLocks/>
            <a:stCxn id="6" idx="3"/>
            <a:endCxn id="9" idx="0"/>
          </p:cNvCxnSpPr>
          <p:nvPr/>
        </p:nvCxnSpPr>
        <p:spPr>
          <a:xfrm>
            <a:off x="7187990" y="2230262"/>
            <a:ext cx="1439030" cy="685048"/>
          </a:xfrm>
          <a:prstGeom prst="straightConnector1">
            <a:avLst/>
          </a:prstGeom>
          <a:ln w="9525" cap="flat" cmpd="sng" algn="ctr">
            <a:solidFill>
              <a:schemeClr val="dk1"/>
            </a:solidFill>
            <a:prstDash val="solid"/>
            <a:round/>
            <a:headEnd type="triangle" w="med" len="med"/>
            <a:tailEnd type="triangle"/>
          </a:ln>
        </p:spPr>
        <p:style>
          <a:lnRef idx="0">
            <a:scrgbClr r="0" g="0" b="0"/>
          </a:lnRef>
          <a:fillRef idx="0">
            <a:scrgbClr r="0" g="0" b="0"/>
          </a:fillRef>
          <a:effectRef idx="0">
            <a:scrgbClr r="0" g="0" b="0"/>
          </a:effectRef>
          <a:fontRef idx="minor">
            <a:schemeClr val="tx1"/>
          </a:fontRef>
        </p:style>
      </p:cxnSp>
      <p:sp>
        <p:nvSpPr>
          <p:cNvPr id="27" name="乘 26">
            <a:extLst>
              <a:ext uri="{FF2B5EF4-FFF2-40B4-BE49-F238E27FC236}">
                <a16:creationId xmlns:a16="http://schemas.microsoft.com/office/drawing/2014/main" id="{1A2FD5B6-FDF4-4949-BB9D-02A5271D4455}"/>
              </a:ext>
            </a:extLst>
          </p:cNvPr>
          <p:cNvSpPr/>
          <p:nvPr/>
        </p:nvSpPr>
        <p:spPr>
          <a:xfrm>
            <a:off x="7844947" y="2740457"/>
            <a:ext cx="1564143" cy="1564143"/>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333615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linds(horizontal)">
                                      <p:cBhvr>
                                        <p:cTn id="2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F9E95B1-D240-0347-900C-C1FCEC612A30}"/>
              </a:ext>
            </a:extLst>
          </p:cNvPr>
          <p:cNvSpPr txBox="1"/>
          <p:nvPr/>
        </p:nvSpPr>
        <p:spPr>
          <a:xfrm>
            <a:off x="1027136" y="751561"/>
            <a:ext cx="5388013" cy="3416320"/>
          </a:xfrm>
          <a:prstGeom prst="rect">
            <a:avLst/>
          </a:prstGeom>
          <a:noFill/>
        </p:spPr>
        <p:txBody>
          <a:bodyPr wrap="none" rtlCol="0">
            <a:spAutoFit/>
          </a:bodyPr>
          <a:lstStyle/>
          <a:p>
            <a:r>
              <a:rPr kumimoji="1" lang="en-US" altLang="zh-CN" sz="4000" dirty="0"/>
              <a:t>Distributed transactions</a:t>
            </a:r>
          </a:p>
          <a:p>
            <a:endParaRPr kumimoji="1" lang="en-US" altLang="zh-CN" sz="3200" dirty="0"/>
          </a:p>
          <a:p>
            <a:r>
              <a:rPr kumimoji="1" lang="en-US" altLang="zh-CN" sz="3200" dirty="0"/>
              <a:t>Powerful primitive</a:t>
            </a:r>
          </a:p>
          <a:p>
            <a:pPr marL="342900" indent="-342900">
              <a:buFont typeface="Arial" panose="020B0604020202020204" pitchFamily="34" charset="0"/>
              <a:buChar char="•"/>
            </a:pPr>
            <a:r>
              <a:rPr kumimoji="1" lang="en-US" altLang="zh-CN" sz="2000" dirty="0"/>
              <a:t>Abstract away concurrency and failures</a:t>
            </a:r>
          </a:p>
          <a:p>
            <a:pPr marL="342900" indent="-342900">
              <a:buFont typeface="Arial" panose="020B0604020202020204" pitchFamily="34" charset="0"/>
              <a:buChar char="•"/>
            </a:pPr>
            <a:r>
              <a:rPr kumimoji="1" lang="en-US" altLang="zh-CN" sz="2000" dirty="0"/>
              <a:t>Simplify building distributed systems</a:t>
            </a:r>
            <a:endParaRPr kumimoji="1" lang="en-US" altLang="zh-CN" sz="3200" dirty="0"/>
          </a:p>
          <a:p>
            <a:r>
              <a:rPr kumimoji="1" lang="en-US" altLang="zh-CN" sz="3200" dirty="0"/>
              <a:t>Not widely used</a:t>
            </a:r>
          </a:p>
          <a:p>
            <a:pPr marL="342900" indent="-342900">
              <a:buFont typeface="Arial" panose="020B0604020202020204" pitchFamily="34" charset="0"/>
              <a:buChar char="•"/>
            </a:pPr>
            <a:r>
              <a:rPr kumimoji="1" lang="en-US" altLang="zh-CN" sz="2000" dirty="0"/>
              <a:t>Believe to have poor performance</a:t>
            </a:r>
          </a:p>
          <a:p>
            <a:pPr marL="342900" indent="-342900">
              <a:buFont typeface="Arial" panose="020B0604020202020204" pitchFamily="34" charset="0"/>
              <a:buChar char="•"/>
            </a:pPr>
            <a:r>
              <a:rPr kumimoji="1" lang="en-US" altLang="zh-CN" sz="2000" dirty="0"/>
              <a:t>Usually not supported or weakly consistent</a:t>
            </a:r>
          </a:p>
        </p:txBody>
      </p:sp>
      <p:sp>
        <p:nvSpPr>
          <p:cNvPr id="7" name="文本框 6">
            <a:extLst>
              <a:ext uri="{FF2B5EF4-FFF2-40B4-BE49-F238E27FC236}">
                <a16:creationId xmlns:a16="http://schemas.microsoft.com/office/drawing/2014/main" id="{769893C5-2C3A-8542-8ED3-81BDC4D50624}"/>
              </a:ext>
            </a:extLst>
          </p:cNvPr>
          <p:cNvSpPr txBox="1"/>
          <p:nvPr/>
        </p:nvSpPr>
        <p:spPr>
          <a:xfrm>
            <a:off x="1204587" y="4838271"/>
            <a:ext cx="9782826" cy="1077218"/>
          </a:xfrm>
          <a:prstGeom prst="rect">
            <a:avLst/>
          </a:prstGeom>
          <a:noFill/>
        </p:spPr>
        <p:txBody>
          <a:bodyPr wrap="square" rtlCol="0">
            <a:spAutoFit/>
          </a:bodyPr>
          <a:lstStyle/>
          <a:p>
            <a:pPr algn="ctr"/>
            <a:r>
              <a:rPr lang="en-US" altLang="zh-CN" sz="3200" dirty="0"/>
              <a:t>Distributed transaction with strong consistency, good performance and high availability</a:t>
            </a:r>
            <a:endParaRPr kumimoji="1" lang="zh-CN" altLang="en-US" sz="3200" dirty="0"/>
          </a:p>
        </p:txBody>
      </p:sp>
    </p:spTree>
    <p:extLst>
      <p:ext uri="{BB962C8B-B14F-4D97-AF65-F5344CB8AC3E}">
        <p14:creationId xmlns:p14="http://schemas.microsoft.com/office/powerpoint/2010/main" val="271856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00A4AFD-1653-554B-998E-CF5EC0CC84DC}"/>
              </a:ext>
            </a:extLst>
          </p:cNvPr>
          <p:cNvSpPr/>
          <p:nvPr/>
        </p:nvSpPr>
        <p:spPr>
          <a:xfrm>
            <a:off x="2351046" y="3677565"/>
            <a:ext cx="1000125" cy="121443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solidFill>
                  <a:schemeClr val="tx1"/>
                </a:solidFill>
              </a:rPr>
              <a:t>machine</a:t>
            </a:r>
            <a:endParaRPr kumimoji="1" lang="zh-CN" altLang="en-US" sz="1600" dirty="0">
              <a:solidFill>
                <a:schemeClr val="tx1"/>
              </a:solidFill>
            </a:endParaRPr>
          </a:p>
        </p:txBody>
      </p:sp>
      <p:sp>
        <p:nvSpPr>
          <p:cNvPr id="5" name="矩形 4">
            <a:extLst>
              <a:ext uri="{FF2B5EF4-FFF2-40B4-BE49-F238E27FC236}">
                <a16:creationId xmlns:a16="http://schemas.microsoft.com/office/drawing/2014/main" id="{E2BB6C93-E0A0-E443-8A25-19900547C0C4}"/>
              </a:ext>
            </a:extLst>
          </p:cNvPr>
          <p:cNvSpPr/>
          <p:nvPr/>
        </p:nvSpPr>
        <p:spPr>
          <a:xfrm>
            <a:off x="3855746" y="1992392"/>
            <a:ext cx="1000125" cy="121443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solidFill>
                  <a:schemeClr val="tx1"/>
                </a:solidFill>
              </a:rPr>
              <a:t>machine</a:t>
            </a:r>
            <a:endParaRPr kumimoji="1" lang="zh-CN" altLang="en-US" sz="1600" dirty="0">
              <a:solidFill>
                <a:schemeClr val="tx1"/>
              </a:solidFill>
            </a:endParaRPr>
          </a:p>
        </p:txBody>
      </p:sp>
      <p:sp>
        <p:nvSpPr>
          <p:cNvPr id="6" name="矩形 5">
            <a:extLst>
              <a:ext uri="{FF2B5EF4-FFF2-40B4-BE49-F238E27FC236}">
                <a16:creationId xmlns:a16="http://schemas.microsoft.com/office/drawing/2014/main" id="{21EBB983-CAD8-EC42-93D8-EBFA4A38FD58}"/>
              </a:ext>
            </a:extLst>
          </p:cNvPr>
          <p:cNvSpPr/>
          <p:nvPr/>
        </p:nvSpPr>
        <p:spPr>
          <a:xfrm>
            <a:off x="6187865" y="1623043"/>
            <a:ext cx="1000125" cy="121443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solidFill>
                  <a:schemeClr val="tx1"/>
                </a:solidFill>
              </a:rPr>
              <a:t>machine</a:t>
            </a:r>
            <a:endParaRPr kumimoji="1" lang="zh-CN" altLang="en-US" sz="1600" dirty="0">
              <a:solidFill>
                <a:schemeClr val="tx1"/>
              </a:solidFill>
            </a:endParaRPr>
          </a:p>
        </p:txBody>
      </p:sp>
      <p:sp>
        <p:nvSpPr>
          <p:cNvPr id="7" name="矩形 6">
            <a:extLst>
              <a:ext uri="{FF2B5EF4-FFF2-40B4-BE49-F238E27FC236}">
                <a16:creationId xmlns:a16="http://schemas.microsoft.com/office/drawing/2014/main" id="{EC306C13-27E5-AF4E-96B9-F1334F62E9B2}"/>
              </a:ext>
            </a:extLst>
          </p:cNvPr>
          <p:cNvSpPr/>
          <p:nvPr/>
        </p:nvSpPr>
        <p:spPr>
          <a:xfrm>
            <a:off x="4139240" y="5289044"/>
            <a:ext cx="1000125" cy="121443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solidFill>
                  <a:schemeClr val="tx1"/>
                </a:solidFill>
              </a:rPr>
              <a:t>machine</a:t>
            </a:r>
            <a:endParaRPr kumimoji="1" lang="zh-CN" altLang="en-US" sz="1600" dirty="0">
              <a:solidFill>
                <a:schemeClr val="tx1"/>
              </a:solidFill>
            </a:endParaRPr>
          </a:p>
        </p:txBody>
      </p:sp>
      <p:sp>
        <p:nvSpPr>
          <p:cNvPr id="8" name="矩形 7">
            <a:extLst>
              <a:ext uri="{FF2B5EF4-FFF2-40B4-BE49-F238E27FC236}">
                <a16:creationId xmlns:a16="http://schemas.microsoft.com/office/drawing/2014/main" id="{93CDEE66-6512-904D-AA8A-EF0AB75796DF}"/>
              </a:ext>
            </a:extLst>
          </p:cNvPr>
          <p:cNvSpPr/>
          <p:nvPr/>
        </p:nvSpPr>
        <p:spPr>
          <a:xfrm>
            <a:off x="6740084" y="4892002"/>
            <a:ext cx="1000125" cy="121443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solidFill>
                  <a:schemeClr val="tx1"/>
                </a:solidFill>
              </a:rPr>
              <a:t>machine</a:t>
            </a:r>
            <a:endParaRPr kumimoji="1" lang="zh-CN" altLang="en-US" sz="1600" dirty="0">
              <a:solidFill>
                <a:schemeClr val="tx1"/>
              </a:solidFill>
            </a:endParaRPr>
          </a:p>
        </p:txBody>
      </p:sp>
      <p:sp>
        <p:nvSpPr>
          <p:cNvPr id="10" name="文本框 9">
            <a:extLst>
              <a:ext uri="{FF2B5EF4-FFF2-40B4-BE49-F238E27FC236}">
                <a16:creationId xmlns:a16="http://schemas.microsoft.com/office/drawing/2014/main" id="{DB28D434-E2A0-8F44-B82D-3008B0FBE483}"/>
              </a:ext>
            </a:extLst>
          </p:cNvPr>
          <p:cNvSpPr txBox="1"/>
          <p:nvPr/>
        </p:nvSpPr>
        <p:spPr>
          <a:xfrm>
            <a:off x="1027136" y="751561"/>
            <a:ext cx="5799549" cy="646331"/>
          </a:xfrm>
          <a:prstGeom prst="rect">
            <a:avLst/>
          </a:prstGeom>
          <a:noFill/>
        </p:spPr>
        <p:txBody>
          <a:bodyPr wrap="square" rtlCol="0">
            <a:spAutoFit/>
          </a:bodyPr>
          <a:lstStyle/>
          <a:p>
            <a:r>
              <a:rPr kumimoji="1" lang="en-US" altLang="zh-CN" sz="3600" dirty="0"/>
              <a:t>Detecting</a:t>
            </a:r>
            <a:r>
              <a:rPr kumimoji="1" lang="zh-CN" altLang="en-US" sz="3600" dirty="0"/>
              <a:t> </a:t>
            </a:r>
            <a:r>
              <a:rPr kumimoji="1" lang="en-US" altLang="zh-CN" sz="3600" dirty="0"/>
              <a:t>failures</a:t>
            </a:r>
          </a:p>
        </p:txBody>
      </p:sp>
      <p:sp>
        <p:nvSpPr>
          <p:cNvPr id="11" name="文本框 10">
            <a:extLst>
              <a:ext uri="{FF2B5EF4-FFF2-40B4-BE49-F238E27FC236}">
                <a16:creationId xmlns:a16="http://schemas.microsoft.com/office/drawing/2014/main" id="{6B70ED99-9052-6045-85CC-24771D4A9154}"/>
              </a:ext>
            </a:extLst>
          </p:cNvPr>
          <p:cNvSpPr txBox="1"/>
          <p:nvPr/>
        </p:nvSpPr>
        <p:spPr>
          <a:xfrm>
            <a:off x="6424072" y="1253711"/>
            <a:ext cx="527709" cy="369332"/>
          </a:xfrm>
          <a:prstGeom prst="rect">
            <a:avLst/>
          </a:prstGeom>
          <a:noFill/>
        </p:spPr>
        <p:txBody>
          <a:bodyPr wrap="none" rtlCol="0">
            <a:spAutoFit/>
          </a:bodyPr>
          <a:lstStyle/>
          <a:p>
            <a:r>
              <a:rPr kumimoji="1" lang="en-US" altLang="zh-CN" dirty="0"/>
              <a:t>CM</a:t>
            </a:r>
            <a:endParaRPr kumimoji="1" lang="zh-CN" altLang="en-US" dirty="0"/>
          </a:p>
        </p:txBody>
      </p:sp>
      <p:cxnSp>
        <p:nvCxnSpPr>
          <p:cNvPr id="13" name="直线箭头连接符 12">
            <a:extLst>
              <a:ext uri="{FF2B5EF4-FFF2-40B4-BE49-F238E27FC236}">
                <a16:creationId xmlns:a16="http://schemas.microsoft.com/office/drawing/2014/main" id="{ED93BA5C-F15A-AE49-B79D-9473B40CB339}"/>
              </a:ext>
            </a:extLst>
          </p:cNvPr>
          <p:cNvCxnSpPr>
            <a:stCxn id="5" idx="3"/>
            <a:endCxn id="6" idx="1"/>
          </p:cNvCxnSpPr>
          <p:nvPr/>
        </p:nvCxnSpPr>
        <p:spPr>
          <a:xfrm flipV="1">
            <a:off x="4855871" y="2230262"/>
            <a:ext cx="1331994" cy="369349"/>
          </a:xfrm>
          <a:prstGeom prst="straightConnector1">
            <a:avLst/>
          </a:prstGeom>
          <a:ln w="9525" cap="flat" cmpd="sng" algn="ctr">
            <a:solidFill>
              <a:schemeClr val="dk1"/>
            </a:solidFill>
            <a:prstDash val="solid"/>
            <a:round/>
            <a:headEnd type="triangle" w="med" len="med"/>
            <a:tailEnd type="triangle"/>
          </a:ln>
        </p:spPr>
        <p:style>
          <a:lnRef idx="0">
            <a:scrgbClr r="0" g="0" b="0"/>
          </a:lnRef>
          <a:fillRef idx="0">
            <a:scrgbClr r="0" g="0" b="0"/>
          </a:fillRef>
          <a:effectRef idx="0">
            <a:scrgbClr r="0" g="0" b="0"/>
          </a:effectRef>
          <a:fontRef idx="minor">
            <a:schemeClr val="tx1"/>
          </a:fontRef>
        </p:style>
      </p:cxnSp>
      <p:cxnSp>
        <p:nvCxnSpPr>
          <p:cNvPr id="14" name="直线箭头连接符 13">
            <a:extLst>
              <a:ext uri="{FF2B5EF4-FFF2-40B4-BE49-F238E27FC236}">
                <a16:creationId xmlns:a16="http://schemas.microsoft.com/office/drawing/2014/main" id="{F16638C3-0E86-134C-AA33-3D57CAD05C0A}"/>
              </a:ext>
            </a:extLst>
          </p:cNvPr>
          <p:cNvCxnSpPr>
            <a:cxnSpLocks/>
            <a:stCxn id="2" idx="3"/>
          </p:cNvCxnSpPr>
          <p:nvPr/>
        </p:nvCxnSpPr>
        <p:spPr>
          <a:xfrm flipV="1">
            <a:off x="3351171" y="2599610"/>
            <a:ext cx="2836694" cy="1685174"/>
          </a:xfrm>
          <a:prstGeom prst="straightConnector1">
            <a:avLst/>
          </a:prstGeom>
          <a:ln w="9525" cap="flat" cmpd="sng" algn="ctr">
            <a:solidFill>
              <a:schemeClr val="dk1"/>
            </a:solidFill>
            <a:prstDash val="solid"/>
            <a:round/>
            <a:headEnd type="triangle" w="med" len="med"/>
            <a:tailEnd type="triangle"/>
          </a:ln>
        </p:spPr>
        <p:style>
          <a:lnRef idx="0">
            <a:scrgbClr r="0" g="0" b="0"/>
          </a:lnRef>
          <a:fillRef idx="0">
            <a:scrgbClr r="0" g="0" b="0"/>
          </a:fillRef>
          <a:effectRef idx="0">
            <a:scrgbClr r="0" g="0" b="0"/>
          </a:effectRef>
          <a:fontRef idx="minor">
            <a:schemeClr val="tx1"/>
          </a:fontRef>
        </p:style>
      </p:cxnSp>
      <p:cxnSp>
        <p:nvCxnSpPr>
          <p:cNvPr id="17" name="直线箭头连接符 16">
            <a:extLst>
              <a:ext uri="{FF2B5EF4-FFF2-40B4-BE49-F238E27FC236}">
                <a16:creationId xmlns:a16="http://schemas.microsoft.com/office/drawing/2014/main" id="{32049256-2C9A-3A4C-B888-67C749A9D980}"/>
              </a:ext>
            </a:extLst>
          </p:cNvPr>
          <p:cNvCxnSpPr>
            <a:cxnSpLocks/>
            <a:stCxn id="8" idx="0"/>
          </p:cNvCxnSpPr>
          <p:nvPr/>
        </p:nvCxnSpPr>
        <p:spPr>
          <a:xfrm flipH="1" flipV="1">
            <a:off x="6924135" y="2837480"/>
            <a:ext cx="316012" cy="2054522"/>
          </a:xfrm>
          <a:prstGeom prst="straightConnector1">
            <a:avLst/>
          </a:prstGeom>
          <a:ln w="9525" cap="flat" cmpd="sng" algn="ctr">
            <a:solidFill>
              <a:schemeClr val="dk1"/>
            </a:solidFill>
            <a:prstDash val="solid"/>
            <a:round/>
            <a:headEnd type="triangle" w="med" len="med"/>
            <a:tailEnd type="triangle"/>
          </a:ln>
        </p:spPr>
        <p:style>
          <a:lnRef idx="0">
            <a:scrgbClr r="0" g="0" b="0"/>
          </a:lnRef>
          <a:fillRef idx="0">
            <a:scrgbClr r="0" g="0" b="0"/>
          </a:fillRef>
          <a:effectRef idx="0">
            <a:scrgbClr r="0" g="0" b="0"/>
          </a:effectRef>
          <a:fontRef idx="minor">
            <a:schemeClr val="tx1"/>
          </a:fontRef>
        </p:style>
      </p:cxnSp>
      <p:cxnSp>
        <p:nvCxnSpPr>
          <p:cNvPr id="18" name="直线箭头连接符 17">
            <a:extLst>
              <a:ext uri="{FF2B5EF4-FFF2-40B4-BE49-F238E27FC236}">
                <a16:creationId xmlns:a16="http://schemas.microsoft.com/office/drawing/2014/main" id="{CD14DFE7-E7C0-F347-AC82-26B48CA77303}"/>
              </a:ext>
            </a:extLst>
          </p:cNvPr>
          <p:cNvCxnSpPr>
            <a:cxnSpLocks/>
            <a:stCxn id="7" idx="0"/>
          </p:cNvCxnSpPr>
          <p:nvPr/>
        </p:nvCxnSpPr>
        <p:spPr>
          <a:xfrm flipV="1">
            <a:off x="4639303" y="2837482"/>
            <a:ext cx="1784769" cy="2451562"/>
          </a:xfrm>
          <a:prstGeom prst="straightConnector1">
            <a:avLst/>
          </a:prstGeom>
          <a:ln w="9525" cap="flat" cmpd="sng" algn="ctr">
            <a:solidFill>
              <a:schemeClr val="dk1"/>
            </a:solidFill>
            <a:prstDash val="solid"/>
            <a:round/>
            <a:headEnd type="triangle" w="med" len="med"/>
            <a:tailEnd type="triangle"/>
          </a:ln>
        </p:spPr>
        <p:style>
          <a:lnRef idx="0">
            <a:scrgbClr r="0" g="0" b="0"/>
          </a:lnRef>
          <a:fillRef idx="0">
            <a:scrgbClr r="0" g="0" b="0"/>
          </a:fillRef>
          <a:effectRef idx="0">
            <a:scrgbClr r="0" g="0" b="0"/>
          </a:effectRef>
          <a:fontRef idx="minor">
            <a:schemeClr val="tx1"/>
          </a:fontRef>
        </p:style>
      </p:cxnSp>
      <p:cxnSp>
        <p:nvCxnSpPr>
          <p:cNvPr id="16" name="直线箭头连接符 15">
            <a:extLst>
              <a:ext uri="{FF2B5EF4-FFF2-40B4-BE49-F238E27FC236}">
                <a16:creationId xmlns:a16="http://schemas.microsoft.com/office/drawing/2014/main" id="{0D02E51C-E0F4-5343-A699-2FCC49337833}"/>
              </a:ext>
            </a:extLst>
          </p:cNvPr>
          <p:cNvCxnSpPr>
            <a:cxnSpLocks/>
          </p:cNvCxnSpPr>
          <p:nvPr/>
        </p:nvCxnSpPr>
        <p:spPr>
          <a:xfrm flipV="1">
            <a:off x="7187990" y="2045587"/>
            <a:ext cx="1331994" cy="184675"/>
          </a:xfrm>
          <a:prstGeom prst="straightConnector1">
            <a:avLst/>
          </a:prstGeom>
          <a:ln w="9525" cap="flat" cmpd="sng" algn="ctr">
            <a:solidFill>
              <a:schemeClr val="dk1"/>
            </a:solidFill>
            <a:prstDash val="solid"/>
            <a:round/>
            <a:headEnd type="none" w="med" len="med"/>
            <a:tailEnd type="triangle"/>
          </a:ln>
        </p:spPr>
        <p:style>
          <a:lnRef idx="0">
            <a:scrgbClr r="0" g="0" b="0"/>
          </a:lnRef>
          <a:fillRef idx="0">
            <a:scrgbClr r="0" g="0" b="0"/>
          </a:fillRef>
          <a:effectRef idx="0">
            <a:scrgbClr r="0" g="0" b="0"/>
          </a:effectRef>
          <a:fontRef idx="minor">
            <a:schemeClr val="tx1"/>
          </a:fontRef>
        </p:style>
      </p:cxnSp>
      <p:grpSp>
        <p:nvGrpSpPr>
          <p:cNvPr id="15" name="组合 14">
            <a:extLst>
              <a:ext uri="{FF2B5EF4-FFF2-40B4-BE49-F238E27FC236}">
                <a16:creationId xmlns:a16="http://schemas.microsoft.com/office/drawing/2014/main" id="{E88A77D4-1085-CC4B-AA12-5BCC81C2A4C3}"/>
              </a:ext>
            </a:extLst>
          </p:cNvPr>
          <p:cNvGrpSpPr/>
          <p:nvPr/>
        </p:nvGrpSpPr>
        <p:grpSpPr>
          <a:xfrm>
            <a:off x="8519984" y="1584484"/>
            <a:ext cx="1526384" cy="922205"/>
            <a:chOff x="8519984" y="1584484"/>
            <a:chExt cx="1526384" cy="922205"/>
          </a:xfrm>
        </p:grpSpPr>
        <p:sp>
          <p:nvSpPr>
            <p:cNvPr id="4" name="云形 3">
              <a:extLst>
                <a:ext uri="{FF2B5EF4-FFF2-40B4-BE49-F238E27FC236}">
                  <a16:creationId xmlns:a16="http://schemas.microsoft.com/office/drawing/2014/main" id="{ABC72783-FAB2-874B-A023-07BC8A54D5D1}"/>
                </a:ext>
              </a:extLst>
            </p:cNvPr>
            <p:cNvSpPr/>
            <p:nvPr/>
          </p:nvSpPr>
          <p:spPr>
            <a:xfrm>
              <a:off x="8519984" y="1584484"/>
              <a:ext cx="1526384" cy="922205"/>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a:extLst>
                <a:ext uri="{FF2B5EF4-FFF2-40B4-BE49-F238E27FC236}">
                  <a16:creationId xmlns:a16="http://schemas.microsoft.com/office/drawing/2014/main" id="{ADB0792A-7397-C744-9687-FCAAF785637C}"/>
                </a:ext>
              </a:extLst>
            </p:cNvPr>
            <p:cNvSpPr txBox="1"/>
            <p:nvPr/>
          </p:nvSpPr>
          <p:spPr>
            <a:xfrm>
              <a:off x="8686713" y="1775772"/>
              <a:ext cx="1277914" cy="369332"/>
            </a:xfrm>
            <a:prstGeom prst="rect">
              <a:avLst/>
            </a:prstGeom>
            <a:noFill/>
          </p:spPr>
          <p:txBody>
            <a:bodyPr wrap="none" rtlCol="0">
              <a:spAutoFit/>
            </a:bodyPr>
            <a:lstStyle/>
            <a:p>
              <a:r>
                <a:rPr kumimoji="1" lang="en-US" altLang="zh-CN" dirty="0" err="1"/>
                <a:t>ZooKeeper</a:t>
              </a:r>
              <a:endParaRPr kumimoji="1" lang="zh-CN" altLang="en-US" dirty="0"/>
            </a:p>
          </p:txBody>
        </p:sp>
      </p:grpSp>
    </p:spTree>
    <p:extLst>
      <p:ext uri="{BB962C8B-B14F-4D97-AF65-F5344CB8AC3E}">
        <p14:creationId xmlns:p14="http://schemas.microsoft.com/office/powerpoint/2010/main" val="3900124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1C945E4-5750-7C40-9240-6D305259BA19}"/>
              </a:ext>
            </a:extLst>
          </p:cNvPr>
          <p:cNvSpPr txBox="1"/>
          <p:nvPr/>
        </p:nvSpPr>
        <p:spPr>
          <a:xfrm>
            <a:off x="1027136" y="751561"/>
            <a:ext cx="5799549" cy="646331"/>
          </a:xfrm>
          <a:prstGeom prst="rect">
            <a:avLst/>
          </a:prstGeom>
          <a:noFill/>
        </p:spPr>
        <p:txBody>
          <a:bodyPr wrap="square" rtlCol="0">
            <a:spAutoFit/>
          </a:bodyPr>
          <a:lstStyle/>
          <a:p>
            <a:r>
              <a:rPr kumimoji="1" lang="en-US" altLang="zh-CN" sz="3600" dirty="0"/>
              <a:t>Reconfiguration</a:t>
            </a:r>
          </a:p>
        </p:txBody>
      </p:sp>
      <p:grpSp>
        <p:nvGrpSpPr>
          <p:cNvPr id="3" name="组合 2">
            <a:extLst>
              <a:ext uri="{FF2B5EF4-FFF2-40B4-BE49-F238E27FC236}">
                <a16:creationId xmlns:a16="http://schemas.microsoft.com/office/drawing/2014/main" id="{47C0E1BA-24AF-9249-A7C9-C1D1A4A1207B}"/>
              </a:ext>
            </a:extLst>
          </p:cNvPr>
          <p:cNvGrpSpPr/>
          <p:nvPr/>
        </p:nvGrpSpPr>
        <p:grpSpPr>
          <a:xfrm>
            <a:off x="937368" y="1992486"/>
            <a:ext cx="10364045" cy="461665"/>
            <a:chOff x="937368" y="1911523"/>
            <a:chExt cx="10364045" cy="461665"/>
          </a:xfrm>
        </p:grpSpPr>
        <p:cxnSp>
          <p:nvCxnSpPr>
            <p:cNvPr id="4" name="直线连接符 3">
              <a:extLst>
                <a:ext uri="{FF2B5EF4-FFF2-40B4-BE49-F238E27FC236}">
                  <a16:creationId xmlns:a16="http://schemas.microsoft.com/office/drawing/2014/main" id="{1CEC01A0-7B07-7847-A3C1-2EF7E32B1EF5}"/>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文本框 4">
              <a:extLst>
                <a:ext uri="{FF2B5EF4-FFF2-40B4-BE49-F238E27FC236}">
                  <a16:creationId xmlns:a16="http://schemas.microsoft.com/office/drawing/2014/main" id="{39640C48-1604-304B-B4C9-A14448312982}"/>
                </a:ext>
              </a:extLst>
            </p:cNvPr>
            <p:cNvSpPr txBox="1"/>
            <p:nvPr/>
          </p:nvSpPr>
          <p:spPr>
            <a:xfrm>
              <a:off x="937368" y="1911523"/>
              <a:ext cx="641522" cy="461665"/>
            </a:xfrm>
            <a:prstGeom prst="rect">
              <a:avLst/>
            </a:prstGeom>
            <a:noFill/>
          </p:spPr>
          <p:txBody>
            <a:bodyPr wrap="none" rtlCol="0">
              <a:spAutoFit/>
            </a:bodyPr>
            <a:lstStyle/>
            <a:p>
              <a:r>
                <a:rPr kumimoji="1" lang="en-US" altLang="zh-CN" sz="2400" dirty="0"/>
                <a:t>CM</a:t>
              </a:r>
              <a:endParaRPr kumimoji="1" lang="zh-CN" altLang="en-US" sz="2400" dirty="0"/>
            </a:p>
          </p:txBody>
        </p:sp>
      </p:grpSp>
      <p:grpSp>
        <p:nvGrpSpPr>
          <p:cNvPr id="6" name="组合 5">
            <a:extLst>
              <a:ext uri="{FF2B5EF4-FFF2-40B4-BE49-F238E27FC236}">
                <a16:creationId xmlns:a16="http://schemas.microsoft.com/office/drawing/2014/main" id="{E470B8E2-BA2E-1F40-803C-3FFBC4E08C20}"/>
              </a:ext>
            </a:extLst>
          </p:cNvPr>
          <p:cNvGrpSpPr/>
          <p:nvPr/>
        </p:nvGrpSpPr>
        <p:grpSpPr>
          <a:xfrm>
            <a:off x="1027136" y="2817912"/>
            <a:ext cx="10274277" cy="461665"/>
            <a:chOff x="1027136" y="1898005"/>
            <a:chExt cx="10274277" cy="461665"/>
          </a:xfrm>
        </p:grpSpPr>
        <p:cxnSp>
          <p:nvCxnSpPr>
            <p:cNvPr id="7" name="直线连接符 6">
              <a:extLst>
                <a:ext uri="{FF2B5EF4-FFF2-40B4-BE49-F238E27FC236}">
                  <a16:creationId xmlns:a16="http://schemas.microsoft.com/office/drawing/2014/main" id="{0F621F0E-A082-5149-B739-0B85A757D9AB}"/>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文本框 7">
              <a:extLst>
                <a:ext uri="{FF2B5EF4-FFF2-40B4-BE49-F238E27FC236}">
                  <a16:creationId xmlns:a16="http://schemas.microsoft.com/office/drawing/2014/main" id="{C801DB23-78C6-F541-B79E-3452E36560EA}"/>
                </a:ext>
              </a:extLst>
            </p:cNvPr>
            <p:cNvSpPr txBox="1"/>
            <p:nvPr/>
          </p:nvSpPr>
          <p:spPr>
            <a:xfrm>
              <a:off x="1027136" y="1898005"/>
              <a:ext cx="450764" cy="461665"/>
            </a:xfrm>
            <a:prstGeom prst="rect">
              <a:avLst/>
            </a:prstGeom>
            <a:noFill/>
          </p:spPr>
          <p:txBody>
            <a:bodyPr wrap="none" rtlCol="0">
              <a:spAutoFit/>
            </a:bodyPr>
            <a:lstStyle/>
            <a:p>
              <a:r>
                <a:rPr kumimoji="1" lang="en-US" altLang="zh-CN" sz="2400" dirty="0"/>
                <a:t>S</a:t>
              </a:r>
              <a:r>
                <a:rPr kumimoji="1" lang="en-US" altLang="zh-CN" sz="2400" baseline="-25000" dirty="0"/>
                <a:t>1</a:t>
              </a:r>
              <a:endParaRPr kumimoji="1" lang="zh-CN" altLang="en-US" sz="2400" baseline="-25000" dirty="0"/>
            </a:p>
          </p:txBody>
        </p:sp>
      </p:grpSp>
      <p:grpSp>
        <p:nvGrpSpPr>
          <p:cNvPr id="9" name="组合 8">
            <a:extLst>
              <a:ext uri="{FF2B5EF4-FFF2-40B4-BE49-F238E27FC236}">
                <a16:creationId xmlns:a16="http://schemas.microsoft.com/office/drawing/2014/main" id="{B7C542F1-621D-6946-A2C2-D718280097D0}"/>
              </a:ext>
            </a:extLst>
          </p:cNvPr>
          <p:cNvGrpSpPr/>
          <p:nvPr/>
        </p:nvGrpSpPr>
        <p:grpSpPr>
          <a:xfrm>
            <a:off x="1027136" y="3656855"/>
            <a:ext cx="10274277" cy="461665"/>
            <a:chOff x="1027136" y="1898005"/>
            <a:chExt cx="10274277" cy="461665"/>
          </a:xfrm>
        </p:grpSpPr>
        <p:cxnSp>
          <p:nvCxnSpPr>
            <p:cNvPr id="10" name="直线连接符 9">
              <a:extLst>
                <a:ext uri="{FF2B5EF4-FFF2-40B4-BE49-F238E27FC236}">
                  <a16:creationId xmlns:a16="http://schemas.microsoft.com/office/drawing/2014/main" id="{059131FA-872E-9844-BF37-E0A94D727A22}"/>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文本框 10">
              <a:extLst>
                <a:ext uri="{FF2B5EF4-FFF2-40B4-BE49-F238E27FC236}">
                  <a16:creationId xmlns:a16="http://schemas.microsoft.com/office/drawing/2014/main" id="{BCA43A8E-EC58-2041-9F0C-253C295310C9}"/>
                </a:ext>
              </a:extLst>
            </p:cNvPr>
            <p:cNvSpPr txBox="1"/>
            <p:nvPr/>
          </p:nvSpPr>
          <p:spPr>
            <a:xfrm>
              <a:off x="1027136" y="1898005"/>
              <a:ext cx="450764" cy="461665"/>
            </a:xfrm>
            <a:prstGeom prst="rect">
              <a:avLst/>
            </a:prstGeom>
            <a:noFill/>
          </p:spPr>
          <p:txBody>
            <a:bodyPr wrap="none" rtlCol="0">
              <a:spAutoFit/>
            </a:bodyPr>
            <a:lstStyle/>
            <a:p>
              <a:r>
                <a:rPr kumimoji="1" lang="en-US" altLang="zh-CN" sz="2400" dirty="0"/>
                <a:t>S</a:t>
              </a:r>
              <a:r>
                <a:rPr kumimoji="1" lang="en-US" altLang="zh-CN" sz="2400" baseline="-25000" dirty="0"/>
                <a:t>2</a:t>
              </a:r>
              <a:endParaRPr kumimoji="1" lang="zh-CN" altLang="en-US" sz="2400" baseline="-25000" dirty="0"/>
            </a:p>
          </p:txBody>
        </p:sp>
      </p:grpSp>
      <p:grpSp>
        <p:nvGrpSpPr>
          <p:cNvPr id="12" name="组合 11">
            <a:extLst>
              <a:ext uri="{FF2B5EF4-FFF2-40B4-BE49-F238E27FC236}">
                <a16:creationId xmlns:a16="http://schemas.microsoft.com/office/drawing/2014/main" id="{FEE638A5-E2E7-0C40-A4A3-DD2482EB3669}"/>
              </a:ext>
            </a:extLst>
          </p:cNvPr>
          <p:cNvGrpSpPr/>
          <p:nvPr/>
        </p:nvGrpSpPr>
        <p:grpSpPr>
          <a:xfrm>
            <a:off x="1027136" y="4495798"/>
            <a:ext cx="10274277" cy="461665"/>
            <a:chOff x="1027136" y="1898005"/>
            <a:chExt cx="10274277" cy="461665"/>
          </a:xfrm>
        </p:grpSpPr>
        <p:cxnSp>
          <p:nvCxnSpPr>
            <p:cNvPr id="13" name="直线连接符 12">
              <a:extLst>
                <a:ext uri="{FF2B5EF4-FFF2-40B4-BE49-F238E27FC236}">
                  <a16:creationId xmlns:a16="http://schemas.microsoft.com/office/drawing/2014/main" id="{B0E265E2-739D-224B-9F49-683C60D7CC10}"/>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文本框 13">
              <a:extLst>
                <a:ext uri="{FF2B5EF4-FFF2-40B4-BE49-F238E27FC236}">
                  <a16:creationId xmlns:a16="http://schemas.microsoft.com/office/drawing/2014/main" id="{3EE32A94-EFA8-6E4C-9054-CAC87D1A8246}"/>
                </a:ext>
              </a:extLst>
            </p:cNvPr>
            <p:cNvSpPr txBox="1"/>
            <p:nvPr/>
          </p:nvSpPr>
          <p:spPr>
            <a:xfrm>
              <a:off x="1027136" y="1898005"/>
              <a:ext cx="450764" cy="461665"/>
            </a:xfrm>
            <a:prstGeom prst="rect">
              <a:avLst/>
            </a:prstGeom>
            <a:noFill/>
          </p:spPr>
          <p:txBody>
            <a:bodyPr wrap="none" rtlCol="0">
              <a:spAutoFit/>
            </a:bodyPr>
            <a:lstStyle/>
            <a:p>
              <a:r>
                <a:rPr kumimoji="1" lang="en-US" altLang="zh-CN" sz="2400" dirty="0"/>
                <a:t>S</a:t>
              </a:r>
              <a:r>
                <a:rPr kumimoji="1" lang="en-US" altLang="zh-CN" sz="2400" baseline="-25000" dirty="0"/>
                <a:t>3</a:t>
              </a:r>
              <a:endParaRPr kumimoji="1" lang="zh-CN" altLang="en-US" sz="2400" baseline="-25000" dirty="0"/>
            </a:p>
          </p:txBody>
        </p:sp>
      </p:grpSp>
      <p:grpSp>
        <p:nvGrpSpPr>
          <p:cNvPr id="15" name="组合 14">
            <a:extLst>
              <a:ext uri="{FF2B5EF4-FFF2-40B4-BE49-F238E27FC236}">
                <a16:creationId xmlns:a16="http://schemas.microsoft.com/office/drawing/2014/main" id="{C2D14110-570E-7648-85D8-D709E308B152}"/>
              </a:ext>
            </a:extLst>
          </p:cNvPr>
          <p:cNvGrpSpPr/>
          <p:nvPr/>
        </p:nvGrpSpPr>
        <p:grpSpPr>
          <a:xfrm>
            <a:off x="2137773" y="1681672"/>
            <a:ext cx="641522" cy="461665"/>
            <a:chOff x="8519984" y="1584484"/>
            <a:chExt cx="1526384" cy="922205"/>
          </a:xfrm>
        </p:grpSpPr>
        <p:sp>
          <p:nvSpPr>
            <p:cNvPr id="16" name="云形 15">
              <a:extLst>
                <a:ext uri="{FF2B5EF4-FFF2-40B4-BE49-F238E27FC236}">
                  <a16:creationId xmlns:a16="http://schemas.microsoft.com/office/drawing/2014/main" id="{13BC12F1-C296-AB43-B9EC-AD658F5F838B}"/>
                </a:ext>
              </a:extLst>
            </p:cNvPr>
            <p:cNvSpPr/>
            <p:nvPr/>
          </p:nvSpPr>
          <p:spPr>
            <a:xfrm>
              <a:off x="8519984" y="1584484"/>
              <a:ext cx="1526384" cy="922205"/>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a:extLst>
                <a:ext uri="{FF2B5EF4-FFF2-40B4-BE49-F238E27FC236}">
                  <a16:creationId xmlns:a16="http://schemas.microsoft.com/office/drawing/2014/main" id="{DB69EAD7-A28A-2C47-B83B-F95305EFA7FF}"/>
                </a:ext>
              </a:extLst>
            </p:cNvPr>
            <p:cNvSpPr txBox="1"/>
            <p:nvPr/>
          </p:nvSpPr>
          <p:spPr>
            <a:xfrm>
              <a:off x="8784550" y="1686506"/>
              <a:ext cx="444352" cy="369331"/>
            </a:xfrm>
            <a:prstGeom prst="rect">
              <a:avLst/>
            </a:prstGeom>
            <a:noFill/>
          </p:spPr>
          <p:txBody>
            <a:bodyPr wrap="none" rtlCol="0">
              <a:spAutoFit/>
            </a:bodyPr>
            <a:lstStyle/>
            <a:p>
              <a:r>
                <a:rPr kumimoji="1" lang="en-US" altLang="zh-CN" dirty="0"/>
                <a:t>ZK</a:t>
              </a:r>
              <a:endParaRPr kumimoji="1" lang="zh-CN" altLang="en-US" dirty="0"/>
            </a:p>
          </p:txBody>
        </p:sp>
      </p:grpSp>
      <p:sp>
        <p:nvSpPr>
          <p:cNvPr id="18" name="文本框 17">
            <a:extLst>
              <a:ext uri="{FF2B5EF4-FFF2-40B4-BE49-F238E27FC236}">
                <a16:creationId xmlns:a16="http://schemas.microsoft.com/office/drawing/2014/main" id="{3613D043-11BA-6149-9263-7EFA94AA6DFA}"/>
              </a:ext>
            </a:extLst>
          </p:cNvPr>
          <p:cNvSpPr txBox="1"/>
          <p:nvPr/>
        </p:nvSpPr>
        <p:spPr>
          <a:xfrm>
            <a:off x="1998311" y="2335948"/>
            <a:ext cx="920445" cy="646331"/>
          </a:xfrm>
          <a:prstGeom prst="rect">
            <a:avLst/>
          </a:prstGeom>
          <a:noFill/>
        </p:spPr>
        <p:txBody>
          <a:bodyPr wrap="none" rtlCol="0">
            <a:spAutoFit/>
          </a:bodyPr>
          <a:lstStyle/>
          <a:p>
            <a:r>
              <a:rPr kumimoji="1" lang="en-US" altLang="zh-CN" dirty="0"/>
              <a:t>Remap</a:t>
            </a:r>
          </a:p>
          <a:p>
            <a:r>
              <a:rPr kumimoji="1" lang="en-US" altLang="zh-CN" dirty="0"/>
              <a:t>regions</a:t>
            </a:r>
            <a:endParaRPr kumimoji="1" lang="zh-CN" altLang="en-US" dirty="0"/>
          </a:p>
        </p:txBody>
      </p:sp>
      <p:sp>
        <p:nvSpPr>
          <p:cNvPr id="19" name="文本框 18">
            <a:extLst>
              <a:ext uri="{FF2B5EF4-FFF2-40B4-BE49-F238E27FC236}">
                <a16:creationId xmlns:a16="http://schemas.microsoft.com/office/drawing/2014/main" id="{C51AE951-04EC-B741-99C2-2F3BE6647E3B}"/>
              </a:ext>
            </a:extLst>
          </p:cNvPr>
          <p:cNvSpPr txBox="1"/>
          <p:nvPr/>
        </p:nvSpPr>
        <p:spPr>
          <a:xfrm>
            <a:off x="1204587" y="4938479"/>
            <a:ext cx="9782826" cy="584775"/>
          </a:xfrm>
          <a:prstGeom prst="rect">
            <a:avLst/>
          </a:prstGeom>
          <a:noFill/>
        </p:spPr>
        <p:txBody>
          <a:bodyPr wrap="square" rtlCol="0">
            <a:spAutoFit/>
          </a:bodyPr>
          <a:lstStyle/>
          <a:p>
            <a:pPr algn="ctr"/>
            <a:r>
              <a:rPr lang="en-US" altLang="zh-CN" sz="3200" dirty="0"/>
              <a:t>Backup</a:t>
            </a:r>
            <a:r>
              <a:rPr lang="zh-CN" altLang="en-US" sz="3200" dirty="0"/>
              <a:t> </a:t>
            </a:r>
            <a:r>
              <a:rPr lang="en-US" altLang="zh-CN" sz="3200" dirty="0"/>
              <a:t>becomes</a:t>
            </a:r>
            <a:r>
              <a:rPr lang="zh-CN" altLang="en-US" sz="3200" dirty="0"/>
              <a:t> </a:t>
            </a:r>
            <a:r>
              <a:rPr lang="en-US" altLang="zh-CN" sz="3200" dirty="0"/>
              <a:t>primary</a:t>
            </a:r>
            <a:endParaRPr kumimoji="1" lang="zh-CN" altLang="en-US" sz="3200" dirty="0"/>
          </a:p>
        </p:txBody>
      </p:sp>
      <p:sp>
        <p:nvSpPr>
          <p:cNvPr id="20" name="文本框 19">
            <a:extLst>
              <a:ext uri="{FF2B5EF4-FFF2-40B4-BE49-F238E27FC236}">
                <a16:creationId xmlns:a16="http://schemas.microsoft.com/office/drawing/2014/main" id="{46CAC2F7-E7A5-CB42-9121-95F2281C953A}"/>
              </a:ext>
            </a:extLst>
          </p:cNvPr>
          <p:cNvSpPr txBox="1"/>
          <p:nvPr/>
        </p:nvSpPr>
        <p:spPr>
          <a:xfrm>
            <a:off x="3335813" y="1757303"/>
            <a:ext cx="1402948" cy="369332"/>
          </a:xfrm>
          <a:prstGeom prst="rect">
            <a:avLst/>
          </a:prstGeom>
          <a:noFill/>
        </p:spPr>
        <p:txBody>
          <a:bodyPr wrap="none" rtlCol="0">
            <a:spAutoFit/>
          </a:bodyPr>
          <a:lstStyle/>
          <a:p>
            <a:r>
              <a:rPr kumimoji="1" lang="en-US" altLang="zh-CN" dirty="0"/>
              <a:t>Config-New</a:t>
            </a:r>
            <a:endParaRPr kumimoji="1" lang="zh-CN" altLang="en-US" dirty="0"/>
          </a:p>
        </p:txBody>
      </p:sp>
      <p:cxnSp>
        <p:nvCxnSpPr>
          <p:cNvPr id="21" name="直线箭头连接符 20">
            <a:extLst>
              <a:ext uri="{FF2B5EF4-FFF2-40B4-BE49-F238E27FC236}">
                <a16:creationId xmlns:a16="http://schemas.microsoft.com/office/drawing/2014/main" id="{E27F328B-8ECF-274D-9EFE-DAE230E9493A}"/>
              </a:ext>
            </a:extLst>
          </p:cNvPr>
          <p:cNvCxnSpPr>
            <a:cxnSpLocks/>
          </p:cNvCxnSpPr>
          <p:nvPr/>
        </p:nvCxnSpPr>
        <p:spPr>
          <a:xfrm>
            <a:off x="3926910" y="2223318"/>
            <a:ext cx="220755" cy="2510071"/>
          </a:xfrm>
          <a:prstGeom prst="straightConnector1">
            <a:avLst/>
          </a:prstGeom>
          <a:ln w="19050" cap="flat" cmpd="sng" algn="ctr">
            <a:solidFill>
              <a:schemeClr val="accent5">
                <a:lumMod val="75000"/>
              </a:schemeClr>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22" name="直线箭头连接符 21">
            <a:extLst>
              <a:ext uri="{FF2B5EF4-FFF2-40B4-BE49-F238E27FC236}">
                <a16:creationId xmlns:a16="http://schemas.microsoft.com/office/drawing/2014/main" id="{7D368BA7-39D4-C54D-A35A-AF9D2A3D7A5D}"/>
              </a:ext>
            </a:extLst>
          </p:cNvPr>
          <p:cNvCxnSpPr>
            <a:cxnSpLocks/>
          </p:cNvCxnSpPr>
          <p:nvPr/>
        </p:nvCxnSpPr>
        <p:spPr>
          <a:xfrm>
            <a:off x="4037287" y="2216559"/>
            <a:ext cx="146953" cy="1665661"/>
          </a:xfrm>
          <a:prstGeom prst="straightConnector1">
            <a:avLst/>
          </a:prstGeom>
          <a:ln w="19050" cap="flat" cmpd="sng" algn="ctr">
            <a:solidFill>
              <a:schemeClr val="accent5">
                <a:lumMod val="75000"/>
              </a:schemeClr>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24" name="直线箭头连接符 23">
            <a:extLst>
              <a:ext uri="{FF2B5EF4-FFF2-40B4-BE49-F238E27FC236}">
                <a16:creationId xmlns:a16="http://schemas.microsoft.com/office/drawing/2014/main" id="{E6CA2D11-3E85-BD48-9615-98A50875CD27}"/>
              </a:ext>
            </a:extLst>
          </p:cNvPr>
          <p:cNvCxnSpPr>
            <a:cxnSpLocks/>
          </p:cNvCxnSpPr>
          <p:nvPr/>
        </p:nvCxnSpPr>
        <p:spPr>
          <a:xfrm>
            <a:off x="4147665" y="2216559"/>
            <a:ext cx="73150" cy="832185"/>
          </a:xfrm>
          <a:prstGeom prst="straightConnector1">
            <a:avLst/>
          </a:prstGeom>
          <a:ln w="19050" cap="flat" cmpd="sng" algn="ctr">
            <a:solidFill>
              <a:schemeClr val="accent5">
                <a:lumMod val="75000"/>
              </a:schemeClr>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sp>
        <p:nvSpPr>
          <p:cNvPr id="26" name="椭圆 25">
            <a:extLst>
              <a:ext uri="{FF2B5EF4-FFF2-40B4-BE49-F238E27FC236}">
                <a16:creationId xmlns:a16="http://schemas.microsoft.com/office/drawing/2014/main" id="{87CE0384-7E10-164B-9D3C-D324EAD03494}"/>
              </a:ext>
            </a:extLst>
          </p:cNvPr>
          <p:cNvSpPr/>
          <p:nvPr/>
        </p:nvSpPr>
        <p:spPr>
          <a:xfrm>
            <a:off x="4308816" y="3409563"/>
            <a:ext cx="948984" cy="745958"/>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ln>
                  <a:solidFill>
                    <a:srgbClr val="FF0000"/>
                  </a:solidFill>
                </a:ln>
              </a:rPr>
              <a:t>STOP</a:t>
            </a:r>
            <a:endParaRPr kumimoji="1" lang="zh-CN" altLang="en-US" sz="1100" dirty="0">
              <a:ln>
                <a:solidFill>
                  <a:srgbClr val="FF0000"/>
                </a:solidFill>
              </a:ln>
            </a:endParaRPr>
          </a:p>
        </p:txBody>
      </p:sp>
      <p:cxnSp>
        <p:nvCxnSpPr>
          <p:cNvPr id="27" name="直线箭头连接符 26">
            <a:extLst>
              <a:ext uri="{FF2B5EF4-FFF2-40B4-BE49-F238E27FC236}">
                <a16:creationId xmlns:a16="http://schemas.microsoft.com/office/drawing/2014/main" id="{BFA0C75A-38AA-B64A-B47C-CB426A5749B1}"/>
              </a:ext>
            </a:extLst>
          </p:cNvPr>
          <p:cNvCxnSpPr>
            <a:cxnSpLocks/>
          </p:cNvCxnSpPr>
          <p:nvPr/>
        </p:nvCxnSpPr>
        <p:spPr>
          <a:xfrm flipH="1">
            <a:off x="5478027" y="2221134"/>
            <a:ext cx="189260" cy="2504203"/>
          </a:xfrm>
          <a:prstGeom prst="straightConnector1">
            <a:avLst/>
          </a:prstGeom>
          <a:ln w="19050" cap="flat" cmpd="sng" algn="ctr">
            <a:solidFill>
              <a:schemeClr val="accent5">
                <a:lumMod val="75000"/>
              </a:schemeClr>
            </a:solidFill>
            <a:prstDash val="solid"/>
            <a:round/>
            <a:headEnd type="arrow" w="med" len="med"/>
            <a:tailEnd type="none"/>
          </a:ln>
        </p:spPr>
        <p:style>
          <a:lnRef idx="0">
            <a:scrgbClr r="0" g="0" b="0"/>
          </a:lnRef>
          <a:fillRef idx="0">
            <a:scrgbClr r="0" g="0" b="0"/>
          </a:fillRef>
          <a:effectRef idx="0">
            <a:scrgbClr r="0" g="0" b="0"/>
          </a:effectRef>
          <a:fontRef idx="minor">
            <a:schemeClr val="tx1"/>
          </a:fontRef>
        </p:style>
      </p:cxnSp>
      <p:cxnSp>
        <p:nvCxnSpPr>
          <p:cNvPr id="28" name="直线箭头连接符 27">
            <a:extLst>
              <a:ext uri="{FF2B5EF4-FFF2-40B4-BE49-F238E27FC236}">
                <a16:creationId xmlns:a16="http://schemas.microsoft.com/office/drawing/2014/main" id="{D67DDFE7-C77A-BB4F-B38E-8AE4C7A54018}"/>
              </a:ext>
            </a:extLst>
          </p:cNvPr>
          <p:cNvCxnSpPr>
            <a:cxnSpLocks/>
          </p:cNvCxnSpPr>
          <p:nvPr/>
        </p:nvCxnSpPr>
        <p:spPr>
          <a:xfrm flipH="1">
            <a:off x="5414211" y="2223318"/>
            <a:ext cx="123976" cy="1658902"/>
          </a:xfrm>
          <a:prstGeom prst="straightConnector1">
            <a:avLst/>
          </a:prstGeom>
          <a:ln w="19050" cap="flat" cmpd="sng" algn="ctr">
            <a:solidFill>
              <a:schemeClr val="accent5">
                <a:lumMod val="75000"/>
              </a:schemeClr>
            </a:solidFill>
            <a:prstDash val="solid"/>
            <a:round/>
            <a:headEnd type="arrow" w="med" len="med"/>
            <a:tailEnd type="none"/>
          </a:ln>
        </p:spPr>
        <p:style>
          <a:lnRef idx="0">
            <a:scrgbClr r="0" g="0" b="0"/>
          </a:lnRef>
          <a:fillRef idx="0">
            <a:scrgbClr r="0" g="0" b="0"/>
          </a:fillRef>
          <a:effectRef idx="0">
            <a:scrgbClr r="0" g="0" b="0"/>
          </a:effectRef>
          <a:fontRef idx="minor">
            <a:schemeClr val="tx1"/>
          </a:fontRef>
        </p:style>
      </p:cxnSp>
      <p:cxnSp>
        <p:nvCxnSpPr>
          <p:cNvPr id="31" name="直线箭头连接符 30">
            <a:extLst>
              <a:ext uri="{FF2B5EF4-FFF2-40B4-BE49-F238E27FC236}">
                <a16:creationId xmlns:a16="http://schemas.microsoft.com/office/drawing/2014/main" id="{F42441C0-F5D1-0944-A9DD-7EF92C2F9F60}"/>
              </a:ext>
            </a:extLst>
          </p:cNvPr>
          <p:cNvCxnSpPr>
            <a:cxnSpLocks/>
          </p:cNvCxnSpPr>
          <p:nvPr/>
        </p:nvCxnSpPr>
        <p:spPr>
          <a:xfrm flipH="1">
            <a:off x="5353093" y="2228785"/>
            <a:ext cx="61054" cy="826718"/>
          </a:xfrm>
          <a:prstGeom prst="straightConnector1">
            <a:avLst/>
          </a:prstGeom>
          <a:ln w="19050" cap="flat" cmpd="sng" algn="ctr">
            <a:solidFill>
              <a:schemeClr val="accent5">
                <a:lumMod val="75000"/>
              </a:schemeClr>
            </a:solidFill>
            <a:prstDash val="solid"/>
            <a:round/>
            <a:headEnd type="arrow" w="med" len="med"/>
            <a:tailEnd type="none"/>
          </a:ln>
        </p:spPr>
        <p:style>
          <a:lnRef idx="0">
            <a:scrgbClr r="0" g="0" b="0"/>
          </a:lnRef>
          <a:fillRef idx="0">
            <a:scrgbClr r="0" g="0" b="0"/>
          </a:fillRef>
          <a:effectRef idx="0">
            <a:scrgbClr r="0" g="0" b="0"/>
          </a:effectRef>
          <a:fontRef idx="minor">
            <a:schemeClr val="tx1"/>
          </a:fontRef>
        </p:style>
      </p:cxnSp>
      <p:sp>
        <p:nvSpPr>
          <p:cNvPr id="33" name="文本框 32">
            <a:extLst>
              <a:ext uri="{FF2B5EF4-FFF2-40B4-BE49-F238E27FC236}">
                <a16:creationId xmlns:a16="http://schemas.microsoft.com/office/drawing/2014/main" id="{A9194922-E712-8A4D-AD15-0246A3CA7E64}"/>
              </a:ext>
            </a:extLst>
          </p:cNvPr>
          <p:cNvSpPr txBox="1"/>
          <p:nvPr/>
        </p:nvSpPr>
        <p:spPr>
          <a:xfrm>
            <a:off x="4858949" y="1743635"/>
            <a:ext cx="1314784" cy="369332"/>
          </a:xfrm>
          <a:prstGeom prst="rect">
            <a:avLst/>
          </a:prstGeom>
          <a:noFill/>
        </p:spPr>
        <p:txBody>
          <a:bodyPr wrap="none" rtlCol="0">
            <a:spAutoFit/>
          </a:bodyPr>
          <a:lstStyle/>
          <a:p>
            <a:r>
              <a:rPr kumimoji="1" lang="en-US" altLang="zh-CN" dirty="0"/>
              <a:t>Config-Ack</a:t>
            </a:r>
            <a:endParaRPr kumimoji="1" lang="zh-CN" altLang="en-US" dirty="0"/>
          </a:p>
        </p:txBody>
      </p:sp>
      <p:sp>
        <p:nvSpPr>
          <p:cNvPr id="34" name="文本框 33">
            <a:extLst>
              <a:ext uri="{FF2B5EF4-FFF2-40B4-BE49-F238E27FC236}">
                <a16:creationId xmlns:a16="http://schemas.microsoft.com/office/drawing/2014/main" id="{8EAAE1D8-41DF-1149-B558-3D91A6E1FA3D}"/>
              </a:ext>
            </a:extLst>
          </p:cNvPr>
          <p:cNvSpPr txBox="1"/>
          <p:nvPr/>
        </p:nvSpPr>
        <p:spPr>
          <a:xfrm>
            <a:off x="6411461" y="1757303"/>
            <a:ext cx="1742785" cy="369332"/>
          </a:xfrm>
          <a:prstGeom prst="rect">
            <a:avLst/>
          </a:prstGeom>
          <a:noFill/>
        </p:spPr>
        <p:txBody>
          <a:bodyPr wrap="none" rtlCol="0">
            <a:spAutoFit/>
          </a:bodyPr>
          <a:lstStyle/>
          <a:p>
            <a:r>
              <a:rPr kumimoji="1" lang="en-US" altLang="zh-CN" dirty="0"/>
              <a:t>Config-Commit</a:t>
            </a:r>
            <a:endParaRPr kumimoji="1" lang="zh-CN" altLang="en-US" dirty="0"/>
          </a:p>
        </p:txBody>
      </p:sp>
      <p:cxnSp>
        <p:nvCxnSpPr>
          <p:cNvPr id="35" name="直线箭头连接符 34">
            <a:extLst>
              <a:ext uri="{FF2B5EF4-FFF2-40B4-BE49-F238E27FC236}">
                <a16:creationId xmlns:a16="http://schemas.microsoft.com/office/drawing/2014/main" id="{1B8A0546-56C5-A445-A6DA-AEFA6BE9C4A3}"/>
              </a:ext>
            </a:extLst>
          </p:cNvPr>
          <p:cNvCxnSpPr>
            <a:cxnSpLocks/>
          </p:cNvCxnSpPr>
          <p:nvPr/>
        </p:nvCxnSpPr>
        <p:spPr>
          <a:xfrm>
            <a:off x="7086782" y="2223318"/>
            <a:ext cx="220755" cy="2510071"/>
          </a:xfrm>
          <a:prstGeom prst="straightConnector1">
            <a:avLst/>
          </a:prstGeom>
          <a:ln w="19050" cap="flat" cmpd="sng" algn="ctr">
            <a:solidFill>
              <a:schemeClr val="accent5">
                <a:lumMod val="75000"/>
              </a:schemeClr>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36" name="直线箭头连接符 35">
            <a:extLst>
              <a:ext uri="{FF2B5EF4-FFF2-40B4-BE49-F238E27FC236}">
                <a16:creationId xmlns:a16="http://schemas.microsoft.com/office/drawing/2014/main" id="{F6BB77AE-ED72-B04F-B33C-6CAEB7262D88}"/>
              </a:ext>
            </a:extLst>
          </p:cNvPr>
          <p:cNvCxnSpPr>
            <a:cxnSpLocks/>
          </p:cNvCxnSpPr>
          <p:nvPr/>
        </p:nvCxnSpPr>
        <p:spPr>
          <a:xfrm>
            <a:off x="7197159" y="2216559"/>
            <a:ext cx="146953" cy="1665661"/>
          </a:xfrm>
          <a:prstGeom prst="straightConnector1">
            <a:avLst/>
          </a:prstGeom>
          <a:ln w="19050" cap="flat" cmpd="sng" algn="ctr">
            <a:solidFill>
              <a:schemeClr val="accent5">
                <a:lumMod val="75000"/>
              </a:schemeClr>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37" name="直线箭头连接符 36">
            <a:extLst>
              <a:ext uri="{FF2B5EF4-FFF2-40B4-BE49-F238E27FC236}">
                <a16:creationId xmlns:a16="http://schemas.microsoft.com/office/drawing/2014/main" id="{0B76C77B-AB28-1640-84CD-E707D4D6EC46}"/>
              </a:ext>
            </a:extLst>
          </p:cNvPr>
          <p:cNvCxnSpPr>
            <a:cxnSpLocks/>
          </p:cNvCxnSpPr>
          <p:nvPr/>
        </p:nvCxnSpPr>
        <p:spPr>
          <a:xfrm>
            <a:off x="7307537" y="2216559"/>
            <a:ext cx="73150" cy="832185"/>
          </a:xfrm>
          <a:prstGeom prst="straightConnector1">
            <a:avLst/>
          </a:prstGeom>
          <a:ln w="19050" cap="flat" cmpd="sng" algn="ctr">
            <a:solidFill>
              <a:schemeClr val="accent5">
                <a:lumMod val="75000"/>
              </a:schemeClr>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sp>
        <p:nvSpPr>
          <p:cNvPr id="38" name="文本框 37">
            <a:extLst>
              <a:ext uri="{FF2B5EF4-FFF2-40B4-BE49-F238E27FC236}">
                <a16:creationId xmlns:a16="http://schemas.microsoft.com/office/drawing/2014/main" id="{1C2DBB64-B256-6746-ADA8-EB622C9D375E}"/>
              </a:ext>
            </a:extLst>
          </p:cNvPr>
          <p:cNvSpPr txBox="1"/>
          <p:nvPr/>
        </p:nvSpPr>
        <p:spPr>
          <a:xfrm>
            <a:off x="7417914" y="3296038"/>
            <a:ext cx="1386918" cy="461665"/>
          </a:xfrm>
          <a:prstGeom prst="rect">
            <a:avLst/>
          </a:prstGeom>
          <a:noFill/>
        </p:spPr>
        <p:txBody>
          <a:bodyPr wrap="none" rtlCol="0">
            <a:spAutoFit/>
          </a:bodyPr>
          <a:lstStyle/>
          <a:p>
            <a:r>
              <a:rPr kumimoji="1" lang="en-US" altLang="zh-CN" sz="2400" dirty="0"/>
              <a:t>Recovery</a:t>
            </a:r>
            <a:endParaRPr kumimoji="1" lang="zh-CN" altLang="en-US" sz="2400" dirty="0"/>
          </a:p>
        </p:txBody>
      </p:sp>
    </p:spTree>
    <p:extLst>
      <p:ext uri="{BB962C8B-B14F-4D97-AF65-F5344CB8AC3E}">
        <p14:creationId xmlns:p14="http://schemas.microsoft.com/office/powerpoint/2010/main" val="4025906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19"/>
                                        </p:tgtEl>
                                      </p:cBhvr>
                                    </p:animEffect>
                                    <p:set>
                                      <p:cBhvr>
                                        <p:cTn id="22" dur="1" fill="hold">
                                          <p:stCondLst>
                                            <p:cond delay="499"/>
                                          </p:stCondLst>
                                        </p:cTn>
                                        <p:tgtEl>
                                          <p:spTgt spid="19"/>
                                        </p:tgtEl>
                                        <p:attrNameLst>
                                          <p:attrName>style.visibility</p:attrName>
                                        </p:attrNameLst>
                                      </p:cBhvr>
                                      <p:to>
                                        <p:strVal val="hidden"/>
                                      </p:to>
                                    </p:se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500"/>
                                        <p:tgtEl>
                                          <p:spTgt spid="24"/>
                                        </p:tgtEl>
                                      </p:cBhvr>
                                    </p:animEffect>
                                  </p:childTnLst>
                                </p:cTn>
                              </p:par>
                              <p:par>
                                <p:cTn id="31" presetID="22" presetClass="entr" presetSubtype="1"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up)">
                                      <p:cBhvr>
                                        <p:cTn id="33" dur="500"/>
                                        <p:tgtEl>
                                          <p:spTgt spid="22"/>
                                        </p:tgtEl>
                                      </p:cBhvr>
                                    </p:animEffect>
                                  </p:childTnLst>
                                </p:cTn>
                              </p:par>
                              <p:par>
                                <p:cTn id="34" presetID="22" presetClass="entr" presetSubtype="1" fill="hold"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up)">
                                      <p:cBhvr>
                                        <p:cTn id="36" dur="500"/>
                                        <p:tgtEl>
                                          <p:spTgt spid="21"/>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wipe(down)">
                                      <p:cBhvr>
                                        <p:cTn id="45" dur="500"/>
                                        <p:tgtEl>
                                          <p:spTgt spid="27"/>
                                        </p:tgtEl>
                                      </p:cBhvr>
                                    </p:animEffect>
                                  </p:childTnLst>
                                </p:cTn>
                              </p:par>
                              <p:par>
                                <p:cTn id="46" presetID="22" presetClass="entr" presetSubtype="4" fill="hold"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wipe(down)">
                                      <p:cBhvr>
                                        <p:cTn id="48" dur="500"/>
                                        <p:tgtEl>
                                          <p:spTgt spid="28"/>
                                        </p:tgtEl>
                                      </p:cBhvr>
                                    </p:animEffect>
                                  </p:childTnLst>
                                </p:cTn>
                              </p:par>
                              <p:par>
                                <p:cTn id="49" presetID="22" presetClass="entr" presetSubtype="4"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ipe(down)">
                                      <p:cBhvr>
                                        <p:cTn id="51" dur="5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500"/>
                                        <p:tgtEl>
                                          <p:spTgt spid="3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500"/>
                                        <p:tgtEl>
                                          <p:spTgt spid="34"/>
                                        </p:tgtEl>
                                      </p:cBhvr>
                                    </p:animEffect>
                                  </p:childTnLst>
                                </p:cTn>
                              </p:par>
                            </p:childTnLst>
                          </p:cTn>
                        </p:par>
                        <p:par>
                          <p:cTn id="60" fill="hold">
                            <p:stCondLst>
                              <p:cond delay="500"/>
                            </p:stCondLst>
                            <p:childTnLst>
                              <p:par>
                                <p:cTn id="61" presetID="22" presetClass="entr" presetSubtype="1" fill="hold" nodeType="after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wipe(up)">
                                      <p:cBhvr>
                                        <p:cTn id="63" dur="500"/>
                                        <p:tgtEl>
                                          <p:spTgt spid="37"/>
                                        </p:tgtEl>
                                      </p:cBhvr>
                                    </p:animEffect>
                                  </p:childTnLst>
                                </p:cTn>
                              </p:par>
                              <p:par>
                                <p:cTn id="64" presetID="22" presetClass="entr" presetSubtype="1" fill="hold" nodeType="with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wipe(up)">
                                      <p:cBhvr>
                                        <p:cTn id="66" dur="500"/>
                                        <p:tgtEl>
                                          <p:spTgt spid="36"/>
                                        </p:tgtEl>
                                      </p:cBhvr>
                                    </p:animEffect>
                                  </p:childTnLst>
                                </p:cTn>
                              </p:par>
                              <p:par>
                                <p:cTn id="67" presetID="22" presetClass="entr" presetSubtype="1" fill="hold" nodeType="with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wipe(up)">
                                      <p:cBhvr>
                                        <p:cTn id="69" dur="500"/>
                                        <p:tgtEl>
                                          <p:spTgt spid="35"/>
                                        </p:tgtEl>
                                      </p:cBhvr>
                                    </p:animEffect>
                                  </p:childTnLst>
                                </p:cTn>
                              </p:par>
                            </p:childTnLst>
                          </p:cTn>
                        </p:par>
                        <p:par>
                          <p:cTn id="70" fill="hold">
                            <p:stCondLst>
                              <p:cond delay="1000"/>
                            </p:stCondLst>
                            <p:childTnLst>
                              <p:par>
                                <p:cTn id="71" presetID="10" presetClass="entr" presetSubtype="0" fill="hold" grpId="0" nodeType="after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19" grpId="1"/>
      <p:bldP spid="20" grpId="0"/>
      <p:bldP spid="26" grpId="0" animBg="1"/>
      <p:bldP spid="33" grpId="0"/>
      <p:bldP spid="34" grpId="0"/>
      <p:bldP spid="3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1C945E4-5750-7C40-9240-6D305259BA19}"/>
              </a:ext>
            </a:extLst>
          </p:cNvPr>
          <p:cNvSpPr txBox="1"/>
          <p:nvPr/>
        </p:nvSpPr>
        <p:spPr>
          <a:xfrm>
            <a:off x="1027136" y="751561"/>
            <a:ext cx="5799549" cy="646331"/>
          </a:xfrm>
          <a:prstGeom prst="rect">
            <a:avLst/>
          </a:prstGeom>
          <a:noFill/>
        </p:spPr>
        <p:txBody>
          <a:bodyPr wrap="square" rtlCol="0">
            <a:spAutoFit/>
          </a:bodyPr>
          <a:lstStyle/>
          <a:p>
            <a:r>
              <a:rPr kumimoji="1" lang="en-US" altLang="zh-CN" sz="3600" dirty="0"/>
              <a:t>Transaction</a:t>
            </a:r>
            <a:r>
              <a:rPr kumimoji="1" lang="zh-CN" altLang="en-US" sz="3600" dirty="0"/>
              <a:t> </a:t>
            </a:r>
            <a:r>
              <a:rPr kumimoji="1" lang="en-US" altLang="zh-CN" sz="3600" dirty="0"/>
              <a:t>recovery</a:t>
            </a:r>
          </a:p>
        </p:txBody>
      </p:sp>
      <p:grpSp>
        <p:nvGrpSpPr>
          <p:cNvPr id="3" name="组合 2">
            <a:extLst>
              <a:ext uri="{FF2B5EF4-FFF2-40B4-BE49-F238E27FC236}">
                <a16:creationId xmlns:a16="http://schemas.microsoft.com/office/drawing/2014/main" id="{47C0E1BA-24AF-9249-A7C9-C1D1A4A1207B}"/>
              </a:ext>
            </a:extLst>
          </p:cNvPr>
          <p:cNvGrpSpPr/>
          <p:nvPr/>
        </p:nvGrpSpPr>
        <p:grpSpPr>
          <a:xfrm>
            <a:off x="1075226" y="1978968"/>
            <a:ext cx="10226187" cy="461665"/>
            <a:chOff x="1075226" y="1898005"/>
            <a:chExt cx="10226187" cy="461665"/>
          </a:xfrm>
        </p:grpSpPr>
        <p:cxnSp>
          <p:nvCxnSpPr>
            <p:cNvPr id="4" name="直线连接符 3">
              <a:extLst>
                <a:ext uri="{FF2B5EF4-FFF2-40B4-BE49-F238E27FC236}">
                  <a16:creationId xmlns:a16="http://schemas.microsoft.com/office/drawing/2014/main" id="{1CEC01A0-7B07-7847-A3C1-2EF7E32B1EF5}"/>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文本框 4">
              <a:extLst>
                <a:ext uri="{FF2B5EF4-FFF2-40B4-BE49-F238E27FC236}">
                  <a16:creationId xmlns:a16="http://schemas.microsoft.com/office/drawing/2014/main" id="{39640C48-1604-304B-B4C9-A14448312982}"/>
                </a:ext>
              </a:extLst>
            </p:cNvPr>
            <p:cNvSpPr txBox="1"/>
            <p:nvPr/>
          </p:nvSpPr>
          <p:spPr>
            <a:xfrm>
              <a:off x="1075226" y="1898005"/>
              <a:ext cx="354584" cy="461665"/>
            </a:xfrm>
            <a:prstGeom prst="rect">
              <a:avLst/>
            </a:prstGeom>
            <a:noFill/>
          </p:spPr>
          <p:txBody>
            <a:bodyPr wrap="none" rtlCol="0">
              <a:spAutoFit/>
            </a:bodyPr>
            <a:lstStyle/>
            <a:p>
              <a:r>
                <a:rPr kumimoji="1" lang="en-US" altLang="zh-CN" sz="2400" dirty="0"/>
                <a:t>P</a:t>
              </a:r>
              <a:endParaRPr kumimoji="1" lang="zh-CN" altLang="en-US" sz="2400" dirty="0"/>
            </a:p>
          </p:txBody>
        </p:sp>
      </p:grpSp>
      <p:grpSp>
        <p:nvGrpSpPr>
          <p:cNvPr id="6" name="组合 5">
            <a:extLst>
              <a:ext uri="{FF2B5EF4-FFF2-40B4-BE49-F238E27FC236}">
                <a16:creationId xmlns:a16="http://schemas.microsoft.com/office/drawing/2014/main" id="{E470B8E2-BA2E-1F40-803C-3FFBC4E08C20}"/>
              </a:ext>
            </a:extLst>
          </p:cNvPr>
          <p:cNvGrpSpPr/>
          <p:nvPr/>
        </p:nvGrpSpPr>
        <p:grpSpPr>
          <a:xfrm>
            <a:off x="1027136" y="2817912"/>
            <a:ext cx="10274277" cy="461665"/>
            <a:chOff x="1027136" y="1898005"/>
            <a:chExt cx="10274277" cy="461665"/>
          </a:xfrm>
        </p:grpSpPr>
        <p:cxnSp>
          <p:nvCxnSpPr>
            <p:cNvPr id="7" name="直线连接符 6">
              <a:extLst>
                <a:ext uri="{FF2B5EF4-FFF2-40B4-BE49-F238E27FC236}">
                  <a16:creationId xmlns:a16="http://schemas.microsoft.com/office/drawing/2014/main" id="{0F621F0E-A082-5149-B739-0B85A757D9AB}"/>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文本框 7">
              <a:extLst>
                <a:ext uri="{FF2B5EF4-FFF2-40B4-BE49-F238E27FC236}">
                  <a16:creationId xmlns:a16="http://schemas.microsoft.com/office/drawing/2014/main" id="{C801DB23-78C6-F541-B79E-3452E36560EA}"/>
                </a:ext>
              </a:extLst>
            </p:cNvPr>
            <p:cNvSpPr txBox="1"/>
            <p:nvPr/>
          </p:nvSpPr>
          <p:spPr>
            <a:xfrm>
              <a:off x="1027136" y="1898005"/>
              <a:ext cx="463588" cy="461665"/>
            </a:xfrm>
            <a:prstGeom prst="rect">
              <a:avLst/>
            </a:prstGeom>
            <a:noFill/>
          </p:spPr>
          <p:txBody>
            <a:bodyPr wrap="none" rtlCol="0">
              <a:spAutoFit/>
            </a:bodyPr>
            <a:lstStyle/>
            <a:p>
              <a:r>
                <a:rPr kumimoji="1" lang="en-US" altLang="zh-CN" sz="2400" dirty="0"/>
                <a:t>B</a:t>
              </a:r>
              <a:r>
                <a:rPr kumimoji="1" lang="en-US" altLang="zh-CN" sz="2400" baseline="-25000" dirty="0"/>
                <a:t>1</a:t>
              </a:r>
              <a:endParaRPr kumimoji="1" lang="zh-CN" altLang="en-US" sz="2400" baseline="-25000" dirty="0"/>
            </a:p>
          </p:txBody>
        </p:sp>
      </p:grpSp>
      <p:grpSp>
        <p:nvGrpSpPr>
          <p:cNvPr id="9" name="组合 8">
            <a:extLst>
              <a:ext uri="{FF2B5EF4-FFF2-40B4-BE49-F238E27FC236}">
                <a16:creationId xmlns:a16="http://schemas.microsoft.com/office/drawing/2014/main" id="{B7C542F1-621D-6946-A2C2-D718280097D0}"/>
              </a:ext>
            </a:extLst>
          </p:cNvPr>
          <p:cNvGrpSpPr/>
          <p:nvPr/>
        </p:nvGrpSpPr>
        <p:grpSpPr>
          <a:xfrm>
            <a:off x="1027136" y="3656855"/>
            <a:ext cx="10274277" cy="461665"/>
            <a:chOff x="1027136" y="1898005"/>
            <a:chExt cx="10274277" cy="461665"/>
          </a:xfrm>
        </p:grpSpPr>
        <p:cxnSp>
          <p:nvCxnSpPr>
            <p:cNvPr id="10" name="直线连接符 9">
              <a:extLst>
                <a:ext uri="{FF2B5EF4-FFF2-40B4-BE49-F238E27FC236}">
                  <a16:creationId xmlns:a16="http://schemas.microsoft.com/office/drawing/2014/main" id="{059131FA-872E-9844-BF37-E0A94D727A22}"/>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文本框 10">
              <a:extLst>
                <a:ext uri="{FF2B5EF4-FFF2-40B4-BE49-F238E27FC236}">
                  <a16:creationId xmlns:a16="http://schemas.microsoft.com/office/drawing/2014/main" id="{BCA43A8E-EC58-2041-9F0C-253C295310C9}"/>
                </a:ext>
              </a:extLst>
            </p:cNvPr>
            <p:cNvSpPr txBox="1"/>
            <p:nvPr/>
          </p:nvSpPr>
          <p:spPr>
            <a:xfrm>
              <a:off x="1027136" y="1898005"/>
              <a:ext cx="463588" cy="461665"/>
            </a:xfrm>
            <a:prstGeom prst="rect">
              <a:avLst/>
            </a:prstGeom>
            <a:noFill/>
          </p:spPr>
          <p:txBody>
            <a:bodyPr wrap="none" rtlCol="0">
              <a:spAutoFit/>
            </a:bodyPr>
            <a:lstStyle/>
            <a:p>
              <a:r>
                <a:rPr kumimoji="1" lang="en-US" altLang="zh-CN" sz="2400" dirty="0"/>
                <a:t>B</a:t>
              </a:r>
              <a:r>
                <a:rPr kumimoji="1" lang="en-US" altLang="zh-CN" sz="2400" baseline="-25000" dirty="0"/>
                <a:t>2</a:t>
              </a:r>
              <a:endParaRPr kumimoji="1" lang="zh-CN" altLang="en-US" sz="2400" baseline="-25000" dirty="0"/>
            </a:p>
          </p:txBody>
        </p:sp>
      </p:grpSp>
      <p:grpSp>
        <p:nvGrpSpPr>
          <p:cNvPr id="12" name="组合 11">
            <a:extLst>
              <a:ext uri="{FF2B5EF4-FFF2-40B4-BE49-F238E27FC236}">
                <a16:creationId xmlns:a16="http://schemas.microsoft.com/office/drawing/2014/main" id="{FEE638A5-E2E7-0C40-A4A3-DD2482EB3669}"/>
              </a:ext>
            </a:extLst>
          </p:cNvPr>
          <p:cNvGrpSpPr/>
          <p:nvPr/>
        </p:nvGrpSpPr>
        <p:grpSpPr>
          <a:xfrm>
            <a:off x="1027136" y="4495798"/>
            <a:ext cx="10274277" cy="461665"/>
            <a:chOff x="1027136" y="1898005"/>
            <a:chExt cx="10274277" cy="461665"/>
          </a:xfrm>
        </p:grpSpPr>
        <p:cxnSp>
          <p:nvCxnSpPr>
            <p:cNvPr id="13" name="直线连接符 12">
              <a:extLst>
                <a:ext uri="{FF2B5EF4-FFF2-40B4-BE49-F238E27FC236}">
                  <a16:creationId xmlns:a16="http://schemas.microsoft.com/office/drawing/2014/main" id="{B0E265E2-739D-224B-9F49-683C60D7CC10}"/>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文本框 13">
              <a:extLst>
                <a:ext uri="{FF2B5EF4-FFF2-40B4-BE49-F238E27FC236}">
                  <a16:creationId xmlns:a16="http://schemas.microsoft.com/office/drawing/2014/main" id="{3EE32A94-EFA8-6E4C-9054-CAC87D1A8246}"/>
                </a:ext>
              </a:extLst>
            </p:cNvPr>
            <p:cNvSpPr txBox="1"/>
            <p:nvPr/>
          </p:nvSpPr>
          <p:spPr>
            <a:xfrm>
              <a:off x="1027136" y="1898005"/>
              <a:ext cx="375424" cy="461665"/>
            </a:xfrm>
            <a:prstGeom prst="rect">
              <a:avLst/>
            </a:prstGeom>
            <a:noFill/>
          </p:spPr>
          <p:txBody>
            <a:bodyPr wrap="none" rtlCol="0">
              <a:spAutoFit/>
            </a:bodyPr>
            <a:lstStyle/>
            <a:p>
              <a:r>
                <a:rPr kumimoji="1" lang="en-US" altLang="zh-CN" sz="2400" dirty="0"/>
                <a:t>C</a:t>
              </a:r>
              <a:endParaRPr kumimoji="1" lang="zh-CN" altLang="en-US" sz="2400" baseline="-25000" dirty="0"/>
            </a:p>
          </p:txBody>
        </p:sp>
      </p:grpSp>
      <p:sp>
        <p:nvSpPr>
          <p:cNvPr id="23" name="文本框 22">
            <a:extLst>
              <a:ext uri="{FF2B5EF4-FFF2-40B4-BE49-F238E27FC236}">
                <a16:creationId xmlns:a16="http://schemas.microsoft.com/office/drawing/2014/main" id="{6B30C582-809F-424D-A558-41E129145300}"/>
              </a:ext>
            </a:extLst>
          </p:cNvPr>
          <p:cNvSpPr txBox="1"/>
          <p:nvPr/>
        </p:nvSpPr>
        <p:spPr>
          <a:xfrm>
            <a:off x="1490724" y="3237382"/>
            <a:ext cx="1308371" cy="461665"/>
          </a:xfrm>
          <a:prstGeom prst="rect">
            <a:avLst/>
          </a:prstGeom>
          <a:noFill/>
        </p:spPr>
        <p:txBody>
          <a:bodyPr wrap="none" rtlCol="0">
            <a:spAutoFit/>
          </a:bodyPr>
          <a:lstStyle/>
          <a:p>
            <a:r>
              <a:rPr kumimoji="1" lang="en-US" altLang="zh-CN" sz="2400" dirty="0"/>
              <a:t>Draining</a:t>
            </a:r>
            <a:endParaRPr kumimoji="1" lang="zh-CN" altLang="en-US" sz="2400" dirty="0"/>
          </a:p>
        </p:txBody>
      </p:sp>
      <p:sp>
        <p:nvSpPr>
          <p:cNvPr id="39" name="文本框 38">
            <a:extLst>
              <a:ext uri="{FF2B5EF4-FFF2-40B4-BE49-F238E27FC236}">
                <a16:creationId xmlns:a16="http://schemas.microsoft.com/office/drawing/2014/main" id="{E9070C82-B548-CC44-89D2-548582D4C238}"/>
              </a:ext>
            </a:extLst>
          </p:cNvPr>
          <p:cNvSpPr txBox="1"/>
          <p:nvPr/>
        </p:nvSpPr>
        <p:spPr>
          <a:xfrm>
            <a:off x="1204587" y="4938479"/>
            <a:ext cx="9782826" cy="584775"/>
          </a:xfrm>
          <a:prstGeom prst="rect">
            <a:avLst/>
          </a:prstGeom>
          <a:noFill/>
        </p:spPr>
        <p:txBody>
          <a:bodyPr wrap="square" rtlCol="0">
            <a:spAutoFit/>
          </a:bodyPr>
          <a:lstStyle/>
          <a:p>
            <a:pPr algn="ctr"/>
            <a:r>
              <a:rPr lang="en-US" altLang="zh-CN" sz="3200" dirty="0"/>
              <a:t>To</a:t>
            </a:r>
            <a:r>
              <a:rPr lang="zh-CN" altLang="en-US" sz="3200" dirty="0"/>
              <a:t> </a:t>
            </a:r>
            <a:r>
              <a:rPr lang="en-US" altLang="zh-CN" sz="3200" dirty="0"/>
              <a:t>deal</a:t>
            </a:r>
            <a:r>
              <a:rPr lang="zh-CN" altLang="en-US" sz="3200" dirty="0"/>
              <a:t> </a:t>
            </a:r>
            <a:r>
              <a:rPr lang="en-US" altLang="zh-CN" sz="3200" dirty="0"/>
              <a:t>with non-processed log entries</a:t>
            </a:r>
            <a:endParaRPr kumimoji="1" lang="zh-CN" altLang="en-US" sz="3200" dirty="0"/>
          </a:p>
        </p:txBody>
      </p:sp>
    </p:spTree>
    <p:extLst>
      <p:ext uri="{BB962C8B-B14F-4D97-AF65-F5344CB8AC3E}">
        <p14:creationId xmlns:p14="http://schemas.microsoft.com/office/powerpoint/2010/main" val="204932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1C945E4-5750-7C40-9240-6D305259BA19}"/>
              </a:ext>
            </a:extLst>
          </p:cNvPr>
          <p:cNvSpPr txBox="1"/>
          <p:nvPr/>
        </p:nvSpPr>
        <p:spPr>
          <a:xfrm>
            <a:off x="1027136" y="751561"/>
            <a:ext cx="5799549" cy="646331"/>
          </a:xfrm>
          <a:prstGeom prst="rect">
            <a:avLst/>
          </a:prstGeom>
          <a:noFill/>
        </p:spPr>
        <p:txBody>
          <a:bodyPr wrap="square" rtlCol="0">
            <a:spAutoFit/>
          </a:bodyPr>
          <a:lstStyle/>
          <a:p>
            <a:r>
              <a:rPr kumimoji="1" lang="en-US" altLang="zh-CN" sz="3600" dirty="0"/>
              <a:t>Transaction</a:t>
            </a:r>
            <a:r>
              <a:rPr kumimoji="1" lang="zh-CN" altLang="en-US" sz="3600" dirty="0"/>
              <a:t> </a:t>
            </a:r>
            <a:r>
              <a:rPr kumimoji="1" lang="en-US" altLang="zh-CN" sz="3600" dirty="0"/>
              <a:t>recovery</a:t>
            </a:r>
          </a:p>
        </p:txBody>
      </p:sp>
      <p:grpSp>
        <p:nvGrpSpPr>
          <p:cNvPr id="3" name="组合 2">
            <a:extLst>
              <a:ext uri="{FF2B5EF4-FFF2-40B4-BE49-F238E27FC236}">
                <a16:creationId xmlns:a16="http://schemas.microsoft.com/office/drawing/2014/main" id="{47C0E1BA-24AF-9249-A7C9-C1D1A4A1207B}"/>
              </a:ext>
            </a:extLst>
          </p:cNvPr>
          <p:cNvGrpSpPr/>
          <p:nvPr/>
        </p:nvGrpSpPr>
        <p:grpSpPr>
          <a:xfrm>
            <a:off x="1075226" y="1978968"/>
            <a:ext cx="10226187" cy="461665"/>
            <a:chOff x="1075226" y="1898005"/>
            <a:chExt cx="10226187" cy="461665"/>
          </a:xfrm>
        </p:grpSpPr>
        <p:cxnSp>
          <p:nvCxnSpPr>
            <p:cNvPr id="4" name="直线连接符 3">
              <a:extLst>
                <a:ext uri="{FF2B5EF4-FFF2-40B4-BE49-F238E27FC236}">
                  <a16:creationId xmlns:a16="http://schemas.microsoft.com/office/drawing/2014/main" id="{1CEC01A0-7B07-7847-A3C1-2EF7E32B1EF5}"/>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文本框 4">
              <a:extLst>
                <a:ext uri="{FF2B5EF4-FFF2-40B4-BE49-F238E27FC236}">
                  <a16:creationId xmlns:a16="http://schemas.microsoft.com/office/drawing/2014/main" id="{39640C48-1604-304B-B4C9-A14448312982}"/>
                </a:ext>
              </a:extLst>
            </p:cNvPr>
            <p:cNvSpPr txBox="1"/>
            <p:nvPr/>
          </p:nvSpPr>
          <p:spPr>
            <a:xfrm>
              <a:off x="1075226" y="1898005"/>
              <a:ext cx="354584" cy="461665"/>
            </a:xfrm>
            <a:prstGeom prst="rect">
              <a:avLst/>
            </a:prstGeom>
            <a:noFill/>
          </p:spPr>
          <p:txBody>
            <a:bodyPr wrap="none" rtlCol="0">
              <a:spAutoFit/>
            </a:bodyPr>
            <a:lstStyle/>
            <a:p>
              <a:r>
                <a:rPr kumimoji="1" lang="en-US" altLang="zh-CN" sz="2400" dirty="0"/>
                <a:t>P</a:t>
              </a:r>
              <a:endParaRPr kumimoji="1" lang="zh-CN" altLang="en-US" sz="2400" dirty="0"/>
            </a:p>
          </p:txBody>
        </p:sp>
      </p:grpSp>
      <p:grpSp>
        <p:nvGrpSpPr>
          <p:cNvPr id="6" name="组合 5">
            <a:extLst>
              <a:ext uri="{FF2B5EF4-FFF2-40B4-BE49-F238E27FC236}">
                <a16:creationId xmlns:a16="http://schemas.microsoft.com/office/drawing/2014/main" id="{E470B8E2-BA2E-1F40-803C-3FFBC4E08C20}"/>
              </a:ext>
            </a:extLst>
          </p:cNvPr>
          <p:cNvGrpSpPr/>
          <p:nvPr/>
        </p:nvGrpSpPr>
        <p:grpSpPr>
          <a:xfrm>
            <a:off x="1027136" y="2817912"/>
            <a:ext cx="10274277" cy="461665"/>
            <a:chOff x="1027136" y="1898005"/>
            <a:chExt cx="10274277" cy="461665"/>
          </a:xfrm>
        </p:grpSpPr>
        <p:cxnSp>
          <p:nvCxnSpPr>
            <p:cNvPr id="7" name="直线连接符 6">
              <a:extLst>
                <a:ext uri="{FF2B5EF4-FFF2-40B4-BE49-F238E27FC236}">
                  <a16:creationId xmlns:a16="http://schemas.microsoft.com/office/drawing/2014/main" id="{0F621F0E-A082-5149-B739-0B85A757D9AB}"/>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文本框 7">
              <a:extLst>
                <a:ext uri="{FF2B5EF4-FFF2-40B4-BE49-F238E27FC236}">
                  <a16:creationId xmlns:a16="http://schemas.microsoft.com/office/drawing/2014/main" id="{C801DB23-78C6-F541-B79E-3452E36560EA}"/>
                </a:ext>
              </a:extLst>
            </p:cNvPr>
            <p:cNvSpPr txBox="1"/>
            <p:nvPr/>
          </p:nvSpPr>
          <p:spPr>
            <a:xfrm>
              <a:off x="1027136" y="1898005"/>
              <a:ext cx="463588" cy="461665"/>
            </a:xfrm>
            <a:prstGeom prst="rect">
              <a:avLst/>
            </a:prstGeom>
            <a:noFill/>
          </p:spPr>
          <p:txBody>
            <a:bodyPr wrap="none" rtlCol="0">
              <a:spAutoFit/>
            </a:bodyPr>
            <a:lstStyle/>
            <a:p>
              <a:r>
                <a:rPr kumimoji="1" lang="en-US" altLang="zh-CN" sz="2400" dirty="0"/>
                <a:t>B</a:t>
              </a:r>
              <a:r>
                <a:rPr kumimoji="1" lang="en-US" altLang="zh-CN" sz="2400" baseline="-25000" dirty="0"/>
                <a:t>1</a:t>
              </a:r>
              <a:endParaRPr kumimoji="1" lang="zh-CN" altLang="en-US" sz="2400" baseline="-25000" dirty="0"/>
            </a:p>
          </p:txBody>
        </p:sp>
      </p:grpSp>
      <p:grpSp>
        <p:nvGrpSpPr>
          <p:cNvPr id="9" name="组合 8">
            <a:extLst>
              <a:ext uri="{FF2B5EF4-FFF2-40B4-BE49-F238E27FC236}">
                <a16:creationId xmlns:a16="http://schemas.microsoft.com/office/drawing/2014/main" id="{B7C542F1-621D-6946-A2C2-D718280097D0}"/>
              </a:ext>
            </a:extLst>
          </p:cNvPr>
          <p:cNvGrpSpPr/>
          <p:nvPr/>
        </p:nvGrpSpPr>
        <p:grpSpPr>
          <a:xfrm>
            <a:off x="1027136" y="3656855"/>
            <a:ext cx="10274277" cy="461665"/>
            <a:chOff x="1027136" y="1898005"/>
            <a:chExt cx="10274277" cy="461665"/>
          </a:xfrm>
        </p:grpSpPr>
        <p:cxnSp>
          <p:nvCxnSpPr>
            <p:cNvPr id="10" name="直线连接符 9">
              <a:extLst>
                <a:ext uri="{FF2B5EF4-FFF2-40B4-BE49-F238E27FC236}">
                  <a16:creationId xmlns:a16="http://schemas.microsoft.com/office/drawing/2014/main" id="{059131FA-872E-9844-BF37-E0A94D727A22}"/>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文本框 10">
              <a:extLst>
                <a:ext uri="{FF2B5EF4-FFF2-40B4-BE49-F238E27FC236}">
                  <a16:creationId xmlns:a16="http://schemas.microsoft.com/office/drawing/2014/main" id="{BCA43A8E-EC58-2041-9F0C-253C295310C9}"/>
                </a:ext>
              </a:extLst>
            </p:cNvPr>
            <p:cNvSpPr txBox="1"/>
            <p:nvPr/>
          </p:nvSpPr>
          <p:spPr>
            <a:xfrm>
              <a:off x="1027136" y="1898005"/>
              <a:ext cx="463588" cy="461665"/>
            </a:xfrm>
            <a:prstGeom prst="rect">
              <a:avLst/>
            </a:prstGeom>
            <a:noFill/>
          </p:spPr>
          <p:txBody>
            <a:bodyPr wrap="none" rtlCol="0">
              <a:spAutoFit/>
            </a:bodyPr>
            <a:lstStyle/>
            <a:p>
              <a:r>
                <a:rPr kumimoji="1" lang="en-US" altLang="zh-CN" sz="2400" dirty="0"/>
                <a:t>B</a:t>
              </a:r>
              <a:r>
                <a:rPr kumimoji="1" lang="en-US" altLang="zh-CN" sz="2400" baseline="-25000" dirty="0"/>
                <a:t>2</a:t>
              </a:r>
              <a:endParaRPr kumimoji="1" lang="zh-CN" altLang="en-US" sz="2400" baseline="-25000" dirty="0"/>
            </a:p>
          </p:txBody>
        </p:sp>
      </p:grpSp>
      <p:grpSp>
        <p:nvGrpSpPr>
          <p:cNvPr id="12" name="组合 11">
            <a:extLst>
              <a:ext uri="{FF2B5EF4-FFF2-40B4-BE49-F238E27FC236}">
                <a16:creationId xmlns:a16="http://schemas.microsoft.com/office/drawing/2014/main" id="{FEE638A5-E2E7-0C40-A4A3-DD2482EB3669}"/>
              </a:ext>
            </a:extLst>
          </p:cNvPr>
          <p:cNvGrpSpPr/>
          <p:nvPr/>
        </p:nvGrpSpPr>
        <p:grpSpPr>
          <a:xfrm>
            <a:off x="1027136" y="4495798"/>
            <a:ext cx="10274277" cy="461665"/>
            <a:chOff x="1027136" y="1898005"/>
            <a:chExt cx="10274277" cy="461665"/>
          </a:xfrm>
        </p:grpSpPr>
        <p:cxnSp>
          <p:nvCxnSpPr>
            <p:cNvPr id="13" name="直线连接符 12">
              <a:extLst>
                <a:ext uri="{FF2B5EF4-FFF2-40B4-BE49-F238E27FC236}">
                  <a16:creationId xmlns:a16="http://schemas.microsoft.com/office/drawing/2014/main" id="{B0E265E2-739D-224B-9F49-683C60D7CC10}"/>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文本框 13">
              <a:extLst>
                <a:ext uri="{FF2B5EF4-FFF2-40B4-BE49-F238E27FC236}">
                  <a16:creationId xmlns:a16="http://schemas.microsoft.com/office/drawing/2014/main" id="{3EE32A94-EFA8-6E4C-9054-CAC87D1A8246}"/>
                </a:ext>
              </a:extLst>
            </p:cNvPr>
            <p:cNvSpPr txBox="1"/>
            <p:nvPr/>
          </p:nvSpPr>
          <p:spPr>
            <a:xfrm>
              <a:off x="1027136" y="1898005"/>
              <a:ext cx="375424" cy="461665"/>
            </a:xfrm>
            <a:prstGeom prst="rect">
              <a:avLst/>
            </a:prstGeom>
            <a:noFill/>
          </p:spPr>
          <p:txBody>
            <a:bodyPr wrap="none" rtlCol="0">
              <a:spAutoFit/>
            </a:bodyPr>
            <a:lstStyle/>
            <a:p>
              <a:r>
                <a:rPr kumimoji="1" lang="en-US" altLang="zh-CN" sz="2400" dirty="0"/>
                <a:t>C</a:t>
              </a:r>
              <a:endParaRPr kumimoji="1" lang="zh-CN" altLang="en-US" sz="2400" baseline="-25000" dirty="0"/>
            </a:p>
          </p:txBody>
        </p:sp>
      </p:grpSp>
      <p:sp>
        <p:nvSpPr>
          <p:cNvPr id="18" name="椭圆 17">
            <a:extLst>
              <a:ext uri="{FF2B5EF4-FFF2-40B4-BE49-F238E27FC236}">
                <a16:creationId xmlns:a16="http://schemas.microsoft.com/office/drawing/2014/main" id="{397EAAA7-E30D-9E4F-A97D-4393BBAFE0B3}"/>
              </a:ext>
            </a:extLst>
          </p:cNvPr>
          <p:cNvSpPr/>
          <p:nvPr/>
        </p:nvSpPr>
        <p:spPr>
          <a:xfrm>
            <a:off x="3693597" y="3360530"/>
            <a:ext cx="948984" cy="745958"/>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ln>
                  <a:solidFill>
                    <a:schemeClr val="accent6">
                      <a:lumMod val="75000"/>
                    </a:schemeClr>
                  </a:solidFill>
                </a:ln>
                <a:solidFill>
                  <a:schemeClr val="accent6">
                    <a:lumMod val="75000"/>
                  </a:schemeClr>
                </a:solidFill>
              </a:rPr>
              <a:t>GO</a:t>
            </a:r>
            <a:endParaRPr kumimoji="1" lang="zh-CN" altLang="en-US" sz="1100" dirty="0">
              <a:ln>
                <a:solidFill>
                  <a:schemeClr val="accent6">
                    <a:lumMod val="75000"/>
                  </a:schemeClr>
                </a:solidFill>
              </a:ln>
              <a:solidFill>
                <a:schemeClr val="accent6">
                  <a:lumMod val="75000"/>
                </a:schemeClr>
              </a:solidFill>
            </a:endParaRPr>
          </a:p>
        </p:txBody>
      </p:sp>
      <p:cxnSp>
        <p:nvCxnSpPr>
          <p:cNvPr id="19" name="直线箭头连接符 18">
            <a:extLst>
              <a:ext uri="{FF2B5EF4-FFF2-40B4-BE49-F238E27FC236}">
                <a16:creationId xmlns:a16="http://schemas.microsoft.com/office/drawing/2014/main" id="{3D8DABFE-9315-7B45-8656-FFBFC4C24701}"/>
              </a:ext>
            </a:extLst>
          </p:cNvPr>
          <p:cNvCxnSpPr>
            <a:cxnSpLocks/>
          </p:cNvCxnSpPr>
          <p:nvPr/>
        </p:nvCxnSpPr>
        <p:spPr>
          <a:xfrm flipH="1">
            <a:off x="2779294" y="2223318"/>
            <a:ext cx="123976" cy="1658902"/>
          </a:xfrm>
          <a:prstGeom prst="straightConnector1">
            <a:avLst/>
          </a:prstGeom>
          <a:ln w="19050" cap="flat" cmpd="sng" algn="ctr">
            <a:solidFill>
              <a:schemeClr val="accent5">
                <a:lumMod val="75000"/>
              </a:schemeClr>
            </a:solidFill>
            <a:prstDash val="solid"/>
            <a:round/>
            <a:headEnd type="arrow" w="med" len="med"/>
            <a:tailEnd type="none"/>
          </a:ln>
        </p:spPr>
        <p:style>
          <a:lnRef idx="0">
            <a:scrgbClr r="0" g="0" b="0"/>
          </a:lnRef>
          <a:fillRef idx="0">
            <a:scrgbClr r="0" g="0" b="0"/>
          </a:fillRef>
          <a:effectRef idx="0">
            <a:scrgbClr r="0" g="0" b="0"/>
          </a:effectRef>
          <a:fontRef idx="minor">
            <a:schemeClr val="tx1"/>
          </a:fontRef>
        </p:style>
      </p:cxnSp>
      <p:cxnSp>
        <p:nvCxnSpPr>
          <p:cNvPr id="20" name="直线箭头连接符 19">
            <a:extLst>
              <a:ext uri="{FF2B5EF4-FFF2-40B4-BE49-F238E27FC236}">
                <a16:creationId xmlns:a16="http://schemas.microsoft.com/office/drawing/2014/main" id="{1FED253A-7DE8-634D-BA10-F694E3AB33E2}"/>
              </a:ext>
            </a:extLst>
          </p:cNvPr>
          <p:cNvCxnSpPr>
            <a:cxnSpLocks/>
          </p:cNvCxnSpPr>
          <p:nvPr/>
        </p:nvCxnSpPr>
        <p:spPr>
          <a:xfrm flipH="1">
            <a:off x="2718176" y="2228785"/>
            <a:ext cx="61054" cy="826718"/>
          </a:xfrm>
          <a:prstGeom prst="straightConnector1">
            <a:avLst/>
          </a:prstGeom>
          <a:ln w="19050" cap="flat" cmpd="sng" algn="ctr">
            <a:solidFill>
              <a:schemeClr val="accent5">
                <a:lumMod val="75000"/>
              </a:schemeClr>
            </a:solidFill>
            <a:prstDash val="solid"/>
            <a:round/>
            <a:headEnd type="arrow" w="med" len="med"/>
            <a:tailEnd type="none"/>
          </a:ln>
        </p:spPr>
        <p:style>
          <a:lnRef idx="0">
            <a:scrgbClr r="0" g="0" b="0"/>
          </a:lnRef>
          <a:fillRef idx="0">
            <a:scrgbClr r="0" g="0" b="0"/>
          </a:fillRef>
          <a:effectRef idx="0">
            <a:scrgbClr r="0" g="0" b="0"/>
          </a:effectRef>
          <a:fontRef idx="minor">
            <a:schemeClr val="tx1"/>
          </a:fontRef>
        </p:style>
      </p:cxnSp>
      <p:sp>
        <p:nvSpPr>
          <p:cNvPr id="21" name="文本框 20">
            <a:extLst>
              <a:ext uri="{FF2B5EF4-FFF2-40B4-BE49-F238E27FC236}">
                <a16:creationId xmlns:a16="http://schemas.microsoft.com/office/drawing/2014/main" id="{CE638212-EE56-A64F-9293-DBF4A7311160}"/>
              </a:ext>
            </a:extLst>
          </p:cNvPr>
          <p:cNvSpPr txBox="1"/>
          <p:nvPr/>
        </p:nvSpPr>
        <p:spPr>
          <a:xfrm>
            <a:off x="1981912" y="1784336"/>
            <a:ext cx="1718740" cy="369332"/>
          </a:xfrm>
          <a:prstGeom prst="rect">
            <a:avLst/>
          </a:prstGeom>
          <a:noFill/>
        </p:spPr>
        <p:txBody>
          <a:bodyPr wrap="none" rtlCol="0">
            <a:spAutoFit/>
          </a:bodyPr>
          <a:lstStyle/>
          <a:p>
            <a:r>
              <a:rPr kumimoji="1" lang="en-US" altLang="zh-CN" dirty="0"/>
              <a:t>Find recovering</a:t>
            </a:r>
            <a:endParaRPr kumimoji="1" lang="zh-CN" altLang="en-US" dirty="0"/>
          </a:p>
        </p:txBody>
      </p:sp>
      <p:sp>
        <p:nvSpPr>
          <p:cNvPr id="15" name="文本框 14">
            <a:extLst>
              <a:ext uri="{FF2B5EF4-FFF2-40B4-BE49-F238E27FC236}">
                <a16:creationId xmlns:a16="http://schemas.microsoft.com/office/drawing/2014/main" id="{DF0782E7-03F7-7541-BC6E-070AB36EC984}"/>
              </a:ext>
            </a:extLst>
          </p:cNvPr>
          <p:cNvSpPr txBox="1"/>
          <p:nvPr/>
        </p:nvSpPr>
        <p:spPr>
          <a:xfrm>
            <a:off x="3848931" y="1794302"/>
            <a:ext cx="638316" cy="369332"/>
          </a:xfrm>
          <a:prstGeom prst="rect">
            <a:avLst/>
          </a:prstGeom>
          <a:noFill/>
        </p:spPr>
        <p:txBody>
          <a:bodyPr wrap="none" rtlCol="0">
            <a:spAutoFit/>
          </a:bodyPr>
          <a:lstStyle/>
          <a:p>
            <a:r>
              <a:rPr kumimoji="1" lang="en-US" altLang="zh-CN" dirty="0"/>
              <a:t>Lock</a:t>
            </a:r>
          </a:p>
        </p:txBody>
      </p:sp>
      <p:sp>
        <p:nvSpPr>
          <p:cNvPr id="24" name="文本框 23">
            <a:extLst>
              <a:ext uri="{FF2B5EF4-FFF2-40B4-BE49-F238E27FC236}">
                <a16:creationId xmlns:a16="http://schemas.microsoft.com/office/drawing/2014/main" id="{80FC11A2-4365-6E47-8C06-41698EA4404E}"/>
              </a:ext>
            </a:extLst>
          </p:cNvPr>
          <p:cNvSpPr txBox="1"/>
          <p:nvPr/>
        </p:nvSpPr>
        <p:spPr>
          <a:xfrm>
            <a:off x="1204587" y="4938479"/>
            <a:ext cx="9782826" cy="584775"/>
          </a:xfrm>
          <a:prstGeom prst="rect">
            <a:avLst/>
          </a:prstGeom>
          <a:noFill/>
        </p:spPr>
        <p:txBody>
          <a:bodyPr wrap="square" rtlCol="0">
            <a:spAutoFit/>
          </a:bodyPr>
          <a:lstStyle/>
          <a:p>
            <a:pPr algn="ctr"/>
            <a:r>
              <a:rPr lang="en-US" altLang="zh-CN" sz="3200" dirty="0"/>
              <a:t>Operations on the region in parallel with recovery</a:t>
            </a:r>
            <a:endParaRPr kumimoji="1" lang="zh-CN" altLang="en-US" sz="3200" dirty="0"/>
          </a:p>
        </p:txBody>
      </p:sp>
      <p:sp>
        <p:nvSpPr>
          <p:cNvPr id="25" name="文本框 24">
            <a:extLst>
              <a:ext uri="{FF2B5EF4-FFF2-40B4-BE49-F238E27FC236}">
                <a16:creationId xmlns:a16="http://schemas.microsoft.com/office/drawing/2014/main" id="{619AD9BF-A944-404F-B58F-0EC7B71F82B2}"/>
              </a:ext>
            </a:extLst>
          </p:cNvPr>
          <p:cNvSpPr txBox="1"/>
          <p:nvPr/>
        </p:nvSpPr>
        <p:spPr>
          <a:xfrm>
            <a:off x="5032278" y="1793399"/>
            <a:ext cx="1463862" cy="369332"/>
          </a:xfrm>
          <a:prstGeom prst="rect">
            <a:avLst/>
          </a:prstGeom>
          <a:noFill/>
        </p:spPr>
        <p:txBody>
          <a:bodyPr wrap="none" rtlCol="0">
            <a:spAutoFit/>
          </a:bodyPr>
          <a:lstStyle/>
          <a:p>
            <a:r>
              <a:rPr kumimoji="1" lang="en-US" altLang="zh-CN" dirty="0"/>
              <a:t>Replicate log</a:t>
            </a:r>
            <a:endParaRPr kumimoji="1" lang="zh-CN" altLang="en-US" dirty="0"/>
          </a:p>
        </p:txBody>
      </p:sp>
      <p:cxnSp>
        <p:nvCxnSpPr>
          <p:cNvPr id="26" name="直线箭头连接符 25">
            <a:extLst>
              <a:ext uri="{FF2B5EF4-FFF2-40B4-BE49-F238E27FC236}">
                <a16:creationId xmlns:a16="http://schemas.microsoft.com/office/drawing/2014/main" id="{048376EF-6458-4942-AF23-C311F7339DD9}"/>
              </a:ext>
            </a:extLst>
          </p:cNvPr>
          <p:cNvCxnSpPr>
            <a:cxnSpLocks/>
          </p:cNvCxnSpPr>
          <p:nvPr/>
        </p:nvCxnSpPr>
        <p:spPr>
          <a:xfrm>
            <a:off x="5661560" y="2216559"/>
            <a:ext cx="146953" cy="1665661"/>
          </a:xfrm>
          <a:prstGeom prst="straightConnector1">
            <a:avLst/>
          </a:prstGeom>
          <a:ln w="19050" cap="flat" cmpd="sng" algn="ctr">
            <a:solidFill>
              <a:schemeClr val="accent5">
                <a:lumMod val="75000"/>
              </a:schemeClr>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27" name="直线箭头连接符 26">
            <a:extLst>
              <a:ext uri="{FF2B5EF4-FFF2-40B4-BE49-F238E27FC236}">
                <a16:creationId xmlns:a16="http://schemas.microsoft.com/office/drawing/2014/main" id="{776B71F9-B4C0-C046-AD1C-F580240B1698}"/>
              </a:ext>
            </a:extLst>
          </p:cNvPr>
          <p:cNvCxnSpPr>
            <a:cxnSpLocks/>
          </p:cNvCxnSpPr>
          <p:nvPr/>
        </p:nvCxnSpPr>
        <p:spPr>
          <a:xfrm>
            <a:off x="5771938" y="2216559"/>
            <a:ext cx="73150" cy="832185"/>
          </a:xfrm>
          <a:prstGeom prst="straightConnector1">
            <a:avLst/>
          </a:prstGeom>
          <a:ln w="19050" cap="flat" cmpd="sng" algn="ctr">
            <a:solidFill>
              <a:schemeClr val="accent5">
                <a:lumMod val="75000"/>
              </a:schemeClr>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sp>
        <p:nvSpPr>
          <p:cNvPr id="28" name="文本框 27">
            <a:extLst>
              <a:ext uri="{FF2B5EF4-FFF2-40B4-BE49-F238E27FC236}">
                <a16:creationId xmlns:a16="http://schemas.microsoft.com/office/drawing/2014/main" id="{1CAB24F2-B68E-6D49-B802-A80B6FE2D16F}"/>
              </a:ext>
            </a:extLst>
          </p:cNvPr>
          <p:cNvSpPr txBox="1"/>
          <p:nvPr/>
        </p:nvSpPr>
        <p:spPr>
          <a:xfrm>
            <a:off x="6890356" y="1784336"/>
            <a:ext cx="657552" cy="369332"/>
          </a:xfrm>
          <a:prstGeom prst="rect">
            <a:avLst/>
          </a:prstGeom>
          <a:noFill/>
        </p:spPr>
        <p:txBody>
          <a:bodyPr wrap="none" rtlCol="0">
            <a:spAutoFit/>
          </a:bodyPr>
          <a:lstStyle/>
          <a:p>
            <a:r>
              <a:rPr kumimoji="1" lang="en-US" altLang="zh-CN" dirty="0"/>
              <a:t>Vote</a:t>
            </a:r>
            <a:endParaRPr kumimoji="1" lang="zh-CN" altLang="en-US" dirty="0"/>
          </a:p>
        </p:txBody>
      </p:sp>
      <p:cxnSp>
        <p:nvCxnSpPr>
          <p:cNvPr id="29" name="直线箭头连接符 28">
            <a:extLst>
              <a:ext uri="{FF2B5EF4-FFF2-40B4-BE49-F238E27FC236}">
                <a16:creationId xmlns:a16="http://schemas.microsoft.com/office/drawing/2014/main" id="{8DD932DF-09B9-C042-BEA4-E1F70F3F8A6C}"/>
              </a:ext>
            </a:extLst>
          </p:cNvPr>
          <p:cNvCxnSpPr>
            <a:cxnSpLocks/>
          </p:cNvCxnSpPr>
          <p:nvPr/>
        </p:nvCxnSpPr>
        <p:spPr>
          <a:xfrm>
            <a:off x="7219132" y="2223318"/>
            <a:ext cx="220755" cy="2510071"/>
          </a:xfrm>
          <a:prstGeom prst="straightConnector1">
            <a:avLst/>
          </a:prstGeom>
          <a:ln w="19050" cap="flat" cmpd="sng" algn="ctr">
            <a:solidFill>
              <a:schemeClr val="accent5">
                <a:lumMod val="75000"/>
              </a:schemeClr>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30" name="直线箭头连接符 29">
            <a:extLst>
              <a:ext uri="{FF2B5EF4-FFF2-40B4-BE49-F238E27FC236}">
                <a16:creationId xmlns:a16="http://schemas.microsoft.com/office/drawing/2014/main" id="{27FD54D6-1B2B-BF47-9990-CBD6A4C6CB49}"/>
              </a:ext>
            </a:extLst>
          </p:cNvPr>
          <p:cNvCxnSpPr>
            <a:cxnSpLocks/>
          </p:cNvCxnSpPr>
          <p:nvPr/>
        </p:nvCxnSpPr>
        <p:spPr>
          <a:xfrm flipH="1">
            <a:off x="8330576" y="2233715"/>
            <a:ext cx="189260" cy="2504203"/>
          </a:xfrm>
          <a:prstGeom prst="straightConnector1">
            <a:avLst/>
          </a:prstGeom>
          <a:ln w="19050" cap="flat" cmpd="sng" algn="ctr">
            <a:solidFill>
              <a:schemeClr val="accent5">
                <a:lumMod val="75000"/>
              </a:schemeClr>
            </a:solidFill>
            <a:prstDash val="solid"/>
            <a:round/>
            <a:headEnd type="arrow" w="med" len="med"/>
            <a:tailEnd type="none"/>
          </a:ln>
        </p:spPr>
        <p:style>
          <a:lnRef idx="0">
            <a:scrgbClr r="0" g="0" b="0"/>
          </a:lnRef>
          <a:fillRef idx="0">
            <a:scrgbClr r="0" g="0" b="0"/>
          </a:fillRef>
          <a:effectRef idx="0">
            <a:scrgbClr r="0" g="0" b="0"/>
          </a:effectRef>
          <a:fontRef idx="minor">
            <a:schemeClr val="tx1"/>
          </a:fontRef>
        </p:style>
      </p:cxnSp>
      <p:cxnSp>
        <p:nvCxnSpPr>
          <p:cNvPr id="31" name="直线箭头连接符 30">
            <a:extLst>
              <a:ext uri="{FF2B5EF4-FFF2-40B4-BE49-F238E27FC236}">
                <a16:creationId xmlns:a16="http://schemas.microsoft.com/office/drawing/2014/main" id="{49DDBDBA-3FF9-F148-B685-DDE34F3E1C40}"/>
              </a:ext>
            </a:extLst>
          </p:cNvPr>
          <p:cNvCxnSpPr>
            <a:cxnSpLocks/>
          </p:cNvCxnSpPr>
          <p:nvPr/>
        </p:nvCxnSpPr>
        <p:spPr>
          <a:xfrm flipH="1">
            <a:off x="8468269" y="3065057"/>
            <a:ext cx="123976" cy="1658902"/>
          </a:xfrm>
          <a:prstGeom prst="straightConnector1">
            <a:avLst/>
          </a:prstGeom>
          <a:ln w="19050" cap="flat" cmpd="sng" algn="ctr">
            <a:solidFill>
              <a:schemeClr val="accent5">
                <a:lumMod val="75000"/>
              </a:schemeClr>
            </a:solidFill>
            <a:prstDash val="solid"/>
            <a:round/>
            <a:headEnd type="arrow" w="med" len="med"/>
            <a:tailEnd type="none"/>
          </a:ln>
        </p:spPr>
        <p:style>
          <a:lnRef idx="0">
            <a:scrgbClr r="0" g="0" b="0"/>
          </a:lnRef>
          <a:fillRef idx="0">
            <a:scrgbClr r="0" g="0" b="0"/>
          </a:fillRef>
          <a:effectRef idx="0">
            <a:scrgbClr r="0" g="0" b="0"/>
          </a:effectRef>
          <a:fontRef idx="minor">
            <a:schemeClr val="tx1"/>
          </a:fontRef>
        </p:style>
      </p:cxnSp>
      <p:cxnSp>
        <p:nvCxnSpPr>
          <p:cNvPr id="32" name="直线箭头连接符 31">
            <a:extLst>
              <a:ext uri="{FF2B5EF4-FFF2-40B4-BE49-F238E27FC236}">
                <a16:creationId xmlns:a16="http://schemas.microsoft.com/office/drawing/2014/main" id="{78153132-21AB-F742-BC41-86FE09A473B3}"/>
              </a:ext>
            </a:extLst>
          </p:cNvPr>
          <p:cNvCxnSpPr>
            <a:cxnSpLocks/>
          </p:cNvCxnSpPr>
          <p:nvPr/>
        </p:nvCxnSpPr>
        <p:spPr>
          <a:xfrm flipH="1">
            <a:off x="8606821" y="3899912"/>
            <a:ext cx="61054" cy="826718"/>
          </a:xfrm>
          <a:prstGeom prst="straightConnector1">
            <a:avLst/>
          </a:prstGeom>
          <a:ln w="19050" cap="flat" cmpd="sng" algn="ctr">
            <a:solidFill>
              <a:schemeClr val="accent5">
                <a:lumMod val="75000"/>
              </a:schemeClr>
            </a:solidFill>
            <a:prstDash val="solid"/>
            <a:round/>
            <a:headEnd type="arrow" w="med" len="med"/>
            <a:tailEnd type="none"/>
          </a:ln>
        </p:spPr>
        <p:style>
          <a:lnRef idx="0">
            <a:scrgbClr r="0" g="0" b="0"/>
          </a:lnRef>
          <a:fillRef idx="0">
            <a:scrgbClr r="0" g="0" b="0"/>
          </a:fillRef>
          <a:effectRef idx="0">
            <a:scrgbClr r="0" g="0" b="0"/>
          </a:effectRef>
          <a:fontRef idx="minor">
            <a:schemeClr val="tx1"/>
          </a:fontRef>
        </p:style>
      </p:cxnSp>
      <p:sp>
        <p:nvSpPr>
          <p:cNvPr id="33" name="文本框 32">
            <a:extLst>
              <a:ext uri="{FF2B5EF4-FFF2-40B4-BE49-F238E27FC236}">
                <a16:creationId xmlns:a16="http://schemas.microsoft.com/office/drawing/2014/main" id="{DB5E6084-674C-3B48-9E1F-712D3C606CA2}"/>
              </a:ext>
            </a:extLst>
          </p:cNvPr>
          <p:cNvSpPr txBox="1"/>
          <p:nvPr/>
        </p:nvSpPr>
        <p:spPr>
          <a:xfrm>
            <a:off x="8172246" y="1803795"/>
            <a:ext cx="869149" cy="369332"/>
          </a:xfrm>
          <a:prstGeom prst="rect">
            <a:avLst/>
          </a:prstGeom>
          <a:noFill/>
        </p:spPr>
        <p:txBody>
          <a:bodyPr wrap="none" rtlCol="0">
            <a:spAutoFit/>
          </a:bodyPr>
          <a:lstStyle/>
          <a:p>
            <a:r>
              <a:rPr kumimoji="1" lang="en-US" altLang="zh-CN" dirty="0"/>
              <a:t>Decide</a:t>
            </a:r>
            <a:endParaRPr kumimoji="1" lang="zh-CN" altLang="en-US" dirty="0"/>
          </a:p>
        </p:txBody>
      </p:sp>
    </p:spTree>
    <p:extLst>
      <p:ext uri="{BB962C8B-B14F-4D97-AF65-F5344CB8AC3E}">
        <p14:creationId xmlns:p14="http://schemas.microsoft.com/office/powerpoint/2010/main" val="671633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22" presetClass="entr" presetSubtype="4"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xit" presetSubtype="10" fill="hold" grpId="1" nodeType="clickEffect">
                                  <p:stCondLst>
                                    <p:cond delay="0"/>
                                  </p:stCondLst>
                                  <p:childTnLst>
                                    <p:animEffect transition="out" filter="randombar(horizontal)">
                                      <p:cBhvr>
                                        <p:cTn id="32" dur="500"/>
                                        <p:tgtEl>
                                          <p:spTgt spid="24"/>
                                        </p:tgtEl>
                                      </p:cBhvr>
                                    </p:animEffect>
                                    <p:set>
                                      <p:cBhvr>
                                        <p:cTn id="33" dur="1" fill="hold">
                                          <p:stCondLst>
                                            <p:cond delay="499"/>
                                          </p:stCondLst>
                                        </p:cTn>
                                        <p:tgtEl>
                                          <p:spTgt spid="24"/>
                                        </p:tgtEl>
                                        <p:attrNameLst>
                                          <p:attrName>style.visibility</p:attrName>
                                        </p:attrNameLst>
                                      </p:cBhvr>
                                      <p:to>
                                        <p:strVal val="hidden"/>
                                      </p:to>
                                    </p:se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par>
                          <p:cTn id="38" fill="hold">
                            <p:stCondLst>
                              <p:cond delay="1000"/>
                            </p:stCondLst>
                            <p:childTnLst>
                              <p:par>
                                <p:cTn id="39" presetID="22" presetClass="entr" presetSubtype="1" fill="hold" nodeType="after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up)">
                                      <p:cBhvr>
                                        <p:cTn id="41" dur="500"/>
                                        <p:tgtEl>
                                          <p:spTgt spid="27"/>
                                        </p:tgtEl>
                                      </p:cBhvr>
                                    </p:animEffect>
                                  </p:childTnLst>
                                </p:cTn>
                              </p:par>
                              <p:par>
                                <p:cTn id="42" presetID="22" presetClass="entr" presetSubtype="1" fill="hold"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wipe(up)">
                                      <p:cBhvr>
                                        <p:cTn id="44" dur="500"/>
                                        <p:tgtEl>
                                          <p:spTgt spid="2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par>
                                <p:cTn id="50" presetID="22" presetClass="entr" presetSubtype="1" fill="hold"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up)">
                                      <p:cBhvr>
                                        <p:cTn id="52" dur="500"/>
                                        <p:tgtEl>
                                          <p:spTgt spid="2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down)">
                                      <p:cBhvr>
                                        <p:cTn id="57" dur="500"/>
                                        <p:tgtEl>
                                          <p:spTgt spid="30"/>
                                        </p:tgtEl>
                                      </p:cBhvr>
                                    </p:animEffect>
                                  </p:childTnLst>
                                </p:cTn>
                              </p:par>
                              <p:par>
                                <p:cTn id="58" presetID="22" presetClass="entr" presetSubtype="4"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down)">
                                      <p:cBhvr>
                                        <p:cTn id="60" dur="500"/>
                                        <p:tgtEl>
                                          <p:spTgt spid="31"/>
                                        </p:tgtEl>
                                      </p:cBhvr>
                                    </p:animEffect>
                                  </p:childTnLst>
                                </p:cTn>
                              </p:par>
                              <p:par>
                                <p:cTn id="61" presetID="22" presetClass="entr" presetSubtype="4" fill="hold"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wipe(down)">
                                      <p:cBhvr>
                                        <p:cTn id="63" dur="500"/>
                                        <p:tgtEl>
                                          <p:spTgt spid="3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fade">
                                      <p:cBhvr>
                                        <p:cTn id="6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p:bldP spid="15" grpId="0"/>
      <p:bldP spid="24" grpId="0"/>
      <p:bldP spid="24" grpId="1"/>
      <p:bldP spid="25" grpId="0"/>
      <p:bldP spid="28" grpId="0"/>
      <p:bldP spid="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0B19F3A-498D-674A-8FEB-F2E48812723C}"/>
              </a:ext>
            </a:extLst>
          </p:cNvPr>
          <p:cNvSpPr txBox="1"/>
          <p:nvPr/>
        </p:nvSpPr>
        <p:spPr>
          <a:xfrm>
            <a:off x="1027136" y="751561"/>
            <a:ext cx="5799549" cy="3477875"/>
          </a:xfrm>
          <a:prstGeom prst="rect">
            <a:avLst/>
          </a:prstGeom>
          <a:noFill/>
        </p:spPr>
        <p:txBody>
          <a:bodyPr wrap="square" rtlCol="0">
            <a:spAutoFit/>
          </a:bodyPr>
          <a:lstStyle/>
          <a:p>
            <a:r>
              <a:rPr kumimoji="1" lang="en-US" altLang="zh-CN" sz="3200" dirty="0"/>
              <a:t>Data recovery</a:t>
            </a:r>
          </a:p>
          <a:p>
            <a:endParaRPr kumimoji="1" lang="en-US" altLang="zh-CN" sz="3200" dirty="0"/>
          </a:p>
          <a:p>
            <a:r>
              <a:rPr kumimoji="1" lang="en-US" altLang="zh-CN" sz="2800" dirty="0"/>
              <a:t>Parallelize data replication</a:t>
            </a:r>
          </a:p>
          <a:p>
            <a:r>
              <a:rPr kumimoji="1" lang="en-US" altLang="zh-CN" sz="2000" dirty="0"/>
              <a:t>Replicas are balanced</a:t>
            </a:r>
          </a:p>
          <a:p>
            <a:endParaRPr kumimoji="1" lang="en-US" altLang="zh-CN" sz="2000" dirty="0"/>
          </a:p>
          <a:p>
            <a:r>
              <a:rPr kumimoji="1" lang="en-US" altLang="zh-CN" sz="2800" dirty="0"/>
              <a:t>Done in background</a:t>
            </a:r>
          </a:p>
          <a:p>
            <a:r>
              <a:rPr kumimoji="1" lang="en-US" altLang="zh-CN" sz="2000" dirty="0"/>
              <a:t>Starts after locks acquired at all primaries</a:t>
            </a:r>
          </a:p>
          <a:p>
            <a:r>
              <a:rPr kumimoji="1" lang="en-US" altLang="zh-CN" sz="2000" dirty="0"/>
              <a:t>Paced</a:t>
            </a:r>
          </a:p>
          <a:p>
            <a:pPr marL="342900" indent="-342900">
              <a:buFont typeface="Arial" panose="020B0604020202020204" pitchFamily="34" charset="0"/>
              <a:buChar char="•"/>
            </a:pPr>
            <a:endParaRPr kumimoji="1" lang="en-US" altLang="zh-CN" sz="2000" dirty="0"/>
          </a:p>
        </p:txBody>
      </p:sp>
    </p:spTree>
    <p:extLst>
      <p:ext uri="{BB962C8B-B14F-4D97-AF65-F5344CB8AC3E}">
        <p14:creationId xmlns:p14="http://schemas.microsoft.com/office/powerpoint/2010/main" val="1799084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A316B35-F75A-7941-910F-69E0147AAF13}"/>
              </a:ext>
            </a:extLst>
          </p:cNvPr>
          <p:cNvSpPr/>
          <p:nvPr/>
        </p:nvSpPr>
        <p:spPr>
          <a:xfrm>
            <a:off x="817085" y="2659559"/>
            <a:ext cx="3238387" cy="923330"/>
          </a:xfrm>
          <a:prstGeom prst="rect">
            <a:avLst/>
          </a:prstGeom>
        </p:spPr>
        <p:txBody>
          <a:bodyPr wrap="none">
            <a:spAutoFit/>
          </a:bodyPr>
          <a:lstStyle/>
          <a:p>
            <a:r>
              <a:rPr kumimoji="1" lang="en-US" altLang="zh-CN" sz="5400" dirty="0"/>
              <a:t>Evaluation</a:t>
            </a:r>
          </a:p>
        </p:txBody>
      </p:sp>
    </p:spTree>
    <p:extLst>
      <p:ext uri="{BB962C8B-B14F-4D97-AF65-F5344CB8AC3E}">
        <p14:creationId xmlns:p14="http://schemas.microsoft.com/office/powerpoint/2010/main" val="3620191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E361BE2-BF26-1445-8D42-232CA5943F91}"/>
              </a:ext>
            </a:extLst>
          </p:cNvPr>
          <p:cNvSpPr txBox="1"/>
          <p:nvPr/>
        </p:nvSpPr>
        <p:spPr>
          <a:xfrm>
            <a:off x="1027136" y="751561"/>
            <a:ext cx="5799549" cy="4832092"/>
          </a:xfrm>
          <a:prstGeom prst="rect">
            <a:avLst/>
          </a:prstGeom>
          <a:noFill/>
        </p:spPr>
        <p:txBody>
          <a:bodyPr wrap="square" rtlCol="0">
            <a:spAutoFit/>
          </a:bodyPr>
          <a:lstStyle/>
          <a:p>
            <a:r>
              <a:rPr kumimoji="1" lang="en-US" altLang="zh-CN" sz="3200" dirty="0"/>
              <a:t>Settings</a:t>
            </a:r>
          </a:p>
          <a:p>
            <a:endParaRPr kumimoji="1" lang="en-US" altLang="zh-CN" sz="3200" dirty="0"/>
          </a:p>
          <a:p>
            <a:r>
              <a:rPr kumimoji="1" lang="en-US" altLang="zh-CN" sz="2800" dirty="0"/>
              <a:t>90</a:t>
            </a:r>
            <a:r>
              <a:rPr kumimoji="1" lang="zh-CN" altLang="en-US" sz="2800" dirty="0"/>
              <a:t> </a:t>
            </a:r>
            <a:r>
              <a:rPr kumimoji="1" lang="en-US" altLang="zh-CN" sz="2800" dirty="0"/>
              <a:t>machines</a:t>
            </a:r>
          </a:p>
          <a:p>
            <a:r>
              <a:rPr kumimoji="1" lang="en-US" altLang="zh-CN" sz="2000" dirty="0"/>
              <a:t>2x</a:t>
            </a:r>
            <a:r>
              <a:rPr kumimoji="1" lang="zh-CN" altLang="en-US" sz="2000" dirty="0"/>
              <a:t> </a:t>
            </a:r>
            <a:r>
              <a:rPr kumimoji="1" lang="en-US" altLang="zh-CN" sz="2000" dirty="0"/>
              <a:t>InfiniBand Mellanox ConnectX-3 56 Gbps</a:t>
            </a:r>
          </a:p>
          <a:p>
            <a:r>
              <a:rPr kumimoji="1" lang="en-US" altLang="zh-CN" sz="2000" dirty="0"/>
              <a:t>32 hardware threads</a:t>
            </a:r>
          </a:p>
          <a:p>
            <a:r>
              <a:rPr kumimoji="1" lang="en-US" altLang="zh-CN" sz="2000" dirty="0"/>
              <a:t>256GB DRAM</a:t>
            </a:r>
          </a:p>
          <a:p>
            <a:endParaRPr kumimoji="1" lang="en-US" altLang="zh-CN" sz="2000" dirty="0"/>
          </a:p>
          <a:p>
            <a:r>
              <a:rPr kumimoji="1" lang="en-US" altLang="zh-CN" sz="2800" dirty="0"/>
              <a:t>Standard OLTP benchmarks</a:t>
            </a:r>
          </a:p>
          <a:p>
            <a:r>
              <a:rPr kumimoji="1" lang="en-US" altLang="zh-CN" sz="2000" dirty="0"/>
              <a:t>TATP, TPCC</a:t>
            </a:r>
          </a:p>
          <a:p>
            <a:endParaRPr kumimoji="1" lang="en-US" altLang="zh-CN" sz="2000" dirty="0"/>
          </a:p>
          <a:p>
            <a:r>
              <a:rPr kumimoji="1" lang="en-US" altLang="zh-CN" sz="2800" dirty="0"/>
              <a:t>Performance, speed of recovery</a:t>
            </a:r>
          </a:p>
          <a:p>
            <a:r>
              <a:rPr kumimoji="1" lang="en-US" altLang="zh-CN" sz="2000" dirty="0"/>
              <a:t>3-way replication</a:t>
            </a:r>
          </a:p>
          <a:p>
            <a:pPr marL="342900" indent="-342900">
              <a:buFont typeface="Arial" panose="020B0604020202020204" pitchFamily="34" charset="0"/>
              <a:buChar char="•"/>
            </a:pPr>
            <a:endParaRPr kumimoji="1" lang="en-US" altLang="zh-CN" sz="2000" dirty="0"/>
          </a:p>
        </p:txBody>
      </p:sp>
    </p:spTree>
    <p:extLst>
      <p:ext uri="{BB962C8B-B14F-4D97-AF65-F5344CB8AC3E}">
        <p14:creationId xmlns:p14="http://schemas.microsoft.com/office/powerpoint/2010/main" val="3137923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1918240-8C7B-424B-928A-847FD8803B44}"/>
              </a:ext>
            </a:extLst>
          </p:cNvPr>
          <p:cNvSpPr txBox="1"/>
          <p:nvPr/>
        </p:nvSpPr>
        <p:spPr>
          <a:xfrm>
            <a:off x="1027136" y="751561"/>
            <a:ext cx="5799549" cy="646331"/>
          </a:xfrm>
          <a:prstGeom prst="rect">
            <a:avLst/>
          </a:prstGeom>
          <a:noFill/>
        </p:spPr>
        <p:txBody>
          <a:bodyPr wrap="square" rtlCol="0">
            <a:spAutoFit/>
          </a:bodyPr>
          <a:lstStyle/>
          <a:p>
            <a:r>
              <a:rPr kumimoji="1" lang="en-US" altLang="zh-CN" sz="3600" dirty="0"/>
              <a:t>Performance</a:t>
            </a:r>
          </a:p>
        </p:txBody>
      </p:sp>
      <p:pic>
        <p:nvPicPr>
          <p:cNvPr id="3" name="图片 2">
            <a:extLst>
              <a:ext uri="{FF2B5EF4-FFF2-40B4-BE49-F238E27FC236}">
                <a16:creationId xmlns:a16="http://schemas.microsoft.com/office/drawing/2014/main" id="{7CE5DE3E-D2DA-0446-B5AB-F5C7000C627C}"/>
              </a:ext>
            </a:extLst>
          </p:cNvPr>
          <p:cNvPicPr>
            <a:picLocks noChangeAspect="1"/>
          </p:cNvPicPr>
          <p:nvPr/>
        </p:nvPicPr>
        <p:blipFill>
          <a:blip r:embed="rId3"/>
          <a:stretch>
            <a:fillRect/>
          </a:stretch>
        </p:blipFill>
        <p:spPr>
          <a:xfrm>
            <a:off x="3276600" y="1613903"/>
            <a:ext cx="5638800" cy="4737100"/>
          </a:xfrm>
          <a:prstGeom prst="rect">
            <a:avLst/>
          </a:prstGeom>
        </p:spPr>
      </p:pic>
    </p:spTree>
    <p:extLst>
      <p:ext uri="{BB962C8B-B14F-4D97-AF65-F5344CB8AC3E}">
        <p14:creationId xmlns:p14="http://schemas.microsoft.com/office/powerpoint/2010/main" val="2927313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1918240-8C7B-424B-928A-847FD8803B44}"/>
              </a:ext>
            </a:extLst>
          </p:cNvPr>
          <p:cNvSpPr txBox="1"/>
          <p:nvPr/>
        </p:nvSpPr>
        <p:spPr>
          <a:xfrm>
            <a:off x="1027136" y="751561"/>
            <a:ext cx="5799549" cy="646331"/>
          </a:xfrm>
          <a:prstGeom prst="rect">
            <a:avLst/>
          </a:prstGeom>
          <a:noFill/>
        </p:spPr>
        <p:txBody>
          <a:bodyPr wrap="square" rtlCol="0">
            <a:spAutoFit/>
          </a:bodyPr>
          <a:lstStyle/>
          <a:p>
            <a:r>
              <a:rPr kumimoji="1" lang="en-US" altLang="zh-CN" sz="3600" dirty="0"/>
              <a:t>Performance</a:t>
            </a:r>
          </a:p>
        </p:txBody>
      </p:sp>
      <p:pic>
        <p:nvPicPr>
          <p:cNvPr id="3" name="图片 2">
            <a:extLst>
              <a:ext uri="{FF2B5EF4-FFF2-40B4-BE49-F238E27FC236}">
                <a16:creationId xmlns:a16="http://schemas.microsoft.com/office/drawing/2014/main" id="{7CE5DE3E-D2DA-0446-B5AB-F5C7000C627C}"/>
              </a:ext>
            </a:extLst>
          </p:cNvPr>
          <p:cNvPicPr>
            <a:picLocks noChangeAspect="1"/>
          </p:cNvPicPr>
          <p:nvPr/>
        </p:nvPicPr>
        <p:blipFill>
          <a:blip r:embed="rId2"/>
          <a:stretch>
            <a:fillRect/>
          </a:stretch>
        </p:blipFill>
        <p:spPr>
          <a:xfrm>
            <a:off x="3276600" y="1613903"/>
            <a:ext cx="5638800" cy="4737100"/>
          </a:xfrm>
          <a:prstGeom prst="rect">
            <a:avLst/>
          </a:prstGeom>
        </p:spPr>
      </p:pic>
      <p:sp>
        <p:nvSpPr>
          <p:cNvPr id="4" name="椭圆 3">
            <a:extLst>
              <a:ext uri="{FF2B5EF4-FFF2-40B4-BE49-F238E27FC236}">
                <a16:creationId xmlns:a16="http://schemas.microsoft.com/office/drawing/2014/main" id="{79F1FE02-2AF4-9E42-AD9C-852C5071A474}"/>
              </a:ext>
            </a:extLst>
          </p:cNvPr>
          <p:cNvSpPr/>
          <p:nvPr/>
        </p:nvSpPr>
        <p:spPr>
          <a:xfrm>
            <a:off x="8181473" y="4932948"/>
            <a:ext cx="240632" cy="24063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 name="文本框 4">
            <a:extLst>
              <a:ext uri="{FF2B5EF4-FFF2-40B4-BE49-F238E27FC236}">
                <a16:creationId xmlns:a16="http://schemas.microsoft.com/office/drawing/2014/main" id="{54B33347-4C72-7043-BED4-67EA84029161}"/>
              </a:ext>
            </a:extLst>
          </p:cNvPr>
          <p:cNvSpPr txBox="1"/>
          <p:nvPr/>
        </p:nvSpPr>
        <p:spPr>
          <a:xfrm>
            <a:off x="7411453" y="4655949"/>
            <a:ext cx="1188146" cy="276999"/>
          </a:xfrm>
          <a:prstGeom prst="rect">
            <a:avLst/>
          </a:prstGeom>
          <a:noFill/>
        </p:spPr>
        <p:txBody>
          <a:bodyPr wrap="none" rtlCol="0">
            <a:spAutoFit/>
          </a:bodyPr>
          <a:lstStyle/>
          <a:p>
            <a:r>
              <a:rPr kumimoji="1" lang="en-US" altLang="zh-CN" sz="1200" dirty="0"/>
              <a:t>140</a:t>
            </a:r>
            <a:r>
              <a:rPr kumimoji="1" lang="zh-CN" altLang="en-US" sz="1200" dirty="0"/>
              <a:t> </a:t>
            </a:r>
            <a:r>
              <a:rPr kumimoji="1" lang="en-US" altLang="zh-CN" sz="1200" dirty="0"/>
              <a:t>M</a:t>
            </a:r>
            <a:r>
              <a:rPr kumimoji="1" lang="zh-CN" altLang="en-US" sz="1200" dirty="0"/>
              <a:t> </a:t>
            </a:r>
            <a:r>
              <a:rPr kumimoji="1" lang="en-US" altLang="zh-CN" sz="1200" dirty="0"/>
              <a:t>@</a:t>
            </a:r>
            <a:r>
              <a:rPr kumimoji="1" lang="zh-CN" altLang="en-US" sz="1200" dirty="0"/>
              <a:t> </a:t>
            </a:r>
            <a:r>
              <a:rPr kumimoji="1" lang="en-US" altLang="zh-CN" sz="1200" dirty="0"/>
              <a:t>60</a:t>
            </a:r>
            <a:r>
              <a:rPr kumimoji="1" lang="zh-CN" altLang="en-US" sz="1200" dirty="0"/>
              <a:t> </a:t>
            </a:r>
            <a:r>
              <a:rPr lang="el-GR" altLang="zh-CN" sz="1200" dirty="0"/>
              <a:t>μ</a:t>
            </a:r>
            <a:r>
              <a:rPr lang="en-US" altLang="zh-CN" sz="1200" dirty="0"/>
              <a:t>s</a:t>
            </a:r>
            <a:endParaRPr kumimoji="1" lang="zh-CN" altLang="en-US" sz="1200" dirty="0"/>
          </a:p>
        </p:txBody>
      </p:sp>
    </p:spTree>
    <p:extLst>
      <p:ext uri="{BB962C8B-B14F-4D97-AF65-F5344CB8AC3E}">
        <p14:creationId xmlns:p14="http://schemas.microsoft.com/office/powerpoint/2010/main" val="1480484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1918240-8C7B-424B-928A-847FD8803B44}"/>
              </a:ext>
            </a:extLst>
          </p:cNvPr>
          <p:cNvSpPr txBox="1"/>
          <p:nvPr/>
        </p:nvSpPr>
        <p:spPr>
          <a:xfrm>
            <a:off x="1027136" y="751561"/>
            <a:ext cx="5799549" cy="646331"/>
          </a:xfrm>
          <a:prstGeom prst="rect">
            <a:avLst/>
          </a:prstGeom>
          <a:noFill/>
        </p:spPr>
        <p:txBody>
          <a:bodyPr wrap="square" rtlCol="0">
            <a:spAutoFit/>
          </a:bodyPr>
          <a:lstStyle/>
          <a:p>
            <a:r>
              <a:rPr kumimoji="1" lang="en-US" altLang="zh-CN" sz="3600" dirty="0"/>
              <a:t>Performance</a:t>
            </a:r>
          </a:p>
        </p:txBody>
      </p:sp>
      <p:pic>
        <p:nvPicPr>
          <p:cNvPr id="3" name="图片 2">
            <a:extLst>
              <a:ext uri="{FF2B5EF4-FFF2-40B4-BE49-F238E27FC236}">
                <a16:creationId xmlns:a16="http://schemas.microsoft.com/office/drawing/2014/main" id="{7CE5DE3E-D2DA-0446-B5AB-F5C7000C627C}"/>
              </a:ext>
            </a:extLst>
          </p:cNvPr>
          <p:cNvPicPr>
            <a:picLocks noChangeAspect="1"/>
          </p:cNvPicPr>
          <p:nvPr/>
        </p:nvPicPr>
        <p:blipFill>
          <a:blip r:embed="rId2"/>
          <a:stretch>
            <a:fillRect/>
          </a:stretch>
        </p:blipFill>
        <p:spPr>
          <a:xfrm>
            <a:off x="3276600" y="1613903"/>
            <a:ext cx="5638800" cy="4737100"/>
          </a:xfrm>
          <a:prstGeom prst="rect">
            <a:avLst/>
          </a:prstGeom>
        </p:spPr>
      </p:pic>
      <p:sp>
        <p:nvSpPr>
          <p:cNvPr id="4" name="椭圆 3">
            <a:extLst>
              <a:ext uri="{FF2B5EF4-FFF2-40B4-BE49-F238E27FC236}">
                <a16:creationId xmlns:a16="http://schemas.microsoft.com/office/drawing/2014/main" id="{79F1FE02-2AF4-9E42-AD9C-852C5071A474}"/>
              </a:ext>
            </a:extLst>
          </p:cNvPr>
          <p:cNvSpPr/>
          <p:nvPr/>
        </p:nvSpPr>
        <p:spPr>
          <a:xfrm>
            <a:off x="7886750" y="5084088"/>
            <a:ext cx="240632" cy="24063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 name="文本框 4">
            <a:extLst>
              <a:ext uri="{FF2B5EF4-FFF2-40B4-BE49-F238E27FC236}">
                <a16:creationId xmlns:a16="http://schemas.microsoft.com/office/drawing/2014/main" id="{54B33347-4C72-7043-BED4-67EA84029161}"/>
              </a:ext>
            </a:extLst>
          </p:cNvPr>
          <p:cNvSpPr txBox="1"/>
          <p:nvPr/>
        </p:nvSpPr>
        <p:spPr>
          <a:xfrm>
            <a:off x="7169628" y="4837583"/>
            <a:ext cx="1188146" cy="276999"/>
          </a:xfrm>
          <a:prstGeom prst="rect">
            <a:avLst/>
          </a:prstGeom>
          <a:noFill/>
        </p:spPr>
        <p:txBody>
          <a:bodyPr wrap="none" rtlCol="0">
            <a:spAutoFit/>
          </a:bodyPr>
          <a:lstStyle/>
          <a:p>
            <a:r>
              <a:rPr kumimoji="1" lang="en-US" altLang="zh-CN" sz="1200" dirty="0"/>
              <a:t>130</a:t>
            </a:r>
            <a:r>
              <a:rPr kumimoji="1" lang="zh-CN" altLang="en-US" sz="1200" dirty="0"/>
              <a:t> </a:t>
            </a:r>
            <a:r>
              <a:rPr kumimoji="1" lang="en-US" altLang="zh-CN" sz="1200" dirty="0"/>
              <a:t>M</a:t>
            </a:r>
            <a:r>
              <a:rPr kumimoji="1" lang="zh-CN" altLang="en-US" sz="1200" dirty="0"/>
              <a:t> </a:t>
            </a:r>
            <a:r>
              <a:rPr kumimoji="1" lang="en-US" altLang="zh-CN" sz="1200" dirty="0"/>
              <a:t>@</a:t>
            </a:r>
            <a:r>
              <a:rPr kumimoji="1" lang="zh-CN" altLang="en-US" sz="1200" dirty="0"/>
              <a:t> </a:t>
            </a:r>
            <a:r>
              <a:rPr kumimoji="1" lang="en-US" altLang="zh-CN" sz="1200" dirty="0"/>
              <a:t>30</a:t>
            </a:r>
            <a:r>
              <a:rPr kumimoji="1" lang="zh-CN" altLang="en-US" sz="1200" dirty="0"/>
              <a:t> </a:t>
            </a:r>
            <a:r>
              <a:rPr lang="el-GR" altLang="zh-CN" sz="1200" dirty="0"/>
              <a:t>μ</a:t>
            </a:r>
            <a:r>
              <a:rPr lang="en-US" altLang="zh-CN" sz="1200" dirty="0"/>
              <a:t>s</a:t>
            </a:r>
            <a:endParaRPr kumimoji="1" lang="zh-CN" altLang="en-US" sz="1200" dirty="0"/>
          </a:p>
        </p:txBody>
      </p:sp>
    </p:spTree>
    <p:extLst>
      <p:ext uri="{BB962C8B-B14F-4D97-AF65-F5344CB8AC3E}">
        <p14:creationId xmlns:p14="http://schemas.microsoft.com/office/powerpoint/2010/main" val="89837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13769AE-C8B7-FF42-BF18-ED838F35C952}"/>
              </a:ext>
            </a:extLst>
          </p:cNvPr>
          <p:cNvSpPr txBox="1"/>
          <p:nvPr/>
        </p:nvSpPr>
        <p:spPr>
          <a:xfrm>
            <a:off x="1027136" y="751561"/>
            <a:ext cx="5799549" cy="4339650"/>
          </a:xfrm>
          <a:prstGeom prst="rect">
            <a:avLst/>
          </a:prstGeom>
          <a:noFill/>
        </p:spPr>
        <p:txBody>
          <a:bodyPr wrap="square" rtlCol="0">
            <a:spAutoFit/>
          </a:bodyPr>
          <a:lstStyle/>
          <a:p>
            <a:r>
              <a:rPr kumimoji="1" lang="en-US" altLang="zh-CN" sz="4000" dirty="0"/>
              <a:t>Hardware trends</a:t>
            </a:r>
          </a:p>
          <a:p>
            <a:endParaRPr kumimoji="1" lang="en-US" altLang="zh-CN" sz="3200" dirty="0"/>
          </a:p>
          <a:p>
            <a:r>
              <a:rPr kumimoji="1" lang="en-US" altLang="zh-CN" sz="2800" dirty="0"/>
              <a:t>Lots of DRAM</a:t>
            </a:r>
          </a:p>
          <a:p>
            <a:pPr marL="342900" indent="-342900">
              <a:buFont typeface="Arial" panose="020B0604020202020204" pitchFamily="34" charset="0"/>
              <a:buChar char="•"/>
            </a:pPr>
            <a:r>
              <a:rPr kumimoji="1" lang="en-US" altLang="zh-CN" sz="2000" dirty="0"/>
              <a:t>256GB DRAM per machine and increasing</a:t>
            </a:r>
            <a:endParaRPr kumimoji="1" lang="en-US" altLang="zh-CN" sz="3200" dirty="0"/>
          </a:p>
          <a:p>
            <a:r>
              <a:rPr kumimoji="1" lang="en-US" altLang="zh-CN" sz="2800" dirty="0"/>
              <a:t>Non-volatile memory</a:t>
            </a:r>
          </a:p>
          <a:p>
            <a:pPr marL="342900" indent="-342900">
              <a:buFont typeface="Arial" panose="020B0604020202020204" pitchFamily="34" charset="0"/>
              <a:buChar char="•"/>
            </a:pPr>
            <a:r>
              <a:rPr kumimoji="1" lang="en-US" altLang="zh-CN" sz="2000" dirty="0"/>
              <a:t>Li-ion battery integrated with power supply</a:t>
            </a:r>
          </a:p>
          <a:p>
            <a:pPr marL="342900" indent="-342900">
              <a:buFont typeface="Arial" panose="020B0604020202020204" pitchFamily="34" charset="0"/>
              <a:buChar char="•"/>
            </a:pPr>
            <a:r>
              <a:rPr kumimoji="1" lang="en-US" altLang="zh-CN" sz="2000" dirty="0"/>
              <a:t>Flush DRAM to SSD when power failure</a:t>
            </a:r>
          </a:p>
          <a:p>
            <a:r>
              <a:rPr kumimoji="1" lang="en-US" altLang="zh-CN" sz="2800" dirty="0"/>
              <a:t>Fast networks with RDMA</a:t>
            </a:r>
          </a:p>
          <a:p>
            <a:pPr marL="342900" indent="-342900">
              <a:buFont typeface="Arial" panose="020B0604020202020204" pitchFamily="34" charset="0"/>
              <a:buChar char="•"/>
            </a:pPr>
            <a:r>
              <a:rPr kumimoji="1" lang="en-US" altLang="zh-CN" sz="2000" dirty="0"/>
              <a:t>100 Gbps of bandwidth, 100 M ops/s, 1~3 </a:t>
            </a:r>
            <a:r>
              <a:rPr lang="el-GR" altLang="zh-CN" dirty="0"/>
              <a:t>μ</a:t>
            </a:r>
            <a:r>
              <a:rPr lang="en-US" altLang="zh-CN" dirty="0"/>
              <a:t>s</a:t>
            </a:r>
            <a:r>
              <a:rPr lang="zh-CN" altLang="en-US" dirty="0"/>
              <a:t> </a:t>
            </a:r>
            <a:r>
              <a:rPr lang="en-US" altLang="zh-CN" dirty="0"/>
              <a:t>latency</a:t>
            </a:r>
            <a:r>
              <a:rPr lang="zh-CN" altLang="en-US" dirty="0"/>
              <a:t> </a:t>
            </a:r>
            <a:r>
              <a:rPr kumimoji="1" lang="en-US" altLang="zh-CN" sz="2000" dirty="0"/>
              <a:t>RDMA</a:t>
            </a:r>
            <a:r>
              <a:rPr kumimoji="1" lang="zh-CN" altLang="en-US" sz="2000" dirty="0"/>
              <a:t> </a:t>
            </a:r>
            <a:r>
              <a:rPr kumimoji="1" lang="en-US" altLang="zh-CN" sz="2000" dirty="0"/>
              <a:t>reads</a:t>
            </a:r>
            <a:r>
              <a:rPr kumimoji="1" lang="zh-CN" altLang="en-US" sz="2000" dirty="0"/>
              <a:t> </a:t>
            </a:r>
            <a:r>
              <a:rPr kumimoji="1" lang="en-US" altLang="zh-CN" sz="2000" dirty="0"/>
              <a:t>and</a:t>
            </a:r>
            <a:r>
              <a:rPr kumimoji="1" lang="zh-CN" altLang="en-US" sz="2000" dirty="0"/>
              <a:t> </a:t>
            </a:r>
            <a:r>
              <a:rPr kumimoji="1" lang="en-US" altLang="zh-CN" sz="2000" dirty="0"/>
              <a:t>writes</a:t>
            </a:r>
          </a:p>
          <a:p>
            <a:pPr marL="342900" indent="-342900">
              <a:buFont typeface="Arial" panose="020B0604020202020204" pitchFamily="34" charset="0"/>
              <a:buChar char="•"/>
            </a:pPr>
            <a:endParaRPr kumimoji="1" lang="en-US" altLang="zh-CN" sz="2000" dirty="0"/>
          </a:p>
        </p:txBody>
      </p:sp>
      <p:sp>
        <p:nvSpPr>
          <p:cNvPr id="3" name="文本框 2">
            <a:extLst>
              <a:ext uri="{FF2B5EF4-FFF2-40B4-BE49-F238E27FC236}">
                <a16:creationId xmlns:a16="http://schemas.microsoft.com/office/drawing/2014/main" id="{77385CF3-EC2F-2344-8A3C-9158D344EA84}"/>
              </a:ext>
            </a:extLst>
          </p:cNvPr>
          <p:cNvSpPr txBox="1"/>
          <p:nvPr/>
        </p:nvSpPr>
        <p:spPr>
          <a:xfrm>
            <a:off x="1204587" y="4938479"/>
            <a:ext cx="9782826" cy="1077218"/>
          </a:xfrm>
          <a:prstGeom prst="rect">
            <a:avLst/>
          </a:prstGeom>
          <a:noFill/>
        </p:spPr>
        <p:txBody>
          <a:bodyPr wrap="square" rtlCol="0">
            <a:spAutoFit/>
          </a:bodyPr>
          <a:lstStyle/>
          <a:p>
            <a:pPr algn="ctr"/>
            <a:r>
              <a:rPr lang="en-US" altLang="zh-CN" sz="3200" dirty="0"/>
              <a:t>Eliminates</a:t>
            </a:r>
            <a:r>
              <a:rPr lang="zh-CN" altLang="en-US" sz="3200" dirty="0"/>
              <a:t> </a:t>
            </a:r>
            <a:r>
              <a:rPr lang="en-US" altLang="zh-CN" sz="3200" dirty="0"/>
              <a:t>storage and networks bottlenecks but leaves the CPU bottlenecks</a:t>
            </a:r>
            <a:endParaRPr kumimoji="1" lang="zh-CN" altLang="en-US" sz="3200" dirty="0"/>
          </a:p>
        </p:txBody>
      </p:sp>
    </p:spTree>
    <p:extLst>
      <p:ext uri="{BB962C8B-B14F-4D97-AF65-F5344CB8AC3E}">
        <p14:creationId xmlns:p14="http://schemas.microsoft.com/office/powerpoint/2010/main" val="1341623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C753A9F-57CE-9A45-A356-8406FBC79D51}"/>
              </a:ext>
            </a:extLst>
          </p:cNvPr>
          <p:cNvPicPr>
            <a:picLocks noChangeAspect="1"/>
          </p:cNvPicPr>
          <p:nvPr/>
        </p:nvPicPr>
        <p:blipFill>
          <a:blip r:embed="rId2"/>
          <a:stretch>
            <a:fillRect/>
          </a:stretch>
        </p:blipFill>
        <p:spPr>
          <a:xfrm>
            <a:off x="3378200" y="1579337"/>
            <a:ext cx="5435600" cy="4635500"/>
          </a:xfrm>
          <a:prstGeom prst="rect">
            <a:avLst/>
          </a:prstGeom>
        </p:spPr>
      </p:pic>
      <p:sp>
        <p:nvSpPr>
          <p:cNvPr id="3" name="文本框 2">
            <a:extLst>
              <a:ext uri="{FF2B5EF4-FFF2-40B4-BE49-F238E27FC236}">
                <a16:creationId xmlns:a16="http://schemas.microsoft.com/office/drawing/2014/main" id="{166CCE48-2466-1B47-BAA4-D3C663A9ECE3}"/>
              </a:ext>
            </a:extLst>
          </p:cNvPr>
          <p:cNvSpPr txBox="1"/>
          <p:nvPr/>
        </p:nvSpPr>
        <p:spPr>
          <a:xfrm>
            <a:off x="1027136" y="751561"/>
            <a:ext cx="5799549" cy="646331"/>
          </a:xfrm>
          <a:prstGeom prst="rect">
            <a:avLst/>
          </a:prstGeom>
          <a:noFill/>
        </p:spPr>
        <p:txBody>
          <a:bodyPr wrap="square" rtlCol="0">
            <a:spAutoFit/>
          </a:bodyPr>
          <a:lstStyle/>
          <a:p>
            <a:r>
              <a:rPr kumimoji="1" lang="en-US" altLang="zh-CN" sz="3600" dirty="0"/>
              <a:t>Recovery</a:t>
            </a:r>
          </a:p>
        </p:txBody>
      </p:sp>
    </p:spTree>
    <p:extLst>
      <p:ext uri="{BB962C8B-B14F-4D97-AF65-F5344CB8AC3E}">
        <p14:creationId xmlns:p14="http://schemas.microsoft.com/office/powerpoint/2010/main" val="37911911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6CCE48-2466-1B47-BAA4-D3C663A9ECE3}"/>
              </a:ext>
            </a:extLst>
          </p:cNvPr>
          <p:cNvSpPr txBox="1"/>
          <p:nvPr/>
        </p:nvSpPr>
        <p:spPr>
          <a:xfrm>
            <a:off x="1027136" y="751561"/>
            <a:ext cx="5799549" cy="646331"/>
          </a:xfrm>
          <a:prstGeom prst="rect">
            <a:avLst/>
          </a:prstGeom>
          <a:noFill/>
        </p:spPr>
        <p:txBody>
          <a:bodyPr wrap="square" rtlCol="0">
            <a:spAutoFit/>
          </a:bodyPr>
          <a:lstStyle/>
          <a:p>
            <a:r>
              <a:rPr kumimoji="1" lang="en-US" altLang="zh-CN" sz="3600" dirty="0"/>
              <a:t>Data</a:t>
            </a:r>
            <a:r>
              <a:rPr kumimoji="1" lang="zh-CN" altLang="en-US" sz="3600" dirty="0"/>
              <a:t> </a:t>
            </a:r>
            <a:r>
              <a:rPr kumimoji="1" lang="en-US" altLang="zh-CN" sz="3600" dirty="0"/>
              <a:t>replication</a:t>
            </a:r>
          </a:p>
        </p:txBody>
      </p:sp>
      <p:pic>
        <p:nvPicPr>
          <p:cNvPr id="4" name="图片 3">
            <a:extLst>
              <a:ext uri="{FF2B5EF4-FFF2-40B4-BE49-F238E27FC236}">
                <a16:creationId xmlns:a16="http://schemas.microsoft.com/office/drawing/2014/main" id="{363407CE-9CFA-9E46-91C0-78C19DA874C3}"/>
              </a:ext>
            </a:extLst>
          </p:cNvPr>
          <p:cNvPicPr>
            <a:picLocks noChangeAspect="1"/>
          </p:cNvPicPr>
          <p:nvPr/>
        </p:nvPicPr>
        <p:blipFill>
          <a:blip r:embed="rId2"/>
          <a:stretch>
            <a:fillRect/>
          </a:stretch>
        </p:blipFill>
        <p:spPr>
          <a:xfrm>
            <a:off x="3272064" y="1777999"/>
            <a:ext cx="6388100" cy="4673600"/>
          </a:xfrm>
          <a:prstGeom prst="rect">
            <a:avLst/>
          </a:prstGeom>
        </p:spPr>
      </p:pic>
    </p:spTree>
    <p:extLst>
      <p:ext uri="{BB962C8B-B14F-4D97-AF65-F5344CB8AC3E}">
        <p14:creationId xmlns:p14="http://schemas.microsoft.com/office/powerpoint/2010/main" val="15682033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6CCE48-2466-1B47-BAA4-D3C663A9ECE3}"/>
              </a:ext>
            </a:extLst>
          </p:cNvPr>
          <p:cNvSpPr txBox="1"/>
          <p:nvPr/>
        </p:nvSpPr>
        <p:spPr>
          <a:xfrm>
            <a:off x="1027136" y="751561"/>
            <a:ext cx="5799549" cy="646331"/>
          </a:xfrm>
          <a:prstGeom prst="rect">
            <a:avLst/>
          </a:prstGeom>
          <a:noFill/>
        </p:spPr>
        <p:txBody>
          <a:bodyPr wrap="square" rtlCol="0">
            <a:spAutoFit/>
          </a:bodyPr>
          <a:lstStyle/>
          <a:p>
            <a:r>
              <a:rPr kumimoji="1" lang="en-US" altLang="zh-CN" sz="3600"/>
              <a:t>18</a:t>
            </a:r>
            <a:r>
              <a:rPr kumimoji="1" lang="zh-CN" altLang="en-US" sz="3600"/>
              <a:t> </a:t>
            </a:r>
            <a:r>
              <a:rPr kumimoji="1" lang="en-US" altLang="zh-CN" sz="3600"/>
              <a:t>machines</a:t>
            </a:r>
            <a:r>
              <a:rPr kumimoji="1" lang="zh-CN" altLang="en-US" sz="3600"/>
              <a:t> </a:t>
            </a:r>
            <a:r>
              <a:rPr kumimoji="1" lang="en-US" altLang="zh-CN" sz="3600"/>
              <a:t>failing</a:t>
            </a:r>
            <a:endParaRPr kumimoji="1" lang="en-US" altLang="zh-CN" sz="3600" dirty="0"/>
          </a:p>
        </p:txBody>
      </p:sp>
      <p:pic>
        <p:nvPicPr>
          <p:cNvPr id="4" name="图片 3">
            <a:extLst>
              <a:ext uri="{FF2B5EF4-FFF2-40B4-BE49-F238E27FC236}">
                <a16:creationId xmlns:a16="http://schemas.microsoft.com/office/drawing/2014/main" id="{E1861B4B-0F5F-7A4F-939F-A53C061A3D94}"/>
              </a:ext>
            </a:extLst>
          </p:cNvPr>
          <p:cNvPicPr>
            <a:picLocks noChangeAspect="1"/>
          </p:cNvPicPr>
          <p:nvPr/>
        </p:nvPicPr>
        <p:blipFill>
          <a:blip r:embed="rId2"/>
          <a:stretch>
            <a:fillRect/>
          </a:stretch>
        </p:blipFill>
        <p:spPr>
          <a:xfrm>
            <a:off x="3257550" y="1484978"/>
            <a:ext cx="5676900" cy="5194300"/>
          </a:xfrm>
          <a:prstGeom prst="rect">
            <a:avLst/>
          </a:prstGeom>
        </p:spPr>
      </p:pic>
    </p:spTree>
    <p:extLst>
      <p:ext uri="{BB962C8B-B14F-4D97-AF65-F5344CB8AC3E}">
        <p14:creationId xmlns:p14="http://schemas.microsoft.com/office/powerpoint/2010/main" val="15240620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59AFF47-73E6-D948-89AA-36243E8AF2EC}"/>
              </a:ext>
            </a:extLst>
          </p:cNvPr>
          <p:cNvSpPr/>
          <p:nvPr/>
        </p:nvSpPr>
        <p:spPr>
          <a:xfrm>
            <a:off x="817085" y="2659559"/>
            <a:ext cx="2260555" cy="923330"/>
          </a:xfrm>
          <a:prstGeom prst="rect">
            <a:avLst/>
          </a:prstGeom>
        </p:spPr>
        <p:txBody>
          <a:bodyPr wrap="none">
            <a:spAutoFit/>
          </a:bodyPr>
          <a:lstStyle/>
          <a:p>
            <a:r>
              <a:rPr kumimoji="1" lang="en-US" altLang="zh-CN" sz="5400" dirty="0"/>
              <a:t>Thanks</a:t>
            </a:r>
          </a:p>
        </p:txBody>
      </p:sp>
    </p:spTree>
    <p:extLst>
      <p:ext uri="{BB962C8B-B14F-4D97-AF65-F5344CB8AC3E}">
        <p14:creationId xmlns:p14="http://schemas.microsoft.com/office/powerpoint/2010/main" val="3075867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4552040-7140-F944-9077-18BE72123E2D}"/>
              </a:ext>
            </a:extLst>
          </p:cNvPr>
          <p:cNvSpPr txBox="1"/>
          <p:nvPr/>
        </p:nvSpPr>
        <p:spPr>
          <a:xfrm>
            <a:off x="1204587" y="1768002"/>
            <a:ext cx="9782826" cy="1200329"/>
          </a:xfrm>
          <a:prstGeom prst="rect">
            <a:avLst/>
          </a:prstGeom>
          <a:noFill/>
        </p:spPr>
        <p:txBody>
          <a:bodyPr wrap="square" rtlCol="0">
            <a:spAutoFit/>
          </a:bodyPr>
          <a:lstStyle/>
          <a:p>
            <a:pPr algn="ctr"/>
            <a:r>
              <a:rPr lang="en-US" altLang="zh-CN" sz="3600" dirty="0">
                <a:latin typeface="Cordia New" panose="020B0304020202020204" pitchFamily="34" charset="-34"/>
                <a:ea typeface="Dotum" panose="020B0600000101010101" pitchFamily="34" charset="-127"/>
                <a:cs typeface="Cordia New" panose="020B0304020202020204" pitchFamily="34" charset="-34"/>
              </a:rPr>
              <a:t>Design transaction and recovery protocols from first principles to use the hardware effectively </a:t>
            </a:r>
            <a:endParaRPr kumimoji="1" lang="zh-CN" altLang="en-US" sz="3600" dirty="0">
              <a:latin typeface="Cordia New" panose="020B0304020202020204" pitchFamily="34" charset="-34"/>
              <a:ea typeface="Dotum" panose="020B0600000101010101" pitchFamily="34" charset="-127"/>
              <a:cs typeface="Cordia New" panose="020B0304020202020204" pitchFamily="34" charset="-34"/>
            </a:endParaRPr>
          </a:p>
        </p:txBody>
      </p:sp>
      <p:sp>
        <p:nvSpPr>
          <p:cNvPr id="3" name="矩形 2">
            <a:extLst>
              <a:ext uri="{FF2B5EF4-FFF2-40B4-BE49-F238E27FC236}">
                <a16:creationId xmlns:a16="http://schemas.microsoft.com/office/drawing/2014/main" id="{B175AB71-8759-7946-B3E8-8EBAC95BE450}"/>
              </a:ext>
            </a:extLst>
          </p:cNvPr>
          <p:cNvSpPr/>
          <p:nvPr/>
        </p:nvSpPr>
        <p:spPr>
          <a:xfrm>
            <a:off x="1545576" y="3670055"/>
            <a:ext cx="3079547" cy="115552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rPr>
              <a:t>Use one-sided RDMA operation</a:t>
            </a:r>
            <a:endParaRPr kumimoji="1" lang="zh-CN" altLang="en-US" sz="2400" dirty="0">
              <a:solidFill>
                <a:schemeClr val="tx1"/>
              </a:solidFill>
            </a:endParaRPr>
          </a:p>
        </p:txBody>
      </p:sp>
      <p:sp>
        <p:nvSpPr>
          <p:cNvPr id="4" name="矩形 3">
            <a:extLst>
              <a:ext uri="{FF2B5EF4-FFF2-40B4-BE49-F238E27FC236}">
                <a16:creationId xmlns:a16="http://schemas.microsoft.com/office/drawing/2014/main" id="{D0ACF7E5-AE0F-B74E-AC28-DC63CCE16C0D}"/>
              </a:ext>
            </a:extLst>
          </p:cNvPr>
          <p:cNvSpPr/>
          <p:nvPr/>
        </p:nvSpPr>
        <p:spPr>
          <a:xfrm>
            <a:off x="4625123" y="3670055"/>
            <a:ext cx="3079547" cy="115552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rPr>
              <a:t>Reduce message counts</a:t>
            </a:r>
            <a:endParaRPr kumimoji="1" lang="zh-CN" altLang="en-US" sz="2400" dirty="0">
              <a:solidFill>
                <a:schemeClr val="tx1"/>
              </a:solidFill>
            </a:endParaRPr>
          </a:p>
        </p:txBody>
      </p:sp>
      <p:sp>
        <p:nvSpPr>
          <p:cNvPr id="5" name="矩形 4">
            <a:extLst>
              <a:ext uri="{FF2B5EF4-FFF2-40B4-BE49-F238E27FC236}">
                <a16:creationId xmlns:a16="http://schemas.microsoft.com/office/drawing/2014/main" id="{91146312-7F00-8846-83C2-9AECD44C4A07}"/>
              </a:ext>
            </a:extLst>
          </p:cNvPr>
          <p:cNvSpPr/>
          <p:nvPr/>
        </p:nvSpPr>
        <p:spPr>
          <a:xfrm>
            <a:off x="7704670" y="3670055"/>
            <a:ext cx="3079547" cy="115552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rPr>
              <a:t>Effectively use parallelism</a:t>
            </a:r>
            <a:endParaRPr kumimoji="1" lang="zh-CN" altLang="en-US" sz="2400" dirty="0">
              <a:solidFill>
                <a:schemeClr val="tx1"/>
              </a:solidFill>
            </a:endParaRPr>
          </a:p>
        </p:txBody>
      </p:sp>
    </p:spTree>
    <p:extLst>
      <p:ext uri="{BB962C8B-B14F-4D97-AF65-F5344CB8AC3E}">
        <p14:creationId xmlns:p14="http://schemas.microsoft.com/office/powerpoint/2010/main" val="1504209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F82FBAE-BC05-2945-9BB2-A4E183AE6430}"/>
              </a:ext>
            </a:extLst>
          </p:cNvPr>
          <p:cNvSpPr txBox="1"/>
          <p:nvPr/>
        </p:nvSpPr>
        <p:spPr>
          <a:xfrm>
            <a:off x="1027136" y="751561"/>
            <a:ext cx="5799549" cy="5262979"/>
          </a:xfrm>
          <a:prstGeom prst="rect">
            <a:avLst/>
          </a:prstGeom>
          <a:noFill/>
        </p:spPr>
        <p:txBody>
          <a:bodyPr wrap="square" rtlCol="0">
            <a:spAutoFit/>
          </a:bodyPr>
          <a:lstStyle/>
          <a:p>
            <a:r>
              <a:rPr kumimoji="1" lang="en-US" altLang="zh-CN" sz="4000" dirty="0"/>
              <a:t>Outline</a:t>
            </a:r>
          </a:p>
          <a:p>
            <a:endParaRPr kumimoji="1" lang="en-US" altLang="zh-CN" sz="3200" dirty="0"/>
          </a:p>
          <a:p>
            <a:r>
              <a:rPr kumimoji="1" lang="en-US" altLang="zh-CN" sz="3200" dirty="0"/>
              <a:t>Background</a:t>
            </a:r>
          </a:p>
          <a:p>
            <a:endParaRPr kumimoji="1" lang="en-US" altLang="zh-CN" sz="3200" dirty="0"/>
          </a:p>
          <a:p>
            <a:r>
              <a:rPr kumimoji="1" lang="en-US" altLang="zh-CN" sz="3200" dirty="0"/>
              <a:t>Transaction Protocol</a:t>
            </a:r>
          </a:p>
          <a:p>
            <a:endParaRPr kumimoji="1" lang="en-US" altLang="zh-CN" sz="3200" dirty="0"/>
          </a:p>
          <a:p>
            <a:r>
              <a:rPr kumimoji="1" lang="en-US" altLang="zh-CN" sz="3200" dirty="0"/>
              <a:t>Failure Recovery</a:t>
            </a:r>
          </a:p>
          <a:p>
            <a:endParaRPr kumimoji="1" lang="en-US" altLang="zh-CN" sz="3200" dirty="0"/>
          </a:p>
          <a:p>
            <a:r>
              <a:rPr kumimoji="1" lang="en-US" altLang="zh-CN" sz="3200" dirty="0"/>
              <a:t>Evaluation</a:t>
            </a:r>
          </a:p>
          <a:p>
            <a:endParaRPr kumimoji="1" lang="en-US" altLang="zh-CN" sz="2000" dirty="0"/>
          </a:p>
          <a:p>
            <a:pPr marL="342900" indent="-342900">
              <a:buFont typeface="Arial" panose="020B0604020202020204" pitchFamily="34" charset="0"/>
              <a:buChar char="•"/>
            </a:pPr>
            <a:endParaRPr kumimoji="1" lang="en-US" altLang="zh-CN" sz="2000" dirty="0"/>
          </a:p>
        </p:txBody>
      </p:sp>
    </p:spTree>
    <p:extLst>
      <p:ext uri="{BB962C8B-B14F-4D97-AF65-F5344CB8AC3E}">
        <p14:creationId xmlns:p14="http://schemas.microsoft.com/office/powerpoint/2010/main" val="1276251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A316B35-F75A-7941-910F-69E0147AAF13}"/>
              </a:ext>
            </a:extLst>
          </p:cNvPr>
          <p:cNvSpPr/>
          <p:nvPr/>
        </p:nvSpPr>
        <p:spPr>
          <a:xfrm>
            <a:off x="817085" y="2659559"/>
            <a:ext cx="3746538" cy="923330"/>
          </a:xfrm>
          <a:prstGeom prst="rect">
            <a:avLst/>
          </a:prstGeom>
        </p:spPr>
        <p:txBody>
          <a:bodyPr wrap="none">
            <a:spAutoFit/>
          </a:bodyPr>
          <a:lstStyle/>
          <a:p>
            <a:r>
              <a:rPr kumimoji="1" lang="en-US" altLang="zh-CN" sz="5400" dirty="0"/>
              <a:t>Background</a:t>
            </a:r>
          </a:p>
        </p:txBody>
      </p:sp>
    </p:spTree>
    <p:extLst>
      <p:ext uri="{BB962C8B-B14F-4D97-AF65-F5344CB8AC3E}">
        <p14:creationId xmlns:p14="http://schemas.microsoft.com/office/powerpoint/2010/main" val="2476306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D78C4B5-06F2-4141-A645-931244C00F0F}"/>
              </a:ext>
            </a:extLst>
          </p:cNvPr>
          <p:cNvSpPr/>
          <p:nvPr/>
        </p:nvSpPr>
        <p:spPr>
          <a:xfrm>
            <a:off x="1369219" y="3021810"/>
            <a:ext cx="1000125" cy="121443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solidFill>
                  <a:schemeClr val="tx1"/>
                </a:solidFill>
              </a:rPr>
              <a:t>machine</a:t>
            </a:r>
            <a:endParaRPr kumimoji="1" lang="zh-CN" altLang="en-US" sz="1600" dirty="0">
              <a:solidFill>
                <a:schemeClr val="tx1"/>
              </a:solidFill>
            </a:endParaRPr>
          </a:p>
        </p:txBody>
      </p:sp>
      <p:sp>
        <p:nvSpPr>
          <p:cNvPr id="6" name="矩形 5">
            <a:extLst>
              <a:ext uri="{FF2B5EF4-FFF2-40B4-BE49-F238E27FC236}">
                <a16:creationId xmlns:a16="http://schemas.microsoft.com/office/drawing/2014/main" id="{BF44B4F3-B8F0-C84C-9E0F-7E85D7A151D9}"/>
              </a:ext>
            </a:extLst>
          </p:cNvPr>
          <p:cNvSpPr/>
          <p:nvPr/>
        </p:nvSpPr>
        <p:spPr>
          <a:xfrm>
            <a:off x="2652713" y="3021809"/>
            <a:ext cx="1000125" cy="121443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solidFill>
                  <a:schemeClr val="tx1"/>
                </a:solidFill>
              </a:rPr>
              <a:t>machine</a:t>
            </a:r>
            <a:endParaRPr kumimoji="1" lang="zh-CN" altLang="en-US" sz="1600" dirty="0">
              <a:solidFill>
                <a:schemeClr val="tx1"/>
              </a:solidFill>
            </a:endParaRPr>
          </a:p>
        </p:txBody>
      </p:sp>
      <p:sp>
        <p:nvSpPr>
          <p:cNvPr id="7" name="矩形 6">
            <a:extLst>
              <a:ext uri="{FF2B5EF4-FFF2-40B4-BE49-F238E27FC236}">
                <a16:creationId xmlns:a16="http://schemas.microsoft.com/office/drawing/2014/main" id="{6BFF2536-2572-0841-BE97-2C6671EB2684}"/>
              </a:ext>
            </a:extLst>
          </p:cNvPr>
          <p:cNvSpPr/>
          <p:nvPr/>
        </p:nvSpPr>
        <p:spPr>
          <a:xfrm>
            <a:off x="3936207" y="3021808"/>
            <a:ext cx="1000125" cy="121443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solidFill>
                  <a:schemeClr val="tx1"/>
                </a:solidFill>
              </a:rPr>
              <a:t>machine</a:t>
            </a:r>
            <a:endParaRPr kumimoji="1" lang="zh-CN" altLang="en-US" sz="1600" dirty="0">
              <a:solidFill>
                <a:schemeClr val="tx1"/>
              </a:solidFill>
            </a:endParaRPr>
          </a:p>
        </p:txBody>
      </p:sp>
      <p:sp>
        <p:nvSpPr>
          <p:cNvPr id="8" name="矩形 7">
            <a:extLst>
              <a:ext uri="{FF2B5EF4-FFF2-40B4-BE49-F238E27FC236}">
                <a16:creationId xmlns:a16="http://schemas.microsoft.com/office/drawing/2014/main" id="{92226DC1-A09E-3F40-BB33-26945649598C}"/>
              </a:ext>
            </a:extLst>
          </p:cNvPr>
          <p:cNvSpPr/>
          <p:nvPr/>
        </p:nvSpPr>
        <p:spPr>
          <a:xfrm>
            <a:off x="5219701" y="3021807"/>
            <a:ext cx="1000125" cy="121443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solidFill>
                  <a:schemeClr val="tx1"/>
                </a:solidFill>
              </a:rPr>
              <a:t>machine</a:t>
            </a:r>
            <a:endParaRPr kumimoji="1" lang="zh-CN" altLang="en-US" sz="1600" dirty="0">
              <a:solidFill>
                <a:schemeClr val="tx1"/>
              </a:solidFill>
            </a:endParaRPr>
          </a:p>
        </p:txBody>
      </p:sp>
      <p:sp>
        <p:nvSpPr>
          <p:cNvPr id="9" name="矩形 8">
            <a:extLst>
              <a:ext uri="{FF2B5EF4-FFF2-40B4-BE49-F238E27FC236}">
                <a16:creationId xmlns:a16="http://schemas.microsoft.com/office/drawing/2014/main" id="{2F9A2305-1C09-9646-B160-57A423322E44}"/>
              </a:ext>
            </a:extLst>
          </p:cNvPr>
          <p:cNvSpPr/>
          <p:nvPr/>
        </p:nvSpPr>
        <p:spPr>
          <a:xfrm>
            <a:off x="6503195" y="3021806"/>
            <a:ext cx="1000125" cy="121443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solidFill>
                  <a:schemeClr val="tx1"/>
                </a:solidFill>
              </a:rPr>
              <a:t>machine</a:t>
            </a:r>
            <a:endParaRPr kumimoji="1" lang="zh-CN" altLang="en-US" sz="1600" dirty="0">
              <a:solidFill>
                <a:schemeClr val="tx1"/>
              </a:solidFill>
            </a:endParaRPr>
          </a:p>
        </p:txBody>
      </p:sp>
      <p:sp>
        <p:nvSpPr>
          <p:cNvPr id="11" name="文本框 10">
            <a:extLst>
              <a:ext uri="{FF2B5EF4-FFF2-40B4-BE49-F238E27FC236}">
                <a16:creationId xmlns:a16="http://schemas.microsoft.com/office/drawing/2014/main" id="{C4ECA525-3B80-DC42-90A7-EC397C89F691}"/>
              </a:ext>
            </a:extLst>
          </p:cNvPr>
          <p:cNvSpPr txBox="1"/>
          <p:nvPr/>
        </p:nvSpPr>
        <p:spPr>
          <a:xfrm>
            <a:off x="1027136" y="751561"/>
            <a:ext cx="5799549" cy="646331"/>
          </a:xfrm>
          <a:prstGeom prst="rect">
            <a:avLst/>
          </a:prstGeom>
          <a:noFill/>
        </p:spPr>
        <p:txBody>
          <a:bodyPr wrap="square" rtlCol="0">
            <a:spAutoFit/>
          </a:bodyPr>
          <a:lstStyle/>
          <a:p>
            <a:r>
              <a:rPr kumimoji="1" lang="en-US" altLang="zh-CN" sz="3600" dirty="0"/>
              <a:t>FaRM (NSDI’14)</a:t>
            </a:r>
          </a:p>
        </p:txBody>
      </p:sp>
      <p:sp>
        <p:nvSpPr>
          <p:cNvPr id="13" name="立方体 12">
            <a:extLst>
              <a:ext uri="{FF2B5EF4-FFF2-40B4-BE49-F238E27FC236}">
                <a16:creationId xmlns:a16="http://schemas.microsoft.com/office/drawing/2014/main" id="{A8576300-4BF6-7B45-B914-96A137CEBF7D}"/>
              </a:ext>
            </a:extLst>
          </p:cNvPr>
          <p:cNvSpPr/>
          <p:nvPr/>
        </p:nvSpPr>
        <p:spPr>
          <a:xfrm>
            <a:off x="3902870" y="5014916"/>
            <a:ext cx="1033462" cy="285750"/>
          </a:xfrm>
          <a:prstGeom prst="cub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 name="直线连接符 14">
            <a:extLst>
              <a:ext uri="{FF2B5EF4-FFF2-40B4-BE49-F238E27FC236}">
                <a16:creationId xmlns:a16="http://schemas.microsoft.com/office/drawing/2014/main" id="{A2CDED48-CC16-FB4B-B712-3A98FEE30689}"/>
              </a:ext>
            </a:extLst>
          </p:cNvPr>
          <p:cNvCxnSpPr>
            <a:cxnSpLocks/>
            <a:stCxn id="13" idx="1"/>
            <a:endCxn id="7" idx="2"/>
          </p:cNvCxnSpPr>
          <p:nvPr/>
        </p:nvCxnSpPr>
        <p:spPr>
          <a:xfrm flipV="1">
            <a:off x="4383882" y="4236245"/>
            <a:ext cx="52388" cy="850109"/>
          </a:xfrm>
          <a:prstGeom prst="line">
            <a:avLst/>
          </a:prstGeom>
          <a:ln w="2540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 name="肘形连接符 16">
            <a:extLst>
              <a:ext uri="{FF2B5EF4-FFF2-40B4-BE49-F238E27FC236}">
                <a16:creationId xmlns:a16="http://schemas.microsoft.com/office/drawing/2014/main" id="{0B94BB77-AD50-F240-B143-A890C053E669}"/>
              </a:ext>
            </a:extLst>
          </p:cNvPr>
          <p:cNvCxnSpPr>
            <a:cxnSpLocks/>
            <a:stCxn id="3" idx="2"/>
          </p:cNvCxnSpPr>
          <p:nvPr/>
        </p:nvCxnSpPr>
        <p:spPr>
          <a:xfrm rot="16200000" flipH="1">
            <a:off x="2370535" y="3734994"/>
            <a:ext cx="1064421" cy="2066926"/>
          </a:xfrm>
          <a:prstGeom prst="bentConnector2">
            <a:avLst/>
          </a:prstGeom>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肘形连接符 19">
            <a:extLst>
              <a:ext uri="{FF2B5EF4-FFF2-40B4-BE49-F238E27FC236}">
                <a16:creationId xmlns:a16="http://schemas.microsoft.com/office/drawing/2014/main" id="{2F085230-B152-4C4C-B14C-04FD97FAE592}"/>
              </a:ext>
            </a:extLst>
          </p:cNvPr>
          <p:cNvCxnSpPr>
            <a:cxnSpLocks/>
            <a:endCxn id="13" idx="2"/>
          </p:cNvCxnSpPr>
          <p:nvPr/>
        </p:nvCxnSpPr>
        <p:spPr>
          <a:xfrm rot="16200000" flipH="1">
            <a:off x="3049188" y="4339828"/>
            <a:ext cx="957270" cy="750093"/>
          </a:xfrm>
          <a:prstGeom prst="bentConnector2">
            <a:avLst/>
          </a:prstGeom>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肘形连接符 21">
            <a:extLst>
              <a:ext uri="{FF2B5EF4-FFF2-40B4-BE49-F238E27FC236}">
                <a16:creationId xmlns:a16="http://schemas.microsoft.com/office/drawing/2014/main" id="{DA9116C3-3185-9A45-BF9B-2288FD074D63}"/>
              </a:ext>
            </a:extLst>
          </p:cNvPr>
          <p:cNvCxnSpPr>
            <a:cxnSpLocks/>
            <a:endCxn id="13" idx="4"/>
          </p:cNvCxnSpPr>
          <p:nvPr/>
        </p:nvCxnSpPr>
        <p:spPr>
          <a:xfrm rot="10800000" flipV="1">
            <a:off x="4864896" y="4236246"/>
            <a:ext cx="2138365" cy="957264"/>
          </a:xfrm>
          <a:prstGeom prst="bentConnector3">
            <a:avLst>
              <a:gd name="adj1" fmla="val -779"/>
            </a:avLst>
          </a:prstGeom>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肘形连接符 30">
            <a:extLst>
              <a:ext uri="{FF2B5EF4-FFF2-40B4-BE49-F238E27FC236}">
                <a16:creationId xmlns:a16="http://schemas.microsoft.com/office/drawing/2014/main" id="{9EC3F494-C952-6F44-AFAD-51FE5B8F4C81}"/>
              </a:ext>
            </a:extLst>
          </p:cNvPr>
          <p:cNvCxnSpPr>
            <a:cxnSpLocks/>
            <a:endCxn id="13" idx="5"/>
          </p:cNvCxnSpPr>
          <p:nvPr/>
        </p:nvCxnSpPr>
        <p:spPr>
          <a:xfrm rot="5400000">
            <a:off x="4894066" y="4278508"/>
            <a:ext cx="885831" cy="801297"/>
          </a:xfrm>
          <a:prstGeom prst="bentConnector2">
            <a:avLst/>
          </a:prstGeom>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0" name="矩形 39">
            <a:extLst>
              <a:ext uri="{FF2B5EF4-FFF2-40B4-BE49-F238E27FC236}">
                <a16:creationId xmlns:a16="http://schemas.microsoft.com/office/drawing/2014/main" id="{2AE5C791-0CF8-3048-A9E0-DB7C77F030A3}"/>
              </a:ext>
            </a:extLst>
          </p:cNvPr>
          <p:cNvSpPr/>
          <p:nvPr/>
        </p:nvSpPr>
        <p:spPr>
          <a:xfrm>
            <a:off x="1675258" y="2424311"/>
            <a:ext cx="388047" cy="3880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1"/>
                </a:solidFill>
              </a:rPr>
              <a:t>O</a:t>
            </a:r>
            <a:r>
              <a:rPr kumimoji="1" lang="en-US" altLang="zh-CN" sz="1400" baseline="-25000" dirty="0">
                <a:solidFill>
                  <a:schemeClr val="tx1"/>
                </a:solidFill>
              </a:rPr>
              <a:t>1</a:t>
            </a:r>
            <a:endParaRPr kumimoji="1" lang="zh-CN" altLang="en-US" sz="1400" baseline="-25000" dirty="0">
              <a:solidFill>
                <a:schemeClr val="tx1"/>
              </a:solidFill>
            </a:endParaRPr>
          </a:p>
        </p:txBody>
      </p:sp>
      <p:sp>
        <p:nvSpPr>
          <p:cNvPr id="41" name="矩形 40">
            <a:extLst>
              <a:ext uri="{FF2B5EF4-FFF2-40B4-BE49-F238E27FC236}">
                <a16:creationId xmlns:a16="http://schemas.microsoft.com/office/drawing/2014/main" id="{B303D010-123C-7C4E-8785-09328DB0C07B}"/>
              </a:ext>
            </a:extLst>
          </p:cNvPr>
          <p:cNvSpPr/>
          <p:nvPr/>
        </p:nvSpPr>
        <p:spPr>
          <a:xfrm>
            <a:off x="2652713" y="2357723"/>
            <a:ext cx="388047" cy="3880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1"/>
                </a:solidFill>
              </a:rPr>
              <a:t>O</a:t>
            </a:r>
            <a:r>
              <a:rPr kumimoji="1" lang="en-US" altLang="zh-CN" sz="1400" baseline="-25000" dirty="0">
                <a:solidFill>
                  <a:schemeClr val="tx1"/>
                </a:solidFill>
              </a:rPr>
              <a:t>2</a:t>
            </a:r>
            <a:endParaRPr kumimoji="1" lang="zh-CN" altLang="en-US" sz="1400" baseline="-25000" dirty="0">
              <a:solidFill>
                <a:schemeClr val="tx1"/>
              </a:solidFill>
            </a:endParaRPr>
          </a:p>
        </p:txBody>
      </p:sp>
      <p:sp>
        <p:nvSpPr>
          <p:cNvPr id="42" name="矩形 41">
            <a:extLst>
              <a:ext uri="{FF2B5EF4-FFF2-40B4-BE49-F238E27FC236}">
                <a16:creationId xmlns:a16="http://schemas.microsoft.com/office/drawing/2014/main" id="{F5562C97-8DFB-0C4E-BA34-9B0B71E6B564}"/>
              </a:ext>
            </a:extLst>
          </p:cNvPr>
          <p:cNvSpPr/>
          <p:nvPr/>
        </p:nvSpPr>
        <p:spPr>
          <a:xfrm>
            <a:off x="3264791" y="2270852"/>
            <a:ext cx="388047" cy="3880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1"/>
                </a:solidFill>
              </a:rPr>
              <a:t>O</a:t>
            </a:r>
            <a:r>
              <a:rPr kumimoji="1" lang="en-US" altLang="zh-CN" sz="1400" baseline="-25000" dirty="0">
                <a:solidFill>
                  <a:schemeClr val="tx1"/>
                </a:solidFill>
              </a:rPr>
              <a:t>3</a:t>
            </a:r>
            <a:endParaRPr kumimoji="1" lang="zh-CN" altLang="en-US" sz="1400" baseline="-25000" dirty="0">
              <a:solidFill>
                <a:schemeClr val="tx1"/>
              </a:solidFill>
            </a:endParaRPr>
          </a:p>
        </p:txBody>
      </p:sp>
      <p:sp>
        <p:nvSpPr>
          <p:cNvPr id="43" name="矩形 42">
            <a:extLst>
              <a:ext uri="{FF2B5EF4-FFF2-40B4-BE49-F238E27FC236}">
                <a16:creationId xmlns:a16="http://schemas.microsoft.com/office/drawing/2014/main" id="{361D114A-A009-3847-AA87-47659AF2E83C}"/>
              </a:ext>
            </a:extLst>
          </p:cNvPr>
          <p:cNvSpPr/>
          <p:nvPr/>
        </p:nvSpPr>
        <p:spPr>
          <a:xfrm>
            <a:off x="4189858" y="2357723"/>
            <a:ext cx="388047" cy="3880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1"/>
                </a:solidFill>
              </a:rPr>
              <a:t>O</a:t>
            </a:r>
            <a:r>
              <a:rPr kumimoji="1" lang="en-US" altLang="zh-CN" sz="1400" baseline="-25000" dirty="0">
                <a:solidFill>
                  <a:schemeClr val="tx1"/>
                </a:solidFill>
              </a:rPr>
              <a:t>4</a:t>
            </a:r>
            <a:endParaRPr kumimoji="1" lang="zh-CN" altLang="en-US" sz="1400" baseline="-25000" dirty="0">
              <a:solidFill>
                <a:schemeClr val="tx1"/>
              </a:solidFill>
            </a:endParaRPr>
          </a:p>
        </p:txBody>
      </p:sp>
      <p:sp>
        <p:nvSpPr>
          <p:cNvPr id="44" name="矩形 43">
            <a:extLst>
              <a:ext uri="{FF2B5EF4-FFF2-40B4-BE49-F238E27FC236}">
                <a16:creationId xmlns:a16="http://schemas.microsoft.com/office/drawing/2014/main" id="{A1E73BFE-2F7E-9544-935F-2219545DA28B}"/>
              </a:ext>
            </a:extLst>
          </p:cNvPr>
          <p:cNvSpPr/>
          <p:nvPr/>
        </p:nvSpPr>
        <p:spPr>
          <a:xfrm>
            <a:off x="5525739" y="2395725"/>
            <a:ext cx="388047" cy="3880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1"/>
                </a:solidFill>
              </a:rPr>
              <a:t>O</a:t>
            </a:r>
            <a:r>
              <a:rPr kumimoji="1" lang="en-US" altLang="zh-CN" sz="1400" baseline="-25000" dirty="0">
                <a:solidFill>
                  <a:schemeClr val="tx1"/>
                </a:solidFill>
              </a:rPr>
              <a:t>5</a:t>
            </a:r>
            <a:endParaRPr kumimoji="1" lang="zh-CN" altLang="en-US" sz="1400" baseline="-25000" dirty="0">
              <a:solidFill>
                <a:schemeClr val="tx1"/>
              </a:solidFill>
            </a:endParaRPr>
          </a:p>
        </p:txBody>
      </p:sp>
      <p:sp>
        <p:nvSpPr>
          <p:cNvPr id="45" name="矩形 44">
            <a:extLst>
              <a:ext uri="{FF2B5EF4-FFF2-40B4-BE49-F238E27FC236}">
                <a16:creationId xmlns:a16="http://schemas.microsoft.com/office/drawing/2014/main" id="{B746DE48-C302-A743-896F-7D4D4B2645D3}"/>
              </a:ext>
            </a:extLst>
          </p:cNvPr>
          <p:cNvSpPr/>
          <p:nvPr/>
        </p:nvSpPr>
        <p:spPr>
          <a:xfrm>
            <a:off x="6507386" y="2036264"/>
            <a:ext cx="388047" cy="3880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1"/>
                </a:solidFill>
              </a:rPr>
              <a:t>O</a:t>
            </a:r>
            <a:r>
              <a:rPr kumimoji="1" lang="en-US" altLang="zh-CN" sz="1400" baseline="-25000" dirty="0">
                <a:solidFill>
                  <a:schemeClr val="tx1"/>
                </a:solidFill>
              </a:rPr>
              <a:t>8</a:t>
            </a:r>
            <a:endParaRPr kumimoji="1" lang="zh-CN" altLang="en-US" sz="1400" baseline="-25000" dirty="0">
              <a:solidFill>
                <a:schemeClr val="tx1"/>
              </a:solidFill>
            </a:endParaRPr>
          </a:p>
        </p:txBody>
      </p:sp>
      <p:sp>
        <p:nvSpPr>
          <p:cNvPr id="46" name="矩形 45">
            <a:extLst>
              <a:ext uri="{FF2B5EF4-FFF2-40B4-BE49-F238E27FC236}">
                <a16:creationId xmlns:a16="http://schemas.microsoft.com/office/drawing/2014/main" id="{9CFBADF7-A867-2F47-8A32-E2C3A2EBCC38}"/>
              </a:ext>
            </a:extLst>
          </p:cNvPr>
          <p:cNvSpPr/>
          <p:nvPr/>
        </p:nvSpPr>
        <p:spPr>
          <a:xfrm>
            <a:off x="6313362" y="2529035"/>
            <a:ext cx="388047" cy="3880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1"/>
                </a:solidFill>
              </a:rPr>
              <a:t>O</a:t>
            </a:r>
            <a:r>
              <a:rPr kumimoji="1" lang="en-US" altLang="zh-CN" sz="1400" baseline="-25000" dirty="0">
                <a:solidFill>
                  <a:schemeClr val="tx1"/>
                </a:solidFill>
              </a:rPr>
              <a:t>7</a:t>
            </a:r>
            <a:endParaRPr kumimoji="1" lang="zh-CN" altLang="en-US" sz="1400" baseline="-25000" dirty="0">
              <a:solidFill>
                <a:schemeClr val="tx1"/>
              </a:solidFill>
            </a:endParaRPr>
          </a:p>
        </p:txBody>
      </p:sp>
      <p:sp>
        <p:nvSpPr>
          <p:cNvPr id="47" name="矩形 46">
            <a:extLst>
              <a:ext uri="{FF2B5EF4-FFF2-40B4-BE49-F238E27FC236}">
                <a16:creationId xmlns:a16="http://schemas.microsoft.com/office/drawing/2014/main" id="{2D77F306-165D-094B-B5D5-F335FEAF79C8}"/>
              </a:ext>
            </a:extLst>
          </p:cNvPr>
          <p:cNvSpPr/>
          <p:nvPr/>
        </p:nvSpPr>
        <p:spPr>
          <a:xfrm>
            <a:off x="6995542" y="2495878"/>
            <a:ext cx="388047" cy="3880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1"/>
                </a:solidFill>
              </a:rPr>
              <a:t>O</a:t>
            </a:r>
            <a:r>
              <a:rPr kumimoji="1" lang="en-US" altLang="zh-CN" sz="1400" baseline="-25000" dirty="0">
                <a:solidFill>
                  <a:schemeClr val="tx1"/>
                </a:solidFill>
              </a:rPr>
              <a:t>9</a:t>
            </a:r>
            <a:endParaRPr kumimoji="1" lang="zh-CN" altLang="en-US" sz="1400" baseline="-25000" dirty="0">
              <a:solidFill>
                <a:schemeClr val="tx1"/>
              </a:solidFill>
            </a:endParaRPr>
          </a:p>
        </p:txBody>
      </p:sp>
      <p:sp>
        <p:nvSpPr>
          <p:cNvPr id="48" name="矩形 47">
            <a:extLst>
              <a:ext uri="{FF2B5EF4-FFF2-40B4-BE49-F238E27FC236}">
                <a16:creationId xmlns:a16="http://schemas.microsoft.com/office/drawing/2014/main" id="{869016ED-B2C4-A245-97A8-BD6C0C0A543F}"/>
              </a:ext>
            </a:extLst>
          </p:cNvPr>
          <p:cNvSpPr/>
          <p:nvPr/>
        </p:nvSpPr>
        <p:spPr>
          <a:xfrm>
            <a:off x="1227161" y="1912239"/>
            <a:ext cx="6428559" cy="13667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文本框 48">
            <a:extLst>
              <a:ext uri="{FF2B5EF4-FFF2-40B4-BE49-F238E27FC236}">
                <a16:creationId xmlns:a16="http://schemas.microsoft.com/office/drawing/2014/main" id="{01250FBB-6F2D-CE46-AE7D-576959A1CC21}"/>
              </a:ext>
            </a:extLst>
          </p:cNvPr>
          <p:cNvSpPr txBox="1"/>
          <p:nvPr/>
        </p:nvSpPr>
        <p:spPr>
          <a:xfrm>
            <a:off x="8088194" y="1912235"/>
            <a:ext cx="3588983" cy="3539430"/>
          </a:xfrm>
          <a:prstGeom prst="rect">
            <a:avLst/>
          </a:prstGeom>
          <a:noFill/>
        </p:spPr>
        <p:txBody>
          <a:bodyPr wrap="square" rtlCol="0">
            <a:spAutoFit/>
          </a:bodyPr>
          <a:lstStyle/>
          <a:p>
            <a:r>
              <a:rPr kumimoji="1" lang="en-US" altLang="zh-CN" sz="2800" dirty="0"/>
              <a:t>General</a:t>
            </a:r>
            <a:r>
              <a:rPr kumimoji="1" lang="zh-CN" altLang="en-US" sz="2800" dirty="0"/>
              <a:t> </a:t>
            </a:r>
            <a:r>
              <a:rPr kumimoji="1" lang="en-US" altLang="zh-CN" sz="2800" dirty="0"/>
              <a:t>platform</a:t>
            </a:r>
          </a:p>
          <a:p>
            <a:r>
              <a:rPr kumimoji="1" lang="en-US" altLang="zh-CN" sz="2000" dirty="0"/>
              <a:t>Key-value stores, graph stores,</a:t>
            </a:r>
          </a:p>
          <a:p>
            <a:r>
              <a:rPr kumimoji="1" lang="en-US" altLang="zh-CN" sz="2000" dirty="0"/>
              <a:t>OLTP databases</a:t>
            </a:r>
          </a:p>
          <a:p>
            <a:r>
              <a:rPr kumimoji="1" lang="en-US" altLang="zh-CN" sz="2800" dirty="0"/>
              <a:t>Symmetric model</a:t>
            </a:r>
          </a:p>
          <a:p>
            <a:r>
              <a:rPr kumimoji="1" lang="en-US" altLang="zh-CN" sz="2000" dirty="0"/>
              <a:t>Machines execute client </a:t>
            </a:r>
          </a:p>
          <a:p>
            <a:r>
              <a:rPr kumimoji="1" lang="en-US" altLang="zh-CN" sz="2000" dirty="0"/>
              <a:t>and server code</a:t>
            </a:r>
          </a:p>
          <a:p>
            <a:r>
              <a:rPr kumimoji="1" lang="en-US" altLang="zh-CN" sz="2800" dirty="0"/>
              <a:t>Shared memory</a:t>
            </a:r>
          </a:p>
          <a:p>
            <a:r>
              <a:rPr kumimoji="1" lang="en-US" altLang="zh-CN" sz="2000" dirty="0"/>
              <a:t>Transactions</a:t>
            </a:r>
          </a:p>
          <a:p>
            <a:r>
              <a:rPr kumimoji="1" lang="en-US" altLang="zh-CN" sz="2000" dirty="0"/>
              <a:t>Read, write, alloc, free</a:t>
            </a:r>
          </a:p>
          <a:p>
            <a:pPr marL="342900" indent="-342900">
              <a:buFont typeface="Arial" panose="020B0604020202020204" pitchFamily="34" charset="0"/>
              <a:buChar char="•"/>
            </a:pPr>
            <a:endParaRPr kumimoji="1" lang="en-US" altLang="zh-CN" sz="2000" dirty="0"/>
          </a:p>
        </p:txBody>
      </p:sp>
    </p:spTree>
    <p:extLst>
      <p:ext uri="{BB962C8B-B14F-4D97-AF65-F5344CB8AC3E}">
        <p14:creationId xmlns:p14="http://schemas.microsoft.com/office/powerpoint/2010/main" val="3686803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C7A00EB-EDB8-384D-ADC8-0527F9974C45}"/>
              </a:ext>
            </a:extLst>
          </p:cNvPr>
          <p:cNvSpPr/>
          <p:nvPr/>
        </p:nvSpPr>
        <p:spPr>
          <a:xfrm>
            <a:off x="6722532" y="1806938"/>
            <a:ext cx="3937349" cy="162206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 name="矩形 2">
            <a:extLst>
              <a:ext uri="{FF2B5EF4-FFF2-40B4-BE49-F238E27FC236}">
                <a16:creationId xmlns:a16="http://schemas.microsoft.com/office/drawing/2014/main" id="{AC0A70BB-66CC-A846-A3C1-07137790D002}"/>
              </a:ext>
            </a:extLst>
          </p:cNvPr>
          <p:cNvSpPr/>
          <p:nvPr/>
        </p:nvSpPr>
        <p:spPr>
          <a:xfrm>
            <a:off x="6868628" y="1935387"/>
            <a:ext cx="2436355" cy="135321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p>
        </p:txBody>
      </p:sp>
      <p:sp>
        <p:nvSpPr>
          <p:cNvPr id="4" name="矩形 3">
            <a:extLst>
              <a:ext uri="{FF2B5EF4-FFF2-40B4-BE49-F238E27FC236}">
                <a16:creationId xmlns:a16="http://schemas.microsoft.com/office/drawing/2014/main" id="{505E3B91-5597-9941-91A0-588B9338AFA2}"/>
              </a:ext>
            </a:extLst>
          </p:cNvPr>
          <p:cNvSpPr/>
          <p:nvPr/>
        </p:nvSpPr>
        <p:spPr>
          <a:xfrm>
            <a:off x="9442770" y="1935388"/>
            <a:ext cx="1073062" cy="60113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CPU</a:t>
            </a:r>
            <a:endParaRPr kumimoji="1" lang="zh-CN" altLang="en-US" dirty="0"/>
          </a:p>
        </p:txBody>
      </p:sp>
      <p:sp>
        <p:nvSpPr>
          <p:cNvPr id="5" name="矩形 4">
            <a:extLst>
              <a:ext uri="{FF2B5EF4-FFF2-40B4-BE49-F238E27FC236}">
                <a16:creationId xmlns:a16="http://schemas.microsoft.com/office/drawing/2014/main" id="{838A388C-B5C6-D742-B2CC-80DF3533CBB2}"/>
              </a:ext>
            </a:extLst>
          </p:cNvPr>
          <p:cNvSpPr/>
          <p:nvPr/>
        </p:nvSpPr>
        <p:spPr>
          <a:xfrm>
            <a:off x="9442770" y="2687472"/>
            <a:ext cx="1073062" cy="60113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NIC</a:t>
            </a:r>
            <a:endParaRPr kumimoji="1" lang="zh-CN" altLang="en-US" dirty="0"/>
          </a:p>
        </p:txBody>
      </p:sp>
      <p:sp>
        <p:nvSpPr>
          <p:cNvPr id="6" name="文本框 5">
            <a:extLst>
              <a:ext uri="{FF2B5EF4-FFF2-40B4-BE49-F238E27FC236}">
                <a16:creationId xmlns:a16="http://schemas.microsoft.com/office/drawing/2014/main" id="{25AB6DCA-D944-BC43-AD73-77BADE3B71C1}"/>
              </a:ext>
            </a:extLst>
          </p:cNvPr>
          <p:cNvSpPr txBox="1"/>
          <p:nvPr/>
        </p:nvSpPr>
        <p:spPr>
          <a:xfrm>
            <a:off x="6939653" y="1935386"/>
            <a:ext cx="1016625" cy="369332"/>
          </a:xfrm>
          <a:prstGeom prst="rect">
            <a:avLst/>
          </a:prstGeom>
          <a:noFill/>
        </p:spPr>
        <p:txBody>
          <a:bodyPr wrap="none" rtlCol="0">
            <a:spAutoFit/>
          </a:bodyPr>
          <a:lstStyle/>
          <a:p>
            <a:r>
              <a:rPr kumimoji="1" lang="en-US" altLang="zh-CN" dirty="0"/>
              <a:t>Memory</a:t>
            </a:r>
            <a:endParaRPr kumimoji="1" lang="zh-CN" altLang="en-US" dirty="0"/>
          </a:p>
        </p:txBody>
      </p:sp>
      <p:sp>
        <p:nvSpPr>
          <p:cNvPr id="9" name="矩形 8">
            <a:extLst>
              <a:ext uri="{FF2B5EF4-FFF2-40B4-BE49-F238E27FC236}">
                <a16:creationId xmlns:a16="http://schemas.microsoft.com/office/drawing/2014/main" id="{723C984D-6B64-6547-B97C-50583478ABB1}"/>
              </a:ext>
            </a:extLst>
          </p:cNvPr>
          <p:cNvSpPr/>
          <p:nvPr/>
        </p:nvSpPr>
        <p:spPr>
          <a:xfrm>
            <a:off x="7654878" y="2856393"/>
            <a:ext cx="768425" cy="42901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ysClr val="windowText" lastClr="000000"/>
                </a:solidFill>
              </a:rPr>
              <a:t>2 GB</a:t>
            </a:r>
            <a:endParaRPr kumimoji="1" lang="zh-CN" altLang="en-US" dirty="0">
              <a:solidFill>
                <a:sysClr val="windowText" lastClr="000000"/>
              </a:solidFill>
            </a:endParaRPr>
          </a:p>
        </p:txBody>
      </p:sp>
      <p:sp>
        <p:nvSpPr>
          <p:cNvPr id="16" name="矩形 15">
            <a:extLst>
              <a:ext uri="{FF2B5EF4-FFF2-40B4-BE49-F238E27FC236}">
                <a16:creationId xmlns:a16="http://schemas.microsoft.com/office/drawing/2014/main" id="{8AD5C837-EC68-604B-82EA-2B6E704766FE}"/>
              </a:ext>
            </a:extLst>
          </p:cNvPr>
          <p:cNvSpPr/>
          <p:nvPr/>
        </p:nvSpPr>
        <p:spPr>
          <a:xfrm>
            <a:off x="7654878" y="2417548"/>
            <a:ext cx="768425" cy="42901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ysClr val="windowText" lastClr="000000"/>
                </a:solidFill>
              </a:rPr>
              <a:t>2 GB</a:t>
            </a:r>
            <a:endParaRPr kumimoji="1" lang="zh-CN" altLang="en-US" dirty="0">
              <a:solidFill>
                <a:sysClr val="windowText" lastClr="000000"/>
              </a:solidFill>
            </a:endParaRPr>
          </a:p>
        </p:txBody>
      </p:sp>
      <p:sp>
        <p:nvSpPr>
          <p:cNvPr id="17" name="矩形 16">
            <a:extLst>
              <a:ext uri="{FF2B5EF4-FFF2-40B4-BE49-F238E27FC236}">
                <a16:creationId xmlns:a16="http://schemas.microsoft.com/office/drawing/2014/main" id="{6481253F-4B8A-B640-8BEC-81DBD8C2268B}"/>
              </a:ext>
            </a:extLst>
          </p:cNvPr>
          <p:cNvSpPr/>
          <p:nvPr/>
        </p:nvSpPr>
        <p:spPr>
          <a:xfrm>
            <a:off x="6875943" y="2857809"/>
            <a:ext cx="768425" cy="42901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ysClr val="windowText" lastClr="000000"/>
                </a:solidFill>
              </a:rPr>
              <a:t>2 GB</a:t>
            </a:r>
            <a:endParaRPr kumimoji="1" lang="zh-CN" altLang="en-US" dirty="0">
              <a:solidFill>
                <a:sysClr val="windowText" lastClr="000000"/>
              </a:solidFill>
            </a:endParaRPr>
          </a:p>
        </p:txBody>
      </p:sp>
      <p:sp>
        <p:nvSpPr>
          <p:cNvPr id="18" name="矩形 17">
            <a:extLst>
              <a:ext uri="{FF2B5EF4-FFF2-40B4-BE49-F238E27FC236}">
                <a16:creationId xmlns:a16="http://schemas.microsoft.com/office/drawing/2014/main" id="{F179819B-1367-C34E-AB98-0C212AA7FA77}"/>
              </a:ext>
            </a:extLst>
          </p:cNvPr>
          <p:cNvSpPr/>
          <p:nvPr/>
        </p:nvSpPr>
        <p:spPr>
          <a:xfrm>
            <a:off x="6875947" y="2417551"/>
            <a:ext cx="768425" cy="42901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ysClr val="windowText" lastClr="000000"/>
                </a:solidFill>
              </a:rPr>
              <a:t>2 GB</a:t>
            </a:r>
            <a:endParaRPr kumimoji="1" lang="zh-CN" altLang="en-US" dirty="0">
              <a:solidFill>
                <a:sysClr val="windowText" lastClr="000000"/>
              </a:solidFill>
            </a:endParaRPr>
          </a:p>
        </p:txBody>
      </p:sp>
      <p:sp>
        <p:nvSpPr>
          <p:cNvPr id="20" name="文本框 19">
            <a:extLst>
              <a:ext uri="{FF2B5EF4-FFF2-40B4-BE49-F238E27FC236}">
                <a16:creationId xmlns:a16="http://schemas.microsoft.com/office/drawing/2014/main" id="{2E3E5F83-46AA-9D41-9D2A-84916246D32E}"/>
              </a:ext>
            </a:extLst>
          </p:cNvPr>
          <p:cNvSpPr txBox="1"/>
          <p:nvPr/>
        </p:nvSpPr>
        <p:spPr>
          <a:xfrm>
            <a:off x="1027136" y="751561"/>
            <a:ext cx="5799549" cy="4216539"/>
          </a:xfrm>
          <a:prstGeom prst="rect">
            <a:avLst/>
          </a:prstGeom>
          <a:noFill/>
        </p:spPr>
        <p:txBody>
          <a:bodyPr wrap="square" rtlCol="0">
            <a:spAutoFit/>
          </a:bodyPr>
          <a:lstStyle/>
          <a:p>
            <a:r>
              <a:rPr kumimoji="1" lang="en-US" altLang="zh-CN" sz="3600" dirty="0"/>
              <a:t>RDMA in FaRM</a:t>
            </a:r>
          </a:p>
          <a:p>
            <a:endParaRPr kumimoji="1" lang="en-US" altLang="zh-CN" sz="3200" dirty="0"/>
          </a:p>
          <a:p>
            <a:r>
              <a:rPr kumimoji="1" lang="en-US" altLang="zh-CN" sz="2800" dirty="0"/>
              <a:t>Read objects with RDMA</a:t>
            </a:r>
          </a:p>
          <a:p>
            <a:r>
              <a:rPr kumimoji="1" lang="en-US" altLang="zh-CN" sz="2000" dirty="0"/>
              <a:t>NIC performs DMA (CPU not involved)</a:t>
            </a:r>
          </a:p>
          <a:p>
            <a:r>
              <a:rPr kumimoji="1" lang="en-US" altLang="zh-CN" sz="2000" dirty="0"/>
              <a:t>Reads are consistent (NSDI 14)</a:t>
            </a:r>
          </a:p>
          <a:p>
            <a:endParaRPr kumimoji="1" lang="en-US" altLang="zh-CN" sz="2000" dirty="0"/>
          </a:p>
          <a:p>
            <a:r>
              <a:rPr kumimoji="1" lang="en-US" altLang="zh-CN" sz="2800" dirty="0"/>
              <a:t>Write messages to buffers </a:t>
            </a:r>
          </a:p>
          <a:p>
            <a:r>
              <a:rPr kumimoji="1" lang="en-US" altLang="zh-CN" sz="2000" dirty="0"/>
              <a:t>Receiver</a:t>
            </a:r>
            <a:r>
              <a:rPr kumimoji="1" lang="en-US" altLang="zh-CN" sz="2000" dirty="0">
                <a:latin typeface="Cordia New" panose="020B0304020202020204" pitchFamily="34" charset="-34"/>
                <a:cs typeface="Cordia New" panose="020B0304020202020204" pitchFamily="34" charset="-34"/>
              </a:rPr>
              <a:t>’</a:t>
            </a:r>
            <a:r>
              <a:rPr kumimoji="1" lang="en-US" altLang="zh-CN" sz="2000" dirty="0"/>
              <a:t>s CPU polls</a:t>
            </a:r>
          </a:p>
          <a:p>
            <a:r>
              <a:rPr kumimoji="1" lang="en-US" altLang="zh-CN" sz="2000" dirty="0"/>
              <a:t>Hardware acks the write</a:t>
            </a:r>
          </a:p>
          <a:p>
            <a:r>
              <a:rPr kumimoji="1" lang="en-US" altLang="zh-CN" sz="2000" dirty="0"/>
              <a:t>Also used as persistent logs</a:t>
            </a:r>
          </a:p>
          <a:p>
            <a:pPr marL="342900" indent="-342900">
              <a:buFont typeface="Arial" panose="020B0604020202020204" pitchFamily="34" charset="0"/>
              <a:buChar char="•"/>
            </a:pPr>
            <a:endParaRPr kumimoji="1" lang="en-US" altLang="zh-CN" sz="2000" dirty="0"/>
          </a:p>
        </p:txBody>
      </p:sp>
      <p:sp>
        <p:nvSpPr>
          <p:cNvPr id="22" name="矩形 21">
            <a:extLst>
              <a:ext uri="{FF2B5EF4-FFF2-40B4-BE49-F238E27FC236}">
                <a16:creationId xmlns:a16="http://schemas.microsoft.com/office/drawing/2014/main" id="{B4A6E218-3349-4642-B5E3-4808DC580E23}"/>
              </a:ext>
            </a:extLst>
          </p:cNvPr>
          <p:cNvSpPr/>
          <p:nvPr/>
        </p:nvSpPr>
        <p:spPr>
          <a:xfrm>
            <a:off x="8691205" y="4484377"/>
            <a:ext cx="1968675" cy="110362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kumimoji="1" lang="en-US" altLang="zh-CN" dirty="0"/>
              <a:t>Machine B</a:t>
            </a:r>
          </a:p>
          <a:p>
            <a:endParaRPr kumimoji="1" lang="en-US" altLang="zh-CN" dirty="0"/>
          </a:p>
          <a:p>
            <a:endParaRPr kumimoji="1" lang="en-US" altLang="zh-CN" dirty="0"/>
          </a:p>
        </p:txBody>
      </p:sp>
      <p:cxnSp>
        <p:nvCxnSpPr>
          <p:cNvPr id="24" name="直线箭头连接符 23">
            <a:extLst>
              <a:ext uri="{FF2B5EF4-FFF2-40B4-BE49-F238E27FC236}">
                <a16:creationId xmlns:a16="http://schemas.microsoft.com/office/drawing/2014/main" id="{657E962F-8B0E-794A-83B8-183369B43875}"/>
              </a:ext>
            </a:extLst>
          </p:cNvPr>
          <p:cNvCxnSpPr/>
          <p:nvPr/>
        </p:nvCxnSpPr>
        <p:spPr>
          <a:xfrm flipV="1">
            <a:off x="10160000" y="3285408"/>
            <a:ext cx="0" cy="119896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直线箭头连接符 25">
            <a:extLst>
              <a:ext uri="{FF2B5EF4-FFF2-40B4-BE49-F238E27FC236}">
                <a16:creationId xmlns:a16="http://schemas.microsoft.com/office/drawing/2014/main" id="{D127D664-65A1-6440-87F3-100FEA0FCA16}"/>
              </a:ext>
            </a:extLst>
          </p:cNvPr>
          <p:cNvCxnSpPr>
            <a:stCxn id="5" idx="1"/>
          </p:cNvCxnSpPr>
          <p:nvPr/>
        </p:nvCxnSpPr>
        <p:spPr>
          <a:xfrm flipH="1">
            <a:off x="8423303" y="2988039"/>
            <a:ext cx="1019467" cy="916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 name="矩形 26">
            <a:extLst>
              <a:ext uri="{FF2B5EF4-FFF2-40B4-BE49-F238E27FC236}">
                <a16:creationId xmlns:a16="http://schemas.microsoft.com/office/drawing/2014/main" id="{218B40EA-4033-7A45-BFDF-BB376F0A8469}"/>
              </a:ext>
            </a:extLst>
          </p:cNvPr>
          <p:cNvSpPr/>
          <p:nvPr/>
        </p:nvSpPr>
        <p:spPr>
          <a:xfrm>
            <a:off x="10261600" y="5029200"/>
            <a:ext cx="266932" cy="4445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789919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randombar(horizontal)">
                                      <p:cBhvr>
                                        <p:cTn id="10" dur="500"/>
                                        <p:tgtEl>
                                          <p:spTgt spid="16"/>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randombar(horizontal)">
                                      <p:cBhvr>
                                        <p:cTn id="13" dur="500"/>
                                        <p:tgtEl>
                                          <p:spTgt spid="17"/>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randombar(horizontal)">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P spid="17" grpId="0" animBg="1"/>
      <p:bldP spid="18"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C7A00EB-EDB8-384D-ADC8-0527F9974C45}"/>
              </a:ext>
            </a:extLst>
          </p:cNvPr>
          <p:cNvSpPr/>
          <p:nvPr/>
        </p:nvSpPr>
        <p:spPr>
          <a:xfrm>
            <a:off x="6722532" y="1806938"/>
            <a:ext cx="3937349" cy="162206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 name="矩形 2">
            <a:extLst>
              <a:ext uri="{FF2B5EF4-FFF2-40B4-BE49-F238E27FC236}">
                <a16:creationId xmlns:a16="http://schemas.microsoft.com/office/drawing/2014/main" id="{AC0A70BB-66CC-A846-A3C1-07137790D002}"/>
              </a:ext>
            </a:extLst>
          </p:cNvPr>
          <p:cNvSpPr/>
          <p:nvPr/>
        </p:nvSpPr>
        <p:spPr>
          <a:xfrm>
            <a:off x="6868628" y="1935387"/>
            <a:ext cx="2436355" cy="135321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p>
        </p:txBody>
      </p:sp>
      <p:sp>
        <p:nvSpPr>
          <p:cNvPr id="4" name="矩形 3">
            <a:extLst>
              <a:ext uri="{FF2B5EF4-FFF2-40B4-BE49-F238E27FC236}">
                <a16:creationId xmlns:a16="http://schemas.microsoft.com/office/drawing/2014/main" id="{505E3B91-5597-9941-91A0-588B9338AFA2}"/>
              </a:ext>
            </a:extLst>
          </p:cNvPr>
          <p:cNvSpPr/>
          <p:nvPr/>
        </p:nvSpPr>
        <p:spPr>
          <a:xfrm>
            <a:off x="9442770" y="1935388"/>
            <a:ext cx="1073062" cy="60113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CPU</a:t>
            </a:r>
            <a:endParaRPr kumimoji="1" lang="zh-CN" altLang="en-US" dirty="0"/>
          </a:p>
        </p:txBody>
      </p:sp>
      <p:sp>
        <p:nvSpPr>
          <p:cNvPr id="5" name="矩形 4">
            <a:extLst>
              <a:ext uri="{FF2B5EF4-FFF2-40B4-BE49-F238E27FC236}">
                <a16:creationId xmlns:a16="http://schemas.microsoft.com/office/drawing/2014/main" id="{838A388C-B5C6-D742-B2CC-80DF3533CBB2}"/>
              </a:ext>
            </a:extLst>
          </p:cNvPr>
          <p:cNvSpPr/>
          <p:nvPr/>
        </p:nvSpPr>
        <p:spPr>
          <a:xfrm>
            <a:off x="9442770" y="2687472"/>
            <a:ext cx="1073062" cy="60113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NIC</a:t>
            </a:r>
            <a:endParaRPr kumimoji="1" lang="zh-CN" altLang="en-US" dirty="0"/>
          </a:p>
        </p:txBody>
      </p:sp>
      <p:sp>
        <p:nvSpPr>
          <p:cNvPr id="6" name="文本框 5">
            <a:extLst>
              <a:ext uri="{FF2B5EF4-FFF2-40B4-BE49-F238E27FC236}">
                <a16:creationId xmlns:a16="http://schemas.microsoft.com/office/drawing/2014/main" id="{25AB6DCA-D944-BC43-AD73-77BADE3B71C1}"/>
              </a:ext>
            </a:extLst>
          </p:cNvPr>
          <p:cNvSpPr txBox="1"/>
          <p:nvPr/>
        </p:nvSpPr>
        <p:spPr>
          <a:xfrm>
            <a:off x="6939653" y="1935386"/>
            <a:ext cx="1016625" cy="369332"/>
          </a:xfrm>
          <a:prstGeom prst="rect">
            <a:avLst/>
          </a:prstGeom>
          <a:noFill/>
        </p:spPr>
        <p:txBody>
          <a:bodyPr wrap="none" rtlCol="0">
            <a:spAutoFit/>
          </a:bodyPr>
          <a:lstStyle/>
          <a:p>
            <a:r>
              <a:rPr kumimoji="1" lang="en-US" altLang="zh-CN" dirty="0"/>
              <a:t>Memory</a:t>
            </a:r>
            <a:endParaRPr kumimoji="1" lang="zh-CN" altLang="en-US" dirty="0"/>
          </a:p>
        </p:txBody>
      </p:sp>
      <p:sp>
        <p:nvSpPr>
          <p:cNvPr id="9" name="矩形 8">
            <a:extLst>
              <a:ext uri="{FF2B5EF4-FFF2-40B4-BE49-F238E27FC236}">
                <a16:creationId xmlns:a16="http://schemas.microsoft.com/office/drawing/2014/main" id="{723C984D-6B64-6547-B97C-50583478ABB1}"/>
              </a:ext>
            </a:extLst>
          </p:cNvPr>
          <p:cNvSpPr/>
          <p:nvPr/>
        </p:nvSpPr>
        <p:spPr>
          <a:xfrm>
            <a:off x="7654878" y="2856393"/>
            <a:ext cx="768425" cy="42901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ysClr val="windowText" lastClr="000000"/>
                </a:solidFill>
              </a:rPr>
              <a:t>2 GB</a:t>
            </a:r>
            <a:endParaRPr kumimoji="1" lang="zh-CN" altLang="en-US" dirty="0">
              <a:solidFill>
                <a:sysClr val="windowText" lastClr="000000"/>
              </a:solidFill>
            </a:endParaRPr>
          </a:p>
        </p:txBody>
      </p:sp>
      <p:sp>
        <p:nvSpPr>
          <p:cNvPr id="11" name="同心圆 10">
            <a:extLst>
              <a:ext uri="{FF2B5EF4-FFF2-40B4-BE49-F238E27FC236}">
                <a16:creationId xmlns:a16="http://schemas.microsoft.com/office/drawing/2014/main" id="{14D7FA98-774F-4540-9356-065DAA09F5F3}"/>
              </a:ext>
            </a:extLst>
          </p:cNvPr>
          <p:cNvSpPr/>
          <p:nvPr/>
        </p:nvSpPr>
        <p:spPr>
          <a:xfrm>
            <a:off x="8873474" y="2854626"/>
            <a:ext cx="429016" cy="429016"/>
          </a:xfrm>
          <a:prstGeom prst="don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2" name="同心圆 11">
            <a:extLst>
              <a:ext uri="{FF2B5EF4-FFF2-40B4-BE49-F238E27FC236}">
                <a16:creationId xmlns:a16="http://schemas.microsoft.com/office/drawing/2014/main" id="{72E45E1F-8B69-AA4D-9160-3753F500CFC8}"/>
              </a:ext>
            </a:extLst>
          </p:cNvPr>
          <p:cNvSpPr/>
          <p:nvPr/>
        </p:nvSpPr>
        <p:spPr>
          <a:xfrm>
            <a:off x="8432212" y="2853371"/>
            <a:ext cx="429016" cy="429016"/>
          </a:xfrm>
          <a:prstGeom prst="don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3" name="同心圆 12">
            <a:extLst>
              <a:ext uri="{FF2B5EF4-FFF2-40B4-BE49-F238E27FC236}">
                <a16:creationId xmlns:a16="http://schemas.microsoft.com/office/drawing/2014/main" id="{A1F05A76-1CBC-8041-A95D-BD4C9EAF6039}"/>
              </a:ext>
            </a:extLst>
          </p:cNvPr>
          <p:cNvSpPr/>
          <p:nvPr/>
        </p:nvSpPr>
        <p:spPr>
          <a:xfrm>
            <a:off x="8426607" y="2419161"/>
            <a:ext cx="429016" cy="429016"/>
          </a:xfrm>
          <a:prstGeom prst="donu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4" name="同心圆 13">
            <a:extLst>
              <a:ext uri="{FF2B5EF4-FFF2-40B4-BE49-F238E27FC236}">
                <a16:creationId xmlns:a16="http://schemas.microsoft.com/office/drawing/2014/main" id="{7D0F7B4B-DE36-4E4F-BA2C-E0A047879118}"/>
              </a:ext>
            </a:extLst>
          </p:cNvPr>
          <p:cNvSpPr/>
          <p:nvPr/>
        </p:nvSpPr>
        <p:spPr>
          <a:xfrm>
            <a:off x="8870175" y="2413105"/>
            <a:ext cx="429016" cy="429016"/>
          </a:xfrm>
          <a:prstGeom prst="don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5" name="同心圆 14">
            <a:extLst>
              <a:ext uri="{FF2B5EF4-FFF2-40B4-BE49-F238E27FC236}">
                <a16:creationId xmlns:a16="http://schemas.microsoft.com/office/drawing/2014/main" id="{AF82359F-D96F-294C-84B6-239868022E7A}"/>
              </a:ext>
            </a:extLst>
          </p:cNvPr>
          <p:cNvSpPr/>
          <p:nvPr/>
        </p:nvSpPr>
        <p:spPr>
          <a:xfrm>
            <a:off x="8429912" y="2415407"/>
            <a:ext cx="429016" cy="429016"/>
          </a:xfrm>
          <a:prstGeom prst="don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6" name="矩形 15">
            <a:extLst>
              <a:ext uri="{FF2B5EF4-FFF2-40B4-BE49-F238E27FC236}">
                <a16:creationId xmlns:a16="http://schemas.microsoft.com/office/drawing/2014/main" id="{8AD5C837-EC68-604B-82EA-2B6E704766FE}"/>
              </a:ext>
            </a:extLst>
          </p:cNvPr>
          <p:cNvSpPr/>
          <p:nvPr/>
        </p:nvSpPr>
        <p:spPr>
          <a:xfrm>
            <a:off x="7654878" y="2417548"/>
            <a:ext cx="768425" cy="42901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ysClr val="windowText" lastClr="000000"/>
                </a:solidFill>
              </a:rPr>
              <a:t>2 GB</a:t>
            </a:r>
            <a:endParaRPr kumimoji="1" lang="zh-CN" altLang="en-US" dirty="0">
              <a:solidFill>
                <a:sysClr val="windowText" lastClr="000000"/>
              </a:solidFill>
            </a:endParaRPr>
          </a:p>
        </p:txBody>
      </p:sp>
      <p:sp>
        <p:nvSpPr>
          <p:cNvPr id="17" name="矩形 16">
            <a:extLst>
              <a:ext uri="{FF2B5EF4-FFF2-40B4-BE49-F238E27FC236}">
                <a16:creationId xmlns:a16="http://schemas.microsoft.com/office/drawing/2014/main" id="{6481253F-4B8A-B640-8BEC-81DBD8C2268B}"/>
              </a:ext>
            </a:extLst>
          </p:cNvPr>
          <p:cNvSpPr/>
          <p:nvPr/>
        </p:nvSpPr>
        <p:spPr>
          <a:xfrm>
            <a:off x="6875943" y="2857809"/>
            <a:ext cx="768425" cy="42901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ysClr val="windowText" lastClr="000000"/>
                </a:solidFill>
              </a:rPr>
              <a:t>2 GB</a:t>
            </a:r>
            <a:endParaRPr kumimoji="1" lang="zh-CN" altLang="en-US" dirty="0">
              <a:solidFill>
                <a:sysClr val="windowText" lastClr="000000"/>
              </a:solidFill>
            </a:endParaRPr>
          </a:p>
        </p:txBody>
      </p:sp>
      <p:sp>
        <p:nvSpPr>
          <p:cNvPr id="18" name="矩形 17">
            <a:extLst>
              <a:ext uri="{FF2B5EF4-FFF2-40B4-BE49-F238E27FC236}">
                <a16:creationId xmlns:a16="http://schemas.microsoft.com/office/drawing/2014/main" id="{F179819B-1367-C34E-AB98-0C212AA7FA77}"/>
              </a:ext>
            </a:extLst>
          </p:cNvPr>
          <p:cNvSpPr/>
          <p:nvPr/>
        </p:nvSpPr>
        <p:spPr>
          <a:xfrm>
            <a:off x="6875947" y="2417551"/>
            <a:ext cx="768425" cy="42901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ysClr val="windowText" lastClr="000000"/>
                </a:solidFill>
              </a:rPr>
              <a:t>2 GB</a:t>
            </a:r>
            <a:endParaRPr kumimoji="1" lang="zh-CN" altLang="en-US" dirty="0">
              <a:solidFill>
                <a:sysClr val="windowText" lastClr="000000"/>
              </a:solidFill>
            </a:endParaRPr>
          </a:p>
        </p:txBody>
      </p:sp>
      <p:sp>
        <p:nvSpPr>
          <p:cNvPr id="20" name="文本框 19">
            <a:extLst>
              <a:ext uri="{FF2B5EF4-FFF2-40B4-BE49-F238E27FC236}">
                <a16:creationId xmlns:a16="http://schemas.microsoft.com/office/drawing/2014/main" id="{2E3E5F83-46AA-9D41-9D2A-84916246D32E}"/>
              </a:ext>
            </a:extLst>
          </p:cNvPr>
          <p:cNvSpPr txBox="1"/>
          <p:nvPr/>
        </p:nvSpPr>
        <p:spPr>
          <a:xfrm>
            <a:off x="1027136" y="751561"/>
            <a:ext cx="5799549" cy="4154984"/>
          </a:xfrm>
          <a:prstGeom prst="rect">
            <a:avLst/>
          </a:prstGeom>
          <a:noFill/>
        </p:spPr>
        <p:txBody>
          <a:bodyPr wrap="square" rtlCol="0">
            <a:spAutoFit/>
          </a:bodyPr>
          <a:lstStyle/>
          <a:p>
            <a:r>
              <a:rPr kumimoji="1" lang="en-US" altLang="zh-CN" sz="3600" dirty="0"/>
              <a:t>RDMA in FaRM</a:t>
            </a:r>
          </a:p>
          <a:p>
            <a:endParaRPr kumimoji="1" lang="en-US" altLang="zh-CN" sz="3200" dirty="0"/>
          </a:p>
          <a:p>
            <a:r>
              <a:rPr kumimoji="1" lang="en-US" altLang="zh-CN" sz="2800" dirty="0"/>
              <a:t>Read objects with RDMA</a:t>
            </a:r>
          </a:p>
          <a:p>
            <a:r>
              <a:rPr kumimoji="1" lang="en-US" altLang="zh-CN" sz="2000" dirty="0"/>
              <a:t>NIC performs DMA (CPU not involved)</a:t>
            </a:r>
          </a:p>
          <a:p>
            <a:r>
              <a:rPr kumimoji="1" lang="en-US" altLang="zh-CN" sz="2000" dirty="0"/>
              <a:t>Reads are consistent (NSDI 14)</a:t>
            </a:r>
          </a:p>
          <a:p>
            <a:endParaRPr kumimoji="1" lang="en-US" altLang="zh-CN" sz="2000" dirty="0"/>
          </a:p>
          <a:p>
            <a:r>
              <a:rPr kumimoji="1" lang="en-US" altLang="zh-CN" sz="2800" dirty="0"/>
              <a:t>Write messages to buffers </a:t>
            </a:r>
          </a:p>
          <a:p>
            <a:r>
              <a:rPr kumimoji="1" lang="en-US" altLang="zh-CN" sz="2000" dirty="0"/>
              <a:t>Receiver</a:t>
            </a:r>
            <a:r>
              <a:rPr kumimoji="1" lang="en-US" altLang="zh-CN" sz="2000" dirty="0">
                <a:latin typeface="Cordia New" panose="020B0304020202020204" pitchFamily="34" charset="-34"/>
                <a:cs typeface="Cordia New" panose="020B0304020202020204" pitchFamily="34" charset="-34"/>
              </a:rPr>
              <a:t>’</a:t>
            </a:r>
            <a:r>
              <a:rPr kumimoji="1" lang="en-US" altLang="zh-CN" sz="2000" dirty="0"/>
              <a:t>s CPU polls</a:t>
            </a:r>
          </a:p>
          <a:p>
            <a:r>
              <a:rPr kumimoji="1" lang="en-US" altLang="zh-CN" sz="2000" dirty="0"/>
              <a:t>Hardware acks the write</a:t>
            </a:r>
          </a:p>
          <a:p>
            <a:r>
              <a:rPr kumimoji="1" lang="en-US" altLang="zh-CN" sz="2000" dirty="0"/>
              <a:t>Also used as persistent logs</a:t>
            </a:r>
          </a:p>
          <a:p>
            <a:pPr marL="342900" indent="-342900">
              <a:buFont typeface="Arial" panose="020B0604020202020204" pitchFamily="34" charset="0"/>
              <a:buChar char="•"/>
            </a:pPr>
            <a:endParaRPr kumimoji="1" lang="en-US" altLang="zh-CN" sz="2000" dirty="0"/>
          </a:p>
        </p:txBody>
      </p:sp>
      <p:sp>
        <p:nvSpPr>
          <p:cNvPr id="19" name="矩形 18">
            <a:extLst>
              <a:ext uri="{FF2B5EF4-FFF2-40B4-BE49-F238E27FC236}">
                <a16:creationId xmlns:a16="http://schemas.microsoft.com/office/drawing/2014/main" id="{FA7B345E-D8CF-0840-93D0-389A973167A0}"/>
              </a:ext>
            </a:extLst>
          </p:cNvPr>
          <p:cNvSpPr/>
          <p:nvPr/>
        </p:nvSpPr>
        <p:spPr>
          <a:xfrm>
            <a:off x="8691205" y="4484377"/>
            <a:ext cx="1968675" cy="110362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kumimoji="1" lang="en-US" altLang="zh-CN" dirty="0"/>
              <a:t>Machine B</a:t>
            </a:r>
          </a:p>
          <a:p>
            <a:endParaRPr kumimoji="1" lang="en-US" altLang="zh-CN" dirty="0"/>
          </a:p>
          <a:p>
            <a:endParaRPr kumimoji="1" lang="en-US" altLang="zh-CN" dirty="0"/>
          </a:p>
        </p:txBody>
      </p:sp>
      <p:cxnSp>
        <p:nvCxnSpPr>
          <p:cNvPr id="22" name="直线箭头连接符 21">
            <a:extLst>
              <a:ext uri="{FF2B5EF4-FFF2-40B4-BE49-F238E27FC236}">
                <a16:creationId xmlns:a16="http://schemas.microsoft.com/office/drawing/2014/main" id="{AACAC3DF-06CF-8043-B7F2-96A1ACAFD425}"/>
              </a:ext>
            </a:extLst>
          </p:cNvPr>
          <p:cNvCxnSpPr/>
          <p:nvPr/>
        </p:nvCxnSpPr>
        <p:spPr>
          <a:xfrm flipV="1">
            <a:off x="9831384" y="3285408"/>
            <a:ext cx="0" cy="1198969"/>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直线箭头连接符 7">
            <a:extLst>
              <a:ext uri="{FF2B5EF4-FFF2-40B4-BE49-F238E27FC236}">
                <a16:creationId xmlns:a16="http://schemas.microsoft.com/office/drawing/2014/main" id="{9EBD2388-8F02-0946-858D-6DEEEA60EBC4}"/>
              </a:ext>
            </a:extLst>
          </p:cNvPr>
          <p:cNvCxnSpPr>
            <a:stCxn id="5" idx="1"/>
          </p:cNvCxnSpPr>
          <p:nvPr/>
        </p:nvCxnSpPr>
        <p:spPr>
          <a:xfrm flipH="1" flipV="1">
            <a:off x="8858928" y="2687472"/>
            <a:ext cx="583842" cy="300567"/>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直线箭头连接符 22">
            <a:extLst>
              <a:ext uri="{FF2B5EF4-FFF2-40B4-BE49-F238E27FC236}">
                <a16:creationId xmlns:a16="http://schemas.microsoft.com/office/drawing/2014/main" id="{777E1B5C-9CEB-AC49-9DE0-3140285AE672}"/>
              </a:ext>
            </a:extLst>
          </p:cNvPr>
          <p:cNvCxnSpPr/>
          <p:nvPr/>
        </p:nvCxnSpPr>
        <p:spPr>
          <a:xfrm>
            <a:off x="10229850" y="3282387"/>
            <a:ext cx="0" cy="1201990"/>
          </a:xfrm>
          <a:prstGeom prst="straightConnector1">
            <a:avLst/>
          </a:prstGeom>
          <a:ln w="9525" cap="flat" cmpd="sng" algn="ctr">
            <a:solidFill>
              <a:schemeClr val="accent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4" name="文本框 23">
            <a:extLst>
              <a:ext uri="{FF2B5EF4-FFF2-40B4-BE49-F238E27FC236}">
                <a16:creationId xmlns:a16="http://schemas.microsoft.com/office/drawing/2014/main" id="{9C821A0A-ABB8-8449-B442-523963D4CF49}"/>
              </a:ext>
            </a:extLst>
          </p:cNvPr>
          <p:cNvSpPr txBox="1"/>
          <p:nvPr/>
        </p:nvSpPr>
        <p:spPr>
          <a:xfrm>
            <a:off x="10240117" y="3772022"/>
            <a:ext cx="603050" cy="369332"/>
          </a:xfrm>
          <a:prstGeom prst="rect">
            <a:avLst/>
          </a:prstGeom>
          <a:noFill/>
        </p:spPr>
        <p:txBody>
          <a:bodyPr wrap="none" rtlCol="0">
            <a:spAutoFit/>
          </a:bodyPr>
          <a:lstStyle/>
          <a:p>
            <a:r>
              <a:rPr kumimoji="1" lang="en-US" altLang="zh-CN" dirty="0">
                <a:solidFill>
                  <a:srgbClr val="FF0000"/>
                </a:solidFill>
              </a:rPr>
              <a:t>ACK</a:t>
            </a:r>
            <a:endParaRPr kumimoji="1" lang="zh-CN" altLang="en-US" dirty="0">
              <a:solidFill>
                <a:srgbClr val="FF0000"/>
              </a:solidFill>
            </a:endParaRPr>
          </a:p>
        </p:txBody>
      </p:sp>
    </p:spTree>
    <p:extLst>
      <p:ext uri="{BB962C8B-B14F-4D97-AF65-F5344CB8AC3E}">
        <p14:creationId xmlns:p14="http://schemas.microsoft.com/office/powerpoint/2010/main" val="30898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9525" cap="flat" cmpd="sng" algn="ctr">
          <a:solidFill>
            <a:schemeClr val="dk1"/>
          </a:solidFill>
          <a:prstDash val="solid"/>
          <a:round/>
          <a:headEnd type="none" w="med" len="med"/>
          <a:tailEnd type="arrow" w="med" len="med"/>
        </a:ln>
      </a:spPr>
      <a:bodyPr/>
      <a:lstStyle/>
      <a:style>
        <a:lnRef idx="0">
          <a:scrgbClr r="0" g="0" b="0"/>
        </a:lnRef>
        <a:fillRef idx="0">
          <a:scrgbClr r="0" g="0" b="0"/>
        </a:fillRef>
        <a:effectRef idx="0">
          <a:scrgbClr r="0" g="0" b="0"/>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2237</TotalTime>
  <Words>3434</Words>
  <Application>Microsoft Macintosh PowerPoint</Application>
  <PresentationFormat>宽屏</PresentationFormat>
  <Paragraphs>337</Paragraphs>
  <Slides>33</Slides>
  <Notes>25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33</vt:i4>
      </vt:variant>
    </vt:vector>
  </HeadingPairs>
  <TitlesOfParts>
    <vt:vector size="38" baseType="lpstr">
      <vt:lpstr>等线</vt:lpstr>
      <vt:lpstr>等线 Light</vt:lpstr>
      <vt:lpstr>Arial</vt:lpstr>
      <vt:lpstr>Cordia New</vt:lpstr>
      <vt:lpstr>Office 主题​​</vt:lpstr>
      <vt:lpstr>No compromises:  distributed transactions with consistency, availability, and performance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compromises:  distributed transactions with consistency, availability, and performance</dc:title>
  <dc:creator>林许 亚伦</dc:creator>
  <cp:lastModifiedBy>林许 亚伦</cp:lastModifiedBy>
  <cp:revision>61</cp:revision>
  <dcterms:created xsi:type="dcterms:W3CDTF">2019-04-19T04:52:22Z</dcterms:created>
  <dcterms:modified xsi:type="dcterms:W3CDTF">2019-04-21T05:33:00Z</dcterms:modified>
</cp:coreProperties>
</file>