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ltLang="zh-CN"/>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ltLang="zh-CN"/>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ltLang="zh-CN"/>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ltLang="zh-CN"/>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ltLang="zh-CN"/>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1/10/2020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gov.uk/government/publications/about-the-uk-house-price-index/about-the-uk-house-price-index" TargetMode="External"/><Relationship Id="rId7" Type="http://schemas.openxmlformats.org/officeDocument/2006/relationships/hyperlink" Target="https://github.com/linyang1987/Coursera_Capstone/blob/master/Data%20Science%20Final%20Project.ipynb" TargetMode="External"/><Relationship Id="rId2" Type="http://schemas.openxmlformats.org/officeDocument/2006/relationships/hyperlink" Target="https://www.gov.uk/government/publications/about-the-uk-house-price-index" TargetMode="External"/><Relationship Id="rId1" Type="http://schemas.openxmlformats.org/officeDocument/2006/relationships/slideLayout" Target="../slideLayouts/slideLayout2.xml"/><Relationship Id="rId6" Type="http://schemas.openxmlformats.org/officeDocument/2006/relationships/hyperlink" Target="https://en.wikipedia.org/wiki/List_of_London_boroughs" TargetMode="External"/><Relationship Id="rId5" Type="http://schemas.openxmlformats.org/officeDocument/2006/relationships/hyperlink" Target="https://data.london.gov.uk/dataset/schools-and-pupils-type-school-borough" TargetMode="External"/><Relationship Id="rId4" Type="http://schemas.openxmlformats.org/officeDocument/2006/relationships/hyperlink" Target="https://data.london.gov.uk/dataset/recorded_crime_summ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Explore different Boroughs in London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Lin Yang</a:t>
            </a:r>
          </a:p>
          <a:p>
            <a:r>
              <a:rPr lang="en-US" sz="2800" dirty="0"/>
              <a:t>10/01/2019</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765F-C107-4F92-BA9E-43F0E42E7B51}"/>
              </a:ext>
            </a:extLst>
          </p:cNvPr>
          <p:cNvSpPr>
            <a:spLocks noGrp="1"/>
          </p:cNvSpPr>
          <p:nvPr>
            <p:ph type="title"/>
          </p:nvPr>
        </p:nvSpPr>
        <p:spPr/>
        <p:txBody>
          <a:bodyPr>
            <a:normAutofit fontScale="90000"/>
          </a:bodyPr>
          <a:lstStyle/>
          <a:p>
            <a:r>
              <a:rPr lang="en-GB" altLang="zh-CN" dirty="0"/>
              <a:t>So many Boroughs in London, what are they like?</a:t>
            </a:r>
            <a:endParaRPr lang="zh-CN" altLang="en-US" dirty="0"/>
          </a:p>
        </p:txBody>
      </p:sp>
      <p:sp>
        <p:nvSpPr>
          <p:cNvPr id="3" name="Content Placeholder 2">
            <a:extLst>
              <a:ext uri="{FF2B5EF4-FFF2-40B4-BE49-F238E27FC236}">
                <a16:creationId xmlns:a16="http://schemas.microsoft.com/office/drawing/2014/main" id="{A5A05BCC-B11F-4B73-AC8C-DD9B64BDFD49}"/>
              </a:ext>
            </a:extLst>
          </p:cNvPr>
          <p:cNvSpPr>
            <a:spLocks noGrp="1"/>
          </p:cNvSpPr>
          <p:nvPr>
            <p:ph idx="1"/>
          </p:nvPr>
        </p:nvSpPr>
        <p:spPr/>
        <p:txBody>
          <a:bodyPr/>
          <a:lstStyle/>
          <a:p>
            <a:r>
              <a:rPr lang="en-GB" altLang="zh-CN" dirty="0"/>
              <a:t>Imagine you are the first time comer to London, where should you live? What are all the areas like ? Are they expensive? Are they safe?</a:t>
            </a:r>
          </a:p>
          <a:p>
            <a:r>
              <a:rPr lang="en-GB" altLang="zh-CN" dirty="0"/>
              <a:t>With all these questions in mind, let’s have a look at what are the data available to tell us some insights about London….</a:t>
            </a:r>
          </a:p>
          <a:p>
            <a:pPr lvl="1"/>
            <a:r>
              <a:rPr lang="en-GB" altLang="zh-CN" dirty="0"/>
              <a:t>There are 33 Boroughs in London, and</a:t>
            </a:r>
          </a:p>
          <a:p>
            <a:pPr lvl="1"/>
            <a:r>
              <a:rPr lang="en-GB" altLang="zh-CN" dirty="0"/>
              <a:t>We find house price data for all of them, and</a:t>
            </a:r>
          </a:p>
          <a:p>
            <a:pPr lvl="1"/>
            <a:r>
              <a:rPr lang="en-GB" altLang="zh-CN" dirty="0"/>
              <a:t>Both crime data and education data are also ready to use……</a:t>
            </a:r>
          </a:p>
          <a:p>
            <a:pPr lvl="1"/>
            <a:endParaRPr lang="zh-CN" altLang="en-US" dirty="0"/>
          </a:p>
        </p:txBody>
      </p:sp>
    </p:spTree>
    <p:extLst>
      <p:ext uri="{BB962C8B-B14F-4D97-AF65-F5344CB8AC3E}">
        <p14:creationId xmlns:p14="http://schemas.microsoft.com/office/powerpoint/2010/main" val="401167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AB32-3889-4B45-A6E4-F85CA8D0425C}"/>
              </a:ext>
            </a:extLst>
          </p:cNvPr>
          <p:cNvSpPr>
            <a:spLocks noGrp="1"/>
          </p:cNvSpPr>
          <p:nvPr>
            <p:ph type="title"/>
          </p:nvPr>
        </p:nvSpPr>
        <p:spPr>
          <a:xfrm>
            <a:off x="779572" y="295877"/>
            <a:ext cx="10353762" cy="1261872"/>
          </a:xfrm>
        </p:spPr>
        <p:txBody>
          <a:bodyPr/>
          <a:lstStyle/>
          <a:p>
            <a:r>
              <a:rPr lang="en-GB" altLang="zh-CN" dirty="0"/>
              <a:t>Descriptive Statistics  </a:t>
            </a:r>
            <a:endParaRPr lang="zh-CN" altLang="en-US" dirty="0"/>
          </a:p>
        </p:txBody>
      </p:sp>
      <p:sp>
        <p:nvSpPr>
          <p:cNvPr id="3" name="Content Placeholder 2">
            <a:extLst>
              <a:ext uri="{FF2B5EF4-FFF2-40B4-BE49-F238E27FC236}">
                <a16:creationId xmlns:a16="http://schemas.microsoft.com/office/drawing/2014/main" id="{FC4E9181-8941-41AE-8DCE-B16C276ACBFC}"/>
              </a:ext>
            </a:extLst>
          </p:cNvPr>
          <p:cNvSpPr>
            <a:spLocks noGrp="1"/>
          </p:cNvSpPr>
          <p:nvPr>
            <p:ph sz="half" idx="1"/>
          </p:nvPr>
        </p:nvSpPr>
        <p:spPr>
          <a:xfrm>
            <a:off x="417747" y="1322008"/>
            <a:ext cx="5915941" cy="4760010"/>
          </a:xfrm>
        </p:spPr>
        <p:txBody>
          <a:bodyPr/>
          <a:lstStyle/>
          <a:p>
            <a:r>
              <a:rPr lang="en-GB" altLang="zh-CN" dirty="0"/>
              <a:t>How  expensive of houses in London? </a:t>
            </a:r>
          </a:p>
          <a:p>
            <a:pPr lvl="1"/>
            <a:r>
              <a:rPr lang="en-GB" altLang="zh-CN" sz="1400" dirty="0"/>
              <a:t>Kensington and Chelsea, Camden, City of Westminster can have house price that 5 times more than all other areas, using detached house as example : the 3 area have average price of 2.5 to 3.5 million pounds, where average price of other area of London is 0.5 to 1.0 million pounds.</a:t>
            </a:r>
            <a:endParaRPr lang="zh-CN" altLang="en-US" sz="1400" dirty="0"/>
          </a:p>
        </p:txBody>
      </p:sp>
      <p:sp>
        <p:nvSpPr>
          <p:cNvPr id="4" name="Content Placeholder 3">
            <a:extLst>
              <a:ext uri="{FF2B5EF4-FFF2-40B4-BE49-F238E27FC236}">
                <a16:creationId xmlns:a16="http://schemas.microsoft.com/office/drawing/2014/main" id="{C07A1D5C-9DFA-4BF2-82D2-16D3A107847C}"/>
              </a:ext>
            </a:extLst>
          </p:cNvPr>
          <p:cNvSpPr>
            <a:spLocks noGrp="1"/>
          </p:cNvSpPr>
          <p:nvPr>
            <p:ph sz="half" idx="2"/>
          </p:nvPr>
        </p:nvSpPr>
        <p:spPr>
          <a:xfrm>
            <a:off x="6276493" y="1397508"/>
            <a:ext cx="4856841" cy="3622672"/>
          </a:xfrm>
        </p:spPr>
        <p:txBody>
          <a:bodyPr/>
          <a:lstStyle/>
          <a:p>
            <a:r>
              <a:rPr lang="en-GB" altLang="zh-CN" dirty="0"/>
              <a:t>How safe is London?</a:t>
            </a:r>
          </a:p>
          <a:p>
            <a:pPr lvl="1"/>
            <a:r>
              <a:rPr lang="en-GB" altLang="zh-CN" sz="1400" dirty="0"/>
              <a:t>It is very interesting to see that some high price area (average price of house 2.0 to 2.5 million pounds) are actually have the highest reported crime. A sensible explanation could be rich area would actually encourage more crimes to take risk.</a:t>
            </a:r>
            <a:endParaRPr lang="zh-CN" altLang="en-US" sz="1400" dirty="0"/>
          </a:p>
        </p:txBody>
      </p:sp>
      <p:pic>
        <p:nvPicPr>
          <p:cNvPr id="5" name="Picture 4">
            <a:extLst>
              <a:ext uri="{FF2B5EF4-FFF2-40B4-BE49-F238E27FC236}">
                <a16:creationId xmlns:a16="http://schemas.microsoft.com/office/drawing/2014/main" id="{539E1250-B863-4746-9533-6ADEB3C020FC}"/>
              </a:ext>
            </a:extLst>
          </p:cNvPr>
          <p:cNvPicPr/>
          <p:nvPr/>
        </p:nvPicPr>
        <p:blipFill>
          <a:blip r:embed="rId2"/>
          <a:stretch>
            <a:fillRect/>
          </a:stretch>
        </p:blipFill>
        <p:spPr>
          <a:xfrm>
            <a:off x="1223801" y="3133344"/>
            <a:ext cx="3968596" cy="3040452"/>
          </a:xfrm>
          <a:prstGeom prst="rect">
            <a:avLst/>
          </a:prstGeom>
        </p:spPr>
      </p:pic>
      <p:pic>
        <p:nvPicPr>
          <p:cNvPr id="6" name="Picture 5">
            <a:extLst>
              <a:ext uri="{FF2B5EF4-FFF2-40B4-BE49-F238E27FC236}">
                <a16:creationId xmlns:a16="http://schemas.microsoft.com/office/drawing/2014/main" id="{6FAE6F8F-8E34-4332-B4DA-733217E1FF67}"/>
              </a:ext>
            </a:extLst>
          </p:cNvPr>
          <p:cNvPicPr/>
          <p:nvPr/>
        </p:nvPicPr>
        <p:blipFill>
          <a:blip r:embed="rId3"/>
          <a:stretch>
            <a:fillRect/>
          </a:stretch>
        </p:blipFill>
        <p:spPr>
          <a:xfrm>
            <a:off x="7358073" y="3133344"/>
            <a:ext cx="3968596" cy="3040452"/>
          </a:xfrm>
          <a:prstGeom prst="rect">
            <a:avLst/>
          </a:prstGeom>
        </p:spPr>
      </p:pic>
      <p:sp>
        <p:nvSpPr>
          <p:cNvPr id="7" name="Star: 5 Points 6">
            <a:extLst>
              <a:ext uri="{FF2B5EF4-FFF2-40B4-BE49-F238E27FC236}">
                <a16:creationId xmlns:a16="http://schemas.microsoft.com/office/drawing/2014/main" id="{3EC691E1-5035-45C0-8427-A9143D4EFDAA}"/>
              </a:ext>
            </a:extLst>
          </p:cNvPr>
          <p:cNvSpPr/>
          <p:nvPr/>
        </p:nvSpPr>
        <p:spPr>
          <a:xfrm>
            <a:off x="9546672" y="3691156"/>
            <a:ext cx="134223" cy="1258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82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43B1-95AC-4BEA-9E3C-07FE0C261BAB}"/>
              </a:ext>
            </a:extLst>
          </p:cNvPr>
          <p:cNvSpPr>
            <a:spLocks noGrp="1"/>
          </p:cNvSpPr>
          <p:nvPr>
            <p:ph type="title"/>
          </p:nvPr>
        </p:nvSpPr>
        <p:spPr>
          <a:xfrm>
            <a:off x="736800" y="374709"/>
            <a:ext cx="3706889" cy="1821918"/>
          </a:xfrm>
        </p:spPr>
        <p:txBody>
          <a:bodyPr>
            <a:normAutofit fontScale="90000"/>
          </a:bodyPr>
          <a:lstStyle/>
          <a:p>
            <a:pPr algn="l"/>
            <a:r>
              <a:rPr lang="en-GB" altLang="zh-CN" dirty="0"/>
              <a:t>So how can I make my life easier and ask machine to group all the regions to only a few groups ?</a:t>
            </a:r>
            <a:endParaRPr lang="zh-CN" altLang="en-US" dirty="0"/>
          </a:p>
        </p:txBody>
      </p:sp>
      <p:sp>
        <p:nvSpPr>
          <p:cNvPr id="4" name="Text Placeholder 3">
            <a:extLst>
              <a:ext uri="{FF2B5EF4-FFF2-40B4-BE49-F238E27FC236}">
                <a16:creationId xmlns:a16="http://schemas.microsoft.com/office/drawing/2014/main" id="{B1E57187-ABD2-4DB3-A390-8684E49DB660}"/>
              </a:ext>
            </a:extLst>
          </p:cNvPr>
          <p:cNvSpPr>
            <a:spLocks noGrp="1"/>
          </p:cNvSpPr>
          <p:nvPr>
            <p:ph type="body" sz="half" idx="2"/>
          </p:nvPr>
        </p:nvSpPr>
        <p:spPr>
          <a:xfrm>
            <a:off x="559805" y="2315283"/>
            <a:ext cx="4060877" cy="3515066"/>
          </a:xfrm>
        </p:spPr>
        <p:txBody>
          <a:bodyPr>
            <a:normAutofit/>
          </a:bodyPr>
          <a:lstStyle/>
          <a:p>
            <a:pPr marL="285750" indent="-285750" algn="l">
              <a:buFont typeface="Arial" panose="020B0604020202020204" pitchFamily="34" charset="0"/>
              <a:buChar char="•"/>
            </a:pPr>
            <a:r>
              <a:rPr lang="en-GB" altLang="zh-CN" b="1" i="1" dirty="0"/>
              <a:t>K-means clustering </a:t>
            </a:r>
            <a:r>
              <a:rPr lang="en-GB" altLang="zh-CN" dirty="0"/>
              <a:t>is utilised in the analysis, we feed the machine a few set of features about the area (such as price, crime rate, education), and ask machine to provide us a map on the right.</a:t>
            </a:r>
          </a:p>
          <a:p>
            <a:pPr marL="285750" indent="-285750" algn="l">
              <a:buFont typeface="Arial" panose="020B0604020202020204" pitchFamily="34" charset="0"/>
              <a:buChar char="•"/>
            </a:pPr>
            <a:r>
              <a:rPr lang="en-GB" altLang="zh-CN" dirty="0"/>
              <a:t>5 colours of dots are provided by the machine. In a nutshell, if you chose to live in a red dot in west London, it will be quite similar to any other red dots on the map!</a:t>
            </a:r>
          </a:p>
          <a:p>
            <a:pPr marL="285750" indent="-285750" algn="l">
              <a:buFont typeface="Arial" panose="020B0604020202020204" pitchFamily="34" charset="0"/>
              <a:buChar char="•"/>
            </a:pPr>
            <a:r>
              <a:rPr lang="en-GB" altLang="zh-CN" dirty="0"/>
              <a:t>However, chose to live at a </a:t>
            </a:r>
            <a:r>
              <a:rPr lang="en-GB" altLang="zh-CN" dirty="0">
                <a:solidFill>
                  <a:srgbClr val="FF0000"/>
                </a:solidFill>
              </a:rPr>
              <a:t>Red</a:t>
            </a:r>
            <a:r>
              <a:rPr lang="en-GB" altLang="zh-CN" dirty="0"/>
              <a:t> dot , it can be quite different from live at a </a:t>
            </a:r>
            <a:r>
              <a:rPr lang="en-GB" altLang="zh-CN" dirty="0">
                <a:solidFill>
                  <a:srgbClr val="00B0F0"/>
                </a:solidFill>
              </a:rPr>
              <a:t>Blue</a:t>
            </a:r>
            <a:r>
              <a:rPr lang="en-GB" altLang="zh-CN" dirty="0"/>
              <a:t> dot.</a:t>
            </a:r>
          </a:p>
          <a:p>
            <a:pPr algn="l"/>
            <a:endParaRPr lang="en-GB" altLang="zh-CN" dirty="0"/>
          </a:p>
        </p:txBody>
      </p:sp>
      <p:pic>
        <p:nvPicPr>
          <p:cNvPr id="9" name="Content Placeholder 8">
            <a:extLst>
              <a:ext uri="{FF2B5EF4-FFF2-40B4-BE49-F238E27FC236}">
                <a16:creationId xmlns:a16="http://schemas.microsoft.com/office/drawing/2014/main" id="{C328231F-64B7-43E2-90D5-6E6E0BE33B99}"/>
              </a:ext>
            </a:extLst>
          </p:cNvPr>
          <p:cNvPicPr>
            <a:picLocks noGrp="1"/>
          </p:cNvPicPr>
          <p:nvPr>
            <p:ph idx="1"/>
          </p:nvPr>
        </p:nvPicPr>
        <p:blipFill>
          <a:blip r:embed="rId2"/>
          <a:stretch>
            <a:fillRect/>
          </a:stretch>
        </p:blipFill>
        <p:spPr>
          <a:xfrm>
            <a:off x="5171281" y="1011237"/>
            <a:ext cx="5781675" cy="4276725"/>
          </a:xfrm>
          <a:prstGeom prst="rect">
            <a:avLst/>
          </a:prstGeom>
        </p:spPr>
      </p:pic>
    </p:spTree>
    <p:extLst>
      <p:ext uri="{BB962C8B-B14F-4D97-AF65-F5344CB8AC3E}">
        <p14:creationId xmlns:p14="http://schemas.microsoft.com/office/powerpoint/2010/main" val="402913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B4A6-5BCB-495A-8B76-DB403B7DC282}"/>
              </a:ext>
            </a:extLst>
          </p:cNvPr>
          <p:cNvSpPr>
            <a:spLocks noGrp="1"/>
          </p:cNvSpPr>
          <p:nvPr>
            <p:ph type="title"/>
          </p:nvPr>
        </p:nvSpPr>
        <p:spPr/>
        <p:txBody>
          <a:bodyPr/>
          <a:lstStyle/>
          <a:p>
            <a:r>
              <a:rPr lang="en-GB" altLang="zh-CN" dirty="0"/>
              <a:t>Conclusion and further recommendation</a:t>
            </a:r>
            <a:endParaRPr lang="zh-CN" altLang="en-US" dirty="0"/>
          </a:p>
        </p:txBody>
      </p:sp>
      <p:sp>
        <p:nvSpPr>
          <p:cNvPr id="3" name="Text Placeholder 2">
            <a:extLst>
              <a:ext uri="{FF2B5EF4-FFF2-40B4-BE49-F238E27FC236}">
                <a16:creationId xmlns:a16="http://schemas.microsoft.com/office/drawing/2014/main" id="{D3895405-0FD3-4F17-8B66-7FB4CF932DD3}"/>
              </a:ext>
            </a:extLst>
          </p:cNvPr>
          <p:cNvSpPr>
            <a:spLocks noGrp="1"/>
          </p:cNvSpPr>
          <p:nvPr>
            <p:ph type="body" idx="1"/>
          </p:nvPr>
        </p:nvSpPr>
        <p:spPr>
          <a:xfrm>
            <a:off x="913795" y="2211853"/>
            <a:ext cx="3300984" cy="1135354"/>
          </a:xfrm>
        </p:spPr>
        <p:txBody>
          <a:bodyPr/>
          <a:lstStyle/>
          <a:p>
            <a:r>
              <a:rPr lang="en-GB" altLang="zh-CN" dirty="0"/>
              <a:t>It doesn’t mean </a:t>
            </a:r>
            <a:r>
              <a:rPr lang="en-GB" altLang="zh-CN" dirty="0">
                <a:solidFill>
                  <a:srgbClr val="00B0F0"/>
                </a:solidFill>
              </a:rPr>
              <a:t>Blue</a:t>
            </a:r>
            <a:r>
              <a:rPr lang="en-GB" altLang="zh-CN" dirty="0"/>
              <a:t> dots are definitely better than </a:t>
            </a:r>
            <a:r>
              <a:rPr lang="en-GB" altLang="zh-CN" dirty="0">
                <a:solidFill>
                  <a:srgbClr val="FF0000"/>
                </a:solidFill>
              </a:rPr>
              <a:t>Red</a:t>
            </a:r>
            <a:r>
              <a:rPr lang="en-GB" altLang="zh-CN" dirty="0"/>
              <a:t> dots! They are just Different!</a:t>
            </a:r>
            <a:endParaRPr lang="zh-CN" altLang="en-US" dirty="0"/>
          </a:p>
        </p:txBody>
      </p:sp>
      <p:sp>
        <p:nvSpPr>
          <p:cNvPr id="5" name="Text Placeholder 4">
            <a:extLst>
              <a:ext uri="{FF2B5EF4-FFF2-40B4-BE49-F238E27FC236}">
                <a16:creationId xmlns:a16="http://schemas.microsoft.com/office/drawing/2014/main" id="{E97BE575-AA4E-4735-84E3-4B28B82540AD}"/>
              </a:ext>
            </a:extLst>
          </p:cNvPr>
          <p:cNvSpPr>
            <a:spLocks noGrp="1"/>
          </p:cNvSpPr>
          <p:nvPr>
            <p:ph type="body" sz="half" idx="18"/>
          </p:nvPr>
        </p:nvSpPr>
        <p:spPr>
          <a:xfrm>
            <a:off x="924320" y="4421786"/>
            <a:ext cx="3300984" cy="1218758"/>
          </a:xfrm>
        </p:spPr>
        <p:txBody>
          <a:bodyPr>
            <a:normAutofit lnSpcReduction="10000"/>
          </a:bodyPr>
          <a:lstStyle/>
          <a:p>
            <a:pPr algn="l"/>
            <a:r>
              <a:rPr lang="en-GB" altLang="zh-CN" dirty="0"/>
              <a:t>They are just different, because machine learning clustering is an unsupervised process, it is up to human to decide how to interpret the result, and tell machine what you would prefer!</a:t>
            </a:r>
            <a:endParaRPr lang="zh-CN" altLang="en-US" dirty="0"/>
          </a:p>
        </p:txBody>
      </p:sp>
      <p:sp>
        <p:nvSpPr>
          <p:cNvPr id="6" name="Text Placeholder 5">
            <a:extLst>
              <a:ext uri="{FF2B5EF4-FFF2-40B4-BE49-F238E27FC236}">
                <a16:creationId xmlns:a16="http://schemas.microsoft.com/office/drawing/2014/main" id="{24E52F97-475F-476E-9735-60200AB51044}"/>
              </a:ext>
            </a:extLst>
          </p:cNvPr>
          <p:cNvSpPr>
            <a:spLocks noGrp="1"/>
          </p:cNvSpPr>
          <p:nvPr>
            <p:ph type="body" sz="quarter" idx="3"/>
          </p:nvPr>
        </p:nvSpPr>
        <p:spPr>
          <a:xfrm>
            <a:off x="4441435" y="2388954"/>
            <a:ext cx="3300984" cy="1040046"/>
          </a:xfrm>
        </p:spPr>
        <p:txBody>
          <a:bodyPr/>
          <a:lstStyle/>
          <a:p>
            <a:r>
              <a:rPr lang="en-GB" altLang="zh-CN" dirty="0"/>
              <a:t>Certainly you would like more than just price, crime and education to decide where you want to live….</a:t>
            </a:r>
            <a:endParaRPr lang="zh-CN" altLang="en-US" dirty="0"/>
          </a:p>
        </p:txBody>
      </p:sp>
      <p:sp>
        <p:nvSpPr>
          <p:cNvPr id="8" name="Text Placeholder 7">
            <a:extLst>
              <a:ext uri="{FF2B5EF4-FFF2-40B4-BE49-F238E27FC236}">
                <a16:creationId xmlns:a16="http://schemas.microsoft.com/office/drawing/2014/main" id="{0B68CD6F-32CA-4C6C-A566-268129D5DE4B}"/>
              </a:ext>
            </a:extLst>
          </p:cNvPr>
          <p:cNvSpPr>
            <a:spLocks noGrp="1"/>
          </p:cNvSpPr>
          <p:nvPr>
            <p:ph type="body" sz="half" idx="19"/>
          </p:nvPr>
        </p:nvSpPr>
        <p:spPr>
          <a:xfrm>
            <a:off x="4441435" y="4421786"/>
            <a:ext cx="3300984" cy="1218758"/>
          </a:xfrm>
        </p:spPr>
        <p:txBody>
          <a:bodyPr>
            <a:normAutofit lnSpcReduction="10000"/>
          </a:bodyPr>
          <a:lstStyle/>
          <a:p>
            <a:r>
              <a:rPr lang="en-GB" altLang="zh-CN" dirty="0"/>
              <a:t>Be mindful on the features you can chose to feed the machine, maybe you like more than 5 clusters, maybe we you want to consider how many grocery store or yoga studios are there.</a:t>
            </a:r>
            <a:endParaRPr lang="zh-CN" altLang="en-US" dirty="0"/>
          </a:p>
        </p:txBody>
      </p:sp>
      <p:sp>
        <p:nvSpPr>
          <p:cNvPr id="9" name="Text Placeholder 8">
            <a:extLst>
              <a:ext uri="{FF2B5EF4-FFF2-40B4-BE49-F238E27FC236}">
                <a16:creationId xmlns:a16="http://schemas.microsoft.com/office/drawing/2014/main" id="{658FD03C-EFC9-4CB6-9A7C-200774C164E3}"/>
              </a:ext>
            </a:extLst>
          </p:cNvPr>
          <p:cNvSpPr>
            <a:spLocks noGrp="1"/>
          </p:cNvSpPr>
          <p:nvPr>
            <p:ph type="body" sz="quarter" idx="13"/>
          </p:nvPr>
        </p:nvSpPr>
        <p:spPr>
          <a:xfrm>
            <a:off x="7966572" y="1742716"/>
            <a:ext cx="3300984" cy="1292475"/>
          </a:xfrm>
        </p:spPr>
        <p:txBody>
          <a:bodyPr/>
          <a:lstStyle/>
          <a:p>
            <a:r>
              <a:rPr lang="en-GB" altLang="zh-CN" dirty="0"/>
              <a:t>Is my data really tell me the whole story?</a:t>
            </a:r>
            <a:endParaRPr lang="zh-CN" altLang="en-US" dirty="0"/>
          </a:p>
        </p:txBody>
      </p:sp>
      <p:sp>
        <p:nvSpPr>
          <p:cNvPr id="11" name="Text Placeholder 10">
            <a:extLst>
              <a:ext uri="{FF2B5EF4-FFF2-40B4-BE49-F238E27FC236}">
                <a16:creationId xmlns:a16="http://schemas.microsoft.com/office/drawing/2014/main" id="{CF659E78-C92A-4F8C-A191-A199E2CCE51C}"/>
              </a:ext>
            </a:extLst>
          </p:cNvPr>
          <p:cNvSpPr>
            <a:spLocks noGrp="1"/>
          </p:cNvSpPr>
          <p:nvPr>
            <p:ph type="body" sz="half" idx="20"/>
          </p:nvPr>
        </p:nvSpPr>
        <p:spPr/>
        <p:txBody>
          <a:bodyPr>
            <a:normAutofit lnSpcReduction="10000"/>
          </a:bodyPr>
          <a:lstStyle/>
          <a:p>
            <a:r>
              <a:rPr lang="en-GB" altLang="zh-CN" dirty="0"/>
              <a:t>Be curious, if a Brough have high crime rate but most of them are robbery, and another area has low crime rate but all of them are murder, would the crime rate be the ultimate parameter to use?</a:t>
            </a:r>
            <a:endParaRPr lang="zh-CN" altLang="en-US" dirty="0"/>
          </a:p>
        </p:txBody>
      </p:sp>
      <p:sp>
        <p:nvSpPr>
          <p:cNvPr id="12" name="Arrow: Down 11">
            <a:extLst>
              <a:ext uri="{FF2B5EF4-FFF2-40B4-BE49-F238E27FC236}">
                <a16:creationId xmlns:a16="http://schemas.microsoft.com/office/drawing/2014/main" id="{BA229635-1AFD-470B-8C53-5B0C7801CC5A}"/>
              </a:ext>
            </a:extLst>
          </p:cNvPr>
          <p:cNvSpPr/>
          <p:nvPr/>
        </p:nvSpPr>
        <p:spPr>
          <a:xfrm>
            <a:off x="2304228" y="3808602"/>
            <a:ext cx="520118" cy="511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rrow: Down 12">
            <a:extLst>
              <a:ext uri="{FF2B5EF4-FFF2-40B4-BE49-F238E27FC236}">
                <a16:creationId xmlns:a16="http://schemas.microsoft.com/office/drawing/2014/main" id="{E619CEB1-D252-4F8C-B913-2292DD352C36}"/>
              </a:ext>
            </a:extLst>
          </p:cNvPr>
          <p:cNvSpPr/>
          <p:nvPr/>
        </p:nvSpPr>
        <p:spPr>
          <a:xfrm>
            <a:off x="9421705" y="3744856"/>
            <a:ext cx="520118" cy="511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rrow: Down 13">
            <a:extLst>
              <a:ext uri="{FF2B5EF4-FFF2-40B4-BE49-F238E27FC236}">
                <a16:creationId xmlns:a16="http://schemas.microsoft.com/office/drawing/2014/main" id="{A2D410CD-3532-4397-A8AB-728F072BD881}"/>
              </a:ext>
            </a:extLst>
          </p:cNvPr>
          <p:cNvSpPr/>
          <p:nvPr/>
        </p:nvSpPr>
        <p:spPr>
          <a:xfrm>
            <a:off x="5992996" y="3961002"/>
            <a:ext cx="520118" cy="511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7235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7929-ED72-465C-9E3A-3BED61BC2A36}"/>
              </a:ext>
            </a:extLst>
          </p:cNvPr>
          <p:cNvSpPr>
            <a:spLocks noGrp="1"/>
          </p:cNvSpPr>
          <p:nvPr>
            <p:ph type="title"/>
          </p:nvPr>
        </p:nvSpPr>
        <p:spPr>
          <a:xfrm>
            <a:off x="919119" y="143770"/>
            <a:ext cx="10353762" cy="1257300"/>
          </a:xfrm>
        </p:spPr>
        <p:txBody>
          <a:bodyPr/>
          <a:lstStyle/>
          <a:p>
            <a:r>
              <a:rPr lang="en-GB" altLang="zh-CN" dirty="0"/>
              <a:t>Appendix</a:t>
            </a:r>
            <a:endParaRPr lang="zh-CN" altLang="en-US" dirty="0"/>
          </a:p>
        </p:txBody>
      </p:sp>
      <p:pic>
        <p:nvPicPr>
          <p:cNvPr id="4" name="Content Placeholder 3">
            <a:extLst>
              <a:ext uri="{FF2B5EF4-FFF2-40B4-BE49-F238E27FC236}">
                <a16:creationId xmlns:a16="http://schemas.microsoft.com/office/drawing/2014/main" id="{E94D3DE6-C645-4C85-AA43-A7FDF7A84187}"/>
              </a:ext>
            </a:extLst>
          </p:cNvPr>
          <p:cNvPicPr>
            <a:picLocks noGrp="1"/>
          </p:cNvPicPr>
          <p:nvPr>
            <p:ph idx="1"/>
          </p:nvPr>
        </p:nvPicPr>
        <p:blipFill>
          <a:blip r:embed="rId2"/>
          <a:stretch>
            <a:fillRect/>
          </a:stretch>
        </p:blipFill>
        <p:spPr>
          <a:xfrm>
            <a:off x="1031846" y="1585736"/>
            <a:ext cx="10353675" cy="3340134"/>
          </a:xfrm>
          <a:prstGeom prst="rect">
            <a:avLst/>
          </a:prstGeom>
        </p:spPr>
      </p:pic>
      <p:sp>
        <p:nvSpPr>
          <p:cNvPr id="5" name="TextBox 4">
            <a:extLst>
              <a:ext uri="{FF2B5EF4-FFF2-40B4-BE49-F238E27FC236}">
                <a16:creationId xmlns:a16="http://schemas.microsoft.com/office/drawing/2014/main" id="{AF8EC3ED-616A-4882-96D4-452EB9E5FEB3}"/>
              </a:ext>
            </a:extLst>
          </p:cNvPr>
          <p:cNvSpPr txBox="1"/>
          <p:nvPr/>
        </p:nvSpPr>
        <p:spPr>
          <a:xfrm>
            <a:off x="1031846" y="1216404"/>
            <a:ext cx="1526796" cy="369332"/>
          </a:xfrm>
          <a:prstGeom prst="rect">
            <a:avLst/>
          </a:prstGeom>
          <a:noFill/>
        </p:spPr>
        <p:txBody>
          <a:bodyPr wrap="square" rtlCol="0">
            <a:spAutoFit/>
          </a:bodyPr>
          <a:lstStyle/>
          <a:p>
            <a:r>
              <a:rPr lang="en-GB" altLang="zh-CN" dirty="0"/>
              <a:t>Cluster 0</a:t>
            </a:r>
            <a:endParaRPr lang="zh-CN" altLang="en-US" dirty="0"/>
          </a:p>
        </p:txBody>
      </p:sp>
      <p:sp>
        <p:nvSpPr>
          <p:cNvPr id="6" name="TextBox 5">
            <a:extLst>
              <a:ext uri="{FF2B5EF4-FFF2-40B4-BE49-F238E27FC236}">
                <a16:creationId xmlns:a16="http://schemas.microsoft.com/office/drawing/2014/main" id="{373D69AA-453B-495E-BEF7-ED00051F54B9}"/>
              </a:ext>
            </a:extLst>
          </p:cNvPr>
          <p:cNvSpPr txBox="1"/>
          <p:nvPr/>
        </p:nvSpPr>
        <p:spPr>
          <a:xfrm>
            <a:off x="1031846" y="4902932"/>
            <a:ext cx="1526796" cy="369332"/>
          </a:xfrm>
          <a:prstGeom prst="rect">
            <a:avLst/>
          </a:prstGeom>
          <a:noFill/>
        </p:spPr>
        <p:txBody>
          <a:bodyPr wrap="square" rtlCol="0">
            <a:spAutoFit/>
          </a:bodyPr>
          <a:lstStyle/>
          <a:p>
            <a:r>
              <a:rPr lang="en-GB" altLang="zh-CN" dirty="0"/>
              <a:t>Cluster 1</a:t>
            </a:r>
            <a:endParaRPr lang="zh-CN" altLang="en-US" dirty="0"/>
          </a:p>
        </p:txBody>
      </p:sp>
      <p:pic>
        <p:nvPicPr>
          <p:cNvPr id="7" name="Picture 6">
            <a:extLst>
              <a:ext uri="{FF2B5EF4-FFF2-40B4-BE49-F238E27FC236}">
                <a16:creationId xmlns:a16="http://schemas.microsoft.com/office/drawing/2014/main" id="{4190F5F4-CC34-4453-8EE3-67A98B792B71}"/>
              </a:ext>
            </a:extLst>
          </p:cNvPr>
          <p:cNvPicPr/>
          <p:nvPr/>
        </p:nvPicPr>
        <p:blipFill>
          <a:blip r:embed="rId3"/>
          <a:stretch>
            <a:fillRect/>
          </a:stretch>
        </p:blipFill>
        <p:spPr>
          <a:xfrm>
            <a:off x="1031845" y="5600526"/>
            <a:ext cx="10353675" cy="615716"/>
          </a:xfrm>
          <a:prstGeom prst="rect">
            <a:avLst/>
          </a:prstGeom>
        </p:spPr>
      </p:pic>
    </p:spTree>
    <p:extLst>
      <p:ext uri="{BB962C8B-B14F-4D97-AF65-F5344CB8AC3E}">
        <p14:creationId xmlns:p14="http://schemas.microsoft.com/office/powerpoint/2010/main" val="332917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7929-ED72-465C-9E3A-3BED61BC2A36}"/>
              </a:ext>
            </a:extLst>
          </p:cNvPr>
          <p:cNvSpPr>
            <a:spLocks noGrp="1"/>
          </p:cNvSpPr>
          <p:nvPr>
            <p:ph type="title"/>
          </p:nvPr>
        </p:nvSpPr>
        <p:spPr>
          <a:xfrm>
            <a:off x="919119" y="143770"/>
            <a:ext cx="10353762" cy="1257300"/>
          </a:xfrm>
        </p:spPr>
        <p:txBody>
          <a:bodyPr/>
          <a:lstStyle/>
          <a:p>
            <a:r>
              <a:rPr lang="en-GB" altLang="zh-CN" dirty="0"/>
              <a:t>Appendix</a:t>
            </a:r>
            <a:endParaRPr lang="zh-CN" altLang="en-US" dirty="0"/>
          </a:p>
        </p:txBody>
      </p:sp>
      <p:sp>
        <p:nvSpPr>
          <p:cNvPr id="5" name="TextBox 4">
            <a:extLst>
              <a:ext uri="{FF2B5EF4-FFF2-40B4-BE49-F238E27FC236}">
                <a16:creationId xmlns:a16="http://schemas.microsoft.com/office/drawing/2014/main" id="{AF8EC3ED-616A-4882-96D4-452EB9E5FEB3}"/>
              </a:ext>
            </a:extLst>
          </p:cNvPr>
          <p:cNvSpPr txBox="1"/>
          <p:nvPr/>
        </p:nvSpPr>
        <p:spPr>
          <a:xfrm>
            <a:off x="1031846" y="1216404"/>
            <a:ext cx="1526796" cy="369332"/>
          </a:xfrm>
          <a:prstGeom prst="rect">
            <a:avLst/>
          </a:prstGeom>
          <a:noFill/>
        </p:spPr>
        <p:txBody>
          <a:bodyPr wrap="square" rtlCol="0">
            <a:spAutoFit/>
          </a:bodyPr>
          <a:lstStyle/>
          <a:p>
            <a:r>
              <a:rPr lang="en-GB" altLang="zh-CN" dirty="0"/>
              <a:t>Cluster 2</a:t>
            </a:r>
            <a:endParaRPr lang="zh-CN" altLang="en-US" dirty="0"/>
          </a:p>
        </p:txBody>
      </p:sp>
      <p:sp>
        <p:nvSpPr>
          <p:cNvPr id="6" name="TextBox 5">
            <a:extLst>
              <a:ext uri="{FF2B5EF4-FFF2-40B4-BE49-F238E27FC236}">
                <a16:creationId xmlns:a16="http://schemas.microsoft.com/office/drawing/2014/main" id="{373D69AA-453B-495E-BEF7-ED00051F54B9}"/>
              </a:ext>
            </a:extLst>
          </p:cNvPr>
          <p:cNvSpPr txBox="1"/>
          <p:nvPr/>
        </p:nvSpPr>
        <p:spPr>
          <a:xfrm>
            <a:off x="919119" y="3068930"/>
            <a:ext cx="1526796" cy="369332"/>
          </a:xfrm>
          <a:prstGeom prst="rect">
            <a:avLst/>
          </a:prstGeom>
          <a:noFill/>
        </p:spPr>
        <p:txBody>
          <a:bodyPr wrap="square" rtlCol="0">
            <a:spAutoFit/>
          </a:bodyPr>
          <a:lstStyle/>
          <a:p>
            <a:r>
              <a:rPr lang="en-GB" altLang="zh-CN" dirty="0"/>
              <a:t>Cluster 3</a:t>
            </a:r>
            <a:endParaRPr lang="zh-CN" altLang="en-US" dirty="0"/>
          </a:p>
        </p:txBody>
      </p:sp>
      <p:pic>
        <p:nvPicPr>
          <p:cNvPr id="9" name="Picture 8">
            <a:extLst>
              <a:ext uri="{FF2B5EF4-FFF2-40B4-BE49-F238E27FC236}">
                <a16:creationId xmlns:a16="http://schemas.microsoft.com/office/drawing/2014/main" id="{23F70B08-0ADC-41E8-92A2-91D1A3F0D245}"/>
              </a:ext>
            </a:extLst>
          </p:cNvPr>
          <p:cNvPicPr/>
          <p:nvPr/>
        </p:nvPicPr>
        <p:blipFill>
          <a:blip r:embed="rId2"/>
          <a:stretch>
            <a:fillRect/>
          </a:stretch>
        </p:blipFill>
        <p:spPr>
          <a:xfrm>
            <a:off x="1031844" y="1651407"/>
            <a:ext cx="10159069" cy="1351852"/>
          </a:xfrm>
          <a:prstGeom prst="rect">
            <a:avLst/>
          </a:prstGeom>
        </p:spPr>
      </p:pic>
      <p:pic>
        <p:nvPicPr>
          <p:cNvPr id="10" name="Picture 9">
            <a:extLst>
              <a:ext uri="{FF2B5EF4-FFF2-40B4-BE49-F238E27FC236}">
                <a16:creationId xmlns:a16="http://schemas.microsoft.com/office/drawing/2014/main" id="{DF1DE931-8F69-45DB-9EE9-E20EF344D52A}"/>
              </a:ext>
            </a:extLst>
          </p:cNvPr>
          <p:cNvPicPr/>
          <p:nvPr/>
        </p:nvPicPr>
        <p:blipFill>
          <a:blip r:embed="rId3"/>
          <a:stretch>
            <a:fillRect/>
          </a:stretch>
        </p:blipFill>
        <p:spPr>
          <a:xfrm>
            <a:off x="1031844" y="3545582"/>
            <a:ext cx="10159068" cy="841860"/>
          </a:xfrm>
          <a:prstGeom prst="rect">
            <a:avLst/>
          </a:prstGeom>
        </p:spPr>
      </p:pic>
      <p:sp>
        <p:nvSpPr>
          <p:cNvPr id="11" name="TextBox 10">
            <a:extLst>
              <a:ext uri="{FF2B5EF4-FFF2-40B4-BE49-F238E27FC236}">
                <a16:creationId xmlns:a16="http://schemas.microsoft.com/office/drawing/2014/main" id="{3B1FB76F-6A79-4DAE-98C0-768E1EEAC2C9}"/>
              </a:ext>
            </a:extLst>
          </p:cNvPr>
          <p:cNvSpPr txBox="1"/>
          <p:nvPr/>
        </p:nvSpPr>
        <p:spPr>
          <a:xfrm>
            <a:off x="919119" y="4466680"/>
            <a:ext cx="1526796" cy="369332"/>
          </a:xfrm>
          <a:prstGeom prst="rect">
            <a:avLst/>
          </a:prstGeom>
          <a:noFill/>
        </p:spPr>
        <p:txBody>
          <a:bodyPr wrap="square" rtlCol="0">
            <a:spAutoFit/>
          </a:bodyPr>
          <a:lstStyle/>
          <a:p>
            <a:r>
              <a:rPr lang="en-GB" altLang="zh-CN" dirty="0"/>
              <a:t>Cluster 4</a:t>
            </a:r>
            <a:endParaRPr lang="zh-CN" altLang="en-US" dirty="0"/>
          </a:p>
        </p:txBody>
      </p:sp>
      <p:pic>
        <p:nvPicPr>
          <p:cNvPr id="12" name="Picture 11">
            <a:extLst>
              <a:ext uri="{FF2B5EF4-FFF2-40B4-BE49-F238E27FC236}">
                <a16:creationId xmlns:a16="http://schemas.microsoft.com/office/drawing/2014/main" id="{F049173A-67DE-43BC-9BA1-C3D0FC87E625}"/>
              </a:ext>
            </a:extLst>
          </p:cNvPr>
          <p:cNvPicPr/>
          <p:nvPr/>
        </p:nvPicPr>
        <p:blipFill>
          <a:blip r:embed="rId4"/>
          <a:stretch>
            <a:fillRect/>
          </a:stretch>
        </p:blipFill>
        <p:spPr>
          <a:xfrm>
            <a:off x="1031844" y="4935800"/>
            <a:ext cx="10159068" cy="1364332"/>
          </a:xfrm>
          <a:prstGeom prst="rect">
            <a:avLst/>
          </a:prstGeom>
        </p:spPr>
      </p:pic>
    </p:spTree>
    <p:extLst>
      <p:ext uri="{BB962C8B-B14F-4D97-AF65-F5344CB8AC3E}">
        <p14:creationId xmlns:p14="http://schemas.microsoft.com/office/powerpoint/2010/main" val="369056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7929-ED72-465C-9E3A-3BED61BC2A36}"/>
              </a:ext>
            </a:extLst>
          </p:cNvPr>
          <p:cNvSpPr>
            <a:spLocks noGrp="1"/>
          </p:cNvSpPr>
          <p:nvPr>
            <p:ph type="title"/>
          </p:nvPr>
        </p:nvSpPr>
        <p:spPr>
          <a:xfrm>
            <a:off x="919119" y="143770"/>
            <a:ext cx="10353762" cy="1257300"/>
          </a:xfrm>
        </p:spPr>
        <p:txBody>
          <a:bodyPr/>
          <a:lstStyle/>
          <a:p>
            <a:r>
              <a:rPr lang="en-GB" altLang="zh-CN" dirty="0"/>
              <a:t>Appendix</a:t>
            </a:r>
            <a:endParaRPr lang="zh-CN" altLang="en-US" dirty="0"/>
          </a:p>
        </p:txBody>
      </p:sp>
      <p:sp>
        <p:nvSpPr>
          <p:cNvPr id="5" name="TextBox 4">
            <a:extLst>
              <a:ext uri="{FF2B5EF4-FFF2-40B4-BE49-F238E27FC236}">
                <a16:creationId xmlns:a16="http://schemas.microsoft.com/office/drawing/2014/main" id="{AF8EC3ED-616A-4882-96D4-452EB9E5FEB3}"/>
              </a:ext>
            </a:extLst>
          </p:cNvPr>
          <p:cNvSpPr txBox="1"/>
          <p:nvPr/>
        </p:nvSpPr>
        <p:spPr>
          <a:xfrm>
            <a:off x="1031846" y="1336277"/>
            <a:ext cx="1526796" cy="369332"/>
          </a:xfrm>
          <a:prstGeom prst="rect">
            <a:avLst/>
          </a:prstGeom>
          <a:noFill/>
        </p:spPr>
        <p:txBody>
          <a:bodyPr wrap="square" rtlCol="0">
            <a:spAutoFit/>
          </a:bodyPr>
          <a:lstStyle/>
          <a:p>
            <a:r>
              <a:rPr lang="en-GB" altLang="zh-CN" dirty="0"/>
              <a:t>Data Source</a:t>
            </a:r>
            <a:endParaRPr lang="zh-CN" altLang="en-US" dirty="0"/>
          </a:p>
        </p:txBody>
      </p:sp>
      <p:graphicFrame>
        <p:nvGraphicFramePr>
          <p:cNvPr id="3" name="Table 2">
            <a:extLst>
              <a:ext uri="{FF2B5EF4-FFF2-40B4-BE49-F238E27FC236}">
                <a16:creationId xmlns:a16="http://schemas.microsoft.com/office/drawing/2014/main" id="{D8346A87-5208-48A3-8D95-CBBF5D0760D7}"/>
              </a:ext>
            </a:extLst>
          </p:cNvPr>
          <p:cNvGraphicFramePr>
            <a:graphicFrameLocks noGrp="1"/>
          </p:cNvGraphicFramePr>
          <p:nvPr>
            <p:extLst>
              <p:ext uri="{D42A27DB-BD31-4B8C-83A1-F6EECF244321}">
                <p14:modId xmlns:p14="http://schemas.microsoft.com/office/powerpoint/2010/main" val="1595474856"/>
              </p:ext>
            </p:extLst>
          </p:nvPr>
        </p:nvGraphicFramePr>
        <p:xfrm>
          <a:off x="1031846" y="1890274"/>
          <a:ext cx="9580227" cy="2325590"/>
        </p:xfrm>
        <a:graphic>
          <a:graphicData uri="http://schemas.openxmlformats.org/drawingml/2006/table">
            <a:tbl>
              <a:tblPr firstRow="1" firstCol="1" bandRow="1">
                <a:tableStyleId>{5C22544A-7EE6-4342-B048-85BDC9FD1C3A}</a:tableStyleId>
              </a:tblPr>
              <a:tblGrid>
                <a:gridCol w="3204594">
                  <a:extLst>
                    <a:ext uri="{9D8B030D-6E8A-4147-A177-3AD203B41FA5}">
                      <a16:colId xmlns:a16="http://schemas.microsoft.com/office/drawing/2014/main" val="153675181"/>
                    </a:ext>
                  </a:extLst>
                </a:gridCol>
                <a:gridCol w="6375633">
                  <a:extLst>
                    <a:ext uri="{9D8B030D-6E8A-4147-A177-3AD203B41FA5}">
                      <a16:colId xmlns:a16="http://schemas.microsoft.com/office/drawing/2014/main" val="3624683297"/>
                    </a:ext>
                  </a:extLst>
                </a:gridCol>
              </a:tblGrid>
              <a:tr h="385542">
                <a:tc>
                  <a:txBody>
                    <a:bodyPr/>
                    <a:lstStyle/>
                    <a:p>
                      <a:pPr algn="l">
                        <a:spcAft>
                          <a:spcPts val="0"/>
                        </a:spcAft>
                      </a:pPr>
                      <a:r>
                        <a:rPr lang="en-US" sz="1100" kern="0" dirty="0">
                          <a:effectLst/>
                        </a:rPr>
                        <a:t>DATA </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100" u="sng" kern="0" dirty="0">
                          <a:effectLst/>
                        </a:rPr>
                        <a:t>WEBPAGE LINK</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7880014"/>
                  </a:ext>
                </a:extLst>
              </a:tr>
              <a:tr h="385542">
                <a:tc>
                  <a:txBody>
                    <a:bodyPr/>
                    <a:lstStyle/>
                    <a:p>
                      <a:pPr algn="l">
                        <a:spcAft>
                          <a:spcPts val="0"/>
                        </a:spcAft>
                      </a:pPr>
                      <a:r>
                        <a:rPr lang="en-US" sz="1200" kern="0" dirty="0">
                          <a:effectLst/>
                        </a:rPr>
                        <a:t>UK House Price Index</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u="sng" kern="0">
                          <a:effectLst/>
                          <a:latin typeface="Arial Narrow" panose="020B0606020202030204" pitchFamily="34" charset="0"/>
                          <a:hlinkClick r:id="rId2"/>
                        </a:rPr>
                        <a:t>https://www.gov.uk/government/publications/about-the-uk-house-price-index</a:t>
                      </a:r>
                      <a:endParaRPr lang="zh-CN" sz="1400" kern="100">
                        <a:effectLst/>
                        <a:latin typeface="Arial Narrow" panose="020B0606020202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29508800"/>
                  </a:ext>
                </a:extLst>
              </a:tr>
              <a:tr h="385542">
                <a:tc>
                  <a:txBody>
                    <a:bodyPr/>
                    <a:lstStyle/>
                    <a:p>
                      <a:pPr algn="l">
                        <a:spcAft>
                          <a:spcPts val="0"/>
                        </a:spcAft>
                      </a:pPr>
                      <a:r>
                        <a:rPr lang="en-US" sz="1200" kern="0">
                          <a:effectLst/>
                        </a:rPr>
                        <a:t>Data Dictionary</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u="sng" kern="0">
                          <a:effectLst/>
                          <a:latin typeface="Arial Narrow" panose="020B0606020202030204" pitchFamily="34" charset="0"/>
                          <a:hlinkClick r:id="rId3"/>
                        </a:rPr>
                        <a:t>https://www.gov.uk/government/publications/about-the-uk-house-price-index/about-the-uk-house-price-index</a:t>
                      </a:r>
                      <a:endParaRPr lang="zh-CN" sz="1400" kern="100">
                        <a:effectLst/>
                        <a:latin typeface="Arial Narrow" panose="020B0606020202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5793324"/>
                  </a:ext>
                </a:extLst>
              </a:tr>
              <a:tr h="391711">
                <a:tc>
                  <a:txBody>
                    <a:bodyPr/>
                    <a:lstStyle/>
                    <a:p>
                      <a:pPr algn="l">
                        <a:spcAft>
                          <a:spcPts val="0"/>
                        </a:spcAft>
                      </a:pPr>
                      <a:r>
                        <a:rPr lang="en-US" sz="1200" kern="0">
                          <a:effectLst/>
                        </a:rPr>
                        <a:t>Recorded Crime: Geographic Breakdown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u="sng" kern="0" dirty="0">
                          <a:effectLst/>
                          <a:latin typeface="Arial Narrow" panose="020B0606020202030204" pitchFamily="34" charset="0"/>
                          <a:hlinkClick r:id="rId4"/>
                        </a:rPr>
                        <a:t>https://data.london.gov.uk/dataset/recorded_crime_summary</a:t>
                      </a:r>
                      <a:endParaRPr lang="zh-CN" sz="1400" kern="100" dirty="0">
                        <a:effectLst/>
                        <a:latin typeface="Arial Narrow" panose="020B0606020202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52870450"/>
                  </a:ext>
                </a:extLst>
              </a:tr>
              <a:tr h="391711">
                <a:tc>
                  <a:txBody>
                    <a:bodyPr/>
                    <a:lstStyle/>
                    <a:p>
                      <a:pPr algn="l">
                        <a:spcAft>
                          <a:spcPts val="0"/>
                        </a:spcAft>
                      </a:pPr>
                      <a:r>
                        <a:rPr lang="en-US" sz="1200" kern="0" dirty="0">
                          <a:effectLst/>
                        </a:rPr>
                        <a:t>Schools and Pupils by Type of School, Borough</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u="sng" kern="0" dirty="0">
                          <a:effectLst/>
                          <a:latin typeface="Arial Narrow" panose="020B0606020202030204" pitchFamily="34" charset="0"/>
                          <a:hlinkClick r:id="rId5"/>
                        </a:rPr>
                        <a:t>https://data.london.gov.uk/dataset/schools-and-pupils-type-school-borough</a:t>
                      </a:r>
                      <a:endParaRPr lang="zh-CN" sz="1400" kern="100" dirty="0">
                        <a:effectLst/>
                        <a:latin typeface="Arial Narrow" panose="020B0606020202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55854020"/>
                  </a:ext>
                </a:extLst>
              </a:tr>
              <a:tr h="385542">
                <a:tc>
                  <a:txBody>
                    <a:bodyPr/>
                    <a:lstStyle/>
                    <a:p>
                      <a:pPr algn="l">
                        <a:spcAft>
                          <a:spcPts val="0"/>
                        </a:spcAft>
                      </a:pPr>
                      <a:r>
                        <a:rPr lang="en-US" sz="1200" kern="0" dirty="0">
                          <a:effectLst/>
                        </a:rPr>
                        <a:t>List of London Boroughs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u="sng" kern="0" dirty="0">
                          <a:effectLst/>
                          <a:latin typeface="Arial Narrow" panose="020B0606020202030204" pitchFamily="34" charset="0"/>
                          <a:hlinkClick r:id="rId6"/>
                        </a:rPr>
                        <a:t>https://en.wikipedia.org/wiki/List_of_London_boroughs</a:t>
                      </a:r>
                      <a:endParaRPr lang="zh-CN" sz="1400" kern="100" dirty="0">
                        <a:effectLst/>
                        <a:latin typeface="Arial Narrow" panose="020B0606020202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64354044"/>
                  </a:ext>
                </a:extLst>
              </a:tr>
            </a:tbl>
          </a:graphicData>
        </a:graphic>
      </p:graphicFrame>
      <p:sp>
        <p:nvSpPr>
          <p:cNvPr id="13" name="TextBox 12">
            <a:extLst>
              <a:ext uri="{FF2B5EF4-FFF2-40B4-BE49-F238E27FC236}">
                <a16:creationId xmlns:a16="http://schemas.microsoft.com/office/drawing/2014/main" id="{CD3EC7F7-67B9-4ED4-BFFD-79B973A90C14}"/>
              </a:ext>
            </a:extLst>
          </p:cNvPr>
          <p:cNvSpPr txBox="1"/>
          <p:nvPr/>
        </p:nvSpPr>
        <p:spPr>
          <a:xfrm>
            <a:off x="981512" y="4335739"/>
            <a:ext cx="2634143" cy="369332"/>
          </a:xfrm>
          <a:prstGeom prst="rect">
            <a:avLst/>
          </a:prstGeom>
          <a:noFill/>
        </p:spPr>
        <p:txBody>
          <a:bodyPr wrap="square" rtlCol="0">
            <a:spAutoFit/>
          </a:bodyPr>
          <a:lstStyle/>
          <a:p>
            <a:r>
              <a:rPr lang="en-GB" altLang="zh-CN" dirty="0"/>
              <a:t>Python Notebook</a:t>
            </a:r>
            <a:endParaRPr lang="zh-CN" altLang="en-US" dirty="0"/>
          </a:p>
        </p:txBody>
      </p:sp>
      <p:graphicFrame>
        <p:nvGraphicFramePr>
          <p:cNvPr id="14" name="Table 13">
            <a:extLst>
              <a:ext uri="{FF2B5EF4-FFF2-40B4-BE49-F238E27FC236}">
                <a16:creationId xmlns:a16="http://schemas.microsoft.com/office/drawing/2014/main" id="{A49FCF2A-8787-4518-81C2-4EE6008788B3}"/>
              </a:ext>
            </a:extLst>
          </p:cNvPr>
          <p:cNvGraphicFramePr>
            <a:graphicFrameLocks noGrp="1"/>
          </p:cNvGraphicFramePr>
          <p:nvPr>
            <p:extLst>
              <p:ext uri="{D42A27DB-BD31-4B8C-83A1-F6EECF244321}">
                <p14:modId xmlns:p14="http://schemas.microsoft.com/office/powerpoint/2010/main" val="2572765317"/>
              </p:ext>
            </p:extLst>
          </p:nvPr>
        </p:nvGraphicFramePr>
        <p:xfrm>
          <a:off x="1031846" y="4824944"/>
          <a:ext cx="9580227" cy="360000"/>
        </p:xfrm>
        <a:graphic>
          <a:graphicData uri="http://schemas.openxmlformats.org/drawingml/2006/table">
            <a:tbl>
              <a:tblPr firstCol="1" bandRow="1">
                <a:tableStyleId>{5C22544A-7EE6-4342-B048-85BDC9FD1C3A}</a:tableStyleId>
              </a:tblPr>
              <a:tblGrid>
                <a:gridCol w="3187816">
                  <a:extLst>
                    <a:ext uri="{9D8B030D-6E8A-4147-A177-3AD203B41FA5}">
                      <a16:colId xmlns:a16="http://schemas.microsoft.com/office/drawing/2014/main" val="153675181"/>
                    </a:ext>
                  </a:extLst>
                </a:gridCol>
                <a:gridCol w="6392411">
                  <a:extLst>
                    <a:ext uri="{9D8B030D-6E8A-4147-A177-3AD203B41FA5}">
                      <a16:colId xmlns:a16="http://schemas.microsoft.com/office/drawing/2014/main" val="3624683297"/>
                    </a:ext>
                  </a:extLst>
                </a:gridCol>
              </a:tblGrid>
              <a:tr h="360000">
                <a:tc>
                  <a:txBody>
                    <a:bodyPr/>
                    <a:lstStyle/>
                    <a:p>
                      <a:pPr algn="l">
                        <a:spcAft>
                          <a:spcPts val="0"/>
                        </a:spcAft>
                      </a:pPr>
                      <a:r>
                        <a:rPr lang="en-US" sz="1200" kern="0" dirty="0" err="1">
                          <a:effectLst/>
                        </a:rPr>
                        <a:t>Github</a:t>
                      </a:r>
                      <a:r>
                        <a:rPr lang="en-US" sz="1200" kern="0" dirty="0">
                          <a:effectLst/>
                        </a:rPr>
                        <a:t> Repo</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GB" altLang="zh-CN" sz="1200" dirty="0">
                          <a:latin typeface="Arial Narrow" panose="020B0606020202030204" pitchFamily="34" charset="0"/>
                          <a:hlinkClick r:id="rId7"/>
                        </a:rPr>
                        <a:t>https://github.com/linyang1987/Coursera_Capstone/blob/master/Data%20Science%20Final%20Project.ipynb</a:t>
                      </a:r>
                      <a:endParaRPr lang="zh-CN" sz="1200" kern="100" dirty="0">
                        <a:effectLst/>
                        <a:latin typeface="Arial Narrow" panose="020B0606020202030204" pitchFamily="34"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7880014"/>
                  </a:ext>
                </a:extLst>
              </a:tr>
            </a:tbl>
          </a:graphicData>
        </a:graphic>
      </p:graphicFrame>
    </p:spTree>
    <p:extLst>
      <p:ext uri="{BB962C8B-B14F-4D97-AF65-F5344CB8AC3E}">
        <p14:creationId xmlns:p14="http://schemas.microsoft.com/office/powerpoint/2010/main" val="3427990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Earthy inspiration</Template>
  <TotalTime>0</TotalTime>
  <Words>659</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等线</vt:lpstr>
      <vt:lpstr>Arial</vt:lpstr>
      <vt:lpstr>Arial Narrow</vt:lpstr>
      <vt:lpstr>Goudy Old Style</vt:lpstr>
      <vt:lpstr>Wingdings 2</vt:lpstr>
      <vt:lpstr>SlateVTI</vt:lpstr>
      <vt:lpstr>Explore different Boroughs in London</vt:lpstr>
      <vt:lpstr>So many Boroughs in London, what are they like?</vt:lpstr>
      <vt:lpstr>Descriptive Statistics  </vt:lpstr>
      <vt:lpstr>So how can I make my life easier and ask machine to group all the regions to only a few groups ?</vt:lpstr>
      <vt:lpstr>Conclusion and further recommendation</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2020-01-10T13:31:41Z</dcterms:created>
  <dcterms:modified xsi:type="dcterms:W3CDTF">2020-01-10T20:12:02Z</dcterms:modified>
</cp:coreProperties>
</file>