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7C5954-03D0-47D0-8F05-BF873715CE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318E48A-DC33-4469-8A4C-1AC65B97F3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042F6F-EA8E-423D-82D8-26678F268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D0E17-EEB6-494D-9CD2-9F5DA6413E1E}" type="datetimeFigureOut">
              <a:rPr lang="zh-CN" altLang="en-US" smtClean="0"/>
              <a:t>2020/4/8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0FFC1F-F886-4DD0-90A1-0B68D2E05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C6AAA9-9762-41EF-8D13-71BE8CFDD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F9D7A-C1A3-4854-88A6-EC6EFE0C7D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4062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11CA91-09F4-4734-A7F1-AF29385A2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4CCBB15-C3BE-45F1-A52E-951377D727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BC97EB-0020-4C6F-A646-C4746331E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D0E17-EEB6-494D-9CD2-9F5DA6413E1E}" type="datetimeFigureOut">
              <a:rPr lang="zh-CN" altLang="en-US" smtClean="0"/>
              <a:t>2020/4/8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45B0C1-B71F-48A0-93F3-13A303B79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138295-E3D4-45DE-BC94-E9384ACD4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F9D7A-C1A3-4854-88A6-EC6EFE0C7D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455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9167C4F-8B67-4A20-9501-7B62EF3F05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C455183-9112-42E3-BE12-75D36C5482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978DEC-DBBF-4DC5-AAD4-515A11EC3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D0E17-EEB6-494D-9CD2-9F5DA6413E1E}" type="datetimeFigureOut">
              <a:rPr lang="zh-CN" altLang="en-US" smtClean="0"/>
              <a:t>2020/4/8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EFDE39-93D6-48B2-8909-A31249F4D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38088B-B67E-4BA6-9D07-FA2A1EDEF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F9D7A-C1A3-4854-88A6-EC6EFE0C7D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313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6D155E-B327-4503-B304-22A699B9B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7B33CF-311A-48BA-806F-FFA7BD8A5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3CDF50-6660-4884-A504-92CF853D1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D0E17-EEB6-494D-9CD2-9F5DA6413E1E}" type="datetimeFigureOut">
              <a:rPr lang="zh-CN" altLang="en-US" smtClean="0"/>
              <a:t>2020/4/8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E37595-E90F-4977-B334-727B9D102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241A03-BA30-4C98-B911-B0DAB45DA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F9D7A-C1A3-4854-88A6-EC6EFE0C7D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7047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63EB8F-A325-4789-B929-A24FFFADC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1F43B2-9FAA-49F9-B9A6-621CF842E0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C96B4A-9175-4684-89C7-158FE7CA8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D0E17-EEB6-494D-9CD2-9F5DA6413E1E}" type="datetimeFigureOut">
              <a:rPr lang="zh-CN" altLang="en-US" smtClean="0"/>
              <a:t>2020/4/8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51A77D-4B0B-468E-9BF2-0C7C8C88F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503F66-509B-4C12-9FE6-1751A2584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F9D7A-C1A3-4854-88A6-EC6EFE0C7D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2481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DC3D1B-11CF-4D7A-B9BD-44115FFAB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753BFA-01DD-499A-9979-4D273E0373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E6E86B-A80B-46D8-B522-30F3F6A567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BA51018-AF28-4954-8E5D-05D66F8ED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D0E17-EEB6-494D-9CD2-9F5DA6413E1E}" type="datetimeFigureOut">
              <a:rPr lang="zh-CN" altLang="en-US" smtClean="0"/>
              <a:t>2020/4/8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FB3632B-3BAB-4FF6-867B-91450E30C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7268B05-9FAC-4847-A354-5588553CE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F9D7A-C1A3-4854-88A6-EC6EFE0C7D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5704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1C1AF9-BCDB-45F0-B773-F05309E81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BDBD906-434B-421C-B04E-618CFFE011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FAA4300-AC1D-45C8-ACCE-96FB0D33A2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13F9B07-8598-4254-8F7E-9C33FA1402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D9AE53D-A080-4698-9510-D9C9B7D9E1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CFCD309-7F7C-4486-8D4E-BFD4E0455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D0E17-EEB6-494D-9CD2-9F5DA6413E1E}" type="datetimeFigureOut">
              <a:rPr lang="zh-CN" altLang="en-US" smtClean="0"/>
              <a:t>2020/4/8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6806F81-F98A-4D2B-ACC2-15DE03938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A45DF88-A91D-408C-A266-3B32DB721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F9D7A-C1A3-4854-88A6-EC6EFE0C7D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9062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073BE2-0306-4428-84D0-54B8C9B60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4309C33-DA0C-4592-8E8B-D8409C74C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D0E17-EEB6-494D-9CD2-9F5DA6413E1E}" type="datetimeFigureOut">
              <a:rPr lang="zh-CN" altLang="en-US" smtClean="0"/>
              <a:t>2020/4/8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E715740-BA5A-44EF-9425-04721A51F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C806063-2655-4E4A-8E72-888894233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F9D7A-C1A3-4854-88A6-EC6EFE0C7D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9837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7E06C4B-1548-4829-93B5-35C4B6CEA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D0E17-EEB6-494D-9CD2-9F5DA6413E1E}" type="datetimeFigureOut">
              <a:rPr lang="zh-CN" altLang="en-US" smtClean="0"/>
              <a:t>2020/4/8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2497518-F7BA-483F-8D2E-560AA8BEC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5799A05-7939-4268-B644-20B7C52DA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F9D7A-C1A3-4854-88A6-EC6EFE0C7D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1580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49E2E6-835A-49F1-98C6-C5FDD610A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AC1C7E-3D37-4553-9104-73280D8ABC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93DD9C6-F34F-4414-8F84-710933816B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3742681-F0A4-4C6A-9BE1-ECF2B13D4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D0E17-EEB6-494D-9CD2-9F5DA6413E1E}" type="datetimeFigureOut">
              <a:rPr lang="zh-CN" altLang="en-US" smtClean="0"/>
              <a:t>2020/4/8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6052FA-13AF-44EC-9527-6E67E31DE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FFDD343-32A5-4004-9163-CF79E1A1B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F9D7A-C1A3-4854-88A6-EC6EFE0C7D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13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CE7B21-C7A6-45FE-A0C3-1008B989B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BFE17E0-A59A-4C80-A1A7-459EC9B762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4055D82-AE43-4FF9-9C40-82A16867A3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81F83AE-3E16-48D0-92E7-06E84E3B6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D0E17-EEB6-494D-9CD2-9F5DA6413E1E}" type="datetimeFigureOut">
              <a:rPr lang="zh-CN" altLang="en-US" smtClean="0"/>
              <a:t>2020/4/8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B3C337F-B82F-4E6D-B98C-6C30955E7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7A91F2D-6590-4340-8777-EBA08B624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F9D7A-C1A3-4854-88A6-EC6EFE0C7D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9151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9668301-F774-4071-8274-17F4D5328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0AFD0EE-47D7-43AD-B679-7D0BC9504B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191A7D-608E-4DBA-B2CB-894FBDA161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FD0E17-EEB6-494D-9CD2-9F5DA6413E1E}" type="datetimeFigureOut">
              <a:rPr lang="zh-CN" altLang="en-US" smtClean="0"/>
              <a:t>2020/4/8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1635DD-FA10-4FC3-A26F-519E60678D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018AA3-DD1D-4E8C-A746-BF41618537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F9D7A-C1A3-4854-88A6-EC6EFE0C7D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485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949B7B9-6F2F-40B7-88B3-76E425B31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MADDPG 3v3 </a:t>
            </a:r>
            <a:r>
              <a:rPr lang="zh-CN" altLang="en-US" b="1" dirty="0"/>
              <a:t>实验任务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9650A216-5272-47E5-B692-171B5CD9CE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、绘制基准代码的框图，具体分析其和系统框图之间的差异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、将基准代码按照我们设计的系统框图重新封装，即将 </a:t>
            </a:r>
            <a:r>
              <a:rPr lang="en-US" altLang="zh-CN" dirty="0"/>
              <a:t>actor</a:t>
            </a:r>
            <a:r>
              <a:rPr lang="zh-CN" altLang="en-US" dirty="0"/>
              <a:t>、</a:t>
            </a:r>
            <a:r>
              <a:rPr lang="en-US" altLang="zh-CN" dirty="0"/>
              <a:t>replay </a:t>
            </a:r>
            <a:r>
              <a:rPr lang="zh-CN" altLang="en-US" dirty="0"/>
              <a:t>和</a:t>
            </a:r>
            <a:r>
              <a:rPr lang="en-US" altLang="zh-CN" dirty="0"/>
              <a:t>learner </a:t>
            </a:r>
            <a:r>
              <a:rPr lang="zh-CN" altLang="en-US" dirty="0"/>
              <a:t>拆分出来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、考虑实现高性能分布式运行的可行性</a:t>
            </a:r>
          </a:p>
        </p:txBody>
      </p:sp>
    </p:spTree>
    <p:extLst>
      <p:ext uri="{BB962C8B-B14F-4D97-AF65-F5344CB8AC3E}">
        <p14:creationId xmlns:p14="http://schemas.microsoft.com/office/powerpoint/2010/main" val="35230570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303A43-FFC0-463E-B3BF-C90065F79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817" y="401029"/>
            <a:ext cx="9717350" cy="842238"/>
          </a:xfrm>
        </p:spPr>
        <p:txBody>
          <a:bodyPr>
            <a:normAutofit/>
          </a:bodyPr>
          <a:lstStyle/>
          <a:p>
            <a:r>
              <a:rPr lang="zh-CN" altLang="en-US" sz="4000" b="1" dirty="0"/>
              <a:t>并发流水线设计思路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B0B428E-BE77-4027-8401-A01142B8A2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425" y="1243267"/>
            <a:ext cx="8243704" cy="2567865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BDE5983-7072-431E-8119-907A857A2438}"/>
              </a:ext>
            </a:extLst>
          </p:cNvPr>
          <p:cNvSpPr txBox="1"/>
          <p:nvPr/>
        </p:nvSpPr>
        <p:spPr>
          <a:xfrm>
            <a:off x="864226" y="4101483"/>
            <a:ext cx="10463547" cy="2958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Replay buffer</a:t>
            </a:r>
            <a:r>
              <a:rPr lang="zh-CN" altLang="en-US" dirty="0"/>
              <a:t>接受</a:t>
            </a:r>
            <a:r>
              <a:rPr lang="en-US" altLang="zh-CN" dirty="0"/>
              <a:t>env</a:t>
            </a:r>
            <a:r>
              <a:rPr lang="zh-CN" altLang="en-US" dirty="0"/>
              <a:t>的数据和向</a:t>
            </a:r>
            <a:r>
              <a:rPr lang="en-US" altLang="zh-CN" dirty="0"/>
              <a:t>critic</a:t>
            </a:r>
            <a:r>
              <a:rPr lang="zh-CN" altLang="en-US" dirty="0"/>
              <a:t>发送数据时，分开两个线程分别收发，在生成</a:t>
            </a:r>
            <a:r>
              <a:rPr lang="en-US" altLang="zh-CN" dirty="0"/>
              <a:t>random index</a:t>
            </a:r>
            <a:r>
              <a:rPr lang="zh-CN" altLang="en-US" dirty="0"/>
              <a:t>采样时，避开即将要写入</a:t>
            </a:r>
            <a:r>
              <a:rPr lang="en-US" altLang="zh-CN" dirty="0"/>
              <a:t>buffer</a:t>
            </a:r>
            <a:r>
              <a:rPr lang="zh-CN" altLang="en-US" dirty="0"/>
              <a:t>的一个</a:t>
            </a:r>
            <a:r>
              <a:rPr lang="en-US" altLang="zh-CN" dirty="0"/>
              <a:t>step</a:t>
            </a:r>
            <a:r>
              <a:rPr lang="zh-CN" altLang="en-US" dirty="0"/>
              <a:t>的数据，可以消除数据相关。</a:t>
            </a:r>
            <a:endParaRPr lang="en-US" altLang="zh-CN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训练阶段先训练更新</a:t>
            </a:r>
            <a:r>
              <a:rPr lang="en-US" altLang="zh-CN" dirty="0"/>
              <a:t>critic</a:t>
            </a:r>
            <a:r>
              <a:rPr lang="zh-CN" altLang="en-US" dirty="0"/>
              <a:t>参数，再更新</a:t>
            </a:r>
            <a:r>
              <a:rPr lang="en-US" altLang="zh-CN" dirty="0"/>
              <a:t>actor</a:t>
            </a:r>
            <a:r>
              <a:rPr lang="zh-CN" altLang="en-US" dirty="0"/>
              <a:t>参数。在第</a:t>
            </a:r>
            <a:r>
              <a:rPr lang="en-US" altLang="zh-CN" dirty="0"/>
              <a:t>4</a:t>
            </a:r>
            <a:r>
              <a:rPr lang="zh-CN" altLang="en-US" dirty="0"/>
              <a:t>段时间片上，更新</a:t>
            </a:r>
            <a:r>
              <a:rPr lang="en-US" altLang="zh-CN" dirty="0"/>
              <a:t>critic</a:t>
            </a:r>
            <a:r>
              <a:rPr lang="zh-CN" altLang="en-US" dirty="0"/>
              <a:t>参数与</a:t>
            </a:r>
            <a:r>
              <a:rPr lang="en-US" altLang="zh-CN" dirty="0"/>
              <a:t>actor</a:t>
            </a:r>
            <a:r>
              <a:rPr lang="zh-CN" altLang="en-US" dirty="0"/>
              <a:t>生成动作不相关。</a:t>
            </a:r>
            <a:endParaRPr lang="en-US" altLang="zh-CN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第</a:t>
            </a:r>
            <a:r>
              <a:rPr lang="en-US" altLang="zh-CN" dirty="0"/>
              <a:t>5</a:t>
            </a:r>
            <a:r>
              <a:rPr lang="zh-CN" altLang="en-US" dirty="0"/>
              <a:t>段时间片上</a:t>
            </a:r>
            <a:r>
              <a:rPr lang="en-US" altLang="zh-CN" dirty="0"/>
              <a:t>Actor to Env</a:t>
            </a:r>
            <a:r>
              <a:rPr lang="zh-CN" altLang="en-US" dirty="0"/>
              <a:t>与</a:t>
            </a:r>
            <a:r>
              <a:rPr lang="en-US" altLang="zh-CN" dirty="0"/>
              <a:t>Training actor</a:t>
            </a:r>
            <a:r>
              <a:rPr lang="zh-CN" altLang="en-US" dirty="0"/>
              <a:t>存在结构相关，应该设计参数更新完毕的信号量，在</a:t>
            </a:r>
            <a:r>
              <a:rPr lang="en-US" altLang="zh-CN" dirty="0"/>
              <a:t>actor</a:t>
            </a:r>
            <a:r>
              <a:rPr lang="zh-CN" altLang="en-US" dirty="0"/>
              <a:t>收到信号量后才开始生成动作。</a:t>
            </a:r>
            <a:endParaRPr lang="en-US" altLang="zh-CN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EEA2A45B-CF0C-412B-BD77-730DAB8CED9F}"/>
              </a:ext>
            </a:extLst>
          </p:cNvPr>
          <p:cNvCxnSpPr/>
          <p:nvPr/>
        </p:nvCxnSpPr>
        <p:spPr>
          <a:xfrm>
            <a:off x="2379216" y="1317033"/>
            <a:ext cx="0" cy="241511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7323B17C-31E1-4AF3-88D1-2461022B2226}"/>
              </a:ext>
            </a:extLst>
          </p:cNvPr>
          <p:cNvCxnSpPr/>
          <p:nvPr/>
        </p:nvCxnSpPr>
        <p:spPr>
          <a:xfrm>
            <a:off x="3286217" y="1317033"/>
            <a:ext cx="0" cy="241511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D475CC16-E10B-4445-B3AC-AB2A33AEC8B5}"/>
              </a:ext>
            </a:extLst>
          </p:cNvPr>
          <p:cNvCxnSpPr/>
          <p:nvPr/>
        </p:nvCxnSpPr>
        <p:spPr>
          <a:xfrm>
            <a:off x="4182861" y="1317033"/>
            <a:ext cx="0" cy="241511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63EC7D14-3E3D-4A4E-BFAF-E19B04947232}"/>
              </a:ext>
            </a:extLst>
          </p:cNvPr>
          <p:cNvCxnSpPr/>
          <p:nvPr/>
        </p:nvCxnSpPr>
        <p:spPr>
          <a:xfrm>
            <a:off x="5070628" y="1317033"/>
            <a:ext cx="0" cy="241511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751171E4-903B-4292-A756-89FECCC027AE}"/>
              </a:ext>
            </a:extLst>
          </p:cNvPr>
          <p:cNvCxnSpPr/>
          <p:nvPr/>
        </p:nvCxnSpPr>
        <p:spPr>
          <a:xfrm>
            <a:off x="5958396" y="1317033"/>
            <a:ext cx="0" cy="241511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8FB0A8B4-CC61-4B5B-9A85-2D7F2BC7124A}"/>
              </a:ext>
            </a:extLst>
          </p:cNvPr>
          <p:cNvCxnSpPr/>
          <p:nvPr/>
        </p:nvCxnSpPr>
        <p:spPr>
          <a:xfrm>
            <a:off x="6855040" y="1317033"/>
            <a:ext cx="0" cy="241511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CD6974A1-A18D-49C8-9232-360E42DD6BCE}"/>
              </a:ext>
            </a:extLst>
          </p:cNvPr>
          <p:cNvCxnSpPr/>
          <p:nvPr/>
        </p:nvCxnSpPr>
        <p:spPr>
          <a:xfrm>
            <a:off x="7751685" y="1317033"/>
            <a:ext cx="0" cy="241511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CE9A9ECE-15B2-4487-B8AB-E14E14C34689}"/>
              </a:ext>
            </a:extLst>
          </p:cNvPr>
          <p:cNvSpPr txBox="1"/>
          <p:nvPr/>
        </p:nvSpPr>
        <p:spPr>
          <a:xfrm>
            <a:off x="1697748" y="373215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1459AE7-EBD2-4CA8-9FDE-BEA8352A674E}"/>
              </a:ext>
            </a:extLst>
          </p:cNvPr>
          <p:cNvSpPr txBox="1"/>
          <p:nvPr/>
        </p:nvSpPr>
        <p:spPr>
          <a:xfrm>
            <a:off x="2595871" y="373215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C30478C-D8B2-4234-99CE-E9D77036EBEA}"/>
              </a:ext>
            </a:extLst>
          </p:cNvPr>
          <p:cNvSpPr txBox="1"/>
          <p:nvPr/>
        </p:nvSpPr>
        <p:spPr>
          <a:xfrm>
            <a:off x="3510270" y="373215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39BE129-D52E-480D-9EA9-3C02CE9184D2}"/>
              </a:ext>
            </a:extLst>
          </p:cNvPr>
          <p:cNvSpPr txBox="1"/>
          <p:nvPr/>
        </p:nvSpPr>
        <p:spPr>
          <a:xfrm>
            <a:off x="4424669" y="374742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D088462-56A1-47A4-8993-5C59127C3FB1}"/>
              </a:ext>
            </a:extLst>
          </p:cNvPr>
          <p:cNvSpPr txBox="1"/>
          <p:nvPr/>
        </p:nvSpPr>
        <p:spPr>
          <a:xfrm>
            <a:off x="6220643" y="374742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42A800A-160D-45A0-B620-CF77E9B449F3}"/>
              </a:ext>
            </a:extLst>
          </p:cNvPr>
          <p:cNvSpPr txBox="1"/>
          <p:nvPr/>
        </p:nvSpPr>
        <p:spPr>
          <a:xfrm>
            <a:off x="7143921" y="373215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C125C94-734D-459A-8B72-5A4ABBFE327E}"/>
              </a:ext>
            </a:extLst>
          </p:cNvPr>
          <p:cNvSpPr txBox="1"/>
          <p:nvPr/>
        </p:nvSpPr>
        <p:spPr>
          <a:xfrm>
            <a:off x="5323998" y="373215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F3764C2-15A9-408C-8C72-E34E93C79C46}"/>
              </a:ext>
            </a:extLst>
          </p:cNvPr>
          <p:cNvSpPr txBox="1"/>
          <p:nvPr/>
        </p:nvSpPr>
        <p:spPr>
          <a:xfrm>
            <a:off x="8143324" y="374742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8</a:t>
            </a:r>
            <a:endParaRPr lang="zh-CN" altLang="en-US" dirty="0"/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A2435981-2D89-48F3-99C5-D4B73611789D}"/>
              </a:ext>
            </a:extLst>
          </p:cNvPr>
          <p:cNvCxnSpPr/>
          <p:nvPr/>
        </p:nvCxnSpPr>
        <p:spPr>
          <a:xfrm>
            <a:off x="8630574" y="1317033"/>
            <a:ext cx="0" cy="241511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2939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303A43-FFC0-463E-B3BF-C90065F79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基准代码数据结构框图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B0B428E-BE77-4027-8401-A01142B8A2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673" y="1690688"/>
            <a:ext cx="10013548" cy="3109229"/>
          </a:xfr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ADC3CF8-BB0E-4879-B4CC-2161889C89B9}"/>
              </a:ext>
            </a:extLst>
          </p:cNvPr>
          <p:cNvSpPr txBox="1"/>
          <p:nvPr/>
        </p:nvSpPr>
        <p:spPr>
          <a:xfrm>
            <a:off x="1349406" y="4982646"/>
            <a:ext cx="7537142" cy="1296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每个</a:t>
            </a:r>
            <a:r>
              <a:rPr lang="en-US" altLang="zh-CN" dirty="0"/>
              <a:t>Agent</a:t>
            </a:r>
            <a:r>
              <a:rPr lang="zh-CN" altLang="en-US" dirty="0"/>
              <a:t>包含了各自独立的</a:t>
            </a:r>
            <a:r>
              <a:rPr lang="en-US" altLang="zh-CN" dirty="0"/>
              <a:t>Actor</a:t>
            </a:r>
            <a:r>
              <a:rPr lang="zh-CN" altLang="en-US" dirty="0"/>
              <a:t>、</a:t>
            </a:r>
            <a:r>
              <a:rPr lang="en-US" altLang="zh-CN" dirty="0" err="1"/>
              <a:t>Replaybuffer</a:t>
            </a:r>
            <a:r>
              <a:rPr lang="zh-CN" altLang="en-US" dirty="0"/>
              <a:t>和</a:t>
            </a:r>
            <a:r>
              <a:rPr lang="en-US" altLang="zh-CN" dirty="0"/>
              <a:t>Critic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每个</a:t>
            </a:r>
            <a:r>
              <a:rPr lang="en-US" altLang="zh-CN" dirty="0"/>
              <a:t>Agent</a:t>
            </a:r>
            <a:r>
              <a:rPr lang="zh-CN" altLang="en-US" dirty="0"/>
              <a:t>独立运行自己的</a:t>
            </a:r>
            <a:r>
              <a:rPr lang="en-US" altLang="zh-CN" dirty="0"/>
              <a:t>DDPG</a:t>
            </a:r>
            <a:r>
              <a:rPr lang="zh-CN" altLang="en-US" dirty="0"/>
              <a:t>算法对网络进行更新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多</a:t>
            </a:r>
            <a:r>
              <a:rPr lang="en-US" altLang="zh-CN" dirty="0"/>
              <a:t>Agent</a:t>
            </a:r>
            <a:r>
              <a:rPr lang="zh-CN" altLang="en-US" dirty="0"/>
              <a:t>与共享的</a:t>
            </a:r>
            <a:r>
              <a:rPr lang="en-US" altLang="zh-CN" dirty="0"/>
              <a:t>Multiagent-env</a:t>
            </a:r>
            <a:r>
              <a:rPr lang="zh-CN" altLang="en-US" dirty="0"/>
              <a:t>进行交互</a:t>
            </a:r>
          </a:p>
        </p:txBody>
      </p:sp>
    </p:spTree>
    <p:extLst>
      <p:ext uri="{BB962C8B-B14F-4D97-AF65-F5344CB8AC3E}">
        <p14:creationId xmlns:p14="http://schemas.microsoft.com/office/powerpoint/2010/main" val="1635574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303A43-FFC0-463E-B3BF-C90065F79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094" y="144281"/>
            <a:ext cx="10063579" cy="868871"/>
          </a:xfrm>
        </p:spPr>
        <p:txBody>
          <a:bodyPr/>
          <a:lstStyle/>
          <a:p>
            <a:r>
              <a:rPr lang="zh-CN" altLang="en-US" b="1" dirty="0"/>
              <a:t>基准代码的数据流向图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B0B428E-BE77-4027-8401-A01142B8A2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12921" y="1013151"/>
            <a:ext cx="10110683" cy="4064875"/>
          </a:xfr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ADC3CF8-BB0E-4879-B4CC-2161889C89B9}"/>
              </a:ext>
            </a:extLst>
          </p:cNvPr>
          <p:cNvSpPr txBox="1"/>
          <p:nvPr/>
        </p:nvSpPr>
        <p:spPr>
          <a:xfrm>
            <a:off x="284086" y="5231215"/>
            <a:ext cx="5921406" cy="1296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各自的</a:t>
            </a:r>
            <a:r>
              <a:rPr lang="en-US" altLang="zh-CN" dirty="0"/>
              <a:t>Actor</a:t>
            </a:r>
            <a:r>
              <a:rPr lang="zh-CN" altLang="en-US" dirty="0"/>
              <a:t>接受到</a:t>
            </a:r>
            <a:r>
              <a:rPr lang="en-US" altLang="zh-CN" dirty="0"/>
              <a:t>env</a:t>
            </a:r>
            <a:r>
              <a:rPr lang="zh-CN" altLang="en-US" dirty="0"/>
              <a:t>环境生成的</a:t>
            </a:r>
            <a:r>
              <a:rPr lang="en-US" altLang="zh-CN" dirty="0" err="1"/>
              <a:t>obs</a:t>
            </a:r>
            <a:r>
              <a:rPr lang="zh-CN" altLang="en-US" dirty="0"/>
              <a:t>，分别生成</a:t>
            </a:r>
            <a:r>
              <a:rPr lang="en-US" altLang="zh-CN" dirty="0"/>
              <a:t>a[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将</a:t>
            </a:r>
            <a:r>
              <a:rPr lang="en-US" altLang="zh-CN" dirty="0"/>
              <a:t>a[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拼接成</a:t>
            </a:r>
            <a:r>
              <a:rPr lang="en-US" altLang="zh-CN" dirty="0" err="1"/>
              <a:t>act_n</a:t>
            </a:r>
            <a:r>
              <a:rPr lang="zh-CN" altLang="en-US" dirty="0"/>
              <a:t>送到</a:t>
            </a:r>
            <a:r>
              <a:rPr lang="en-US" altLang="zh-CN" dirty="0"/>
              <a:t>env</a:t>
            </a:r>
            <a:r>
              <a:rPr lang="zh-CN" altLang="en-US" dirty="0"/>
              <a:t>输出</a:t>
            </a:r>
            <a:r>
              <a:rPr lang="en-US" altLang="zh-CN" dirty="0"/>
              <a:t>n</a:t>
            </a:r>
            <a:r>
              <a:rPr lang="zh-CN" altLang="en-US" dirty="0"/>
              <a:t>维的</a:t>
            </a:r>
            <a:r>
              <a:rPr lang="en-US" altLang="zh-CN" dirty="0"/>
              <a:t>experience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将</a:t>
            </a:r>
            <a:r>
              <a:rPr lang="en-US" altLang="zh-CN" dirty="0"/>
              <a:t>experience</a:t>
            </a:r>
            <a:r>
              <a:rPr lang="zh-CN" altLang="en-US" dirty="0"/>
              <a:t>拆开分别送入各个</a:t>
            </a:r>
            <a:r>
              <a:rPr lang="en-US" altLang="zh-CN" dirty="0"/>
              <a:t>agent</a:t>
            </a:r>
            <a:r>
              <a:rPr lang="zh-CN" altLang="en-US" dirty="0"/>
              <a:t>的</a:t>
            </a:r>
            <a:r>
              <a:rPr lang="en-US" altLang="zh-CN" dirty="0"/>
              <a:t>replay buffer</a:t>
            </a:r>
            <a:r>
              <a:rPr lang="zh-CN" altLang="en-US" dirty="0"/>
              <a:t>中</a:t>
            </a:r>
            <a:endParaRPr lang="en-US" alt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C50640E-3393-4EB7-BD23-4B117C040CC1}"/>
              </a:ext>
            </a:extLst>
          </p:cNvPr>
          <p:cNvSpPr txBox="1"/>
          <p:nvPr/>
        </p:nvSpPr>
        <p:spPr>
          <a:xfrm>
            <a:off x="6205492" y="5213462"/>
            <a:ext cx="5921406" cy="1712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4"/>
            </a:pPr>
            <a:r>
              <a:rPr lang="zh-CN" altLang="en-US" dirty="0"/>
              <a:t>生成一个</a:t>
            </a:r>
            <a:r>
              <a:rPr lang="en-US" altLang="zh-CN" dirty="0"/>
              <a:t>batch size</a:t>
            </a:r>
            <a:r>
              <a:rPr lang="zh-CN" altLang="en-US" dirty="0"/>
              <a:t>的</a:t>
            </a:r>
            <a:r>
              <a:rPr lang="en-US" altLang="zh-CN" dirty="0"/>
              <a:t>random index</a:t>
            </a:r>
            <a:r>
              <a:rPr lang="zh-CN" altLang="en-US" dirty="0"/>
              <a:t>，抽取</a:t>
            </a:r>
            <a:r>
              <a:rPr lang="en-US" altLang="zh-CN" dirty="0" err="1"/>
              <a:t>sample_n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4"/>
            </a:pPr>
            <a:r>
              <a:rPr lang="zh-CN" altLang="en-US" dirty="0"/>
              <a:t>将抽取的</a:t>
            </a:r>
            <a:r>
              <a:rPr lang="en-US" altLang="zh-CN" dirty="0" err="1"/>
              <a:t>sample_n</a:t>
            </a:r>
            <a:r>
              <a:rPr lang="zh-CN" altLang="en-US" dirty="0"/>
              <a:t>复制</a:t>
            </a:r>
            <a:r>
              <a:rPr lang="en-US" altLang="zh-CN" dirty="0"/>
              <a:t>n</a:t>
            </a:r>
            <a:r>
              <a:rPr lang="zh-CN" altLang="en-US" dirty="0"/>
              <a:t>份，分别送入</a:t>
            </a:r>
            <a:r>
              <a:rPr lang="en-US" altLang="zh-CN" dirty="0"/>
              <a:t>critic</a:t>
            </a:r>
            <a:r>
              <a:rPr lang="zh-CN" altLang="en-US" dirty="0"/>
              <a:t>中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4"/>
            </a:pPr>
            <a:r>
              <a:rPr lang="zh-CN" altLang="en-US" dirty="0"/>
              <a:t>从</a:t>
            </a:r>
            <a:r>
              <a:rPr lang="en-US" altLang="zh-CN" dirty="0"/>
              <a:t>Critic</a:t>
            </a:r>
            <a:r>
              <a:rPr lang="zh-CN" altLang="en-US" dirty="0"/>
              <a:t>到</a:t>
            </a:r>
            <a:r>
              <a:rPr lang="en-US" altLang="zh-CN" dirty="0"/>
              <a:t>Actor</a:t>
            </a:r>
            <a:r>
              <a:rPr lang="zh-CN" altLang="en-US" dirty="0"/>
              <a:t>传递损失梯度，分别对两个网络进行</a:t>
            </a:r>
            <a:r>
              <a:rPr lang="en-US" altLang="zh-CN" dirty="0"/>
              <a:t>DDPG</a:t>
            </a:r>
            <a:r>
              <a:rPr lang="zh-CN" altLang="en-US" dirty="0"/>
              <a:t>模式的训练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88415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303A43-FFC0-463E-B3BF-C90065F79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分离</a:t>
            </a:r>
            <a:r>
              <a:rPr lang="en-US" altLang="zh-CN" b="1" dirty="0"/>
              <a:t>Replay buffer</a:t>
            </a:r>
            <a:r>
              <a:rPr lang="zh-CN" altLang="en-US" b="1" dirty="0"/>
              <a:t>数据结构框图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B0B428E-BE77-4027-8401-A01142B8A2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4351" y="1619666"/>
            <a:ext cx="5329934" cy="4426027"/>
          </a:xfr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ADC3CF8-BB0E-4879-B4CC-2161889C89B9}"/>
              </a:ext>
            </a:extLst>
          </p:cNvPr>
          <p:cNvSpPr txBox="1"/>
          <p:nvPr/>
        </p:nvSpPr>
        <p:spPr>
          <a:xfrm>
            <a:off x="5918447" y="2247874"/>
            <a:ext cx="5666912" cy="378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在原有的</a:t>
            </a:r>
            <a:r>
              <a:rPr lang="en-US" altLang="zh-CN" dirty="0"/>
              <a:t>Agent</a:t>
            </a:r>
            <a:r>
              <a:rPr lang="zh-CN" altLang="en-US" dirty="0"/>
              <a:t>类里面将</a:t>
            </a:r>
            <a:r>
              <a:rPr lang="en-US" altLang="zh-CN" dirty="0"/>
              <a:t>Actor</a:t>
            </a:r>
            <a:r>
              <a:rPr lang="zh-CN" altLang="en-US" dirty="0"/>
              <a:t>和</a:t>
            </a:r>
            <a:r>
              <a:rPr lang="en-US" altLang="zh-CN" dirty="0"/>
              <a:t>Critic</a:t>
            </a:r>
            <a:r>
              <a:rPr lang="zh-CN" altLang="en-US" dirty="0"/>
              <a:t>分别进行封装，将</a:t>
            </a:r>
            <a:r>
              <a:rPr lang="en-US" altLang="zh-CN" dirty="0"/>
              <a:t>Replay buffer</a:t>
            </a:r>
            <a:r>
              <a:rPr lang="zh-CN" altLang="en-US" dirty="0"/>
              <a:t>类的实例化从</a:t>
            </a:r>
            <a:r>
              <a:rPr lang="en-US" altLang="zh-CN" dirty="0"/>
              <a:t>Agent</a:t>
            </a:r>
            <a:r>
              <a:rPr lang="zh-CN" altLang="en-US" dirty="0"/>
              <a:t>类里面分离出来，</a:t>
            </a:r>
            <a:r>
              <a:rPr lang="en-US" altLang="zh-CN" dirty="0"/>
              <a:t>env</a:t>
            </a:r>
            <a:r>
              <a:rPr lang="zh-CN" altLang="en-US" dirty="0"/>
              <a:t>仍然使用共享结构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单机版本</a:t>
            </a:r>
            <a:r>
              <a:rPr lang="en-US" altLang="zh-CN" dirty="0"/>
              <a:t>Node2</a:t>
            </a:r>
            <a:r>
              <a:rPr lang="zh-CN" altLang="en-US" dirty="0"/>
              <a:t>中的</a:t>
            </a:r>
            <a:r>
              <a:rPr lang="en-US" altLang="zh-CN" dirty="0"/>
              <a:t>Replay buffer</a:t>
            </a:r>
            <a:r>
              <a:rPr lang="zh-CN" altLang="en-US" dirty="0"/>
              <a:t>放置在单机内存区域，由</a:t>
            </a:r>
            <a:r>
              <a:rPr lang="en-US" altLang="zh-CN" dirty="0"/>
              <a:t>Agents</a:t>
            </a:r>
            <a:r>
              <a:rPr lang="zh-CN" altLang="en-US" dirty="0"/>
              <a:t>直接读取内存获取</a:t>
            </a:r>
            <a:r>
              <a:rPr lang="en-US" altLang="zh-CN" dirty="0"/>
              <a:t>samples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多机版本中，图中粗灰线部分表示需要用到节点间的通信。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54936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303A43-FFC0-463E-B3BF-C90065F79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351" y="276349"/>
            <a:ext cx="9717350" cy="842238"/>
          </a:xfrm>
        </p:spPr>
        <p:txBody>
          <a:bodyPr>
            <a:normAutofit/>
          </a:bodyPr>
          <a:lstStyle/>
          <a:p>
            <a:r>
              <a:rPr lang="zh-CN" altLang="en-US" sz="4000" b="1" dirty="0"/>
              <a:t>分离</a:t>
            </a:r>
            <a:r>
              <a:rPr lang="en-US" altLang="zh-CN" sz="4000" b="1" dirty="0"/>
              <a:t>Replay buffer</a:t>
            </a:r>
            <a:r>
              <a:rPr lang="zh-CN" altLang="en-US" sz="4000" b="1" dirty="0"/>
              <a:t>数据流向图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B0B428E-BE77-4027-8401-A01142B8A2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4350" y="1127880"/>
            <a:ext cx="10078033" cy="4029629"/>
          </a:xfr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ADC3CF8-BB0E-4879-B4CC-2161889C89B9}"/>
              </a:ext>
            </a:extLst>
          </p:cNvPr>
          <p:cNvSpPr txBox="1"/>
          <p:nvPr/>
        </p:nvSpPr>
        <p:spPr>
          <a:xfrm>
            <a:off x="565212" y="5166802"/>
            <a:ext cx="10354321" cy="1712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数据流向图大致与基准代码保持一致，不同点在于：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从</a:t>
            </a:r>
            <a:r>
              <a:rPr lang="en-US" altLang="zh-CN" dirty="0"/>
              <a:t>Multiagent-env</a:t>
            </a:r>
            <a:r>
              <a:rPr lang="zh-CN" altLang="en-US" dirty="0"/>
              <a:t>交互生成的</a:t>
            </a:r>
            <a:r>
              <a:rPr lang="en-US" altLang="zh-CN" dirty="0"/>
              <a:t>experience</a:t>
            </a:r>
            <a:r>
              <a:rPr lang="zh-CN" altLang="en-US" dirty="0"/>
              <a:t>不再进行拆分，直接送到</a:t>
            </a:r>
            <a:r>
              <a:rPr lang="en-US" altLang="zh-CN" dirty="0"/>
              <a:t>Replay buffer</a:t>
            </a:r>
            <a:r>
              <a:rPr lang="zh-CN" altLang="en-US" dirty="0"/>
              <a:t>进行存储；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从</a:t>
            </a:r>
            <a:r>
              <a:rPr lang="en-US" altLang="zh-CN" dirty="0"/>
              <a:t>Replay buffer</a:t>
            </a:r>
            <a:r>
              <a:rPr lang="zh-CN" altLang="en-US" dirty="0"/>
              <a:t>采样是也不需要对多个</a:t>
            </a:r>
            <a:r>
              <a:rPr lang="en-US" altLang="zh-CN" dirty="0"/>
              <a:t>agent</a:t>
            </a:r>
            <a:r>
              <a:rPr lang="zh-CN" altLang="en-US" dirty="0"/>
              <a:t>的样本进行重组，直接用</a:t>
            </a:r>
            <a:r>
              <a:rPr lang="en-US" altLang="zh-CN" dirty="0"/>
              <a:t>random index</a:t>
            </a:r>
            <a:r>
              <a:rPr lang="zh-CN" altLang="en-US" dirty="0"/>
              <a:t>采样得到</a:t>
            </a:r>
            <a:r>
              <a:rPr lang="en-US" altLang="zh-CN" dirty="0" err="1"/>
              <a:t>sample_n</a:t>
            </a:r>
            <a:r>
              <a:rPr lang="zh-CN" altLang="en-US" dirty="0"/>
              <a:t>并复制送入</a:t>
            </a:r>
            <a:r>
              <a:rPr lang="en-US" altLang="zh-CN" dirty="0"/>
              <a:t>Agent</a:t>
            </a:r>
            <a:r>
              <a:rPr lang="zh-CN" altLang="en-US" dirty="0"/>
              <a:t>各自的</a:t>
            </a:r>
            <a:r>
              <a:rPr lang="en-US" altLang="zh-CN" dirty="0"/>
              <a:t>Critic</a:t>
            </a:r>
            <a:r>
              <a:rPr lang="zh-CN" altLang="en-US" dirty="0"/>
              <a:t>中。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81403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303A43-FFC0-463E-B3BF-C90065F79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357" y="276349"/>
            <a:ext cx="9717350" cy="842238"/>
          </a:xfrm>
        </p:spPr>
        <p:txBody>
          <a:bodyPr>
            <a:normAutofit/>
          </a:bodyPr>
          <a:lstStyle/>
          <a:p>
            <a:r>
              <a:rPr lang="zh-CN" altLang="en-US" sz="4000" b="1" dirty="0"/>
              <a:t>基准代码文件结构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B0B428E-BE77-4027-8401-A01142B8A2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2830" y="1118587"/>
            <a:ext cx="2914567" cy="5220877"/>
          </a:xfrm>
        </p:spPr>
      </p:pic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AEC58D7A-F210-4189-BAD7-4C4ECCA16FCB}"/>
              </a:ext>
            </a:extLst>
          </p:cNvPr>
          <p:cNvCxnSpPr/>
          <p:nvPr/>
        </p:nvCxnSpPr>
        <p:spPr>
          <a:xfrm>
            <a:off x="2583402" y="4314546"/>
            <a:ext cx="1145219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27F78C05-2FE8-4954-ADB9-967233B5863B}"/>
              </a:ext>
            </a:extLst>
          </p:cNvPr>
          <p:cNvCxnSpPr>
            <a:cxnSpLocks/>
          </p:cNvCxnSpPr>
          <p:nvPr/>
        </p:nvCxnSpPr>
        <p:spPr>
          <a:xfrm>
            <a:off x="2028548" y="2375815"/>
            <a:ext cx="93659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AEFE533E-A294-4759-9A38-1C9A4D2BB31D}"/>
              </a:ext>
            </a:extLst>
          </p:cNvPr>
          <p:cNvCxnSpPr>
            <a:cxnSpLocks/>
          </p:cNvCxnSpPr>
          <p:nvPr/>
        </p:nvCxnSpPr>
        <p:spPr>
          <a:xfrm>
            <a:off x="2154314" y="5470123"/>
            <a:ext cx="1574307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477ECF1A-81CA-4CE0-BA71-EC8F8B179741}"/>
              </a:ext>
            </a:extLst>
          </p:cNvPr>
          <p:cNvSpPr txBox="1"/>
          <p:nvPr/>
        </p:nvSpPr>
        <p:spPr>
          <a:xfrm>
            <a:off x="4496540" y="2093321"/>
            <a:ext cx="6792630" cy="2543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代码修改主要在</a:t>
            </a:r>
            <a:r>
              <a:rPr lang="en-US" altLang="zh-CN" dirty="0"/>
              <a:t>train.py, maddpg.py</a:t>
            </a:r>
            <a:r>
              <a:rPr lang="zh-CN" altLang="en-US" dirty="0"/>
              <a:t>和</a:t>
            </a:r>
            <a:r>
              <a:rPr lang="en-US" altLang="zh-CN" dirty="0"/>
              <a:t>competition.py</a:t>
            </a:r>
            <a:r>
              <a:rPr lang="zh-CN" altLang="en-US" dirty="0"/>
              <a:t>三个文件。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train.py</a:t>
            </a:r>
            <a:r>
              <a:rPr lang="zh-CN" altLang="en-US" dirty="0"/>
              <a:t>：包含创建环境、调用算法、进行训练等流程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maddpg.py</a:t>
            </a:r>
            <a:r>
              <a:rPr lang="zh-CN" altLang="en-US" dirty="0"/>
              <a:t>：集中实现了每个</a:t>
            </a:r>
            <a:r>
              <a:rPr lang="en-US" altLang="zh-CN" dirty="0"/>
              <a:t>agent</a:t>
            </a:r>
            <a:r>
              <a:rPr lang="zh-CN" altLang="en-US" dirty="0"/>
              <a:t>类中</a:t>
            </a:r>
            <a:r>
              <a:rPr lang="en-US" altLang="zh-CN" dirty="0"/>
              <a:t>actor</a:t>
            </a:r>
            <a:r>
              <a:rPr lang="zh-CN" altLang="en-US" dirty="0"/>
              <a:t>和</a:t>
            </a:r>
            <a:r>
              <a:rPr lang="en-US" altLang="zh-CN" dirty="0"/>
              <a:t>critic</a:t>
            </a:r>
            <a:r>
              <a:rPr lang="zh-CN" altLang="en-US" dirty="0"/>
              <a:t>的方法，调用</a:t>
            </a:r>
            <a:r>
              <a:rPr lang="en-US" altLang="zh-CN" dirty="0" err="1"/>
              <a:t>replay_buffer</a:t>
            </a:r>
            <a:r>
              <a:rPr lang="zh-CN" altLang="en-US" dirty="0"/>
              <a:t>类实现</a:t>
            </a:r>
            <a:r>
              <a:rPr lang="en-US" altLang="zh-CN" dirty="0"/>
              <a:t>sample</a:t>
            </a:r>
            <a:r>
              <a:rPr lang="zh-CN" altLang="en-US" dirty="0"/>
              <a:t>的数据交换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competition_3v3.py</a:t>
            </a:r>
            <a:r>
              <a:rPr lang="zh-CN" altLang="en-US" dirty="0"/>
              <a:t>：实现了</a:t>
            </a:r>
            <a:r>
              <a:rPr lang="en-US" altLang="zh-CN" dirty="0"/>
              <a:t>3v3</a:t>
            </a:r>
            <a:r>
              <a:rPr lang="zh-CN" altLang="en-US" dirty="0"/>
              <a:t>对抗的模拟环境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69587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303A43-FFC0-463E-B3BF-C90065F79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357" y="276349"/>
            <a:ext cx="9717350" cy="842238"/>
          </a:xfrm>
        </p:spPr>
        <p:txBody>
          <a:bodyPr>
            <a:normAutofit/>
          </a:bodyPr>
          <a:lstStyle/>
          <a:p>
            <a:r>
              <a:rPr lang="en-US" altLang="zh-CN" sz="4000" b="1" dirty="0"/>
              <a:t>train.py</a:t>
            </a:r>
            <a:endParaRPr lang="zh-CN" altLang="en-US" sz="4000" b="1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B0B428E-BE77-4027-8401-A01142B8A2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7722" y="1414848"/>
            <a:ext cx="3749069" cy="5039986"/>
          </a:xfr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477ECF1A-81CA-4CE0-BA71-EC8F8B179741}"/>
              </a:ext>
            </a:extLst>
          </p:cNvPr>
          <p:cNvSpPr txBox="1"/>
          <p:nvPr/>
        </p:nvSpPr>
        <p:spPr>
          <a:xfrm>
            <a:off x="4700727" y="1301366"/>
            <a:ext cx="6792630" cy="4620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由于原来的代码是面向过程的，框图展现的子功能都集中在</a:t>
            </a:r>
            <a:r>
              <a:rPr lang="en-US" altLang="zh-CN" dirty="0"/>
              <a:t>train</a:t>
            </a:r>
            <a:r>
              <a:rPr lang="zh-CN" altLang="en-US" dirty="0"/>
              <a:t>的函数里面，不利用功能的扩展和进行分布式训练使用。因此，计划将</a:t>
            </a:r>
            <a:r>
              <a:rPr lang="en-US" altLang="zh-CN" dirty="0"/>
              <a:t>train</a:t>
            </a:r>
            <a:r>
              <a:rPr lang="zh-CN" altLang="en-US" dirty="0"/>
              <a:t>函数中的各个子功能按上述结构图进行划分，分别对各个子功能进行函数的封装，以增强代码的可读性和可扩展性。</a:t>
            </a:r>
            <a:endParaRPr lang="en-US" altLang="zh-CN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重点是</a:t>
            </a:r>
            <a:r>
              <a:rPr lang="en-US" altLang="zh-CN" dirty="0" err="1"/>
              <a:t>replay_buffer.add_experience</a:t>
            </a:r>
            <a:r>
              <a:rPr lang="zh-CN" altLang="en-US" dirty="0"/>
              <a:t>函数</a:t>
            </a:r>
            <a:endParaRPr lang="en-US" altLang="zh-CN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原</a:t>
            </a:r>
            <a:r>
              <a:rPr lang="en-US" altLang="zh-CN" dirty="0" err="1"/>
              <a:t>MADDPGAgentTrainer</a:t>
            </a:r>
            <a:r>
              <a:rPr lang="zh-CN" altLang="en-US" dirty="0"/>
              <a:t>将</a:t>
            </a:r>
            <a:r>
              <a:rPr lang="en-US" altLang="zh-CN" dirty="0" err="1"/>
              <a:t>replay_buffer</a:t>
            </a:r>
            <a:r>
              <a:rPr lang="zh-CN" altLang="en-US" dirty="0"/>
              <a:t>与</a:t>
            </a:r>
            <a:r>
              <a:rPr lang="en-US" altLang="zh-CN" dirty="0"/>
              <a:t>actor</a:t>
            </a:r>
            <a:r>
              <a:rPr lang="zh-CN" altLang="en-US" dirty="0"/>
              <a:t>和</a:t>
            </a:r>
            <a:r>
              <a:rPr lang="en-US" altLang="zh-CN" dirty="0"/>
              <a:t>critic</a:t>
            </a:r>
            <a:r>
              <a:rPr lang="zh-CN" altLang="en-US" dirty="0"/>
              <a:t>封装在一个类里面，将其拆分出来，</a:t>
            </a:r>
            <a:r>
              <a:rPr lang="en-US" altLang="zh-CN" dirty="0" err="1"/>
              <a:t>replaybuffer</a:t>
            </a:r>
            <a:r>
              <a:rPr lang="zh-CN" altLang="en-US" dirty="0"/>
              <a:t>仍然由</a:t>
            </a:r>
            <a:r>
              <a:rPr lang="en-US" altLang="zh-CN" dirty="0"/>
              <a:t>maddpg/trainer/replay_buffer.py</a:t>
            </a:r>
            <a:r>
              <a:rPr lang="zh-CN" altLang="en-US" dirty="0"/>
              <a:t>中的类定义，不同点是这里的</a:t>
            </a:r>
            <a:r>
              <a:rPr lang="en-US" altLang="zh-CN" dirty="0"/>
              <a:t>replay buffer</a:t>
            </a:r>
            <a:r>
              <a:rPr lang="zh-CN" altLang="en-US" dirty="0"/>
              <a:t>存储的是</a:t>
            </a:r>
            <a:r>
              <a:rPr lang="en-US" altLang="zh-CN" dirty="0"/>
              <a:t>n</a:t>
            </a:r>
            <a:r>
              <a:rPr lang="zh-CN" altLang="en-US" dirty="0"/>
              <a:t>个</a:t>
            </a:r>
            <a:r>
              <a:rPr lang="en-US" altLang="zh-CN" dirty="0" err="1"/>
              <a:t>agnets</a:t>
            </a:r>
            <a:r>
              <a:rPr lang="zh-CN" altLang="en-US" dirty="0"/>
              <a:t>的状态向量，另外在这里加入与</a:t>
            </a:r>
            <a:r>
              <a:rPr lang="en-US" altLang="zh-CN" dirty="0"/>
              <a:t>actor</a:t>
            </a:r>
            <a:r>
              <a:rPr lang="zh-CN" altLang="en-US" dirty="0"/>
              <a:t>及</a:t>
            </a:r>
            <a:r>
              <a:rPr lang="en-US" altLang="zh-CN" dirty="0"/>
              <a:t>critic</a:t>
            </a:r>
            <a:r>
              <a:rPr lang="zh-CN" altLang="en-US" dirty="0"/>
              <a:t>的通信接口。</a:t>
            </a:r>
            <a:endParaRPr lang="en-US" altLang="zh-CN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024D8FB-B07C-481B-8843-F77330357782}"/>
              </a:ext>
            </a:extLst>
          </p:cNvPr>
          <p:cNvSpPr/>
          <p:nvPr/>
        </p:nvSpPr>
        <p:spPr>
          <a:xfrm>
            <a:off x="2858610" y="2308194"/>
            <a:ext cx="1526959" cy="9676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2664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303A43-FFC0-463E-B3BF-C90065F79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357" y="485761"/>
            <a:ext cx="9717350" cy="842238"/>
          </a:xfrm>
        </p:spPr>
        <p:txBody>
          <a:bodyPr>
            <a:normAutofit/>
          </a:bodyPr>
          <a:lstStyle/>
          <a:p>
            <a:r>
              <a:rPr lang="en-US" altLang="zh-CN" sz="4000" b="1" dirty="0"/>
              <a:t>maddpg.py</a:t>
            </a:r>
            <a:endParaRPr lang="zh-CN" altLang="en-US" sz="4000" b="1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B0B428E-BE77-4027-8401-A01142B8A2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3564" y="1706285"/>
            <a:ext cx="4753493" cy="2341933"/>
          </a:xfr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477ECF1A-81CA-4CE0-BA71-EC8F8B179741}"/>
              </a:ext>
            </a:extLst>
          </p:cNvPr>
          <p:cNvSpPr txBox="1"/>
          <p:nvPr/>
        </p:nvSpPr>
        <p:spPr>
          <a:xfrm>
            <a:off x="4967057" y="1327999"/>
            <a:ext cx="6792630" cy="4620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maddpg</a:t>
            </a:r>
            <a:r>
              <a:rPr lang="zh-CN" altLang="en-US" dirty="0"/>
              <a:t>仍然是完成算法训练的类，修改后与原代码的不同点是按照不同功能分成多个模块。</a:t>
            </a:r>
            <a:endParaRPr lang="en-US" altLang="zh-CN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mlp_model</a:t>
            </a:r>
            <a:r>
              <a:rPr lang="zh-CN" altLang="en-US" dirty="0"/>
              <a:t>：定义一个具有三层全连接网络的类，返回网络前向传播的</a:t>
            </a:r>
            <a:r>
              <a:rPr lang="en-US" altLang="zh-CN" dirty="0"/>
              <a:t>tensor</a:t>
            </a:r>
            <a:r>
              <a:rPr lang="zh-CN" altLang="en-US" dirty="0"/>
              <a:t>，原代码将其定义在</a:t>
            </a:r>
            <a:r>
              <a:rPr lang="en-US" altLang="zh-CN" dirty="0"/>
              <a:t>train.py</a:t>
            </a:r>
            <a:r>
              <a:rPr lang="zh-CN" altLang="en-US" dirty="0"/>
              <a:t>里面，修改后将其移动到</a:t>
            </a:r>
            <a:r>
              <a:rPr lang="en-US" altLang="zh-CN" dirty="0"/>
              <a:t>maddpg.py</a:t>
            </a:r>
            <a:r>
              <a:rPr lang="zh-CN" altLang="en-US" dirty="0"/>
              <a:t>里</a:t>
            </a:r>
            <a:endParaRPr lang="en-US" altLang="zh-CN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p_train</a:t>
            </a:r>
            <a:r>
              <a:rPr lang="zh-CN" altLang="en-US" dirty="0"/>
              <a:t>：定义了</a:t>
            </a:r>
            <a:r>
              <a:rPr lang="en-US" altLang="zh-CN" dirty="0"/>
              <a:t>Actor</a:t>
            </a:r>
            <a:r>
              <a:rPr lang="zh-CN" altLang="en-US" dirty="0"/>
              <a:t>类中生成</a:t>
            </a:r>
            <a:r>
              <a:rPr lang="en-US" altLang="zh-CN" dirty="0"/>
              <a:t>action</a:t>
            </a:r>
            <a:r>
              <a:rPr lang="zh-CN" altLang="en-US" dirty="0"/>
              <a:t>，训练网络和更新目标网络的方法，通过</a:t>
            </a:r>
            <a:r>
              <a:rPr lang="en-US" altLang="zh-CN" dirty="0" err="1"/>
              <a:t>tf_util</a:t>
            </a:r>
            <a:r>
              <a:rPr lang="zh-CN" altLang="en-US" dirty="0"/>
              <a:t>封装后分别提供</a:t>
            </a:r>
            <a:r>
              <a:rPr lang="en-US" altLang="zh-CN" dirty="0"/>
              <a:t>act</a:t>
            </a:r>
            <a:r>
              <a:rPr lang="zh-CN" altLang="en-US" dirty="0"/>
              <a:t>、</a:t>
            </a:r>
            <a:r>
              <a:rPr lang="en-US" altLang="zh-CN" dirty="0"/>
              <a:t>train</a:t>
            </a:r>
            <a:r>
              <a:rPr lang="zh-CN" altLang="en-US" dirty="0"/>
              <a:t>和</a:t>
            </a:r>
            <a:r>
              <a:rPr lang="en-US" altLang="zh-CN" dirty="0" err="1"/>
              <a:t>update_target_p</a:t>
            </a:r>
            <a:r>
              <a:rPr lang="zh-CN" altLang="en-US" dirty="0"/>
              <a:t>的函数接口，将封装后的函数接口作为</a:t>
            </a:r>
            <a:r>
              <a:rPr lang="en-US" altLang="zh-CN" dirty="0"/>
              <a:t>Actor</a:t>
            </a:r>
            <a:r>
              <a:rPr lang="zh-CN" altLang="en-US" dirty="0"/>
              <a:t>的类方法，提供外部调用。</a:t>
            </a:r>
            <a:endParaRPr lang="en-US" altLang="zh-CN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q_train</a:t>
            </a:r>
            <a:r>
              <a:rPr lang="zh-CN" altLang="en-US" dirty="0"/>
              <a:t>：定义</a:t>
            </a:r>
            <a:r>
              <a:rPr lang="en-US" altLang="zh-CN" dirty="0"/>
              <a:t>Critic</a:t>
            </a:r>
            <a:r>
              <a:rPr lang="zh-CN" altLang="en-US" dirty="0"/>
              <a:t>中训练网络和更新网络的方法，与</a:t>
            </a:r>
            <a:r>
              <a:rPr lang="en-US" altLang="zh-CN" dirty="0" err="1"/>
              <a:t>p_train</a:t>
            </a:r>
            <a:r>
              <a:rPr lang="zh-CN" altLang="en-US" dirty="0"/>
              <a:t>类似，同样通过</a:t>
            </a:r>
            <a:r>
              <a:rPr lang="en-US" altLang="zh-CN" dirty="0" err="1"/>
              <a:t>tf_util</a:t>
            </a:r>
            <a:r>
              <a:rPr lang="zh-CN" altLang="en-US" dirty="0"/>
              <a:t>进行封装。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1131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303A43-FFC0-463E-B3BF-C90065F79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357" y="485761"/>
            <a:ext cx="9717350" cy="842238"/>
          </a:xfrm>
        </p:spPr>
        <p:txBody>
          <a:bodyPr>
            <a:normAutofit/>
          </a:bodyPr>
          <a:lstStyle/>
          <a:p>
            <a:r>
              <a:rPr lang="zh-CN" altLang="en-US" sz="4000" b="1" dirty="0"/>
              <a:t>多进程设计思路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B0B428E-BE77-4027-8401-A01142B8A2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6694" y="1724040"/>
            <a:ext cx="5704916" cy="4720929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BDE5983-7072-431E-8119-907A857A2438}"/>
              </a:ext>
            </a:extLst>
          </p:cNvPr>
          <p:cNvSpPr txBox="1"/>
          <p:nvPr/>
        </p:nvSpPr>
        <p:spPr>
          <a:xfrm>
            <a:off x="6240392" y="2032986"/>
            <a:ext cx="5519295" cy="2958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用多线程实现多组</a:t>
            </a:r>
            <a:r>
              <a:rPr lang="en-US" altLang="zh-CN" dirty="0"/>
              <a:t>agents</a:t>
            </a:r>
            <a:r>
              <a:rPr lang="zh-CN" altLang="en-US" dirty="0"/>
              <a:t>并发生成</a:t>
            </a:r>
            <a:r>
              <a:rPr lang="en-US" altLang="zh-CN" dirty="0"/>
              <a:t>sample</a:t>
            </a:r>
            <a:r>
              <a:rPr lang="zh-CN" altLang="en-US" dirty="0"/>
              <a:t>。</a:t>
            </a:r>
            <a:endParaRPr lang="en-US" altLang="zh-CN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使用共享的</a:t>
            </a:r>
            <a:r>
              <a:rPr lang="en-US" altLang="zh-CN" dirty="0"/>
              <a:t>env</a:t>
            </a:r>
            <a:r>
              <a:rPr lang="zh-CN" altLang="en-US" dirty="0"/>
              <a:t>，所生成状态是多组</a:t>
            </a:r>
            <a:r>
              <a:rPr lang="en-US" altLang="zh-CN" dirty="0"/>
              <a:t>agents</a:t>
            </a:r>
            <a:r>
              <a:rPr lang="zh-CN" altLang="en-US" dirty="0"/>
              <a:t>的动作共同决定的</a:t>
            </a:r>
            <a:endParaRPr lang="en-US" altLang="zh-CN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多组</a:t>
            </a:r>
            <a:r>
              <a:rPr lang="en-US" altLang="zh-CN" dirty="0"/>
              <a:t>agents</a:t>
            </a:r>
            <a:r>
              <a:rPr lang="zh-CN" altLang="en-US" dirty="0"/>
              <a:t>中的</a:t>
            </a:r>
            <a:r>
              <a:rPr lang="en-US" altLang="zh-CN" dirty="0"/>
              <a:t>critic</a:t>
            </a:r>
            <a:r>
              <a:rPr lang="zh-CN" altLang="en-US" dirty="0"/>
              <a:t>训练各自的</a:t>
            </a:r>
            <a:r>
              <a:rPr lang="en-US" altLang="zh-CN" dirty="0"/>
              <a:t>actor</a:t>
            </a:r>
            <a:r>
              <a:rPr lang="zh-CN" altLang="en-US" dirty="0"/>
              <a:t>，从共享的</a:t>
            </a:r>
            <a:r>
              <a:rPr lang="en-US" altLang="zh-CN" dirty="0"/>
              <a:t>replay buffer</a:t>
            </a:r>
            <a:r>
              <a:rPr lang="zh-CN" altLang="en-US" dirty="0"/>
              <a:t>里抽取</a:t>
            </a:r>
            <a:r>
              <a:rPr lang="en-US" altLang="zh-CN" dirty="0"/>
              <a:t>samples</a:t>
            </a:r>
            <a:r>
              <a:rPr lang="zh-CN" altLang="en-US" dirty="0"/>
              <a:t>，由于样本空间具有共同的分布，多个</a:t>
            </a:r>
            <a:r>
              <a:rPr lang="en-US" altLang="zh-CN" dirty="0"/>
              <a:t>agent</a:t>
            </a:r>
            <a:r>
              <a:rPr lang="zh-CN" altLang="en-US" dirty="0"/>
              <a:t>可以利用共享的</a:t>
            </a:r>
            <a:r>
              <a:rPr lang="en-US" altLang="zh-CN" dirty="0"/>
              <a:t>sample</a:t>
            </a:r>
            <a:r>
              <a:rPr lang="zh-CN" altLang="en-US" dirty="0"/>
              <a:t>进行训练。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69812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2118</TotalTime>
  <Words>900</Words>
  <Application>Microsoft Office PowerPoint</Application>
  <PresentationFormat>宽屏</PresentationFormat>
  <Paragraphs>58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等线</vt:lpstr>
      <vt:lpstr>等线 Light</vt:lpstr>
      <vt:lpstr>Arial</vt:lpstr>
      <vt:lpstr>Office 主题​​</vt:lpstr>
      <vt:lpstr>MADDPG 3v3 实验任务</vt:lpstr>
      <vt:lpstr>基准代码数据结构框图</vt:lpstr>
      <vt:lpstr>基准代码的数据流向图</vt:lpstr>
      <vt:lpstr>分离Replay buffer数据结构框图</vt:lpstr>
      <vt:lpstr>分离Replay buffer数据流向图</vt:lpstr>
      <vt:lpstr>基准代码文件结构</vt:lpstr>
      <vt:lpstr>train.py</vt:lpstr>
      <vt:lpstr>maddpg.py</vt:lpstr>
      <vt:lpstr>多进程设计思路</vt:lpstr>
      <vt:lpstr>并发流水线设计思路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近期实验任务</dc:title>
  <dc:creator>扬飞 林</dc:creator>
  <cp:lastModifiedBy>扬飞 林</cp:lastModifiedBy>
  <cp:revision>21</cp:revision>
  <dcterms:created xsi:type="dcterms:W3CDTF">2020-03-27T16:06:28Z</dcterms:created>
  <dcterms:modified xsi:type="dcterms:W3CDTF">2020-04-09T02:13:20Z</dcterms:modified>
</cp:coreProperties>
</file>