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69" r:id="rId2"/>
  </p:sldMasterIdLst>
  <p:notesMasterIdLst>
    <p:notesMasterId r:id="rId34"/>
  </p:notesMasterIdLst>
  <p:handoutMasterIdLst>
    <p:handoutMasterId r:id="rId35"/>
  </p:handoutMasterIdLst>
  <p:sldIdLst>
    <p:sldId id="283" r:id="rId3"/>
    <p:sldId id="603" r:id="rId4"/>
    <p:sldId id="607" r:id="rId5"/>
    <p:sldId id="606" r:id="rId6"/>
    <p:sldId id="604" r:id="rId7"/>
    <p:sldId id="599" r:id="rId8"/>
    <p:sldId id="602" r:id="rId9"/>
    <p:sldId id="589" r:id="rId10"/>
    <p:sldId id="590" r:id="rId11"/>
    <p:sldId id="601" r:id="rId12"/>
    <p:sldId id="600" r:id="rId13"/>
    <p:sldId id="598" r:id="rId14"/>
    <p:sldId id="605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4" r:id="rId29"/>
    <p:sldId id="621" r:id="rId30"/>
    <p:sldId id="622" r:id="rId31"/>
    <p:sldId id="623" r:id="rId32"/>
    <p:sldId id="416" r:id="rId33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99CCFF"/>
    <a:srgbClr val="D39AF2"/>
    <a:srgbClr val="3333FF"/>
    <a:srgbClr val="6699FF"/>
    <a:srgbClr val="2A445D"/>
    <a:srgbClr val="495A66"/>
    <a:srgbClr val="006666"/>
    <a:srgbClr val="57556B"/>
    <a:srgbClr val="4E4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750" autoAdjust="0"/>
  </p:normalViewPr>
  <p:slideViewPr>
    <p:cSldViewPr>
      <p:cViewPr varScale="1">
        <p:scale>
          <a:sx n="116" d="100"/>
          <a:sy n="116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4026" y="-108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8" y="1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243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8" y="9428243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77F9685-197D-4B8A-A016-23B78BD4EF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754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9" tIns="45635" rIns="91269" bIns="45635" numCol="1" anchor="t" anchorCtr="0" compatLnSpc="1">
            <a:prstTxWarp prst="textNoShape">
              <a:avLst/>
            </a:prstTxWarp>
          </a:bodyPr>
          <a:lstStyle>
            <a:lvl1pPr defTabSz="913171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1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9" tIns="45635" rIns="91269" bIns="45635" numCol="1" anchor="t" anchorCtr="0" compatLnSpc="1">
            <a:prstTxWarp prst="textNoShape">
              <a:avLst/>
            </a:prstTxWarp>
          </a:bodyPr>
          <a:lstStyle>
            <a:lvl1pPr algn="r" defTabSz="913171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711"/>
            <a:ext cx="5438775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9" tIns="45635" rIns="91269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243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9" tIns="45635" rIns="91269" bIns="45635" numCol="1" anchor="b" anchorCtr="0" compatLnSpc="1">
            <a:prstTxWarp prst="textNoShape">
              <a:avLst/>
            </a:prstTxWarp>
          </a:bodyPr>
          <a:lstStyle>
            <a:lvl1pPr defTabSz="913171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8243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9" tIns="45635" rIns="91269" bIns="45635" numCol="1" anchor="b" anchorCtr="0" compatLnSpc="1">
            <a:prstTxWarp prst="textNoShape">
              <a:avLst/>
            </a:prstTxWarp>
          </a:bodyPr>
          <a:lstStyle>
            <a:lvl1pPr algn="r" defTabSz="913171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15886E1E-7035-4E81-ADAE-7A01408D6E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4328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charset="0"/>
            </a:endParaRPr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B43FFCC7-16E3-48B5-8AC1-644830B7EE00}" type="slidenum">
              <a:rPr lang="en-US" altLang="zh-TW" smtClean="0">
                <a:ea typeface="新細明體" pitchFamily="18" charset="-120"/>
              </a:rPr>
              <a:pPr defTabSz="912813"/>
              <a:t>1</a:t>
            </a:fld>
            <a:endParaRPr lang="en-US" altLang="zh-TW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978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標楷體" pitchFamily="65" charset="-120"/>
                <a:ea typeface="標楷體" pitchFamily="65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89E82-5D84-45F1-BB67-7332994CBD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482601"/>
            <a:ext cx="56388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951923"/>
            <a:ext cx="41148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221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79138" y="324638"/>
            <a:ext cx="6117686" cy="506776"/>
          </a:xfrm>
        </p:spPr>
        <p:txBody>
          <a:bodyPr anchor="b">
            <a:normAutofit/>
          </a:bodyPr>
          <a:lstStyle>
            <a:lvl1pPr marL="0" algn="l" defTabSz="3428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1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90153" y="802390"/>
            <a:ext cx="2396360" cy="230711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975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171416" indent="0" algn="ctr">
              <a:buNone/>
              <a:defRPr sz="750"/>
            </a:lvl2pPr>
            <a:lvl3pPr marL="342832" indent="0" algn="ctr">
              <a:buNone/>
              <a:defRPr sz="675"/>
            </a:lvl3pPr>
            <a:lvl4pPr marL="514247" indent="0" algn="ctr">
              <a:buNone/>
              <a:defRPr sz="600"/>
            </a:lvl4pPr>
            <a:lvl5pPr marL="685663" indent="0" algn="ctr">
              <a:buNone/>
              <a:defRPr sz="600"/>
            </a:lvl5pPr>
            <a:lvl6pPr marL="857078" indent="0" algn="ctr">
              <a:buNone/>
              <a:defRPr sz="600"/>
            </a:lvl6pPr>
            <a:lvl7pPr marL="1028495" indent="0" algn="ctr">
              <a:buNone/>
              <a:defRPr sz="600"/>
            </a:lvl7pPr>
            <a:lvl8pPr marL="1199910" indent="0" algn="ctr">
              <a:buNone/>
              <a:defRPr sz="600"/>
            </a:lvl8pPr>
            <a:lvl9pPr marL="1371326" indent="0" algn="ctr">
              <a:buNone/>
              <a:defRPr sz="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s-SV" dirty="0">
              <a:solidFill>
                <a:srgbClr val="262626"/>
              </a:solidFill>
              <a:latin typeface="Roboto Condensed"/>
              <a:ea typeface="+mn-ea"/>
            </a:endParaRPr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196956" y="6365106"/>
            <a:ext cx="875009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2417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753" y="6356409"/>
            <a:ext cx="3086495" cy="36508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it-IT" sz="675" smtClean="0">
                <a:solidFill>
                  <a:srgbClr val="262626"/>
                </a:solidFill>
                <a:latin typeface="Source Sans Pro" panose="020B0503030403020204" pitchFamily="34" charset="0"/>
                <a:ea typeface="+mn-ea"/>
              </a:rPr>
              <a:t> </a:t>
            </a:r>
            <a:endParaRPr kumimoji="0" lang="en-US" sz="675" dirty="0" smtClean="0">
              <a:solidFill>
                <a:srgbClr val="262626"/>
              </a:solidFill>
              <a:latin typeface="Source Sans Pro" panose="020B0503030403020204" pitchFamily="34" charset="0"/>
              <a:ea typeface="+mn-ea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439014-E629-42E3-A58B-61A0F1C8CFFE}" type="slidenum">
              <a:rPr kumimoji="0" lang="es-SV" smtClean="0">
                <a:solidFill>
                  <a:srgbClr val="262626"/>
                </a:solidFill>
                <a:latin typeface="Roboto Condensed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s-SV">
              <a:solidFill>
                <a:srgbClr val="262626"/>
              </a:solidFill>
              <a:latin typeface="Roboto Condensed"/>
              <a:ea typeface="+mn-ea"/>
            </a:endParaRPr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196956" y="6365106"/>
            <a:ext cx="875009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87864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007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000">
                <a:latin typeface="標楷體" pitchFamily="65" charset="-120"/>
                <a:ea typeface="標楷體" pitchFamily="65" charset="-120"/>
              </a:defRPr>
            </a:lvl1pPr>
            <a:lvl2pPr algn="l">
              <a:defRPr sz="1800">
                <a:latin typeface="標楷體" pitchFamily="65" charset="-120"/>
                <a:ea typeface="標楷體" pitchFamily="65" charset="-120"/>
              </a:defRPr>
            </a:lvl2pPr>
            <a:lvl3pPr algn="l">
              <a:defRPr sz="1600">
                <a:latin typeface="標楷體" pitchFamily="65" charset="-120"/>
                <a:ea typeface="標楷體" pitchFamily="65" charset="-120"/>
              </a:defRPr>
            </a:lvl3pPr>
            <a:lvl4pPr algn="l">
              <a:defRPr sz="1400">
                <a:latin typeface="標楷體" pitchFamily="65" charset="-120"/>
                <a:ea typeface="標楷體" pitchFamily="65" charset="-120"/>
              </a:defRPr>
            </a:lvl4pPr>
            <a:lvl5pPr algn="l">
              <a:defRPr sz="1400"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571DE-C68C-4344-A0E0-E81F5B5BE8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>
                <a:latin typeface="標楷體" pitchFamily="65" charset="-120"/>
                <a:ea typeface="標楷體" pitchFamily="65" charset="-120"/>
              </a:defRPr>
            </a:lvl1pPr>
            <a:lvl2pPr>
              <a:defRPr sz="2400">
                <a:latin typeface="標楷體" pitchFamily="65" charset="-120"/>
                <a:ea typeface="標楷體" pitchFamily="65" charset="-120"/>
              </a:defRPr>
            </a:lvl2pPr>
            <a:lvl3pPr>
              <a:defRPr sz="2000">
                <a:latin typeface="標楷體" pitchFamily="65" charset="-120"/>
                <a:ea typeface="標楷體" pitchFamily="65" charset="-120"/>
              </a:defRPr>
            </a:lvl3pPr>
            <a:lvl4pPr>
              <a:defRPr sz="1800">
                <a:latin typeface="標楷體" pitchFamily="65" charset="-120"/>
                <a:ea typeface="標楷體" pitchFamily="65" charset="-120"/>
              </a:defRPr>
            </a:lvl4pPr>
            <a:lvl5pPr>
              <a:defRPr sz="1800">
                <a:latin typeface="標楷體" pitchFamily="65" charset="-120"/>
                <a:ea typeface="標楷體" pitchFamily="65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>
                <a:latin typeface="標楷體" pitchFamily="65" charset="-120"/>
                <a:ea typeface="標楷體" pitchFamily="65" charset="-120"/>
              </a:defRPr>
            </a:lvl1pPr>
            <a:lvl2pPr>
              <a:defRPr sz="2400">
                <a:latin typeface="標楷體" pitchFamily="65" charset="-120"/>
                <a:ea typeface="標楷體" pitchFamily="65" charset="-120"/>
              </a:defRPr>
            </a:lvl2pPr>
            <a:lvl3pPr>
              <a:defRPr sz="2000">
                <a:latin typeface="標楷體" pitchFamily="65" charset="-120"/>
                <a:ea typeface="標楷體" pitchFamily="65" charset="-120"/>
              </a:defRPr>
            </a:lvl3pPr>
            <a:lvl4pPr>
              <a:defRPr sz="1800">
                <a:latin typeface="標楷體" pitchFamily="65" charset="-120"/>
                <a:ea typeface="標楷體" pitchFamily="65" charset="-120"/>
              </a:defRPr>
            </a:lvl4pPr>
            <a:lvl5pPr>
              <a:defRPr sz="1800">
                <a:latin typeface="標楷體" pitchFamily="65" charset="-120"/>
                <a:ea typeface="標楷體" pitchFamily="65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5EF38-1489-4F1E-BA8F-0CEA9F6FF2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標楷體" pitchFamily="65" charset="-120"/>
                <a:ea typeface="標楷體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>
                <a:latin typeface="標楷體" pitchFamily="65" charset="-120"/>
                <a:ea typeface="標楷體" pitchFamily="65" charset="-120"/>
              </a:defRPr>
            </a:lvl1pPr>
            <a:lvl2pPr>
              <a:defRPr sz="2000">
                <a:latin typeface="標楷體" pitchFamily="65" charset="-120"/>
                <a:ea typeface="標楷體" pitchFamily="65" charset="-120"/>
              </a:defRPr>
            </a:lvl2pPr>
            <a:lvl3pPr>
              <a:defRPr sz="1800">
                <a:latin typeface="標楷體" pitchFamily="65" charset="-120"/>
                <a:ea typeface="標楷體" pitchFamily="65" charset="-120"/>
              </a:defRPr>
            </a:lvl3pPr>
            <a:lvl4pPr>
              <a:defRPr sz="1600">
                <a:latin typeface="標楷體" pitchFamily="65" charset="-120"/>
                <a:ea typeface="標楷體" pitchFamily="65" charset="-120"/>
              </a:defRPr>
            </a:lvl4pPr>
            <a:lvl5pPr>
              <a:defRPr sz="1600">
                <a:latin typeface="標楷體" pitchFamily="65" charset="-120"/>
                <a:ea typeface="標楷體" pitchFamily="65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標楷體" pitchFamily="65" charset="-120"/>
                <a:ea typeface="標楷體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>
                <a:latin typeface="標楷體" pitchFamily="65" charset="-120"/>
                <a:ea typeface="標楷體" pitchFamily="65" charset="-120"/>
              </a:defRPr>
            </a:lvl1pPr>
            <a:lvl2pPr>
              <a:defRPr sz="2000">
                <a:latin typeface="標楷體" pitchFamily="65" charset="-120"/>
                <a:ea typeface="標楷體" pitchFamily="65" charset="-120"/>
              </a:defRPr>
            </a:lvl2pPr>
            <a:lvl3pPr>
              <a:defRPr sz="1800">
                <a:latin typeface="標楷體" pitchFamily="65" charset="-120"/>
                <a:ea typeface="標楷體" pitchFamily="65" charset="-120"/>
              </a:defRPr>
            </a:lvl3pPr>
            <a:lvl4pPr>
              <a:defRPr sz="1600">
                <a:latin typeface="標楷體" pitchFamily="65" charset="-120"/>
                <a:ea typeface="標楷體" pitchFamily="65" charset="-120"/>
              </a:defRPr>
            </a:lvl4pPr>
            <a:lvl5pPr>
              <a:defRPr sz="1600">
                <a:latin typeface="標楷體" pitchFamily="65" charset="-120"/>
                <a:ea typeface="標楷體" pitchFamily="65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7842B-A576-4143-ADC4-E22AD6FFF1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 userDrawn="1"/>
        </p:nvSpPr>
        <p:spPr>
          <a:xfrm>
            <a:off x="714375" y="6381750"/>
            <a:ext cx="17859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050" b="1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050" b="1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僅供內部使用</a:t>
            </a:r>
            <a:r>
              <a:rPr lang="en-US" altLang="zh-TW" sz="1050" b="1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1050" b="1" dirty="0">
              <a:solidFill>
                <a:schemeClr val="bg1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1"/>
          </p:nvPr>
        </p:nvSpPr>
        <p:spPr>
          <a:xfrm>
            <a:off x="752282" y="1214422"/>
            <a:ext cx="8177435" cy="500066"/>
          </a:xfrm>
        </p:spPr>
        <p:txBody>
          <a:bodyPr anchor="ctr"/>
          <a:lstStyle>
            <a:lvl1pPr>
              <a:buNone/>
              <a:defRPr sz="2400" u="none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spcBef>
                <a:spcPts val="600"/>
              </a:spcBef>
              <a:defRPr sz="2000" u="none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u="none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>
              <a:defRPr sz="2000" u="none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>
              <a:defRPr sz="2000" u="none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3"/>
          </p:nvPr>
        </p:nvSpPr>
        <p:spPr>
          <a:xfrm>
            <a:off x="752475" y="1752600"/>
            <a:ext cx="8201026" cy="4605358"/>
          </a:xfrm>
        </p:spPr>
        <p:txBody>
          <a:bodyPr/>
          <a:lstStyle>
            <a:lvl1pPr>
              <a:buNone/>
              <a:defRPr sz="1800" b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sz="1800" b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sz="1800" b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sz="1800" b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sz="1800" b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742850" y="457200"/>
            <a:ext cx="8186868" cy="609600"/>
          </a:xfrm>
        </p:spPr>
        <p:txBody>
          <a:bodyPr/>
          <a:lstStyle>
            <a:lvl1pPr algn="l"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fld id="{0BAD0C8A-1F51-492B-8E85-25FB2026A9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標楷體" pitchFamily="65" charset="-120"/>
                <a:ea typeface="標楷體" pitchFamily="65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標楷體" pitchFamily="65" charset="-120"/>
                <a:ea typeface="標楷體" pitchFamily="65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A29F-42A1-412B-8987-D3C8BB7C19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  <a:lvl2pPr>
              <a:defRPr>
                <a:latin typeface="標楷體" pitchFamily="65" charset="-120"/>
                <a:ea typeface="標楷體" pitchFamily="65" charset="-120"/>
              </a:defRPr>
            </a:lvl2pPr>
            <a:lvl3pPr>
              <a:defRPr>
                <a:latin typeface="標楷體" pitchFamily="65" charset="-120"/>
                <a:ea typeface="標楷體" pitchFamily="65" charset="-120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3999B-EBC6-4A68-915E-98F0F436F3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1" y="457200"/>
            <a:ext cx="1943100" cy="5638800"/>
          </a:xfrm>
        </p:spPr>
        <p:txBody>
          <a:bodyPr vert="eaVert"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1" y="457200"/>
            <a:ext cx="5676900" cy="5638800"/>
          </a:xfrm>
        </p:spPr>
        <p:txBody>
          <a:bodyPr vert="eaVert"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  <a:lvl2pPr>
              <a:defRPr>
                <a:latin typeface="標楷體" pitchFamily="65" charset="-120"/>
                <a:ea typeface="標楷體" pitchFamily="65" charset="-120"/>
              </a:defRPr>
            </a:lvl2pPr>
            <a:lvl3pPr>
              <a:defRPr>
                <a:latin typeface="標楷體" pitchFamily="65" charset="-120"/>
                <a:ea typeface="標楷體" pitchFamily="65" charset="-120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7A453-2523-4A3A-9CA5-6F65D68F52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85CEC-0B04-4B80-BD6D-5179FB5EFA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ibaotu.com/ppt/" TargetMode="Externa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10091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</a:t>
            </a:r>
          </a:p>
          <a:p>
            <a:pPr lvl="1"/>
            <a:r>
              <a:rPr lang="en-US" altLang="zh-TW" smtClean="0"/>
              <a:t>第二層</a:t>
            </a:r>
          </a:p>
          <a:p>
            <a:pPr lvl="2"/>
            <a:r>
              <a:rPr lang="en-US" altLang="zh-TW" smtClean="0"/>
              <a:t>第三層</a:t>
            </a:r>
          </a:p>
          <a:p>
            <a:pPr lvl="3"/>
            <a:r>
              <a:rPr lang="en-US" altLang="zh-TW" smtClean="0"/>
              <a:t>第四層</a:t>
            </a:r>
          </a:p>
          <a:p>
            <a:pPr lvl="4"/>
            <a:r>
              <a:rPr lang="en-US" altLang="zh-TW" smtClean="0"/>
              <a:t>第五層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8713" y="6400800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fld id="{EB2A437E-7EDD-4BDD-8CD7-35AC773D54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29" name="Picture 5" descr="圖片 5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3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圖片 6" descr="FEIS.pn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56525" y="6405563"/>
            <a:ext cx="1277938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8" r:id="rId5"/>
    <p:sldLayoutId id="2147483764" r:id="rId6"/>
    <p:sldLayoutId id="2147483765" r:id="rId7"/>
    <p:sldLayoutId id="2147483766" r:id="rId8"/>
    <p:sldLayoutId id="214748376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標楷體" pitchFamily="65" charset="-12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標楷體" pitchFamily="65" charset="-12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標楷體" pitchFamily="65" charset="-12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標楷體" pitchFamily="65" charset="-12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標楷體" pitchFamily="65" charset="-12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accent2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accent2"/>
          </a:solidFill>
          <a:latin typeface="標楷體" pitchFamily="65" charset="-12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latin typeface="標楷體" pitchFamily="65" charset="-12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accent2"/>
          </a:solidFill>
          <a:latin typeface="標楷體" pitchFamily="65" charset="-12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標楷體" pitchFamily="65" charset="-120"/>
          <a:ea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6"/>
          </p:cNvPr>
          <p:cNvSpPr txBox="1"/>
          <p:nvPr userDrawn="1"/>
        </p:nvSpPr>
        <p:spPr>
          <a:xfrm>
            <a:off x="3238500" y="2971800"/>
            <a:ext cx="266700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25" dirty="0">
                <a:solidFill>
                  <a:prstClr val="white">
                    <a:alpha val="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kumimoji="0" lang="en-US" altLang="zh-CN" sz="225" dirty="0">
                <a:solidFill>
                  <a:prstClr val="white">
                    <a:alpha val="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kumimoji="0" lang="zh-CN" altLang="en-US" sz="225" dirty="0">
                <a:solidFill>
                  <a:prstClr val="white">
                    <a:alpha val="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450" dirty="0">
                <a:solidFill>
                  <a:prstClr val="white">
                    <a:alpha val="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85040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3" r:id="rId3"/>
    <p:sldLayoutId id="2147483774" r:id="rId4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1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B119E0B7-CD55-454A-81D4-A9FC63C305FE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3076" name="文字方塊 6"/>
          <p:cNvSpPr txBox="1">
            <a:spLocks noChangeArrowheads="1"/>
          </p:cNvSpPr>
          <p:nvPr/>
        </p:nvSpPr>
        <p:spPr bwMode="auto">
          <a:xfrm>
            <a:off x="0" y="5285785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1600" dirty="0" smtClean="0">
                <a:latin typeface="標楷體" pitchFamily="65" charset="-120"/>
                <a:ea typeface="標楷體" pitchFamily="65" charset="-120"/>
              </a:rPr>
              <a:t>112</a:t>
            </a:r>
            <a:r>
              <a:rPr kumimoji="0" lang="zh-TW" altLang="en-US" sz="1600" dirty="0" smtClean="0">
                <a:latin typeface="標楷體" pitchFamily="65" charset="-120"/>
                <a:ea typeface="標楷體" pitchFamily="65" charset="-120"/>
              </a:rPr>
              <a:t>年</a:t>
            </a:r>
            <a:r>
              <a:rPr kumimoji="0" lang="en-US" altLang="zh-TW" sz="1600" dirty="0" smtClean="0">
                <a:latin typeface="標楷體" pitchFamily="65" charset="-120"/>
                <a:ea typeface="標楷體" pitchFamily="65" charset="-120"/>
              </a:rPr>
              <a:t>7</a:t>
            </a:r>
            <a:r>
              <a:rPr kumimoji="0" lang="zh-TW" altLang="en-US" sz="1600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kumimoji="0" lang="en-US" altLang="zh-TW" sz="1600" dirty="0" smtClean="0">
                <a:latin typeface="標楷體" pitchFamily="65" charset="-120"/>
                <a:ea typeface="標楷體" pitchFamily="65" charset="-120"/>
              </a:rPr>
              <a:t>19</a:t>
            </a:r>
            <a:r>
              <a:rPr kumimoji="0" lang="zh-TW" altLang="en-US" sz="1600" dirty="0" smtClean="0">
                <a:latin typeface="標楷體" pitchFamily="65" charset="-120"/>
                <a:ea typeface="標楷體" pitchFamily="65" charset="-120"/>
              </a:rPr>
              <a:t>日</a:t>
            </a:r>
            <a:endParaRPr kumimoji="0" lang="zh-TW" altLang="en-US" sz="1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3"/>
          <p:cNvSpPr txBox="1">
            <a:spLocks noChangeArrowheads="1"/>
          </p:cNvSpPr>
          <p:nvPr/>
        </p:nvSpPr>
        <p:spPr bwMode="auto">
          <a:xfrm>
            <a:off x="179512" y="1772816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TW" altLang="en-US" sz="4800" b="1" dirty="0" smtClean="0">
                <a:latin typeface="標楷體" pitchFamily="65" charset="-120"/>
                <a:ea typeface="標楷體" pitchFamily="65" charset="-120"/>
              </a:rPr>
              <a:t>報價自動化流程圖</a:t>
            </a:r>
            <a:endParaRPr kumimoji="0" lang="zh-TW" altLang="en-US" sz="4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0" y="4786322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TW" altLang="en-US" sz="2000" dirty="0">
                <a:latin typeface="標楷體" pitchFamily="65" charset="-120"/>
                <a:ea typeface="標楷體" pitchFamily="65" charset="-120"/>
              </a:rPr>
              <a:t>林曜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260648" y="414376"/>
            <a:ext cx="8186868" cy="609600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介面功能說明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6" name="群組 5"/>
          <p:cNvGrpSpPr/>
          <p:nvPr/>
        </p:nvGrpSpPr>
        <p:grpSpPr>
          <a:xfrm>
            <a:off x="1475656" y="1528762"/>
            <a:ext cx="7122048" cy="4032448"/>
            <a:chOff x="1385737" y="1556792"/>
            <a:chExt cx="7122048" cy="4032448"/>
          </a:xfrm>
        </p:grpSpPr>
        <p:grpSp>
          <p:nvGrpSpPr>
            <p:cNvPr id="7" name="群組 6"/>
            <p:cNvGrpSpPr/>
            <p:nvPr/>
          </p:nvGrpSpPr>
          <p:grpSpPr>
            <a:xfrm>
              <a:off x="1385737" y="1556792"/>
              <a:ext cx="6985025" cy="4032448"/>
              <a:chOff x="1115616" y="2015344"/>
              <a:chExt cx="6401383" cy="36004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115616" y="2015344"/>
                <a:ext cx="6401383" cy="3600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115616" y="2015344"/>
                <a:ext cx="6401383" cy="433144"/>
                <a:chOff x="1043608" y="2060848"/>
                <a:chExt cx="6401383" cy="433144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043608" y="2060848"/>
                  <a:ext cx="1584176" cy="432048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627784" y="2061944"/>
                  <a:ext cx="1604830" cy="4320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4234115" y="2060848"/>
                  <a:ext cx="1589608" cy="43204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823722" y="2060848"/>
                  <a:ext cx="1621269" cy="432048"/>
                </a:xfrm>
                <a:prstGeom prst="rect">
                  <a:avLst/>
                </a:prstGeom>
                <a:solidFill>
                  <a:srgbClr val="99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8" name="文字方塊 7"/>
            <p:cNvSpPr txBox="1"/>
            <p:nvPr/>
          </p:nvSpPr>
          <p:spPr>
            <a:xfrm>
              <a:off x="1619672" y="1621767"/>
              <a:ext cx="172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更新 刪除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02288" y="1621767"/>
              <a:ext cx="1675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製作先備報表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942169" y="1621767"/>
              <a:ext cx="157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選擇報價銀行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635328" y="1621767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郵寄至銀行窗口</a:t>
              </a:r>
              <a:endParaRPr lang="zh-TW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763688" y="2204864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762845" y="2708535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760214" y="3112196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763688" y="3544986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763688" y="3911300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327931" y="21369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全選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27228" y="27072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玉山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322995" y="309435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星展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2322995" y="346368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國泰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322995" y="387786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富邦</a:t>
            </a:r>
            <a:endParaRPr lang="en-US" altLang="zh-TW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6164469" y="4550378"/>
            <a:ext cx="1628139" cy="4161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372200" y="4581128"/>
            <a:ext cx="14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製作報表</a:t>
            </a:r>
          </a:p>
        </p:txBody>
      </p:sp>
      <p:sp>
        <p:nvSpPr>
          <p:cNvPr id="30" name="半框架 29"/>
          <p:cNvSpPr/>
          <p:nvPr/>
        </p:nvSpPr>
        <p:spPr>
          <a:xfrm rot="13676509">
            <a:off x="1937866" y="2454867"/>
            <a:ext cx="206396" cy="514346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C0000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4963902" y="1445746"/>
            <a:ext cx="1752117" cy="711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5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報價表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製作過程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1043608" y="1412776"/>
            <a:ext cx="511256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輸入勾選銀行報表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3608" y="2406824"/>
            <a:ext cx="511256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 smtClean="0">
                <a:solidFill>
                  <a:schemeClr val="tx1"/>
                </a:solidFill>
              </a:rPr>
              <a:t>Excel1</a:t>
            </a:r>
            <a:r>
              <a:rPr lang="zh-TW" altLang="en-US" dirty="0" smtClean="0">
                <a:solidFill>
                  <a:schemeClr val="tx1"/>
                </a:solidFill>
              </a:rPr>
              <a:t>以及</a:t>
            </a:r>
            <a:r>
              <a:rPr lang="en-US" altLang="zh-TW" dirty="0" smtClean="0">
                <a:solidFill>
                  <a:schemeClr val="tx1"/>
                </a:solidFill>
              </a:rPr>
              <a:t>Bond Price</a:t>
            </a:r>
            <a:r>
              <a:rPr lang="zh-TW" altLang="en-US" dirty="0" smtClean="0">
                <a:solidFill>
                  <a:schemeClr val="tx1"/>
                </a:solidFill>
              </a:rPr>
              <a:t>表格上已有的資料補上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43608" y="3484639"/>
            <a:ext cx="511256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剩餘欄位</a:t>
            </a:r>
            <a:r>
              <a:rPr lang="zh-TW" altLang="en-US" dirty="0" smtClean="0">
                <a:solidFill>
                  <a:schemeClr val="tx1"/>
                </a:solidFill>
              </a:rPr>
              <a:t>透過</a:t>
            </a:r>
            <a:r>
              <a:rPr lang="en-US" altLang="zh-TW" dirty="0" err="1" smtClean="0">
                <a:solidFill>
                  <a:schemeClr val="tx1"/>
                </a:solidFill>
              </a:rPr>
              <a:t>BoomBerg</a:t>
            </a:r>
            <a:r>
              <a:rPr lang="en-US" altLang="zh-TW" dirty="0" smtClean="0">
                <a:solidFill>
                  <a:schemeClr val="tx1"/>
                </a:solidFill>
              </a:rPr>
              <a:t> BDP</a:t>
            </a:r>
            <a:r>
              <a:rPr lang="zh-TW" altLang="en-US" dirty="0" smtClean="0">
                <a:solidFill>
                  <a:schemeClr val="tx1"/>
                </a:solidFill>
              </a:rPr>
              <a:t>函式查找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流程圖: 預設處理作業 10"/>
          <p:cNvSpPr/>
          <p:nvPr/>
        </p:nvSpPr>
        <p:spPr>
          <a:xfrm>
            <a:off x="1043608" y="4490446"/>
            <a:ext cx="5112568" cy="942653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輸出勾選銀行之報價表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2" idx="2"/>
            <a:endCxn id="9" idx="0"/>
          </p:cNvCxnSpPr>
          <p:nvPr/>
        </p:nvCxnSpPr>
        <p:spPr>
          <a:xfrm>
            <a:off x="3599892" y="2060848"/>
            <a:ext cx="0" cy="3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599892" y="3138663"/>
            <a:ext cx="0" cy="3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595730" y="4144470"/>
            <a:ext cx="0" cy="3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80575"/>
            <a:ext cx="8186868" cy="6096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介面功能說明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169979" y="1553679"/>
            <a:ext cx="7122048" cy="4032448"/>
            <a:chOff x="1385737" y="1556792"/>
            <a:chExt cx="7122048" cy="4032448"/>
          </a:xfrm>
        </p:grpSpPr>
        <p:grpSp>
          <p:nvGrpSpPr>
            <p:cNvPr id="20" name="群組 19"/>
            <p:cNvGrpSpPr/>
            <p:nvPr/>
          </p:nvGrpSpPr>
          <p:grpSpPr>
            <a:xfrm>
              <a:off x="1385737" y="1556792"/>
              <a:ext cx="6985025" cy="4032448"/>
              <a:chOff x="1115616" y="2015344"/>
              <a:chExt cx="6401383" cy="36004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115616" y="2015344"/>
                <a:ext cx="6401383" cy="3600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6" name="群組 25"/>
              <p:cNvGrpSpPr/>
              <p:nvPr/>
            </p:nvGrpSpPr>
            <p:grpSpPr>
              <a:xfrm>
                <a:off x="1115616" y="2015344"/>
                <a:ext cx="6401383" cy="433144"/>
                <a:chOff x="1043608" y="2060848"/>
                <a:chExt cx="6401383" cy="433144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043608" y="2060848"/>
                  <a:ext cx="1584176" cy="432048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627784" y="2061944"/>
                  <a:ext cx="1604830" cy="4320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234115" y="2060848"/>
                  <a:ext cx="1589608" cy="43204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5823722" y="2060848"/>
                  <a:ext cx="1621269" cy="432048"/>
                </a:xfrm>
                <a:prstGeom prst="rect">
                  <a:avLst/>
                </a:prstGeom>
                <a:solidFill>
                  <a:srgbClr val="99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1" name="文字方塊 20"/>
            <p:cNvSpPr txBox="1"/>
            <p:nvPr/>
          </p:nvSpPr>
          <p:spPr>
            <a:xfrm>
              <a:off x="1619672" y="1621767"/>
              <a:ext cx="172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更新 刪除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202288" y="1621767"/>
              <a:ext cx="1675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製作先備報表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42169" y="1621767"/>
              <a:ext cx="157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選擇報價銀行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5328" y="1621767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郵寄至銀行窗口</a:t>
              </a:r>
              <a:endParaRPr lang="zh-TW" altLang="en-US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1616776" y="2518555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615933" y="3022226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613302" y="342588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616776" y="385867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616776" y="4224991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181019" y="245067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全選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180316" y="3020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玉山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176083" y="340804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星展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2176083" y="377737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國泰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176083" y="41915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富邦</a:t>
            </a:r>
            <a:endParaRPr lang="en-US" altLang="zh-TW" dirty="0" smtClean="0"/>
          </a:p>
        </p:txBody>
      </p:sp>
      <p:sp>
        <p:nvSpPr>
          <p:cNvPr id="41" name="圓角矩形 40"/>
          <p:cNvSpPr/>
          <p:nvPr/>
        </p:nvSpPr>
        <p:spPr>
          <a:xfrm>
            <a:off x="5803682" y="4593903"/>
            <a:ext cx="1628139" cy="4161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796136" y="4617308"/>
            <a:ext cx="171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寄送報價表格</a:t>
            </a:r>
          </a:p>
        </p:txBody>
      </p:sp>
      <p:sp>
        <p:nvSpPr>
          <p:cNvPr id="43" name="半框架 42"/>
          <p:cNvSpPr/>
          <p:nvPr/>
        </p:nvSpPr>
        <p:spPr>
          <a:xfrm rot="13676509">
            <a:off x="1790954" y="2768558"/>
            <a:ext cx="206396" cy="514346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C0000"/>
              </a:solidFill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69979" y="5685754"/>
            <a:ext cx="5961036" cy="624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1331640" y="58052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選擇銀行並郵寄至銀行對應窗口。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6420735" y="1447544"/>
            <a:ext cx="1752117" cy="711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2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88" y="5183924"/>
            <a:ext cx="2003300" cy="7200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63688" y="98072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證券經紀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部報價平台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63" y="1054520"/>
            <a:ext cx="581025" cy="5524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70735" y="1769368"/>
            <a:ext cx="17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794871" y="1783362"/>
            <a:ext cx="17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製作先備報表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4305348" y="1797356"/>
            <a:ext cx="17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選擇報價銀行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819143" y="1797355"/>
            <a:ext cx="20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郵寄至銀行窗口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1210695" y="2219454"/>
            <a:ext cx="7200800" cy="28710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6259548" y="4368186"/>
            <a:ext cx="1628139" cy="4161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467279" y="4398936"/>
            <a:ext cx="14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製作報表</a:t>
            </a:r>
          </a:p>
        </p:txBody>
      </p:sp>
      <p:sp>
        <p:nvSpPr>
          <p:cNvPr id="24" name="矩形 23"/>
          <p:cNvSpPr/>
          <p:nvPr/>
        </p:nvSpPr>
        <p:spPr>
          <a:xfrm>
            <a:off x="1911948" y="2510519"/>
            <a:ext cx="288032" cy="2880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11105" y="2844129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908474" y="3247790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911948" y="3680580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911948" y="4046894"/>
            <a:ext cx="2880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476191" y="2442643"/>
            <a:ext cx="16561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475488" y="284286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玉山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471255" y="32299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星展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471255" y="35992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國泰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2471255" y="40134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富邦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半框架 33"/>
          <p:cNvSpPr/>
          <p:nvPr/>
        </p:nvSpPr>
        <p:spPr>
          <a:xfrm rot="13676509">
            <a:off x="2086126" y="2590461"/>
            <a:ext cx="206396" cy="514346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C0000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4965183" y="4319592"/>
            <a:ext cx="1068777" cy="4486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200358" y="4368186"/>
            <a:ext cx="7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2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47" t="439" r="890"/>
          <a:stretch/>
        </p:blipFill>
        <p:spPr>
          <a:xfrm>
            <a:off x="971600" y="1772816"/>
            <a:ext cx="7704856" cy="4585122"/>
          </a:xfrm>
          <a:prstGeom prst="rect">
            <a:avLst/>
          </a:prstGeom>
          <a:effectLst>
            <a:glow rad="228600">
              <a:srgbClr val="FF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zh-TW" altLang="en-US" b="0" dirty="0" smtClean="0"/>
              <a:t>、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ISIN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87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23573" b="30574"/>
          <a:stretch/>
        </p:blipFill>
        <p:spPr>
          <a:xfrm>
            <a:off x="752475" y="1940525"/>
            <a:ext cx="8172525" cy="3792731"/>
          </a:xfrm>
          <a:prstGeom prst="rect">
            <a:avLst/>
          </a:prstGeom>
          <a:effectLst>
            <a:glow rad="2159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zh-TW" altLang="en-US" b="0" dirty="0"/>
              <a:t>、</a:t>
            </a:r>
            <a:r>
              <a:rPr lang="zh-TW" altLang="en-US" dirty="0"/>
              <a:t>刪除</a:t>
            </a:r>
            <a:r>
              <a:rPr lang="en-US" altLang="zh-TW" dirty="0"/>
              <a:t>ISIN</a:t>
            </a:r>
            <a:r>
              <a:rPr lang="zh-TW" altLang="en-US" dirty="0"/>
              <a:t> 、更新公司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1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52475" y="2147623"/>
            <a:ext cx="8201025" cy="3815291"/>
          </a:xfrm>
          <a:prstGeom prst="rect">
            <a:avLst/>
          </a:prstGeom>
          <a:effectLst>
            <a:glow rad="1016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zh-TW" altLang="en-US" b="0" dirty="0"/>
              <a:t>、</a:t>
            </a:r>
            <a:r>
              <a:rPr lang="zh-TW" altLang="en-US" dirty="0"/>
              <a:t>刪除</a:t>
            </a:r>
            <a:r>
              <a:rPr lang="en-US" altLang="zh-TW" dirty="0"/>
              <a:t>ISIN</a:t>
            </a:r>
            <a:r>
              <a:rPr lang="zh-TW" altLang="en-US" dirty="0"/>
              <a:t> 、更新公司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12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1880"/>
          <a:stretch/>
        </p:blipFill>
        <p:spPr>
          <a:xfrm>
            <a:off x="752475" y="2060847"/>
            <a:ext cx="8201025" cy="4066759"/>
          </a:xfrm>
          <a:prstGeom prst="rect">
            <a:avLst/>
          </a:prstGeom>
          <a:effectLst>
            <a:glow rad="2032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zh-TW" altLang="en-US" b="0" dirty="0"/>
              <a:t>、</a:t>
            </a:r>
            <a:r>
              <a:rPr lang="zh-TW" altLang="en-US" dirty="0"/>
              <a:t>刪除</a:t>
            </a:r>
            <a:r>
              <a:rPr lang="en-US" altLang="zh-TW" dirty="0"/>
              <a:t>ISIN</a:t>
            </a:r>
            <a:r>
              <a:rPr lang="zh-TW" altLang="en-US" dirty="0"/>
              <a:t> 、更新公司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6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95" r="1266" b="23252"/>
          <a:stretch/>
        </p:blipFill>
        <p:spPr>
          <a:xfrm>
            <a:off x="755576" y="1861623"/>
            <a:ext cx="8064896" cy="1567377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製作前置報表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40" r="1712"/>
          <a:stretch/>
        </p:blipFill>
        <p:spPr>
          <a:xfrm>
            <a:off x="755576" y="3429000"/>
            <a:ext cx="8260124" cy="16683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1" t="1834" r="284"/>
          <a:stretch/>
        </p:blipFill>
        <p:spPr>
          <a:xfrm>
            <a:off x="752282" y="5266545"/>
            <a:ext cx="8398482" cy="15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27" t="1313" b="7141"/>
          <a:stretch/>
        </p:blipFill>
        <p:spPr>
          <a:xfrm>
            <a:off x="899592" y="1268760"/>
            <a:ext cx="7776864" cy="239779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選擇公司製作報表</a:t>
            </a:r>
            <a:r>
              <a:rPr lang="zh-TW" altLang="en-US" b="0" dirty="0"/>
              <a:t>、</a:t>
            </a:r>
            <a:r>
              <a:rPr lang="zh-TW" altLang="en-US" dirty="0" smtClean="0"/>
              <a:t>寄出報表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45" y="3717032"/>
            <a:ext cx="7875757" cy="23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284850"/>
            <a:ext cx="8186868" cy="6096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自動化前報價表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製作過程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1039446" y="914682"/>
            <a:ext cx="5345652" cy="6480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手動在</a:t>
            </a:r>
            <a:r>
              <a:rPr lang="en-US" altLang="zh-TW" dirty="0" smtClean="0">
                <a:solidFill>
                  <a:schemeClr val="tx1"/>
                </a:solidFill>
              </a:rPr>
              <a:t>Excel1</a:t>
            </a:r>
            <a:r>
              <a:rPr lang="zh-TW" altLang="en-US" dirty="0" smtClean="0">
                <a:solidFill>
                  <a:schemeClr val="tx1"/>
                </a:solidFill>
              </a:rPr>
              <a:t>報表上更新</a:t>
            </a:r>
            <a:r>
              <a:rPr lang="en-US" altLang="zh-TW" dirty="0" smtClean="0">
                <a:solidFill>
                  <a:schemeClr val="tx1"/>
                </a:solidFill>
              </a:rPr>
              <a:t>ISIN-code</a:t>
            </a:r>
            <a:r>
              <a:rPr lang="zh-TW" altLang="en-US" dirty="0" smtClean="0">
                <a:solidFill>
                  <a:schemeClr val="tx1"/>
                </a:solidFill>
              </a:rPr>
              <a:t>欄位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9446" y="1770511"/>
            <a:ext cx="534565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透過</a:t>
            </a:r>
            <a:r>
              <a:rPr lang="en-US" altLang="zh-TW" dirty="0" err="1" smtClean="0">
                <a:solidFill>
                  <a:schemeClr val="tx1"/>
                </a:solidFill>
              </a:rPr>
              <a:t>BloomBerg</a:t>
            </a:r>
            <a:r>
              <a:rPr lang="en-US" altLang="zh-TW" dirty="0" smtClean="0">
                <a:solidFill>
                  <a:schemeClr val="tx1"/>
                </a:solidFill>
              </a:rPr>
              <a:t> BDP</a:t>
            </a:r>
            <a:r>
              <a:rPr lang="zh-TW" altLang="en-US" dirty="0" smtClean="0">
                <a:solidFill>
                  <a:schemeClr val="tx1"/>
                </a:solidFill>
              </a:rPr>
              <a:t>函數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 smtClean="0">
                <a:solidFill>
                  <a:schemeClr val="tx1"/>
                </a:solidFill>
              </a:rPr>
              <a:t>Excel1</a:t>
            </a:r>
            <a:r>
              <a:rPr lang="zh-TW" altLang="en-US" dirty="0" smtClean="0">
                <a:solidFill>
                  <a:schemeClr val="tx1"/>
                </a:solidFill>
              </a:rPr>
              <a:t>內值補滿。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6136" y="2848326"/>
            <a:ext cx="5338962" cy="6480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手動複製</a:t>
            </a:r>
            <a:r>
              <a:rPr lang="en-US" altLang="zh-TW" dirty="0" smtClean="0">
                <a:solidFill>
                  <a:schemeClr val="tx1"/>
                </a:solidFill>
              </a:rPr>
              <a:t>Excel1</a:t>
            </a:r>
            <a:r>
              <a:rPr lang="zh-TW" altLang="en-US" dirty="0" smtClean="0">
                <a:solidFill>
                  <a:schemeClr val="tx1"/>
                </a:solidFill>
              </a:rPr>
              <a:t>前四欄至</a:t>
            </a:r>
            <a:r>
              <a:rPr lang="en-US" altLang="zh-TW" dirty="0" err="1" smtClean="0">
                <a:solidFill>
                  <a:schemeClr val="tx1"/>
                </a:solidFill>
              </a:rPr>
              <a:t>BondPrice</a:t>
            </a:r>
            <a:r>
              <a:rPr lang="zh-TW" altLang="en-US" dirty="0" smtClean="0">
                <a:solidFill>
                  <a:schemeClr val="tx1"/>
                </a:solidFill>
              </a:rPr>
              <a:t>報表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581567" y="1562754"/>
            <a:ext cx="0" cy="20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587449" y="2490591"/>
            <a:ext cx="0" cy="3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606410" y="3496398"/>
            <a:ext cx="0" cy="3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6135" y="3822656"/>
            <a:ext cx="5338963" cy="72008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透過</a:t>
            </a:r>
            <a:r>
              <a:rPr lang="en-US" altLang="zh-TW" dirty="0" err="1" smtClean="0">
                <a:solidFill>
                  <a:schemeClr val="tx1"/>
                </a:solidFill>
              </a:rPr>
              <a:t>BloomBerg</a:t>
            </a:r>
            <a:r>
              <a:rPr lang="en-US" altLang="zh-TW" dirty="0" smtClean="0">
                <a:solidFill>
                  <a:schemeClr val="tx1"/>
                </a:solidFill>
              </a:rPr>
              <a:t> BDP</a:t>
            </a:r>
            <a:r>
              <a:rPr lang="zh-TW" altLang="en-US" dirty="0" smtClean="0">
                <a:solidFill>
                  <a:schemeClr val="tx1"/>
                </a:solidFill>
              </a:rPr>
              <a:t>函數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 err="1" smtClean="0">
                <a:solidFill>
                  <a:schemeClr val="tx1"/>
                </a:solidFill>
              </a:rPr>
              <a:t>BondPrice</a:t>
            </a:r>
            <a:r>
              <a:rPr lang="zh-TW" altLang="en-US" dirty="0" smtClean="0">
                <a:solidFill>
                  <a:schemeClr val="tx1"/>
                </a:solidFill>
              </a:rPr>
              <a:t>內值補滿。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581567" y="4542736"/>
            <a:ext cx="0" cy="3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39446" y="4923961"/>
            <a:ext cx="5345653" cy="8815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輸入銀行指定報價格式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BondPrice</a:t>
            </a:r>
            <a:r>
              <a:rPr lang="zh-TW" altLang="en-US" dirty="0" smtClean="0">
                <a:solidFill>
                  <a:schemeClr val="tx1"/>
                </a:solidFill>
              </a:rPr>
              <a:t>報表內部資訊補齊，無法由</a:t>
            </a:r>
            <a:r>
              <a:rPr lang="en-US" altLang="zh-TW" dirty="0" err="1" smtClean="0">
                <a:solidFill>
                  <a:schemeClr val="tx1"/>
                </a:solidFill>
              </a:rPr>
              <a:t>BondPrice</a:t>
            </a:r>
            <a:r>
              <a:rPr lang="zh-TW" altLang="en-US" dirty="0" smtClean="0">
                <a:solidFill>
                  <a:schemeClr val="tx1"/>
                </a:solidFill>
              </a:rPr>
              <a:t>報表得知的資訊再由</a:t>
            </a:r>
            <a:r>
              <a:rPr lang="en-US" altLang="zh-TW" dirty="0" smtClean="0">
                <a:solidFill>
                  <a:schemeClr val="tx1"/>
                </a:solidFill>
              </a:rPr>
              <a:t>BDP</a:t>
            </a:r>
            <a:r>
              <a:rPr lang="zh-TW" altLang="en-US" dirty="0" smtClean="0">
                <a:solidFill>
                  <a:schemeClr val="tx1"/>
                </a:solidFill>
              </a:rPr>
              <a:t>函數查詢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954539" y="6040760"/>
            <a:ext cx="5430559" cy="720080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手動寄信</a:t>
            </a:r>
            <a:r>
              <a:rPr lang="zh-TW" altLang="en-US" dirty="0">
                <a:solidFill>
                  <a:schemeClr val="tx1"/>
                </a:solidFill>
              </a:rPr>
              <a:t>報價表至對應銀行窗口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581567" y="5797017"/>
            <a:ext cx="0" cy="3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778751" y="914682"/>
            <a:ext cx="2016224" cy="10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Excel1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97320" y="2848326"/>
            <a:ext cx="2016224" cy="10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Bond Price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83481" y="4731402"/>
            <a:ext cx="2016224" cy="10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ESUN BANK TW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直線單箭頭接點 21"/>
          <p:cNvCxnSpPr>
            <a:stCxn id="3" idx="2"/>
            <a:endCxn id="16" idx="0"/>
          </p:cNvCxnSpPr>
          <p:nvPr/>
        </p:nvCxnSpPr>
        <p:spPr>
          <a:xfrm>
            <a:off x="7786863" y="1988840"/>
            <a:ext cx="18569" cy="85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21" idx="0"/>
          </p:cNvCxnSpPr>
          <p:nvPr/>
        </p:nvCxnSpPr>
        <p:spPr>
          <a:xfrm>
            <a:off x="7784558" y="3904029"/>
            <a:ext cx="7035" cy="82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左大括弧 5"/>
          <p:cNvSpPr/>
          <p:nvPr/>
        </p:nvSpPr>
        <p:spPr>
          <a:xfrm>
            <a:off x="467544" y="2132856"/>
            <a:ext cx="432048" cy="4267944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0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19282" b="9414"/>
          <a:stretch/>
        </p:blipFill>
        <p:spPr>
          <a:xfrm>
            <a:off x="1115616" y="1777490"/>
            <a:ext cx="6989114" cy="4623310"/>
          </a:xfrm>
          <a:prstGeom prst="rect">
            <a:avLst/>
          </a:prstGeom>
          <a:effectLst>
            <a:glow rad="2159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編輯銀行窗口信箱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07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838" t="1145" r="20756" b="7762"/>
          <a:stretch/>
        </p:blipFill>
        <p:spPr>
          <a:xfrm>
            <a:off x="1187624" y="1554840"/>
            <a:ext cx="7056784" cy="4860846"/>
          </a:xfrm>
          <a:prstGeom prst="rect">
            <a:avLst/>
          </a:prstGeom>
          <a:effectLst>
            <a:glow rad="1016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編輯銀行窗口信箱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35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70308" y="1464455"/>
            <a:ext cx="8090695" cy="4772744"/>
          </a:xfrm>
          <a:prstGeom prst="rect">
            <a:avLst/>
          </a:prstGeom>
          <a:effectLst>
            <a:glow rad="1397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編輯銀行窗口信箱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5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068" y="1752600"/>
            <a:ext cx="7827839" cy="4605338"/>
          </a:xfrm>
          <a:prstGeom prst="rect">
            <a:avLst/>
          </a:prstGeom>
          <a:effectLst>
            <a:glow rad="1016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編輯銀行窗口信箱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5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4966" y="1754975"/>
            <a:ext cx="7802635" cy="4605338"/>
          </a:xfrm>
          <a:prstGeom prst="rect">
            <a:avLst/>
          </a:prstGeom>
          <a:effectLst>
            <a:glow rad="1397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編輯評級機構評級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49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934" y="1754975"/>
            <a:ext cx="7792700" cy="4605338"/>
          </a:xfrm>
          <a:prstGeom prst="rect">
            <a:avLst/>
          </a:prstGeom>
          <a:effectLst>
            <a:glow rad="1397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編輯評級機構評級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69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6177" y="1752600"/>
            <a:ext cx="7813620" cy="4605338"/>
          </a:xfrm>
          <a:prstGeom prst="rect">
            <a:avLst/>
          </a:prstGeom>
          <a:effectLst>
            <a:glow rad="1397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編輯評級機構評級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15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51" t="439" r="996"/>
          <a:stretch/>
        </p:blipFill>
        <p:spPr>
          <a:xfrm>
            <a:off x="971600" y="1772816"/>
            <a:ext cx="7704856" cy="4585122"/>
          </a:xfrm>
          <a:prstGeom prst="rect">
            <a:avLst/>
          </a:prstGeom>
          <a:effectLst>
            <a:glow rad="1397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編輯評級機構評級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92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6457" y="1729050"/>
            <a:ext cx="7802635" cy="4605338"/>
          </a:xfrm>
          <a:prstGeom prst="rect">
            <a:avLst/>
          </a:prstGeom>
          <a:effectLst>
            <a:glow rad="1397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編輯調整貨幣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51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2003" r="1402"/>
          <a:stretch/>
        </p:blipFill>
        <p:spPr>
          <a:xfrm>
            <a:off x="919261" y="1844824"/>
            <a:ext cx="7757195" cy="4513114"/>
          </a:xfrm>
          <a:prstGeom prst="rect">
            <a:avLst/>
          </a:prstGeom>
          <a:effectLst>
            <a:glow rad="139700">
              <a:srgbClr val="C00000">
                <a:alpha val="40000"/>
              </a:srgbClr>
            </a:glo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編輯調整貨幣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56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one e</a:t>
            </a:r>
            <a:r>
              <a:rPr lang="zh-TW" altLang="en-US" dirty="0" smtClean="0"/>
              <a:t>化專案進程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34" name="文字方塊 69"/>
          <p:cNvSpPr txBox="1">
            <a:spLocks noChangeArrowheads="1"/>
          </p:cNvSpPr>
          <p:nvPr/>
        </p:nvSpPr>
        <p:spPr bwMode="auto">
          <a:xfrm>
            <a:off x="343226" y="4869160"/>
            <a:ext cx="890929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defTabSz="4572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534988" indent="-260350" defTabSz="4572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defTabSz="4572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defTabSz="4572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defTabSz="4572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Tx/>
              <a:buChar char="•"/>
            </a:pPr>
            <a:r>
              <a:rPr kumimoji="0"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</a:t>
            </a:r>
            <a:r>
              <a:rPr kumimoji="0"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</a:t>
            </a:r>
            <a:r>
              <a:rPr kumimoji="0"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：廠商程式開發 </a:t>
            </a:r>
            <a:r>
              <a:rPr kumimoji="0" lang="en-US" altLang="zh-TW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0"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kumimoji="0"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自行開發</a:t>
            </a:r>
            <a:endParaRPr kumimoji="0" lang="en-US" altLang="zh-TW" sz="16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Tx/>
              <a:buChar char="•"/>
            </a:pPr>
            <a:r>
              <a:rPr kumimoji="0"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</a:t>
            </a:r>
            <a:r>
              <a:rPr kumimoji="0"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戶流程設計 </a:t>
            </a:r>
            <a:r>
              <a:rPr kumimoji="0" lang="en-US" altLang="zh-TW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0"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OPS</a:t>
            </a:r>
            <a:r>
              <a:rPr kumimoji="0"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系統資料關戶套印</a:t>
            </a:r>
            <a:r>
              <a:rPr kumimoji="0" lang="en-US" altLang="zh-TW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(EIP/OPS</a:t>
            </a:r>
            <a:r>
              <a:rPr kumimoji="0"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系統新增功能</a:t>
            </a:r>
            <a:r>
              <a:rPr kumimoji="0" lang="en-US" altLang="zh-TW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Tx/>
              <a:buChar char="•"/>
            </a:pP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對外客戶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畫面設計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</a:t>
            </a:r>
            <a:r>
              <a:rPr kumimoji="0"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風險屬性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客戶訪談表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DD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盡職調查問</a:t>
            </a:r>
            <a:r>
              <a:rPr kumimoji="0"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/PI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申請問項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Tx/>
              <a:buChar char="•"/>
            </a:pP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對內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OPS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系統報表設計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0"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簡訊通知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40" name="直線接點 38"/>
          <p:cNvCxnSpPr>
            <a:cxnSpLocks noChangeShapeType="1"/>
          </p:cNvCxnSpPr>
          <p:nvPr/>
        </p:nvCxnSpPr>
        <p:spPr bwMode="auto">
          <a:xfrm>
            <a:off x="3246438" y="1359305"/>
            <a:ext cx="0" cy="3489666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" name="群組 39"/>
          <p:cNvGrpSpPr>
            <a:grpSpLocks/>
          </p:cNvGrpSpPr>
          <p:nvPr/>
        </p:nvGrpSpPr>
        <p:grpSpPr bwMode="auto">
          <a:xfrm>
            <a:off x="39688" y="2948520"/>
            <a:ext cx="8288773" cy="1694076"/>
            <a:chOff x="4616" y="3208845"/>
            <a:chExt cx="8288260" cy="1694049"/>
          </a:xfrm>
        </p:grpSpPr>
        <p:sp>
          <p:nvSpPr>
            <p:cNvPr id="44" name="手繪多邊形 43"/>
            <p:cNvSpPr/>
            <p:nvPr/>
          </p:nvSpPr>
          <p:spPr>
            <a:xfrm>
              <a:off x="4616" y="3208846"/>
              <a:ext cx="1041336" cy="622290"/>
            </a:xfrm>
            <a:custGeom>
              <a:avLst/>
              <a:gdLst>
                <a:gd name="connsiteX0" fmla="*/ 0 w 1041516"/>
                <a:gd name="connsiteY0" fmla="*/ 62158 h 621581"/>
                <a:gd name="connsiteX1" fmla="*/ 62158 w 1041516"/>
                <a:gd name="connsiteY1" fmla="*/ 0 h 621581"/>
                <a:gd name="connsiteX2" fmla="*/ 979358 w 1041516"/>
                <a:gd name="connsiteY2" fmla="*/ 0 h 621581"/>
                <a:gd name="connsiteX3" fmla="*/ 1041516 w 1041516"/>
                <a:gd name="connsiteY3" fmla="*/ 62158 h 621581"/>
                <a:gd name="connsiteX4" fmla="*/ 1041516 w 1041516"/>
                <a:gd name="connsiteY4" fmla="*/ 559423 h 621581"/>
                <a:gd name="connsiteX5" fmla="*/ 979358 w 1041516"/>
                <a:gd name="connsiteY5" fmla="*/ 621581 h 621581"/>
                <a:gd name="connsiteX6" fmla="*/ 62158 w 1041516"/>
                <a:gd name="connsiteY6" fmla="*/ 621581 h 621581"/>
                <a:gd name="connsiteX7" fmla="*/ 0 w 1041516"/>
                <a:gd name="connsiteY7" fmla="*/ 559423 h 621581"/>
                <a:gd name="connsiteX8" fmla="*/ 0 w 1041516"/>
                <a:gd name="connsiteY8" fmla="*/ 62158 h 62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16" h="621581">
                  <a:moveTo>
                    <a:pt x="0" y="62158"/>
                  </a:moveTo>
                  <a:cubicBezTo>
                    <a:pt x="0" y="27829"/>
                    <a:pt x="27829" y="0"/>
                    <a:pt x="62158" y="0"/>
                  </a:cubicBezTo>
                  <a:lnTo>
                    <a:pt x="979358" y="0"/>
                  </a:lnTo>
                  <a:cubicBezTo>
                    <a:pt x="1013687" y="0"/>
                    <a:pt x="1041516" y="27829"/>
                    <a:pt x="1041516" y="62158"/>
                  </a:cubicBezTo>
                  <a:lnTo>
                    <a:pt x="1041516" y="559423"/>
                  </a:lnTo>
                  <a:cubicBezTo>
                    <a:pt x="1041516" y="593752"/>
                    <a:pt x="1013687" y="621581"/>
                    <a:pt x="979358" y="621581"/>
                  </a:cubicBezTo>
                  <a:lnTo>
                    <a:pt x="62158" y="621581"/>
                  </a:lnTo>
                  <a:cubicBezTo>
                    <a:pt x="27829" y="621581"/>
                    <a:pt x="0" y="593752"/>
                    <a:pt x="0" y="559423"/>
                  </a:cubicBezTo>
                  <a:lnTo>
                    <a:pt x="0" y="62158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lIns="113792" tIns="113792" rIns="113792" bIns="268154" spcCol="1270"/>
            <a:lstStyle/>
            <a:p>
              <a:pPr marL="0" marR="0" lvl="0" indent="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專案起始</a:t>
              </a:r>
            </a:p>
          </p:txBody>
        </p:sp>
        <p:sp>
          <p:nvSpPr>
            <p:cNvPr id="49" name="手繪多邊形 48"/>
            <p:cNvSpPr/>
            <p:nvPr/>
          </p:nvSpPr>
          <p:spPr>
            <a:xfrm>
              <a:off x="217328" y="3623177"/>
              <a:ext cx="1154041" cy="1209656"/>
            </a:xfrm>
            <a:custGeom>
              <a:avLst/>
              <a:gdLst>
                <a:gd name="connsiteX0" fmla="*/ 0 w 1041516"/>
                <a:gd name="connsiteY0" fmla="*/ 104152 h 1209600"/>
                <a:gd name="connsiteX1" fmla="*/ 104152 w 1041516"/>
                <a:gd name="connsiteY1" fmla="*/ 0 h 1209600"/>
                <a:gd name="connsiteX2" fmla="*/ 937364 w 1041516"/>
                <a:gd name="connsiteY2" fmla="*/ 0 h 1209600"/>
                <a:gd name="connsiteX3" fmla="*/ 1041516 w 1041516"/>
                <a:gd name="connsiteY3" fmla="*/ 104152 h 1209600"/>
                <a:gd name="connsiteX4" fmla="*/ 1041516 w 1041516"/>
                <a:gd name="connsiteY4" fmla="*/ 1105448 h 1209600"/>
                <a:gd name="connsiteX5" fmla="*/ 937364 w 1041516"/>
                <a:gd name="connsiteY5" fmla="*/ 1209600 h 1209600"/>
                <a:gd name="connsiteX6" fmla="*/ 104152 w 1041516"/>
                <a:gd name="connsiteY6" fmla="*/ 1209600 h 1209600"/>
                <a:gd name="connsiteX7" fmla="*/ 0 w 1041516"/>
                <a:gd name="connsiteY7" fmla="*/ 1105448 h 1209600"/>
                <a:gd name="connsiteX8" fmla="*/ 0 w 1041516"/>
                <a:gd name="connsiteY8" fmla="*/ 104152 h 12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16" h="1209600">
                  <a:moveTo>
                    <a:pt x="0" y="104152"/>
                  </a:moveTo>
                  <a:cubicBezTo>
                    <a:pt x="0" y="46630"/>
                    <a:pt x="46630" y="0"/>
                    <a:pt x="104152" y="0"/>
                  </a:cubicBezTo>
                  <a:lnTo>
                    <a:pt x="937364" y="0"/>
                  </a:lnTo>
                  <a:cubicBezTo>
                    <a:pt x="994886" y="0"/>
                    <a:pt x="1041516" y="46630"/>
                    <a:pt x="1041516" y="104152"/>
                  </a:cubicBezTo>
                  <a:lnTo>
                    <a:pt x="1041516" y="1105448"/>
                  </a:lnTo>
                  <a:cubicBezTo>
                    <a:pt x="1041516" y="1162970"/>
                    <a:pt x="994886" y="1209600"/>
                    <a:pt x="937364" y="1209600"/>
                  </a:cubicBezTo>
                  <a:lnTo>
                    <a:pt x="104152" y="1209600"/>
                  </a:lnTo>
                  <a:cubicBezTo>
                    <a:pt x="46630" y="1209600"/>
                    <a:pt x="0" y="1162970"/>
                    <a:pt x="0" y="1105448"/>
                  </a:cubicBezTo>
                  <a:lnTo>
                    <a:pt x="0" y="1041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4F81BD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115849" tIns="115849" rIns="115849" bIns="115849" spcCol="1270"/>
            <a:lstStyle/>
            <a:p>
              <a:pPr marL="114300" marR="0" lvl="1" indent="-114300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專案建立</a:t>
              </a:r>
            </a:p>
            <a:p>
              <a:pPr marL="114300" marR="0" lvl="1" indent="-114300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範圍</a:t>
              </a:r>
              <a:r>
                <a:rPr kumimoji="0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界定</a:t>
              </a:r>
              <a:endPara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300" marR="0" lvl="1" indent="-114300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zh-TW" altLang="en-US" sz="1200" b="1" kern="0" noProof="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選定廠商</a:t>
              </a:r>
              <a:endParaRPr kumimoji="0" lang="en-US" altLang="zh-TW" sz="1200" b="1" kern="0" noProof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300" marR="0" lvl="1" indent="-114300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zh-TW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合約審閱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手繪多邊形 49"/>
            <p:cNvSpPr/>
            <p:nvPr/>
          </p:nvSpPr>
          <p:spPr>
            <a:xfrm>
              <a:off x="1204692" y="3286633"/>
              <a:ext cx="333354" cy="258758"/>
            </a:xfrm>
            <a:custGeom>
              <a:avLst/>
              <a:gdLst>
                <a:gd name="connsiteX0" fmla="*/ 0 w 334726"/>
                <a:gd name="connsiteY0" fmla="*/ 51861 h 259307"/>
                <a:gd name="connsiteX1" fmla="*/ 205073 w 334726"/>
                <a:gd name="connsiteY1" fmla="*/ 51861 h 259307"/>
                <a:gd name="connsiteX2" fmla="*/ 205073 w 334726"/>
                <a:gd name="connsiteY2" fmla="*/ 0 h 259307"/>
                <a:gd name="connsiteX3" fmla="*/ 334726 w 334726"/>
                <a:gd name="connsiteY3" fmla="*/ 129654 h 259307"/>
                <a:gd name="connsiteX4" fmla="*/ 205073 w 334726"/>
                <a:gd name="connsiteY4" fmla="*/ 259307 h 259307"/>
                <a:gd name="connsiteX5" fmla="*/ 205073 w 334726"/>
                <a:gd name="connsiteY5" fmla="*/ 207446 h 259307"/>
                <a:gd name="connsiteX6" fmla="*/ 0 w 334726"/>
                <a:gd name="connsiteY6" fmla="*/ 207446 h 259307"/>
                <a:gd name="connsiteX7" fmla="*/ 0 w 334726"/>
                <a:gd name="connsiteY7" fmla="*/ 51861 h 25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726" h="259307">
                  <a:moveTo>
                    <a:pt x="0" y="51861"/>
                  </a:moveTo>
                  <a:lnTo>
                    <a:pt x="205073" y="51861"/>
                  </a:lnTo>
                  <a:lnTo>
                    <a:pt x="205073" y="0"/>
                  </a:lnTo>
                  <a:lnTo>
                    <a:pt x="334726" y="129654"/>
                  </a:lnTo>
                  <a:lnTo>
                    <a:pt x="205073" y="259307"/>
                  </a:lnTo>
                  <a:lnTo>
                    <a:pt x="205073" y="207446"/>
                  </a:lnTo>
                  <a:lnTo>
                    <a:pt x="0" y="207446"/>
                  </a:lnTo>
                  <a:lnTo>
                    <a:pt x="0" y="51861"/>
                  </a:lnTo>
                  <a:close/>
                </a:path>
              </a:pathLst>
            </a:custGeom>
            <a:solidFill>
              <a:srgbClr val="4F81BD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lIns="0" tIns="51861" rIns="77792" bIns="51861" spcCol="1270" anchor="ctr"/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手繪多邊形 50"/>
            <p:cNvSpPr/>
            <p:nvPr/>
          </p:nvSpPr>
          <p:spPr>
            <a:xfrm>
              <a:off x="1677737" y="3208846"/>
              <a:ext cx="1041336" cy="622290"/>
            </a:xfrm>
            <a:custGeom>
              <a:avLst/>
              <a:gdLst>
                <a:gd name="connsiteX0" fmla="*/ 0 w 1041516"/>
                <a:gd name="connsiteY0" fmla="*/ 62158 h 621581"/>
                <a:gd name="connsiteX1" fmla="*/ 62158 w 1041516"/>
                <a:gd name="connsiteY1" fmla="*/ 0 h 621581"/>
                <a:gd name="connsiteX2" fmla="*/ 979358 w 1041516"/>
                <a:gd name="connsiteY2" fmla="*/ 0 h 621581"/>
                <a:gd name="connsiteX3" fmla="*/ 1041516 w 1041516"/>
                <a:gd name="connsiteY3" fmla="*/ 62158 h 621581"/>
                <a:gd name="connsiteX4" fmla="*/ 1041516 w 1041516"/>
                <a:gd name="connsiteY4" fmla="*/ 559423 h 621581"/>
                <a:gd name="connsiteX5" fmla="*/ 979358 w 1041516"/>
                <a:gd name="connsiteY5" fmla="*/ 621581 h 621581"/>
                <a:gd name="connsiteX6" fmla="*/ 62158 w 1041516"/>
                <a:gd name="connsiteY6" fmla="*/ 621581 h 621581"/>
                <a:gd name="connsiteX7" fmla="*/ 0 w 1041516"/>
                <a:gd name="connsiteY7" fmla="*/ 559423 h 621581"/>
                <a:gd name="connsiteX8" fmla="*/ 0 w 1041516"/>
                <a:gd name="connsiteY8" fmla="*/ 62158 h 62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16" h="621581">
                  <a:moveTo>
                    <a:pt x="0" y="62158"/>
                  </a:moveTo>
                  <a:cubicBezTo>
                    <a:pt x="0" y="27829"/>
                    <a:pt x="27829" y="0"/>
                    <a:pt x="62158" y="0"/>
                  </a:cubicBezTo>
                  <a:lnTo>
                    <a:pt x="979358" y="0"/>
                  </a:lnTo>
                  <a:cubicBezTo>
                    <a:pt x="1013687" y="0"/>
                    <a:pt x="1041516" y="27829"/>
                    <a:pt x="1041516" y="62158"/>
                  </a:cubicBezTo>
                  <a:lnTo>
                    <a:pt x="1041516" y="559423"/>
                  </a:lnTo>
                  <a:cubicBezTo>
                    <a:pt x="1041516" y="593752"/>
                    <a:pt x="1013687" y="621581"/>
                    <a:pt x="979358" y="621581"/>
                  </a:cubicBezTo>
                  <a:lnTo>
                    <a:pt x="62158" y="621581"/>
                  </a:lnTo>
                  <a:cubicBezTo>
                    <a:pt x="27829" y="621581"/>
                    <a:pt x="0" y="593752"/>
                    <a:pt x="0" y="559423"/>
                  </a:cubicBezTo>
                  <a:lnTo>
                    <a:pt x="0" y="62158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lIns="113792" tIns="113792" rIns="113792" bIns="268154" spcCol="1270"/>
            <a:lstStyle/>
            <a:p>
              <a:pPr marL="0" marR="0" lvl="0" indent="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規劃與設計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手繪多邊形 51"/>
            <p:cNvSpPr/>
            <p:nvPr/>
          </p:nvSpPr>
          <p:spPr>
            <a:xfrm>
              <a:off x="1890449" y="3623177"/>
              <a:ext cx="1202109" cy="1279717"/>
            </a:xfrm>
            <a:custGeom>
              <a:avLst/>
              <a:gdLst>
                <a:gd name="connsiteX0" fmla="*/ 0 w 1041516"/>
                <a:gd name="connsiteY0" fmla="*/ 104152 h 1209600"/>
                <a:gd name="connsiteX1" fmla="*/ 104152 w 1041516"/>
                <a:gd name="connsiteY1" fmla="*/ 0 h 1209600"/>
                <a:gd name="connsiteX2" fmla="*/ 937364 w 1041516"/>
                <a:gd name="connsiteY2" fmla="*/ 0 h 1209600"/>
                <a:gd name="connsiteX3" fmla="*/ 1041516 w 1041516"/>
                <a:gd name="connsiteY3" fmla="*/ 104152 h 1209600"/>
                <a:gd name="connsiteX4" fmla="*/ 1041516 w 1041516"/>
                <a:gd name="connsiteY4" fmla="*/ 1105448 h 1209600"/>
                <a:gd name="connsiteX5" fmla="*/ 937364 w 1041516"/>
                <a:gd name="connsiteY5" fmla="*/ 1209600 h 1209600"/>
                <a:gd name="connsiteX6" fmla="*/ 104152 w 1041516"/>
                <a:gd name="connsiteY6" fmla="*/ 1209600 h 1209600"/>
                <a:gd name="connsiteX7" fmla="*/ 0 w 1041516"/>
                <a:gd name="connsiteY7" fmla="*/ 1105448 h 1209600"/>
                <a:gd name="connsiteX8" fmla="*/ 0 w 1041516"/>
                <a:gd name="connsiteY8" fmla="*/ 104152 h 12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16" h="1209600">
                  <a:moveTo>
                    <a:pt x="0" y="104152"/>
                  </a:moveTo>
                  <a:cubicBezTo>
                    <a:pt x="0" y="46630"/>
                    <a:pt x="46630" y="0"/>
                    <a:pt x="104152" y="0"/>
                  </a:cubicBezTo>
                  <a:lnTo>
                    <a:pt x="937364" y="0"/>
                  </a:lnTo>
                  <a:cubicBezTo>
                    <a:pt x="994886" y="0"/>
                    <a:pt x="1041516" y="46630"/>
                    <a:pt x="1041516" y="104152"/>
                  </a:cubicBezTo>
                  <a:lnTo>
                    <a:pt x="1041516" y="1105448"/>
                  </a:lnTo>
                  <a:cubicBezTo>
                    <a:pt x="1041516" y="1162970"/>
                    <a:pt x="994886" y="1209600"/>
                    <a:pt x="937364" y="1209600"/>
                  </a:cubicBezTo>
                  <a:lnTo>
                    <a:pt x="104152" y="1209600"/>
                  </a:lnTo>
                  <a:cubicBezTo>
                    <a:pt x="46630" y="1209600"/>
                    <a:pt x="0" y="1162970"/>
                    <a:pt x="0" y="1105448"/>
                  </a:cubicBezTo>
                  <a:lnTo>
                    <a:pt x="0" y="104152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25400" cap="flat" cmpd="sng" algn="ctr">
              <a:solidFill>
                <a:srgbClr val="4F81BD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115849" tIns="115849" rIns="115849" bIns="115849" spcCol="1270"/>
            <a:lstStyle/>
            <a:p>
              <a:pPr marL="114300" marR="0" lvl="1" indent="-114300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</a:t>
              </a:r>
              <a:r>
                <a:rPr kumimoji="0" lang="zh-TW" altLang="en-US" sz="1200" b="1" kern="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訪</a:t>
              </a:r>
              <a:r>
                <a:rPr kumimoji="0" lang="zh-TW" altLang="en-US" sz="1200" b="1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談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300" marR="0" lvl="1" indent="-114300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畫面</a:t>
              </a:r>
              <a:r>
                <a:rPr kumimoji="0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</a:t>
              </a:r>
              <a:endPara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300" marR="0" lvl="1" indent="-114300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zh-TW" altLang="en-US" sz="1200" b="1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雛型</a:t>
              </a:r>
              <a:r>
                <a:rPr kumimoji="0" lang="zh-TW" altLang="en-US" sz="1200" b="1" kern="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</a:t>
              </a:r>
              <a:endPara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手繪多邊形 52"/>
            <p:cNvSpPr/>
            <p:nvPr/>
          </p:nvSpPr>
          <p:spPr>
            <a:xfrm>
              <a:off x="2877813" y="3286633"/>
              <a:ext cx="333354" cy="258758"/>
            </a:xfrm>
            <a:custGeom>
              <a:avLst/>
              <a:gdLst>
                <a:gd name="connsiteX0" fmla="*/ 0 w 334726"/>
                <a:gd name="connsiteY0" fmla="*/ 51861 h 259307"/>
                <a:gd name="connsiteX1" fmla="*/ 205073 w 334726"/>
                <a:gd name="connsiteY1" fmla="*/ 51861 h 259307"/>
                <a:gd name="connsiteX2" fmla="*/ 205073 w 334726"/>
                <a:gd name="connsiteY2" fmla="*/ 0 h 259307"/>
                <a:gd name="connsiteX3" fmla="*/ 334726 w 334726"/>
                <a:gd name="connsiteY3" fmla="*/ 129654 h 259307"/>
                <a:gd name="connsiteX4" fmla="*/ 205073 w 334726"/>
                <a:gd name="connsiteY4" fmla="*/ 259307 h 259307"/>
                <a:gd name="connsiteX5" fmla="*/ 205073 w 334726"/>
                <a:gd name="connsiteY5" fmla="*/ 207446 h 259307"/>
                <a:gd name="connsiteX6" fmla="*/ 0 w 334726"/>
                <a:gd name="connsiteY6" fmla="*/ 207446 h 259307"/>
                <a:gd name="connsiteX7" fmla="*/ 0 w 334726"/>
                <a:gd name="connsiteY7" fmla="*/ 51861 h 25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726" h="259307">
                  <a:moveTo>
                    <a:pt x="0" y="51861"/>
                  </a:moveTo>
                  <a:lnTo>
                    <a:pt x="205073" y="51861"/>
                  </a:lnTo>
                  <a:lnTo>
                    <a:pt x="205073" y="0"/>
                  </a:lnTo>
                  <a:lnTo>
                    <a:pt x="334726" y="129654"/>
                  </a:lnTo>
                  <a:lnTo>
                    <a:pt x="205073" y="259307"/>
                  </a:lnTo>
                  <a:lnTo>
                    <a:pt x="205073" y="207446"/>
                  </a:lnTo>
                  <a:lnTo>
                    <a:pt x="0" y="207446"/>
                  </a:lnTo>
                  <a:lnTo>
                    <a:pt x="0" y="51861"/>
                  </a:lnTo>
                  <a:close/>
                </a:path>
              </a:pathLst>
            </a:custGeom>
            <a:solidFill>
              <a:srgbClr val="4F81BD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lIns="0" tIns="51861" rIns="77792" bIns="51861" spcCol="1270" anchor="ctr"/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手繪多邊形 53"/>
            <p:cNvSpPr/>
            <p:nvPr/>
          </p:nvSpPr>
          <p:spPr>
            <a:xfrm>
              <a:off x="3283618" y="3208846"/>
              <a:ext cx="1181026" cy="622290"/>
            </a:xfrm>
            <a:custGeom>
              <a:avLst/>
              <a:gdLst>
                <a:gd name="connsiteX0" fmla="*/ 0 w 1041516"/>
                <a:gd name="connsiteY0" fmla="*/ 62158 h 621581"/>
                <a:gd name="connsiteX1" fmla="*/ 62158 w 1041516"/>
                <a:gd name="connsiteY1" fmla="*/ 0 h 621581"/>
                <a:gd name="connsiteX2" fmla="*/ 979358 w 1041516"/>
                <a:gd name="connsiteY2" fmla="*/ 0 h 621581"/>
                <a:gd name="connsiteX3" fmla="*/ 1041516 w 1041516"/>
                <a:gd name="connsiteY3" fmla="*/ 62158 h 621581"/>
                <a:gd name="connsiteX4" fmla="*/ 1041516 w 1041516"/>
                <a:gd name="connsiteY4" fmla="*/ 559423 h 621581"/>
                <a:gd name="connsiteX5" fmla="*/ 979358 w 1041516"/>
                <a:gd name="connsiteY5" fmla="*/ 621581 h 621581"/>
                <a:gd name="connsiteX6" fmla="*/ 62158 w 1041516"/>
                <a:gd name="connsiteY6" fmla="*/ 621581 h 621581"/>
                <a:gd name="connsiteX7" fmla="*/ 0 w 1041516"/>
                <a:gd name="connsiteY7" fmla="*/ 559423 h 621581"/>
                <a:gd name="connsiteX8" fmla="*/ 0 w 1041516"/>
                <a:gd name="connsiteY8" fmla="*/ 62158 h 62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16" h="621581">
                  <a:moveTo>
                    <a:pt x="0" y="62158"/>
                  </a:moveTo>
                  <a:cubicBezTo>
                    <a:pt x="0" y="27829"/>
                    <a:pt x="27829" y="0"/>
                    <a:pt x="62158" y="0"/>
                  </a:cubicBezTo>
                  <a:lnTo>
                    <a:pt x="979358" y="0"/>
                  </a:lnTo>
                  <a:cubicBezTo>
                    <a:pt x="1013687" y="0"/>
                    <a:pt x="1041516" y="27829"/>
                    <a:pt x="1041516" y="62158"/>
                  </a:cubicBezTo>
                  <a:lnTo>
                    <a:pt x="1041516" y="559423"/>
                  </a:lnTo>
                  <a:cubicBezTo>
                    <a:pt x="1041516" y="593752"/>
                    <a:pt x="1013687" y="621581"/>
                    <a:pt x="979358" y="621581"/>
                  </a:cubicBezTo>
                  <a:lnTo>
                    <a:pt x="62158" y="621581"/>
                  </a:lnTo>
                  <a:cubicBezTo>
                    <a:pt x="27829" y="621581"/>
                    <a:pt x="0" y="593752"/>
                    <a:pt x="0" y="559423"/>
                  </a:cubicBezTo>
                  <a:lnTo>
                    <a:pt x="0" y="62158"/>
                  </a:lnTo>
                  <a:close/>
                </a:path>
              </a:pathLst>
            </a:custGeom>
            <a:solidFill>
              <a:srgbClr val="0066FF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lIns="113792" tIns="113792" rIns="113792" bIns="268154" spcCol="1270"/>
            <a:lstStyle/>
            <a:p>
              <a:pPr marL="0" marR="0" lvl="0" indent="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kern="0" noProof="0" dirty="0" smtClean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系統程式</a:t>
              </a:r>
              <a:r>
                <a:rPr kumimoji="0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手繪多邊形 54"/>
            <p:cNvSpPr/>
            <p:nvPr/>
          </p:nvSpPr>
          <p:spPr>
            <a:xfrm>
              <a:off x="3401170" y="3623177"/>
              <a:ext cx="1316442" cy="1209656"/>
            </a:xfrm>
            <a:custGeom>
              <a:avLst/>
              <a:gdLst>
                <a:gd name="connsiteX0" fmla="*/ 0 w 1041516"/>
                <a:gd name="connsiteY0" fmla="*/ 104152 h 1209600"/>
                <a:gd name="connsiteX1" fmla="*/ 104152 w 1041516"/>
                <a:gd name="connsiteY1" fmla="*/ 0 h 1209600"/>
                <a:gd name="connsiteX2" fmla="*/ 937364 w 1041516"/>
                <a:gd name="connsiteY2" fmla="*/ 0 h 1209600"/>
                <a:gd name="connsiteX3" fmla="*/ 1041516 w 1041516"/>
                <a:gd name="connsiteY3" fmla="*/ 104152 h 1209600"/>
                <a:gd name="connsiteX4" fmla="*/ 1041516 w 1041516"/>
                <a:gd name="connsiteY4" fmla="*/ 1105448 h 1209600"/>
                <a:gd name="connsiteX5" fmla="*/ 937364 w 1041516"/>
                <a:gd name="connsiteY5" fmla="*/ 1209600 h 1209600"/>
                <a:gd name="connsiteX6" fmla="*/ 104152 w 1041516"/>
                <a:gd name="connsiteY6" fmla="*/ 1209600 h 1209600"/>
                <a:gd name="connsiteX7" fmla="*/ 0 w 1041516"/>
                <a:gd name="connsiteY7" fmla="*/ 1105448 h 1209600"/>
                <a:gd name="connsiteX8" fmla="*/ 0 w 1041516"/>
                <a:gd name="connsiteY8" fmla="*/ 104152 h 12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16" h="1209600">
                  <a:moveTo>
                    <a:pt x="0" y="104152"/>
                  </a:moveTo>
                  <a:cubicBezTo>
                    <a:pt x="0" y="46630"/>
                    <a:pt x="46630" y="0"/>
                    <a:pt x="104152" y="0"/>
                  </a:cubicBezTo>
                  <a:lnTo>
                    <a:pt x="937364" y="0"/>
                  </a:lnTo>
                  <a:cubicBezTo>
                    <a:pt x="994886" y="0"/>
                    <a:pt x="1041516" y="46630"/>
                    <a:pt x="1041516" y="104152"/>
                  </a:cubicBezTo>
                  <a:lnTo>
                    <a:pt x="1041516" y="1105448"/>
                  </a:lnTo>
                  <a:cubicBezTo>
                    <a:pt x="1041516" y="1162970"/>
                    <a:pt x="994886" y="1209600"/>
                    <a:pt x="937364" y="1209600"/>
                  </a:cubicBezTo>
                  <a:lnTo>
                    <a:pt x="104152" y="1209600"/>
                  </a:lnTo>
                  <a:cubicBezTo>
                    <a:pt x="46630" y="1209600"/>
                    <a:pt x="0" y="1162970"/>
                    <a:pt x="0" y="1105448"/>
                  </a:cubicBezTo>
                  <a:lnTo>
                    <a:pt x="0" y="1041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4F81BD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115849" tIns="115849" rIns="115849" bIns="115849" spcCol="1270"/>
            <a:lstStyle/>
            <a:p>
              <a:pPr marL="114300" marR="0" lvl="1" indent="-114300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zh-TW" altLang="en-US" sz="1200" b="1" kern="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廠商程式開發</a:t>
              </a:r>
              <a:endPara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300" marR="0" lvl="1" indent="-114300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IT</a:t>
              </a:r>
              <a:r>
                <a:rPr kumimoji="0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</a:t>
              </a:r>
              <a:r>
                <a:rPr kumimoji="0" lang="zh-TW" altLang="en-US" sz="1200" b="1" kern="0" noProof="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</a:t>
              </a:r>
              <a:endParaRPr kumimoji="0" lang="en-US" altLang="zh-TW" sz="1200" b="1" kern="0" noProof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300" marR="0" lvl="1" indent="-114300" defTabSz="533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altLang="zh-TW" sz="1200" b="1" i="0" u="none" strike="noStrike" kern="0" cap="none" spc="0" normalizeH="0" baseline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IT</a:t>
              </a:r>
              <a:r>
                <a:rPr kumimoji="0" lang="zh-TW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功能測試</a:t>
              </a:r>
              <a:endPara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手繪多邊形 55"/>
            <p:cNvSpPr/>
            <p:nvPr/>
          </p:nvSpPr>
          <p:spPr>
            <a:xfrm>
              <a:off x="4550934" y="3286633"/>
              <a:ext cx="333354" cy="258758"/>
            </a:xfrm>
            <a:custGeom>
              <a:avLst/>
              <a:gdLst>
                <a:gd name="connsiteX0" fmla="*/ 0 w 334726"/>
                <a:gd name="connsiteY0" fmla="*/ 51861 h 259307"/>
                <a:gd name="connsiteX1" fmla="*/ 205073 w 334726"/>
                <a:gd name="connsiteY1" fmla="*/ 51861 h 259307"/>
                <a:gd name="connsiteX2" fmla="*/ 205073 w 334726"/>
                <a:gd name="connsiteY2" fmla="*/ 0 h 259307"/>
                <a:gd name="connsiteX3" fmla="*/ 334726 w 334726"/>
                <a:gd name="connsiteY3" fmla="*/ 129654 h 259307"/>
                <a:gd name="connsiteX4" fmla="*/ 205073 w 334726"/>
                <a:gd name="connsiteY4" fmla="*/ 259307 h 259307"/>
                <a:gd name="connsiteX5" fmla="*/ 205073 w 334726"/>
                <a:gd name="connsiteY5" fmla="*/ 207446 h 259307"/>
                <a:gd name="connsiteX6" fmla="*/ 0 w 334726"/>
                <a:gd name="connsiteY6" fmla="*/ 207446 h 259307"/>
                <a:gd name="connsiteX7" fmla="*/ 0 w 334726"/>
                <a:gd name="connsiteY7" fmla="*/ 51861 h 25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726" h="259307">
                  <a:moveTo>
                    <a:pt x="0" y="51861"/>
                  </a:moveTo>
                  <a:lnTo>
                    <a:pt x="205073" y="51861"/>
                  </a:lnTo>
                  <a:lnTo>
                    <a:pt x="205073" y="0"/>
                  </a:lnTo>
                  <a:lnTo>
                    <a:pt x="334726" y="129654"/>
                  </a:lnTo>
                  <a:lnTo>
                    <a:pt x="205073" y="259307"/>
                  </a:lnTo>
                  <a:lnTo>
                    <a:pt x="205073" y="207446"/>
                  </a:lnTo>
                  <a:lnTo>
                    <a:pt x="0" y="207446"/>
                  </a:lnTo>
                  <a:lnTo>
                    <a:pt x="0" y="51861"/>
                  </a:lnTo>
                  <a:close/>
                </a:path>
              </a:pathLst>
            </a:custGeom>
            <a:solidFill>
              <a:srgbClr val="4F81BD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lIns="0" tIns="51861" rIns="77792" bIns="51861" spcCol="1270" anchor="ctr"/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手繪多邊形 56"/>
            <p:cNvSpPr/>
            <p:nvPr/>
          </p:nvSpPr>
          <p:spPr>
            <a:xfrm>
              <a:off x="4951529" y="3208846"/>
              <a:ext cx="1240779" cy="656279"/>
            </a:xfrm>
            <a:custGeom>
              <a:avLst/>
              <a:gdLst>
                <a:gd name="connsiteX0" fmla="*/ 0 w 1041516"/>
                <a:gd name="connsiteY0" fmla="*/ 62158 h 621581"/>
                <a:gd name="connsiteX1" fmla="*/ 62158 w 1041516"/>
                <a:gd name="connsiteY1" fmla="*/ 0 h 621581"/>
                <a:gd name="connsiteX2" fmla="*/ 979358 w 1041516"/>
                <a:gd name="connsiteY2" fmla="*/ 0 h 621581"/>
                <a:gd name="connsiteX3" fmla="*/ 1041516 w 1041516"/>
                <a:gd name="connsiteY3" fmla="*/ 62158 h 621581"/>
                <a:gd name="connsiteX4" fmla="*/ 1041516 w 1041516"/>
                <a:gd name="connsiteY4" fmla="*/ 559423 h 621581"/>
                <a:gd name="connsiteX5" fmla="*/ 979358 w 1041516"/>
                <a:gd name="connsiteY5" fmla="*/ 621581 h 621581"/>
                <a:gd name="connsiteX6" fmla="*/ 62158 w 1041516"/>
                <a:gd name="connsiteY6" fmla="*/ 621581 h 621581"/>
                <a:gd name="connsiteX7" fmla="*/ 0 w 1041516"/>
                <a:gd name="connsiteY7" fmla="*/ 559423 h 621581"/>
                <a:gd name="connsiteX8" fmla="*/ 0 w 1041516"/>
                <a:gd name="connsiteY8" fmla="*/ 62158 h 62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16" h="621581">
                  <a:moveTo>
                    <a:pt x="0" y="62158"/>
                  </a:moveTo>
                  <a:cubicBezTo>
                    <a:pt x="0" y="27829"/>
                    <a:pt x="27829" y="0"/>
                    <a:pt x="62158" y="0"/>
                  </a:cubicBezTo>
                  <a:lnTo>
                    <a:pt x="979358" y="0"/>
                  </a:lnTo>
                  <a:cubicBezTo>
                    <a:pt x="1013687" y="0"/>
                    <a:pt x="1041516" y="27829"/>
                    <a:pt x="1041516" y="62158"/>
                  </a:cubicBezTo>
                  <a:lnTo>
                    <a:pt x="1041516" y="559423"/>
                  </a:lnTo>
                  <a:cubicBezTo>
                    <a:pt x="1041516" y="593752"/>
                    <a:pt x="1013687" y="621581"/>
                    <a:pt x="979358" y="621581"/>
                  </a:cubicBezTo>
                  <a:lnTo>
                    <a:pt x="62158" y="621581"/>
                  </a:lnTo>
                  <a:cubicBezTo>
                    <a:pt x="27829" y="621581"/>
                    <a:pt x="0" y="593752"/>
                    <a:pt x="0" y="559423"/>
                  </a:cubicBezTo>
                  <a:lnTo>
                    <a:pt x="0" y="62158"/>
                  </a:lnTo>
                  <a:close/>
                </a:path>
              </a:pathLst>
            </a:custGeom>
            <a:solidFill>
              <a:srgbClr val="0066FF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lIns="113792" tIns="113792" rIns="113792" bIns="268154" spcCol="1270"/>
            <a:lstStyle/>
            <a:p>
              <a:pPr marL="0" marR="0" lvl="0" indent="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UAT</a:t>
              </a:r>
              <a:r>
                <a:rPr kumimoji="0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作業</a:t>
              </a:r>
              <a:endPara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手繪多邊形 57"/>
            <p:cNvSpPr/>
            <p:nvPr/>
          </p:nvSpPr>
          <p:spPr>
            <a:xfrm>
              <a:off x="6222468" y="3286633"/>
              <a:ext cx="334942" cy="258758"/>
            </a:xfrm>
            <a:custGeom>
              <a:avLst/>
              <a:gdLst>
                <a:gd name="connsiteX0" fmla="*/ 0 w 334726"/>
                <a:gd name="connsiteY0" fmla="*/ 51861 h 259307"/>
                <a:gd name="connsiteX1" fmla="*/ 205073 w 334726"/>
                <a:gd name="connsiteY1" fmla="*/ 51861 h 259307"/>
                <a:gd name="connsiteX2" fmla="*/ 205073 w 334726"/>
                <a:gd name="connsiteY2" fmla="*/ 0 h 259307"/>
                <a:gd name="connsiteX3" fmla="*/ 334726 w 334726"/>
                <a:gd name="connsiteY3" fmla="*/ 129654 h 259307"/>
                <a:gd name="connsiteX4" fmla="*/ 205073 w 334726"/>
                <a:gd name="connsiteY4" fmla="*/ 259307 h 259307"/>
                <a:gd name="connsiteX5" fmla="*/ 205073 w 334726"/>
                <a:gd name="connsiteY5" fmla="*/ 207446 h 259307"/>
                <a:gd name="connsiteX6" fmla="*/ 0 w 334726"/>
                <a:gd name="connsiteY6" fmla="*/ 207446 h 259307"/>
                <a:gd name="connsiteX7" fmla="*/ 0 w 334726"/>
                <a:gd name="connsiteY7" fmla="*/ 51861 h 25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726" h="259307">
                  <a:moveTo>
                    <a:pt x="0" y="51861"/>
                  </a:moveTo>
                  <a:lnTo>
                    <a:pt x="205073" y="51861"/>
                  </a:lnTo>
                  <a:lnTo>
                    <a:pt x="205073" y="0"/>
                  </a:lnTo>
                  <a:lnTo>
                    <a:pt x="334726" y="129654"/>
                  </a:lnTo>
                  <a:lnTo>
                    <a:pt x="205073" y="259307"/>
                  </a:lnTo>
                  <a:lnTo>
                    <a:pt x="205073" y="207446"/>
                  </a:lnTo>
                  <a:lnTo>
                    <a:pt x="0" y="207446"/>
                  </a:lnTo>
                  <a:lnTo>
                    <a:pt x="0" y="51861"/>
                  </a:lnTo>
                  <a:close/>
                </a:path>
              </a:pathLst>
            </a:custGeom>
            <a:solidFill>
              <a:srgbClr val="4F81BD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lIns="0" tIns="51861" rIns="77792" bIns="51861" spcCol="1270" anchor="ctr"/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手繪多邊形 58"/>
            <p:cNvSpPr/>
            <p:nvPr/>
          </p:nvSpPr>
          <p:spPr>
            <a:xfrm>
              <a:off x="6697100" y="3208845"/>
              <a:ext cx="1595776" cy="723099"/>
            </a:xfrm>
            <a:custGeom>
              <a:avLst/>
              <a:gdLst>
                <a:gd name="connsiteX0" fmla="*/ 0 w 1041516"/>
                <a:gd name="connsiteY0" fmla="*/ 62158 h 621581"/>
                <a:gd name="connsiteX1" fmla="*/ 62158 w 1041516"/>
                <a:gd name="connsiteY1" fmla="*/ 0 h 621581"/>
                <a:gd name="connsiteX2" fmla="*/ 979358 w 1041516"/>
                <a:gd name="connsiteY2" fmla="*/ 0 h 621581"/>
                <a:gd name="connsiteX3" fmla="*/ 1041516 w 1041516"/>
                <a:gd name="connsiteY3" fmla="*/ 62158 h 621581"/>
                <a:gd name="connsiteX4" fmla="*/ 1041516 w 1041516"/>
                <a:gd name="connsiteY4" fmla="*/ 559423 h 621581"/>
                <a:gd name="connsiteX5" fmla="*/ 979358 w 1041516"/>
                <a:gd name="connsiteY5" fmla="*/ 621581 h 621581"/>
                <a:gd name="connsiteX6" fmla="*/ 62158 w 1041516"/>
                <a:gd name="connsiteY6" fmla="*/ 621581 h 621581"/>
                <a:gd name="connsiteX7" fmla="*/ 0 w 1041516"/>
                <a:gd name="connsiteY7" fmla="*/ 559423 h 621581"/>
                <a:gd name="connsiteX8" fmla="*/ 0 w 1041516"/>
                <a:gd name="connsiteY8" fmla="*/ 62158 h 62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16" h="621581">
                  <a:moveTo>
                    <a:pt x="0" y="62158"/>
                  </a:moveTo>
                  <a:cubicBezTo>
                    <a:pt x="0" y="27829"/>
                    <a:pt x="27829" y="0"/>
                    <a:pt x="62158" y="0"/>
                  </a:cubicBezTo>
                  <a:lnTo>
                    <a:pt x="979358" y="0"/>
                  </a:lnTo>
                  <a:cubicBezTo>
                    <a:pt x="1013687" y="0"/>
                    <a:pt x="1041516" y="27829"/>
                    <a:pt x="1041516" y="62158"/>
                  </a:cubicBezTo>
                  <a:lnTo>
                    <a:pt x="1041516" y="559423"/>
                  </a:lnTo>
                  <a:cubicBezTo>
                    <a:pt x="1041516" y="593752"/>
                    <a:pt x="1013687" y="621581"/>
                    <a:pt x="979358" y="621581"/>
                  </a:cubicBezTo>
                  <a:lnTo>
                    <a:pt x="62158" y="621581"/>
                  </a:lnTo>
                  <a:cubicBezTo>
                    <a:pt x="27829" y="621581"/>
                    <a:pt x="0" y="593752"/>
                    <a:pt x="0" y="559423"/>
                  </a:cubicBezTo>
                  <a:lnTo>
                    <a:pt x="0" y="62158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lIns="113792" tIns="113792" rIns="113792" bIns="268154" spcCol="1270"/>
            <a:lstStyle/>
            <a:p>
              <a:pPr marL="0" marR="0" lvl="0" indent="0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正式環境過版作業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0" name="手繪多邊形 59"/>
          <p:cNvSpPr/>
          <p:nvPr/>
        </p:nvSpPr>
        <p:spPr>
          <a:xfrm>
            <a:off x="4837113" y="4134384"/>
            <a:ext cx="334962" cy="258762"/>
          </a:xfrm>
          <a:custGeom>
            <a:avLst/>
            <a:gdLst>
              <a:gd name="connsiteX0" fmla="*/ 0 w 334726"/>
              <a:gd name="connsiteY0" fmla="*/ 51861 h 259307"/>
              <a:gd name="connsiteX1" fmla="*/ 205073 w 334726"/>
              <a:gd name="connsiteY1" fmla="*/ 51861 h 259307"/>
              <a:gd name="connsiteX2" fmla="*/ 205073 w 334726"/>
              <a:gd name="connsiteY2" fmla="*/ 0 h 259307"/>
              <a:gd name="connsiteX3" fmla="*/ 334726 w 334726"/>
              <a:gd name="connsiteY3" fmla="*/ 129654 h 259307"/>
              <a:gd name="connsiteX4" fmla="*/ 205073 w 334726"/>
              <a:gd name="connsiteY4" fmla="*/ 259307 h 259307"/>
              <a:gd name="connsiteX5" fmla="*/ 205073 w 334726"/>
              <a:gd name="connsiteY5" fmla="*/ 207446 h 259307"/>
              <a:gd name="connsiteX6" fmla="*/ 0 w 334726"/>
              <a:gd name="connsiteY6" fmla="*/ 207446 h 259307"/>
              <a:gd name="connsiteX7" fmla="*/ 0 w 334726"/>
              <a:gd name="connsiteY7" fmla="*/ 51861 h 2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726" h="259307">
                <a:moveTo>
                  <a:pt x="0" y="51861"/>
                </a:moveTo>
                <a:lnTo>
                  <a:pt x="205073" y="51861"/>
                </a:lnTo>
                <a:lnTo>
                  <a:pt x="205073" y="0"/>
                </a:lnTo>
                <a:lnTo>
                  <a:pt x="334726" y="129654"/>
                </a:lnTo>
                <a:lnTo>
                  <a:pt x="205073" y="259307"/>
                </a:lnTo>
                <a:lnTo>
                  <a:pt x="205073" y="207446"/>
                </a:lnTo>
                <a:lnTo>
                  <a:pt x="0" y="207446"/>
                </a:lnTo>
                <a:lnTo>
                  <a:pt x="0" y="51861"/>
                </a:lnTo>
                <a:close/>
              </a:path>
            </a:pathLst>
          </a:custGeom>
          <a:solidFill>
            <a:srgbClr val="4F81BD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lIns="0" tIns="51861" rIns="77792" bIns="51861" spcCol="1270" anchor="ctr"/>
          <a:lstStyle/>
          <a:p>
            <a:pPr algn="ctr" defTabSz="4445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kumimoji="0" lang="zh-TW" altLang="en-US" sz="1200" b="1" kern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燕尾形向右箭號 56"/>
          <p:cNvSpPr>
            <a:spLocks noChangeArrowheads="1"/>
          </p:cNvSpPr>
          <p:nvPr/>
        </p:nvSpPr>
        <p:spPr bwMode="auto">
          <a:xfrm>
            <a:off x="39688" y="2154771"/>
            <a:ext cx="9032875" cy="409575"/>
          </a:xfrm>
          <a:prstGeom prst="notchedRightArrow">
            <a:avLst>
              <a:gd name="adj1" fmla="val 50000"/>
              <a:gd name="adj2" fmla="val 50031"/>
            </a:avLst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/>
            <a:endParaRPr lang="zh-TW" altLang="en-US" sz="2400" b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2" name="手繪多邊形 61"/>
          <p:cNvSpPr/>
          <p:nvPr/>
        </p:nvSpPr>
        <p:spPr>
          <a:xfrm>
            <a:off x="154434" y="1952996"/>
            <a:ext cx="1300163" cy="409575"/>
          </a:xfrm>
          <a:custGeom>
            <a:avLst/>
            <a:gdLst>
              <a:gd name="connsiteX0" fmla="*/ 0 w 1299876"/>
              <a:gd name="connsiteY0" fmla="*/ 0 h 409555"/>
              <a:gd name="connsiteX1" fmla="*/ 1299876 w 1299876"/>
              <a:gd name="connsiteY1" fmla="*/ 0 h 409555"/>
              <a:gd name="connsiteX2" fmla="*/ 1299876 w 1299876"/>
              <a:gd name="connsiteY2" fmla="*/ 409555 h 409555"/>
              <a:gd name="connsiteX3" fmla="*/ 0 w 1299876"/>
              <a:gd name="connsiteY3" fmla="*/ 409555 h 409555"/>
              <a:gd name="connsiteX4" fmla="*/ 0 w 1299876"/>
              <a:gd name="connsiteY4" fmla="*/ 0 h 40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876" h="409555">
                <a:moveTo>
                  <a:pt x="0" y="0"/>
                </a:moveTo>
                <a:lnTo>
                  <a:pt x="1299876" y="0"/>
                </a:lnTo>
                <a:lnTo>
                  <a:pt x="1299876" y="409555"/>
                </a:lnTo>
                <a:lnTo>
                  <a:pt x="0" y="4095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9568" tIns="99568" rIns="99568" bIns="99568" spcCol="1270" anchor="b"/>
          <a:lstStyle/>
          <a:p>
            <a:pPr algn="ctr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4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新細明體"/>
              </a:rPr>
              <a:t>2022-10-01</a:t>
            </a:r>
            <a:endParaRPr kumimoji="0" lang="zh-TW" altLang="en-US" sz="1400" b="1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3" name="橢圓 58"/>
          <p:cNvSpPr>
            <a:spLocks noChangeArrowheads="1"/>
          </p:cNvSpPr>
          <p:nvPr/>
        </p:nvSpPr>
        <p:spPr bwMode="auto">
          <a:xfrm>
            <a:off x="668338" y="2300821"/>
            <a:ext cx="103187" cy="103188"/>
          </a:xfrm>
          <a:prstGeom prst="ellipse">
            <a:avLst/>
          </a:prstGeom>
          <a:solidFill>
            <a:srgbClr val="4F81BD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/>
            <a:endParaRPr lang="zh-TW" altLang="en-US" sz="2400" b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4" name="橢圓 60"/>
          <p:cNvSpPr>
            <a:spLocks noChangeArrowheads="1"/>
          </p:cNvSpPr>
          <p:nvPr/>
        </p:nvSpPr>
        <p:spPr bwMode="auto">
          <a:xfrm>
            <a:off x="2195513" y="2300821"/>
            <a:ext cx="103187" cy="103188"/>
          </a:xfrm>
          <a:prstGeom prst="ellipse">
            <a:avLst/>
          </a:prstGeom>
          <a:solidFill>
            <a:srgbClr val="4F81BD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/>
            <a:endParaRPr lang="zh-TW" altLang="en-US" sz="2400" b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5" name="橢圓 62"/>
          <p:cNvSpPr>
            <a:spLocks noChangeArrowheads="1"/>
          </p:cNvSpPr>
          <p:nvPr/>
        </p:nvSpPr>
        <p:spPr bwMode="auto">
          <a:xfrm>
            <a:off x="5262563" y="2300821"/>
            <a:ext cx="101600" cy="103188"/>
          </a:xfrm>
          <a:prstGeom prst="ellipse">
            <a:avLst/>
          </a:prstGeom>
          <a:solidFill>
            <a:srgbClr val="4F81BD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/>
            <a:endParaRPr lang="zh-TW" altLang="en-US" sz="2400" b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6" name="橢圓 64"/>
          <p:cNvSpPr>
            <a:spLocks noChangeArrowheads="1"/>
          </p:cNvSpPr>
          <p:nvPr/>
        </p:nvSpPr>
        <p:spPr bwMode="auto">
          <a:xfrm>
            <a:off x="6991350" y="2300821"/>
            <a:ext cx="101600" cy="103188"/>
          </a:xfrm>
          <a:prstGeom prst="ellipse">
            <a:avLst/>
          </a:prstGeom>
          <a:solidFill>
            <a:srgbClr val="4F81BD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/>
            <a:endParaRPr lang="zh-TW" altLang="en-US" sz="2400" b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7" name="手繪多邊形 66"/>
          <p:cNvSpPr/>
          <p:nvPr/>
        </p:nvSpPr>
        <p:spPr>
          <a:xfrm>
            <a:off x="7999413" y="1700808"/>
            <a:ext cx="1298575" cy="409575"/>
          </a:xfrm>
          <a:custGeom>
            <a:avLst/>
            <a:gdLst>
              <a:gd name="connsiteX0" fmla="*/ 0 w 1299876"/>
              <a:gd name="connsiteY0" fmla="*/ 0 h 409555"/>
              <a:gd name="connsiteX1" fmla="*/ 1299876 w 1299876"/>
              <a:gd name="connsiteY1" fmla="*/ 0 h 409555"/>
              <a:gd name="connsiteX2" fmla="*/ 1299876 w 1299876"/>
              <a:gd name="connsiteY2" fmla="*/ 409555 h 409555"/>
              <a:gd name="connsiteX3" fmla="*/ 0 w 1299876"/>
              <a:gd name="connsiteY3" fmla="*/ 409555 h 409555"/>
              <a:gd name="connsiteX4" fmla="*/ 0 w 1299876"/>
              <a:gd name="connsiteY4" fmla="*/ 0 h 40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876" h="409555">
                <a:moveTo>
                  <a:pt x="0" y="0"/>
                </a:moveTo>
                <a:lnTo>
                  <a:pt x="1299876" y="0"/>
                </a:lnTo>
                <a:lnTo>
                  <a:pt x="1299876" y="409555"/>
                </a:lnTo>
                <a:lnTo>
                  <a:pt x="0" y="4095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9568" tIns="99568" rIns="99568" bIns="99568" spcCol="1270"/>
          <a:lstStyle/>
          <a:p>
            <a:pPr algn="ctr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4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新細明體"/>
              </a:rPr>
              <a:t>2023-01-02</a:t>
            </a:r>
          </a:p>
        </p:txBody>
      </p:sp>
      <p:sp>
        <p:nvSpPr>
          <p:cNvPr id="68" name="橢圓 68"/>
          <p:cNvSpPr>
            <a:spLocks noChangeArrowheads="1"/>
          </p:cNvSpPr>
          <p:nvPr/>
        </p:nvSpPr>
        <p:spPr bwMode="auto">
          <a:xfrm>
            <a:off x="8772525" y="2300821"/>
            <a:ext cx="101600" cy="103188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/>
            <a:endParaRPr lang="zh-TW" altLang="en-US" sz="2400" b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9" name="文字方塊 71"/>
          <p:cNvSpPr txBox="1">
            <a:spLocks noChangeArrowheads="1"/>
          </p:cNvSpPr>
          <p:nvPr/>
        </p:nvSpPr>
        <p:spPr bwMode="auto">
          <a:xfrm>
            <a:off x="5916606" y="1196752"/>
            <a:ext cx="3228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defTabSz="4572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defTabSz="4572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defTabSz="4572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defTabSz="4572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kumimoji="0" lang="zh-TW" altLang="en-US" sz="18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預</a:t>
            </a:r>
            <a:r>
              <a:rPr kumimoji="0" lang="zh-TW" altLang="en-US" sz="1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估</a:t>
            </a:r>
            <a:r>
              <a:rPr kumimoji="0" lang="zh-TW" altLang="en-US" sz="18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於</a:t>
            </a:r>
            <a:r>
              <a:rPr kumimoji="0" lang="en-US" altLang="zh-TW" sz="18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2023/01/02</a:t>
            </a:r>
            <a:r>
              <a:rPr kumimoji="0" lang="zh-TW" altLang="en-US" sz="18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完成上線</a:t>
            </a:r>
          </a:p>
        </p:txBody>
      </p:sp>
      <p:sp>
        <p:nvSpPr>
          <p:cNvPr id="70" name="手繪多邊形 69"/>
          <p:cNvSpPr/>
          <p:nvPr/>
        </p:nvSpPr>
        <p:spPr>
          <a:xfrm>
            <a:off x="3127821" y="1703092"/>
            <a:ext cx="1300163" cy="409575"/>
          </a:xfrm>
          <a:custGeom>
            <a:avLst/>
            <a:gdLst>
              <a:gd name="connsiteX0" fmla="*/ 0 w 1299876"/>
              <a:gd name="connsiteY0" fmla="*/ 0 h 409555"/>
              <a:gd name="connsiteX1" fmla="*/ 1299876 w 1299876"/>
              <a:gd name="connsiteY1" fmla="*/ 0 h 409555"/>
              <a:gd name="connsiteX2" fmla="*/ 1299876 w 1299876"/>
              <a:gd name="connsiteY2" fmla="*/ 409555 h 409555"/>
              <a:gd name="connsiteX3" fmla="*/ 0 w 1299876"/>
              <a:gd name="connsiteY3" fmla="*/ 409555 h 409555"/>
              <a:gd name="connsiteX4" fmla="*/ 0 w 1299876"/>
              <a:gd name="connsiteY4" fmla="*/ 0 h 40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876" h="409555">
                <a:moveTo>
                  <a:pt x="0" y="0"/>
                </a:moveTo>
                <a:lnTo>
                  <a:pt x="1299876" y="0"/>
                </a:lnTo>
                <a:lnTo>
                  <a:pt x="1299876" y="409555"/>
                </a:lnTo>
                <a:lnTo>
                  <a:pt x="0" y="4095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9568" tIns="99568" rIns="99568" bIns="99568" spcCol="1270"/>
          <a:lstStyle/>
          <a:p>
            <a:pPr algn="ctr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4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新細明體"/>
              </a:rPr>
              <a:t>2022-11-01</a:t>
            </a:r>
          </a:p>
          <a:p>
            <a:pPr algn="ctr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4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新細明體"/>
              </a:rPr>
              <a:t>2022-12-20</a:t>
            </a:r>
            <a:endParaRPr kumimoji="0" lang="zh-TW" altLang="en-US" sz="1400" b="1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71" name="橢圓 73"/>
          <p:cNvSpPr>
            <a:spLocks noChangeArrowheads="1"/>
          </p:cNvSpPr>
          <p:nvPr/>
        </p:nvSpPr>
        <p:spPr bwMode="auto">
          <a:xfrm>
            <a:off x="3587750" y="2300821"/>
            <a:ext cx="103188" cy="101600"/>
          </a:xfrm>
          <a:prstGeom prst="ellipse">
            <a:avLst/>
          </a:prstGeom>
          <a:solidFill>
            <a:srgbClr val="4F81BD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hangingPunct="0"/>
            <a:endParaRPr lang="zh-TW" altLang="en-US" sz="2400" b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2" name="手繪多邊形 71"/>
          <p:cNvSpPr/>
          <p:nvPr/>
        </p:nvSpPr>
        <p:spPr bwMode="auto">
          <a:xfrm>
            <a:off x="7629497" y="3445979"/>
            <a:ext cx="1297425" cy="581025"/>
          </a:xfrm>
          <a:custGeom>
            <a:avLst/>
            <a:gdLst>
              <a:gd name="connsiteX0" fmla="*/ 0 w 1041516"/>
              <a:gd name="connsiteY0" fmla="*/ 104152 h 1209600"/>
              <a:gd name="connsiteX1" fmla="*/ 104152 w 1041516"/>
              <a:gd name="connsiteY1" fmla="*/ 0 h 1209600"/>
              <a:gd name="connsiteX2" fmla="*/ 937364 w 1041516"/>
              <a:gd name="connsiteY2" fmla="*/ 0 h 1209600"/>
              <a:gd name="connsiteX3" fmla="*/ 1041516 w 1041516"/>
              <a:gd name="connsiteY3" fmla="*/ 104152 h 1209600"/>
              <a:gd name="connsiteX4" fmla="*/ 1041516 w 1041516"/>
              <a:gd name="connsiteY4" fmla="*/ 1105448 h 1209600"/>
              <a:gd name="connsiteX5" fmla="*/ 937364 w 1041516"/>
              <a:gd name="connsiteY5" fmla="*/ 1209600 h 1209600"/>
              <a:gd name="connsiteX6" fmla="*/ 104152 w 1041516"/>
              <a:gd name="connsiteY6" fmla="*/ 1209600 h 1209600"/>
              <a:gd name="connsiteX7" fmla="*/ 0 w 1041516"/>
              <a:gd name="connsiteY7" fmla="*/ 1105448 h 1209600"/>
              <a:gd name="connsiteX8" fmla="*/ 0 w 1041516"/>
              <a:gd name="connsiteY8" fmla="*/ 104152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516" h="1209600">
                <a:moveTo>
                  <a:pt x="0" y="104152"/>
                </a:moveTo>
                <a:cubicBezTo>
                  <a:pt x="0" y="46630"/>
                  <a:pt x="46630" y="0"/>
                  <a:pt x="104152" y="0"/>
                </a:cubicBezTo>
                <a:lnTo>
                  <a:pt x="937364" y="0"/>
                </a:lnTo>
                <a:cubicBezTo>
                  <a:pt x="994886" y="0"/>
                  <a:pt x="1041516" y="46630"/>
                  <a:pt x="1041516" y="104152"/>
                </a:cubicBezTo>
                <a:lnTo>
                  <a:pt x="1041516" y="1105448"/>
                </a:lnTo>
                <a:cubicBezTo>
                  <a:pt x="1041516" y="1162970"/>
                  <a:pt x="994886" y="1209600"/>
                  <a:pt x="937364" y="1209600"/>
                </a:cubicBezTo>
                <a:lnTo>
                  <a:pt x="104152" y="1209600"/>
                </a:lnTo>
                <a:cubicBezTo>
                  <a:pt x="46630" y="1209600"/>
                  <a:pt x="0" y="1162970"/>
                  <a:pt x="0" y="1105448"/>
                </a:cubicBezTo>
                <a:lnTo>
                  <a:pt x="0" y="104152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 w="25400" cap="flat" cmpd="sng" algn="ctr">
            <a:solidFill>
              <a:srgbClr val="4F81BD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115849" tIns="115849" rIns="115849" bIns="115849" spcCol="1270"/>
          <a:lstStyle/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kumimoji="0" lang="zh-TW" altLang="en-US" sz="12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提供過版</a:t>
            </a:r>
            <a:r>
              <a:rPr kumimoji="0" lang="zh-TW" altLang="en-US" sz="12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kumimoji="0" lang="en-US" altLang="zh-TW" sz="1200" b="1" kern="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  <a:defRPr/>
            </a:pPr>
            <a:r>
              <a:rPr kumimoji="0" lang="zh-TW" altLang="en-US" sz="12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完成上</a:t>
            </a:r>
            <a:r>
              <a:rPr kumimoji="0" lang="zh-TW" altLang="en-US" sz="1200" b="1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endParaRPr kumimoji="0" lang="en-US" altLang="zh-TW" sz="1200" b="1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10197" y="166218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sym typeface="Wingdings" panose="05000000000000000000" pitchFamily="2" charset="2"/>
              </a:rPr>
              <a:t></a:t>
            </a: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74" name="手繪多邊形 73"/>
          <p:cNvSpPr/>
          <p:nvPr/>
        </p:nvSpPr>
        <p:spPr>
          <a:xfrm>
            <a:off x="4639989" y="1712652"/>
            <a:ext cx="1300163" cy="409575"/>
          </a:xfrm>
          <a:custGeom>
            <a:avLst/>
            <a:gdLst>
              <a:gd name="connsiteX0" fmla="*/ 0 w 1299876"/>
              <a:gd name="connsiteY0" fmla="*/ 0 h 409555"/>
              <a:gd name="connsiteX1" fmla="*/ 1299876 w 1299876"/>
              <a:gd name="connsiteY1" fmla="*/ 0 h 409555"/>
              <a:gd name="connsiteX2" fmla="*/ 1299876 w 1299876"/>
              <a:gd name="connsiteY2" fmla="*/ 409555 h 409555"/>
              <a:gd name="connsiteX3" fmla="*/ 0 w 1299876"/>
              <a:gd name="connsiteY3" fmla="*/ 409555 h 409555"/>
              <a:gd name="connsiteX4" fmla="*/ 0 w 1299876"/>
              <a:gd name="connsiteY4" fmla="*/ 0 h 40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876" h="409555">
                <a:moveTo>
                  <a:pt x="0" y="0"/>
                </a:moveTo>
                <a:lnTo>
                  <a:pt x="1299876" y="0"/>
                </a:lnTo>
                <a:lnTo>
                  <a:pt x="1299876" y="409555"/>
                </a:lnTo>
                <a:lnTo>
                  <a:pt x="0" y="4095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9568" tIns="99568" rIns="99568" bIns="99568" spcCol="1270"/>
          <a:lstStyle/>
          <a:p>
            <a:pPr algn="ctr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4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新細明體"/>
              </a:rPr>
              <a:t>2022-12-21</a:t>
            </a:r>
          </a:p>
          <a:p>
            <a:pPr algn="ctr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4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新細明體"/>
              </a:rPr>
              <a:t>2022-12-29</a:t>
            </a:r>
            <a:endParaRPr kumimoji="0" lang="zh-TW" altLang="en-US" sz="1400" b="1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4837113" y="2815171"/>
            <a:ext cx="4235450" cy="190669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 76"/>
          <p:cNvSpPr/>
          <p:nvPr/>
        </p:nvSpPr>
        <p:spPr>
          <a:xfrm>
            <a:off x="1637645" y="1719002"/>
            <a:ext cx="1300163" cy="409575"/>
          </a:xfrm>
          <a:custGeom>
            <a:avLst/>
            <a:gdLst>
              <a:gd name="connsiteX0" fmla="*/ 0 w 1299876"/>
              <a:gd name="connsiteY0" fmla="*/ 0 h 409555"/>
              <a:gd name="connsiteX1" fmla="*/ 1299876 w 1299876"/>
              <a:gd name="connsiteY1" fmla="*/ 0 h 409555"/>
              <a:gd name="connsiteX2" fmla="*/ 1299876 w 1299876"/>
              <a:gd name="connsiteY2" fmla="*/ 409555 h 409555"/>
              <a:gd name="connsiteX3" fmla="*/ 0 w 1299876"/>
              <a:gd name="connsiteY3" fmla="*/ 409555 h 409555"/>
              <a:gd name="connsiteX4" fmla="*/ 0 w 1299876"/>
              <a:gd name="connsiteY4" fmla="*/ 0 h 40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876" h="409555">
                <a:moveTo>
                  <a:pt x="0" y="0"/>
                </a:moveTo>
                <a:lnTo>
                  <a:pt x="1299876" y="0"/>
                </a:lnTo>
                <a:lnTo>
                  <a:pt x="1299876" y="409555"/>
                </a:lnTo>
                <a:lnTo>
                  <a:pt x="0" y="4095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9568" tIns="99568" rIns="99568" bIns="99568" spcCol="1270"/>
          <a:lstStyle/>
          <a:p>
            <a:pPr algn="ctr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4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新細明體"/>
              </a:rPr>
              <a:t>2022-10-02</a:t>
            </a:r>
          </a:p>
          <a:p>
            <a:pPr algn="ctr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4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新細明體"/>
              </a:rPr>
              <a:t>2022-10-31</a:t>
            </a:r>
            <a:endParaRPr kumimoji="0" lang="zh-TW" altLang="en-US" sz="1400" b="1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78" name="手繪多邊形 77"/>
          <p:cNvSpPr/>
          <p:nvPr/>
        </p:nvSpPr>
        <p:spPr>
          <a:xfrm>
            <a:off x="6413152" y="1708895"/>
            <a:ext cx="1300163" cy="409575"/>
          </a:xfrm>
          <a:custGeom>
            <a:avLst/>
            <a:gdLst>
              <a:gd name="connsiteX0" fmla="*/ 0 w 1299876"/>
              <a:gd name="connsiteY0" fmla="*/ 0 h 409555"/>
              <a:gd name="connsiteX1" fmla="*/ 1299876 w 1299876"/>
              <a:gd name="connsiteY1" fmla="*/ 0 h 409555"/>
              <a:gd name="connsiteX2" fmla="*/ 1299876 w 1299876"/>
              <a:gd name="connsiteY2" fmla="*/ 409555 h 409555"/>
              <a:gd name="connsiteX3" fmla="*/ 0 w 1299876"/>
              <a:gd name="connsiteY3" fmla="*/ 409555 h 409555"/>
              <a:gd name="connsiteX4" fmla="*/ 0 w 1299876"/>
              <a:gd name="connsiteY4" fmla="*/ 0 h 40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876" h="409555">
                <a:moveTo>
                  <a:pt x="0" y="0"/>
                </a:moveTo>
                <a:lnTo>
                  <a:pt x="1299876" y="0"/>
                </a:lnTo>
                <a:lnTo>
                  <a:pt x="1299876" y="409555"/>
                </a:lnTo>
                <a:lnTo>
                  <a:pt x="0" y="4095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9568" tIns="99568" rIns="99568" bIns="99568" spcCol="1270"/>
          <a:lstStyle/>
          <a:p>
            <a:pPr algn="ctr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4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新細明體"/>
              </a:rPr>
              <a:t>2022-12-31</a:t>
            </a:r>
          </a:p>
          <a:p>
            <a:pPr algn="ctr"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4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新細明體"/>
              </a:rPr>
              <a:t>2022-13-31</a:t>
            </a:r>
            <a:endParaRPr kumimoji="0" lang="zh-TW" altLang="en-US" sz="1400" b="1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80" name="手繪多邊形 79"/>
          <p:cNvSpPr/>
          <p:nvPr/>
        </p:nvSpPr>
        <p:spPr>
          <a:xfrm>
            <a:off x="5189538" y="3928009"/>
            <a:ext cx="2190774" cy="681037"/>
          </a:xfrm>
          <a:custGeom>
            <a:avLst/>
            <a:gdLst>
              <a:gd name="connsiteX0" fmla="*/ 0 w 1041516"/>
              <a:gd name="connsiteY0" fmla="*/ 62158 h 621581"/>
              <a:gd name="connsiteX1" fmla="*/ 62158 w 1041516"/>
              <a:gd name="connsiteY1" fmla="*/ 0 h 621581"/>
              <a:gd name="connsiteX2" fmla="*/ 979358 w 1041516"/>
              <a:gd name="connsiteY2" fmla="*/ 0 h 621581"/>
              <a:gd name="connsiteX3" fmla="*/ 1041516 w 1041516"/>
              <a:gd name="connsiteY3" fmla="*/ 62158 h 621581"/>
              <a:gd name="connsiteX4" fmla="*/ 1041516 w 1041516"/>
              <a:gd name="connsiteY4" fmla="*/ 559423 h 621581"/>
              <a:gd name="connsiteX5" fmla="*/ 979358 w 1041516"/>
              <a:gd name="connsiteY5" fmla="*/ 621581 h 621581"/>
              <a:gd name="connsiteX6" fmla="*/ 62158 w 1041516"/>
              <a:gd name="connsiteY6" fmla="*/ 621581 h 621581"/>
              <a:gd name="connsiteX7" fmla="*/ 0 w 1041516"/>
              <a:gd name="connsiteY7" fmla="*/ 559423 h 621581"/>
              <a:gd name="connsiteX8" fmla="*/ 0 w 1041516"/>
              <a:gd name="connsiteY8" fmla="*/ 62158 h 62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516" h="621581">
                <a:moveTo>
                  <a:pt x="0" y="62158"/>
                </a:moveTo>
                <a:cubicBezTo>
                  <a:pt x="0" y="27829"/>
                  <a:pt x="27829" y="0"/>
                  <a:pt x="62158" y="0"/>
                </a:cubicBezTo>
                <a:lnTo>
                  <a:pt x="979358" y="0"/>
                </a:lnTo>
                <a:cubicBezTo>
                  <a:pt x="1013687" y="0"/>
                  <a:pt x="1041516" y="27829"/>
                  <a:pt x="1041516" y="62158"/>
                </a:cubicBezTo>
                <a:lnTo>
                  <a:pt x="1041516" y="559423"/>
                </a:lnTo>
                <a:cubicBezTo>
                  <a:pt x="1041516" y="593752"/>
                  <a:pt x="1013687" y="621581"/>
                  <a:pt x="979358" y="621581"/>
                </a:cubicBezTo>
                <a:lnTo>
                  <a:pt x="62158" y="621581"/>
                </a:lnTo>
                <a:cubicBezTo>
                  <a:pt x="27829" y="621581"/>
                  <a:pt x="0" y="593752"/>
                  <a:pt x="0" y="559423"/>
                </a:cubicBezTo>
                <a:lnTo>
                  <a:pt x="0" y="621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lIns="113792" tIns="113792" rIns="113792" bIns="268154" spcCol="1270"/>
          <a:lstStyle/>
          <a:p>
            <a:pPr algn="ctr" defTabSz="7112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zh-TW" altLang="en-US" sz="1200" b="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來回</a:t>
            </a:r>
            <a:r>
              <a:rPr kumimoji="0" lang="zh-TW" altLang="en-US" sz="1200" b="1" kern="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 </a:t>
            </a:r>
            <a:r>
              <a:rPr kumimoji="0" lang="en-US" altLang="zh-TW" sz="1200" b="1" kern="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0" lang="zh-TW" altLang="en-US" sz="1200" b="1" kern="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溝通</a:t>
            </a:r>
            <a:endParaRPr kumimoji="0" lang="en-US" altLang="zh-TW" sz="1200" b="1" kern="0" dirty="0" smtClean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7112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0" lang="en-US" altLang="zh-TW" sz="1200" b="1" kern="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kumimoji="0" lang="zh-TW" altLang="en-US" sz="1200" b="1" kern="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修改及開</a:t>
            </a:r>
            <a:r>
              <a:rPr kumimoji="0" lang="zh-TW" altLang="en-US" sz="1200" b="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393702" y="1659986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sym typeface="Wingdings" panose="05000000000000000000" pitchFamily="2" charset="2"/>
              </a:rPr>
              <a:t></a:t>
            </a: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75055" y="166218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sym typeface="Wingdings" panose="05000000000000000000" pitchFamily="2" charset="2"/>
              </a:rPr>
              <a:t></a:t>
            </a: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31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62271" y="1752600"/>
            <a:ext cx="7781433" cy="4605338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編輯調整貨幣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3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31640" y="2276872"/>
            <a:ext cx="662463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fontAlgn="b" hangingPunct="1">
              <a:spcBef>
                <a:spcPts val="2400"/>
              </a:spcBef>
            </a:pPr>
            <a:r>
              <a:rPr lang="zh-TW" altLang="en-US" sz="4400" dirty="0">
                <a:solidFill>
                  <a:srgbClr val="000000"/>
                </a:solidFill>
              </a:rPr>
              <a:t>報告</a:t>
            </a:r>
            <a:r>
              <a:rPr lang="zh-TW" altLang="en-US" sz="4400" dirty="0" smtClean="0">
                <a:solidFill>
                  <a:srgbClr val="000000"/>
                </a:solidFill>
              </a:rPr>
              <a:t>完畢</a:t>
            </a:r>
            <a:endParaRPr lang="en-US" altLang="zh-TW" sz="4400" dirty="0">
              <a:solidFill>
                <a:srgbClr val="990000"/>
              </a:solidFill>
            </a:endParaRPr>
          </a:p>
          <a:p>
            <a:pPr algn="ctr" eaLnBrk="1" fontAlgn="b" hangingPunct="1">
              <a:spcBef>
                <a:spcPts val="2400"/>
              </a:spcBef>
            </a:pPr>
            <a:r>
              <a:rPr lang="en-US" altLang="zh-TW" sz="4400" dirty="0">
                <a:solidFill>
                  <a:srgbClr val="00006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03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效益評估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442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43608" y="397633"/>
            <a:ext cx="8186868" cy="6096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介面功能說明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6" name="群組 5"/>
          <p:cNvGrpSpPr/>
          <p:nvPr/>
        </p:nvGrpSpPr>
        <p:grpSpPr>
          <a:xfrm>
            <a:off x="1187624" y="1628800"/>
            <a:ext cx="7122048" cy="4032448"/>
            <a:chOff x="1385737" y="1556792"/>
            <a:chExt cx="7122048" cy="4032448"/>
          </a:xfrm>
        </p:grpSpPr>
        <p:grpSp>
          <p:nvGrpSpPr>
            <p:cNvPr id="7" name="群組 6"/>
            <p:cNvGrpSpPr/>
            <p:nvPr/>
          </p:nvGrpSpPr>
          <p:grpSpPr>
            <a:xfrm>
              <a:off x="1385737" y="1556792"/>
              <a:ext cx="6985025" cy="4032448"/>
              <a:chOff x="1115616" y="2015344"/>
              <a:chExt cx="6401383" cy="36004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115616" y="2015344"/>
                <a:ext cx="6401383" cy="3600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115616" y="2015344"/>
                <a:ext cx="6401383" cy="432048"/>
                <a:chOff x="1043608" y="2060848"/>
                <a:chExt cx="6401383" cy="432048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043608" y="2060848"/>
                  <a:ext cx="1584176" cy="432048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627784" y="2061944"/>
                  <a:ext cx="1604830" cy="430951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4234115" y="2060848"/>
                  <a:ext cx="1589608" cy="43204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823722" y="2060848"/>
                  <a:ext cx="1621269" cy="432048"/>
                </a:xfrm>
                <a:prstGeom prst="rect">
                  <a:avLst/>
                </a:prstGeom>
                <a:solidFill>
                  <a:srgbClr val="99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8" name="文字方塊 7"/>
            <p:cNvSpPr txBox="1"/>
            <p:nvPr/>
          </p:nvSpPr>
          <p:spPr>
            <a:xfrm>
              <a:off x="1619672" y="1621767"/>
              <a:ext cx="172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 刪除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02288" y="1621767"/>
              <a:ext cx="1675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製作先備報表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942169" y="1621767"/>
              <a:ext cx="157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選擇報價銀行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635328" y="1621767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郵寄至銀行窗口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0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43608" y="764704"/>
            <a:ext cx="8186868" cy="6096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最初檔案格式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90328"/>
            <a:ext cx="1400370" cy="424874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067944" y="356438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會有一檔案</a:t>
            </a:r>
            <a:r>
              <a:rPr lang="en-US" altLang="zh-TW" dirty="0" smtClean="0"/>
              <a:t>(ISIN.csv)</a:t>
            </a:r>
            <a:r>
              <a:rPr lang="zh-TW" altLang="en-US" dirty="0" smtClean="0"/>
              <a:t>內涵需要報價的證券</a:t>
            </a:r>
            <a:r>
              <a:rPr lang="en-US" altLang="zh-TW" dirty="0" smtClean="0"/>
              <a:t>ISIN-code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691711" y="3363217"/>
            <a:ext cx="5234540" cy="10419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691711" y="4763345"/>
            <a:ext cx="5234540" cy="10419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67944" y="486916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以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套件讀入此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5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07349" y="451418"/>
            <a:ext cx="8186868" cy="6096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介面功能說明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pSp>
        <p:nvGrpSpPr>
          <p:cNvPr id="15" name="群組 14"/>
          <p:cNvGrpSpPr/>
          <p:nvPr/>
        </p:nvGrpSpPr>
        <p:grpSpPr>
          <a:xfrm>
            <a:off x="1348531" y="1544829"/>
            <a:ext cx="7122048" cy="4032448"/>
            <a:chOff x="1385737" y="1556792"/>
            <a:chExt cx="7122048" cy="4032448"/>
          </a:xfrm>
        </p:grpSpPr>
        <p:grpSp>
          <p:nvGrpSpPr>
            <p:cNvPr id="10" name="群組 9"/>
            <p:cNvGrpSpPr/>
            <p:nvPr/>
          </p:nvGrpSpPr>
          <p:grpSpPr>
            <a:xfrm>
              <a:off x="1385737" y="1556792"/>
              <a:ext cx="6985025" cy="4032448"/>
              <a:chOff x="1115616" y="2015344"/>
              <a:chExt cx="6401383" cy="36004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15616" y="2015344"/>
                <a:ext cx="6401383" cy="3600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/>
              <p:cNvGrpSpPr/>
              <p:nvPr/>
            </p:nvGrpSpPr>
            <p:grpSpPr>
              <a:xfrm>
                <a:off x="1115616" y="2015344"/>
                <a:ext cx="6401383" cy="433144"/>
                <a:chOff x="1043608" y="2060848"/>
                <a:chExt cx="6401383" cy="433144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043608" y="2060848"/>
                  <a:ext cx="1584176" cy="432048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2627784" y="2061944"/>
                  <a:ext cx="1604830" cy="4320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4234115" y="2060848"/>
                  <a:ext cx="1589608" cy="43204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823722" y="2060848"/>
                  <a:ext cx="1621269" cy="432048"/>
                </a:xfrm>
                <a:prstGeom prst="rect">
                  <a:avLst/>
                </a:prstGeom>
                <a:solidFill>
                  <a:srgbClr val="99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1619672" y="1621767"/>
              <a:ext cx="172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更新 刪除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202288" y="1621767"/>
              <a:ext cx="1675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製作先備報表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942169" y="1621767"/>
              <a:ext cx="157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選擇報價銀行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635328" y="1621767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郵寄至銀行窗口</a:t>
              </a:r>
              <a:endParaRPr lang="zh-TW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1627068" y="2197423"/>
            <a:ext cx="27373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209864" y="2443101"/>
            <a:ext cx="2442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輸入</a:t>
            </a:r>
            <a:r>
              <a:rPr lang="en-US" altLang="zh-TW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ISIN-code)</a:t>
            </a:r>
            <a:endParaRPr lang="zh-TW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456028" y="2364787"/>
            <a:ext cx="907054" cy="3335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572936" y="2329026"/>
            <a:ext cx="7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搜尋</a:t>
            </a:r>
            <a:endParaRPr lang="zh-TW" altLang="en-US" dirty="0"/>
          </a:p>
        </p:txBody>
      </p:sp>
      <p:cxnSp>
        <p:nvCxnSpPr>
          <p:cNvPr id="21" name="肘形接點 20"/>
          <p:cNvCxnSpPr/>
          <p:nvPr/>
        </p:nvCxnSpPr>
        <p:spPr>
          <a:xfrm>
            <a:off x="1691680" y="2801155"/>
            <a:ext cx="1739323" cy="573782"/>
          </a:xfrm>
          <a:prstGeom prst="bentConnector3">
            <a:avLst>
              <a:gd name="adj1" fmla="val 7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563888" y="308804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ISIN-code </a:t>
            </a:r>
            <a:r>
              <a:rPr lang="zh-TW" altLang="en-US" dirty="0" smtClean="0"/>
              <a:t>尚未存在於</a:t>
            </a:r>
            <a:r>
              <a:rPr lang="en-US" altLang="zh-TW" dirty="0" smtClean="0"/>
              <a:t>ISIN.csv</a:t>
            </a:r>
            <a:r>
              <a:rPr lang="zh-TW" altLang="en-US" dirty="0" smtClean="0"/>
              <a:t>檔案中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4497534" y="3596814"/>
            <a:ext cx="907054" cy="3335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614442" y="3561053"/>
            <a:ext cx="7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</a:t>
            </a:r>
          </a:p>
        </p:txBody>
      </p:sp>
      <p:cxnSp>
        <p:nvCxnSpPr>
          <p:cNvPr id="31" name="肘形接點 30"/>
          <p:cNvCxnSpPr/>
          <p:nvPr/>
        </p:nvCxnSpPr>
        <p:spPr>
          <a:xfrm>
            <a:off x="1691680" y="3112627"/>
            <a:ext cx="1760562" cy="1484365"/>
          </a:xfrm>
          <a:prstGeom prst="bentConnector3">
            <a:avLst>
              <a:gd name="adj1" fmla="val 8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563888" y="432007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ISIN-code </a:t>
            </a:r>
            <a:r>
              <a:rPr lang="zh-TW" altLang="en-US" dirty="0"/>
              <a:t>已</a:t>
            </a:r>
            <a:r>
              <a:rPr lang="zh-TW" altLang="en-US" dirty="0" smtClean="0"/>
              <a:t>存在於</a:t>
            </a:r>
            <a:r>
              <a:rPr lang="en-US" altLang="zh-TW" dirty="0" smtClean="0"/>
              <a:t>ISIN.csv</a:t>
            </a:r>
            <a:r>
              <a:rPr lang="zh-TW" altLang="en-US" dirty="0" smtClean="0"/>
              <a:t>檔案中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4535235" y="4799770"/>
            <a:ext cx="907054" cy="3335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4652143" y="4764009"/>
            <a:ext cx="7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刪除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1427738" y="5804430"/>
            <a:ext cx="5629843" cy="5038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627068" y="5877272"/>
            <a:ext cx="532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得到一更新過的</a:t>
            </a:r>
            <a:r>
              <a:rPr lang="en-US" altLang="zh-TW" dirty="0" smtClean="0"/>
              <a:t>ISIN.csv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1338923" y="1424232"/>
            <a:ext cx="1752117" cy="711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75042" y="332098"/>
            <a:ext cx="8186868" cy="609600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介面功能說明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2" name="圓角矩形 1"/>
          <p:cNvSpPr/>
          <p:nvPr/>
        </p:nvSpPr>
        <p:spPr>
          <a:xfrm>
            <a:off x="1275260" y="5589240"/>
            <a:ext cx="5961036" cy="624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275260" y="1220602"/>
            <a:ext cx="7122048" cy="4032448"/>
            <a:chOff x="1385737" y="1556792"/>
            <a:chExt cx="7122048" cy="4032448"/>
          </a:xfrm>
        </p:grpSpPr>
        <p:grpSp>
          <p:nvGrpSpPr>
            <p:cNvPr id="9" name="群組 8"/>
            <p:cNvGrpSpPr/>
            <p:nvPr/>
          </p:nvGrpSpPr>
          <p:grpSpPr>
            <a:xfrm>
              <a:off x="1385737" y="1556792"/>
              <a:ext cx="6985025" cy="4032448"/>
              <a:chOff x="1115616" y="2015344"/>
              <a:chExt cx="6401383" cy="36004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115616" y="2015344"/>
                <a:ext cx="6401383" cy="3600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5" name="群組 14"/>
              <p:cNvGrpSpPr/>
              <p:nvPr/>
            </p:nvGrpSpPr>
            <p:grpSpPr>
              <a:xfrm>
                <a:off x="1115616" y="2015344"/>
                <a:ext cx="6401383" cy="433144"/>
                <a:chOff x="1043608" y="2060848"/>
                <a:chExt cx="6401383" cy="433144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043608" y="2060848"/>
                  <a:ext cx="1584176" cy="432048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2627784" y="2061944"/>
                  <a:ext cx="1604830" cy="4320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4234115" y="2060848"/>
                  <a:ext cx="1589608" cy="43204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823722" y="2060848"/>
                  <a:ext cx="1621269" cy="432048"/>
                </a:xfrm>
                <a:prstGeom prst="rect">
                  <a:avLst/>
                </a:prstGeom>
                <a:solidFill>
                  <a:srgbClr val="99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0" name="文字方塊 9"/>
            <p:cNvSpPr txBox="1"/>
            <p:nvPr/>
          </p:nvSpPr>
          <p:spPr>
            <a:xfrm>
              <a:off x="1619672" y="1621767"/>
              <a:ext cx="172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更新 刪除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288" y="1621767"/>
              <a:ext cx="1675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製作先備報表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942169" y="1621767"/>
              <a:ext cx="157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選擇報價銀行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35328" y="1621767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郵寄至銀行窗口</a:t>
              </a:r>
              <a:endParaRPr lang="zh-TW" altLang="en-US" dirty="0"/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5660413" y="4118330"/>
            <a:ext cx="1628139" cy="4161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868144" y="4149080"/>
            <a:ext cx="14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製作報表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403648" y="573325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ISIN-code.csv</a:t>
            </a:r>
            <a:r>
              <a:rPr lang="zh-TW" altLang="en-US" dirty="0" smtClean="0"/>
              <a:t>檔案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Excel1 &amp; Bond Price</a:t>
            </a:r>
            <a:r>
              <a:rPr lang="zh-TW" altLang="en-US" dirty="0" smtClean="0"/>
              <a:t>報表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3025915" y="1114467"/>
            <a:ext cx="1752117" cy="711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先備報表製作過程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AD0C8A-1F51-492B-8E85-25FB2026A9C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流程圖: 程序 5"/>
          <p:cNvSpPr/>
          <p:nvPr/>
        </p:nvSpPr>
        <p:spPr>
          <a:xfrm>
            <a:off x="742850" y="1313714"/>
            <a:ext cx="3888432" cy="79208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透過</a:t>
            </a:r>
            <a:r>
              <a:rPr lang="en-US" altLang="zh-TW" dirty="0" smtClean="0">
                <a:solidFill>
                  <a:schemeClr val="tx1"/>
                </a:solidFill>
              </a:rPr>
              <a:t>Python</a:t>
            </a:r>
            <a:r>
              <a:rPr lang="zh-TW" altLang="en-US" dirty="0" smtClean="0">
                <a:solidFill>
                  <a:schemeClr val="tx1"/>
                </a:solidFill>
              </a:rPr>
              <a:t>套件</a:t>
            </a:r>
            <a:r>
              <a:rPr lang="en-US" altLang="zh-TW" dirty="0" smtClean="0">
                <a:solidFill>
                  <a:schemeClr val="tx1"/>
                </a:solidFill>
              </a:rPr>
              <a:t>Pandas</a:t>
            </a:r>
            <a:r>
              <a:rPr lang="zh-TW" altLang="en-US" dirty="0" smtClean="0">
                <a:solidFill>
                  <a:schemeClr val="tx1"/>
                </a:solidFill>
              </a:rPr>
              <a:t>讀入更新過的</a:t>
            </a:r>
            <a:r>
              <a:rPr lang="en-US" altLang="zh-TW" dirty="0" smtClean="0">
                <a:solidFill>
                  <a:schemeClr val="tx1"/>
                </a:solidFill>
              </a:rPr>
              <a:t>ISIN.csv</a:t>
            </a:r>
            <a:r>
              <a:rPr lang="zh-TW" altLang="en-US" dirty="0" smtClean="0">
                <a:solidFill>
                  <a:schemeClr val="tx1"/>
                </a:solidFill>
              </a:rPr>
              <a:t>檔案為</a:t>
            </a:r>
            <a:r>
              <a:rPr lang="en-US" altLang="zh-TW" dirty="0" err="1" smtClean="0">
                <a:solidFill>
                  <a:schemeClr val="tx1"/>
                </a:solidFill>
              </a:rPr>
              <a:t>DataFrame</a:t>
            </a:r>
            <a:r>
              <a:rPr lang="zh-TW" altLang="en-US" dirty="0" smtClean="0">
                <a:solidFill>
                  <a:schemeClr val="tx1"/>
                </a:solidFill>
              </a:rPr>
              <a:t>格式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752475" y="3111601"/>
            <a:ext cx="3888432" cy="94265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串</a:t>
            </a:r>
            <a:r>
              <a:rPr lang="en-US" altLang="zh-TW" dirty="0" err="1" smtClean="0">
                <a:solidFill>
                  <a:schemeClr val="tx1"/>
                </a:solidFill>
              </a:rPr>
              <a:t>BoomBerg</a:t>
            </a:r>
            <a:r>
              <a:rPr lang="en-US" altLang="zh-TW" dirty="0" smtClean="0">
                <a:solidFill>
                  <a:schemeClr val="tx1"/>
                </a:solidFill>
              </a:rPr>
              <a:t> API</a:t>
            </a:r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 smtClean="0">
                <a:solidFill>
                  <a:schemeClr val="tx1"/>
                </a:solidFill>
              </a:rPr>
              <a:t>Excel1</a:t>
            </a:r>
            <a:r>
              <a:rPr lang="zh-TW" altLang="en-US" dirty="0" smtClean="0">
                <a:solidFill>
                  <a:schemeClr val="tx1"/>
                </a:solidFill>
              </a:rPr>
              <a:t>表格欄位內值補全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752475" y="2204864"/>
            <a:ext cx="3878807" cy="79208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加入</a:t>
            </a:r>
            <a:r>
              <a:rPr lang="en-US" altLang="zh-TW" dirty="0" smtClean="0">
                <a:solidFill>
                  <a:schemeClr val="tx1"/>
                </a:solidFill>
              </a:rPr>
              <a:t>Excel1</a:t>
            </a:r>
            <a:r>
              <a:rPr lang="zh-TW" altLang="en-US" dirty="0" smtClean="0">
                <a:solidFill>
                  <a:schemeClr val="tx1"/>
                </a:solidFill>
              </a:rPr>
              <a:t>表格需要欄位，內值補</a:t>
            </a:r>
            <a:r>
              <a:rPr lang="en-US" altLang="zh-TW" dirty="0" err="1" smtClean="0">
                <a:solidFill>
                  <a:schemeClr val="tx1"/>
                </a:solidFill>
              </a:rPr>
              <a:t>NaN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7" idx="3"/>
          </p:cNvCxnSpPr>
          <p:nvPr/>
        </p:nvCxnSpPr>
        <p:spPr>
          <a:xfrm flipV="1">
            <a:off x="4640907" y="3582927"/>
            <a:ext cx="122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流程圖: 預設處理作業 11"/>
          <p:cNvSpPr/>
          <p:nvPr/>
        </p:nvSpPr>
        <p:spPr>
          <a:xfrm>
            <a:off x="5899559" y="3111601"/>
            <a:ext cx="2664296" cy="942653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輸出</a:t>
            </a:r>
            <a:r>
              <a:rPr lang="en-US" altLang="zh-TW" dirty="0" smtClean="0">
                <a:solidFill>
                  <a:schemeClr val="tx1"/>
                </a:solidFill>
              </a:rPr>
              <a:t>Excel1</a:t>
            </a:r>
            <a:r>
              <a:rPr lang="zh-TW" altLang="en-US" dirty="0" smtClean="0">
                <a:solidFill>
                  <a:schemeClr val="tx1"/>
                </a:solidFill>
              </a:rPr>
              <a:t>表格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752378" y="4221627"/>
            <a:ext cx="3888625" cy="93610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保留</a:t>
            </a:r>
            <a:r>
              <a:rPr lang="en-US" altLang="zh-TW" dirty="0">
                <a:solidFill>
                  <a:schemeClr val="tx1"/>
                </a:solidFill>
              </a:rPr>
              <a:t>Excel1</a:t>
            </a:r>
            <a:r>
              <a:rPr lang="zh-TW" altLang="en-US" dirty="0">
                <a:solidFill>
                  <a:schemeClr val="tx1"/>
                </a:solidFill>
              </a:rPr>
              <a:t>前四欄</a:t>
            </a:r>
            <a:r>
              <a:rPr lang="zh-TW" altLang="en-US" dirty="0" smtClean="0">
                <a:solidFill>
                  <a:schemeClr val="tx1"/>
                </a:solidFill>
              </a:rPr>
              <a:t>欄位</a:t>
            </a:r>
            <a:r>
              <a:rPr lang="en-US" altLang="zh-TW" dirty="0" smtClean="0">
                <a:solidFill>
                  <a:schemeClr val="tx1"/>
                </a:solidFill>
              </a:rPr>
              <a:t>(INSN, Security Name, Bid, Ask)</a:t>
            </a:r>
            <a:r>
              <a:rPr lang="zh-TW" altLang="en-US" dirty="0" smtClean="0">
                <a:solidFill>
                  <a:schemeClr val="tx1"/>
                </a:solidFill>
              </a:rPr>
              <a:t>，去除</a:t>
            </a:r>
            <a:r>
              <a:rPr lang="en-US" altLang="zh-TW" dirty="0" smtClean="0">
                <a:solidFill>
                  <a:schemeClr val="tx1"/>
                </a:solidFill>
              </a:rPr>
              <a:t>Bond Price </a:t>
            </a:r>
            <a:r>
              <a:rPr lang="zh-TW" altLang="en-US" dirty="0" smtClean="0">
                <a:solidFill>
                  <a:schemeClr val="tx1"/>
                </a:solidFill>
              </a:rPr>
              <a:t>表格不需要欄位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5" name="流程圖: 程序 14"/>
          <p:cNvSpPr/>
          <p:nvPr/>
        </p:nvSpPr>
        <p:spPr>
          <a:xfrm>
            <a:off x="752475" y="5415329"/>
            <a:ext cx="3888432" cy="94265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串</a:t>
            </a:r>
            <a:r>
              <a:rPr lang="en-US" altLang="zh-TW" dirty="0" err="1" smtClean="0">
                <a:solidFill>
                  <a:schemeClr val="tx1"/>
                </a:solidFill>
              </a:rPr>
              <a:t>BoomBerg</a:t>
            </a:r>
            <a:r>
              <a:rPr lang="en-US" altLang="zh-TW" dirty="0" smtClean="0">
                <a:solidFill>
                  <a:schemeClr val="tx1"/>
                </a:solidFill>
              </a:rPr>
              <a:t> API</a:t>
            </a:r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 smtClean="0">
                <a:solidFill>
                  <a:schemeClr val="tx1"/>
                </a:solidFill>
              </a:rPr>
              <a:t>Bond Price</a:t>
            </a:r>
            <a:r>
              <a:rPr lang="zh-TW" altLang="en-US" dirty="0" smtClean="0">
                <a:solidFill>
                  <a:schemeClr val="tx1"/>
                </a:solidFill>
              </a:rPr>
              <a:t>表格欄位內值補全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640907" y="5929473"/>
            <a:ext cx="122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流程圖: 預設處理作業 16"/>
          <p:cNvSpPr/>
          <p:nvPr/>
        </p:nvSpPr>
        <p:spPr>
          <a:xfrm>
            <a:off x="5899559" y="5458147"/>
            <a:ext cx="2664296" cy="942653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輸出</a:t>
            </a:r>
            <a:r>
              <a:rPr lang="en-US" altLang="zh-TW" dirty="0" smtClean="0">
                <a:solidFill>
                  <a:schemeClr val="tx1"/>
                </a:solidFill>
              </a:rPr>
              <a:t>Bond Price</a:t>
            </a:r>
            <a:r>
              <a:rPr lang="zh-TW" altLang="en-US" dirty="0" smtClean="0">
                <a:solidFill>
                  <a:schemeClr val="tx1"/>
                </a:solidFill>
              </a:rPr>
              <a:t>表格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555776" y="1984263"/>
            <a:ext cx="0" cy="24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555776" y="2974621"/>
            <a:ext cx="0" cy="24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555776" y="3978549"/>
            <a:ext cx="0" cy="24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555776" y="5172251"/>
            <a:ext cx="0" cy="24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0週年慶PPT">
  <a:themeElements>
    <a:clrScheme name="行務會議forma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行務會議forma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行務會議forma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行務會議forma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行務會議forma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行務會議forma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行務會議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行務會議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行務會議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heme_16_9">
  <a:themeElements>
    <a:clrScheme name="自定义 15">
      <a:dk1>
        <a:srgbClr val="262626"/>
      </a:dk1>
      <a:lt1>
        <a:srgbClr val="FFFFFF"/>
      </a:lt1>
      <a:dk2>
        <a:srgbClr val="262626"/>
      </a:dk2>
      <a:lt2>
        <a:srgbClr val="262626"/>
      </a:lt2>
      <a:accent1>
        <a:srgbClr val="FFC000"/>
      </a:accent1>
      <a:accent2>
        <a:srgbClr val="E03A33"/>
      </a:accent2>
      <a:accent3>
        <a:srgbClr val="9B0D76"/>
      </a:accent3>
      <a:accent4>
        <a:srgbClr val="335E95"/>
      </a:accent4>
      <a:accent5>
        <a:srgbClr val="0A8485"/>
      </a:accent5>
      <a:accent6>
        <a:srgbClr val="77A123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Roboto Medium"/>
      </a:majorFont>
      <a:minorFont>
        <a:latin typeface="Roboto Condensed"/>
        <a:ea typeface=""/>
        <a:cs typeface="Roboto Condense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230110</TotalTime>
  <Words>684</Words>
  <Application>Microsoft Office PowerPoint</Application>
  <PresentationFormat>如螢幕大小 (4:3)</PresentationFormat>
  <Paragraphs>178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5" baseType="lpstr">
      <vt:lpstr>微软雅黑</vt:lpstr>
      <vt:lpstr>Open Sans Extrabold</vt:lpstr>
      <vt:lpstr>Roboto Condensed</vt:lpstr>
      <vt:lpstr>Roboto Medium</vt:lpstr>
      <vt:lpstr>Source Sans Pro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70週年慶PPT</vt:lpstr>
      <vt:lpstr>3_Theme_16_9</vt:lpstr>
      <vt:lpstr>PowerPoint 簡報</vt:lpstr>
      <vt:lpstr>未自動化前報價表製作過程</vt:lpstr>
      <vt:lpstr>All in one e化專案進程</vt:lpstr>
      <vt:lpstr>效益評估</vt:lpstr>
      <vt:lpstr>介面功能說明</vt:lpstr>
      <vt:lpstr>最初檔案格式</vt:lpstr>
      <vt:lpstr>介面功能說明</vt:lpstr>
      <vt:lpstr>介面功能說明</vt:lpstr>
      <vt:lpstr>先備報表製作過程</vt:lpstr>
      <vt:lpstr>介面功能說明</vt:lpstr>
      <vt:lpstr>銀行報價表製作過程</vt:lpstr>
      <vt:lpstr>介面功能說明</vt:lpstr>
      <vt:lpstr>PowerPoint 簡報</vt:lpstr>
      <vt:lpstr>新增、刪除ISIN</vt:lpstr>
      <vt:lpstr>新增、刪除ISIN 、更新公司</vt:lpstr>
      <vt:lpstr>新增、刪除ISIN 、更新公司</vt:lpstr>
      <vt:lpstr>新增、刪除ISIN 、更新公司</vt:lpstr>
      <vt:lpstr>製作前置報表</vt:lpstr>
      <vt:lpstr>選擇公司製作報表、寄出報表</vt:lpstr>
      <vt:lpstr>編輯銀行窗口信箱</vt:lpstr>
      <vt:lpstr>編輯銀行窗口信箱</vt:lpstr>
      <vt:lpstr>編輯銀行窗口信箱</vt:lpstr>
      <vt:lpstr>編輯銀行窗口信箱</vt:lpstr>
      <vt:lpstr>編輯評級機構評級</vt:lpstr>
      <vt:lpstr>編輯評級機構評級</vt:lpstr>
      <vt:lpstr>編輯評級機構評級</vt:lpstr>
      <vt:lpstr>編輯評級機構評級</vt:lpstr>
      <vt:lpstr>編輯調整貨幣</vt:lpstr>
      <vt:lpstr>編輯調整貨幣</vt:lpstr>
      <vt:lpstr>編輯調整貨幣</vt:lpstr>
      <vt:lpstr>PowerPoint 簡報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2018年(標楷體版)</dc:title>
  <dc:creator>-</dc:creator>
  <cp:lastModifiedBy>Neil Lin 林曜</cp:lastModifiedBy>
  <cp:revision>4497</cp:revision>
  <cp:lastPrinted>2023-06-13T01:46:57Z</cp:lastPrinted>
  <dcterms:created xsi:type="dcterms:W3CDTF">2011-12-01T09:45:47Z</dcterms:created>
  <dcterms:modified xsi:type="dcterms:W3CDTF">2023-08-24T06:59:22Z</dcterms:modified>
</cp:coreProperties>
</file>