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yc\OneDrive\DeepLearning\lstm_dna\experiments\experiment_010\experiment_01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yc\OneDrive\DeepLearning\lstm_dna\experiments\experiment_010\experiment_01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experiment_010!$B$1</c:f>
              <c:strCache>
                <c:ptCount val="1"/>
                <c:pt idx="0">
                  <c:v>LSTM Precision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experiment_010!$A$2:$A$16</c:f>
              <c:strCache>
                <c:ptCount val="15"/>
                <c:pt idx="0">
                  <c:v>Escherichia coli</c:v>
                </c:pt>
                <c:pt idx="1">
                  <c:v>Vibrio cholerae</c:v>
                </c:pt>
                <c:pt idx="2">
                  <c:v>Pseudomonas aeruginosa</c:v>
                </c:pt>
                <c:pt idx="3">
                  <c:v>Streptococcus pneumoniae</c:v>
                </c:pt>
                <c:pt idx="4">
                  <c:v>Enterococcus faecalis</c:v>
                </c:pt>
                <c:pt idx="5">
                  <c:v>Helicobacter pylori</c:v>
                </c:pt>
                <c:pt idx="6">
                  <c:v>Bacillus subtilis</c:v>
                </c:pt>
                <c:pt idx="7">
                  <c:v>Clostridioides difficile</c:v>
                </c:pt>
                <c:pt idx="8">
                  <c:v>Porphyromonas gingivalis</c:v>
                </c:pt>
                <c:pt idx="9">
                  <c:v>Staphylococcus aureus</c:v>
                </c:pt>
                <c:pt idx="10">
                  <c:v>Mycobacterium tuberculosis</c:v>
                </c:pt>
                <c:pt idx="11">
                  <c:v>Salmonella enterica</c:v>
                </c:pt>
                <c:pt idx="12">
                  <c:v>Streptomyces coelicolor</c:v>
                </c:pt>
                <c:pt idx="13">
                  <c:v>Klebsiella pneumoniae</c:v>
                </c:pt>
                <c:pt idx="14">
                  <c:v>Acinetobacter baumannii</c:v>
                </c:pt>
              </c:strCache>
            </c:strRef>
          </c:cat>
          <c:val>
            <c:numRef>
              <c:f>experiment_010!$B$2:$B$16</c:f>
              <c:numCache>
                <c:formatCode>General</c:formatCode>
                <c:ptCount val="15"/>
                <c:pt idx="0">
                  <c:v>0.98894795432650096</c:v>
                </c:pt>
                <c:pt idx="1">
                  <c:v>0.98180208160665805</c:v>
                </c:pt>
                <c:pt idx="2">
                  <c:v>0.90679463956652295</c:v>
                </c:pt>
                <c:pt idx="3">
                  <c:v>0.98314505881799197</c:v>
                </c:pt>
                <c:pt idx="4">
                  <c:v>0.99032076290444904</c:v>
                </c:pt>
                <c:pt idx="5">
                  <c:v>0.96876026959514305</c:v>
                </c:pt>
                <c:pt idx="6">
                  <c:v>0.99544802530924203</c:v>
                </c:pt>
                <c:pt idx="7">
                  <c:v>0.99632180389756098</c:v>
                </c:pt>
                <c:pt idx="8">
                  <c:v>0.98680130840281499</c:v>
                </c:pt>
                <c:pt idx="9">
                  <c:v>0.985196253281865</c:v>
                </c:pt>
                <c:pt idx="10">
                  <c:v>0.955213607410345</c:v>
                </c:pt>
                <c:pt idx="11">
                  <c:v>0.97399889327813804</c:v>
                </c:pt>
                <c:pt idx="12">
                  <c:v>0.86652008775002198</c:v>
                </c:pt>
                <c:pt idx="13">
                  <c:v>0.98366645148929899</c:v>
                </c:pt>
                <c:pt idx="14">
                  <c:v>0.98098005250482001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F8-4493-9F45-FC18EA7113C9}"/>
            </c:ext>
          </c:extLst>
        </c:ser>
        <c:ser>
          <c:idx val="1"/>
          <c:order val="1"/>
          <c:tx>
            <c:strRef>
              <c:f>experiment_010!$D$1</c:f>
              <c:strCache>
                <c:ptCount val="1"/>
                <c:pt idx="0">
                  <c:v>ORFfinder Precision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experiment_010!$A$2:$A$16</c:f>
              <c:strCache>
                <c:ptCount val="15"/>
                <c:pt idx="0">
                  <c:v>Escherichia coli</c:v>
                </c:pt>
                <c:pt idx="1">
                  <c:v>Vibrio cholerae</c:v>
                </c:pt>
                <c:pt idx="2">
                  <c:v>Pseudomonas aeruginosa</c:v>
                </c:pt>
                <c:pt idx="3">
                  <c:v>Streptococcus pneumoniae</c:v>
                </c:pt>
                <c:pt idx="4">
                  <c:v>Enterococcus faecalis</c:v>
                </c:pt>
                <c:pt idx="5">
                  <c:v>Helicobacter pylori</c:v>
                </c:pt>
                <c:pt idx="6">
                  <c:v>Bacillus subtilis</c:v>
                </c:pt>
                <c:pt idx="7">
                  <c:v>Clostridioides difficile</c:v>
                </c:pt>
                <c:pt idx="8">
                  <c:v>Porphyromonas gingivalis</c:v>
                </c:pt>
                <c:pt idx="9">
                  <c:v>Staphylococcus aureus</c:v>
                </c:pt>
                <c:pt idx="10">
                  <c:v>Mycobacterium tuberculosis</c:v>
                </c:pt>
                <c:pt idx="11">
                  <c:v>Salmonella enterica</c:v>
                </c:pt>
                <c:pt idx="12">
                  <c:v>Streptomyces coelicolor</c:v>
                </c:pt>
                <c:pt idx="13">
                  <c:v>Klebsiella pneumoniae</c:v>
                </c:pt>
                <c:pt idx="14">
                  <c:v>Acinetobacter baumannii</c:v>
                </c:pt>
              </c:strCache>
            </c:strRef>
          </c:cat>
          <c:val>
            <c:numRef>
              <c:f>experiment_010!$D$2:$D$16</c:f>
              <c:numCache>
                <c:formatCode>General</c:formatCode>
                <c:ptCount val="15"/>
                <c:pt idx="0">
                  <c:v>0.28056211759004301</c:v>
                </c:pt>
                <c:pt idx="1">
                  <c:v>0.29660609457620202</c:v>
                </c:pt>
                <c:pt idx="2">
                  <c:v>0.22925374778357199</c:v>
                </c:pt>
                <c:pt idx="3">
                  <c:v>0.32915337515375698</c:v>
                </c:pt>
                <c:pt idx="4">
                  <c:v>0.35496859309540402</c:v>
                </c:pt>
                <c:pt idx="5">
                  <c:v>0.39086911310615202</c:v>
                </c:pt>
                <c:pt idx="6">
                  <c:v>0.30075353771945201</c:v>
                </c:pt>
                <c:pt idx="7">
                  <c:v>0.42223431676540102</c:v>
                </c:pt>
                <c:pt idx="8">
                  <c:v>0.26242829714750998</c:v>
                </c:pt>
                <c:pt idx="9">
                  <c:v>0.37611052636165598</c:v>
                </c:pt>
                <c:pt idx="10">
                  <c:v>0.23808090531470699</c:v>
                </c:pt>
                <c:pt idx="11">
                  <c:v>0.281379280768152</c:v>
                </c:pt>
                <c:pt idx="12">
                  <c:v>0.23539488351118101</c:v>
                </c:pt>
                <c:pt idx="13">
                  <c:v>0.26823444675986802</c:v>
                </c:pt>
                <c:pt idx="14">
                  <c:v>0.35047602779750597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F8-4493-9F45-FC18EA7113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87966048"/>
        <c:axId val="2085578368"/>
      </c:barChart>
      <c:catAx>
        <c:axId val="2087966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635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85578368"/>
        <c:crosses val="autoZero"/>
        <c:auto val="1"/>
        <c:lblAlgn val="ctr"/>
        <c:lblOffset val="100"/>
        <c:noMultiLvlLbl val="0"/>
      </c:catAx>
      <c:valAx>
        <c:axId val="2085578368"/>
        <c:scaling>
          <c:orientation val="minMax"/>
          <c:max val="1"/>
          <c:min val="0"/>
        </c:scaling>
        <c:delete val="0"/>
        <c:axPos val="t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out"/>
        <c:tickLblPos val="nextTo"/>
        <c:spPr>
          <a:noFill/>
          <a:ln w="6350"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87966048"/>
        <c:crosses val="max"/>
        <c:crossBetween val="between"/>
        <c:min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experiment_010!$C$1</c:f>
              <c:strCache>
                <c:ptCount val="1"/>
                <c:pt idx="0">
                  <c:v>LSTM Recall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experiment_010!$A$2:$A$16</c:f>
              <c:strCache>
                <c:ptCount val="15"/>
                <c:pt idx="0">
                  <c:v>Escherichia coli</c:v>
                </c:pt>
                <c:pt idx="1">
                  <c:v>Vibrio cholerae</c:v>
                </c:pt>
                <c:pt idx="2">
                  <c:v>Pseudomonas aeruginosa</c:v>
                </c:pt>
                <c:pt idx="3">
                  <c:v>Streptococcus pneumoniae</c:v>
                </c:pt>
                <c:pt idx="4">
                  <c:v>Enterococcus faecalis</c:v>
                </c:pt>
                <c:pt idx="5">
                  <c:v>Helicobacter pylori</c:v>
                </c:pt>
                <c:pt idx="6">
                  <c:v>Bacillus subtilis</c:v>
                </c:pt>
                <c:pt idx="7">
                  <c:v>Clostridioides difficile</c:v>
                </c:pt>
                <c:pt idx="8">
                  <c:v>Porphyromonas gingivalis</c:v>
                </c:pt>
                <c:pt idx="9">
                  <c:v>Staphylococcus aureus</c:v>
                </c:pt>
                <c:pt idx="10">
                  <c:v>Mycobacterium tuberculosis</c:v>
                </c:pt>
                <c:pt idx="11">
                  <c:v>Salmonella enterica</c:v>
                </c:pt>
                <c:pt idx="12">
                  <c:v>Streptomyces coelicolor</c:v>
                </c:pt>
                <c:pt idx="13">
                  <c:v>Klebsiella pneumoniae</c:v>
                </c:pt>
                <c:pt idx="14">
                  <c:v>Acinetobacter baumannii</c:v>
                </c:pt>
              </c:strCache>
            </c:strRef>
          </c:cat>
          <c:val>
            <c:numRef>
              <c:f>experiment_010!$C$2:$C$16</c:f>
              <c:numCache>
                <c:formatCode>General</c:formatCode>
                <c:ptCount val="15"/>
                <c:pt idx="0">
                  <c:v>0.96725747362250802</c:v>
                </c:pt>
                <c:pt idx="1">
                  <c:v>0.96673384325691303</c:v>
                </c:pt>
                <c:pt idx="2">
                  <c:v>0.93309678835320797</c:v>
                </c:pt>
                <c:pt idx="3">
                  <c:v>0.95667195278114603</c:v>
                </c:pt>
                <c:pt idx="4">
                  <c:v>0.97972356418480699</c:v>
                </c:pt>
                <c:pt idx="5">
                  <c:v>0.94779053093138299</c:v>
                </c:pt>
                <c:pt idx="6">
                  <c:v>0.975232173166654</c:v>
                </c:pt>
                <c:pt idx="7">
                  <c:v>0.98679134536273905</c:v>
                </c:pt>
                <c:pt idx="8">
                  <c:v>0.95268362955305996</c:v>
                </c:pt>
                <c:pt idx="9">
                  <c:v>0.97645354195252798</c:v>
                </c:pt>
                <c:pt idx="10">
                  <c:v>0.93360186813871704</c:v>
                </c:pt>
                <c:pt idx="11">
                  <c:v>0.95095025265982303</c:v>
                </c:pt>
                <c:pt idx="12">
                  <c:v>0.85795232740278204</c:v>
                </c:pt>
                <c:pt idx="13">
                  <c:v>0.97052699128975295</c:v>
                </c:pt>
                <c:pt idx="14">
                  <c:v>0.96220528138282602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A5-424A-AFE1-4781FA0B603E}"/>
            </c:ext>
          </c:extLst>
        </c:ser>
        <c:ser>
          <c:idx val="1"/>
          <c:order val="1"/>
          <c:tx>
            <c:strRef>
              <c:f>experiment_010!$E$1</c:f>
              <c:strCache>
                <c:ptCount val="1"/>
                <c:pt idx="0">
                  <c:v>ORFfinder Recall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experiment_010!$A$2:$A$16</c:f>
              <c:strCache>
                <c:ptCount val="15"/>
                <c:pt idx="0">
                  <c:v>Escherichia coli</c:v>
                </c:pt>
                <c:pt idx="1">
                  <c:v>Vibrio cholerae</c:v>
                </c:pt>
                <c:pt idx="2">
                  <c:v>Pseudomonas aeruginosa</c:v>
                </c:pt>
                <c:pt idx="3">
                  <c:v>Streptococcus pneumoniae</c:v>
                </c:pt>
                <c:pt idx="4">
                  <c:v>Enterococcus faecalis</c:v>
                </c:pt>
                <c:pt idx="5">
                  <c:v>Helicobacter pylori</c:v>
                </c:pt>
                <c:pt idx="6">
                  <c:v>Bacillus subtilis</c:v>
                </c:pt>
                <c:pt idx="7">
                  <c:v>Clostridioides difficile</c:v>
                </c:pt>
                <c:pt idx="8">
                  <c:v>Porphyromonas gingivalis</c:v>
                </c:pt>
                <c:pt idx="9">
                  <c:v>Staphylococcus aureus</c:v>
                </c:pt>
                <c:pt idx="10">
                  <c:v>Mycobacterium tuberculosis</c:v>
                </c:pt>
                <c:pt idx="11">
                  <c:v>Salmonella enterica</c:v>
                </c:pt>
                <c:pt idx="12">
                  <c:v>Streptomyces coelicolor</c:v>
                </c:pt>
                <c:pt idx="13">
                  <c:v>Klebsiella pneumoniae</c:v>
                </c:pt>
                <c:pt idx="14">
                  <c:v>Acinetobacter baumannii</c:v>
                </c:pt>
              </c:strCache>
            </c:strRef>
          </c:cat>
          <c:val>
            <c:numRef>
              <c:f>experiment_010!$E$2:$E$16</c:f>
              <c:numCache>
                <c:formatCode>General</c:formatCode>
                <c:ptCount val="15"/>
                <c:pt idx="0">
                  <c:v>0.99002637749120703</c:v>
                </c:pt>
                <c:pt idx="1">
                  <c:v>0.98825612320633305</c:v>
                </c:pt>
                <c:pt idx="2">
                  <c:v>0.99866862759442698</c:v>
                </c:pt>
                <c:pt idx="3">
                  <c:v>0.98214706705450305</c:v>
                </c:pt>
                <c:pt idx="4">
                  <c:v>0.99011203310637796</c:v>
                </c:pt>
                <c:pt idx="5">
                  <c:v>0.97127285853204304</c:v>
                </c:pt>
                <c:pt idx="6">
                  <c:v>0.99462403758656004</c:v>
                </c:pt>
                <c:pt idx="7">
                  <c:v>0.99239228651622402</c:v>
                </c:pt>
                <c:pt idx="8">
                  <c:v>0.994949729161275</c:v>
                </c:pt>
                <c:pt idx="9">
                  <c:v>0.994339941428249</c:v>
                </c:pt>
                <c:pt idx="10">
                  <c:v>0.99210282668482896</c:v>
                </c:pt>
                <c:pt idx="11">
                  <c:v>0.98391385732686698</c:v>
                </c:pt>
                <c:pt idx="12">
                  <c:v>0.99140231047642102</c:v>
                </c:pt>
                <c:pt idx="13">
                  <c:v>0.99765583659964996</c:v>
                </c:pt>
                <c:pt idx="14">
                  <c:v>0.98266110864297895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A5-424A-AFE1-4781FA0B60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87966048"/>
        <c:axId val="2085578368"/>
      </c:barChart>
      <c:catAx>
        <c:axId val="2087966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635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1" u="none" strike="noStrike" kern="1200" baseline="0">
                <a:noFill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85578368"/>
        <c:crosses val="autoZero"/>
        <c:auto val="1"/>
        <c:lblAlgn val="ctr"/>
        <c:lblOffset val="100"/>
        <c:noMultiLvlLbl val="0"/>
      </c:catAx>
      <c:valAx>
        <c:axId val="2085578368"/>
        <c:scaling>
          <c:orientation val="minMax"/>
          <c:max val="1"/>
          <c:min val="0"/>
        </c:scaling>
        <c:delete val="0"/>
        <c:axPos val="t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out"/>
        <c:tickLblPos val="nextTo"/>
        <c:spPr>
          <a:noFill/>
          <a:ln w="6350"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87966048"/>
        <c:crosses val="max"/>
        <c:crossBetween val="between"/>
        <c:min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8719-2584-492C-9AF7-7EC651F0E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CE9B6-27F8-44B6-8056-DAFEA7EE0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3DBE6-3FE0-46A1-8EEC-5D10FAAA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D7B6-ABAC-4BF9-9769-62506A61492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39D71-3586-47E2-843B-060E97CA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C7AF8-9D3D-4153-8263-7D901D20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2A9D-0FBF-4A8A-84D3-4D818BB3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2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61E8-FD65-4BB0-B2E5-2D279A76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7CD73-D5B7-4A10-870C-45470F0FC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381D2-AE62-4E9A-94F5-0F6C4631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D7B6-ABAC-4BF9-9769-62506A61492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B4B8F-BC90-4F5C-8948-9D28E0BD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D22A6-B936-4C3D-9FD9-580B90A3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2A9D-0FBF-4A8A-84D3-4D818BB3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8B718-5329-4B17-9297-9C65F7267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A271C-361E-4FF7-83E6-41E9E36AD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AE32C-0B9E-4DF1-8F61-6D4FAD36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D7B6-ABAC-4BF9-9769-62506A61492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DE752-2673-4D6A-AB7F-5B2D8FFC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C0787-D34A-43B7-9CB7-05254DDA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2A9D-0FBF-4A8A-84D3-4D818BB3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7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CF6E-B4F6-4D96-85EA-ED3F3884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A5C8-98D2-45E0-8FF9-22DD0BC9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515CE-CC83-4926-AA81-20F21062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D7B6-ABAC-4BF9-9769-62506A61492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C04E1-B6FE-4816-8602-8CB74E3D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F87BE-BDC9-4389-95D8-0693B22E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2A9D-0FBF-4A8A-84D3-4D818BB3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1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F89A-B629-4DD4-A2F6-FFB80B37D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863DB-AD59-4F27-ACBF-619F58CF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416DD-6724-47CB-95F5-660D8E58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D7B6-ABAC-4BF9-9769-62506A61492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C1355-F60B-497D-A4BF-96A4B662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DD291-12D6-4192-9508-0FABBE49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2A9D-0FBF-4A8A-84D3-4D818BB3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2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6AA8-2F54-47D1-BC94-F331B0EA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412F5-7539-4CF6-826E-3663D5920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FD848-AD76-4A16-96BD-4C7CA9429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54D6C-4D7C-4857-B638-A1432D5D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D7B6-ABAC-4BF9-9769-62506A61492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8E5CA-2C6B-4C0A-A184-2DC94D73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07926-214A-48B8-AC1A-A9EFBA69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2A9D-0FBF-4A8A-84D3-4D818BB3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089C-BC5B-4C73-9F08-CF1C0050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AE676-A450-423C-B288-C4D8EACCE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50821-F951-470D-AE50-CF252E21E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89716-0670-4F8B-9DC6-4D72CDA20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36479-3DE9-4C1A-8AFD-74F9B88F1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305B6F-9081-48B3-80D8-E553C146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D7B6-ABAC-4BF9-9769-62506A61492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820EF-247F-4A8C-AF34-67CD4927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6AD2B-3581-4006-8117-6A3891D3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2A9D-0FBF-4A8A-84D3-4D818BB3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5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4CD3-1E83-495D-A48B-2651D7DE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7B95E-E20A-4D95-9287-7265B10E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D7B6-ABAC-4BF9-9769-62506A61492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C80CA-7FCB-429A-B4D8-238AF235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E7ED1-C5F7-450B-976C-BAE8094D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2A9D-0FBF-4A8A-84D3-4D818BB3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8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3D26A-D3DE-4BD2-A66C-28985260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D7B6-ABAC-4BF9-9769-62506A61492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1024E-E99A-4040-8C7D-A2CF3084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EA6E8-7726-45C7-8982-177349C8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2A9D-0FBF-4A8A-84D3-4D818BB3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6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0B10-99DC-4CBF-8E6C-F49A766E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003A3-217B-452C-AAEB-90C11F821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E4088-9413-4D21-B900-DF8A95EAF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AD26E-1F44-4A8B-BE9E-9270630E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D7B6-ABAC-4BF9-9769-62506A61492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D9753-1699-4BCF-8789-8E7097B0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5EFAB-7011-483E-8928-DC0F0FFA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2A9D-0FBF-4A8A-84D3-4D818BB3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7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2279-A860-4534-B1A0-DE0EBDB6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7F0A6-9945-43DC-A5A7-A981F9F62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FF56B-2AB4-4BAE-ADBA-14331AADC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BDA51-27C1-45AC-B31B-E8D143DF3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D7B6-ABAC-4BF9-9769-62506A61492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69744-1309-4ADA-AC86-A8469F8A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C5FB8-84B8-48F6-AF57-6A3972B0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2A9D-0FBF-4A8A-84D3-4D818BB3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9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61475-B0EF-4DD1-89E7-67FAD5DDB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550E5-671F-4D46-8E7F-919464480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344F4-F888-4379-A1EC-29D8FE101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7D7B6-ABAC-4BF9-9769-62506A61492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80E18-52B6-4A5B-8A9E-FD83152A7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76EFF-CDE0-4DF9-B452-DCCF01CE1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B2A9D-0FBF-4A8A-84D3-4D818BB3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2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65495FE-5509-44B3-9CEF-D6BC9D5B86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353261"/>
              </p:ext>
            </p:extLst>
          </p:nvPr>
        </p:nvGraphicFramePr>
        <p:xfrm>
          <a:off x="4290059" y="1231232"/>
          <a:ext cx="216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9DD6434-A70D-4925-83B0-B712B9026E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149115"/>
              </p:ext>
            </p:extLst>
          </p:nvPr>
        </p:nvGraphicFramePr>
        <p:xfrm>
          <a:off x="6328476" y="1231232"/>
          <a:ext cx="216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5325134-76E8-4350-BEF6-B7432C92D320}"/>
              </a:ext>
            </a:extLst>
          </p:cNvPr>
          <p:cNvSpPr txBox="1"/>
          <p:nvPr/>
        </p:nvSpPr>
        <p:spPr>
          <a:xfrm>
            <a:off x="4648707" y="900879"/>
            <a:ext cx="1442703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(Positive Predictive Value)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236CC3-E0BF-4E3D-B867-F5B156C64972}"/>
              </a:ext>
            </a:extLst>
          </p:cNvPr>
          <p:cNvSpPr txBox="1"/>
          <p:nvPr/>
        </p:nvSpPr>
        <p:spPr>
          <a:xfrm>
            <a:off x="7083356" y="900879"/>
            <a:ext cx="65402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(Sensitivity)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D2B63-9796-443E-8662-12497FF8F256}"/>
              </a:ext>
            </a:extLst>
          </p:cNvPr>
          <p:cNvSpPr txBox="1"/>
          <p:nvPr/>
        </p:nvSpPr>
        <p:spPr>
          <a:xfrm>
            <a:off x="8707667" y="1494789"/>
            <a:ext cx="626775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 err="1">
                <a:solidFill>
                  <a:srgbClr val="F4B1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ORFfinder</a:t>
            </a:r>
            <a:endParaRPr lang="en-US" sz="1000" b="1" dirty="0">
              <a:solidFill>
                <a:srgbClr val="F4B18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0F3F26-29DF-4583-8214-5E5B5141F51E}"/>
              </a:ext>
            </a:extLst>
          </p:cNvPr>
          <p:cNvSpPr/>
          <p:nvPr/>
        </p:nvSpPr>
        <p:spPr>
          <a:xfrm>
            <a:off x="8568106" y="1517733"/>
            <a:ext cx="108000" cy="10800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D80F35-9A93-4654-9050-F4BB894BF8F9}"/>
              </a:ext>
            </a:extLst>
          </p:cNvPr>
          <p:cNvSpPr/>
          <p:nvPr/>
        </p:nvSpPr>
        <p:spPr>
          <a:xfrm>
            <a:off x="8568106" y="1671621"/>
            <a:ext cx="108000" cy="1080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0FA2A-309F-45C3-8F88-914D536A3B97}"/>
              </a:ext>
            </a:extLst>
          </p:cNvPr>
          <p:cNvSpPr txBox="1"/>
          <p:nvPr/>
        </p:nvSpPr>
        <p:spPr>
          <a:xfrm>
            <a:off x="8707667" y="1648677"/>
            <a:ext cx="349455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lang="en-US" sz="700" b="1" dirty="0">
              <a:solidFill>
                <a:srgbClr val="5B9B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1B1097-12FB-45C6-9148-7294E43A6FC2}"/>
              </a:ext>
            </a:extLst>
          </p:cNvPr>
          <p:cNvSpPr txBox="1"/>
          <p:nvPr/>
        </p:nvSpPr>
        <p:spPr>
          <a:xfrm>
            <a:off x="3114244" y="1547408"/>
            <a:ext cx="1269579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fontAlgn="b"/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Acinetobacter </a:t>
            </a:r>
            <a:r>
              <a:rPr lang="en-US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baumannii</a:t>
            </a:r>
            <a:endParaRPr lang="en-US" sz="900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A10512-6B16-4664-8C2D-344B87624CD5}"/>
              </a:ext>
            </a:extLst>
          </p:cNvPr>
          <p:cNvSpPr txBox="1"/>
          <p:nvPr/>
        </p:nvSpPr>
        <p:spPr>
          <a:xfrm>
            <a:off x="3223248" y="1759775"/>
            <a:ext cx="1160575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fontAlgn="b"/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Klebsiella pneumoniae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AFB176-2A5A-4551-A740-E93FD74743AA}"/>
              </a:ext>
            </a:extLst>
          </p:cNvPr>
          <p:cNvSpPr txBox="1"/>
          <p:nvPr/>
        </p:nvSpPr>
        <p:spPr>
          <a:xfrm>
            <a:off x="3159128" y="1972142"/>
            <a:ext cx="1224695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fontAlgn="b"/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Streptomyces </a:t>
            </a:r>
            <a:r>
              <a:rPr lang="en-US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coelicolor</a:t>
            </a:r>
            <a:endParaRPr lang="en-US" sz="900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B25F9-04EC-4371-8183-6F146B1C06C0}"/>
              </a:ext>
            </a:extLst>
          </p:cNvPr>
          <p:cNvSpPr txBox="1"/>
          <p:nvPr/>
        </p:nvSpPr>
        <p:spPr>
          <a:xfrm>
            <a:off x="3370724" y="2184509"/>
            <a:ext cx="1013099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fontAlgn="b"/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Salmonella enterica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E5FCBE-5044-4478-A4D8-6B1AEFE8CF93}"/>
              </a:ext>
            </a:extLst>
          </p:cNvPr>
          <p:cNvSpPr txBox="1"/>
          <p:nvPr/>
        </p:nvSpPr>
        <p:spPr>
          <a:xfrm>
            <a:off x="2953943" y="2396876"/>
            <a:ext cx="1429880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fontAlgn="b"/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Mycobacterium tuberculosis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429B68-4272-405A-91D5-99C249260776}"/>
              </a:ext>
            </a:extLst>
          </p:cNvPr>
          <p:cNvSpPr txBox="1"/>
          <p:nvPr/>
        </p:nvSpPr>
        <p:spPr>
          <a:xfrm>
            <a:off x="3191188" y="2609243"/>
            <a:ext cx="1192635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fontAlgn="b"/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Staphylococcus aureus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33B3B7-C52F-4583-AD19-0E2A0C4ED39A}"/>
              </a:ext>
            </a:extLst>
          </p:cNvPr>
          <p:cNvSpPr txBox="1"/>
          <p:nvPr/>
        </p:nvSpPr>
        <p:spPr>
          <a:xfrm>
            <a:off x="3062948" y="2821610"/>
            <a:ext cx="1320875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fontAlgn="b"/>
            <a:r>
              <a:rPr lang="en-US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Porphyromonas</a:t>
            </a:r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gingivalis</a:t>
            </a:r>
            <a:endParaRPr lang="en-US" sz="900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BBCB22-8D40-44C3-8B71-E45E6589DD50}"/>
              </a:ext>
            </a:extLst>
          </p:cNvPr>
          <p:cNvSpPr txBox="1"/>
          <p:nvPr/>
        </p:nvSpPr>
        <p:spPr>
          <a:xfrm>
            <a:off x="3306604" y="3033977"/>
            <a:ext cx="1077219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fontAlgn="b"/>
            <a:r>
              <a:rPr lang="en-US" sz="9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Clostridioides</a:t>
            </a:r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difficile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718282-CDC9-4B38-A080-C7820B3DA383}"/>
              </a:ext>
            </a:extLst>
          </p:cNvPr>
          <p:cNvSpPr txBox="1"/>
          <p:nvPr/>
        </p:nvSpPr>
        <p:spPr>
          <a:xfrm>
            <a:off x="3601557" y="3246344"/>
            <a:ext cx="782266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fontAlgn="b"/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Bacillus subtilis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CB3D8-1233-469E-8088-D96AA574D05B}"/>
              </a:ext>
            </a:extLst>
          </p:cNvPr>
          <p:cNvSpPr txBox="1"/>
          <p:nvPr/>
        </p:nvSpPr>
        <p:spPr>
          <a:xfrm>
            <a:off x="3434844" y="3458711"/>
            <a:ext cx="948979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fontAlgn="b"/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Helicobacter pylori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DEC025-80DD-487E-A5A6-346855A23720}"/>
              </a:ext>
            </a:extLst>
          </p:cNvPr>
          <p:cNvSpPr txBox="1"/>
          <p:nvPr/>
        </p:nvSpPr>
        <p:spPr>
          <a:xfrm>
            <a:off x="3261720" y="3671078"/>
            <a:ext cx="1122103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fontAlgn="b"/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Enterococcus faecalis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A3EE25-38BE-4B32-AE56-E43DAA103CED}"/>
              </a:ext>
            </a:extLst>
          </p:cNvPr>
          <p:cNvSpPr txBox="1"/>
          <p:nvPr/>
        </p:nvSpPr>
        <p:spPr>
          <a:xfrm>
            <a:off x="2986003" y="3883445"/>
            <a:ext cx="1397820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fontAlgn="b"/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Streptococcus pneumoniae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D13877-A1A6-4AB2-AA3D-8DE5D5394BFB}"/>
              </a:ext>
            </a:extLst>
          </p:cNvPr>
          <p:cNvSpPr txBox="1"/>
          <p:nvPr/>
        </p:nvSpPr>
        <p:spPr>
          <a:xfrm>
            <a:off x="3043712" y="4095812"/>
            <a:ext cx="1340111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fontAlgn="b"/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Pseudomonas aeruginosa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0A9BA6-B669-4CB5-B5FC-94AD1521EE5F}"/>
              </a:ext>
            </a:extLst>
          </p:cNvPr>
          <p:cNvSpPr txBox="1"/>
          <p:nvPr/>
        </p:nvSpPr>
        <p:spPr>
          <a:xfrm>
            <a:off x="3614381" y="4308179"/>
            <a:ext cx="769442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fontAlgn="b"/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Vibrio cholerae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A126FE-40B6-46A2-9308-366A42A498BA}"/>
              </a:ext>
            </a:extLst>
          </p:cNvPr>
          <p:cNvSpPr txBox="1"/>
          <p:nvPr/>
        </p:nvSpPr>
        <p:spPr>
          <a:xfrm>
            <a:off x="3582321" y="4520551"/>
            <a:ext cx="801502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fontAlgn="b"/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Escherichia coli</a:t>
            </a:r>
          </a:p>
        </p:txBody>
      </p:sp>
    </p:spTree>
    <p:extLst>
      <p:ext uri="{BB962C8B-B14F-4D97-AF65-F5344CB8AC3E}">
        <p14:creationId xmlns:p14="http://schemas.microsoft.com/office/powerpoint/2010/main" val="117523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 anchor="ctr">
        <a:spAutoFit/>
      </a:bodyPr>
      <a:lstStyle>
        <a:defPPr algn="ctr">
          <a:defRPr sz="12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Yu-Cheng Lin</dc:creator>
  <cp:lastModifiedBy>Yu-Cheng Lin</cp:lastModifiedBy>
  <cp:revision>16</cp:revision>
  <dcterms:created xsi:type="dcterms:W3CDTF">2020-06-16T12:48:29Z</dcterms:created>
  <dcterms:modified xsi:type="dcterms:W3CDTF">2020-06-17T12:15:12Z</dcterms:modified>
</cp:coreProperties>
</file>