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58" r:id="rId4"/>
    <p:sldId id="279" r:id="rId5"/>
    <p:sldId id="270" r:id="rId6"/>
    <p:sldId id="269" r:id="rId7"/>
    <p:sldId id="274" r:id="rId8"/>
    <p:sldId id="275" r:id="rId9"/>
    <p:sldId id="276" r:id="rId10"/>
    <p:sldId id="277" r:id="rId11"/>
    <p:sldId id="278" r:id="rId12"/>
    <p:sldId id="272" r:id="rId13"/>
    <p:sldId id="281" r:id="rId14"/>
    <p:sldId id="427" r:id="rId15"/>
    <p:sldId id="283" r:id="rId16"/>
    <p:sldId id="285" r:id="rId17"/>
    <p:sldId id="286" r:id="rId18"/>
    <p:sldId id="288" r:id="rId19"/>
    <p:sldId id="289" r:id="rId20"/>
    <p:sldId id="290" r:id="rId21"/>
    <p:sldId id="363" r:id="rId22"/>
    <p:sldId id="321" r:id="rId23"/>
    <p:sldId id="428" r:id="rId24"/>
    <p:sldId id="301" r:id="rId25"/>
    <p:sldId id="299" r:id="rId26"/>
    <p:sldId id="364" r:id="rId27"/>
    <p:sldId id="303" r:id="rId28"/>
    <p:sldId id="304" r:id="rId29"/>
    <p:sldId id="478" r:id="rId3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FF00"/>
    <a:srgbClr val="33CC33"/>
    <a:srgbClr val="A50021"/>
    <a:srgbClr val="660033"/>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590"/>
  </p:normalViewPr>
  <p:slideViewPr>
    <p:cSldViewPr showGuides="1">
      <p:cViewPr>
        <p:scale>
          <a:sx n="66" d="100"/>
          <a:sy n="66" d="100"/>
        </p:scale>
        <p:origin x="-128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3" cy="36003"/>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8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38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389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8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89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wmf"/><Relationship Id="rId3" Type="http://schemas.openxmlformats.org/officeDocument/2006/relationships/image" Target="../media/image2.jpeg"/><Relationship Id="rId2" Type="http://schemas.openxmlformats.org/officeDocument/2006/relationships/image" Target="../media/image4.wmf"/><Relationship Id="rId1" Type="http://schemas.openxmlformats.org/officeDocument/2006/relationships/image" Target="../media/image3.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074" name="Rectangle 2"/>
          <p:cNvSpPr>
            <a:spLocks noGrp="1"/>
          </p:cNvSpPr>
          <p:nvPr>
            <p:ph type="title"/>
          </p:nvPr>
        </p:nvSpPr>
        <p:spPr>
          <a:xfrm>
            <a:off x="323850" y="306070"/>
            <a:ext cx="3502660" cy="5939155"/>
          </a:xfrm>
          <a:ln/>
        </p:spPr>
        <p:txBody>
          <a:bodyPr vert="horz" wrap="square" lIns="91440" tIns="45720" rIns="91440" bIns="45720" anchor="ctr"/>
          <a:p>
            <a:pPr eaLnBrk="1" hangingPunct="1"/>
            <a:r>
              <a:rPr lang="zh-CN" altLang="en-US" b="1" dirty="0">
                <a:solidFill>
                  <a:schemeClr val="tx1"/>
                </a:solidFill>
              </a:rPr>
              <a:t>人工智能（</a:t>
            </a:r>
            <a:r>
              <a:rPr lang="en-US" altLang="zh-CN" b="1" dirty="0">
                <a:solidFill>
                  <a:schemeClr val="tx1"/>
                </a:solidFill>
              </a:rPr>
              <a:t>AI</a:t>
            </a:r>
            <a:r>
              <a:rPr lang="zh-CN" altLang="en-US" b="1" dirty="0">
                <a:solidFill>
                  <a:schemeClr val="tx1"/>
                </a:solidFill>
              </a:rPr>
              <a:t>）</a:t>
            </a:r>
            <a:br>
              <a:rPr lang="zh-CN" altLang="en-US" b="1" dirty="0">
                <a:solidFill>
                  <a:schemeClr val="tx1"/>
                </a:solidFill>
              </a:rPr>
            </a:br>
            <a:r>
              <a:rPr lang="zh-CN" altLang="en-US" b="1" dirty="0">
                <a:solidFill>
                  <a:schemeClr val="tx1"/>
                </a:solidFill>
              </a:rPr>
              <a:t>1</a:t>
            </a:r>
            <a:r>
              <a:rPr lang="en-US" altLang="zh-CN" b="1" dirty="0">
                <a:solidFill>
                  <a:schemeClr val="tx1"/>
                </a:solidFill>
              </a:rPr>
              <a:t>8</a:t>
            </a:r>
            <a:r>
              <a:rPr lang="zh-CN" altLang="en-US" b="1" dirty="0">
                <a:solidFill>
                  <a:schemeClr val="tx1"/>
                </a:solidFill>
              </a:rPr>
              <a:t>计算机  </a:t>
            </a:r>
            <a:br>
              <a:rPr lang="zh-CN" altLang="en-US" b="1" dirty="0">
                <a:solidFill>
                  <a:schemeClr val="tx1"/>
                </a:solidFill>
              </a:rPr>
            </a:br>
            <a:r>
              <a:rPr lang="zh-CN" altLang="en-US" b="1" dirty="0">
                <a:solidFill>
                  <a:schemeClr val="tx1"/>
                </a:solidFill>
              </a:rPr>
              <a:t>林伊旋</a:t>
            </a:r>
            <a:endParaRPr lang="zh-CN" altLang="en-US" b="1" dirty="0">
              <a:solidFill>
                <a:schemeClr val="tx1"/>
              </a:solidFill>
            </a:endParaRPr>
          </a:p>
        </p:txBody>
      </p:sp>
      <p:pic>
        <p:nvPicPr>
          <p:cNvPr id="2" name="图片 1" descr="jinandaxue"/>
          <p:cNvPicPr>
            <a:picLocks noChangeAspect="1"/>
          </p:cNvPicPr>
          <p:nvPr/>
        </p:nvPicPr>
        <p:blipFill>
          <a:blip r:embed="rId2"/>
          <a:stretch>
            <a:fillRect/>
          </a:stretch>
        </p:blipFill>
        <p:spPr>
          <a:xfrm>
            <a:off x="7425055" y="5155565"/>
            <a:ext cx="1614805" cy="161480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2290" name="Rectangle 2"/>
          <p:cNvSpPr>
            <a:spLocks noGrp="1"/>
          </p:cNvSpPr>
          <p:nvPr>
            <p:ph type="title"/>
          </p:nvPr>
        </p:nvSpPr>
        <p:spPr>
          <a:xfrm>
            <a:off x="298450" y="228600"/>
            <a:ext cx="8540750" cy="1184275"/>
          </a:xfrm>
          <a:ln/>
        </p:spPr>
        <p:txBody>
          <a:bodyPr vert="horz" wrap="square" lIns="91440" tIns="45720" rIns="91440" bIns="45720" anchor="ctr"/>
          <a:p>
            <a:pPr eaLnBrk="1" hangingPunct="1"/>
            <a:r>
              <a:rPr lang="en-US" altLang="zh-CN" b="1" dirty="0">
                <a:solidFill>
                  <a:srgbClr val="FF0000"/>
                </a:solidFill>
              </a:rPr>
              <a:t> AI</a:t>
            </a:r>
            <a:r>
              <a:rPr lang="zh-CN" altLang="en-US" b="1" dirty="0">
                <a:solidFill>
                  <a:srgbClr val="FF0000"/>
                </a:solidFill>
              </a:rPr>
              <a:t>的定义</a:t>
            </a:r>
            <a:br>
              <a:rPr lang="zh-CN" altLang="en-US" b="1" dirty="0">
                <a:solidFill>
                  <a:srgbClr val="FF0000"/>
                </a:solidFill>
              </a:rPr>
            </a:br>
            <a:r>
              <a:rPr lang="zh-CN" altLang="en-US" sz="2400" b="1" dirty="0">
                <a:solidFill>
                  <a:srgbClr val="FF0000"/>
                </a:solidFill>
              </a:rPr>
              <a:t>智能包含的能力（</a:t>
            </a:r>
            <a:r>
              <a:rPr lang="en-US" altLang="zh-CN" sz="2400" b="1" dirty="0">
                <a:solidFill>
                  <a:srgbClr val="FF0000"/>
                </a:solidFill>
              </a:rPr>
              <a:t>2/2</a:t>
            </a:r>
            <a:r>
              <a:rPr lang="zh-CN" altLang="en-US" sz="2400" b="1" dirty="0">
                <a:solidFill>
                  <a:srgbClr val="FF0000"/>
                </a:solidFill>
              </a:rPr>
              <a:t>）</a:t>
            </a:r>
            <a:endParaRPr lang="zh-CN" altLang="en-US" sz="2400" b="1" dirty="0">
              <a:solidFill>
                <a:srgbClr val="FF0000"/>
              </a:solidFill>
            </a:endParaRPr>
          </a:p>
        </p:txBody>
      </p:sp>
      <p:sp>
        <p:nvSpPr>
          <p:cNvPr id="12291" name="Rectangle 3"/>
          <p:cNvSpPr>
            <a:spLocks noGrp="1"/>
          </p:cNvSpPr>
          <p:nvPr>
            <p:ph idx="1"/>
          </p:nvPr>
        </p:nvSpPr>
        <p:spPr>
          <a:xfrm>
            <a:off x="323850" y="1557338"/>
            <a:ext cx="8569325" cy="5111750"/>
          </a:xfrm>
          <a:ln/>
        </p:spPr>
        <p:txBody>
          <a:bodyPr vert="horz" wrap="square" lIns="91440" tIns="45720" rIns="91440" bIns="45720" anchor="t"/>
          <a:p>
            <a:pPr eaLnBrk="1" hangingPunct="1">
              <a:lnSpc>
                <a:spcPct val="90000"/>
              </a:lnSpc>
            </a:pPr>
            <a:r>
              <a:rPr lang="zh-CN" altLang="en-US" sz="2400" b="1" dirty="0">
                <a:solidFill>
                  <a:srgbClr val="A50021"/>
                </a:solidFill>
              </a:rPr>
              <a:t>学习和自适应能力</a:t>
            </a:r>
            <a:endParaRPr lang="zh-CN" altLang="en-US" sz="2400" b="1" dirty="0">
              <a:solidFill>
                <a:srgbClr val="A50021"/>
              </a:solidFill>
            </a:endParaRPr>
          </a:p>
          <a:p>
            <a:pPr eaLnBrk="1" hangingPunct="1">
              <a:lnSpc>
                <a:spcPct val="90000"/>
              </a:lnSpc>
            </a:pPr>
            <a:r>
              <a:rPr lang="zh-CN" altLang="en-US" sz="2400" b="1" dirty="0">
                <a:solidFill>
                  <a:srgbClr val="006600"/>
                </a:solidFill>
              </a:rPr>
              <a:t>      学习：</a:t>
            </a:r>
            <a:r>
              <a:rPr lang="zh-CN" altLang="en-US" sz="2400" b="1" dirty="0">
                <a:solidFill>
                  <a:srgbClr val="0000CC"/>
                </a:solidFill>
              </a:rPr>
              <a:t>是一个具有特定目的的知识获取过程</a:t>
            </a:r>
            <a:endParaRPr lang="zh-CN" altLang="en-US" sz="2400" b="1" dirty="0">
              <a:solidFill>
                <a:srgbClr val="0000CC"/>
              </a:solidFill>
            </a:endParaRPr>
          </a:p>
          <a:p>
            <a:pPr eaLnBrk="1" hangingPunct="1">
              <a:lnSpc>
                <a:spcPct val="90000"/>
              </a:lnSpc>
            </a:pPr>
            <a:r>
              <a:rPr lang="zh-CN" altLang="en-US" sz="2400" b="1" dirty="0">
                <a:solidFill>
                  <a:srgbClr val="0000CC"/>
                </a:solidFill>
              </a:rPr>
              <a:t>                 是人的一种本能。不同人的学习方法、能力不同</a:t>
            </a:r>
            <a:endParaRPr lang="zh-CN" altLang="en-US" sz="2400" b="1" dirty="0">
              <a:solidFill>
                <a:srgbClr val="0000CC"/>
              </a:solidFill>
            </a:endParaRPr>
          </a:p>
          <a:p>
            <a:pPr eaLnBrk="1" hangingPunct="1">
              <a:lnSpc>
                <a:spcPct val="90000"/>
              </a:lnSpc>
            </a:pPr>
            <a:r>
              <a:rPr lang="zh-CN" altLang="en-US" sz="2400" b="1" dirty="0">
                <a:solidFill>
                  <a:srgbClr val="006600"/>
                </a:solidFill>
              </a:rPr>
              <a:t>      自适应：</a:t>
            </a:r>
            <a:r>
              <a:rPr lang="zh-CN" altLang="en-US" sz="2400" b="1" dirty="0">
                <a:solidFill>
                  <a:srgbClr val="0000CC"/>
                </a:solidFill>
              </a:rPr>
              <a:t>是一种通过自我调节适应外界环境的过程</a:t>
            </a:r>
            <a:endParaRPr lang="zh-CN" altLang="en-US" sz="2400" b="1" dirty="0">
              <a:solidFill>
                <a:srgbClr val="0000CC"/>
              </a:solidFill>
            </a:endParaRPr>
          </a:p>
          <a:p>
            <a:pPr eaLnBrk="1" hangingPunct="1">
              <a:lnSpc>
                <a:spcPct val="90000"/>
              </a:lnSpc>
            </a:pPr>
            <a:r>
              <a:rPr lang="zh-CN" altLang="en-US" sz="2400" b="1" dirty="0">
                <a:solidFill>
                  <a:srgbClr val="0000CC"/>
                </a:solidFill>
              </a:rPr>
              <a:t>                 是人的一种本能。不同人的适应能力不同</a:t>
            </a:r>
            <a:endParaRPr lang="zh-CN" altLang="en-US" sz="2400" b="1" dirty="0">
              <a:solidFill>
                <a:srgbClr val="0000CC"/>
              </a:solidFill>
            </a:endParaRPr>
          </a:p>
          <a:p>
            <a:pPr eaLnBrk="1" hangingPunct="1">
              <a:lnSpc>
                <a:spcPct val="90000"/>
              </a:lnSpc>
            </a:pPr>
            <a:r>
              <a:rPr lang="zh-CN" altLang="en-US" sz="2400" b="1" dirty="0">
                <a:solidFill>
                  <a:srgbClr val="A50021"/>
                </a:solidFill>
              </a:rPr>
              <a:t>行为能力</a:t>
            </a:r>
            <a:endParaRPr lang="zh-CN" altLang="en-US" sz="2400" b="1" dirty="0">
              <a:solidFill>
                <a:srgbClr val="A50021"/>
              </a:solidFill>
            </a:endParaRPr>
          </a:p>
          <a:p>
            <a:pPr eaLnBrk="1" hangingPunct="1">
              <a:lnSpc>
                <a:spcPct val="90000"/>
              </a:lnSpc>
            </a:pPr>
            <a:r>
              <a:rPr lang="zh-CN" altLang="en-US" sz="2400" b="1" dirty="0">
                <a:solidFill>
                  <a:srgbClr val="006600"/>
                </a:solidFill>
              </a:rPr>
              <a:t>     含义：</a:t>
            </a:r>
            <a:r>
              <a:rPr lang="zh-CN" altLang="en-US" sz="2400" b="1" dirty="0">
                <a:solidFill>
                  <a:srgbClr val="0000CC"/>
                </a:solidFill>
              </a:rPr>
              <a:t>是人们对感知到的外界信息作出动作反应的能力</a:t>
            </a:r>
            <a:endParaRPr lang="zh-CN" altLang="en-US" sz="2400" b="1" dirty="0">
              <a:solidFill>
                <a:srgbClr val="0000CC"/>
              </a:solidFill>
            </a:endParaRPr>
          </a:p>
          <a:p>
            <a:pPr eaLnBrk="1" hangingPunct="1">
              <a:lnSpc>
                <a:spcPct val="90000"/>
              </a:lnSpc>
            </a:pPr>
            <a:r>
              <a:rPr lang="zh-CN" altLang="en-US" sz="2400" b="1" dirty="0">
                <a:solidFill>
                  <a:srgbClr val="006600"/>
                </a:solidFill>
              </a:rPr>
              <a:t>     信息来源：</a:t>
            </a:r>
            <a:r>
              <a:rPr lang="zh-CN" altLang="en-US" sz="2400" b="1" dirty="0">
                <a:solidFill>
                  <a:srgbClr val="0000CC"/>
                </a:solidFill>
              </a:rPr>
              <a:t>由感知直接获得的外界信息</a:t>
            </a:r>
            <a:endParaRPr lang="zh-CN" altLang="en-US" sz="2400" b="1" dirty="0">
              <a:solidFill>
                <a:srgbClr val="0000CC"/>
              </a:solidFill>
            </a:endParaRPr>
          </a:p>
          <a:p>
            <a:pPr eaLnBrk="1" hangingPunct="1">
              <a:lnSpc>
                <a:spcPct val="90000"/>
              </a:lnSpc>
            </a:pPr>
            <a:r>
              <a:rPr lang="zh-CN" altLang="en-US" sz="2400" b="1" dirty="0">
                <a:solidFill>
                  <a:srgbClr val="0000CC"/>
                </a:solidFill>
              </a:rPr>
              <a:t>                       经过思维加工后的信息</a:t>
            </a:r>
            <a:endParaRPr lang="zh-CN" altLang="en-US" dirty="0">
              <a:solidFill>
                <a:srgbClr val="0000CC"/>
              </a:solidFill>
            </a:endParaRPr>
          </a:p>
          <a:p>
            <a:pPr eaLnBrk="1" hangingPunct="1">
              <a:lnSpc>
                <a:spcPct val="90000"/>
              </a:lnSpc>
            </a:pPr>
            <a:r>
              <a:rPr lang="zh-CN" altLang="en-US" sz="2400" b="1" dirty="0">
                <a:solidFill>
                  <a:srgbClr val="006600"/>
                </a:solidFill>
              </a:rPr>
              <a:t>     实现过程：</a:t>
            </a:r>
            <a:r>
              <a:rPr lang="zh-CN" altLang="en-US" sz="2400" b="1" dirty="0">
                <a:solidFill>
                  <a:srgbClr val="0000CC"/>
                </a:solidFill>
              </a:rPr>
              <a:t>通过脊髓来控制</a:t>
            </a:r>
            <a:endParaRPr lang="zh-CN" altLang="en-US" sz="2400" b="1" dirty="0">
              <a:solidFill>
                <a:srgbClr val="0000CC"/>
              </a:solidFill>
            </a:endParaRPr>
          </a:p>
          <a:p>
            <a:pPr eaLnBrk="1" hangingPunct="1">
              <a:lnSpc>
                <a:spcPct val="90000"/>
              </a:lnSpc>
            </a:pPr>
            <a:r>
              <a:rPr lang="zh-CN" altLang="en-US" sz="2400" b="1" dirty="0">
                <a:solidFill>
                  <a:srgbClr val="0000CC"/>
                </a:solidFill>
              </a:rPr>
              <a:t>                       由语言、表情、体姿等来实现     </a:t>
            </a:r>
            <a:endParaRPr lang="zh-CN" altLang="en-US" sz="2400" b="1" dirty="0">
              <a:solidFill>
                <a:srgbClr val="0000CC"/>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3314" name="Rectangle 2"/>
          <p:cNvSpPr>
            <a:spLocks noGrp="1"/>
          </p:cNvSpPr>
          <p:nvPr>
            <p:ph type="title"/>
          </p:nvPr>
        </p:nvSpPr>
        <p:spPr>
          <a:xfrm>
            <a:off x="457200" y="274638"/>
            <a:ext cx="8229600" cy="896937"/>
          </a:xfrm>
          <a:ln/>
        </p:spPr>
        <p:txBody>
          <a:bodyPr vert="horz" wrap="square" lIns="91440" tIns="45720" rIns="91440" bIns="45720" anchor="ctr"/>
          <a:p>
            <a:pPr eaLnBrk="1" hangingPunct="1"/>
            <a:r>
              <a:rPr lang="en-US" altLang="zh-CN" sz="4000" b="1" dirty="0">
                <a:solidFill>
                  <a:srgbClr val="FF0000"/>
                </a:solidFill>
              </a:rPr>
              <a:t> AI</a:t>
            </a:r>
            <a:r>
              <a:rPr lang="zh-CN" altLang="en-US" sz="4000" b="1" dirty="0">
                <a:solidFill>
                  <a:srgbClr val="FF0000"/>
                </a:solidFill>
              </a:rPr>
              <a:t>的定义</a:t>
            </a:r>
            <a:br>
              <a:rPr lang="zh-CN" altLang="en-US" sz="4000" b="1" dirty="0">
                <a:solidFill>
                  <a:srgbClr val="FF0000"/>
                </a:solidFill>
              </a:rPr>
            </a:br>
            <a:r>
              <a:rPr lang="zh-CN" altLang="en-US" sz="2000" b="1" dirty="0">
                <a:solidFill>
                  <a:srgbClr val="FF0000"/>
                </a:solidFill>
              </a:rPr>
              <a:t>何谓人工智能（</a:t>
            </a:r>
            <a:r>
              <a:rPr lang="en-US" altLang="zh-CN" sz="2000" b="1" dirty="0">
                <a:solidFill>
                  <a:srgbClr val="FF0000"/>
                </a:solidFill>
              </a:rPr>
              <a:t>1/2</a:t>
            </a:r>
            <a:r>
              <a:rPr lang="zh-CN" altLang="en-US" sz="2000" b="1" dirty="0">
                <a:solidFill>
                  <a:srgbClr val="FF0000"/>
                </a:solidFill>
              </a:rPr>
              <a:t>）</a:t>
            </a:r>
            <a:endParaRPr lang="zh-CN" altLang="en-US" sz="2000" b="1" dirty="0">
              <a:solidFill>
                <a:srgbClr val="FF0000"/>
              </a:solidFill>
            </a:endParaRPr>
          </a:p>
        </p:txBody>
      </p:sp>
      <p:sp>
        <p:nvSpPr>
          <p:cNvPr id="13315" name="Rectangle 3"/>
          <p:cNvSpPr>
            <a:spLocks noGrp="1"/>
          </p:cNvSpPr>
          <p:nvPr>
            <p:ph idx="1"/>
          </p:nvPr>
        </p:nvSpPr>
        <p:spPr>
          <a:xfrm>
            <a:off x="323850" y="1196975"/>
            <a:ext cx="8640763" cy="5327650"/>
          </a:xfrm>
          <a:ln/>
        </p:spPr>
        <p:txBody>
          <a:bodyPr vert="horz" wrap="square" lIns="91440" tIns="45720" rIns="91440" bIns="45720" anchor="t"/>
          <a:p>
            <a:pPr eaLnBrk="1" hangingPunct="1"/>
            <a:r>
              <a:rPr lang="zh-CN" altLang="en-US" sz="2400" b="1" dirty="0">
                <a:solidFill>
                  <a:srgbClr val="A50021"/>
                </a:solidFill>
              </a:rPr>
              <a:t>综合各种不同观点，可从能力和学科两个方面讨论</a:t>
            </a:r>
            <a:endParaRPr lang="zh-CN" altLang="en-US" sz="2400" b="1" dirty="0">
              <a:solidFill>
                <a:srgbClr val="A50021"/>
              </a:solidFill>
            </a:endParaRPr>
          </a:p>
          <a:p>
            <a:pPr eaLnBrk="1" hangingPunct="1"/>
            <a:r>
              <a:rPr lang="zh-CN" altLang="en-US" sz="2400" b="1" dirty="0">
                <a:solidFill>
                  <a:srgbClr val="006600"/>
                </a:solidFill>
              </a:rPr>
              <a:t>能力方面</a:t>
            </a:r>
            <a:endParaRPr lang="zh-CN" altLang="en-US" sz="2400" b="1" dirty="0">
              <a:solidFill>
                <a:srgbClr val="006600"/>
              </a:solidFill>
            </a:endParaRPr>
          </a:p>
          <a:p>
            <a:pPr eaLnBrk="1" hangingPunct="1"/>
            <a:r>
              <a:rPr lang="zh-CN" altLang="en-US" sz="2400" b="1" dirty="0">
                <a:solidFill>
                  <a:srgbClr val="0000CC"/>
                </a:solidFill>
              </a:rPr>
              <a:t>      人工智能就是用人工的方法在机器（计算机）上实现的智能，或称机器智能</a:t>
            </a:r>
            <a:endParaRPr lang="zh-CN" altLang="en-US" sz="2400" b="1" dirty="0">
              <a:solidFill>
                <a:srgbClr val="0000CC"/>
              </a:solidFill>
            </a:endParaRPr>
          </a:p>
          <a:p>
            <a:pPr eaLnBrk="1" hangingPunct="1"/>
            <a:r>
              <a:rPr lang="zh-CN" altLang="en-US" sz="2400" b="1" dirty="0">
                <a:solidFill>
                  <a:srgbClr val="006600"/>
                </a:solidFill>
              </a:rPr>
              <a:t>学科方面</a:t>
            </a:r>
            <a:endParaRPr lang="zh-CN" altLang="en-US" sz="2400" b="1" dirty="0">
              <a:solidFill>
                <a:srgbClr val="006600"/>
              </a:solidFill>
            </a:endParaRPr>
          </a:p>
          <a:p>
            <a:pPr eaLnBrk="1" hangingPunct="1"/>
            <a:r>
              <a:rPr lang="zh-CN" altLang="en-US" sz="2400" b="1" dirty="0">
                <a:solidFill>
                  <a:srgbClr val="0000CC"/>
                </a:solidFill>
              </a:rPr>
              <a:t>      是一门研究如何构造智能机器或智能系统，以模拟、延伸和扩展人类智能的学科</a:t>
            </a:r>
            <a:endParaRPr lang="zh-CN" altLang="en-US" sz="2400" b="1" dirty="0">
              <a:solidFill>
                <a:srgbClr val="0000CC"/>
              </a:solidFill>
            </a:endParaRPr>
          </a:p>
          <a:p>
            <a:pPr eaLnBrk="1" hangingPunct="1"/>
            <a:r>
              <a:rPr lang="en-US" altLang="zh-CN" sz="2400" b="1" dirty="0">
                <a:solidFill>
                  <a:srgbClr val="006600"/>
                </a:solidFill>
              </a:rPr>
              <a:t>Turing</a:t>
            </a:r>
            <a:r>
              <a:rPr lang="zh-CN" altLang="en-US" sz="2400" b="1" dirty="0">
                <a:solidFill>
                  <a:srgbClr val="006600"/>
                </a:solidFill>
              </a:rPr>
              <a:t>测试</a:t>
            </a:r>
            <a:endParaRPr lang="zh-CN" altLang="en-US" sz="2400" b="1" dirty="0">
              <a:solidFill>
                <a:srgbClr val="006600"/>
              </a:solidFill>
            </a:endParaRPr>
          </a:p>
          <a:p>
            <a:pPr eaLnBrk="1" hangingPunct="1"/>
            <a:r>
              <a:rPr lang="zh-CN" altLang="en-US" sz="2400" b="1" dirty="0">
                <a:solidFill>
                  <a:srgbClr val="0000CC"/>
                </a:solidFill>
              </a:rPr>
              <a:t>      如下图所示。能分辨出人和机器的概率小于</a:t>
            </a:r>
            <a:r>
              <a:rPr lang="en-US" altLang="zh-CN" sz="2400" b="1" dirty="0">
                <a:solidFill>
                  <a:srgbClr val="0000CC"/>
                </a:solidFill>
              </a:rPr>
              <a:t>50%</a:t>
            </a:r>
            <a:endParaRPr lang="en-US" altLang="zh-CN" sz="2400" b="1" dirty="0">
              <a:solidFill>
                <a:srgbClr val="0000CC"/>
              </a:solidFill>
            </a:endParaRPr>
          </a:p>
          <a:p>
            <a:pPr eaLnBrk="1" hangingPunct="1"/>
            <a:r>
              <a:rPr lang="en-US" altLang="zh-CN" sz="2400" b="1" dirty="0">
                <a:solidFill>
                  <a:srgbClr val="006600"/>
                </a:solidFill>
              </a:rPr>
              <a:t>Turing</a:t>
            </a:r>
            <a:r>
              <a:rPr lang="zh-CN" altLang="en-US" sz="2400" b="1" dirty="0">
                <a:solidFill>
                  <a:srgbClr val="006600"/>
                </a:solidFill>
              </a:rPr>
              <a:t>测试存在的问题</a:t>
            </a:r>
            <a:endParaRPr lang="zh-CN" altLang="en-US" sz="2400" b="1" dirty="0">
              <a:solidFill>
                <a:srgbClr val="006600"/>
              </a:solidFill>
            </a:endParaRPr>
          </a:p>
          <a:p>
            <a:pPr eaLnBrk="1" hangingPunct="1"/>
            <a:r>
              <a:rPr lang="zh-CN" altLang="en-US" sz="2400" b="1" dirty="0">
                <a:solidFill>
                  <a:srgbClr val="0000CC"/>
                </a:solidFill>
              </a:rPr>
              <a:t>      仅反映了结果的比较，没涉及思维过程</a:t>
            </a:r>
            <a:endParaRPr lang="zh-CN" altLang="en-US" sz="2400" b="1" dirty="0">
              <a:solidFill>
                <a:srgbClr val="0000CC"/>
              </a:solidFill>
            </a:endParaRPr>
          </a:p>
          <a:p>
            <a:pPr eaLnBrk="1" hangingPunct="1"/>
            <a:r>
              <a:rPr lang="zh-CN" altLang="en-US" sz="2400" b="1" dirty="0">
                <a:solidFill>
                  <a:srgbClr val="0000CC"/>
                </a:solidFill>
              </a:rPr>
              <a:t>      没指出是什么人</a:t>
            </a:r>
            <a:endParaRPr lang="zh-CN" altLang="en-US" dirty="0">
              <a:solidFill>
                <a:srgbClr val="0000CC"/>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7"/>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4338" name="Rectangle 4"/>
          <p:cNvSpPr>
            <a:spLocks noGrp="1"/>
          </p:cNvSpPr>
          <p:nvPr>
            <p:ph type="title"/>
          </p:nvPr>
        </p:nvSpPr>
        <p:spPr>
          <a:ln/>
        </p:spPr>
        <p:txBody>
          <a:bodyPr vert="horz" wrap="square" lIns="91440" tIns="45720" rIns="91440" bIns="45720" anchor="ctr"/>
          <a:p>
            <a:pPr eaLnBrk="1" hangingPunct="1"/>
            <a:r>
              <a:rPr lang="en-US" altLang="zh-CN" b="1" dirty="0">
                <a:solidFill>
                  <a:srgbClr val="FF0000"/>
                </a:solidFill>
              </a:rPr>
              <a:t> AI</a:t>
            </a:r>
            <a:r>
              <a:rPr lang="zh-CN" altLang="en-US" b="1" dirty="0">
                <a:solidFill>
                  <a:srgbClr val="FF0000"/>
                </a:solidFill>
              </a:rPr>
              <a:t>的定义</a:t>
            </a:r>
            <a:br>
              <a:rPr lang="zh-CN" altLang="en-US" b="1" dirty="0">
                <a:solidFill>
                  <a:srgbClr val="FF0000"/>
                </a:solidFill>
              </a:rPr>
            </a:br>
            <a:r>
              <a:rPr lang="zh-CN" altLang="en-US" sz="2400" b="1" dirty="0">
                <a:solidFill>
                  <a:srgbClr val="FF0000"/>
                </a:solidFill>
              </a:rPr>
              <a:t>何谓人工智能（</a:t>
            </a:r>
            <a:r>
              <a:rPr lang="en-US" altLang="zh-CN" sz="2400" b="1" dirty="0">
                <a:solidFill>
                  <a:srgbClr val="FF0000"/>
                </a:solidFill>
              </a:rPr>
              <a:t>2/2</a:t>
            </a:r>
            <a:r>
              <a:rPr lang="zh-CN" altLang="en-US" sz="2400" b="1" dirty="0">
                <a:solidFill>
                  <a:srgbClr val="FF0000"/>
                </a:solidFill>
              </a:rPr>
              <a:t>）</a:t>
            </a:r>
            <a:endParaRPr lang="zh-CN" altLang="en-US" sz="2400" b="1" dirty="0">
              <a:solidFill>
                <a:srgbClr val="FF0000"/>
              </a:solidFill>
            </a:endParaRPr>
          </a:p>
        </p:txBody>
      </p:sp>
      <p:pic>
        <p:nvPicPr>
          <p:cNvPr id="14339" name="Picture 13" descr="j0195384"/>
          <p:cNvPicPr>
            <a:picLocks noGrp="1" noChangeAspect="1"/>
          </p:cNvPicPr>
          <p:nvPr>
            <p:ph sz="half" idx="1"/>
          </p:nvPr>
        </p:nvPicPr>
        <p:blipFill>
          <a:blip r:embed="rId1"/>
          <a:stretch>
            <a:fillRect/>
          </a:stretch>
        </p:blipFill>
        <p:spPr>
          <a:xfrm>
            <a:off x="1568450" y="2940050"/>
            <a:ext cx="1812925" cy="1844675"/>
          </a:xfrm>
          <a:ln/>
        </p:spPr>
      </p:pic>
      <p:pic>
        <p:nvPicPr>
          <p:cNvPr id="14340" name="Picture 14" descr="j0285750"/>
          <p:cNvPicPr>
            <a:picLocks noGrp="1" noChangeAspect="1"/>
          </p:cNvPicPr>
          <p:nvPr>
            <p:ph sz="quarter" idx="2"/>
          </p:nvPr>
        </p:nvPicPr>
        <p:blipFill>
          <a:blip r:embed="rId2"/>
          <a:stretch>
            <a:fillRect/>
          </a:stretch>
        </p:blipFill>
        <p:spPr>
          <a:xfrm>
            <a:off x="5746750" y="2128838"/>
            <a:ext cx="1841500" cy="1127125"/>
          </a:xfrm>
          <a:ln/>
        </p:spPr>
      </p:pic>
      <p:cxnSp>
        <p:nvCxnSpPr>
          <p:cNvPr id="14342" name="AutoShape 20"/>
          <p:cNvCxnSpPr>
            <a:stCxn id="14339" idx="1"/>
            <a:endCxn id="14340" idx="1"/>
          </p:cNvCxnSpPr>
          <p:nvPr/>
        </p:nvCxnSpPr>
        <p:spPr>
          <a:xfrm rot="-10800000" flipH="1">
            <a:off x="1568450" y="2692400"/>
            <a:ext cx="4178300" cy="1169988"/>
          </a:xfrm>
          <a:prstGeom prst="curvedConnector3">
            <a:avLst>
              <a:gd name="adj1" fmla="val -5472"/>
            </a:avLst>
          </a:prstGeom>
          <a:ln w="9525" cap="flat" cmpd="sng">
            <a:solidFill>
              <a:schemeClr val="tx1"/>
            </a:solidFill>
            <a:prstDash val="solid"/>
            <a:round/>
            <a:headEnd type="triangle" w="med" len="med"/>
            <a:tailEnd type="triangle" w="med" len="med"/>
          </a:ln>
        </p:spPr>
      </p:cxnSp>
      <p:cxnSp>
        <p:nvCxnSpPr>
          <p:cNvPr id="14343" name="AutoShape 21"/>
          <p:cNvCxnSpPr>
            <a:stCxn id="14339" idx="1"/>
            <a:endCxn id="14340" idx="1"/>
          </p:cNvCxnSpPr>
          <p:nvPr/>
        </p:nvCxnSpPr>
        <p:spPr>
          <a:xfrm rot="10800000" flipH="1" flipV="1">
            <a:off x="1568450" y="3862388"/>
            <a:ext cx="4084638" cy="1450975"/>
          </a:xfrm>
          <a:prstGeom prst="curvedConnector3">
            <a:avLst>
              <a:gd name="adj1" fmla="val -5597"/>
            </a:avLst>
          </a:prstGeom>
          <a:ln w="9525" cap="flat" cmpd="sng">
            <a:solidFill>
              <a:schemeClr val="tx1"/>
            </a:solidFill>
            <a:prstDash val="solid"/>
            <a:round/>
            <a:headEnd type="triangle" w="med" len="med"/>
            <a:tailEnd type="triangle" w="med" len="med"/>
          </a:ln>
        </p:spPr>
      </p:cxnSp>
      <p:sp>
        <p:nvSpPr>
          <p:cNvPr id="14344" name="Text Box 22"/>
          <p:cNvSpPr txBox="1"/>
          <p:nvPr/>
        </p:nvSpPr>
        <p:spPr>
          <a:xfrm>
            <a:off x="533400" y="4953000"/>
            <a:ext cx="1439863" cy="366713"/>
          </a:xfrm>
          <a:prstGeom prst="rect">
            <a:avLst/>
          </a:prstGeom>
          <a:noFill/>
          <a:ln w="9525">
            <a:noFill/>
          </a:ln>
        </p:spPr>
        <p:txBody>
          <a:bodyPr anchor="t">
            <a:spAutoFit/>
          </a:bodyPr>
          <a:p>
            <a:pPr eaLnBrk="0" hangingPunct="0">
              <a:spcBef>
                <a:spcPct val="50000"/>
              </a:spcBef>
            </a:pPr>
            <a:r>
              <a:rPr lang="zh-CN" altLang="en-US" b="1" dirty="0">
                <a:solidFill>
                  <a:srgbClr val="0000CC"/>
                </a:solidFill>
                <a:latin typeface="Arial" panose="020B0604020202020204" pitchFamily="34" charset="0"/>
                <a:ea typeface="宋体" panose="02010600030101010101" pitchFamily="2" charset="-122"/>
              </a:rPr>
              <a:t>测试主持人</a:t>
            </a:r>
            <a:endParaRPr lang="zh-CN" altLang="en-US" b="1" dirty="0">
              <a:solidFill>
                <a:srgbClr val="0000CC"/>
              </a:solidFill>
              <a:latin typeface="Arial" panose="020B0604020202020204" pitchFamily="34" charset="0"/>
              <a:ea typeface="宋体" panose="02010600030101010101" pitchFamily="2" charset="-122"/>
            </a:endParaRPr>
          </a:p>
        </p:txBody>
      </p:sp>
      <p:sp>
        <p:nvSpPr>
          <p:cNvPr id="14345" name="Text Box 23"/>
          <p:cNvSpPr txBox="1"/>
          <p:nvPr/>
        </p:nvSpPr>
        <p:spPr>
          <a:xfrm>
            <a:off x="7667625" y="3068638"/>
            <a:ext cx="1152525" cy="366712"/>
          </a:xfrm>
          <a:prstGeom prst="rect">
            <a:avLst/>
          </a:prstGeom>
          <a:noFill/>
          <a:ln w="9525">
            <a:noFill/>
          </a:ln>
        </p:spPr>
        <p:txBody>
          <a:bodyPr anchor="t">
            <a:spAutoFit/>
          </a:bodyPr>
          <a:p>
            <a:pPr eaLnBrk="0" hangingPunct="0">
              <a:spcBef>
                <a:spcPct val="50000"/>
              </a:spcBef>
            </a:pPr>
            <a:r>
              <a:rPr lang="zh-CN" altLang="en-US" b="1" dirty="0">
                <a:solidFill>
                  <a:srgbClr val="0000CC"/>
                </a:solidFill>
                <a:latin typeface="Arial" panose="020B0604020202020204" pitchFamily="34" charset="0"/>
                <a:ea typeface="宋体" panose="02010600030101010101" pitchFamily="2" charset="-122"/>
              </a:rPr>
              <a:t>被测机器</a:t>
            </a:r>
            <a:endParaRPr lang="zh-CN" altLang="en-US" b="1" dirty="0">
              <a:solidFill>
                <a:srgbClr val="0000CC"/>
              </a:solidFill>
              <a:latin typeface="Arial" panose="020B0604020202020204" pitchFamily="34" charset="0"/>
              <a:ea typeface="宋体" panose="02010600030101010101" pitchFamily="2" charset="-122"/>
            </a:endParaRPr>
          </a:p>
        </p:txBody>
      </p:sp>
      <p:sp>
        <p:nvSpPr>
          <p:cNvPr id="14346" name="Text Box 24"/>
          <p:cNvSpPr txBox="1"/>
          <p:nvPr/>
        </p:nvSpPr>
        <p:spPr>
          <a:xfrm>
            <a:off x="7740650" y="5949950"/>
            <a:ext cx="1008063" cy="366713"/>
          </a:xfrm>
          <a:prstGeom prst="rect">
            <a:avLst/>
          </a:prstGeom>
          <a:noFill/>
          <a:ln w="9525">
            <a:noFill/>
          </a:ln>
        </p:spPr>
        <p:txBody>
          <a:bodyPr anchor="t">
            <a:spAutoFit/>
          </a:bodyPr>
          <a:p>
            <a:pPr eaLnBrk="0" hangingPunct="0">
              <a:spcBef>
                <a:spcPct val="50000"/>
              </a:spcBef>
            </a:pPr>
            <a:r>
              <a:rPr lang="zh-CN" altLang="en-US" b="1" dirty="0">
                <a:solidFill>
                  <a:srgbClr val="0000CC"/>
                </a:solidFill>
                <a:latin typeface="Arial" panose="020B0604020202020204" pitchFamily="34" charset="0"/>
                <a:ea typeface="宋体" panose="02010600030101010101" pitchFamily="2" charset="-122"/>
              </a:rPr>
              <a:t>被测人</a:t>
            </a:r>
            <a:endParaRPr lang="zh-CN" altLang="en-US" b="1" dirty="0">
              <a:solidFill>
                <a:srgbClr val="0000CC"/>
              </a:solidFill>
              <a:latin typeface="Arial" panose="020B0604020202020204" pitchFamily="34" charset="0"/>
              <a:ea typeface="宋体" panose="02010600030101010101" pitchFamily="2" charset="-122"/>
            </a:endParaRPr>
          </a:p>
        </p:txBody>
      </p:sp>
      <p:sp>
        <p:nvSpPr>
          <p:cNvPr id="14347" name="Text Box 25"/>
          <p:cNvSpPr txBox="1"/>
          <p:nvPr/>
        </p:nvSpPr>
        <p:spPr>
          <a:xfrm>
            <a:off x="3563938" y="3141663"/>
            <a:ext cx="1439862" cy="366712"/>
          </a:xfrm>
          <a:prstGeom prst="rect">
            <a:avLst/>
          </a:prstGeom>
          <a:noFill/>
          <a:ln w="9525">
            <a:noFill/>
          </a:ln>
        </p:spPr>
        <p:txBody>
          <a:bodyPr anchor="t">
            <a:spAutoFit/>
          </a:bodyPr>
          <a:p>
            <a:pPr eaLnBrk="0" hangingPunct="0">
              <a:spcBef>
                <a:spcPct val="50000"/>
              </a:spcBef>
            </a:pPr>
            <a:r>
              <a:rPr lang="zh-CN" altLang="en-US" b="1" dirty="0">
                <a:solidFill>
                  <a:srgbClr val="0000CC"/>
                </a:solidFill>
                <a:latin typeface="Arial" panose="020B0604020202020204" pitchFamily="34" charset="0"/>
                <a:ea typeface="宋体" panose="02010600030101010101" pitchFamily="2" charset="-122"/>
              </a:rPr>
              <a:t>小于</a:t>
            </a:r>
            <a:r>
              <a:rPr lang="en-US" altLang="zh-CN" b="1" dirty="0">
                <a:solidFill>
                  <a:srgbClr val="0000CC"/>
                </a:solidFill>
                <a:latin typeface="Arial" panose="020B0604020202020204" pitchFamily="34" charset="0"/>
                <a:ea typeface="宋体" panose="02010600030101010101" pitchFamily="2" charset="-122"/>
              </a:rPr>
              <a:t>50%</a:t>
            </a:r>
            <a:r>
              <a:rPr lang="zh-CN" altLang="en-US" b="1" dirty="0">
                <a:solidFill>
                  <a:srgbClr val="0000CC"/>
                </a:solidFill>
                <a:latin typeface="Arial" panose="020B0604020202020204" pitchFamily="34" charset="0"/>
                <a:ea typeface="宋体" panose="02010600030101010101" pitchFamily="2" charset="-122"/>
              </a:rPr>
              <a:t>？</a:t>
            </a:r>
            <a:endParaRPr lang="zh-CN" altLang="en-US" b="1" dirty="0">
              <a:solidFill>
                <a:srgbClr val="0000CC"/>
              </a:solidFill>
              <a:latin typeface="Arial" panose="020B0604020202020204" pitchFamily="34" charset="0"/>
              <a:ea typeface="宋体" panose="02010600030101010101" pitchFamily="2" charset="-122"/>
            </a:endParaRPr>
          </a:p>
        </p:txBody>
      </p:sp>
      <p:sp>
        <p:nvSpPr>
          <p:cNvPr id="14348" name="Text Box 26"/>
          <p:cNvSpPr txBox="1"/>
          <p:nvPr/>
        </p:nvSpPr>
        <p:spPr>
          <a:xfrm>
            <a:off x="323850" y="1773238"/>
            <a:ext cx="2016125" cy="457200"/>
          </a:xfrm>
          <a:prstGeom prst="rect">
            <a:avLst/>
          </a:prstGeom>
          <a:noFill/>
          <a:ln w="9525">
            <a:noFill/>
          </a:ln>
        </p:spPr>
        <p:txBody>
          <a:bodyPr anchor="t">
            <a:spAutoFit/>
          </a:bodyPr>
          <a:p>
            <a:pPr eaLnBrk="0" hangingPunct="0">
              <a:spcBef>
                <a:spcPct val="50000"/>
              </a:spcBef>
            </a:pPr>
            <a:r>
              <a:rPr lang="en-US" altLang="zh-CN" sz="2400" b="1" dirty="0">
                <a:solidFill>
                  <a:srgbClr val="660033"/>
                </a:solidFill>
                <a:latin typeface="Arial" panose="020B0604020202020204" pitchFamily="34" charset="0"/>
                <a:ea typeface="宋体" panose="02010600030101010101" pitchFamily="2" charset="-122"/>
              </a:rPr>
              <a:t>Turing</a:t>
            </a:r>
            <a:r>
              <a:rPr lang="zh-CN" altLang="en-US" sz="2400" b="1" dirty="0">
                <a:solidFill>
                  <a:srgbClr val="660033"/>
                </a:solidFill>
                <a:latin typeface="Arial" panose="020B0604020202020204" pitchFamily="34" charset="0"/>
                <a:ea typeface="宋体" panose="02010600030101010101" pitchFamily="2" charset="-122"/>
              </a:rPr>
              <a:t>测试</a:t>
            </a:r>
            <a:endParaRPr lang="zh-CN" altLang="en-US" sz="2400" b="1" dirty="0">
              <a:solidFill>
                <a:srgbClr val="660033"/>
              </a:solidFill>
              <a:latin typeface="Arial" panose="020B0604020202020204" pitchFamily="34" charset="0"/>
              <a:ea typeface="宋体" panose="02010600030101010101" pitchFamily="2" charset="-122"/>
            </a:endParaRPr>
          </a:p>
        </p:txBody>
      </p:sp>
      <p:pic>
        <p:nvPicPr>
          <p:cNvPr id="2" name="图片 1" descr="jinandaxue"/>
          <p:cNvPicPr>
            <a:picLocks noChangeAspect="1"/>
          </p:cNvPicPr>
          <p:nvPr/>
        </p:nvPicPr>
        <p:blipFill>
          <a:blip r:embed="rId3"/>
          <a:stretch>
            <a:fillRect/>
          </a:stretch>
        </p:blipFill>
        <p:spPr>
          <a:xfrm>
            <a:off x="7425055" y="5155565"/>
            <a:ext cx="1614805" cy="1614805"/>
          </a:xfrm>
          <a:prstGeom prst="rect">
            <a:avLst/>
          </a:prstGeom>
        </p:spPr>
      </p:pic>
      <p:pic>
        <p:nvPicPr>
          <p:cNvPr id="14341" name="Picture 15" descr="j0292020"/>
          <p:cNvPicPr>
            <a:picLocks noGrp="1" noChangeAspect="1"/>
          </p:cNvPicPr>
          <p:nvPr>
            <p:ph sz="quarter" idx="3"/>
          </p:nvPr>
        </p:nvPicPr>
        <p:blipFill>
          <a:blip r:embed="rId4"/>
          <a:stretch>
            <a:fillRect/>
          </a:stretch>
        </p:blipFill>
        <p:spPr>
          <a:xfrm>
            <a:off x="5724525" y="4141788"/>
            <a:ext cx="1885950" cy="1782762"/>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5362" name="Rectangle 2"/>
          <p:cNvSpPr>
            <a:spLocks noGrp="1"/>
          </p:cNvSpPr>
          <p:nvPr>
            <p:ph type="title"/>
          </p:nvPr>
        </p:nvSpPr>
        <p:spPr>
          <a:ln/>
        </p:spPr>
        <p:txBody>
          <a:bodyPr vert="horz" wrap="square" lIns="91440" tIns="45720" rIns="91440" bIns="45720" anchor="ctr"/>
          <a:p>
            <a:pPr eaLnBrk="1" hangingPunct="1"/>
            <a:r>
              <a:rPr lang="zh-CN" altLang="en-US" b="1" dirty="0">
                <a:solidFill>
                  <a:srgbClr val="FF0000"/>
                </a:solidFill>
              </a:rPr>
              <a:t>人工智能概述</a:t>
            </a:r>
            <a:endParaRPr lang="zh-CN" altLang="en-US" b="1" dirty="0">
              <a:solidFill>
                <a:srgbClr val="FF0000"/>
              </a:solidFill>
            </a:endParaRPr>
          </a:p>
        </p:txBody>
      </p:sp>
      <p:sp>
        <p:nvSpPr>
          <p:cNvPr id="15363" name="Rectangle 3"/>
          <p:cNvSpPr>
            <a:spLocks noGrp="1"/>
          </p:cNvSpPr>
          <p:nvPr>
            <p:ph idx="1"/>
          </p:nvPr>
        </p:nvSpPr>
        <p:spPr>
          <a:xfrm>
            <a:off x="611188" y="1628775"/>
            <a:ext cx="8153400" cy="4498975"/>
          </a:xfrm>
          <a:ln/>
        </p:spPr>
        <p:txBody>
          <a:bodyPr vert="horz" wrap="square" lIns="91440" tIns="45720" rIns="91440" bIns="45720" anchor="t"/>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的</a:t>
            </a:r>
            <a:r>
              <a:rPr lang="zh-CN" altLang="en-US" sz="2200" b="1" dirty="0">
                <a:solidFill>
                  <a:srgbClr val="006600"/>
                </a:solidFill>
                <a:latin typeface="Times New Roman" panose="02020603050405020304" pitchFamily="18" charset="0"/>
              </a:rPr>
              <a:t>定义</a:t>
            </a:r>
            <a:r>
              <a:rPr lang="zh-CN" altLang="en-US" sz="2000" b="1" dirty="0">
                <a:solidFill>
                  <a:srgbClr val="006600"/>
                </a:solidFill>
                <a:latin typeface="Times New Roman" panose="02020603050405020304" pitchFamily="18" charset="0"/>
              </a:rPr>
              <a:t>及其研究目标</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A50021"/>
                </a:solidFill>
                <a:latin typeface="Times New Roman" panose="02020603050405020304" pitchFamily="18" charset="0"/>
              </a:rPr>
              <a:t>AI</a:t>
            </a:r>
            <a:r>
              <a:rPr lang="zh-CN" altLang="en-US" sz="2000" b="1" dirty="0">
                <a:solidFill>
                  <a:srgbClr val="A50021"/>
                </a:solidFill>
                <a:latin typeface="Times New Roman" panose="02020603050405020304" pitchFamily="18" charset="0"/>
              </a:rPr>
              <a:t>的产生与发展</a:t>
            </a:r>
            <a:endParaRPr lang="zh-CN" altLang="en-US" sz="2000" b="1" dirty="0">
              <a:solidFill>
                <a:srgbClr val="A50021"/>
              </a:solidFill>
              <a:latin typeface="Times New Roman" panose="02020603050405020304" pitchFamily="18" charset="0"/>
            </a:endParaRPr>
          </a:p>
          <a:p>
            <a:pPr eaLnBrk="1" hangingPunct="1">
              <a:lnSpc>
                <a:spcPct val="80000"/>
              </a:lnSpc>
            </a:pPr>
            <a:r>
              <a:rPr lang="zh-CN" altLang="en-US" sz="2000" b="1" dirty="0">
                <a:solidFill>
                  <a:srgbClr val="A50021"/>
                </a:solidFill>
                <a:latin typeface="Times New Roman" panose="02020603050405020304" pitchFamily="18" charset="0"/>
              </a:rPr>
              <a:t>    孕育期</a:t>
            </a:r>
            <a:r>
              <a:rPr lang="zh-CN" altLang="en-US" sz="2000" b="1" dirty="0">
                <a:solidFill>
                  <a:srgbClr val="0000CC"/>
                </a:solidFill>
                <a:latin typeface="Times New Roman" panose="02020603050405020304" pitchFamily="18" charset="0"/>
              </a:rPr>
              <a:t>（</a:t>
            </a:r>
            <a:r>
              <a:rPr lang="en-US" altLang="zh-CN" sz="2000" b="1" dirty="0">
                <a:solidFill>
                  <a:srgbClr val="0000CC"/>
                </a:solidFill>
                <a:latin typeface="Times New Roman" panose="02020603050405020304" pitchFamily="18" charset="0"/>
              </a:rPr>
              <a:t>1956</a:t>
            </a:r>
            <a:r>
              <a:rPr lang="zh-CN" altLang="en-US" sz="2000" b="1" dirty="0">
                <a:solidFill>
                  <a:srgbClr val="0000CC"/>
                </a:solidFill>
                <a:latin typeface="Times New Roman" panose="02020603050405020304" pitchFamily="18" charset="0"/>
              </a:rPr>
              <a:t>年以前）</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a:t>
            </a:r>
            <a:r>
              <a:rPr lang="zh-CN" altLang="en-US" sz="2000" b="1" dirty="0">
                <a:solidFill>
                  <a:srgbClr val="A50021"/>
                </a:solidFill>
                <a:latin typeface="Times New Roman" panose="02020603050405020304" pitchFamily="18" charset="0"/>
              </a:rPr>
              <a:t>形成期</a:t>
            </a:r>
            <a:r>
              <a:rPr lang="zh-CN" altLang="en-US" sz="2000" b="1" dirty="0">
                <a:solidFill>
                  <a:srgbClr val="0000CC"/>
                </a:solidFill>
                <a:latin typeface="Times New Roman" panose="02020603050405020304" pitchFamily="18" charset="0"/>
              </a:rPr>
              <a:t>（</a:t>
            </a:r>
            <a:r>
              <a:rPr lang="en-US" altLang="zh-CN" sz="2000" b="1" dirty="0">
                <a:solidFill>
                  <a:srgbClr val="0000CC"/>
                </a:solidFill>
                <a:latin typeface="Times New Roman" panose="02020603050405020304" pitchFamily="18" charset="0"/>
              </a:rPr>
              <a:t>1956----1970</a:t>
            </a:r>
            <a:r>
              <a:rPr lang="zh-CN" altLang="en-US" sz="2000" b="1" dirty="0">
                <a:solidFill>
                  <a:srgbClr val="0000CC"/>
                </a:solidFill>
                <a:latin typeface="Times New Roman" panose="02020603050405020304" pitchFamily="18" charset="0"/>
              </a:rPr>
              <a:t>年）</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a:t>
            </a:r>
            <a:r>
              <a:rPr lang="zh-CN" altLang="en-US" sz="2000" b="1" dirty="0">
                <a:solidFill>
                  <a:srgbClr val="A50021"/>
                </a:solidFill>
                <a:latin typeface="Times New Roman" panose="02020603050405020304" pitchFamily="18" charset="0"/>
              </a:rPr>
              <a:t>知识应用期</a:t>
            </a:r>
            <a:r>
              <a:rPr lang="zh-CN" altLang="en-US" sz="2000" b="1" dirty="0">
                <a:solidFill>
                  <a:srgbClr val="0000CC"/>
                </a:solidFill>
                <a:latin typeface="Times New Roman" panose="02020603050405020304" pitchFamily="18" charset="0"/>
              </a:rPr>
              <a:t>（</a:t>
            </a:r>
            <a:r>
              <a:rPr lang="en-US" altLang="zh-CN" sz="2000" b="1" dirty="0">
                <a:solidFill>
                  <a:srgbClr val="0000CC"/>
                </a:solidFill>
                <a:latin typeface="Times New Roman" panose="02020603050405020304" pitchFamily="18" charset="0"/>
              </a:rPr>
              <a:t>1970---- 20</a:t>
            </a:r>
            <a:r>
              <a:rPr lang="zh-CN" altLang="en-US" sz="2000" b="1" dirty="0">
                <a:solidFill>
                  <a:srgbClr val="0000CC"/>
                </a:solidFill>
                <a:latin typeface="Times New Roman" panose="02020603050405020304" pitchFamily="18" charset="0"/>
              </a:rPr>
              <a:t>世纪</a:t>
            </a:r>
            <a:r>
              <a:rPr lang="en-US" altLang="zh-CN" sz="2000" b="1" dirty="0">
                <a:solidFill>
                  <a:srgbClr val="0000CC"/>
                </a:solidFill>
                <a:latin typeface="Times New Roman" panose="02020603050405020304" pitchFamily="18" charset="0"/>
              </a:rPr>
              <a:t>80</a:t>
            </a:r>
            <a:r>
              <a:rPr lang="zh-CN" altLang="en-US" sz="2000" b="1" dirty="0">
                <a:solidFill>
                  <a:srgbClr val="0000CC"/>
                </a:solidFill>
                <a:latin typeface="Times New Roman" panose="02020603050405020304" pitchFamily="18" charset="0"/>
              </a:rPr>
              <a:t>年代末）</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A50021"/>
                </a:solidFill>
                <a:latin typeface="Times New Roman" panose="02020603050405020304" pitchFamily="18" charset="0"/>
              </a:rPr>
              <a:t>    从学派分离走向综合</a:t>
            </a:r>
            <a:r>
              <a:rPr lang="zh-CN" altLang="en-US" sz="2000" b="1" dirty="0">
                <a:solidFill>
                  <a:srgbClr val="0000CC"/>
                </a:solidFill>
                <a:latin typeface="Times New Roman" panose="02020603050405020304" pitchFamily="18" charset="0"/>
              </a:rPr>
              <a:t>（</a:t>
            </a:r>
            <a:r>
              <a:rPr lang="en-US" altLang="zh-CN" sz="2000" b="1" dirty="0">
                <a:solidFill>
                  <a:srgbClr val="0000CC"/>
                </a:solidFill>
                <a:latin typeface="Times New Roman" panose="02020603050405020304" pitchFamily="18" charset="0"/>
              </a:rPr>
              <a:t>20</a:t>
            </a:r>
            <a:r>
              <a:rPr lang="zh-CN" altLang="en-US" sz="2000" b="1" dirty="0">
                <a:solidFill>
                  <a:srgbClr val="0000CC"/>
                </a:solidFill>
                <a:latin typeface="Times New Roman" panose="02020603050405020304" pitchFamily="18" charset="0"/>
              </a:rPr>
              <a:t>世纪</a:t>
            </a:r>
            <a:r>
              <a:rPr lang="en-US" altLang="zh-CN" sz="2000" b="1" dirty="0">
                <a:solidFill>
                  <a:srgbClr val="0000CC"/>
                </a:solidFill>
                <a:latin typeface="Times New Roman" panose="02020603050405020304" pitchFamily="18" charset="0"/>
              </a:rPr>
              <a:t>80</a:t>
            </a:r>
            <a:r>
              <a:rPr lang="zh-CN" altLang="en-US" sz="2000" b="1" dirty="0">
                <a:solidFill>
                  <a:srgbClr val="0000CC"/>
                </a:solidFill>
                <a:latin typeface="Times New Roman" panose="02020603050405020304" pitchFamily="18" charset="0"/>
              </a:rPr>
              <a:t>年代末到本世纪初）</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A50021"/>
                </a:solidFill>
                <a:latin typeface="Times New Roman" panose="02020603050405020304" pitchFamily="18" charset="0"/>
              </a:rPr>
              <a:t>    智能科学技术学科的兴起</a:t>
            </a:r>
            <a:r>
              <a:rPr lang="zh-CN" altLang="en-US" sz="2000" b="1" dirty="0">
                <a:solidFill>
                  <a:srgbClr val="0000CC"/>
                </a:solidFill>
                <a:latin typeface="Times New Roman" panose="02020603050405020304" pitchFamily="18" charset="0"/>
              </a:rPr>
              <a:t>（本世纪初以来）</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研究的基本内容</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研究的不同学派</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的主要研究和应用领域</a:t>
            </a:r>
            <a:endParaRPr lang="zh-CN" altLang="en-US" sz="2000" b="1" dirty="0">
              <a:solidFill>
                <a:srgbClr val="006600"/>
              </a:solidFill>
              <a:latin typeface="Times New Roman" panose="02020603050405020304" pitchFamily="18" charset="0"/>
            </a:endParaRPr>
          </a:p>
          <a:p>
            <a:pPr eaLnBrk="1" hangingPunct="1">
              <a:lnSpc>
                <a:spcPct val="110000"/>
              </a:lnSpc>
            </a:pPr>
            <a:endParaRPr lang="zh-CN" altLang="en-US" sz="2000" b="1" dirty="0">
              <a:solidFill>
                <a:srgbClr val="006600"/>
              </a:solidFill>
              <a:latin typeface="Times New Roman" panose="02020603050405020304" pitchFamily="18" charset="0"/>
            </a:endParaRPr>
          </a:p>
          <a:p>
            <a:pPr eaLnBrk="1" hangingPunct="1">
              <a:lnSpc>
                <a:spcPct val="110000"/>
              </a:lnSpc>
            </a:pPr>
            <a:endParaRPr lang="zh-CN" altLang="en-US" sz="2000" b="1" dirty="0">
              <a:solidFill>
                <a:srgbClr val="0066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386" name="Rectangle 2"/>
          <p:cNvSpPr>
            <a:spLocks noGrp="1"/>
          </p:cNvSpPr>
          <p:nvPr>
            <p:ph type="title"/>
          </p:nvPr>
        </p:nvSpPr>
        <p:spPr>
          <a:xfrm>
            <a:off x="287338" y="260350"/>
            <a:ext cx="8540750" cy="755650"/>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孕育期（</a:t>
            </a:r>
            <a:r>
              <a:rPr lang="en-US" altLang="zh-CN" sz="4000" b="1" dirty="0">
                <a:solidFill>
                  <a:srgbClr val="FF0000"/>
                </a:solidFill>
                <a:latin typeface="Times New Roman" panose="02020603050405020304" pitchFamily="18" charset="0"/>
              </a:rPr>
              <a:t>1956</a:t>
            </a:r>
            <a:r>
              <a:rPr lang="zh-CN" altLang="en-US" sz="4000" b="1" dirty="0">
                <a:solidFill>
                  <a:srgbClr val="FF0000"/>
                </a:solidFill>
                <a:latin typeface="Times New Roman" panose="02020603050405020304" pitchFamily="18" charset="0"/>
              </a:rPr>
              <a:t>年以前）</a:t>
            </a:r>
            <a:endParaRPr lang="zh-CN" altLang="en-US" sz="4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16387" name="Text Box 4"/>
          <p:cNvSpPr txBox="1"/>
          <p:nvPr/>
        </p:nvSpPr>
        <p:spPr>
          <a:xfrm>
            <a:off x="179388" y="1233488"/>
            <a:ext cx="8785225" cy="5273675"/>
          </a:xfrm>
          <a:prstGeom prst="rect">
            <a:avLst/>
          </a:prstGeom>
          <a:noFill/>
          <a:ln w="9525">
            <a:noFill/>
          </a:ln>
        </p:spPr>
        <p:txBody>
          <a:bodyPr anchor="t">
            <a:spAutoFit/>
          </a:bodyPr>
          <a:p>
            <a:pPr eaLnBrk="0" hangingPunct="0"/>
            <a:r>
              <a:rPr lang="en-US" altLang="zh-CN" sz="2000" dirty="0">
                <a:latin typeface="Arial" panose="020B0604020202020204" pitchFamily="34" charset="0"/>
                <a:ea typeface="宋体" panose="02010600030101010101" pitchFamily="2" charset="-122"/>
              </a:rPr>
              <a:t> </a:t>
            </a:r>
            <a:r>
              <a:rPr lang="zh-CN" altLang="en-US" sz="2000" b="1" dirty="0">
                <a:solidFill>
                  <a:srgbClr val="006600"/>
                </a:solidFill>
                <a:latin typeface="Arial" panose="020B0604020202020204" pitchFamily="34" charset="0"/>
                <a:ea typeface="宋体" panose="02010600030101010101" pitchFamily="2" charset="-122"/>
              </a:rPr>
              <a:t>自远古以来，人类就有用机器代替人们脑力劳动的的幻想：</a:t>
            </a:r>
            <a:r>
              <a:rPr lang="zh-CN" altLang="en-US" sz="2000" b="1" dirty="0">
                <a:solidFill>
                  <a:srgbClr val="0000CC"/>
                </a:solidFill>
                <a:latin typeface="Arial" panose="020B0604020202020204" pitchFamily="34" charset="0"/>
                <a:ea typeface="宋体" panose="02010600030101010101" pitchFamily="2" charset="-122"/>
              </a:rPr>
              <a:t>公元前</a:t>
            </a:r>
            <a:r>
              <a:rPr lang="en-US" altLang="zh-CN" sz="2000" b="1" dirty="0">
                <a:solidFill>
                  <a:srgbClr val="0000CC"/>
                </a:solidFill>
                <a:latin typeface="Arial" panose="020B0604020202020204" pitchFamily="34" charset="0"/>
                <a:ea typeface="宋体" panose="02010600030101010101" pitchFamily="2" charset="-122"/>
              </a:rPr>
              <a:t>900</a:t>
            </a:r>
            <a:r>
              <a:rPr lang="zh-CN" altLang="en-US" sz="2000" b="1" dirty="0">
                <a:solidFill>
                  <a:srgbClr val="0000CC"/>
                </a:solidFill>
                <a:latin typeface="Arial" panose="020B0604020202020204" pitchFamily="34" charset="0"/>
                <a:ea typeface="宋体" panose="02010600030101010101" pitchFamily="2" charset="-122"/>
              </a:rPr>
              <a:t>多年我国有歌舞机器人流传的记载。</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亚里斯多德（公元前</a:t>
            </a:r>
            <a:r>
              <a:rPr lang="en-US" altLang="zh-CN" sz="2000" b="1" dirty="0">
                <a:solidFill>
                  <a:srgbClr val="006600"/>
                </a:solidFill>
                <a:latin typeface="Arial" panose="020B0604020202020204" pitchFamily="34" charset="0"/>
                <a:ea typeface="宋体" panose="02010600030101010101" pitchFamily="2" charset="-122"/>
              </a:rPr>
              <a:t>384——322</a:t>
            </a:r>
            <a:r>
              <a:rPr lang="zh-CN" altLang="en-US" sz="2000" b="1" dirty="0">
                <a:solidFill>
                  <a:srgbClr val="006600"/>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古希腊伟大的哲学家和思想家，创立了演绎法。</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莱布尼茨</a:t>
            </a:r>
            <a:r>
              <a:rPr lang="en-US" altLang="zh-CN" sz="2000" b="1" dirty="0">
                <a:solidFill>
                  <a:srgbClr val="006600"/>
                </a:solidFill>
                <a:latin typeface="Arial" panose="020B0604020202020204" pitchFamily="34" charset="0"/>
                <a:ea typeface="宋体" panose="02010600030101010101" pitchFamily="2" charset="-122"/>
              </a:rPr>
              <a:t>(1646——1716)</a:t>
            </a:r>
            <a:r>
              <a:rPr lang="zh-CN" altLang="en-US" sz="2000" b="1" dirty="0">
                <a:solidFill>
                  <a:srgbClr val="006600"/>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德国数学家和哲学家把形式逻辑符号化，奠定了数理逻辑的基础</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图灵</a:t>
            </a:r>
            <a:r>
              <a:rPr lang="en-US" altLang="zh-CN" sz="2000" b="1" dirty="0">
                <a:solidFill>
                  <a:srgbClr val="006600"/>
                </a:solidFill>
                <a:latin typeface="Arial" panose="020B0604020202020204" pitchFamily="34" charset="0"/>
                <a:ea typeface="宋体" panose="02010600030101010101" pitchFamily="2" charset="-122"/>
              </a:rPr>
              <a:t>(1912——1954)</a:t>
            </a:r>
            <a:r>
              <a:rPr lang="zh-CN" altLang="en-US" sz="2000" b="1" dirty="0">
                <a:solidFill>
                  <a:srgbClr val="006600"/>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英国数学家，</a:t>
            </a:r>
            <a:r>
              <a:rPr lang="en-US" altLang="zh-CN" sz="2000" b="1" dirty="0">
                <a:solidFill>
                  <a:srgbClr val="0000CC"/>
                </a:solidFill>
                <a:latin typeface="Arial" panose="020B0604020202020204" pitchFamily="34" charset="0"/>
                <a:ea typeface="宋体" panose="02010600030101010101" pitchFamily="2" charset="-122"/>
              </a:rPr>
              <a:t>1936</a:t>
            </a:r>
            <a:r>
              <a:rPr lang="zh-CN" altLang="en-US" sz="2000" b="1" dirty="0">
                <a:solidFill>
                  <a:srgbClr val="0000CC"/>
                </a:solidFill>
                <a:latin typeface="Arial" panose="020B0604020202020204" pitchFamily="34" charset="0"/>
                <a:ea typeface="宋体" panose="02010600030101010101" pitchFamily="2" charset="-122"/>
              </a:rPr>
              <a:t>年创立了自动机理论，自动机理论亦称图灵机，是一个理论计算机模型。</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莫克利</a:t>
            </a:r>
            <a:r>
              <a:rPr lang="en-US" altLang="zh-CN" sz="2000" b="1" dirty="0">
                <a:solidFill>
                  <a:srgbClr val="006600"/>
                </a:solidFill>
                <a:latin typeface="Arial" panose="020B0604020202020204" pitchFamily="34" charset="0"/>
                <a:ea typeface="宋体" panose="02010600030101010101" pitchFamily="2" charset="-122"/>
              </a:rPr>
              <a:t>(1907——1980)</a:t>
            </a:r>
            <a:r>
              <a:rPr lang="zh-CN" altLang="en-US" sz="2000" b="1" dirty="0">
                <a:solidFill>
                  <a:srgbClr val="006600"/>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美国数学家、电子数字计算机的先驱，他与埃克特</a:t>
            </a:r>
            <a:r>
              <a:rPr lang="en-US" altLang="zh-CN" sz="2000" b="1" dirty="0">
                <a:solidFill>
                  <a:srgbClr val="0000CC"/>
                </a:solidFill>
                <a:latin typeface="Arial" panose="020B0604020202020204" pitchFamily="34" charset="0"/>
                <a:ea typeface="宋体" panose="02010600030101010101" pitchFamily="2" charset="-122"/>
              </a:rPr>
              <a:t>(J.P.Eckert)</a:t>
            </a:r>
            <a:r>
              <a:rPr lang="zh-CN" altLang="en-US" sz="2000" b="1" dirty="0">
                <a:solidFill>
                  <a:srgbClr val="0000CC"/>
                </a:solidFill>
                <a:latin typeface="Arial" panose="020B0604020202020204" pitchFamily="34" charset="0"/>
                <a:ea typeface="宋体" panose="02010600030101010101" pitchFamily="2" charset="-122"/>
              </a:rPr>
              <a:t>合作，</a:t>
            </a:r>
            <a:r>
              <a:rPr lang="en-US" altLang="zh-CN" sz="2000" b="1" dirty="0">
                <a:solidFill>
                  <a:srgbClr val="0000CC"/>
                </a:solidFill>
                <a:latin typeface="Arial" panose="020B0604020202020204" pitchFamily="34" charset="0"/>
                <a:ea typeface="宋体" panose="02010600030101010101" pitchFamily="2" charset="-122"/>
              </a:rPr>
              <a:t>1946</a:t>
            </a:r>
            <a:r>
              <a:rPr lang="zh-CN" altLang="en-US" sz="2000" b="1" dirty="0">
                <a:solidFill>
                  <a:srgbClr val="0000CC"/>
                </a:solidFill>
                <a:latin typeface="Arial" panose="020B0604020202020204" pitchFamily="34" charset="0"/>
                <a:ea typeface="宋体" panose="02010600030101010101" pitchFamily="2" charset="-122"/>
              </a:rPr>
              <a:t>年研制成功了世界上第一台通用电子计算机</a:t>
            </a:r>
            <a:r>
              <a:rPr lang="en-US" altLang="zh-CN" sz="2000" b="1" dirty="0">
                <a:solidFill>
                  <a:srgbClr val="0000CC"/>
                </a:solidFill>
                <a:latin typeface="Arial" panose="020B0604020202020204" pitchFamily="34" charset="0"/>
                <a:ea typeface="宋体" panose="02010600030101010101" pitchFamily="2" charset="-122"/>
              </a:rPr>
              <a:t>ENIAC</a:t>
            </a:r>
            <a:endParaRPr lang="en-US" altLang="zh-CN" sz="2000" b="1" dirty="0">
              <a:solidFill>
                <a:srgbClr val="0000CC"/>
              </a:solidFill>
              <a:latin typeface="Arial" panose="020B0604020202020204" pitchFamily="34" charset="0"/>
              <a:ea typeface="宋体" panose="02010600030101010101" pitchFamily="2" charset="-122"/>
            </a:endParaRPr>
          </a:p>
          <a:p>
            <a:pPr eaLnBrk="0" hangingPunct="0"/>
            <a:r>
              <a:rPr lang="en-US" altLang="zh-CN" sz="2000" b="1" dirty="0">
                <a:solidFill>
                  <a:srgbClr val="006600"/>
                </a:solidFill>
                <a:latin typeface="Arial" panose="020B0604020202020204" pitchFamily="34" charset="0"/>
                <a:ea typeface="宋体" panose="02010600030101010101" pitchFamily="2" charset="-122"/>
              </a:rPr>
              <a:t> </a:t>
            </a:r>
            <a:r>
              <a:rPr lang="zh-CN" altLang="en-US" sz="2000" b="1" dirty="0">
                <a:solidFill>
                  <a:srgbClr val="006600"/>
                </a:solidFill>
                <a:latin typeface="Arial" panose="020B0604020202020204" pitchFamily="34" charset="0"/>
                <a:ea typeface="宋体" panose="02010600030101010101" pitchFamily="2" charset="-122"/>
              </a:rPr>
              <a:t>麦克洛奇和皮兹：</a:t>
            </a:r>
            <a:r>
              <a:rPr lang="zh-CN" altLang="en-US" sz="2000" b="1" dirty="0">
                <a:solidFill>
                  <a:srgbClr val="0000CC"/>
                </a:solidFill>
                <a:latin typeface="Arial" panose="020B0604020202020204" pitchFamily="34" charset="0"/>
                <a:ea typeface="宋体" panose="02010600030101010101" pitchFamily="2" charset="-122"/>
              </a:rPr>
              <a:t>美国神经生理学家，于</a:t>
            </a:r>
            <a:r>
              <a:rPr lang="en-US" altLang="zh-CN" sz="2000" b="1" dirty="0">
                <a:solidFill>
                  <a:srgbClr val="0000CC"/>
                </a:solidFill>
                <a:latin typeface="Arial" panose="020B0604020202020204" pitchFamily="34" charset="0"/>
                <a:ea typeface="宋体" panose="02010600030101010101" pitchFamily="2" charset="-122"/>
              </a:rPr>
              <a:t>1943</a:t>
            </a:r>
            <a:r>
              <a:rPr lang="zh-CN" altLang="en-US" sz="2000" b="1" dirty="0">
                <a:solidFill>
                  <a:srgbClr val="0000CC"/>
                </a:solidFill>
                <a:latin typeface="Arial" panose="020B0604020202020204" pitchFamily="34" charset="0"/>
                <a:ea typeface="宋体" panose="02010600030101010101" pitchFamily="2" charset="-122"/>
              </a:rPr>
              <a:t>年建成了第一个神经网络模型</a:t>
            </a:r>
            <a:r>
              <a:rPr lang="en-US" altLang="zh-CN" sz="2000" b="1" dirty="0">
                <a:solidFill>
                  <a:srgbClr val="0000CC"/>
                </a:solidFill>
                <a:latin typeface="Arial" panose="020B0604020202020204" pitchFamily="34" charset="0"/>
                <a:ea typeface="宋体" panose="02010600030101010101" pitchFamily="2" charset="-122"/>
              </a:rPr>
              <a:t>(MP</a:t>
            </a:r>
            <a:r>
              <a:rPr lang="zh-CN" altLang="en-US" sz="2000" b="1" dirty="0">
                <a:solidFill>
                  <a:srgbClr val="0000CC"/>
                </a:solidFill>
                <a:latin typeface="Arial" panose="020B0604020202020204" pitchFamily="34" charset="0"/>
                <a:ea typeface="宋体" panose="02010600030101010101" pitchFamily="2" charset="-122"/>
              </a:rPr>
              <a:t>模型</a:t>
            </a:r>
            <a:r>
              <a:rPr lang="en-US" altLang="zh-CN" sz="2000" b="1" dirty="0">
                <a:solidFill>
                  <a:srgbClr val="0000CC"/>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 </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维纳</a:t>
            </a:r>
            <a:r>
              <a:rPr lang="en-US" altLang="zh-CN" sz="2000" b="1" dirty="0">
                <a:solidFill>
                  <a:srgbClr val="006600"/>
                </a:solidFill>
                <a:latin typeface="Arial" panose="020B0604020202020204" pitchFamily="34" charset="0"/>
                <a:ea typeface="宋体" panose="02010600030101010101" pitchFamily="2" charset="-122"/>
              </a:rPr>
              <a:t>1874—1956) </a:t>
            </a:r>
            <a:r>
              <a:rPr lang="zh-CN" altLang="en-US" sz="2000" b="1" dirty="0">
                <a:solidFill>
                  <a:srgbClr val="006600"/>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美国著名数学家、控制论创始人。</a:t>
            </a:r>
            <a:r>
              <a:rPr lang="en-US" altLang="zh-CN" sz="2000" b="1" dirty="0">
                <a:solidFill>
                  <a:srgbClr val="0000CC"/>
                </a:solidFill>
                <a:latin typeface="Arial" panose="020B0604020202020204" pitchFamily="34" charset="0"/>
                <a:ea typeface="宋体" panose="02010600030101010101" pitchFamily="2" charset="-122"/>
              </a:rPr>
              <a:t>1948</a:t>
            </a:r>
            <a:r>
              <a:rPr lang="zh-CN" altLang="en-US" sz="2000" b="1" dirty="0">
                <a:solidFill>
                  <a:srgbClr val="0000CC"/>
                </a:solidFill>
                <a:latin typeface="Arial" panose="020B0604020202020204" pitchFamily="34" charset="0"/>
                <a:ea typeface="宋体" panose="02010600030101010101" pitchFamily="2" charset="-122"/>
              </a:rPr>
              <a:t>年创立了控制论。控制论向人工智能的渗透，形成了行为主义学派。</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图灵又于</a:t>
            </a:r>
            <a:r>
              <a:rPr lang="en-US" altLang="zh-CN" sz="2000" b="1" dirty="0">
                <a:solidFill>
                  <a:srgbClr val="006600"/>
                </a:solidFill>
                <a:latin typeface="Arial" panose="020B0604020202020204" pitchFamily="34" charset="0"/>
                <a:ea typeface="宋体" panose="02010600030101010101" pitchFamily="2" charset="-122"/>
              </a:rPr>
              <a:t>1950</a:t>
            </a:r>
            <a:r>
              <a:rPr lang="zh-CN" altLang="en-US" sz="2000" b="1" dirty="0">
                <a:solidFill>
                  <a:srgbClr val="006600"/>
                </a:solidFill>
                <a:latin typeface="Arial" panose="020B0604020202020204" pitchFamily="34" charset="0"/>
                <a:ea typeface="宋体" panose="02010600030101010101" pitchFamily="2" charset="-122"/>
              </a:rPr>
              <a:t>年，</a:t>
            </a:r>
            <a:r>
              <a:rPr lang="zh-CN" altLang="en-US" sz="2000" b="1" dirty="0">
                <a:solidFill>
                  <a:srgbClr val="0000CC"/>
                </a:solidFill>
                <a:latin typeface="Arial" panose="020B0604020202020204" pitchFamily="34" charset="0"/>
                <a:ea typeface="宋体" panose="02010600030101010101" pitchFamily="2" charset="-122"/>
              </a:rPr>
              <a:t>发表题为</a:t>
            </a:r>
            <a:r>
              <a:rPr lang="en-US" altLang="zh-CN" sz="2000" b="1" dirty="0">
                <a:solidFill>
                  <a:srgbClr val="0000CC"/>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计算机能思维吗？</a:t>
            </a:r>
            <a:r>
              <a:rPr lang="en-US" altLang="zh-CN" sz="2000" b="1" dirty="0">
                <a:solidFill>
                  <a:srgbClr val="0000CC"/>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的著名论文，明确提出了“机器能思维”的观点。</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r>
              <a:rPr lang="zh-CN" altLang="en-US" sz="2000" b="1" dirty="0">
                <a:solidFill>
                  <a:srgbClr val="006600"/>
                </a:solidFill>
                <a:latin typeface="Arial" panose="020B0604020202020204" pitchFamily="34" charset="0"/>
                <a:ea typeface="宋体" panose="02010600030101010101" pitchFamily="2" charset="-122"/>
              </a:rPr>
              <a:t>    这些，</a:t>
            </a:r>
            <a:r>
              <a:rPr lang="zh-CN" altLang="en-US" sz="2000" b="1" dirty="0">
                <a:solidFill>
                  <a:srgbClr val="0000CC"/>
                </a:solidFill>
                <a:latin typeface="Arial" panose="020B0604020202020204" pitchFamily="34" charset="0"/>
                <a:ea typeface="宋体" panose="02010600030101010101" pitchFamily="2" charset="-122"/>
              </a:rPr>
              <a:t>都为人工智能的诞生准备了必要的思想、理论和物质技术条件。</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7410" name="Rectangle 2"/>
          <p:cNvSpPr>
            <a:spLocks noGrp="1"/>
          </p:cNvSpPr>
          <p:nvPr>
            <p:ph type="title"/>
          </p:nvPr>
        </p:nvSpPr>
        <p:spPr>
          <a:xfrm>
            <a:off x="287338" y="228600"/>
            <a:ext cx="8551862" cy="860425"/>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形成期（</a:t>
            </a:r>
            <a:r>
              <a:rPr lang="en-US" altLang="zh-CN" sz="4000" b="1" dirty="0">
                <a:solidFill>
                  <a:srgbClr val="FF0000"/>
                </a:solidFill>
                <a:latin typeface="Times New Roman" panose="02020603050405020304" pitchFamily="18" charset="0"/>
              </a:rPr>
              <a:t>1956--1970</a:t>
            </a:r>
            <a:r>
              <a:rPr lang="zh-CN" altLang="en-US" sz="4000" b="1" dirty="0">
                <a:solidFill>
                  <a:srgbClr val="FF0000"/>
                </a:solidFill>
                <a:latin typeface="Times New Roman" panose="02020603050405020304" pitchFamily="18" charset="0"/>
              </a:rPr>
              <a:t>年）</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诞生</a:t>
            </a:r>
            <a:endParaRPr lang="zh-CN" altLang="en-US" sz="2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17411" name="Rectangle 3"/>
          <p:cNvSpPr>
            <a:spLocks noGrp="1"/>
          </p:cNvSpPr>
          <p:nvPr>
            <p:ph idx="1"/>
          </p:nvPr>
        </p:nvSpPr>
        <p:spPr>
          <a:xfrm>
            <a:off x="323850" y="1304925"/>
            <a:ext cx="8569325" cy="5256213"/>
          </a:xfrm>
          <a:ln/>
        </p:spPr>
        <p:txBody>
          <a:bodyPr vert="horz" wrap="square" lIns="91440" tIns="45720" rIns="91440" bIns="45720" anchor="t"/>
          <a:p>
            <a:pPr eaLnBrk="1" hangingPunct="1">
              <a:lnSpc>
                <a:spcPct val="80000"/>
              </a:lnSpc>
            </a:pPr>
            <a:r>
              <a:rPr lang="en-US" altLang="zh-CN" sz="2000" b="1" dirty="0">
                <a:solidFill>
                  <a:srgbClr val="A50021"/>
                </a:solidFill>
                <a:latin typeface="Times New Roman" panose="02020603050405020304" pitchFamily="18" charset="0"/>
              </a:rPr>
              <a:t>AI</a:t>
            </a:r>
            <a:r>
              <a:rPr lang="zh-CN" altLang="en-US" sz="2000" b="1" dirty="0">
                <a:solidFill>
                  <a:srgbClr val="A50021"/>
                </a:solidFill>
                <a:latin typeface="Times New Roman" panose="02020603050405020304" pitchFamily="18" charset="0"/>
              </a:rPr>
              <a:t>诞生于一次历史性的聚会</a:t>
            </a:r>
            <a:endParaRPr lang="zh-CN" altLang="en-US" sz="2000" b="1" dirty="0">
              <a:solidFill>
                <a:srgbClr val="A50021"/>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时间：</a:t>
            </a:r>
            <a:r>
              <a:rPr lang="en-US" altLang="zh-CN" sz="2000" b="1" dirty="0">
                <a:solidFill>
                  <a:srgbClr val="0000CC"/>
                </a:solidFill>
                <a:latin typeface="Times New Roman" panose="02020603050405020304" pitchFamily="18" charset="0"/>
              </a:rPr>
              <a:t>1956</a:t>
            </a:r>
            <a:r>
              <a:rPr lang="zh-CN" altLang="en-US" sz="2000" b="1" dirty="0">
                <a:solidFill>
                  <a:srgbClr val="0000CC"/>
                </a:solidFill>
                <a:latin typeface="Times New Roman" panose="02020603050405020304" pitchFamily="18" charset="0"/>
              </a:rPr>
              <a:t>年夏季</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地点：</a:t>
            </a:r>
            <a:r>
              <a:rPr lang="zh-CN" altLang="en-US" sz="2000" b="1" dirty="0">
                <a:solidFill>
                  <a:srgbClr val="0000CC"/>
                </a:solidFill>
                <a:latin typeface="Times New Roman" panose="02020603050405020304" pitchFamily="18" charset="0"/>
              </a:rPr>
              <a:t>达特莫斯 </a:t>
            </a:r>
            <a:r>
              <a:rPr lang="en-US" altLang="zh-CN" sz="2000" b="1" dirty="0">
                <a:solidFill>
                  <a:srgbClr val="0000CC"/>
                </a:solidFill>
                <a:latin typeface="Times New Roman" panose="02020603050405020304" pitchFamily="18" charset="0"/>
              </a:rPr>
              <a:t>(Dartmouth) </a:t>
            </a:r>
            <a:r>
              <a:rPr lang="zh-CN" altLang="en-US" sz="2000" b="1" dirty="0">
                <a:solidFill>
                  <a:srgbClr val="0000CC"/>
                </a:solidFill>
                <a:latin typeface="Times New Roman" panose="02020603050405020304" pitchFamily="18" charset="0"/>
              </a:rPr>
              <a:t>大学</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目的：</a:t>
            </a:r>
            <a:r>
              <a:rPr lang="zh-CN" altLang="en-US" sz="2000" b="1" dirty="0">
                <a:solidFill>
                  <a:srgbClr val="0000CC"/>
                </a:solidFill>
                <a:latin typeface="Times New Roman" panose="02020603050405020304" pitchFamily="18" charset="0"/>
              </a:rPr>
              <a:t>为使计算机变得更“聪明” ，或者说使计算机具有智能</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发起人：</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麦卡锡</a:t>
            </a:r>
            <a:r>
              <a:rPr lang="en-US" altLang="zh-CN" sz="2000" b="1" dirty="0">
                <a:solidFill>
                  <a:srgbClr val="0000CC"/>
                </a:solidFill>
                <a:latin typeface="Times New Roman" panose="02020603050405020304" pitchFamily="18" charset="0"/>
              </a:rPr>
              <a:t>(J.McCarthy</a:t>
            </a: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Dartmouth</a:t>
            </a:r>
            <a:r>
              <a:rPr lang="zh-CN" altLang="en-US" sz="2000" b="1" dirty="0">
                <a:solidFill>
                  <a:srgbClr val="0000CC"/>
                </a:solidFill>
                <a:latin typeface="Times New Roman" panose="02020603050405020304" pitchFamily="18" charset="0"/>
              </a:rPr>
              <a:t>的年轻数学家、计算机专家，后为</a:t>
            </a:r>
            <a:r>
              <a:rPr lang="en-US" altLang="zh-CN" sz="2000" b="1" dirty="0">
                <a:solidFill>
                  <a:srgbClr val="0000CC"/>
                </a:solidFill>
                <a:latin typeface="Times New Roman" panose="02020603050405020304" pitchFamily="18" charset="0"/>
              </a:rPr>
              <a:t>MIT</a:t>
            </a:r>
            <a:r>
              <a:rPr lang="zh-CN" altLang="en-US" sz="2000" b="1" dirty="0">
                <a:solidFill>
                  <a:srgbClr val="0000CC"/>
                </a:solidFill>
                <a:latin typeface="Times New Roman" panose="02020603050405020304" pitchFamily="18" charset="0"/>
              </a:rPr>
              <a:t>教授</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明斯基</a:t>
            </a:r>
            <a:r>
              <a:rPr lang="en-US" altLang="zh-CN" sz="2000" b="1" dirty="0">
                <a:solidFill>
                  <a:srgbClr val="0000CC"/>
                </a:solidFill>
                <a:latin typeface="Times New Roman" panose="02020603050405020304" pitchFamily="18" charset="0"/>
              </a:rPr>
              <a:t>(M.L.Minsky</a:t>
            </a:r>
            <a:r>
              <a:rPr lang="zh-CN" altLang="en-US" sz="2000" b="1" dirty="0">
                <a:solidFill>
                  <a:srgbClr val="0000CC"/>
                </a:solidFill>
                <a:latin typeface="Times New Roman" panose="02020603050405020304" pitchFamily="18" charset="0"/>
              </a:rPr>
              <a:t>），哈佛大学数学家、神经学家，后为</a:t>
            </a:r>
            <a:r>
              <a:rPr lang="en-US" altLang="zh-CN" sz="2000" b="1" dirty="0">
                <a:solidFill>
                  <a:srgbClr val="0000CC"/>
                </a:solidFill>
                <a:latin typeface="Times New Roman" panose="02020603050405020304" pitchFamily="18" charset="0"/>
              </a:rPr>
              <a:t>MIT</a:t>
            </a:r>
            <a:r>
              <a:rPr lang="zh-CN" altLang="en-US" sz="2000" b="1" dirty="0">
                <a:solidFill>
                  <a:srgbClr val="0000CC"/>
                </a:solidFill>
                <a:latin typeface="Times New Roman" panose="02020603050405020304" pitchFamily="18" charset="0"/>
              </a:rPr>
              <a:t>教授</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洛切斯特</a:t>
            </a:r>
            <a:r>
              <a:rPr lang="en-US" altLang="zh-CN" sz="2000" b="1" dirty="0">
                <a:solidFill>
                  <a:srgbClr val="0000CC"/>
                </a:solidFill>
                <a:latin typeface="Times New Roman" panose="02020603050405020304" pitchFamily="18" charset="0"/>
              </a:rPr>
              <a:t>(N.Lochester)</a:t>
            </a: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IBM</a:t>
            </a:r>
            <a:r>
              <a:rPr lang="zh-CN" altLang="en-US" sz="2000" b="1" dirty="0">
                <a:solidFill>
                  <a:srgbClr val="0000CC"/>
                </a:solidFill>
                <a:latin typeface="Times New Roman" panose="02020603050405020304" pitchFamily="18" charset="0"/>
              </a:rPr>
              <a:t>公司信息中心负责人</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香农</a:t>
            </a:r>
            <a:r>
              <a:rPr lang="en-US" altLang="zh-CN" sz="2000" b="1" dirty="0">
                <a:solidFill>
                  <a:srgbClr val="0000CC"/>
                </a:solidFill>
                <a:latin typeface="Times New Roman" panose="02020603050405020304" pitchFamily="18" charset="0"/>
              </a:rPr>
              <a:t>(C.E.Shannon)</a:t>
            </a:r>
            <a:r>
              <a:rPr lang="zh-CN" altLang="en-US" sz="2000" b="1" dirty="0">
                <a:solidFill>
                  <a:srgbClr val="0000CC"/>
                </a:solidFill>
                <a:latin typeface="Times New Roman" panose="02020603050405020304" pitchFamily="18" charset="0"/>
              </a:rPr>
              <a:t>，贝尔实验室信息部数学研究员</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参加人：</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莫尔</a:t>
            </a:r>
            <a:r>
              <a:rPr lang="en-US" altLang="zh-CN" sz="2000" b="1" dirty="0">
                <a:solidFill>
                  <a:srgbClr val="0000CC"/>
                </a:solidFill>
                <a:latin typeface="Times New Roman" panose="02020603050405020304" pitchFamily="18" charset="0"/>
              </a:rPr>
              <a:t>(T.more)</a:t>
            </a:r>
            <a:r>
              <a:rPr lang="zh-CN" altLang="en-US" sz="2000" b="1" dirty="0">
                <a:solidFill>
                  <a:srgbClr val="0000CC"/>
                </a:solidFill>
                <a:latin typeface="Times New Roman" panose="02020603050405020304" pitchFamily="18" charset="0"/>
              </a:rPr>
              <a:t>、塞缪尔</a:t>
            </a:r>
            <a:r>
              <a:rPr lang="en-US" altLang="zh-CN" sz="2000" b="1" dirty="0">
                <a:solidFill>
                  <a:srgbClr val="0000CC"/>
                </a:solidFill>
                <a:latin typeface="Times New Roman" panose="02020603050405020304" pitchFamily="18" charset="0"/>
              </a:rPr>
              <a:t>(A.L.Samuel)</a:t>
            </a: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IBM</a:t>
            </a:r>
            <a:r>
              <a:rPr lang="zh-CN" altLang="en-US" sz="2000" b="1" dirty="0">
                <a:solidFill>
                  <a:srgbClr val="0000CC"/>
                </a:solidFill>
                <a:latin typeface="Times New Roman" panose="02020603050405020304" pitchFamily="18" charset="0"/>
              </a:rPr>
              <a:t>公司</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塞尔夫里奇</a:t>
            </a:r>
            <a:r>
              <a:rPr lang="en-US" altLang="zh-CN" sz="2000" b="1" dirty="0">
                <a:solidFill>
                  <a:srgbClr val="0000CC"/>
                </a:solidFill>
                <a:latin typeface="Times New Roman" panose="02020603050405020304" pitchFamily="18" charset="0"/>
              </a:rPr>
              <a:t>(O.Selfridge)</a:t>
            </a:r>
            <a:r>
              <a:rPr lang="zh-CN" altLang="en-US" sz="2000" b="1" dirty="0">
                <a:solidFill>
                  <a:srgbClr val="0000CC"/>
                </a:solidFill>
                <a:latin typeface="Times New Roman" panose="02020603050405020304" pitchFamily="18" charset="0"/>
              </a:rPr>
              <a:t>、索罗蒙夫</a:t>
            </a:r>
            <a:r>
              <a:rPr lang="en-US" altLang="zh-CN" sz="2000" b="1" dirty="0">
                <a:solidFill>
                  <a:srgbClr val="0000CC"/>
                </a:solidFill>
                <a:latin typeface="Times New Roman" panose="02020603050405020304" pitchFamily="18" charset="0"/>
              </a:rPr>
              <a:t>(R.Solomonff) </a:t>
            </a: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MIT</a:t>
            </a:r>
            <a:endParaRPr lang="en-US" altLang="zh-CN" sz="2000" b="1" dirty="0">
              <a:solidFill>
                <a:srgbClr val="0000CC"/>
              </a:solidFill>
              <a:latin typeface="Times New Roman" panose="02020603050405020304" pitchFamily="18" charset="0"/>
            </a:endParaRPr>
          </a:p>
          <a:p>
            <a:pPr eaLnBrk="1" hangingPunct="1">
              <a:lnSpc>
                <a:spcPct val="80000"/>
              </a:lnSpc>
            </a:pPr>
            <a:r>
              <a:rPr lang="en-US" altLang="zh-CN" sz="2000" b="1" dirty="0">
                <a:solidFill>
                  <a:srgbClr val="0000CC"/>
                </a:solidFill>
                <a:latin typeface="Times New Roman" panose="02020603050405020304" pitchFamily="18" charset="0"/>
              </a:rPr>
              <a:t>      </a:t>
            </a:r>
            <a:r>
              <a:rPr lang="zh-CN" altLang="en-US" sz="2000" b="1" dirty="0">
                <a:solidFill>
                  <a:srgbClr val="0000CC"/>
                </a:solidFill>
                <a:latin typeface="Times New Roman" panose="02020603050405020304" pitchFamily="18" charset="0"/>
              </a:rPr>
              <a:t>纽厄尔</a:t>
            </a:r>
            <a:r>
              <a:rPr lang="en-US" altLang="zh-CN" sz="2000" b="1" dirty="0">
                <a:solidFill>
                  <a:srgbClr val="0000CC"/>
                </a:solidFill>
                <a:latin typeface="Times New Roman" panose="02020603050405020304" pitchFamily="18" charset="0"/>
              </a:rPr>
              <a:t>(A.Newell)</a:t>
            </a:r>
            <a:r>
              <a:rPr lang="zh-CN" altLang="en-US" sz="2000" b="1" dirty="0">
                <a:solidFill>
                  <a:srgbClr val="0000CC"/>
                </a:solidFill>
                <a:latin typeface="Times New Roman" panose="02020603050405020304" pitchFamily="18" charset="0"/>
              </a:rPr>
              <a:t>，兰德</a:t>
            </a:r>
            <a:r>
              <a:rPr lang="en-US" altLang="zh-CN" sz="2000" b="1" dirty="0">
                <a:solidFill>
                  <a:srgbClr val="0000CC"/>
                </a:solidFill>
                <a:latin typeface="Times New Roman" panose="02020603050405020304" pitchFamily="18" charset="0"/>
              </a:rPr>
              <a:t>(RAND)</a:t>
            </a:r>
            <a:r>
              <a:rPr lang="zh-CN" altLang="en-US" sz="2000" b="1" dirty="0">
                <a:solidFill>
                  <a:srgbClr val="0000CC"/>
                </a:solidFill>
                <a:latin typeface="Times New Roman" panose="02020603050405020304" pitchFamily="18" charset="0"/>
              </a:rPr>
              <a:t>公司</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西蒙</a:t>
            </a:r>
            <a:r>
              <a:rPr lang="en-US" altLang="zh-CN" sz="2000" b="1" dirty="0">
                <a:solidFill>
                  <a:srgbClr val="0000CC"/>
                </a:solidFill>
                <a:latin typeface="Times New Roman" panose="02020603050405020304" pitchFamily="18" charset="0"/>
              </a:rPr>
              <a:t>(H.A.Simon)</a:t>
            </a:r>
            <a:r>
              <a:rPr lang="zh-CN" altLang="en-US" sz="2000" b="1" dirty="0">
                <a:solidFill>
                  <a:srgbClr val="0000CC"/>
                </a:solidFill>
                <a:latin typeface="Times New Roman" panose="02020603050405020304" pitchFamily="18" charset="0"/>
              </a:rPr>
              <a:t>，卡内基</a:t>
            </a:r>
            <a:r>
              <a:rPr lang="en-US" altLang="zh-CN" sz="2000" b="1" dirty="0">
                <a:solidFill>
                  <a:srgbClr val="0000CC"/>
                </a:solidFill>
                <a:latin typeface="Times New Roman" panose="02020603050405020304" pitchFamily="18" charset="0"/>
              </a:rPr>
              <a:t>(Carnagie)</a:t>
            </a:r>
            <a:r>
              <a:rPr lang="zh-CN" altLang="en-US" sz="2000" b="1" dirty="0">
                <a:solidFill>
                  <a:srgbClr val="0000CC"/>
                </a:solidFill>
                <a:latin typeface="Times New Roman" panose="02020603050405020304" pitchFamily="18" charset="0"/>
              </a:rPr>
              <a:t>工科大学</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会议结果：</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由麦卡锡提议正式采用了“</a:t>
            </a:r>
            <a:r>
              <a:rPr lang="en-US" altLang="zh-CN" sz="2000" b="1" dirty="0">
                <a:solidFill>
                  <a:srgbClr val="0000CC"/>
                </a:solidFill>
                <a:latin typeface="Times New Roman" panose="02020603050405020304" pitchFamily="18" charset="0"/>
              </a:rPr>
              <a:t>Artificial Intelligence”</a:t>
            </a:r>
            <a:r>
              <a:rPr lang="zh-CN" altLang="en-US" sz="2000" b="1" dirty="0">
                <a:solidFill>
                  <a:srgbClr val="0000CC"/>
                </a:solidFill>
                <a:latin typeface="Times New Roman" panose="02020603050405020304" pitchFamily="18" charset="0"/>
              </a:rPr>
              <a:t>这一术语</a:t>
            </a:r>
            <a:endParaRPr lang="zh-CN" altLang="en-US" sz="2000" b="1" dirty="0">
              <a:solidFill>
                <a:srgbClr val="0000CC"/>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8434" name="Rectangle 2"/>
          <p:cNvSpPr>
            <a:spLocks noGrp="1"/>
          </p:cNvSpPr>
          <p:nvPr>
            <p:ph type="title"/>
          </p:nvPr>
        </p:nvSpPr>
        <p:spPr>
          <a:xfrm>
            <a:off x="287338" y="296863"/>
            <a:ext cx="8540750" cy="863600"/>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形成期（</a:t>
            </a:r>
            <a:r>
              <a:rPr lang="en-US" altLang="zh-CN" sz="4000" b="1" dirty="0">
                <a:solidFill>
                  <a:srgbClr val="FF0000"/>
                </a:solidFill>
                <a:latin typeface="Times New Roman" panose="02020603050405020304" pitchFamily="18" charset="0"/>
              </a:rPr>
              <a:t>1956--1970</a:t>
            </a:r>
            <a:r>
              <a:rPr lang="zh-CN" altLang="en-US" sz="4000" b="1" dirty="0">
                <a:solidFill>
                  <a:srgbClr val="FF0000"/>
                </a:solidFill>
                <a:latin typeface="Times New Roman" panose="02020603050405020304" pitchFamily="18" charset="0"/>
              </a:rPr>
              <a:t>年）</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早期研究</a:t>
            </a:r>
            <a:endParaRPr lang="zh-CN" altLang="en-US" sz="2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18435" name="Text Box 4"/>
          <p:cNvSpPr txBox="1"/>
          <p:nvPr/>
        </p:nvSpPr>
        <p:spPr>
          <a:xfrm>
            <a:off x="179388" y="1449388"/>
            <a:ext cx="8785225" cy="4892675"/>
          </a:xfrm>
          <a:prstGeom prst="rect">
            <a:avLst/>
          </a:prstGeom>
          <a:noFill/>
          <a:ln w="9525">
            <a:noFill/>
          </a:ln>
        </p:spPr>
        <p:txBody>
          <a:bodyPr anchor="t">
            <a:spAutoFit/>
          </a:bodyPr>
          <a:p>
            <a:pPr eaLnBrk="0" hangingPunct="0">
              <a:lnSpc>
                <a:spcPct val="110000"/>
              </a:lnSpc>
              <a:spcBef>
                <a:spcPct val="5000"/>
              </a:spcBef>
            </a:pPr>
            <a:r>
              <a:rPr lang="en-US" altLang="zh-CN" sz="2000" b="1" dirty="0">
                <a:solidFill>
                  <a:srgbClr val="006600"/>
                </a:solidFill>
                <a:latin typeface="Arial" panose="020B0604020202020204" pitchFamily="34" charset="0"/>
                <a:ea typeface="宋体" panose="02010600030101010101" pitchFamily="2" charset="-122"/>
              </a:rPr>
              <a:t>    </a:t>
            </a:r>
            <a:r>
              <a:rPr lang="zh-CN" altLang="en-US" sz="2000" b="1" dirty="0">
                <a:solidFill>
                  <a:srgbClr val="006600"/>
                </a:solidFill>
                <a:latin typeface="Arial" panose="020B0604020202020204" pitchFamily="34" charset="0"/>
                <a:ea typeface="宋体" panose="02010600030101010101" pitchFamily="2" charset="-122"/>
              </a:rPr>
              <a:t>心理学小组：</a:t>
            </a:r>
            <a:r>
              <a:rPr lang="en-US" altLang="zh-CN" sz="2000" b="1" dirty="0">
                <a:solidFill>
                  <a:srgbClr val="0000CC"/>
                </a:solidFill>
                <a:latin typeface="Arial" panose="020B0604020202020204" pitchFamily="34" charset="0"/>
                <a:ea typeface="宋体" panose="02010600030101010101" pitchFamily="2" charset="-122"/>
              </a:rPr>
              <a:t>1957</a:t>
            </a:r>
            <a:r>
              <a:rPr lang="zh-CN" altLang="en-US" sz="2000" b="1" dirty="0">
                <a:solidFill>
                  <a:srgbClr val="0000CC"/>
                </a:solidFill>
                <a:latin typeface="Arial" panose="020B0604020202020204" pitchFamily="34" charset="0"/>
                <a:ea typeface="宋体" panose="02010600030101010101" pitchFamily="2" charset="-122"/>
              </a:rPr>
              <a:t>年，纽厄尔、肖</a:t>
            </a:r>
            <a:r>
              <a:rPr lang="en-US" altLang="zh-CN" sz="2000" b="1" dirty="0">
                <a:solidFill>
                  <a:srgbClr val="0000CC"/>
                </a:solidFill>
                <a:latin typeface="Arial" panose="020B0604020202020204" pitchFamily="34" charset="0"/>
                <a:ea typeface="宋体" panose="02010600030101010101" pitchFamily="2" charset="-122"/>
              </a:rPr>
              <a:t>(J.Shaw)</a:t>
            </a:r>
            <a:r>
              <a:rPr lang="zh-CN" altLang="en-US" sz="2000" b="1" dirty="0">
                <a:solidFill>
                  <a:srgbClr val="0000CC"/>
                </a:solidFill>
                <a:latin typeface="Arial" panose="020B0604020202020204" pitchFamily="34" charset="0"/>
                <a:ea typeface="宋体" panose="02010600030101010101" pitchFamily="2" charset="-122"/>
              </a:rPr>
              <a:t>和西蒙等人的心理学小组研制了称为逻辑理论机</a:t>
            </a:r>
            <a:r>
              <a:rPr lang="en-US" altLang="zh-CN" sz="2000" b="1" dirty="0">
                <a:solidFill>
                  <a:srgbClr val="0000CC"/>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简称</a:t>
            </a:r>
            <a:r>
              <a:rPr lang="en-US" altLang="zh-CN" sz="2000" b="1" dirty="0">
                <a:solidFill>
                  <a:srgbClr val="0000CC"/>
                </a:solidFill>
                <a:latin typeface="Arial" panose="020B0604020202020204" pitchFamily="34" charset="0"/>
                <a:ea typeface="宋体" panose="02010600030101010101" pitchFamily="2" charset="-122"/>
              </a:rPr>
              <a:t>LT)</a:t>
            </a:r>
            <a:r>
              <a:rPr lang="zh-CN" altLang="en-US" sz="2000" b="1" dirty="0">
                <a:solidFill>
                  <a:srgbClr val="0000CC"/>
                </a:solidFill>
                <a:latin typeface="Arial" panose="020B0604020202020204" pitchFamily="34" charset="0"/>
                <a:ea typeface="宋体" panose="02010600030101010101" pitchFamily="2" charset="-122"/>
              </a:rPr>
              <a:t>的数学定理证明程序。</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00CC"/>
                </a:solidFill>
                <a:latin typeface="Arial" panose="020B0604020202020204" pitchFamily="34" charset="0"/>
                <a:ea typeface="宋体" panose="02010600030101010101" pitchFamily="2" charset="-122"/>
              </a:rPr>
              <a:t>    </a:t>
            </a:r>
            <a:r>
              <a:rPr lang="en-US" altLang="zh-CN" sz="2000" b="1" dirty="0">
                <a:solidFill>
                  <a:srgbClr val="0000CC"/>
                </a:solidFill>
                <a:latin typeface="Arial" panose="020B0604020202020204" pitchFamily="34" charset="0"/>
                <a:ea typeface="宋体" panose="02010600030101010101" pitchFamily="2" charset="-122"/>
              </a:rPr>
              <a:t>1960</a:t>
            </a:r>
            <a:r>
              <a:rPr lang="zh-CN" altLang="en-US" sz="2000" b="1" dirty="0">
                <a:solidFill>
                  <a:srgbClr val="0000CC"/>
                </a:solidFill>
                <a:latin typeface="Arial" panose="020B0604020202020204" pitchFamily="34" charset="0"/>
                <a:ea typeface="宋体" panose="02010600030101010101" pitchFamily="2" charset="-122"/>
              </a:rPr>
              <a:t>年研制了通用问题求解程序。该程序当时可解决</a:t>
            </a:r>
            <a:r>
              <a:rPr lang="en-US" altLang="zh-CN" sz="2000" b="1" dirty="0">
                <a:solidFill>
                  <a:srgbClr val="0000CC"/>
                </a:solidFill>
                <a:latin typeface="Arial" panose="020B0604020202020204" pitchFamily="34" charset="0"/>
                <a:ea typeface="宋体" panose="02010600030101010101" pitchFamily="2" charset="-122"/>
              </a:rPr>
              <a:t>11</a:t>
            </a:r>
            <a:r>
              <a:rPr lang="zh-CN" altLang="en-US" sz="2000" b="1" dirty="0">
                <a:solidFill>
                  <a:srgbClr val="0000CC"/>
                </a:solidFill>
                <a:latin typeface="Arial" panose="020B0604020202020204" pitchFamily="34" charset="0"/>
                <a:ea typeface="宋体" panose="02010600030101010101" pitchFamily="2" charset="-122"/>
              </a:rPr>
              <a:t>种类型的问题，如不定积分、三角函数、代数方程、猴子摘香蕉、河内梵塔、人</a:t>
            </a:r>
            <a:r>
              <a:rPr lang="en-US" altLang="zh-CN" sz="2000" b="1" dirty="0">
                <a:solidFill>
                  <a:srgbClr val="0000CC"/>
                </a:solidFill>
                <a:latin typeface="Arial" panose="020B0604020202020204" pitchFamily="34" charset="0"/>
                <a:ea typeface="宋体" panose="02010600030101010101" pitchFamily="2" charset="-122"/>
              </a:rPr>
              <a:t>—</a:t>
            </a:r>
            <a:r>
              <a:rPr lang="zh-CN" altLang="en-US" sz="2000" b="1" dirty="0">
                <a:solidFill>
                  <a:srgbClr val="0000CC"/>
                </a:solidFill>
                <a:latin typeface="Arial" panose="020B0604020202020204" pitchFamily="34" charset="0"/>
                <a:ea typeface="宋体" panose="02010600030101010101" pitchFamily="2" charset="-122"/>
              </a:rPr>
              <a:t>羊过河等。</a:t>
            </a:r>
            <a:r>
              <a:rPr lang="zh-CN" altLang="en-US" sz="2000" dirty="0">
                <a:solidFill>
                  <a:srgbClr val="0000CC"/>
                </a:solidFill>
                <a:latin typeface="Arial" panose="020B0604020202020204" pitchFamily="34" charset="0"/>
                <a:ea typeface="宋体" panose="02010600030101010101" pitchFamily="2" charset="-122"/>
              </a:rPr>
              <a:t> </a:t>
            </a:r>
            <a:endParaRPr lang="zh-CN" altLang="en-US" sz="2000"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6600"/>
                </a:solidFill>
                <a:latin typeface="Arial" panose="020B0604020202020204" pitchFamily="34" charset="0"/>
                <a:ea typeface="宋体" panose="02010600030101010101" pitchFamily="2" charset="-122"/>
              </a:rPr>
              <a:t>    </a:t>
            </a:r>
            <a:r>
              <a:rPr lang="en-US" altLang="zh-CN" sz="2000" b="1" dirty="0">
                <a:solidFill>
                  <a:srgbClr val="006600"/>
                </a:solidFill>
                <a:latin typeface="Arial" panose="020B0604020202020204" pitchFamily="34" charset="0"/>
                <a:ea typeface="宋体" panose="02010600030101010101" pitchFamily="2" charset="-122"/>
              </a:rPr>
              <a:t>IBM</a:t>
            </a:r>
            <a:r>
              <a:rPr lang="zh-CN" altLang="en-US" sz="2000" b="1" dirty="0">
                <a:solidFill>
                  <a:srgbClr val="006600"/>
                </a:solidFill>
                <a:latin typeface="Arial" panose="020B0604020202020204" pitchFamily="34" charset="0"/>
                <a:ea typeface="宋体" panose="02010600030101010101" pitchFamily="2" charset="-122"/>
              </a:rPr>
              <a:t>工程小组：</a:t>
            </a:r>
            <a:r>
              <a:rPr lang="en-US" altLang="zh-CN" sz="2000" b="1" dirty="0">
                <a:solidFill>
                  <a:srgbClr val="0000CC"/>
                </a:solidFill>
                <a:latin typeface="Arial" panose="020B0604020202020204" pitchFamily="34" charset="0"/>
                <a:ea typeface="宋体" panose="02010600030101010101" pitchFamily="2" charset="-122"/>
              </a:rPr>
              <a:t>1956</a:t>
            </a:r>
            <a:r>
              <a:rPr lang="zh-CN" altLang="en-US" sz="2000" b="1" dirty="0">
                <a:solidFill>
                  <a:srgbClr val="0000CC"/>
                </a:solidFill>
                <a:latin typeface="Arial" panose="020B0604020202020204" pitchFamily="34" charset="0"/>
                <a:ea typeface="宋体" panose="02010600030101010101" pitchFamily="2" charset="-122"/>
              </a:rPr>
              <a:t>年，塞缪尔在</a:t>
            </a:r>
            <a:r>
              <a:rPr lang="en-US" altLang="zh-CN" sz="2000" b="1" dirty="0">
                <a:solidFill>
                  <a:srgbClr val="0000CC"/>
                </a:solidFill>
                <a:latin typeface="Arial" panose="020B0604020202020204" pitchFamily="34" charset="0"/>
                <a:ea typeface="宋体" panose="02010600030101010101" pitchFamily="2" charset="-122"/>
              </a:rPr>
              <a:t>IBM704</a:t>
            </a:r>
            <a:r>
              <a:rPr lang="zh-CN" altLang="en-US" sz="2000" b="1" dirty="0">
                <a:solidFill>
                  <a:srgbClr val="0000CC"/>
                </a:solidFill>
                <a:latin typeface="Arial" panose="020B0604020202020204" pitchFamily="34" charset="0"/>
                <a:ea typeface="宋体" panose="02010600030101010101" pitchFamily="2" charset="-122"/>
              </a:rPr>
              <a:t>计算机上研制成功了具有自学习、自组织和自适应能力的西洋跳棋程序。这个程序可以从棋谱中学习，也可以在下棋过程中积累经验、提高棋艺。通过不断学习，该程序</a:t>
            </a:r>
            <a:r>
              <a:rPr lang="en-US" altLang="zh-CN" sz="2000" b="1" dirty="0">
                <a:solidFill>
                  <a:srgbClr val="0000CC"/>
                </a:solidFill>
                <a:latin typeface="Arial" panose="020B0604020202020204" pitchFamily="34" charset="0"/>
                <a:ea typeface="宋体" panose="02010600030101010101" pitchFamily="2" charset="-122"/>
              </a:rPr>
              <a:t>1959</a:t>
            </a:r>
            <a:r>
              <a:rPr lang="zh-CN" altLang="en-US" sz="2000" b="1" dirty="0">
                <a:solidFill>
                  <a:srgbClr val="0000CC"/>
                </a:solidFill>
                <a:latin typeface="Arial" panose="020B0604020202020204" pitchFamily="34" charset="0"/>
                <a:ea typeface="宋体" panose="02010600030101010101" pitchFamily="2" charset="-122"/>
              </a:rPr>
              <a:t>年击败了塞缪尔本人，</a:t>
            </a:r>
            <a:r>
              <a:rPr lang="en-US" altLang="zh-CN" sz="2000" b="1" dirty="0">
                <a:solidFill>
                  <a:srgbClr val="0000CC"/>
                </a:solidFill>
                <a:latin typeface="Arial" panose="020B0604020202020204" pitchFamily="34" charset="0"/>
                <a:ea typeface="宋体" panose="02010600030101010101" pitchFamily="2" charset="-122"/>
              </a:rPr>
              <a:t>1962</a:t>
            </a:r>
            <a:r>
              <a:rPr lang="zh-CN" altLang="en-US" sz="2000" b="1" dirty="0">
                <a:solidFill>
                  <a:srgbClr val="0000CC"/>
                </a:solidFill>
                <a:latin typeface="Arial" panose="020B0604020202020204" pitchFamily="34" charset="0"/>
                <a:ea typeface="宋体" panose="02010600030101010101" pitchFamily="2" charset="-122"/>
              </a:rPr>
              <a:t>年又击败了一个州的冠军。</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6600"/>
                </a:solidFill>
                <a:latin typeface="Arial" panose="020B0604020202020204" pitchFamily="34" charset="0"/>
                <a:ea typeface="宋体" panose="02010600030101010101" pitchFamily="2" charset="-122"/>
              </a:rPr>
              <a:t>    </a:t>
            </a:r>
            <a:r>
              <a:rPr lang="en-US" altLang="zh-CN" sz="2000" b="1" dirty="0">
                <a:solidFill>
                  <a:srgbClr val="006600"/>
                </a:solidFill>
                <a:latin typeface="Arial" panose="020B0604020202020204" pitchFamily="34" charset="0"/>
                <a:ea typeface="宋体" panose="02010600030101010101" pitchFamily="2" charset="-122"/>
              </a:rPr>
              <a:t>MIT</a:t>
            </a:r>
            <a:r>
              <a:rPr lang="zh-CN" altLang="en-US" sz="2000" b="1" dirty="0">
                <a:solidFill>
                  <a:srgbClr val="006600"/>
                </a:solidFill>
                <a:latin typeface="Arial" panose="020B0604020202020204" pitchFamily="34" charset="0"/>
                <a:ea typeface="宋体" panose="02010600030101010101" pitchFamily="2" charset="-122"/>
              </a:rPr>
              <a:t>小组：</a:t>
            </a:r>
            <a:r>
              <a:rPr lang="en-US" altLang="zh-CN" sz="2000" b="1" dirty="0">
                <a:solidFill>
                  <a:srgbClr val="0000CC"/>
                </a:solidFill>
                <a:latin typeface="Arial" panose="020B0604020202020204" pitchFamily="34" charset="0"/>
                <a:ea typeface="宋体" panose="02010600030101010101" pitchFamily="2" charset="-122"/>
              </a:rPr>
              <a:t>1958</a:t>
            </a:r>
            <a:r>
              <a:rPr lang="zh-CN" altLang="en-US" sz="2000" b="1" dirty="0">
                <a:solidFill>
                  <a:srgbClr val="0000CC"/>
                </a:solidFill>
                <a:latin typeface="Arial" panose="020B0604020202020204" pitchFamily="34" charset="0"/>
                <a:ea typeface="宋体" panose="02010600030101010101" pitchFamily="2" charset="-122"/>
              </a:rPr>
              <a:t>年，麦卡西建立了行动规划咨询系统。</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00CC"/>
                </a:solidFill>
                <a:latin typeface="Arial" panose="020B0604020202020204" pitchFamily="34" charset="0"/>
                <a:ea typeface="宋体" panose="02010600030101010101" pitchFamily="2" charset="-122"/>
              </a:rPr>
              <a:t>    </a:t>
            </a:r>
            <a:r>
              <a:rPr lang="en-US" altLang="zh-CN" sz="2000" b="1" dirty="0">
                <a:solidFill>
                  <a:srgbClr val="0000CC"/>
                </a:solidFill>
                <a:latin typeface="Arial" panose="020B0604020202020204" pitchFamily="34" charset="0"/>
                <a:ea typeface="宋体" panose="02010600030101010101" pitchFamily="2" charset="-122"/>
              </a:rPr>
              <a:t>1960</a:t>
            </a:r>
            <a:r>
              <a:rPr lang="zh-CN" altLang="en-US" sz="2000" b="1" dirty="0">
                <a:solidFill>
                  <a:srgbClr val="0000CC"/>
                </a:solidFill>
                <a:latin typeface="Arial" panose="020B0604020202020204" pitchFamily="34" charset="0"/>
                <a:ea typeface="宋体" panose="02010600030101010101" pitchFamily="2" charset="-122"/>
              </a:rPr>
              <a:t>年，麦卡</a:t>
            </a:r>
            <a:r>
              <a:rPr lang="zh-CN" altLang="en-US" sz="2000" b="1" dirty="0">
                <a:solidFill>
                  <a:srgbClr val="0000CC"/>
                </a:solidFill>
                <a:latin typeface="Times New Roman" panose="02020603050405020304" pitchFamily="18" charset="0"/>
                <a:ea typeface="宋体" panose="02010600030101010101" pitchFamily="2" charset="-122"/>
              </a:rPr>
              <a:t>锡</a:t>
            </a:r>
            <a:r>
              <a:rPr lang="zh-CN" altLang="en-US" sz="2000" b="1" dirty="0">
                <a:solidFill>
                  <a:srgbClr val="0000CC"/>
                </a:solidFill>
                <a:latin typeface="Arial" panose="020B0604020202020204" pitchFamily="34" charset="0"/>
                <a:ea typeface="宋体" panose="02010600030101010101" pitchFamily="2" charset="-122"/>
              </a:rPr>
              <a:t>又研制了人工智能语言</a:t>
            </a:r>
            <a:r>
              <a:rPr lang="en-US" altLang="zh-CN" sz="2000" b="1" dirty="0">
                <a:solidFill>
                  <a:srgbClr val="0000CC"/>
                </a:solidFill>
                <a:latin typeface="Arial" panose="020B0604020202020204" pitchFamily="34" charset="0"/>
                <a:ea typeface="宋体" panose="02010600030101010101" pitchFamily="2" charset="-122"/>
              </a:rPr>
              <a:t>LISP</a:t>
            </a:r>
            <a:r>
              <a:rPr lang="zh-CN" altLang="en-US" sz="2000" b="1" dirty="0">
                <a:solidFill>
                  <a:srgbClr val="0000CC"/>
                </a:solidFill>
                <a:latin typeface="Arial" panose="020B0604020202020204" pitchFamily="34" charset="0"/>
                <a:ea typeface="宋体" panose="02010600030101010101" pitchFamily="2" charset="-122"/>
              </a:rPr>
              <a:t>。</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00CC"/>
                </a:solidFill>
                <a:latin typeface="Arial" panose="020B0604020202020204" pitchFamily="34" charset="0"/>
                <a:ea typeface="宋体" panose="02010600030101010101" pitchFamily="2" charset="-122"/>
              </a:rPr>
              <a:t>    </a:t>
            </a:r>
            <a:r>
              <a:rPr lang="en-US" altLang="zh-CN" sz="2000" b="1" dirty="0">
                <a:solidFill>
                  <a:srgbClr val="0000CC"/>
                </a:solidFill>
                <a:latin typeface="Arial" panose="020B0604020202020204" pitchFamily="34" charset="0"/>
                <a:ea typeface="宋体" panose="02010600030101010101" pitchFamily="2" charset="-122"/>
              </a:rPr>
              <a:t>1961</a:t>
            </a:r>
            <a:r>
              <a:rPr lang="zh-CN" altLang="en-US" sz="2000" b="1" dirty="0">
                <a:solidFill>
                  <a:srgbClr val="0000CC"/>
                </a:solidFill>
                <a:latin typeface="Arial" panose="020B0604020202020204" pitchFamily="34" charset="0"/>
                <a:ea typeface="宋体" panose="02010600030101010101" pitchFamily="2" charset="-122"/>
              </a:rPr>
              <a:t>年，明斯基发表了“走向人工智能的步骤”的论文，推动了人工智能的发展。</a:t>
            </a:r>
            <a:endParaRPr lang="zh-CN" altLang="en-US" sz="2000"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6600"/>
                </a:solidFill>
                <a:latin typeface="Arial" panose="020B0604020202020204" pitchFamily="34" charset="0"/>
                <a:ea typeface="宋体" panose="02010600030101010101" pitchFamily="2" charset="-122"/>
              </a:rPr>
              <a:t>    其他方面：</a:t>
            </a:r>
            <a:r>
              <a:rPr lang="en-US" altLang="zh-CN" sz="2000" b="1" dirty="0">
                <a:solidFill>
                  <a:srgbClr val="0000CC"/>
                </a:solidFill>
                <a:latin typeface="Arial" panose="020B0604020202020204" pitchFamily="34" charset="0"/>
                <a:ea typeface="宋体" panose="02010600030101010101" pitchFamily="2" charset="-122"/>
              </a:rPr>
              <a:t>1965</a:t>
            </a:r>
            <a:r>
              <a:rPr lang="zh-CN" altLang="en-US" sz="2000" b="1" dirty="0">
                <a:solidFill>
                  <a:srgbClr val="0000CC"/>
                </a:solidFill>
                <a:latin typeface="Arial" panose="020B0604020202020204" pitchFamily="34" charset="0"/>
                <a:ea typeface="宋体" panose="02010600030101010101" pitchFamily="2" charset="-122"/>
              </a:rPr>
              <a:t>年，鲁宾逊</a:t>
            </a:r>
            <a:r>
              <a:rPr lang="en-US" altLang="zh-CN" sz="2000" b="1" dirty="0">
                <a:solidFill>
                  <a:srgbClr val="0000CC"/>
                </a:solidFill>
                <a:latin typeface="Arial" panose="020B0604020202020204" pitchFamily="34" charset="0"/>
                <a:ea typeface="宋体" panose="02010600030101010101" pitchFamily="2" charset="-122"/>
              </a:rPr>
              <a:t>(J.A.Robinson)</a:t>
            </a:r>
            <a:r>
              <a:rPr lang="zh-CN" altLang="en-US" sz="2000" b="1" dirty="0">
                <a:solidFill>
                  <a:srgbClr val="0000CC"/>
                </a:solidFill>
                <a:latin typeface="Arial" panose="020B0604020202020204" pitchFamily="34" charset="0"/>
                <a:ea typeface="宋体" panose="02010600030101010101" pitchFamily="2" charset="-122"/>
              </a:rPr>
              <a:t>提出了归结（消解）原理。</a:t>
            </a:r>
            <a:r>
              <a:rPr lang="zh-CN" altLang="en-US" sz="2000" dirty="0">
                <a:solidFill>
                  <a:srgbClr val="0000CC"/>
                </a:solidFill>
                <a:latin typeface="Arial" panose="020B0604020202020204" pitchFamily="34" charset="0"/>
                <a:ea typeface="宋体" panose="02010600030101010101" pitchFamily="2" charset="-122"/>
              </a:rPr>
              <a:t> </a:t>
            </a:r>
            <a:endParaRPr lang="zh-CN" altLang="en-US" sz="2000"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sz="2000" b="1" dirty="0">
                <a:solidFill>
                  <a:srgbClr val="0000CC"/>
                </a:solidFill>
                <a:latin typeface="Arial" panose="020B0604020202020204" pitchFamily="34" charset="0"/>
                <a:ea typeface="宋体" panose="02010600030101010101" pitchFamily="2" charset="-122"/>
              </a:rPr>
              <a:t>    </a:t>
            </a:r>
            <a:r>
              <a:rPr lang="en-US" altLang="zh-CN" sz="2000" b="1" dirty="0">
                <a:solidFill>
                  <a:srgbClr val="0000CC"/>
                </a:solidFill>
                <a:latin typeface="Arial" panose="020B0604020202020204" pitchFamily="34" charset="0"/>
                <a:ea typeface="宋体" panose="02010600030101010101" pitchFamily="2" charset="-122"/>
              </a:rPr>
              <a:t>1965</a:t>
            </a:r>
            <a:r>
              <a:rPr lang="zh-CN" altLang="en-US" sz="2000" b="1" dirty="0">
                <a:solidFill>
                  <a:srgbClr val="0000CC"/>
                </a:solidFill>
                <a:latin typeface="Arial" panose="020B0604020202020204" pitchFamily="34" charset="0"/>
                <a:ea typeface="宋体" panose="02010600030101010101" pitchFamily="2" charset="-122"/>
              </a:rPr>
              <a:t>年，费根鲍姆开始研究化学专家系统</a:t>
            </a:r>
            <a:r>
              <a:rPr lang="en-US" altLang="zh-CN" sz="2000" b="1" dirty="0">
                <a:solidFill>
                  <a:srgbClr val="0000CC"/>
                </a:solidFill>
                <a:latin typeface="Arial" panose="020B0604020202020204" pitchFamily="34" charset="0"/>
                <a:ea typeface="宋体" panose="02010600030101010101" pitchFamily="2" charset="-122"/>
              </a:rPr>
              <a:t>DENDRAL</a:t>
            </a:r>
            <a:r>
              <a:rPr lang="zh-CN" altLang="en-US" sz="2000" b="1" dirty="0">
                <a:solidFill>
                  <a:srgbClr val="0000CC"/>
                </a:solidFill>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9458" name="Rectangle 2"/>
          <p:cNvSpPr>
            <a:spLocks noGrp="1"/>
          </p:cNvSpPr>
          <p:nvPr>
            <p:ph type="title"/>
          </p:nvPr>
        </p:nvSpPr>
        <p:spPr>
          <a:xfrm>
            <a:off x="215900" y="188913"/>
            <a:ext cx="8748713" cy="1039812"/>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知识应用期（</a:t>
            </a:r>
            <a:r>
              <a:rPr lang="en-US" altLang="zh-CN" sz="4000" b="1" dirty="0">
                <a:solidFill>
                  <a:srgbClr val="FF0000"/>
                </a:solidFill>
                <a:latin typeface="Times New Roman" panose="02020603050405020304" pitchFamily="18" charset="0"/>
              </a:rPr>
              <a:t>1971—1980</a:t>
            </a:r>
            <a:r>
              <a:rPr lang="zh-CN" altLang="en-US" sz="4000" b="1" dirty="0">
                <a:solidFill>
                  <a:srgbClr val="FF0000"/>
                </a:solidFill>
                <a:latin typeface="Times New Roman" panose="02020603050405020304" pitchFamily="18" charset="0"/>
              </a:rPr>
              <a:t>）</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挫折和教训</a:t>
            </a:r>
            <a:endParaRPr lang="zh-CN" altLang="en-US" sz="2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19459" name="Rectangle 3"/>
          <p:cNvSpPr>
            <a:spLocks noGrp="1"/>
          </p:cNvSpPr>
          <p:nvPr>
            <p:ph idx="1"/>
          </p:nvPr>
        </p:nvSpPr>
        <p:spPr>
          <a:xfrm>
            <a:off x="323850" y="1341438"/>
            <a:ext cx="8640763" cy="5256212"/>
          </a:xfrm>
          <a:ln/>
        </p:spPr>
        <p:txBody>
          <a:bodyPr vert="horz" wrap="square" lIns="91440" tIns="45720" rIns="91440" bIns="45720" anchor="t"/>
          <a:p>
            <a:pPr eaLnBrk="1" hangingPunct="1">
              <a:lnSpc>
                <a:spcPct val="90000"/>
              </a:lnSpc>
            </a:pPr>
            <a:r>
              <a:rPr lang="zh-CN" altLang="en-US" sz="2000" b="1" dirty="0">
                <a:solidFill>
                  <a:srgbClr val="A50021"/>
                </a:solidFill>
                <a:latin typeface="Times New Roman" panose="02020603050405020304" pitchFamily="18" charset="0"/>
              </a:rPr>
              <a:t>失败的预言：</a:t>
            </a:r>
            <a:endParaRPr lang="zh-CN" altLang="en-US" sz="2000" b="1" dirty="0">
              <a:solidFill>
                <a:srgbClr val="A50021"/>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a:t>
            </a:r>
            <a:r>
              <a:rPr lang="en-US" altLang="zh-CN" sz="2000" b="1" dirty="0">
                <a:solidFill>
                  <a:srgbClr val="006600"/>
                </a:solidFill>
                <a:latin typeface="Times New Roman" panose="02020603050405020304" pitchFamily="18" charset="0"/>
              </a:rPr>
              <a:t>60</a:t>
            </a:r>
            <a:r>
              <a:rPr lang="zh-CN" altLang="en-US" sz="2000" b="1" dirty="0">
                <a:solidFill>
                  <a:srgbClr val="006600"/>
                </a:solidFill>
                <a:latin typeface="Times New Roman" panose="02020603050405020304" pitchFamily="18" charset="0"/>
              </a:rPr>
              <a:t>年代初，西蒙预言：</a:t>
            </a:r>
            <a:r>
              <a:rPr lang="en-US" altLang="zh-CN" sz="2000" b="1" dirty="0">
                <a:solidFill>
                  <a:srgbClr val="0000CC"/>
                </a:solidFill>
                <a:latin typeface="Times New Roman" panose="02020603050405020304" pitchFamily="18" charset="0"/>
              </a:rPr>
              <a:t>10</a:t>
            </a:r>
            <a:r>
              <a:rPr lang="zh-CN" altLang="en-US" sz="2000" b="1" dirty="0">
                <a:solidFill>
                  <a:srgbClr val="0000CC"/>
                </a:solidFill>
                <a:latin typeface="Times New Roman" panose="02020603050405020304" pitchFamily="18" charset="0"/>
              </a:rPr>
              <a:t>年内计算机将成为世界冠军、将证明一个未发现的数学定理、将能谱写出具有优秀作曲家水平的乐曲、大多数心理学理论将在计算机上形成。</a:t>
            </a:r>
            <a:r>
              <a:rPr lang="zh-CN" altLang="en-US" sz="2000" dirty="0">
                <a:solidFill>
                  <a:srgbClr val="0000CC"/>
                </a:solidFill>
                <a:latin typeface="Times New Roman" panose="02020603050405020304" pitchFamily="18" charset="0"/>
              </a:rPr>
              <a:t> </a:t>
            </a:r>
            <a:endParaRPr lang="zh-CN" altLang="en-US" sz="2000"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A50021"/>
                </a:solidFill>
                <a:latin typeface="Times New Roman" panose="02020603050405020304" pitchFamily="18" charset="0"/>
              </a:rPr>
              <a:t>挫折和教训</a:t>
            </a:r>
            <a:endParaRPr lang="zh-CN" altLang="en-US" sz="2000" b="1" dirty="0">
              <a:solidFill>
                <a:srgbClr val="A50021"/>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在博弈方面，</a:t>
            </a:r>
            <a:r>
              <a:rPr lang="zh-CN" altLang="en-US" sz="2000" b="1" dirty="0">
                <a:solidFill>
                  <a:srgbClr val="0000CC"/>
                </a:solidFill>
                <a:latin typeface="Times New Roman" panose="02020603050405020304" pitchFamily="18" charset="0"/>
              </a:rPr>
              <a:t>塞缪尔的下棋程序在与世界冠军对弈时，</a:t>
            </a:r>
            <a:r>
              <a:rPr lang="en-US" altLang="zh-CN" sz="2000" b="1" dirty="0">
                <a:solidFill>
                  <a:srgbClr val="0000CC"/>
                </a:solidFill>
                <a:latin typeface="Times New Roman" panose="02020603050405020304" pitchFamily="18" charset="0"/>
              </a:rPr>
              <a:t>5</a:t>
            </a:r>
            <a:r>
              <a:rPr lang="zh-CN" altLang="en-US" sz="2000" b="1" dirty="0">
                <a:solidFill>
                  <a:srgbClr val="0000CC"/>
                </a:solidFill>
                <a:latin typeface="Times New Roman" panose="02020603050405020304" pitchFamily="18" charset="0"/>
              </a:rPr>
              <a:t>局败了</a:t>
            </a:r>
            <a:r>
              <a:rPr lang="en-US" altLang="zh-CN" sz="2000" b="1" dirty="0">
                <a:solidFill>
                  <a:srgbClr val="0000CC"/>
                </a:solidFill>
                <a:latin typeface="Times New Roman" panose="02020603050405020304" pitchFamily="18" charset="0"/>
              </a:rPr>
              <a:t>4</a:t>
            </a:r>
            <a:r>
              <a:rPr lang="zh-CN" altLang="en-US" sz="2000" b="1" dirty="0">
                <a:solidFill>
                  <a:srgbClr val="0000CC"/>
                </a:solidFill>
                <a:latin typeface="Times New Roman" panose="02020603050405020304" pitchFamily="18" charset="0"/>
              </a:rPr>
              <a:t>局。</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在定理证明方面，</a:t>
            </a:r>
            <a:r>
              <a:rPr lang="zh-CN" altLang="en-US" sz="2000" b="1" dirty="0">
                <a:solidFill>
                  <a:srgbClr val="0000CC"/>
                </a:solidFill>
                <a:latin typeface="Times New Roman" panose="02020603050405020304" pitchFamily="18" charset="0"/>
              </a:rPr>
              <a:t>发现鲁宾逊归结法的能力有限。当用归结原理证明两个连续函数之和还是连续函数时，推了</a:t>
            </a:r>
            <a:r>
              <a:rPr lang="en-US" altLang="zh-CN" sz="2000" b="1" dirty="0">
                <a:solidFill>
                  <a:srgbClr val="0000CC"/>
                </a:solidFill>
                <a:latin typeface="Times New Roman" panose="02020603050405020304" pitchFamily="18" charset="0"/>
              </a:rPr>
              <a:t>10</a:t>
            </a:r>
            <a:r>
              <a:rPr lang="zh-CN" altLang="en-US" sz="2000" b="1" dirty="0">
                <a:solidFill>
                  <a:srgbClr val="0000CC"/>
                </a:solidFill>
                <a:latin typeface="Times New Roman" panose="02020603050405020304" pitchFamily="18" charset="0"/>
              </a:rPr>
              <a:t>万步也没证出结果。</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在问题求解方面，</a:t>
            </a:r>
            <a:r>
              <a:rPr lang="zh-CN" altLang="en-US" sz="2000" b="1" dirty="0">
                <a:solidFill>
                  <a:srgbClr val="0000CC"/>
                </a:solidFill>
                <a:latin typeface="Times New Roman" panose="02020603050405020304" pitchFamily="18" charset="0"/>
              </a:rPr>
              <a:t>对于不良结构，会产生组合爆炸问题。</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在机器翻译方面，</a:t>
            </a:r>
            <a:r>
              <a:rPr lang="zh-CN" altLang="en-US" sz="2000" b="1" dirty="0">
                <a:solidFill>
                  <a:srgbClr val="0000CC"/>
                </a:solidFill>
                <a:latin typeface="Times New Roman" panose="02020603050405020304" pitchFamily="18" charset="0"/>
              </a:rPr>
              <a:t>发现并不那么简单，甚至会闹出笑话。例如，把“心有余而力不足”的英语句子翻译成俄语，再 翻译回来时竟变成了“酒是好的，肉变质了”</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在神经生理学方面，</a:t>
            </a:r>
            <a:r>
              <a:rPr lang="zh-CN" altLang="en-US" sz="2000" b="1" dirty="0">
                <a:solidFill>
                  <a:srgbClr val="0000CC"/>
                </a:solidFill>
                <a:latin typeface="Times New Roman" panose="02020603050405020304" pitchFamily="18" charset="0"/>
              </a:rPr>
              <a:t>研究发现人脑有</a:t>
            </a:r>
            <a:r>
              <a:rPr lang="en-US" altLang="zh-CN" sz="2000" b="1" dirty="0">
                <a:solidFill>
                  <a:srgbClr val="0000CC"/>
                </a:solidFill>
                <a:latin typeface="Times New Roman" panose="02020603050405020304" pitchFamily="18" charset="0"/>
              </a:rPr>
              <a:t>10</a:t>
            </a:r>
            <a:r>
              <a:rPr lang="en-US" altLang="zh-CN" sz="2000" b="1" baseline="30000" dirty="0">
                <a:solidFill>
                  <a:srgbClr val="0000CC"/>
                </a:solidFill>
                <a:latin typeface="Times New Roman" panose="02020603050405020304" pitchFamily="18" charset="0"/>
              </a:rPr>
              <a:t>11-12</a:t>
            </a:r>
            <a:r>
              <a:rPr lang="zh-CN" altLang="en-US" sz="2000" b="1" dirty="0">
                <a:solidFill>
                  <a:srgbClr val="0000CC"/>
                </a:solidFill>
                <a:latin typeface="Times New Roman" panose="02020603050405020304" pitchFamily="18" charset="0"/>
              </a:rPr>
              <a:t>以上的神经元，在现有技术条件下用机器从结构上模拟人脑是根本不可能的。</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在其它方面，</a:t>
            </a:r>
            <a:r>
              <a:rPr lang="zh-CN" altLang="en-US" sz="2000" b="1" dirty="0">
                <a:solidFill>
                  <a:srgbClr val="0000CC"/>
                </a:solidFill>
                <a:latin typeface="Times New Roman" panose="02020603050405020304" pitchFamily="18" charset="0"/>
              </a:rPr>
              <a:t>人工智能也遇到了不少问题。在英国，剑桥大学的詹姆教授指责“人工智能研究不是骗局，也是庸人自扰” 。从此，形势急转直下，在全世界范围内人工智能研究陷入困境、落入低谷。</a:t>
            </a:r>
            <a:r>
              <a:rPr lang="zh-CN" altLang="en-US" sz="2000" dirty="0">
                <a:solidFill>
                  <a:srgbClr val="0000CC"/>
                </a:solidFill>
              </a:rPr>
              <a:t> </a:t>
            </a:r>
            <a:endParaRPr lang="zh-CN" altLang="en-US" sz="2000" dirty="0">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0482" name="Rectangle 2"/>
          <p:cNvSpPr>
            <a:spLocks noGrp="1"/>
          </p:cNvSpPr>
          <p:nvPr>
            <p:ph type="title"/>
          </p:nvPr>
        </p:nvSpPr>
        <p:spPr>
          <a:xfrm>
            <a:off x="457200" y="274638"/>
            <a:ext cx="8229600" cy="1039812"/>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知识应用期（</a:t>
            </a:r>
            <a:r>
              <a:rPr lang="en-US" altLang="zh-CN" sz="4000" b="1" dirty="0">
                <a:solidFill>
                  <a:srgbClr val="FF0000"/>
                </a:solidFill>
                <a:latin typeface="Times New Roman" panose="02020603050405020304" pitchFamily="18" charset="0"/>
              </a:rPr>
              <a:t>1971—1980</a:t>
            </a:r>
            <a:r>
              <a:rPr lang="zh-CN" altLang="en-US" sz="4000" b="1" dirty="0">
                <a:solidFill>
                  <a:srgbClr val="FF0000"/>
                </a:solidFill>
                <a:latin typeface="Times New Roman" panose="02020603050405020304" pitchFamily="18" charset="0"/>
              </a:rPr>
              <a:t>）</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以知识为中心的研究</a:t>
            </a:r>
            <a:endParaRPr lang="zh-CN" altLang="en-US" sz="2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20483" name="Rectangle 3"/>
          <p:cNvSpPr>
            <a:spLocks noGrp="1"/>
          </p:cNvSpPr>
          <p:nvPr>
            <p:ph idx="1"/>
          </p:nvPr>
        </p:nvSpPr>
        <p:spPr>
          <a:xfrm>
            <a:off x="323850" y="1341438"/>
            <a:ext cx="8569325" cy="5256212"/>
          </a:xfrm>
          <a:ln/>
        </p:spPr>
        <p:txBody>
          <a:bodyPr vert="horz" wrap="square" lIns="91440" tIns="45720" rIns="91440" bIns="45720" anchor="t"/>
          <a:p>
            <a:pPr eaLnBrk="1" hangingPunct="1"/>
            <a:r>
              <a:rPr lang="zh-CN" altLang="en-US" sz="2000" b="1" dirty="0">
                <a:solidFill>
                  <a:srgbClr val="A50021"/>
                </a:solidFill>
              </a:rPr>
              <a:t>以知识为中心的研究：</a:t>
            </a:r>
            <a:endParaRPr lang="zh-CN" altLang="en-US" sz="2000" b="1" dirty="0">
              <a:solidFill>
                <a:srgbClr val="A50021"/>
              </a:solidFill>
            </a:endParaRPr>
          </a:p>
          <a:p>
            <a:pPr eaLnBrk="1" hangingPunct="1"/>
            <a:r>
              <a:rPr lang="zh-CN" altLang="en-US" sz="2000" b="1" dirty="0">
                <a:solidFill>
                  <a:srgbClr val="006600"/>
                </a:solidFill>
              </a:rPr>
              <a:t>     专家系统</a:t>
            </a:r>
            <a:r>
              <a:rPr lang="zh-CN" altLang="en-US" sz="2000" b="1" dirty="0">
                <a:solidFill>
                  <a:srgbClr val="0000CC"/>
                </a:solidFill>
              </a:rPr>
              <a:t>实现了人工智能从理论研究走向实际应用，从一般思维规律探讨走向专门知识运用的重大突破，是</a:t>
            </a:r>
            <a:r>
              <a:rPr lang="en-US" altLang="zh-CN" sz="2000" b="1" dirty="0">
                <a:solidFill>
                  <a:srgbClr val="0000CC"/>
                </a:solidFill>
              </a:rPr>
              <a:t>AI</a:t>
            </a:r>
            <a:r>
              <a:rPr lang="zh-CN" altLang="en-US" sz="2000" b="1" dirty="0">
                <a:solidFill>
                  <a:srgbClr val="0000CC"/>
                </a:solidFill>
              </a:rPr>
              <a:t>发展史上的一次重要转折。</a:t>
            </a:r>
            <a:endParaRPr lang="zh-CN" altLang="en-US" sz="2000" b="1" dirty="0">
              <a:solidFill>
                <a:srgbClr val="0000CC"/>
              </a:solidFill>
            </a:endParaRPr>
          </a:p>
          <a:p>
            <a:pPr eaLnBrk="1" hangingPunct="1"/>
            <a:r>
              <a:rPr lang="zh-CN" altLang="en-US" sz="2000" b="1" dirty="0">
                <a:solidFill>
                  <a:srgbClr val="0000CC"/>
                </a:solidFill>
              </a:rPr>
              <a:t>     </a:t>
            </a:r>
            <a:r>
              <a:rPr lang="en-US" altLang="zh-CN" sz="2000" b="1" dirty="0">
                <a:solidFill>
                  <a:srgbClr val="0000CC"/>
                </a:solidFill>
              </a:rPr>
              <a:t>1972</a:t>
            </a:r>
            <a:r>
              <a:rPr lang="zh-CN" altLang="en-US" sz="2000" b="1" dirty="0">
                <a:solidFill>
                  <a:srgbClr val="0000CC"/>
                </a:solidFill>
              </a:rPr>
              <a:t>年，费根鲍姆开始研究</a:t>
            </a:r>
            <a:r>
              <a:rPr lang="en-US" altLang="zh-CN" sz="2000" b="1" dirty="0">
                <a:solidFill>
                  <a:srgbClr val="0000CC"/>
                </a:solidFill>
              </a:rPr>
              <a:t>MYCIN</a:t>
            </a:r>
            <a:r>
              <a:rPr lang="zh-CN" altLang="en-US" sz="2000" b="1" dirty="0">
                <a:solidFill>
                  <a:srgbClr val="0000CC"/>
                </a:solidFill>
              </a:rPr>
              <a:t>专家系统，并于</a:t>
            </a:r>
            <a:r>
              <a:rPr lang="en-US" altLang="zh-CN" sz="2000" b="1" dirty="0">
                <a:solidFill>
                  <a:srgbClr val="0000CC"/>
                </a:solidFill>
              </a:rPr>
              <a:t>1976</a:t>
            </a:r>
            <a:r>
              <a:rPr lang="zh-CN" altLang="en-US" sz="2000" b="1" dirty="0">
                <a:solidFill>
                  <a:srgbClr val="0000CC"/>
                </a:solidFill>
              </a:rPr>
              <a:t>年研制成功。从应用角度看，它能协助内科医生诊断细菌感染疾病，并提供最佳处方。从技术角度看，他解决了知识表示、不精确推理、搜索策略、人机联系、知识获取及专家系统基本结构等一系列重大技术问题。</a:t>
            </a:r>
            <a:r>
              <a:rPr lang="zh-CN" altLang="en-US" sz="2000" dirty="0">
                <a:solidFill>
                  <a:srgbClr val="0000CC"/>
                </a:solidFill>
              </a:rPr>
              <a:t> </a:t>
            </a:r>
            <a:endParaRPr lang="zh-CN" altLang="en-US" sz="2000" dirty="0">
              <a:solidFill>
                <a:srgbClr val="0000CC"/>
              </a:solidFill>
            </a:endParaRPr>
          </a:p>
          <a:p>
            <a:pPr eaLnBrk="1" hangingPunct="1"/>
            <a:r>
              <a:rPr lang="zh-CN" altLang="en-US" sz="2000" b="1" dirty="0">
                <a:solidFill>
                  <a:srgbClr val="0000CC"/>
                </a:solidFill>
              </a:rPr>
              <a:t>     </a:t>
            </a:r>
            <a:r>
              <a:rPr lang="en-US" altLang="zh-CN" sz="2000" b="1" dirty="0">
                <a:solidFill>
                  <a:srgbClr val="0000CC"/>
                </a:solidFill>
              </a:rPr>
              <a:t>1976</a:t>
            </a:r>
            <a:r>
              <a:rPr lang="zh-CN" altLang="en-US" sz="2000" b="1" dirty="0">
                <a:solidFill>
                  <a:srgbClr val="0000CC"/>
                </a:solidFill>
              </a:rPr>
              <a:t>年，斯坦福大学的杜达</a:t>
            </a:r>
            <a:r>
              <a:rPr lang="en-US" altLang="zh-CN" sz="2000" b="1" dirty="0">
                <a:solidFill>
                  <a:srgbClr val="0000CC"/>
                </a:solidFill>
              </a:rPr>
              <a:t>(R.D.Duda)</a:t>
            </a:r>
            <a:r>
              <a:rPr lang="zh-CN" altLang="en-US" sz="2000" b="1" dirty="0">
                <a:solidFill>
                  <a:srgbClr val="0000CC"/>
                </a:solidFill>
              </a:rPr>
              <a:t>等人开始研制地质勘探专家系统</a:t>
            </a:r>
            <a:r>
              <a:rPr lang="en-US" altLang="zh-CN" sz="2000" b="1" dirty="0">
                <a:solidFill>
                  <a:srgbClr val="0000CC"/>
                </a:solidFill>
              </a:rPr>
              <a:t>PROSPECTOR</a:t>
            </a:r>
            <a:endParaRPr lang="en-US" altLang="zh-CN" sz="2000" b="1" dirty="0">
              <a:solidFill>
                <a:srgbClr val="0000CC"/>
              </a:solidFill>
            </a:endParaRPr>
          </a:p>
          <a:p>
            <a:pPr eaLnBrk="1" hangingPunct="1"/>
            <a:r>
              <a:rPr lang="en-US" altLang="zh-CN" sz="2000" b="1" dirty="0">
                <a:solidFill>
                  <a:srgbClr val="0000CC"/>
                </a:solidFill>
              </a:rPr>
              <a:t>      </a:t>
            </a:r>
            <a:r>
              <a:rPr lang="zh-CN" altLang="en-US" sz="2000" b="1" dirty="0">
                <a:solidFill>
                  <a:srgbClr val="0000CC"/>
                </a:solidFill>
              </a:rPr>
              <a:t>这一时期，与专家系统同时发展的重要领域还有计算机视觉和机器人，自然语言理解与机器翻译等。</a:t>
            </a:r>
            <a:endParaRPr lang="zh-CN" altLang="en-US" sz="2000" b="1" dirty="0">
              <a:solidFill>
                <a:srgbClr val="0000CC"/>
              </a:solidFill>
            </a:endParaRPr>
          </a:p>
          <a:p>
            <a:pPr eaLnBrk="1" hangingPunct="1"/>
            <a:r>
              <a:rPr lang="zh-CN" altLang="en-US" sz="2000" b="1" dirty="0">
                <a:solidFill>
                  <a:srgbClr val="006600"/>
                </a:solidFill>
              </a:rPr>
              <a:t>    新的问题：</a:t>
            </a:r>
            <a:r>
              <a:rPr lang="zh-CN" altLang="en-US" sz="2000" dirty="0">
                <a:solidFill>
                  <a:srgbClr val="006600"/>
                </a:solidFill>
              </a:rPr>
              <a:t>  </a:t>
            </a:r>
            <a:endParaRPr lang="zh-CN" altLang="en-US" sz="2000" dirty="0">
              <a:solidFill>
                <a:srgbClr val="006600"/>
              </a:solidFill>
            </a:endParaRPr>
          </a:p>
          <a:p>
            <a:pPr eaLnBrk="1" hangingPunct="1"/>
            <a:r>
              <a:rPr lang="zh-CN" altLang="en-US" sz="2000" b="1" dirty="0">
                <a:solidFill>
                  <a:srgbClr val="0000CC"/>
                </a:solidFill>
              </a:rPr>
              <a:t>    专家系统本身所存在的应用领域狭窄、缺乏常识性知识、知识获取困难、推理方法单一、没有分布式功能、不能访问现存数据库等问题被逐渐暴露出来。</a:t>
            </a:r>
            <a:r>
              <a:rPr lang="zh-CN" altLang="en-US" sz="2000" dirty="0">
                <a:solidFill>
                  <a:srgbClr val="0000CC"/>
                </a:solidFill>
              </a:rPr>
              <a:t> </a:t>
            </a:r>
            <a:endParaRPr lang="zh-CN" altLang="en-US" sz="2000" dirty="0">
              <a:solidFill>
                <a:srgbClr val="0000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1506" name="Rectangle 2"/>
          <p:cNvSpPr>
            <a:spLocks noGrp="1"/>
          </p:cNvSpPr>
          <p:nvPr>
            <p:ph type="title"/>
          </p:nvPr>
        </p:nvSpPr>
        <p:spPr>
          <a:xfrm>
            <a:off x="457200" y="274638"/>
            <a:ext cx="8229600" cy="1039812"/>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从学派分立到综合</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20</a:t>
            </a:r>
            <a:r>
              <a:rPr lang="zh-CN" altLang="en-US" sz="2000" b="1" dirty="0">
                <a:solidFill>
                  <a:srgbClr val="FF0000"/>
                </a:solidFill>
                <a:latin typeface="Times New Roman" panose="02020603050405020304" pitchFamily="18" charset="0"/>
              </a:rPr>
              <a:t>世纪</a:t>
            </a:r>
            <a:r>
              <a:rPr lang="en-US" altLang="zh-CN" sz="2000" b="1" dirty="0">
                <a:solidFill>
                  <a:srgbClr val="FF0000"/>
                </a:solidFill>
                <a:latin typeface="Times New Roman" panose="02020603050405020304" pitchFamily="18" charset="0"/>
              </a:rPr>
              <a:t>80</a:t>
            </a:r>
            <a:r>
              <a:rPr lang="zh-CN" altLang="en-US" sz="2000" b="1" dirty="0">
                <a:solidFill>
                  <a:srgbClr val="FF0000"/>
                </a:solidFill>
                <a:latin typeface="Times New Roman" panose="02020603050405020304" pitchFamily="18" charset="0"/>
              </a:rPr>
              <a:t>年代到本世纪初）</a:t>
            </a:r>
            <a:endParaRPr lang="zh-CN" altLang="en-US" sz="2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21507" name="Rectangle 3"/>
          <p:cNvSpPr>
            <a:spLocks noGrp="1"/>
          </p:cNvSpPr>
          <p:nvPr>
            <p:ph idx="1"/>
          </p:nvPr>
        </p:nvSpPr>
        <p:spPr>
          <a:xfrm>
            <a:off x="179388" y="1524000"/>
            <a:ext cx="8964612" cy="5183188"/>
          </a:xfrm>
          <a:ln/>
        </p:spPr>
        <p:txBody>
          <a:bodyPr vert="horz" wrap="square" lIns="91440" tIns="45720" rIns="91440" bIns="45720" anchor="t"/>
          <a:p>
            <a:pPr eaLnBrk="1" hangingPunct="1">
              <a:lnSpc>
                <a:spcPct val="80000"/>
              </a:lnSpc>
            </a:pPr>
            <a:r>
              <a:rPr lang="zh-CN" altLang="en-US" sz="2000" b="1" dirty="0">
                <a:solidFill>
                  <a:srgbClr val="A50021"/>
                </a:solidFill>
                <a:latin typeface="Times New Roman" panose="02020603050405020304" pitchFamily="18" charset="0"/>
              </a:rPr>
              <a:t>人工智能研究形成了三大学派：</a:t>
            </a:r>
            <a:endParaRPr lang="zh-CN" altLang="en-US" sz="2000" b="1" dirty="0">
              <a:solidFill>
                <a:srgbClr val="A50021"/>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随着人工神经网络的再度兴起和布鲁克（</a:t>
            </a:r>
            <a:r>
              <a:rPr lang="en-US" altLang="zh-CN" sz="2000" b="1" dirty="0">
                <a:solidFill>
                  <a:srgbClr val="0000CC"/>
                </a:solidFill>
                <a:latin typeface="Times New Roman" panose="02020603050405020304" pitchFamily="18" charset="0"/>
              </a:rPr>
              <a:t>R.A.Brooks</a:t>
            </a:r>
            <a:r>
              <a:rPr lang="zh-CN" altLang="en-US" sz="2000" b="1" dirty="0">
                <a:solidFill>
                  <a:srgbClr val="0000CC"/>
                </a:solidFill>
                <a:latin typeface="Times New Roman" panose="02020603050405020304" pitchFamily="18" charset="0"/>
              </a:rPr>
              <a:t>）的机器虫的出现，人工智能研究形成了符号主义、连接主义和行为主义三大学派。</a:t>
            </a:r>
            <a:r>
              <a:rPr lang="zh-CN" altLang="en-US" sz="2000" dirty="0">
                <a:solidFill>
                  <a:srgbClr val="0000CC"/>
                </a:solidFill>
                <a:latin typeface="Times New Roman" panose="02020603050405020304" pitchFamily="18" charset="0"/>
              </a:rPr>
              <a:t> </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符号主义学派</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是指基于符号运算的人工智能学派，他们认为知识可以用符号来表示，认知可以通过符号运算来实现。例如，专家系统等。</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连接主义学派</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是指神经网络学派，在神经网络方面，继鲁梅尔哈特研制出</a:t>
            </a:r>
            <a:r>
              <a:rPr lang="en-US" altLang="zh-CN" sz="2000" b="1" dirty="0">
                <a:solidFill>
                  <a:srgbClr val="0000CC"/>
                </a:solidFill>
                <a:latin typeface="Times New Roman" panose="02020603050405020304" pitchFamily="18" charset="0"/>
              </a:rPr>
              <a:t>BP</a:t>
            </a:r>
            <a:r>
              <a:rPr lang="zh-CN" altLang="en-US" sz="2000" b="1" dirty="0">
                <a:solidFill>
                  <a:srgbClr val="0000CC"/>
                </a:solidFill>
                <a:latin typeface="Times New Roman" panose="02020603050405020304" pitchFamily="18" charset="0"/>
              </a:rPr>
              <a:t>网络之后，</a:t>
            </a:r>
            <a:r>
              <a:rPr lang="en-US" altLang="zh-CN" sz="2000" b="1" dirty="0">
                <a:solidFill>
                  <a:srgbClr val="0000CC"/>
                </a:solidFill>
                <a:latin typeface="Times New Roman" panose="02020603050405020304" pitchFamily="18" charset="0"/>
              </a:rPr>
              <a:t>1987</a:t>
            </a:r>
            <a:r>
              <a:rPr lang="zh-CN" altLang="en-US" sz="2000" b="1" dirty="0">
                <a:solidFill>
                  <a:srgbClr val="0000CC"/>
                </a:solidFill>
                <a:latin typeface="Times New Roman" panose="02020603050405020304" pitchFamily="18" charset="0"/>
              </a:rPr>
              <a:t>年，首届国际人工神经网络学术大会在美国的圣迭戈（</a:t>
            </a:r>
            <a:r>
              <a:rPr lang="en-US" altLang="zh-CN" sz="2000" b="1" dirty="0">
                <a:solidFill>
                  <a:srgbClr val="0000CC"/>
                </a:solidFill>
                <a:latin typeface="Times New Roman" panose="02020603050405020304" pitchFamily="18" charset="0"/>
              </a:rPr>
              <a:t>San-Diego</a:t>
            </a:r>
            <a:r>
              <a:rPr lang="zh-CN" altLang="en-US" sz="2000" b="1" dirty="0">
                <a:solidFill>
                  <a:srgbClr val="0000CC"/>
                </a:solidFill>
                <a:latin typeface="Times New Roman" panose="02020603050405020304" pitchFamily="18" charset="0"/>
              </a:rPr>
              <a:t>）举行，掀起了人工神经网络的第二次高潮。之后，随着模糊逻辑和进化计算的逐步成熟，又形成了“计算智能”这个统一的学科范畴。</a:t>
            </a:r>
            <a:r>
              <a:rPr lang="zh-CN" altLang="en-US" sz="2000" dirty="0">
                <a:solidFill>
                  <a:srgbClr val="0000CC"/>
                </a:solidFill>
                <a:latin typeface="Times New Roman" panose="02020603050405020304" pitchFamily="18" charset="0"/>
              </a:rPr>
              <a:t> </a:t>
            </a:r>
            <a:endParaRPr lang="zh-CN" altLang="en-US" sz="2000"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行为主义学派</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是指进化主义学派，在行为模拟方面，麻省理工学院的布鲁克教授</a:t>
            </a:r>
            <a:r>
              <a:rPr lang="en-US" altLang="zh-CN" sz="2000" b="1" dirty="0">
                <a:solidFill>
                  <a:srgbClr val="0000CC"/>
                </a:solidFill>
                <a:latin typeface="Times New Roman" panose="02020603050405020304" pitchFamily="18" charset="0"/>
              </a:rPr>
              <a:t>1991</a:t>
            </a:r>
            <a:r>
              <a:rPr lang="zh-CN" altLang="en-US" sz="2000" b="1" dirty="0">
                <a:solidFill>
                  <a:srgbClr val="0000CC"/>
                </a:solidFill>
                <a:latin typeface="Times New Roman" panose="02020603050405020304" pitchFamily="18" charset="0"/>
              </a:rPr>
              <a:t>年研制成功了能在未知的动态环境中漫游的有</a:t>
            </a:r>
            <a:r>
              <a:rPr lang="en-US" altLang="zh-CN" sz="2000" b="1" dirty="0">
                <a:solidFill>
                  <a:srgbClr val="0000CC"/>
                </a:solidFill>
                <a:latin typeface="Times New Roman" panose="02020603050405020304" pitchFamily="18" charset="0"/>
              </a:rPr>
              <a:t>6</a:t>
            </a:r>
            <a:r>
              <a:rPr lang="zh-CN" altLang="en-US" sz="2000" b="1" dirty="0">
                <a:solidFill>
                  <a:srgbClr val="0000CC"/>
                </a:solidFill>
                <a:latin typeface="Times New Roman" panose="02020603050405020304" pitchFamily="18" charset="0"/>
              </a:rPr>
              <a:t>条腿的机器虫。</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三大学派的综合集成</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随着研究和应用的深入，人们又逐步认识到，三个学派各有所长，各有所短，应相互结合、取长补短，综合集成。</a:t>
            </a:r>
            <a:r>
              <a:rPr lang="zh-CN" altLang="en-US" sz="2000" dirty="0">
                <a:solidFill>
                  <a:srgbClr val="0000CC"/>
                </a:solidFill>
                <a:latin typeface="Times New Roman" panose="02020603050405020304" pitchFamily="18" charset="0"/>
              </a:rPr>
              <a:t> </a:t>
            </a:r>
            <a:endParaRPr lang="zh-CN" altLang="en-US" sz="2000" dirty="0">
              <a:solidFill>
                <a:srgbClr val="0000CC"/>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098" name="Rectangle 2"/>
          <p:cNvSpPr>
            <a:spLocks noGrp="1"/>
          </p:cNvSpPr>
          <p:nvPr>
            <p:ph type="title"/>
          </p:nvPr>
        </p:nvSpPr>
        <p:spPr>
          <a:xfrm>
            <a:off x="298450" y="152400"/>
            <a:ext cx="8540750" cy="828675"/>
          </a:xfrm>
          <a:ln/>
        </p:spPr>
        <p:txBody>
          <a:bodyPr vert="horz" wrap="square" lIns="91440" tIns="45720" rIns="91440" bIns="45720" anchor="ctr"/>
          <a:p>
            <a:pPr eaLnBrk="1" hangingPunct="1"/>
            <a:r>
              <a:rPr lang="zh-CN" altLang="en-US" b="1" dirty="0">
                <a:solidFill>
                  <a:srgbClr val="FF0000"/>
                </a:solidFill>
              </a:rPr>
              <a:t>人工智能的基本内容</a:t>
            </a:r>
            <a:endParaRPr lang="zh-CN" altLang="en-US" b="1" dirty="0">
              <a:solidFill>
                <a:srgbClr val="FF0000"/>
              </a:solidFill>
            </a:endParaRPr>
          </a:p>
        </p:txBody>
      </p:sp>
      <p:sp>
        <p:nvSpPr>
          <p:cNvPr id="4099" name="Rectangle 3"/>
          <p:cNvSpPr>
            <a:spLocks noGrp="1"/>
          </p:cNvSpPr>
          <p:nvPr>
            <p:ph idx="1"/>
          </p:nvPr>
        </p:nvSpPr>
        <p:spPr>
          <a:xfrm>
            <a:off x="395288" y="1196975"/>
            <a:ext cx="8367712" cy="5435600"/>
          </a:xfrm>
          <a:ln/>
        </p:spPr>
        <p:txBody>
          <a:bodyPr vert="horz" wrap="square" lIns="91440" tIns="45720" rIns="91440" bIns="45720" anchor="t"/>
          <a:p>
            <a:pPr eaLnBrk="1" hangingPunct="1">
              <a:lnSpc>
                <a:spcPct val="80000"/>
              </a:lnSpc>
            </a:pPr>
            <a:r>
              <a:rPr lang="zh-CN" altLang="en-US" sz="2000" b="1" dirty="0">
                <a:solidFill>
                  <a:srgbClr val="A50021"/>
                </a:solidFill>
              </a:rPr>
              <a:t>人工智能基本概念、方法和技术</a:t>
            </a:r>
            <a:endParaRPr lang="zh-CN" altLang="en-US" sz="2000" b="1" dirty="0">
              <a:solidFill>
                <a:srgbClr val="A50021"/>
              </a:solidFill>
            </a:endParaRPr>
          </a:p>
          <a:p>
            <a:pPr eaLnBrk="1" hangingPunct="1">
              <a:lnSpc>
                <a:spcPct val="80000"/>
              </a:lnSpc>
            </a:pPr>
            <a:r>
              <a:rPr lang="zh-CN" altLang="en-US" sz="2000" b="1" dirty="0">
                <a:solidFill>
                  <a:srgbClr val="008000"/>
                </a:solidFill>
              </a:rPr>
              <a:t>      基本技术：</a:t>
            </a:r>
            <a:r>
              <a:rPr lang="zh-CN" altLang="en-US" sz="2000" b="1" dirty="0">
                <a:solidFill>
                  <a:srgbClr val="0000CC"/>
                </a:solidFill>
              </a:rPr>
              <a:t>知识表示、推理、搜索、规划</a:t>
            </a:r>
            <a:endParaRPr lang="zh-CN" altLang="en-US" sz="2000" b="1" dirty="0">
              <a:solidFill>
                <a:srgbClr val="0000CC"/>
              </a:solidFill>
            </a:endParaRPr>
          </a:p>
          <a:p>
            <a:pPr eaLnBrk="1" hangingPunct="1">
              <a:lnSpc>
                <a:spcPct val="80000"/>
              </a:lnSpc>
            </a:pPr>
            <a:r>
              <a:rPr lang="zh-CN" altLang="en-US" sz="2000" b="1" dirty="0">
                <a:solidFill>
                  <a:srgbClr val="A50021"/>
                </a:solidFill>
              </a:rPr>
              <a:t>人工智能的主要研究、应用领域</a:t>
            </a:r>
            <a:endParaRPr lang="zh-CN" altLang="en-US" sz="2000" b="1" dirty="0">
              <a:solidFill>
                <a:srgbClr val="A50021"/>
              </a:solidFill>
            </a:endParaRPr>
          </a:p>
          <a:p>
            <a:pPr eaLnBrk="1" hangingPunct="1">
              <a:lnSpc>
                <a:spcPct val="80000"/>
              </a:lnSpc>
            </a:pPr>
            <a:r>
              <a:rPr lang="zh-CN" altLang="en-US" sz="2000" b="1" dirty="0">
                <a:solidFill>
                  <a:srgbClr val="008000"/>
                </a:solidFill>
              </a:rPr>
              <a:t>      机器感知：</a:t>
            </a:r>
            <a:r>
              <a:rPr lang="zh-CN" altLang="en-US" sz="2000" b="1" dirty="0">
                <a:solidFill>
                  <a:srgbClr val="0000CC"/>
                </a:solidFill>
              </a:rPr>
              <a:t>机器视觉；机器听觉；自然语言理解；机器翻译</a:t>
            </a:r>
            <a:endParaRPr lang="zh-CN" altLang="en-US" sz="2000" b="1" dirty="0">
              <a:solidFill>
                <a:srgbClr val="0000CC"/>
              </a:solidFill>
            </a:endParaRPr>
          </a:p>
          <a:p>
            <a:pPr eaLnBrk="1" hangingPunct="1">
              <a:lnSpc>
                <a:spcPct val="80000"/>
              </a:lnSpc>
            </a:pPr>
            <a:r>
              <a:rPr lang="zh-CN" altLang="en-US" sz="2000" b="1" dirty="0">
                <a:solidFill>
                  <a:srgbClr val="008000"/>
                </a:solidFill>
              </a:rPr>
              <a:t>      机器思维：</a:t>
            </a:r>
            <a:r>
              <a:rPr lang="zh-CN" altLang="en-US" sz="2000" b="1" dirty="0">
                <a:solidFill>
                  <a:srgbClr val="0000CC"/>
                </a:solidFill>
              </a:rPr>
              <a:t>机器推理</a:t>
            </a:r>
            <a:endParaRPr lang="zh-CN" altLang="en-US" sz="2000" b="1" dirty="0">
              <a:solidFill>
                <a:srgbClr val="0000CC"/>
              </a:solidFill>
            </a:endParaRPr>
          </a:p>
          <a:p>
            <a:pPr eaLnBrk="1" hangingPunct="1">
              <a:lnSpc>
                <a:spcPct val="80000"/>
              </a:lnSpc>
            </a:pPr>
            <a:r>
              <a:rPr lang="zh-CN" altLang="en-US" sz="2000" b="1" dirty="0">
                <a:solidFill>
                  <a:srgbClr val="008000"/>
                </a:solidFill>
              </a:rPr>
              <a:t>      机器学习：</a:t>
            </a:r>
            <a:r>
              <a:rPr lang="zh-CN" altLang="en-US" sz="2000" b="1" dirty="0">
                <a:solidFill>
                  <a:srgbClr val="0000CC"/>
                </a:solidFill>
              </a:rPr>
              <a:t>符号学习；连接学习</a:t>
            </a:r>
            <a:endParaRPr lang="zh-CN" altLang="en-US" sz="2000" b="1" dirty="0">
              <a:solidFill>
                <a:srgbClr val="0000CC"/>
              </a:solidFill>
            </a:endParaRPr>
          </a:p>
          <a:p>
            <a:pPr eaLnBrk="1" hangingPunct="1">
              <a:lnSpc>
                <a:spcPct val="80000"/>
              </a:lnSpc>
            </a:pPr>
            <a:r>
              <a:rPr lang="zh-CN" altLang="en-US" sz="2000" b="1" dirty="0">
                <a:solidFill>
                  <a:srgbClr val="00CC00"/>
                </a:solidFill>
              </a:rPr>
              <a:t>      </a:t>
            </a:r>
            <a:r>
              <a:rPr lang="zh-CN" altLang="en-US" sz="2000" b="1" dirty="0">
                <a:solidFill>
                  <a:srgbClr val="008000"/>
                </a:solidFill>
              </a:rPr>
              <a:t>机器行为：</a:t>
            </a:r>
            <a:r>
              <a:rPr lang="zh-CN" altLang="en-US" sz="2000" b="1" dirty="0">
                <a:solidFill>
                  <a:srgbClr val="0000CC"/>
                </a:solidFill>
              </a:rPr>
              <a:t>智能控制</a:t>
            </a:r>
            <a:endParaRPr lang="zh-CN" altLang="en-US" sz="2000" b="1" dirty="0">
              <a:solidFill>
                <a:srgbClr val="0000CC"/>
              </a:solidFill>
            </a:endParaRPr>
          </a:p>
          <a:p>
            <a:pPr eaLnBrk="1" hangingPunct="1">
              <a:lnSpc>
                <a:spcPct val="80000"/>
              </a:lnSpc>
            </a:pPr>
            <a:r>
              <a:rPr lang="zh-CN" altLang="en-US" sz="2000" b="1" dirty="0">
                <a:solidFill>
                  <a:srgbClr val="008000"/>
                </a:solidFill>
              </a:rPr>
              <a:t>      智能机器：</a:t>
            </a:r>
            <a:r>
              <a:rPr lang="zh-CN" altLang="en-US" sz="2000" b="1" dirty="0">
                <a:solidFill>
                  <a:srgbClr val="0000CC"/>
                </a:solidFill>
              </a:rPr>
              <a:t>智能机器人；机器智能</a:t>
            </a:r>
            <a:endParaRPr lang="zh-CN" altLang="en-US" sz="2000" b="1" dirty="0">
              <a:solidFill>
                <a:srgbClr val="0000CC"/>
              </a:solidFill>
            </a:endParaRPr>
          </a:p>
          <a:p>
            <a:pPr eaLnBrk="1" hangingPunct="1">
              <a:lnSpc>
                <a:spcPct val="80000"/>
              </a:lnSpc>
            </a:pPr>
            <a:r>
              <a:rPr lang="zh-CN" altLang="en-US" sz="2000" b="1" dirty="0">
                <a:solidFill>
                  <a:srgbClr val="008000"/>
                </a:solidFill>
              </a:rPr>
              <a:t>      智能应用：</a:t>
            </a:r>
            <a:r>
              <a:rPr lang="zh-CN" altLang="en-US" sz="2000" b="1" dirty="0">
                <a:solidFill>
                  <a:srgbClr val="0000CC"/>
                </a:solidFill>
              </a:rPr>
              <a:t>博弈；自动定理证明；自动程序设计</a:t>
            </a:r>
            <a:endParaRPr lang="zh-CN" altLang="en-US" sz="2000" b="1" dirty="0">
              <a:solidFill>
                <a:srgbClr val="0000CC"/>
              </a:solidFill>
            </a:endParaRPr>
          </a:p>
          <a:p>
            <a:pPr eaLnBrk="1" hangingPunct="1">
              <a:lnSpc>
                <a:spcPct val="80000"/>
              </a:lnSpc>
            </a:pPr>
            <a:r>
              <a:rPr lang="zh-CN" altLang="en-US" sz="2000" b="1" dirty="0">
                <a:solidFill>
                  <a:srgbClr val="0000CC"/>
                </a:solidFill>
              </a:rPr>
              <a:t>                        专家系统；智能决策；智能检索；智能</a:t>
            </a:r>
            <a:r>
              <a:rPr lang="en-US" altLang="zh-CN" sz="2000" b="1" dirty="0">
                <a:solidFill>
                  <a:srgbClr val="0000CC"/>
                </a:solidFill>
              </a:rPr>
              <a:t>CAD</a:t>
            </a:r>
            <a:r>
              <a:rPr lang="zh-CN" altLang="en-US" sz="2000" b="1" dirty="0">
                <a:solidFill>
                  <a:srgbClr val="0000CC"/>
                </a:solidFill>
              </a:rPr>
              <a:t>；智能</a:t>
            </a:r>
            <a:r>
              <a:rPr lang="en-US" altLang="zh-CN" sz="2000" b="1" dirty="0">
                <a:solidFill>
                  <a:srgbClr val="0000CC"/>
                </a:solidFill>
              </a:rPr>
              <a:t>CAI</a:t>
            </a:r>
            <a:endParaRPr lang="en-US" altLang="zh-CN" sz="2000" b="1" dirty="0">
              <a:solidFill>
                <a:srgbClr val="0000CC"/>
              </a:solidFill>
            </a:endParaRPr>
          </a:p>
          <a:p>
            <a:pPr eaLnBrk="1" hangingPunct="1">
              <a:lnSpc>
                <a:spcPct val="80000"/>
              </a:lnSpc>
            </a:pPr>
            <a:r>
              <a:rPr lang="en-US" altLang="zh-CN" sz="2000" b="1" dirty="0">
                <a:solidFill>
                  <a:srgbClr val="0000CC"/>
                </a:solidFill>
              </a:rPr>
              <a:t>                        </a:t>
            </a:r>
            <a:r>
              <a:rPr lang="zh-CN" altLang="en-US" sz="2000" b="1" dirty="0">
                <a:solidFill>
                  <a:srgbClr val="0000CC"/>
                </a:solidFill>
              </a:rPr>
              <a:t>智能交通；智能电力；智能产品；智能建筑等  </a:t>
            </a:r>
            <a:endParaRPr lang="zh-CN" altLang="en-US" sz="2000" b="1" dirty="0">
              <a:solidFill>
                <a:srgbClr val="0000CC"/>
              </a:solidFill>
            </a:endParaRPr>
          </a:p>
          <a:p>
            <a:pPr eaLnBrk="1" hangingPunct="1">
              <a:lnSpc>
                <a:spcPct val="80000"/>
              </a:lnSpc>
            </a:pPr>
            <a:r>
              <a:rPr lang="zh-CN" altLang="en-US" sz="2000" b="1" dirty="0">
                <a:solidFill>
                  <a:srgbClr val="A50021"/>
                </a:solidFill>
              </a:rPr>
              <a:t>人工智能新技术</a:t>
            </a:r>
            <a:endParaRPr lang="zh-CN" altLang="en-US" sz="2000" b="1" dirty="0">
              <a:solidFill>
                <a:srgbClr val="A50021"/>
              </a:solidFill>
            </a:endParaRPr>
          </a:p>
          <a:p>
            <a:pPr eaLnBrk="1" hangingPunct="1">
              <a:lnSpc>
                <a:spcPct val="80000"/>
              </a:lnSpc>
            </a:pPr>
            <a:r>
              <a:rPr lang="zh-CN" altLang="en-US" sz="2000" b="1" dirty="0">
                <a:solidFill>
                  <a:srgbClr val="008000"/>
                </a:solidFill>
              </a:rPr>
              <a:t>      计算智能：</a:t>
            </a:r>
            <a:r>
              <a:rPr lang="zh-CN" altLang="en-US" sz="2000" b="1" dirty="0">
                <a:solidFill>
                  <a:srgbClr val="0000CC"/>
                </a:solidFill>
              </a:rPr>
              <a:t>神经计算；模糊计算；进化计算；自然计算</a:t>
            </a:r>
            <a:endParaRPr lang="zh-CN" altLang="en-US" sz="2000" b="1" dirty="0">
              <a:solidFill>
                <a:srgbClr val="0000CC"/>
              </a:solidFill>
            </a:endParaRPr>
          </a:p>
          <a:p>
            <a:pPr eaLnBrk="1" hangingPunct="1">
              <a:lnSpc>
                <a:spcPct val="80000"/>
              </a:lnSpc>
            </a:pPr>
            <a:r>
              <a:rPr lang="zh-CN" altLang="en-US" sz="2000" b="1" dirty="0">
                <a:solidFill>
                  <a:srgbClr val="008000"/>
                </a:solidFill>
              </a:rPr>
              <a:t>      人工生命：</a:t>
            </a:r>
            <a:r>
              <a:rPr lang="zh-CN" altLang="en-US" sz="2000" b="1" dirty="0">
                <a:solidFill>
                  <a:srgbClr val="0000CC"/>
                </a:solidFill>
              </a:rPr>
              <a:t>人工脑；细胞自动机</a:t>
            </a:r>
            <a:endParaRPr lang="zh-CN" altLang="en-US" sz="2000" b="1" dirty="0">
              <a:solidFill>
                <a:srgbClr val="0000CC"/>
              </a:solidFill>
            </a:endParaRPr>
          </a:p>
          <a:p>
            <a:pPr eaLnBrk="1" hangingPunct="1">
              <a:lnSpc>
                <a:spcPct val="80000"/>
              </a:lnSpc>
            </a:pPr>
            <a:r>
              <a:rPr lang="zh-CN" altLang="en-US" sz="2000" b="1" dirty="0">
                <a:solidFill>
                  <a:srgbClr val="008000"/>
                </a:solidFill>
              </a:rPr>
              <a:t>      分布智能：</a:t>
            </a:r>
            <a:r>
              <a:rPr lang="zh-CN" altLang="en-US" sz="2000" b="1" dirty="0">
                <a:solidFill>
                  <a:srgbClr val="0000CC"/>
                </a:solidFill>
              </a:rPr>
              <a:t>多</a:t>
            </a:r>
            <a:r>
              <a:rPr lang="en-US" altLang="zh-CN" sz="2000" b="1" dirty="0">
                <a:solidFill>
                  <a:srgbClr val="0000CC"/>
                </a:solidFill>
              </a:rPr>
              <a:t>Agent ,  </a:t>
            </a:r>
            <a:r>
              <a:rPr lang="zh-CN" altLang="en-US" sz="2000" b="1" dirty="0">
                <a:solidFill>
                  <a:srgbClr val="0000CC"/>
                </a:solidFill>
              </a:rPr>
              <a:t>群体智能</a:t>
            </a:r>
            <a:endParaRPr lang="zh-CN" altLang="en-US" sz="2000" b="1" dirty="0">
              <a:solidFill>
                <a:srgbClr val="0000CC"/>
              </a:solidFill>
            </a:endParaRPr>
          </a:p>
          <a:p>
            <a:pPr eaLnBrk="1" hangingPunct="1">
              <a:lnSpc>
                <a:spcPct val="80000"/>
              </a:lnSpc>
            </a:pPr>
            <a:r>
              <a:rPr lang="zh-CN" altLang="en-US" sz="2000" b="1" dirty="0">
                <a:solidFill>
                  <a:srgbClr val="008000"/>
                </a:solidFill>
              </a:rPr>
              <a:t>      数据挖掘：</a:t>
            </a:r>
            <a:r>
              <a:rPr lang="zh-CN" altLang="en-US" sz="2000" b="1" dirty="0">
                <a:solidFill>
                  <a:srgbClr val="0000CC"/>
                </a:solidFill>
              </a:rPr>
              <a:t>知识发现；数据挖掘</a:t>
            </a:r>
            <a:endParaRPr lang="zh-CN" altLang="en-US" sz="2000" b="1" dirty="0">
              <a:solidFill>
                <a:srgbClr val="0000CC"/>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530" name="Rectangle 2"/>
          <p:cNvSpPr>
            <a:spLocks noGrp="1"/>
          </p:cNvSpPr>
          <p:nvPr>
            <p:ph type="title"/>
          </p:nvPr>
        </p:nvSpPr>
        <p:spPr>
          <a:xfrm>
            <a:off x="457200" y="274638"/>
            <a:ext cx="8229600" cy="1039812"/>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智能科学技术的兴起</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（本世纪初以来）</a:t>
            </a:r>
            <a:endParaRPr lang="zh-CN" altLang="en-US" sz="20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22531" name="Rectangle 3"/>
          <p:cNvSpPr>
            <a:spLocks noGrp="1"/>
          </p:cNvSpPr>
          <p:nvPr>
            <p:ph idx="1"/>
          </p:nvPr>
        </p:nvSpPr>
        <p:spPr>
          <a:xfrm>
            <a:off x="250825" y="1557338"/>
            <a:ext cx="8497888" cy="4967287"/>
          </a:xfrm>
          <a:ln/>
        </p:spPr>
        <p:txBody>
          <a:bodyPr vert="horz" wrap="square" lIns="91440" tIns="45720" rIns="91440" bIns="45720" anchor="t"/>
          <a:p>
            <a:pPr eaLnBrk="1" hangingPunct="1">
              <a:spcBef>
                <a:spcPct val="25000"/>
              </a:spcBef>
            </a:pP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目前，一个以人工智能为核心，以自然智能、人工智能、集成智能为一体的新的智能科学技术学科正在逐步兴起，并引起了人们的极大关注。</a:t>
            </a:r>
            <a:endParaRPr lang="zh-CN" altLang="en-US" sz="2400" b="1" dirty="0">
              <a:solidFill>
                <a:srgbClr val="0000CC"/>
              </a:solidFill>
              <a:latin typeface="Times New Roman" panose="02020603050405020304" pitchFamily="18" charset="0"/>
            </a:endParaRPr>
          </a:p>
          <a:p>
            <a:pPr eaLnBrk="1" hangingPunct="1">
              <a:spcBef>
                <a:spcPct val="25000"/>
              </a:spcBef>
            </a:pPr>
            <a:r>
              <a:rPr lang="zh-CN" altLang="en-US" sz="2400" b="1" dirty="0">
                <a:solidFill>
                  <a:srgbClr val="A50021"/>
                </a:solidFill>
                <a:latin typeface="Times New Roman" panose="02020603050405020304" pitchFamily="18" charset="0"/>
              </a:rPr>
              <a:t>   该学科研究的主要特征包括以下几个方面：</a:t>
            </a:r>
            <a:endParaRPr lang="zh-CN" altLang="en-US" sz="2400" b="1" dirty="0">
              <a:solidFill>
                <a:srgbClr val="A50021"/>
              </a:solidFill>
              <a:latin typeface="Times New Roman" panose="02020603050405020304" pitchFamily="18" charset="0"/>
            </a:endParaRPr>
          </a:p>
          <a:p>
            <a:pPr eaLnBrk="1" hangingPunct="1">
              <a:spcBef>
                <a:spcPct val="25000"/>
              </a:spcBef>
            </a:pPr>
            <a:r>
              <a:rPr lang="zh-CN" altLang="en-US" sz="2400"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(1) </a:t>
            </a:r>
            <a:r>
              <a:rPr lang="zh-CN" altLang="en-US" sz="2400" b="1" dirty="0">
                <a:solidFill>
                  <a:srgbClr val="0000CC"/>
                </a:solidFill>
                <a:latin typeface="Times New Roman" panose="02020603050405020304" pitchFamily="18" charset="0"/>
              </a:rPr>
              <a:t>由对人工智能的单一研究走向以自然智能、人工智能、集成智能为一体的协同研究；</a:t>
            </a:r>
            <a:endParaRPr lang="zh-CN" altLang="en-US" sz="2400" b="1" dirty="0">
              <a:solidFill>
                <a:srgbClr val="0000CC"/>
              </a:solidFill>
              <a:latin typeface="Times New Roman" panose="02020603050405020304" pitchFamily="18" charset="0"/>
            </a:endParaRPr>
          </a:p>
          <a:p>
            <a:pPr eaLnBrk="1" hangingPunct="1">
              <a:spcBef>
                <a:spcPct val="25000"/>
              </a:spcBef>
            </a:pPr>
            <a:r>
              <a:rPr lang="zh-CN" altLang="en-US" sz="2400"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(2) </a:t>
            </a:r>
            <a:r>
              <a:rPr lang="zh-CN" altLang="en-US" sz="2400" b="1" dirty="0">
                <a:solidFill>
                  <a:srgbClr val="0000CC"/>
                </a:solidFill>
                <a:latin typeface="Times New Roman" panose="02020603050405020304" pitchFamily="18" charset="0"/>
              </a:rPr>
              <a:t>由人工智能学科的独立研究走向重视与脑科学、认知科学等学科的交叉研究；</a:t>
            </a:r>
            <a:endParaRPr lang="zh-CN" altLang="en-US" sz="2400" b="1" dirty="0">
              <a:solidFill>
                <a:srgbClr val="0000CC"/>
              </a:solidFill>
              <a:latin typeface="Times New Roman" panose="02020603050405020304" pitchFamily="18" charset="0"/>
            </a:endParaRPr>
          </a:p>
          <a:p>
            <a:pPr eaLnBrk="1" hangingPunct="1">
              <a:spcBef>
                <a:spcPct val="25000"/>
              </a:spcBef>
            </a:pPr>
            <a:r>
              <a:rPr lang="zh-CN" altLang="en-US" sz="2400"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(3) </a:t>
            </a:r>
            <a:r>
              <a:rPr lang="zh-CN" altLang="en-US" sz="2400" b="1" dirty="0">
                <a:solidFill>
                  <a:srgbClr val="0000CC"/>
                </a:solidFill>
                <a:latin typeface="Times New Roman" panose="02020603050405020304" pitchFamily="18" charset="0"/>
              </a:rPr>
              <a:t>由多个不同学派的独立研究走向多学派的综合研究；</a:t>
            </a:r>
            <a:endParaRPr lang="zh-CN" altLang="en-US" sz="2400" b="1" dirty="0">
              <a:solidFill>
                <a:srgbClr val="0000CC"/>
              </a:solidFill>
              <a:latin typeface="Times New Roman" panose="02020603050405020304" pitchFamily="18" charset="0"/>
            </a:endParaRPr>
          </a:p>
          <a:p>
            <a:pPr eaLnBrk="1" hangingPunct="1">
              <a:spcBef>
                <a:spcPct val="25000"/>
              </a:spcBef>
            </a:pPr>
            <a:r>
              <a:rPr lang="zh-CN" altLang="en-US" sz="2400"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(4) </a:t>
            </a:r>
            <a:r>
              <a:rPr lang="zh-CN" altLang="en-US" sz="2400" b="1" dirty="0">
                <a:solidFill>
                  <a:srgbClr val="0000CC"/>
                </a:solidFill>
                <a:latin typeface="Times New Roman" panose="02020603050405020304" pitchFamily="18" charset="0"/>
              </a:rPr>
              <a:t>由对个体、集中智能的研究走向对群体、分布智能的研究。</a:t>
            </a:r>
            <a:r>
              <a:rPr lang="zh-CN" altLang="en-US" sz="2400" dirty="0">
                <a:solidFill>
                  <a:srgbClr val="0000CC"/>
                </a:solidFill>
                <a:latin typeface="Times New Roman" panose="02020603050405020304" pitchFamily="18" charset="0"/>
              </a:rPr>
              <a:t> </a:t>
            </a:r>
            <a:endParaRPr lang="zh-CN" altLang="en-US" sz="2400" dirty="0">
              <a:solidFill>
                <a:srgbClr val="0000CC"/>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3554" name="Rectangle 2"/>
          <p:cNvSpPr>
            <a:spLocks noGrp="1"/>
          </p:cNvSpPr>
          <p:nvPr>
            <p:ph type="title"/>
          </p:nvPr>
        </p:nvSpPr>
        <p:spPr>
          <a:xfrm>
            <a:off x="620713" y="274638"/>
            <a:ext cx="8013700" cy="896937"/>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rPr>
              <a:t>AI</a:t>
            </a:r>
            <a:r>
              <a:rPr lang="zh-CN" altLang="en-US" sz="3600" b="1" dirty="0">
                <a:solidFill>
                  <a:srgbClr val="FF0000"/>
                </a:solidFill>
                <a:latin typeface="Times New Roman" panose="02020603050405020304" pitchFamily="18" charset="0"/>
              </a:rPr>
              <a:t>成功的标志：</a:t>
            </a:r>
            <a:r>
              <a:rPr lang="en-US" altLang="zh-CN" sz="3600" b="1" dirty="0">
                <a:solidFill>
                  <a:srgbClr val="FF0000"/>
                </a:solidFill>
                <a:latin typeface="Times New Roman" panose="02020603050405020304" pitchFamily="18" charset="0"/>
              </a:rPr>
              <a:t>IBM</a:t>
            </a:r>
            <a:r>
              <a:rPr lang="zh-CN" altLang="en-US" sz="3600" b="1" dirty="0">
                <a:solidFill>
                  <a:srgbClr val="FF0000"/>
                </a:solidFill>
                <a:latin typeface="Times New Roman" panose="02020603050405020304" pitchFamily="18" charset="0"/>
              </a:rPr>
              <a:t>的“深蓝”和“小深”</a:t>
            </a:r>
            <a:endParaRPr lang="zh-CN" altLang="en-US" sz="3600" b="1" dirty="0">
              <a:solidFill>
                <a:srgbClr val="FF00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23555" name="Rectangle 3"/>
          <p:cNvSpPr>
            <a:spLocks noGrp="1"/>
          </p:cNvSpPr>
          <p:nvPr>
            <p:ph idx="1"/>
          </p:nvPr>
        </p:nvSpPr>
        <p:spPr>
          <a:xfrm>
            <a:off x="142875" y="1304925"/>
            <a:ext cx="8821738" cy="5400675"/>
          </a:xfrm>
          <a:ln/>
        </p:spPr>
        <p:txBody>
          <a:bodyPr vert="horz" wrap="square" lIns="91440" tIns="45720" rIns="91440" bIns="45720" anchor="t"/>
          <a:p>
            <a:pPr eaLnBrk="1" hangingPunct="1">
              <a:lnSpc>
                <a:spcPct val="80000"/>
              </a:lnSpc>
            </a:pPr>
            <a:r>
              <a:rPr lang="en-US" altLang="zh-CN" sz="2000" b="1" dirty="0">
                <a:solidFill>
                  <a:srgbClr val="A50021"/>
                </a:solidFill>
                <a:latin typeface="Times New Roman" panose="02020603050405020304" pitchFamily="18" charset="0"/>
              </a:rPr>
              <a:t>“</a:t>
            </a:r>
            <a:r>
              <a:rPr lang="zh-CN" altLang="en-US" sz="2000" b="1" dirty="0">
                <a:solidFill>
                  <a:srgbClr val="A50021"/>
                </a:solidFill>
                <a:latin typeface="Times New Roman" panose="02020603050405020304" pitchFamily="18" charset="0"/>
              </a:rPr>
              <a:t>深蓝”</a:t>
            </a:r>
            <a:endParaRPr lang="zh-CN" altLang="en-US" sz="2000" b="1" dirty="0">
              <a:solidFill>
                <a:srgbClr val="A50021"/>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对弈情况：</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33CC33"/>
                </a:solidFill>
                <a:latin typeface="Times New Roman" panose="02020603050405020304" pitchFamily="18" charset="0"/>
              </a:rPr>
              <a:t>     时间：</a:t>
            </a:r>
            <a:r>
              <a:rPr lang="zh-CN" altLang="en-US" sz="2000" b="1" dirty="0">
                <a:solidFill>
                  <a:srgbClr val="0000CC"/>
                </a:solidFill>
                <a:latin typeface="Times New Roman" panose="02020603050405020304" pitchFamily="18" charset="0"/>
              </a:rPr>
              <a:t>北京时间</a:t>
            </a:r>
            <a:r>
              <a:rPr lang="en-US" altLang="zh-CN" sz="2000" b="1" dirty="0">
                <a:solidFill>
                  <a:srgbClr val="0000CC"/>
                </a:solidFill>
                <a:latin typeface="Times New Roman" panose="02020603050405020304" pitchFamily="18" charset="0"/>
              </a:rPr>
              <a:t>1997</a:t>
            </a:r>
            <a:r>
              <a:rPr lang="zh-CN" altLang="en-US" sz="2000" b="1" dirty="0">
                <a:solidFill>
                  <a:srgbClr val="0000CC"/>
                </a:solidFill>
                <a:latin typeface="Times New Roman" panose="02020603050405020304" pitchFamily="18" charset="0"/>
              </a:rPr>
              <a:t>年</a:t>
            </a:r>
            <a:r>
              <a:rPr lang="en-US" altLang="zh-CN" sz="2000" b="1" dirty="0">
                <a:solidFill>
                  <a:srgbClr val="0000CC"/>
                </a:solidFill>
                <a:latin typeface="Times New Roman" panose="02020603050405020304" pitchFamily="18" charset="0"/>
              </a:rPr>
              <a:t>5</a:t>
            </a:r>
            <a:r>
              <a:rPr lang="zh-CN" altLang="en-US" sz="2000" b="1" dirty="0">
                <a:solidFill>
                  <a:srgbClr val="0000CC"/>
                </a:solidFill>
                <a:latin typeface="Times New Roman" panose="02020603050405020304" pitchFamily="18" charset="0"/>
              </a:rPr>
              <a:t>月</a:t>
            </a:r>
            <a:r>
              <a:rPr lang="en-US" altLang="zh-CN" sz="2000" b="1" dirty="0">
                <a:solidFill>
                  <a:srgbClr val="0000CC"/>
                </a:solidFill>
                <a:latin typeface="Times New Roman" panose="02020603050405020304" pitchFamily="18" charset="0"/>
              </a:rPr>
              <a:t>12</a:t>
            </a:r>
            <a:r>
              <a:rPr lang="zh-CN" altLang="en-US" sz="2000" b="1" dirty="0">
                <a:solidFill>
                  <a:srgbClr val="0000CC"/>
                </a:solidFill>
                <a:latin typeface="Times New Roman" panose="02020603050405020304" pitchFamily="18" charset="0"/>
              </a:rPr>
              <a:t>日凌晨</a:t>
            </a:r>
            <a:r>
              <a:rPr lang="en-US" altLang="zh-CN" sz="2000" b="1" dirty="0">
                <a:solidFill>
                  <a:srgbClr val="0000CC"/>
                </a:solidFill>
                <a:latin typeface="Times New Roman" panose="02020603050405020304" pitchFamily="18" charset="0"/>
              </a:rPr>
              <a:t>4</a:t>
            </a:r>
            <a:r>
              <a:rPr lang="zh-CN" altLang="en-US" sz="2000" b="1" dirty="0">
                <a:solidFill>
                  <a:srgbClr val="0000CC"/>
                </a:solidFill>
                <a:latin typeface="Times New Roman" panose="02020603050405020304" pitchFamily="18" charset="0"/>
              </a:rPr>
              <a:t>点</a:t>
            </a:r>
            <a:r>
              <a:rPr lang="en-US" altLang="zh-CN" sz="2000" b="1" dirty="0">
                <a:solidFill>
                  <a:srgbClr val="0000CC"/>
                </a:solidFill>
                <a:latin typeface="Times New Roman" panose="02020603050405020304" pitchFamily="18" charset="0"/>
              </a:rPr>
              <a:t>50</a:t>
            </a:r>
            <a:r>
              <a:rPr lang="zh-CN" altLang="en-US" sz="2000" b="1" dirty="0">
                <a:solidFill>
                  <a:srgbClr val="0000CC"/>
                </a:solidFill>
                <a:latin typeface="Times New Roman" panose="02020603050405020304" pitchFamily="18" charset="0"/>
              </a:rPr>
              <a:t>分</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33CC33"/>
                </a:solidFill>
                <a:latin typeface="Times New Roman" panose="02020603050405020304" pitchFamily="18" charset="0"/>
              </a:rPr>
              <a:t>     对手：</a:t>
            </a:r>
            <a:r>
              <a:rPr lang="en-US" altLang="zh-CN" sz="2000" b="1" dirty="0">
                <a:solidFill>
                  <a:srgbClr val="0000CC"/>
                </a:solidFill>
                <a:latin typeface="Times New Roman" panose="02020603050405020304" pitchFamily="18" charset="0"/>
              </a:rPr>
              <a:t>IBM</a:t>
            </a:r>
            <a:r>
              <a:rPr lang="zh-CN" altLang="en-US" sz="2000" b="1" dirty="0">
                <a:solidFill>
                  <a:srgbClr val="0000CC"/>
                </a:solidFill>
                <a:latin typeface="Times New Roman" panose="02020603050405020304" pitchFamily="18" charset="0"/>
              </a:rPr>
              <a:t>的“深蓝”超级计算机</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国际象棋世界冠军卡斯派罗夫</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33CC33"/>
                </a:solidFill>
                <a:latin typeface="Times New Roman" panose="02020603050405020304" pitchFamily="18" charset="0"/>
              </a:rPr>
              <a:t>     结局：</a:t>
            </a:r>
            <a:r>
              <a:rPr lang="en-US" altLang="zh-CN" sz="2000" b="1" dirty="0">
                <a:solidFill>
                  <a:srgbClr val="0000CC"/>
                </a:solidFill>
                <a:latin typeface="Times New Roman" panose="02020603050405020304" pitchFamily="18" charset="0"/>
              </a:rPr>
              <a:t>2</a:t>
            </a:r>
            <a:r>
              <a:rPr lang="zh-CN" altLang="en-US" sz="2000" b="1" dirty="0">
                <a:solidFill>
                  <a:srgbClr val="0000CC"/>
                </a:solidFill>
                <a:latin typeface="Times New Roman" panose="02020603050405020304" pitchFamily="18" charset="0"/>
              </a:rPr>
              <a:t>胜</a:t>
            </a:r>
            <a:r>
              <a:rPr lang="en-US" altLang="zh-CN" sz="2000" b="1" dirty="0">
                <a:solidFill>
                  <a:srgbClr val="0000CC"/>
                </a:solidFill>
                <a:latin typeface="Times New Roman" panose="02020603050405020304" pitchFamily="18" charset="0"/>
              </a:rPr>
              <a:t>1</a:t>
            </a:r>
            <a:r>
              <a:rPr lang="zh-CN" altLang="en-US" sz="2000" b="1" dirty="0">
                <a:solidFill>
                  <a:srgbClr val="0000CC"/>
                </a:solidFill>
                <a:latin typeface="Times New Roman" panose="02020603050405020304" pitchFamily="18" charset="0"/>
              </a:rPr>
              <a:t>负</a:t>
            </a:r>
            <a:r>
              <a:rPr lang="en-US" altLang="zh-CN" sz="2000" b="1" dirty="0">
                <a:solidFill>
                  <a:srgbClr val="0000CC"/>
                </a:solidFill>
                <a:latin typeface="Times New Roman" panose="02020603050405020304" pitchFamily="18" charset="0"/>
              </a:rPr>
              <a:t>3</a:t>
            </a:r>
            <a:r>
              <a:rPr lang="zh-CN" altLang="en-US" sz="2000" b="1" dirty="0">
                <a:solidFill>
                  <a:srgbClr val="0000CC"/>
                </a:solidFill>
                <a:latin typeface="Times New Roman" panose="02020603050405020304" pitchFamily="18" charset="0"/>
              </a:rPr>
              <a:t>平，总比分</a:t>
            </a:r>
            <a:r>
              <a:rPr lang="en-US" altLang="zh-CN" sz="2000" b="1" dirty="0">
                <a:solidFill>
                  <a:srgbClr val="0000CC"/>
                </a:solidFill>
                <a:latin typeface="Times New Roman" panose="02020603050405020304" pitchFamily="18" charset="0"/>
              </a:rPr>
              <a:t>3.5 : 2.5</a:t>
            </a:r>
            <a:r>
              <a:rPr lang="zh-CN" altLang="en-US" sz="2000" b="1" dirty="0">
                <a:solidFill>
                  <a:srgbClr val="0000CC"/>
                </a:solidFill>
                <a:latin typeface="Times New Roman" panose="02020603050405020304" pitchFamily="18" charset="0"/>
              </a:rPr>
              <a:t>， “深蓝”获胜</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技术指标</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32</a:t>
            </a:r>
            <a:r>
              <a:rPr lang="zh-CN" altLang="en-US" sz="2000" b="1" dirty="0">
                <a:solidFill>
                  <a:srgbClr val="0000CC"/>
                </a:solidFill>
                <a:latin typeface="Times New Roman" panose="02020603050405020304" pitchFamily="18" charset="0"/>
              </a:rPr>
              <a:t>个</a:t>
            </a:r>
            <a:r>
              <a:rPr lang="en-US" altLang="zh-CN" sz="2000" b="1" dirty="0">
                <a:solidFill>
                  <a:srgbClr val="0000CC"/>
                </a:solidFill>
                <a:latin typeface="Times New Roman" panose="02020603050405020304" pitchFamily="18" charset="0"/>
              </a:rPr>
              <a:t>CPU</a:t>
            </a:r>
            <a:r>
              <a:rPr lang="zh-CN" altLang="en-US" sz="2000" b="1" dirty="0">
                <a:solidFill>
                  <a:srgbClr val="0000CC"/>
                </a:solidFill>
                <a:latin typeface="Times New Roman" panose="02020603050405020304" pitchFamily="18" charset="0"/>
              </a:rPr>
              <a:t>，每个</a:t>
            </a:r>
            <a:r>
              <a:rPr lang="en-US" altLang="zh-CN" sz="2000" b="1" dirty="0">
                <a:solidFill>
                  <a:srgbClr val="0000CC"/>
                </a:solidFill>
                <a:latin typeface="Times New Roman" panose="02020603050405020304" pitchFamily="18" charset="0"/>
              </a:rPr>
              <a:t>CPU</a:t>
            </a:r>
            <a:r>
              <a:rPr lang="zh-CN" altLang="en-US" sz="2000" b="1" dirty="0">
                <a:solidFill>
                  <a:srgbClr val="0000CC"/>
                </a:solidFill>
                <a:latin typeface="Times New Roman" panose="02020603050405020304" pitchFamily="18" charset="0"/>
              </a:rPr>
              <a:t>有</a:t>
            </a:r>
            <a:r>
              <a:rPr lang="en-US" altLang="zh-CN" sz="2000" b="1" dirty="0">
                <a:solidFill>
                  <a:srgbClr val="0000CC"/>
                </a:solidFill>
                <a:latin typeface="Times New Roman" panose="02020603050405020304" pitchFamily="18" charset="0"/>
              </a:rPr>
              <a:t>12</a:t>
            </a:r>
            <a:r>
              <a:rPr lang="zh-CN" altLang="en-US" sz="2000" b="1" dirty="0">
                <a:solidFill>
                  <a:srgbClr val="0000CC"/>
                </a:solidFill>
                <a:latin typeface="Times New Roman" panose="02020603050405020304" pitchFamily="18" charset="0"/>
              </a:rPr>
              <a:t>个协处理器，每个</a:t>
            </a:r>
            <a:r>
              <a:rPr lang="en-US" altLang="zh-CN" sz="2000" b="1" dirty="0">
                <a:solidFill>
                  <a:srgbClr val="0000CC"/>
                </a:solidFill>
                <a:latin typeface="Times New Roman" panose="02020603050405020304" pitchFamily="18" charset="0"/>
              </a:rPr>
              <a:t>CPU</a:t>
            </a:r>
            <a:r>
              <a:rPr lang="zh-CN" altLang="en-US" sz="2000" b="1" dirty="0">
                <a:solidFill>
                  <a:srgbClr val="0000CC"/>
                </a:solidFill>
                <a:latin typeface="Times New Roman" panose="02020603050405020304" pitchFamily="18" charset="0"/>
              </a:rPr>
              <a:t>有</a:t>
            </a:r>
            <a:r>
              <a:rPr lang="en-US" altLang="zh-CN" sz="2000" b="1" dirty="0">
                <a:solidFill>
                  <a:srgbClr val="0000CC"/>
                </a:solidFill>
                <a:latin typeface="Times New Roman" panose="02020603050405020304" pitchFamily="18" charset="0"/>
              </a:rPr>
              <a:t>256M</a:t>
            </a:r>
            <a:r>
              <a:rPr lang="zh-CN" altLang="en-US" sz="2000" b="1" dirty="0">
                <a:solidFill>
                  <a:srgbClr val="0000CC"/>
                </a:solidFill>
                <a:latin typeface="Times New Roman" panose="02020603050405020304" pitchFamily="18" charset="0"/>
              </a:rPr>
              <a:t>内存，每个</a:t>
            </a:r>
            <a:r>
              <a:rPr lang="en-US" altLang="zh-CN" sz="2000" b="1" dirty="0">
                <a:solidFill>
                  <a:srgbClr val="0000CC"/>
                </a:solidFill>
                <a:latin typeface="Times New Roman" panose="02020603050405020304" pitchFamily="18" charset="0"/>
              </a:rPr>
              <a:t>CPU</a:t>
            </a:r>
            <a:r>
              <a:rPr lang="zh-CN" altLang="en-US" sz="2000" b="1" dirty="0">
                <a:solidFill>
                  <a:srgbClr val="0000CC"/>
                </a:solidFill>
                <a:latin typeface="Times New Roman" panose="02020603050405020304" pitchFamily="18" charset="0"/>
              </a:rPr>
              <a:t>的处理速度为</a:t>
            </a:r>
            <a:r>
              <a:rPr lang="en-US" altLang="zh-CN" sz="2000" b="1" dirty="0">
                <a:solidFill>
                  <a:srgbClr val="0000CC"/>
                </a:solidFill>
                <a:latin typeface="Times New Roman" panose="02020603050405020304" pitchFamily="18" charset="0"/>
              </a:rPr>
              <a:t>200</a:t>
            </a:r>
            <a:r>
              <a:rPr lang="zh-CN" altLang="en-US" sz="2000" b="1" dirty="0">
                <a:solidFill>
                  <a:srgbClr val="0000CC"/>
                </a:solidFill>
                <a:latin typeface="Times New Roman" panose="02020603050405020304" pitchFamily="18" charset="0"/>
              </a:rPr>
              <a:t>万步</a:t>
            </a:r>
            <a:r>
              <a:rPr lang="en-US" altLang="zh-CN" sz="2000" b="1" dirty="0">
                <a:solidFill>
                  <a:srgbClr val="0000CC"/>
                </a:solidFill>
                <a:latin typeface="Times New Roman" panose="02020603050405020304" pitchFamily="18" charset="0"/>
              </a:rPr>
              <a:t>/</a:t>
            </a:r>
            <a:r>
              <a:rPr lang="zh-CN" altLang="en-US" sz="2000" b="1" dirty="0">
                <a:solidFill>
                  <a:srgbClr val="0000CC"/>
                </a:solidFill>
                <a:latin typeface="Times New Roman" panose="02020603050405020304" pitchFamily="18" charset="0"/>
              </a:rPr>
              <a:t>秒。</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200" b="1" dirty="0">
                <a:solidFill>
                  <a:srgbClr val="0000CC"/>
                </a:solidFill>
                <a:latin typeface="Times New Roman" panose="02020603050405020304" pitchFamily="18" charset="0"/>
              </a:rPr>
              <a:t>     对弈的实质机器智能与人类智能的较量</a:t>
            </a:r>
            <a:endParaRPr lang="zh-CN" altLang="en-US" sz="2200" b="1" dirty="0">
              <a:solidFill>
                <a:srgbClr val="0000CC"/>
              </a:solidFill>
              <a:latin typeface="Times New Roman" panose="02020603050405020304" pitchFamily="18" charset="0"/>
            </a:endParaRPr>
          </a:p>
          <a:p>
            <a:pPr eaLnBrk="1" hangingPunct="1">
              <a:lnSpc>
                <a:spcPct val="80000"/>
              </a:lnSpc>
            </a:pPr>
            <a:r>
              <a:rPr lang="zh-CN" altLang="en-US" sz="2200" b="1" dirty="0">
                <a:solidFill>
                  <a:srgbClr val="A50021"/>
                </a:solidFill>
                <a:latin typeface="Times New Roman" panose="02020603050405020304" pitchFamily="18" charset="0"/>
              </a:rPr>
              <a:t>“小深”</a:t>
            </a:r>
            <a:endParaRPr lang="zh-CN" altLang="en-US" sz="2200" b="1" dirty="0">
              <a:solidFill>
                <a:srgbClr val="A50021"/>
              </a:solidFill>
              <a:latin typeface="Times New Roman" panose="02020603050405020304" pitchFamily="18" charset="0"/>
            </a:endParaRPr>
          </a:p>
          <a:p>
            <a:pPr eaLnBrk="1" hangingPunct="1">
              <a:lnSpc>
                <a:spcPct val="80000"/>
              </a:lnSpc>
            </a:pPr>
            <a:r>
              <a:rPr lang="zh-CN" altLang="en-US" sz="2000" b="1" dirty="0">
                <a:solidFill>
                  <a:srgbClr val="006600"/>
                </a:solidFill>
                <a:latin typeface="Times New Roman" panose="02020603050405020304" pitchFamily="18" charset="0"/>
              </a:rPr>
              <a:t>对弈情况：</a:t>
            </a:r>
            <a:endParaRPr lang="zh-CN" altLang="en-US" sz="2000" b="1" dirty="0">
              <a:solidFill>
                <a:srgbClr val="006600"/>
              </a:solidFill>
              <a:latin typeface="Times New Roman" panose="02020603050405020304" pitchFamily="18" charset="0"/>
            </a:endParaRPr>
          </a:p>
          <a:p>
            <a:pPr eaLnBrk="1" hangingPunct="1">
              <a:lnSpc>
                <a:spcPct val="80000"/>
              </a:lnSpc>
            </a:pPr>
            <a:r>
              <a:rPr lang="zh-CN" altLang="en-US" sz="2000" b="1" dirty="0">
                <a:solidFill>
                  <a:srgbClr val="33CC33"/>
                </a:solidFill>
                <a:latin typeface="Times New Roman" panose="02020603050405020304" pitchFamily="18" charset="0"/>
              </a:rPr>
              <a:t>     时间：</a:t>
            </a:r>
            <a:r>
              <a:rPr lang="zh-CN" altLang="en-US" sz="2000" b="1" dirty="0">
                <a:solidFill>
                  <a:srgbClr val="0000CC"/>
                </a:solidFill>
                <a:latin typeface="Times New Roman" panose="02020603050405020304" pitchFamily="18" charset="0"/>
              </a:rPr>
              <a:t>北京时间</a:t>
            </a:r>
            <a:r>
              <a:rPr lang="en-US" altLang="zh-CN" sz="2000" b="1" dirty="0">
                <a:solidFill>
                  <a:srgbClr val="0000CC"/>
                </a:solidFill>
                <a:latin typeface="Times New Roman" panose="02020603050405020304" pitchFamily="18" charset="0"/>
              </a:rPr>
              <a:t>2003</a:t>
            </a:r>
            <a:r>
              <a:rPr lang="zh-CN" altLang="en-US" sz="2000" b="1" dirty="0">
                <a:solidFill>
                  <a:srgbClr val="0000CC"/>
                </a:solidFill>
                <a:latin typeface="Times New Roman" panose="02020603050405020304" pitchFamily="18" charset="0"/>
              </a:rPr>
              <a:t>年</a:t>
            </a:r>
            <a:r>
              <a:rPr lang="en-US" altLang="zh-CN" sz="2000" b="1" dirty="0">
                <a:solidFill>
                  <a:srgbClr val="0000CC"/>
                </a:solidFill>
                <a:latin typeface="Times New Roman" panose="02020603050405020304" pitchFamily="18" charset="0"/>
              </a:rPr>
              <a:t>1</a:t>
            </a:r>
            <a:r>
              <a:rPr lang="zh-CN" altLang="en-US" sz="2000" b="1" dirty="0">
                <a:solidFill>
                  <a:srgbClr val="0000CC"/>
                </a:solidFill>
                <a:latin typeface="Times New Roman" panose="02020603050405020304" pitchFamily="18" charset="0"/>
              </a:rPr>
              <a:t>月</a:t>
            </a:r>
            <a:r>
              <a:rPr lang="en-US" altLang="zh-CN" sz="2000" b="1" dirty="0">
                <a:solidFill>
                  <a:srgbClr val="0000CC"/>
                </a:solidFill>
                <a:latin typeface="Times New Roman" panose="02020603050405020304" pitchFamily="18" charset="0"/>
              </a:rPr>
              <a:t>26</a:t>
            </a:r>
            <a:r>
              <a:rPr lang="zh-CN" altLang="en-US" sz="2000" b="1" dirty="0">
                <a:solidFill>
                  <a:srgbClr val="0000CC"/>
                </a:solidFill>
                <a:latin typeface="Times New Roman" panose="02020603050405020304" pitchFamily="18" charset="0"/>
              </a:rPr>
              <a:t>日至</a:t>
            </a:r>
            <a:r>
              <a:rPr lang="en-US" altLang="zh-CN" sz="2000" b="1" dirty="0">
                <a:solidFill>
                  <a:srgbClr val="0000CC"/>
                </a:solidFill>
                <a:latin typeface="Times New Roman" panose="02020603050405020304" pitchFamily="18" charset="0"/>
              </a:rPr>
              <a:t>2</a:t>
            </a:r>
            <a:r>
              <a:rPr lang="zh-CN" altLang="en-US" sz="2000" b="1" dirty="0">
                <a:solidFill>
                  <a:srgbClr val="0000CC"/>
                </a:solidFill>
                <a:latin typeface="Times New Roman" panose="02020603050405020304" pitchFamily="18" charset="0"/>
              </a:rPr>
              <a:t>月</a:t>
            </a:r>
            <a:r>
              <a:rPr lang="en-US" altLang="zh-CN" sz="2000" b="1" dirty="0">
                <a:solidFill>
                  <a:srgbClr val="0000CC"/>
                </a:solidFill>
                <a:latin typeface="Times New Roman" panose="02020603050405020304" pitchFamily="18" charset="0"/>
              </a:rPr>
              <a:t>7</a:t>
            </a:r>
            <a:r>
              <a:rPr lang="zh-CN" altLang="en-US" sz="2000" b="1" dirty="0">
                <a:solidFill>
                  <a:srgbClr val="0000CC"/>
                </a:solidFill>
                <a:latin typeface="Times New Roman" panose="02020603050405020304" pitchFamily="18" charset="0"/>
              </a:rPr>
              <a:t>日</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33CC33"/>
                </a:solidFill>
                <a:latin typeface="Times New Roman" panose="02020603050405020304" pitchFamily="18" charset="0"/>
              </a:rPr>
              <a:t>     对手：</a:t>
            </a:r>
            <a:r>
              <a:rPr lang="zh-CN" altLang="en-US" sz="2000" b="1" dirty="0">
                <a:solidFill>
                  <a:srgbClr val="0000CC"/>
                </a:solidFill>
                <a:latin typeface="Times New Roman" panose="02020603050405020304" pitchFamily="18" charset="0"/>
              </a:rPr>
              <a:t>比“深蓝”功能强大的“小深”超级计算机</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0000CC"/>
                </a:solidFill>
                <a:latin typeface="Times New Roman" panose="02020603050405020304" pitchFamily="18" charset="0"/>
              </a:rPr>
              <a:t>                国际象棋世界冠军卡斯派罗夫</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33CC33"/>
                </a:solidFill>
                <a:latin typeface="Times New Roman" panose="02020603050405020304" pitchFamily="18" charset="0"/>
              </a:rPr>
              <a:t>     结局：</a:t>
            </a:r>
            <a:r>
              <a:rPr lang="en-US" altLang="zh-CN" sz="2000" b="1" dirty="0">
                <a:solidFill>
                  <a:srgbClr val="0000CC"/>
                </a:solidFill>
                <a:latin typeface="Times New Roman" panose="02020603050405020304" pitchFamily="18" charset="0"/>
              </a:rPr>
              <a:t>1</a:t>
            </a:r>
            <a:r>
              <a:rPr lang="zh-CN" altLang="en-US" sz="2000" b="1" dirty="0">
                <a:solidFill>
                  <a:srgbClr val="0000CC"/>
                </a:solidFill>
                <a:latin typeface="Times New Roman" panose="02020603050405020304" pitchFamily="18" charset="0"/>
              </a:rPr>
              <a:t>胜</a:t>
            </a:r>
            <a:r>
              <a:rPr lang="en-US" altLang="zh-CN" sz="2000" b="1" dirty="0">
                <a:solidFill>
                  <a:srgbClr val="0000CC"/>
                </a:solidFill>
                <a:latin typeface="Times New Roman" panose="02020603050405020304" pitchFamily="18" charset="0"/>
              </a:rPr>
              <a:t>1</a:t>
            </a:r>
            <a:r>
              <a:rPr lang="zh-CN" altLang="en-US" sz="2000" b="1" dirty="0">
                <a:solidFill>
                  <a:srgbClr val="0000CC"/>
                </a:solidFill>
                <a:latin typeface="Times New Roman" panose="02020603050405020304" pitchFamily="18" charset="0"/>
              </a:rPr>
              <a:t>负</a:t>
            </a:r>
            <a:r>
              <a:rPr lang="en-US" altLang="zh-CN" sz="2000" b="1" dirty="0">
                <a:solidFill>
                  <a:srgbClr val="0000CC"/>
                </a:solidFill>
                <a:latin typeface="Times New Roman" panose="02020603050405020304" pitchFamily="18" charset="0"/>
              </a:rPr>
              <a:t>4</a:t>
            </a:r>
            <a:r>
              <a:rPr lang="zh-CN" altLang="en-US" sz="2000" b="1" dirty="0">
                <a:solidFill>
                  <a:srgbClr val="0000CC"/>
                </a:solidFill>
                <a:latin typeface="Times New Roman" panose="02020603050405020304" pitchFamily="18" charset="0"/>
              </a:rPr>
              <a:t>平，平局</a:t>
            </a:r>
            <a:endParaRPr lang="zh-CN" altLang="en-US" sz="2000" b="1" dirty="0">
              <a:solidFill>
                <a:srgbClr val="0000CC"/>
              </a:solidFill>
              <a:latin typeface="Times New Roman" panose="02020603050405020304" pitchFamily="18" charset="0"/>
            </a:endParaRPr>
          </a:p>
          <a:p>
            <a:pPr eaLnBrk="1" hangingPunct="1">
              <a:lnSpc>
                <a:spcPct val="80000"/>
              </a:lnSpc>
            </a:pPr>
            <a:r>
              <a:rPr lang="zh-CN" altLang="en-US" sz="2000" b="1" dirty="0">
                <a:solidFill>
                  <a:srgbClr val="A50021"/>
                </a:solidFill>
                <a:latin typeface="Times New Roman" panose="02020603050405020304" pitchFamily="18" charset="0"/>
              </a:rPr>
              <a:t>启示：</a:t>
            </a:r>
            <a:r>
              <a:rPr lang="zh-CN" altLang="en-US" sz="2000" b="1" dirty="0">
                <a:solidFill>
                  <a:srgbClr val="0000CC"/>
                </a:solidFill>
                <a:latin typeface="Times New Roman" panose="02020603050405020304" pitchFamily="18" charset="0"/>
              </a:rPr>
              <a:t>计算机可以有智能；计算机要完全战胜人类象棋大师并非易事。</a:t>
            </a:r>
            <a:endParaRPr lang="zh-CN" altLang="en-US" sz="2000" b="1" dirty="0">
              <a:solidFill>
                <a:srgbClr val="0000CC"/>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4578" name="Rectangle 2"/>
          <p:cNvSpPr>
            <a:spLocks noGrp="1"/>
          </p:cNvSpPr>
          <p:nvPr>
            <p:ph type="title"/>
          </p:nvPr>
        </p:nvSpPr>
        <p:spPr>
          <a:ln/>
        </p:spPr>
        <p:txBody>
          <a:bodyPr vert="horz" wrap="square" lIns="91440" tIns="45720" rIns="91440" bIns="45720" anchor="ctr"/>
          <a:p>
            <a:pPr eaLnBrk="1" hangingPunct="1"/>
            <a:r>
              <a:rPr lang="zh-CN" altLang="en-US" b="1" dirty="0">
                <a:solidFill>
                  <a:srgbClr val="FF0000"/>
                </a:solidFill>
              </a:rPr>
              <a:t>人工智能概述</a:t>
            </a:r>
            <a:endParaRPr lang="zh-CN" altLang="en-US" b="1" dirty="0">
              <a:solidFill>
                <a:srgbClr val="FF0000"/>
              </a:solidFill>
            </a:endParaRPr>
          </a:p>
        </p:txBody>
      </p:sp>
      <p:sp>
        <p:nvSpPr>
          <p:cNvPr id="24579" name="Rectangle 3"/>
          <p:cNvSpPr>
            <a:spLocks noGrp="1"/>
          </p:cNvSpPr>
          <p:nvPr>
            <p:ph idx="1"/>
          </p:nvPr>
        </p:nvSpPr>
        <p:spPr>
          <a:xfrm>
            <a:off x="611188" y="1628775"/>
            <a:ext cx="8153400" cy="4498975"/>
          </a:xfrm>
          <a:ln/>
        </p:spPr>
        <p:txBody>
          <a:bodyPr vert="horz" wrap="square" lIns="91440" tIns="45720" rIns="91440" bIns="45720" anchor="t"/>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的</a:t>
            </a:r>
            <a:r>
              <a:rPr lang="zh-CN" altLang="en-US" sz="2200" b="1" dirty="0">
                <a:solidFill>
                  <a:srgbClr val="006600"/>
                </a:solidFill>
                <a:latin typeface="Times New Roman" panose="02020603050405020304" pitchFamily="18" charset="0"/>
              </a:rPr>
              <a:t>定义</a:t>
            </a:r>
            <a:r>
              <a:rPr lang="zh-CN" altLang="en-US" sz="2000" b="1" dirty="0">
                <a:solidFill>
                  <a:srgbClr val="006600"/>
                </a:solidFill>
                <a:latin typeface="Times New Roman" panose="02020603050405020304" pitchFamily="18" charset="0"/>
              </a:rPr>
              <a:t>及其研究目标</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的产生与发展</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A50021"/>
                </a:solidFill>
                <a:latin typeface="Times New Roman" panose="02020603050405020304" pitchFamily="18" charset="0"/>
              </a:rPr>
              <a:t>AI</a:t>
            </a:r>
            <a:r>
              <a:rPr lang="zh-CN" altLang="en-US" sz="2000" b="1" dirty="0">
                <a:solidFill>
                  <a:srgbClr val="A50021"/>
                </a:solidFill>
                <a:latin typeface="Times New Roman" panose="02020603050405020304" pitchFamily="18" charset="0"/>
              </a:rPr>
              <a:t>研究的基本内容</a:t>
            </a:r>
            <a:endParaRPr lang="zh-CN" altLang="en-US" sz="2000" b="1" dirty="0">
              <a:solidFill>
                <a:srgbClr val="A50021"/>
              </a:solidFill>
              <a:latin typeface="Times New Roman" panose="02020603050405020304" pitchFamily="18" charset="0"/>
            </a:endParaRPr>
          </a:p>
          <a:p>
            <a:pPr eaLnBrk="1" hangingPunct="1">
              <a:lnSpc>
                <a:spcPct val="80000"/>
              </a:lnSpc>
              <a:spcBef>
                <a:spcPct val="80000"/>
              </a:spcBef>
            </a:pPr>
            <a:r>
              <a:rPr lang="zh-CN" altLang="en-US" sz="2000" b="1" dirty="0">
                <a:solidFill>
                  <a:srgbClr val="A50021"/>
                </a:solidFill>
              </a:rPr>
              <a:t>    人工智能的学科位置</a:t>
            </a:r>
            <a:endParaRPr lang="zh-CN" altLang="en-US" sz="2000" b="1" dirty="0">
              <a:solidFill>
                <a:srgbClr val="A50021"/>
              </a:solidFill>
            </a:endParaRPr>
          </a:p>
          <a:p>
            <a:pPr eaLnBrk="1" hangingPunct="1">
              <a:lnSpc>
                <a:spcPct val="80000"/>
              </a:lnSpc>
              <a:spcBef>
                <a:spcPct val="80000"/>
              </a:spcBef>
            </a:pPr>
            <a:r>
              <a:rPr lang="zh-CN" altLang="en-US" sz="2000" b="1" dirty="0">
                <a:solidFill>
                  <a:srgbClr val="A50021"/>
                </a:solidFill>
              </a:rPr>
              <a:t>    与脑科学和认知科学的交叉研究</a:t>
            </a:r>
            <a:endParaRPr lang="zh-CN" altLang="en-US" sz="2000" b="1" dirty="0">
              <a:solidFill>
                <a:srgbClr val="A50021"/>
              </a:solidFill>
            </a:endParaRPr>
          </a:p>
          <a:p>
            <a:pPr eaLnBrk="1" hangingPunct="1">
              <a:lnSpc>
                <a:spcPct val="80000"/>
              </a:lnSpc>
              <a:spcBef>
                <a:spcPct val="80000"/>
              </a:spcBef>
            </a:pPr>
            <a:r>
              <a:rPr lang="zh-CN" altLang="en-US" sz="2000" b="1" dirty="0">
                <a:solidFill>
                  <a:srgbClr val="A50021"/>
                </a:solidFill>
              </a:rPr>
              <a:t>    智能模拟的方法和技术研究</a:t>
            </a:r>
            <a:endParaRPr lang="zh-CN" altLang="en-US" sz="2000" b="1" dirty="0">
              <a:solidFill>
                <a:srgbClr val="A50021"/>
              </a:solidFill>
              <a:latin typeface="Times New Roman" panose="02020603050405020304" pitchFamily="18" charset="0"/>
            </a:endParaRPr>
          </a:p>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研究的不同学派</a:t>
            </a:r>
            <a:endParaRPr lang="zh-CN" altLang="en-US" sz="2000" b="1" dirty="0">
              <a:solidFill>
                <a:srgbClr val="006600"/>
              </a:solidFill>
              <a:latin typeface="Times New Roman" panose="02020603050405020304" pitchFamily="18" charset="0"/>
            </a:endParaRPr>
          </a:p>
          <a:p>
            <a:pPr eaLnBrk="1" hangingPunct="1">
              <a:lnSpc>
                <a:spcPct val="110000"/>
              </a:lnSpc>
            </a:pPr>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的主要研究和应用领域</a:t>
            </a:r>
            <a:endParaRPr lang="zh-CN" altLang="en-US" sz="2000" b="1" dirty="0">
              <a:solidFill>
                <a:srgbClr val="006600"/>
              </a:solidFill>
              <a:latin typeface="Times New Roman" panose="02020603050405020304" pitchFamily="18" charset="0"/>
            </a:endParaRPr>
          </a:p>
          <a:p>
            <a:pPr eaLnBrk="1" hangingPunct="1">
              <a:lnSpc>
                <a:spcPct val="110000"/>
              </a:lnSpc>
            </a:pPr>
            <a:endParaRPr lang="zh-CN" altLang="en-US" sz="2000" b="1" dirty="0">
              <a:solidFill>
                <a:srgbClr val="006600"/>
              </a:solidFill>
              <a:latin typeface="Times New Roman" panose="02020603050405020304" pitchFamily="18" charset="0"/>
            </a:endParaRPr>
          </a:p>
          <a:p>
            <a:pPr eaLnBrk="1" hangingPunct="1">
              <a:lnSpc>
                <a:spcPct val="110000"/>
              </a:lnSpc>
            </a:pPr>
            <a:endParaRPr lang="zh-CN" altLang="en-US" sz="2000" b="1" dirty="0">
              <a:solidFill>
                <a:srgbClr val="0066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3" name="图片 2" descr="jinandaxue"/>
          <p:cNvPicPr>
            <a:picLocks noChangeAspect="1"/>
          </p:cNvPicPr>
          <p:nvPr/>
        </p:nvPicPr>
        <p:blipFill>
          <a:blip r:embed="rId1"/>
          <a:stretch>
            <a:fillRect/>
          </a:stretch>
        </p:blipFill>
        <p:spPr>
          <a:xfrm>
            <a:off x="7524750" y="5232400"/>
            <a:ext cx="1614805" cy="1614805"/>
          </a:xfrm>
          <a:prstGeom prst="rect">
            <a:avLst/>
          </a:prstGeom>
        </p:spPr>
      </p:pic>
      <p:sp>
        <p:nvSpPr>
          <p:cNvPr id="25602" name="Rectangle 2"/>
          <p:cNvSpPr>
            <a:spLocks noGrp="1"/>
          </p:cNvSpPr>
          <p:nvPr>
            <p:ph type="title"/>
          </p:nvPr>
        </p:nvSpPr>
        <p:spPr>
          <a:xfrm>
            <a:off x="457200" y="274638"/>
            <a:ext cx="8229600" cy="823912"/>
          </a:xfrm>
          <a:ln/>
        </p:spPr>
        <p:txBody>
          <a:bodyPr vert="horz" wrap="square" lIns="91440" tIns="45720" rIns="91440" bIns="45720" anchor="ctr"/>
          <a:p>
            <a:pPr eaLnBrk="1" hangingPunct="1"/>
            <a:r>
              <a:rPr lang="en-US" altLang="zh-CN" sz="4000" b="1" dirty="0">
                <a:solidFill>
                  <a:srgbClr val="FF0000"/>
                </a:solidFill>
                <a:latin typeface="Times New Roman" panose="02020603050405020304" pitchFamily="18" charset="0"/>
              </a:rPr>
              <a:t>AI </a:t>
            </a:r>
            <a:r>
              <a:rPr lang="zh-CN" altLang="en-US" sz="4000" b="1" dirty="0">
                <a:solidFill>
                  <a:srgbClr val="FF0000"/>
                </a:solidFill>
                <a:latin typeface="Times New Roman" panose="02020603050405020304" pitchFamily="18" charset="0"/>
              </a:rPr>
              <a:t>的 学 科 位 置</a:t>
            </a:r>
            <a:endParaRPr lang="zh-CN" altLang="en-US" sz="4000" b="1" dirty="0">
              <a:solidFill>
                <a:srgbClr val="FF0000"/>
              </a:solidFill>
              <a:latin typeface="Times New Roman" panose="02020603050405020304" pitchFamily="18" charset="0"/>
            </a:endParaRPr>
          </a:p>
        </p:txBody>
      </p:sp>
      <p:sp>
        <p:nvSpPr>
          <p:cNvPr id="25603" name="Rectangle 17"/>
          <p:cNvSpPr>
            <a:spLocks noGrp="1"/>
          </p:cNvSpPr>
          <p:nvPr>
            <p:ph idx="1"/>
          </p:nvPr>
        </p:nvSpPr>
        <p:spPr>
          <a:xfrm>
            <a:off x="228600" y="1295400"/>
            <a:ext cx="8713788" cy="5364163"/>
          </a:xfrm>
          <a:ln/>
        </p:spPr>
        <p:txBody>
          <a:bodyPr vert="horz" wrap="square" lIns="91440" tIns="45720" rIns="91440" bIns="45720" anchor="t"/>
          <a:p>
            <a:pPr eaLnBrk="1" hangingPunct="1"/>
            <a:r>
              <a:rPr lang="en-US" altLang="zh-CN" sz="2000" b="1" dirty="0">
                <a:solidFill>
                  <a:srgbClr val="A50021"/>
                </a:solidFill>
                <a:latin typeface="Times New Roman" panose="02020603050405020304" pitchFamily="18" charset="0"/>
              </a:rPr>
              <a:t>AI</a:t>
            </a:r>
            <a:r>
              <a:rPr lang="zh-CN" altLang="en-US" sz="2000" b="1" dirty="0">
                <a:solidFill>
                  <a:srgbClr val="A50021"/>
                </a:solidFill>
                <a:latin typeface="Times New Roman" panose="02020603050405020304" pitchFamily="18" charset="0"/>
              </a:rPr>
              <a:t>是一门新兴的边缘学科</a:t>
            </a:r>
            <a:r>
              <a:rPr lang="zh-CN" altLang="en-US" sz="2000" b="1" dirty="0">
                <a:solidFill>
                  <a:srgbClr val="0000CC"/>
                </a:solidFill>
                <a:latin typeface="Times New Roman" panose="02020603050405020304" pitchFamily="18" charset="0"/>
              </a:rPr>
              <a:t>，是自然科学与社会科学的交叉学科</a:t>
            </a:r>
            <a:endParaRPr lang="zh-CN" altLang="en-US" sz="2000" b="1" dirty="0">
              <a:solidFill>
                <a:srgbClr val="0000CC"/>
              </a:solidFill>
              <a:latin typeface="Times New Roman" panose="02020603050405020304" pitchFamily="18" charset="0"/>
            </a:endParaRPr>
          </a:p>
          <a:p>
            <a:pPr eaLnBrk="1" hangingPunct="1"/>
            <a:r>
              <a:rPr lang="en-US" altLang="zh-CN" sz="2000" b="1" dirty="0">
                <a:solidFill>
                  <a:srgbClr val="A50021"/>
                </a:solidFill>
                <a:latin typeface="Times New Roman" panose="02020603050405020304" pitchFamily="18" charset="0"/>
              </a:rPr>
              <a:t>AI</a:t>
            </a:r>
            <a:r>
              <a:rPr lang="zh-CN" altLang="en-US" sz="2000" b="1" dirty="0">
                <a:solidFill>
                  <a:srgbClr val="A50021"/>
                </a:solidFill>
                <a:latin typeface="Times New Roman" panose="02020603050405020304" pitchFamily="18" charset="0"/>
              </a:rPr>
              <a:t>的交叉包括</a:t>
            </a:r>
            <a:r>
              <a:rPr lang="zh-CN" altLang="en-US" sz="2000" b="1" dirty="0">
                <a:solidFill>
                  <a:srgbClr val="0000CC"/>
                </a:solidFill>
                <a:latin typeface="Times New Roman" panose="02020603050405020304" pitchFamily="18" charset="0"/>
              </a:rPr>
              <a:t>：逻辑、思维、生理、心理、计算机、电子、语言、自动化、光、声等</a:t>
            </a:r>
            <a:endParaRPr lang="zh-CN" altLang="en-US" sz="2000" b="1" dirty="0">
              <a:solidFill>
                <a:srgbClr val="0000CC"/>
              </a:solidFill>
              <a:latin typeface="Times New Roman" panose="02020603050405020304" pitchFamily="18" charset="0"/>
            </a:endParaRPr>
          </a:p>
          <a:p>
            <a:pPr eaLnBrk="1" hangingPunct="1"/>
            <a:r>
              <a:rPr lang="en-US" altLang="zh-CN" sz="2000" b="1" dirty="0">
                <a:solidFill>
                  <a:srgbClr val="A50021"/>
                </a:solidFill>
                <a:latin typeface="Times New Roman" panose="02020603050405020304" pitchFamily="18" charset="0"/>
              </a:rPr>
              <a:t>AI</a:t>
            </a:r>
            <a:r>
              <a:rPr lang="zh-CN" altLang="en-US" sz="2000" b="1" dirty="0">
                <a:solidFill>
                  <a:srgbClr val="A50021"/>
                </a:solidFill>
                <a:latin typeface="Times New Roman" panose="02020603050405020304" pitchFamily="18" charset="0"/>
              </a:rPr>
              <a:t>的核心是思维与智能</a:t>
            </a:r>
            <a:r>
              <a:rPr lang="zh-CN" altLang="en-US" sz="2000" b="1" dirty="0">
                <a:solidFill>
                  <a:srgbClr val="0000CC"/>
                </a:solidFill>
                <a:latin typeface="Times New Roman" panose="02020603050405020304" pitchFamily="18" charset="0"/>
              </a:rPr>
              <a:t>，构成了自己独特的学科体系</a:t>
            </a:r>
            <a:endParaRPr lang="zh-CN" altLang="en-US" sz="2000" b="1" dirty="0">
              <a:solidFill>
                <a:srgbClr val="0000CC"/>
              </a:solidFill>
              <a:latin typeface="Times New Roman" panose="02020603050405020304" pitchFamily="18" charset="0"/>
            </a:endParaRPr>
          </a:p>
          <a:p>
            <a:pPr eaLnBrk="1" hangingPunct="1"/>
            <a:r>
              <a:rPr lang="en-US" altLang="zh-CN" sz="2000" b="1" dirty="0">
                <a:solidFill>
                  <a:srgbClr val="006600"/>
                </a:solidFill>
                <a:latin typeface="Times New Roman" panose="02020603050405020304" pitchFamily="18" charset="0"/>
              </a:rPr>
              <a:t>AI</a:t>
            </a:r>
            <a:r>
              <a:rPr lang="zh-CN" altLang="en-US" sz="2000" b="1" dirty="0">
                <a:solidFill>
                  <a:srgbClr val="006600"/>
                </a:solidFill>
                <a:latin typeface="Times New Roman" panose="02020603050405020304" pitchFamily="18" charset="0"/>
              </a:rPr>
              <a:t>的基础学科包括：</a:t>
            </a:r>
            <a:r>
              <a:rPr lang="zh-CN" altLang="en-US" sz="2000" b="1" dirty="0">
                <a:solidFill>
                  <a:srgbClr val="0000CC"/>
                </a:solidFill>
                <a:latin typeface="Times New Roman" panose="02020603050405020304" pitchFamily="18" charset="0"/>
              </a:rPr>
              <a:t>数学（离散、模糊）、思维科学（认知心理、逻辑思维学、形象思维学）和计算机（硬件、软件）等</a:t>
            </a:r>
            <a:endParaRPr lang="zh-CN" altLang="en-US" sz="2000" b="1" dirty="0">
              <a:solidFill>
                <a:srgbClr val="0000CC"/>
              </a:solidFill>
              <a:latin typeface="Times New Roman" panose="02020603050405020304" pitchFamily="18" charset="0"/>
            </a:endParaRPr>
          </a:p>
          <a:p>
            <a:pPr eaLnBrk="1" hangingPunct="1"/>
            <a:endParaRPr lang="en-US" altLang="zh-CN" sz="2000" b="1" dirty="0">
              <a:solidFill>
                <a:srgbClr val="0000CC"/>
              </a:solidFill>
              <a:latin typeface="Times New Roman" panose="02020603050405020304" pitchFamily="18" charset="0"/>
            </a:endParaRPr>
          </a:p>
        </p:txBody>
      </p:sp>
      <p:sp>
        <p:nvSpPr>
          <p:cNvPr id="25604" name="Oval 19"/>
          <p:cNvSpPr/>
          <p:nvPr/>
        </p:nvSpPr>
        <p:spPr>
          <a:xfrm>
            <a:off x="5346383" y="4149725"/>
            <a:ext cx="2592387" cy="23749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05" name="Oval 20"/>
          <p:cNvSpPr/>
          <p:nvPr/>
        </p:nvSpPr>
        <p:spPr>
          <a:xfrm>
            <a:off x="5976938" y="4652963"/>
            <a:ext cx="1331912" cy="1333500"/>
          </a:xfrm>
          <a:prstGeom prst="ellipse">
            <a:avLst/>
          </a:prstGeom>
          <a:solidFill>
            <a:srgbClr val="F8E8F3"/>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06" name="Oval 21"/>
          <p:cNvSpPr/>
          <p:nvPr/>
        </p:nvSpPr>
        <p:spPr>
          <a:xfrm>
            <a:off x="6732905" y="4689475"/>
            <a:ext cx="1224280" cy="1260475"/>
          </a:xfrm>
          <a:prstGeom prst="ellipse">
            <a:avLst/>
          </a:prstGeom>
          <a:solidFill>
            <a:srgbClr val="E37B9E"/>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07" name="Oval 22"/>
          <p:cNvSpPr/>
          <p:nvPr/>
        </p:nvSpPr>
        <p:spPr>
          <a:xfrm>
            <a:off x="6877050" y="4868863"/>
            <a:ext cx="466725" cy="936625"/>
          </a:xfrm>
          <a:prstGeom prst="ellipse">
            <a:avLst/>
          </a:prstGeom>
          <a:solidFill>
            <a:srgbClr val="00FF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08" name="Text Box 23"/>
          <p:cNvSpPr txBox="1"/>
          <p:nvPr/>
        </p:nvSpPr>
        <p:spPr>
          <a:xfrm>
            <a:off x="6227763" y="5013325"/>
            <a:ext cx="503237" cy="511175"/>
          </a:xfrm>
          <a:prstGeom prst="rect">
            <a:avLst/>
          </a:prstGeom>
          <a:noFill/>
          <a:ln w="9525">
            <a:noFill/>
          </a:ln>
        </p:spPr>
        <p:txBody>
          <a:bodyPr lIns="18000" tIns="10800" rIns="18000" bIns="10800" anchor="t">
            <a:spAutoFit/>
          </a:bodyPr>
          <a:p>
            <a:pPr eaLnBrk="0" hangingPunct="0">
              <a:spcBef>
                <a:spcPct val="50000"/>
              </a:spcBef>
            </a:pPr>
            <a:r>
              <a:rPr lang="zh-CN" altLang="en-US" sz="1600" b="1" dirty="0">
                <a:latin typeface="Arial" panose="020B0604020202020204" pitchFamily="34" charset="0"/>
                <a:ea typeface="宋体" panose="02010600030101010101" pitchFamily="2" charset="-122"/>
              </a:rPr>
              <a:t>自然科学</a:t>
            </a:r>
            <a:endParaRPr lang="zh-CN" altLang="en-US" sz="1600" b="1" dirty="0">
              <a:latin typeface="Arial" panose="020B0604020202020204" pitchFamily="34" charset="0"/>
              <a:ea typeface="宋体" panose="02010600030101010101" pitchFamily="2" charset="-122"/>
            </a:endParaRPr>
          </a:p>
        </p:txBody>
      </p:sp>
      <p:sp>
        <p:nvSpPr>
          <p:cNvPr id="25609" name="Text Box 24"/>
          <p:cNvSpPr txBox="1"/>
          <p:nvPr/>
        </p:nvSpPr>
        <p:spPr>
          <a:xfrm>
            <a:off x="7524750" y="5013325"/>
            <a:ext cx="503238" cy="511175"/>
          </a:xfrm>
          <a:prstGeom prst="rect">
            <a:avLst/>
          </a:prstGeom>
          <a:noFill/>
          <a:ln w="9525">
            <a:noFill/>
          </a:ln>
        </p:spPr>
        <p:txBody>
          <a:bodyPr lIns="18000" tIns="10800" rIns="18000" bIns="10800" anchor="t">
            <a:spAutoFit/>
          </a:bodyPr>
          <a:p>
            <a:pPr eaLnBrk="0" hangingPunct="0">
              <a:spcBef>
                <a:spcPct val="50000"/>
              </a:spcBef>
            </a:pPr>
            <a:r>
              <a:rPr lang="zh-CN" altLang="en-US" sz="1600" b="1" dirty="0">
                <a:latin typeface="Arial" panose="020B0604020202020204" pitchFamily="34" charset="0"/>
                <a:ea typeface="宋体" panose="02010600030101010101" pitchFamily="2" charset="-122"/>
              </a:rPr>
              <a:t>社会科学</a:t>
            </a:r>
            <a:endParaRPr lang="zh-CN" altLang="en-US" sz="1600" b="1" dirty="0">
              <a:latin typeface="Arial" panose="020B0604020202020204" pitchFamily="34" charset="0"/>
              <a:ea typeface="宋体" panose="02010600030101010101" pitchFamily="2" charset="-122"/>
            </a:endParaRPr>
          </a:p>
        </p:txBody>
      </p:sp>
      <p:sp>
        <p:nvSpPr>
          <p:cNvPr id="25610" name="Text Box 25"/>
          <p:cNvSpPr txBox="1"/>
          <p:nvPr/>
        </p:nvSpPr>
        <p:spPr>
          <a:xfrm>
            <a:off x="6767513" y="4257675"/>
            <a:ext cx="720725" cy="336550"/>
          </a:xfrm>
          <a:prstGeom prst="rect">
            <a:avLst/>
          </a:prstGeom>
          <a:noFill/>
          <a:ln w="9525">
            <a:noFill/>
          </a:ln>
        </p:spPr>
        <p:txBody>
          <a:bodyPr anchor="t">
            <a:spAutoFit/>
          </a:bodyPr>
          <a:p>
            <a:pPr eaLnBrk="0" hangingPunct="0">
              <a:spcBef>
                <a:spcPct val="50000"/>
              </a:spcBef>
            </a:pPr>
            <a:r>
              <a:rPr lang="zh-CN" altLang="en-US" sz="1600" b="1" dirty="0">
                <a:latin typeface="Arial" panose="020B0604020202020204" pitchFamily="34" charset="0"/>
                <a:ea typeface="宋体" panose="02010600030101010101" pitchFamily="2" charset="-122"/>
              </a:rPr>
              <a:t>哲学</a:t>
            </a:r>
            <a:endParaRPr lang="zh-CN" altLang="en-US" sz="1600" b="1" dirty="0">
              <a:latin typeface="Arial" panose="020B0604020202020204" pitchFamily="34" charset="0"/>
              <a:ea typeface="宋体" panose="02010600030101010101" pitchFamily="2" charset="-122"/>
            </a:endParaRPr>
          </a:p>
        </p:txBody>
      </p:sp>
      <p:sp>
        <p:nvSpPr>
          <p:cNvPr id="25611" name="Text Box 26"/>
          <p:cNvSpPr txBox="1"/>
          <p:nvPr/>
        </p:nvSpPr>
        <p:spPr>
          <a:xfrm>
            <a:off x="6732588" y="6021388"/>
            <a:ext cx="647700" cy="336550"/>
          </a:xfrm>
          <a:prstGeom prst="rect">
            <a:avLst/>
          </a:prstGeom>
          <a:noFill/>
          <a:ln w="9525">
            <a:noFill/>
          </a:ln>
        </p:spPr>
        <p:txBody>
          <a:bodyPr anchor="t">
            <a:spAutoFit/>
          </a:bodyPr>
          <a:p>
            <a:pPr eaLnBrk="0" hangingPunct="0">
              <a:spcBef>
                <a:spcPct val="50000"/>
              </a:spcBef>
            </a:pPr>
            <a:r>
              <a:rPr lang="zh-CN" altLang="en-US" sz="1600" b="1" dirty="0">
                <a:latin typeface="Arial" panose="020B0604020202020204" pitchFamily="34" charset="0"/>
                <a:ea typeface="宋体" panose="02010600030101010101" pitchFamily="2" charset="-122"/>
              </a:rPr>
              <a:t>数学</a:t>
            </a:r>
            <a:endParaRPr lang="zh-CN" altLang="en-US" sz="1600" b="1" dirty="0">
              <a:latin typeface="Arial" panose="020B0604020202020204" pitchFamily="34" charset="0"/>
              <a:ea typeface="宋体" panose="02010600030101010101" pitchFamily="2" charset="-122"/>
            </a:endParaRPr>
          </a:p>
        </p:txBody>
      </p:sp>
      <p:sp>
        <p:nvSpPr>
          <p:cNvPr id="25612" name="Text Box 27"/>
          <p:cNvSpPr txBox="1"/>
          <p:nvPr/>
        </p:nvSpPr>
        <p:spPr>
          <a:xfrm>
            <a:off x="1800225" y="4292600"/>
            <a:ext cx="1189038" cy="366713"/>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交叉学科</a:t>
            </a:r>
            <a:endParaRPr lang="zh-CN" altLang="en-US" b="1" dirty="0">
              <a:latin typeface="Arial" panose="020B0604020202020204" pitchFamily="34" charset="0"/>
              <a:ea typeface="宋体" panose="02010600030101010101" pitchFamily="2" charset="-122"/>
            </a:endParaRPr>
          </a:p>
        </p:txBody>
      </p:sp>
      <p:sp>
        <p:nvSpPr>
          <p:cNvPr id="25613" name="Text Box 28"/>
          <p:cNvSpPr txBox="1"/>
          <p:nvPr/>
        </p:nvSpPr>
        <p:spPr>
          <a:xfrm>
            <a:off x="395288" y="5373688"/>
            <a:ext cx="1116012" cy="366712"/>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系统科学</a:t>
            </a:r>
            <a:endParaRPr lang="zh-CN" altLang="en-US" b="1" dirty="0">
              <a:latin typeface="Arial" panose="020B0604020202020204" pitchFamily="34" charset="0"/>
              <a:ea typeface="宋体" panose="02010600030101010101" pitchFamily="2" charset="-122"/>
            </a:endParaRPr>
          </a:p>
        </p:txBody>
      </p:sp>
      <p:sp>
        <p:nvSpPr>
          <p:cNvPr id="25614" name="Text Box 29"/>
          <p:cNvSpPr txBox="1"/>
          <p:nvPr/>
        </p:nvSpPr>
        <p:spPr>
          <a:xfrm>
            <a:off x="1908175" y="5373688"/>
            <a:ext cx="1187450" cy="366712"/>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思维科学</a:t>
            </a:r>
            <a:endParaRPr lang="zh-CN" altLang="en-US" b="1" dirty="0">
              <a:latin typeface="Arial" panose="020B0604020202020204" pitchFamily="34" charset="0"/>
              <a:ea typeface="宋体" panose="02010600030101010101" pitchFamily="2" charset="-122"/>
            </a:endParaRPr>
          </a:p>
        </p:txBody>
      </p:sp>
      <p:sp>
        <p:nvSpPr>
          <p:cNvPr id="25615" name="Text Box 30"/>
          <p:cNvSpPr txBox="1"/>
          <p:nvPr/>
        </p:nvSpPr>
        <p:spPr>
          <a:xfrm>
            <a:off x="3240088" y="5373688"/>
            <a:ext cx="1187450" cy="366712"/>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人体科学</a:t>
            </a:r>
            <a:endParaRPr lang="zh-CN" altLang="en-US" b="1" dirty="0">
              <a:latin typeface="Arial" panose="020B0604020202020204" pitchFamily="34" charset="0"/>
              <a:ea typeface="宋体" panose="02010600030101010101" pitchFamily="2" charset="-122"/>
            </a:endParaRPr>
          </a:p>
        </p:txBody>
      </p:sp>
      <p:sp>
        <p:nvSpPr>
          <p:cNvPr id="25616" name="Text Box 31"/>
          <p:cNvSpPr txBox="1"/>
          <p:nvPr/>
        </p:nvSpPr>
        <p:spPr>
          <a:xfrm>
            <a:off x="1871663" y="6308725"/>
            <a:ext cx="1152525" cy="366713"/>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人工智能</a:t>
            </a:r>
            <a:endParaRPr lang="zh-CN" altLang="en-US" b="1" dirty="0">
              <a:latin typeface="Arial" panose="020B0604020202020204" pitchFamily="34" charset="0"/>
              <a:ea typeface="宋体" panose="02010600030101010101" pitchFamily="2" charset="-122"/>
            </a:endParaRPr>
          </a:p>
        </p:txBody>
      </p:sp>
      <p:sp>
        <p:nvSpPr>
          <p:cNvPr id="25617" name="Line 32"/>
          <p:cNvSpPr/>
          <p:nvPr/>
        </p:nvSpPr>
        <p:spPr>
          <a:xfrm flipH="1">
            <a:off x="971550" y="4616450"/>
            <a:ext cx="1296988" cy="792163"/>
          </a:xfrm>
          <a:prstGeom prst="line">
            <a:avLst/>
          </a:prstGeom>
          <a:ln w="9525" cap="flat" cmpd="sng">
            <a:solidFill>
              <a:schemeClr val="tx1"/>
            </a:solidFill>
            <a:prstDash val="solid"/>
            <a:round/>
            <a:headEnd type="none" w="med" len="med"/>
            <a:tailEnd type="triangle" w="med" len="med"/>
          </a:ln>
        </p:spPr>
      </p:sp>
      <p:sp>
        <p:nvSpPr>
          <p:cNvPr id="25618" name="Line 33"/>
          <p:cNvSpPr/>
          <p:nvPr/>
        </p:nvSpPr>
        <p:spPr>
          <a:xfrm>
            <a:off x="2411413" y="4652963"/>
            <a:ext cx="0" cy="755650"/>
          </a:xfrm>
          <a:prstGeom prst="line">
            <a:avLst/>
          </a:prstGeom>
          <a:ln w="9525" cap="flat" cmpd="sng">
            <a:solidFill>
              <a:schemeClr val="tx1"/>
            </a:solidFill>
            <a:prstDash val="solid"/>
            <a:round/>
            <a:headEnd type="none" w="med" len="med"/>
            <a:tailEnd type="triangle" w="med" len="med"/>
          </a:ln>
        </p:spPr>
      </p:sp>
      <p:sp>
        <p:nvSpPr>
          <p:cNvPr id="25619" name="Line 34"/>
          <p:cNvSpPr/>
          <p:nvPr/>
        </p:nvSpPr>
        <p:spPr>
          <a:xfrm>
            <a:off x="2484438" y="4616450"/>
            <a:ext cx="1403350" cy="792163"/>
          </a:xfrm>
          <a:prstGeom prst="line">
            <a:avLst/>
          </a:prstGeom>
          <a:ln w="9525" cap="flat" cmpd="sng">
            <a:solidFill>
              <a:schemeClr val="tx1"/>
            </a:solidFill>
            <a:prstDash val="solid"/>
            <a:round/>
            <a:headEnd type="none" w="med" len="med"/>
            <a:tailEnd type="triangle" w="med" len="med"/>
          </a:ln>
        </p:spPr>
      </p:sp>
      <p:sp>
        <p:nvSpPr>
          <p:cNvPr id="25620" name="Line 35"/>
          <p:cNvSpPr/>
          <p:nvPr/>
        </p:nvSpPr>
        <p:spPr>
          <a:xfrm>
            <a:off x="1042988" y="5734050"/>
            <a:ext cx="1296987" cy="611188"/>
          </a:xfrm>
          <a:prstGeom prst="line">
            <a:avLst/>
          </a:prstGeom>
          <a:ln w="9525" cap="flat" cmpd="sng">
            <a:solidFill>
              <a:schemeClr val="tx1"/>
            </a:solidFill>
            <a:prstDash val="solid"/>
            <a:round/>
            <a:headEnd type="none" w="med" len="med"/>
            <a:tailEnd type="triangle" w="med" len="med"/>
          </a:ln>
        </p:spPr>
      </p:sp>
      <p:sp>
        <p:nvSpPr>
          <p:cNvPr id="25621" name="Line 36"/>
          <p:cNvSpPr/>
          <p:nvPr/>
        </p:nvSpPr>
        <p:spPr>
          <a:xfrm>
            <a:off x="2447925" y="5661025"/>
            <a:ext cx="0" cy="684213"/>
          </a:xfrm>
          <a:prstGeom prst="line">
            <a:avLst/>
          </a:prstGeom>
          <a:ln w="9525" cap="flat" cmpd="sng">
            <a:solidFill>
              <a:schemeClr val="tx1"/>
            </a:solidFill>
            <a:prstDash val="solid"/>
            <a:round/>
            <a:headEnd type="none" w="med" len="med"/>
            <a:tailEnd type="triangle" w="med" len="med"/>
          </a:ln>
        </p:spPr>
      </p:sp>
      <p:sp>
        <p:nvSpPr>
          <p:cNvPr id="25622" name="Line 37"/>
          <p:cNvSpPr/>
          <p:nvPr/>
        </p:nvSpPr>
        <p:spPr>
          <a:xfrm flipH="1">
            <a:off x="2592388" y="5734050"/>
            <a:ext cx="1116012" cy="611188"/>
          </a:xfrm>
          <a:prstGeom prst="line">
            <a:avLst/>
          </a:prstGeom>
          <a:ln w="9525" cap="flat" cmpd="sng">
            <a:solidFill>
              <a:schemeClr val="tx1"/>
            </a:solidFill>
            <a:prstDash val="solid"/>
            <a:round/>
            <a:headEnd type="none" w="med" len="med"/>
            <a:tailEnd type="triangle" w="med" len="med"/>
          </a:ln>
        </p:spPr>
      </p:sp>
      <p:sp>
        <p:nvSpPr>
          <p:cNvPr id="25623" name="Line 38"/>
          <p:cNvSpPr/>
          <p:nvPr/>
        </p:nvSpPr>
        <p:spPr>
          <a:xfrm>
            <a:off x="2916238" y="4473575"/>
            <a:ext cx="4176712" cy="827088"/>
          </a:xfrm>
          <a:prstGeom prst="line">
            <a:avLst/>
          </a:prstGeom>
          <a:ln w="9525" cap="flat" cmpd="sng">
            <a:solidFill>
              <a:schemeClr val="tx1"/>
            </a:solidFill>
            <a:prstDash val="solid"/>
            <a:round/>
            <a:headEnd type="none" w="med" len="med"/>
            <a:tailEnd type="triangle" w="med" len="med"/>
          </a:ln>
        </p:spPr>
      </p:sp>
      <p:sp>
        <p:nvSpPr>
          <p:cNvPr id="25624" name="Text Box 39"/>
          <p:cNvSpPr txBox="1"/>
          <p:nvPr/>
        </p:nvSpPr>
        <p:spPr>
          <a:xfrm>
            <a:off x="4572000" y="6273800"/>
            <a:ext cx="1152525" cy="366713"/>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基础学科</a:t>
            </a:r>
            <a:endParaRPr lang="zh-CN" altLang="en-US" b="1" dirty="0">
              <a:latin typeface="Arial" panose="020B0604020202020204" pitchFamily="34" charset="0"/>
              <a:ea typeface="宋体" panose="02010600030101010101" pitchFamily="2" charset="-122"/>
            </a:endParaRPr>
          </a:p>
        </p:txBody>
      </p:sp>
      <p:sp>
        <p:nvSpPr>
          <p:cNvPr id="25625" name="Text Box 40"/>
          <p:cNvSpPr txBox="1"/>
          <p:nvPr/>
        </p:nvSpPr>
        <p:spPr>
          <a:xfrm>
            <a:off x="4572000" y="3968750"/>
            <a:ext cx="1116013" cy="366713"/>
          </a:xfrm>
          <a:prstGeom prst="rect">
            <a:avLst/>
          </a:prstGeom>
          <a:noFill/>
          <a:ln w="9525">
            <a:noFill/>
          </a:ln>
        </p:spPr>
        <p:txBody>
          <a:bodyPr anchor="t">
            <a:spAutoFit/>
          </a:bodyPr>
          <a:p>
            <a:pPr eaLnBrk="0" hangingPunct="0">
              <a:spcBef>
                <a:spcPct val="50000"/>
              </a:spcBef>
            </a:pPr>
            <a:r>
              <a:rPr lang="zh-CN" altLang="en-US" b="1" dirty="0">
                <a:latin typeface="Arial" panose="020B0604020202020204" pitchFamily="34" charset="0"/>
                <a:ea typeface="宋体" panose="02010600030101010101" pitchFamily="2" charset="-122"/>
              </a:rPr>
              <a:t>指导学科</a:t>
            </a:r>
            <a:endParaRPr lang="zh-CN" altLang="en-US" b="1" dirty="0">
              <a:latin typeface="Arial" panose="020B0604020202020204" pitchFamily="34" charset="0"/>
              <a:ea typeface="宋体" panose="02010600030101010101" pitchFamily="2" charset="-122"/>
            </a:endParaRPr>
          </a:p>
        </p:txBody>
      </p:sp>
      <p:sp>
        <p:nvSpPr>
          <p:cNvPr id="25626" name="Line 41"/>
          <p:cNvSpPr/>
          <p:nvPr/>
        </p:nvSpPr>
        <p:spPr>
          <a:xfrm>
            <a:off x="5688013" y="4149725"/>
            <a:ext cx="1116012" cy="250825"/>
          </a:xfrm>
          <a:prstGeom prst="line">
            <a:avLst/>
          </a:prstGeom>
          <a:ln w="9525" cap="flat" cmpd="sng">
            <a:solidFill>
              <a:schemeClr val="tx1"/>
            </a:solidFill>
            <a:prstDash val="solid"/>
            <a:round/>
            <a:headEnd type="none" w="med" len="med"/>
            <a:tailEnd type="triangle" w="med" len="med"/>
          </a:ln>
        </p:spPr>
      </p:sp>
      <p:sp>
        <p:nvSpPr>
          <p:cNvPr id="25627" name="Line 42"/>
          <p:cNvSpPr/>
          <p:nvPr/>
        </p:nvSpPr>
        <p:spPr>
          <a:xfrm flipV="1">
            <a:off x="5184775" y="6200775"/>
            <a:ext cx="1619250" cy="144463"/>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jinandaxue"/>
          <p:cNvPicPr>
            <a:picLocks noChangeAspect="1"/>
          </p:cNvPicPr>
          <p:nvPr/>
        </p:nvPicPr>
        <p:blipFill>
          <a:blip r:embed="rId1"/>
          <a:stretch>
            <a:fillRect/>
          </a:stretch>
        </p:blipFill>
        <p:spPr>
          <a:xfrm>
            <a:off x="7380605" y="5106670"/>
            <a:ext cx="1614805" cy="1614805"/>
          </a:xfrm>
          <a:prstGeom prst="rect">
            <a:avLst/>
          </a:prstGeom>
        </p:spPr>
      </p:pic>
      <p:sp>
        <p:nvSpPr>
          <p:cNvPr id="2662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6626" name="Rectangle 2"/>
          <p:cNvSpPr>
            <a:spLocks noGrp="1"/>
          </p:cNvSpPr>
          <p:nvPr>
            <p:ph type="title"/>
          </p:nvPr>
        </p:nvSpPr>
        <p:spPr>
          <a:xfrm>
            <a:off x="0" y="228600"/>
            <a:ext cx="9144000" cy="1039813"/>
          </a:xfrm>
          <a:ln/>
        </p:spPr>
        <p:txBody>
          <a:bodyPr vert="horz" wrap="square" lIns="91440" tIns="45720" rIns="91440" bIns="45720" anchor="ctr"/>
          <a:p>
            <a:pPr eaLnBrk="1" hangingPunct="1"/>
            <a:r>
              <a:rPr lang="zh-CN" altLang="en-US" sz="4000" b="1" dirty="0">
                <a:solidFill>
                  <a:srgbClr val="FF0000"/>
                </a:solidFill>
              </a:rPr>
              <a:t>与脑科学和认知科学的交叉研究</a:t>
            </a:r>
            <a:br>
              <a:rPr lang="zh-CN" altLang="en-US" sz="4000" b="1" dirty="0">
                <a:solidFill>
                  <a:srgbClr val="FF0000"/>
                </a:solidFill>
              </a:rPr>
            </a:br>
            <a:r>
              <a:rPr lang="zh-CN" altLang="en-US" sz="2000" b="1" dirty="0">
                <a:solidFill>
                  <a:srgbClr val="FF0000"/>
                </a:solidFill>
              </a:rPr>
              <a:t>脑科学</a:t>
            </a:r>
            <a:endParaRPr lang="zh-CN" altLang="en-US" sz="2000" b="1" dirty="0">
              <a:solidFill>
                <a:srgbClr val="FF0000"/>
              </a:solidFill>
            </a:endParaRPr>
          </a:p>
        </p:txBody>
      </p:sp>
      <p:sp>
        <p:nvSpPr>
          <p:cNvPr id="26627" name="Rectangle 3"/>
          <p:cNvSpPr>
            <a:spLocks noGrp="1"/>
          </p:cNvSpPr>
          <p:nvPr>
            <p:ph idx="1"/>
          </p:nvPr>
        </p:nvSpPr>
        <p:spPr>
          <a:xfrm>
            <a:off x="0" y="1412875"/>
            <a:ext cx="9144000" cy="5445125"/>
          </a:xfrm>
          <a:ln/>
        </p:spPr>
        <p:txBody>
          <a:bodyPr vert="horz" wrap="square" lIns="91440" tIns="45720" rIns="91440" bIns="45720" anchor="t"/>
          <a:p>
            <a:pPr eaLnBrk="1" hangingPunct="1">
              <a:lnSpc>
                <a:spcPct val="90000"/>
              </a:lnSpc>
            </a:pPr>
            <a:r>
              <a:rPr lang="en-US" altLang="zh-CN" sz="2000" b="1" dirty="0">
                <a:solidFill>
                  <a:srgbClr val="A50021"/>
                </a:solidFill>
                <a:latin typeface="Times New Roman" panose="02020603050405020304" pitchFamily="18" charset="0"/>
              </a:rPr>
              <a:t>     </a:t>
            </a:r>
            <a:r>
              <a:rPr lang="zh-CN" altLang="en-US" sz="2000" b="1" dirty="0">
                <a:solidFill>
                  <a:srgbClr val="A50021"/>
                </a:solidFill>
                <a:latin typeface="Times New Roman" panose="02020603050405020304" pitchFamily="18" charset="0"/>
              </a:rPr>
              <a:t>脑科学：</a:t>
            </a:r>
            <a:r>
              <a:rPr lang="zh-CN" altLang="en-US" sz="2000" b="1" dirty="0">
                <a:solidFill>
                  <a:srgbClr val="0000CC"/>
                </a:solidFill>
                <a:latin typeface="Times New Roman" panose="02020603050405020304" pitchFamily="18" charset="0"/>
              </a:rPr>
              <a:t>又称神经科学，其目的是要认识脑、保护脑和创造脑。</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美国神经科学学会的定义：</a:t>
            </a:r>
            <a:r>
              <a:rPr lang="zh-CN" altLang="en-US" sz="2000" b="1" dirty="0">
                <a:solidFill>
                  <a:srgbClr val="0000CC"/>
                </a:solidFill>
                <a:latin typeface="Times New Roman" panose="02020603050405020304" pitchFamily="18" charset="0"/>
              </a:rPr>
              <a:t>神经科学是为了了解神经系统内分子水平、细胞水平及细胞间的变化过程，以及这些过程在中枢的功能、控制系统内的整合作用所进行的研究。</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A50021"/>
                </a:solidFill>
                <a:latin typeface="Times New Roman" panose="02020603050405020304" pitchFamily="18" charset="0"/>
              </a:rPr>
              <a:t>    脑的涵义：</a:t>
            </a:r>
            <a:r>
              <a:rPr lang="zh-CN" altLang="en-US" sz="2000" b="1" dirty="0">
                <a:solidFill>
                  <a:srgbClr val="006600"/>
                </a:solidFill>
                <a:latin typeface="Times New Roman" panose="02020603050405020304" pitchFamily="18" charset="0"/>
              </a:rPr>
              <a:t>从狭义方面，</a:t>
            </a:r>
            <a:r>
              <a:rPr lang="zh-CN" altLang="en-US" sz="2000" b="1" dirty="0">
                <a:solidFill>
                  <a:srgbClr val="0000CC"/>
                </a:solidFill>
                <a:latin typeface="Times New Roman" panose="02020603050405020304" pitchFamily="18" charset="0"/>
              </a:rPr>
              <a:t>脑是指中枢神经系统，有时特指大脑；</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从广义方面，</a:t>
            </a:r>
            <a:r>
              <a:rPr lang="zh-CN" altLang="en-US" sz="2000" b="1" dirty="0">
                <a:solidFill>
                  <a:srgbClr val="0000CC"/>
                </a:solidFill>
                <a:latin typeface="Times New Roman" panose="02020603050405020304" pitchFamily="18" charset="0"/>
              </a:rPr>
              <a:t>脑可泛指整个神经系统。人工智能是从广义角度来理解脑科学的，因此它涵盖了所有与认识脑和神经系统有关的研究。</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A50021"/>
                </a:solidFill>
                <a:latin typeface="Times New Roman" panose="02020603050405020304" pitchFamily="18" charset="0"/>
              </a:rPr>
              <a:t>    人脑是自然界中最复杂、最高级的智能系统：</a:t>
            </a:r>
            <a:r>
              <a:rPr lang="zh-CN" altLang="en-US" sz="2000" b="1" dirty="0">
                <a:solidFill>
                  <a:srgbClr val="0000CC"/>
                </a:solidFill>
                <a:latin typeface="Times New Roman" panose="02020603050405020304" pitchFamily="18" charset="0"/>
              </a:rPr>
              <a:t>主要表现在人脑是由巨量神经元经其突触的广泛并行互联所形成的一个巨复杂系统。</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6600"/>
                </a:solidFill>
                <a:latin typeface="Times New Roman" panose="02020603050405020304" pitchFamily="18" charset="0"/>
              </a:rPr>
              <a:t>    现代脑科学的基本问题主要包括：</a:t>
            </a:r>
            <a:r>
              <a:rPr lang="zh-CN" altLang="en-US" sz="2000" b="1" dirty="0">
                <a:solidFill>
                  <a:srgbClr val="0000CC"/>
                </a:solidFill>
                <a:latin typeface="Times New Roman" panose="02020603050405020304" pitchFamily="18" charset="0"/>
              </a:rPr>
              <a:t> </a:t>
            </a:r>
            <a:r>
              <a:rPr lang="en-US" altLang="zh-CN" sz="2000" b="1" dirty="0">
                <a:solidFill>
                  <a:srgbClr val="33CC33"/>
                </a:solidFill>
                <a:latin typeface="Times New Roman" panose="02020603050405020304" pitchFamily="18" charset="0"/>
              </a:rPr>
              <a:t>(1)</a:t>
            </a:r>
            <a:r>
              <a:rPr lang="en-US" altLang="zh-CN" sz="2000" b="1" dirty="0">
                <a:solidFill>
                  <a:srgbClr val="0000CC"/>
                </a:solidFill>
                <a:latin typeface="Times New Roman" panose="02020603050405020304" pitchFamily="18" charset="0"/>
              </a:rPr>
              <a:t> </a:t>
            </a:r>
            <a:r>
              <a:rPr lang="zh-CN" altLang="en-US" sz="2000" b="1" dirty="0">
                <a:solidFill>
                  <a:srgbClr val="0000CC"/>
                </a:solidFill>
                <a:latin typeface="Times New Roman" panose="02020603050405020304" pitchFamily="18" charset="0"/>
              </a:rPr>
              <a:t>揭示神经元之间的连接形式，奠定行为的脑机制的结构基础；</a:t>
            </a:r>
            <a:r>
              <a:rPr lang="en-US" altLang="zh-CN" sz="2000" b="1" dirty="0">
                <a:solidFill>
                  <a:srgbClr val="33CC33"/>
                </a:solidFill>
                <a:latin typeface="Times New Roman" panose="02020603050405020304" pitchFamily="18" charset="0"/>
              </a:rPr>
              <a:t>(2)</a:t>
            </a:r>
            <a:r>
              <a:rPr lang="en-US" altLang="zh-CN" sz="2000" b="1" dirty="0">
                <a:solidFill>
                  <a:srgbClr val="0000CC"/>
                </a:solidFill>
                <a:latin typeface="Times New Roman" panose="02020603050405020304" pitchFamily="18" charset="0"/>
              </a:rPr>
              <a:t> </a:t>
            </a:r>
            <a:r>
              <a:rPr lang="zh-CN" altLang="en-US" sz="2000" b="1" dirty="0">
                <a:solidFill>
                  <a:srgbClr val="0000CC"/>
                </a:solidFill>
                <a:latin typeface="Times New Roman" panose="02020603050405020304" pitchFamily="18" charset="0"/>
              </a:rPr>
              <a:t>阐明神经活动的基本过程，说明在分子、细胞到行为等不同层次上神经信号的产生、传递、调制等基本过程；</a:t>
            </a:r>
            <a:r>
              <a:rPr lang="en-US" altLang="zh-CN" sz="2000" b="1" dirty="0">
                <a:solidFill>
                  <a:srgbClr val="33CC33"/>
                </a:solidFill>
                <a:latin typeface="Times New Roman" panose="02020603050405020304" pitchFamily="18" charset="0"/>
              </a:rPr>
              <a:t>(3)</a:t>
            </a:r>
            <a:r>
              <a:rPr lang="en-US" altLang="zh-CN" sz="2000" b="1" dirty="0">
                <a:solidFill>
                  <a:srgbClr val="0000CC"/>
                </a:solidFill>
                <a:latin typeface="Times New Roman" panose="02020603050405020304" pitchFamily="18" charset="0"/>
              </a:rPr>
              <a:t> </a:t>
            </a:r>
            <a:r>
              <a:rPr lang="zh-CN" altLang="en-US" sz="2000" b="1" dirty="0">
                <a:solidFill>
                  <a:srgbClr val="0000CC"/>
                </a:solidFill>
                <a:latin typeface="Times New Roman" panose="02020603050405020304" pitchFamily="18" charset="0"/>
              </a:rPr>
              <a:t>鉴别神经元的特殊细胞生物学特性；</a:t>
            </a:r>
            <a:r>
              <a:rPr lang="en-US" altLang="zh-CN" sz="2000" b="1" dirty="0">
                <a:solidFill>
                  <a:srgbClr val="33CC33"/>
                </a:solidFill>
                <a:latin typeface="Times New Roman" panose="02020603050405020304" pitchFamily="18" charset="0"/>
              </a:rPr>
              <a:t>(4)</a:t>
            </a:r>
            <a:r>
              <a:rPr lang="en-US" altLang="zh-CN" sz="2000" b="1" dirty="0">
                <a:solidFill>
                  <a:srgbClr val="0000CC"/>
                </a:solidFill>
                <a:latin typeface="Times New Roman" panose="02020603050405020304" pitchFamily="18" charset="0"/>
              </a:rPr>
              <a:t> </a:t>
            </a:r>
            <a:r>
              <a:rPr lang="zh-CN" altLang="en-US" sz="2000" b="1" dirty="0">
                <a:solidFill>
                  <a:srgbClr val="0000CC"/>
                </a:solidFill>
                <a:latin typeface="Times New Roman" panose="02020603050405020304" pitchFamily="18" charset="0"/>
              </a:rPr>
              <a:t>认识实现各种功能的神经回路基础；</a:t>
            </a:r>
            <a:r>
              <a:rPr lang="en-US" altLang="zh-CN" sz="2000" b="1" dirty="0">
                <a:solidFill>
                  <a:srgbClr val="00CC00"/>
                </a:solidFill>
                <a:latin typeface="Times New Roman" panose="02020603050405020304" pitchFamily="18" charset="0"/>
              </a:rPr>
              <a:t>(5)</a:t>
            </a:r>
            <a:r>
              <a:rPr lang="en-US" altLang="zh-CN" sz="2000" b="1" dirty="0">
                <a:solidFill>
                  <a:srgbClr val="0000CC"/>
                </a:solidFill>
                <a:latin typeface="Times New Roman" panose="02020603050405020304" pitchFamily="18" charset="0"/>
              </a:rPr>
              <a:t> </a:t>
            </a:r>
            <a:r>
              <a:rPr lang="zh-CN" altLang="en-US" sz="2000" b="1" dirty="0">
                <a:solidFill>
                  <a:srgbClr val="0000CC"/>
                </a:solidFill>
                <a:latin typeface="Times New Roman" panose="02020603050405020304" pitchFamily="18" charset="0"/>
              </a:rPr>
              <a:t>解释脑的高级功能机制等。</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A50021"/>
                </a:solidFill>
                <a:latin typeface="Times New Roman" panose="02020603050405020304" pitchFamily="18" charset="0"/>
              </a:rPr>
              <a:t>    脑科学是人工智能的基础：</a:t>
            </a:r>
            <a:r>
              <a:rPr lang="zh-CN" altLang="en-US" sz="2000" b="1" dirty="0">
                <a:solidFill>
                  <a:srgbClr val="0000CC"/>
                </a:solidFill>
                <a:latin typeface="Times New Roman" panose="02020603050405020304" pitchFamily="18" charset="0"/>
              </a:rPr>
              <a:t>研究的任何进展，都将会对人工智能的研究起到积极的推动作用，因此人工智能应该加强与脑科学的交叉研究，以及人类智能与机器智能的集成研究。</a:t>
            </a:r>
            <a:endParaRPr lang="zh-CN" altLang="en-US" sz="2000" b="1" dirty="0">
              <a:solidFill>
                <a:srgbClr val="0000CC"/>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jinandaxue"/>
          <p:cNvPicPr>
            <a:picLocks noChangeAspect="1"/>
          </p:cNvPicPr>
          <p:nvPr/>
        </p:nvPicPr>
        <p:blipFill>
          <a:blip r:embed="rId1"/>
          <a:stretch>
            <a:fillRect/>
          </a:stretch>
        </p:blipFill>
        <p:spPr>
          <a:xfrm>
            <a:off x="7380605" y="5106670"/>
            <a:ext cx="1614805" cy="1614805"/>
          </a:xfrm>
          <a:prstGeom prst="rect">
            <a:avLst/>
          </a:prstGeom>
        </p:spPr>
      </p:pic>
      <p:sp>
        <p:nvSpPr>
          <p:cNvPr id="2764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7650" name="Rectangle 1026"/>
          <p:cNvSpPr>
            <a:spLocks noGrp="1"/>
          </p:cNvSpPr>
          <p:nvPr>
            <p:ph type="title"/>
          </p:nvPr>
        </p:nvSpPr>
        <p:spPr>
          <a:xfrm>
            <a:off x="0" y="228600"/>
            <a:ext cx="9144000" cy="1004888"/>
          </a:xfrm>
          <a:ln/>
        </p:spPr>
        <p:txBody>
          <a:bodyPr vert="horz" wrap="square" lIns="91440" tIns="45720" rIns="91440" bIns="45720" anchor="ctr"/>
          <a:p>
            <a:pPr eaLnBrk="1" hangingPunct="1"/>
            <a:r>
              <a:rPr lang="zh-CN" altLang="en-US" sz="4000" b="1" dirty="0">
                <a:solidFill>
                  <a:srgbClr val="FF0000"/>
                </a:solidFill>
              </a:rPr>
              <a:t>与脑科学和认知科学的交叉研究</a:t>
            </a:r>
            <a:br>
              <a:rPr lang="zh-CN" altLang="en-US" sz="4000" b="1" dirty="0">
                <a:solidFill>
                  <a:srgbClr val="FF0000"/>
                </a:solidFill>
              </a:rPr>
            </a:br>
            <a:r>
              <a:rPr lang="zh-CN" altLang="en-US" sz="2000" b="1" dirty="0">
                <a:solidFill>
                  <a:srgbClr val="FF0000"/>
                </a:solidFill>
              </a:rPr>
              <a:t>认知科学</a:t>
            </a:r>
            <a:endParaRPr lang="zh-CN" altLang="en-US" sz="2000" b="1" dirty="0">
              <a:solidFill>
                <a:srgbClr val="FF0000"/>
              </a:solidFill>
            </a:endParaRPr>
          </a:p>
        </p:txBody>
      </p:sp>
      <p:sp>
        <p:nvSpPr>
          <p:cNvPr id="27651" name="Rectangle 1027"/>
          <p:cNvSpPr>
            <a:spLocks noGrp="1"/>
          </p:cNvSpPr>
          <p:nvPr>
            <p:ph idx="1"/>
          </p:nvPr>
        </p:nvSpPr>
        <p:spPr>
          <a:xfrm>
            <a:off x="179388" y="1376363"/>
            <a:ext cx="8785225" cy="5481637"/>
          </a:xfrm>
          <a:ln/>
        </p:spPr>
        <p:txBody>
          <a:bodyPr vert="horz" wrap="square" lIns="91440" tIns="45720" rIns="91440" bIns="45720" anchor="t"/>
          <a:p>
            <a:pPr eaLnBrk="1" hangingPunct="1">
              <a:lnSpc>
                <a:spcPct val="90000"/>
              </a:lnSpc>
            </a:pPr>
            <a:r>
              <a:rPr lang="en-US" altLang="zh-CN" sz="1600" b="1" dirty="0">
                <a:solidFill>
                  <a:srgbClr val="A50021"/>
                </a:solidFill>
                <a:latin typeface="Times New Roman" panose="02020603050405020304" pitchFamily="18" charset="0"/>
              </a:rPr>
              <a:t>     </a:t>
            </a:r>
            <a:r>
              <a:rPr lang="zh-CN" altLang="en-US" sz="2000" b="1" dirty="0">
                <a:solidFill>
                  <a:srgbClr val="A50021"/>
                </a:solidFill>
                <a:latin typeface="Times New Roman" panose="02020603050405020304" pitchFamily="18" charset="0"/>
              </a:rPr>
              <a:t>认知：</a:t>
            </a:r>
            <a:r>
              <a:rPr lang="zh-CN" altLang="en-US" sz="2000" b="1" dirty="0">
                <a:solidFill>
                  <a:srgbClr val="0000CC"/>
                </a:solidFill>
                <a:latin typeface="Times New Roman" panose="02020603050405020304" pitchFamily="18" charset="0"/>
              </a:rPr>
              <a:t>可一般地认为是和情感、动机、意志相对应的理智或认识过程，或者是为了一定的目的，在一定的心理结构中进行的信息加工过程。美国心理学家浩斯顿</a:t>
            </a:r>
            <a:r>
              <a:rPr lang="en-US" altLang="zh-CN" sz="2000" b="1" dirty="0">
                <a:solidFill>
                  <a:srgbClr val="0000CC"/>
                </a:solidFill>
                <a:latin typeface="Times New Roman" panose="02020603050405020304" pitchFamily="18" charset="0"/>
              </a:rPr>
              <a:t>(Houston)</a:t>
            </a:r>
            <a:r>
              <a:rPr lang="zh-CN" altLang="en-US" sz="2000" b="1" dirty="0">
                <a:solidFill>
                  <a:srgbClr val="0000CC"/>
                </a:solidFill>
                <a:latin typeface="Times New Roman" panose="02020603050405020304" pitchFamily="18" charset="0"/>
              </a:rPr>
              <a:t>等人把认知归纳为以下</a:t>
            </a:r>
            <a:r>
              <a:rPr lang="en-US" altLang="zh-CN" sz="2000" b="1" dirty="0">
                <a:solidFill>
                  <a:srgbClr val="0000CC"/>
                </a:solidFill>
                <a:latin typeface="Times New Roman" panose="02020603050405020304" pitchFamily="18" charset="0"/>
              </a:rPr>
              <a:t>5</a:t>
            </a:r>
            <a:r>
              <a:rPr lang="zh-CN" altLang="en-US" sz="2000" b="1" dirty="0">
                <a:solidFill>
                  <a:srgbClr val="0000CC"/>
                </a:solidFill>
                <a:latin typeface="Times New Roman" panose="02020603050405020304" pitchFamily="18" charset="0"/>
              </a:rPr>
              <a:t>种主要类型：</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(1) </a:t>
            </a:r>
            <a:r>
              <a:rPr lang="zh-CN" altLang="en-US" sz="2000" b="1" dirty="0">
                <a:solidFill>
                  <a:srgbClr val="0000CC"/>
                </a:solidFill>
                <a:latin typeface="Times New Roman" panose="02020603050405020304" pitchFamily="18" charset="0"/>
              </a:rPr>
              <a:t>认知是信息的处理过程；</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(2) </a:t>
            </a:r>
            <a:r>
              <a:rPr lang="zh-CN" altLang="en-US" sz="2000" b="1" dirty="0">
                <a:solidFill>
                  <a:srgbClr val="0000CC"/>
                </a:solidFill>
                <a:latin typeface="Times New Roman" panose="02020603050405020304" pitchFamily="18" charset="0"/>
              </a:rPr>
              <a:t>认知是心理上的符号运算；</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(3) </a:t>
            </a:r>
            <a:r>
              <a:rPr lang="zh-CN" altLang="en-US" sz="2000" b="1" dirty="0">
                <a:solidFill>
                  <a:srgbClr val="0000CC"/>
                </a:solidFill>
                <a:latin typeface="Times New Roman" panose="02020603050405020304" pitchFamily="18" charset="0"/>
              </a:rPr>
              <a:t>认知是问题求解；</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(4) </a:t>
            </a:r>
            <a:r>
              <a:rPr lang="zh-CN" altLang="en-US" sz="2000" b="1" dirty="0">
                <a:solidFill>
                  <a:srgbClr val="0000CC"/>
                </a:solidFill>
                <a:latin typeface="Times New Roman" panose="02020603050405020304" pitchFamily="18" charset="0"/>
              </a:rPr>
              <a:t>认知是思维；</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(5) </a:t>
            </a:r>
            <a:r>
              <a:rPr lang="zh-CN" altLang="en-US" sz="2000" b="1" dirty="0">
                <a:solidFill>
                  <a:srgbClr val="0000CC"/>
                </a:solidFill>
                <a:latin typeface="Times New Roman" panose="02020603050405020304" pitchFamily="18" charset="0"/>
              </a:rPr>
              <a:t>认知是一组相关的活动，如知觉、记忆、思维、判断、推理、问题求解、学习、想象、概念形成及语言使用等。</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A50021"/>
                </a:solidFill>
                <a:latin typeface="Times New Roman" panose="02020603050405020304" pitchFamily="18" charset="0"/>
              </a:rPr>
              <a:t>     认知科学：</a:t>
            </a:r>
            <a:r>
              <a:rPr lang="zh-CN" altLang="en-US" sz="2000" b="1" dirty="0">
                <a:solidFill>
                  <a:srgbClr val="0000CC"/>
                </a:solidFill>
                <a:latin typeface="Times New Roman" panose="02020603050405020304" pitchFamily="18" charset="0"/>
              </a:rPr>
              <a:t>认知科学（亦称思维科学）是研究人类感知和思维信息处理过程的一门学科，其主要研究目的就是要说明和解释人类在完成认知活动时是如何进行信息加工的。</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认知科学也是人工智能的重要理论基础，对人工智能发展起着根本性的作用。认知科学涉及的问题非常广泛，除了像浩斯顿提出的知觉、语言、学习、记忆、思维、问题求解、创造、注意、想象等相关联活动外，还会受到环境、社会、文化背景等方面的影响。</a:t>
            </a:r>
            <a:endParaRPr lang="zh-CN" altLang="en-US" sz="2000" b="1" dirty="0">
              <a:solidFill>
                <a:srgbClr val="0000CC"/>
              </a:solidFill>
              <a:latin typeface="Times New Roman" panose="02020603050405020304" pitchFamily="18" charset="0"/>
            </a:endParaRPr>
          </a:p>
          <a:p>
            <a:pPr eaLnBrk="1" hangingPunct="1">
              <a:lnSpc>
                <a:spcPct val="90000"/>
              </a:lnSpc>
            </a:pPr>
            <a:r>
              <a:rPr lang="zh-CN" altLang="en-US" sz="2000" b="1" dirty="0">
                <a:solidFill>
                  <a:srgbClr val="0000CC"/>
                </a:solidFill>
                <a:latin typeface="Times New Roman" panose="02020603050405020304" pitchFamily="18" charset="0"/>
              </a:rPr>
              <a:t>    从认知观点看，</a:t>
            </a:r>
            <a:r>
              <a:rPr lang="en-US" altLang="zh-CN" sz="2000" b="1" dirty="0">
                <a:solidFill>
                  <a:srgbClr val="0000CC"/>
                </a:solidFill>
                <a:latin typeface="Times New Roman" panose="02020603050405020304" pitchFamily="18" charset="0"/>
              </a:rPr>
              <a:t>AI</a:t>
            </a:r>
            <a:r>
              <a:rPr lang="zh-CN" altLang="en-US" sz="2000" b="1" dirty="0">
                <a:solidFill>
                  <a:srgbClr val="0000CC"/>
                </a:solidFill>
                <a:latin typeface="Times New Roman" panose="02020603050405020304" pitchFamily="18" charset="0"/>
              </a:rPr>
              <a:t>应同时开展对逻辑思维、形象思维和灵感思维的研究</a:t>
            </a:r>
            <a:endParaRPr lang="zh-CN" altLang="en-US" sz="2000" b="1" dirty="0">
              <a:solidFill>
                <a:srgbClr val="0000CC"/>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8674" name="Rectangle 2"/>
          <p:cNvSpPr>
            <a:spLocks noGrp="1"/>
          </p:cNvSpPr>
          <p:nvPr>
            <p:ph type="title"/>
          </p:nvPr>
        </p:nvSpPr>
        <p:spPr>
          <a:xfrm>
            <a:off x="287338" y="228600"/>
            <a:ext cx="8605837" cy="860425"/>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智能模拟的方法和技术研究</a:t>
            </a:r>
            <a:r>
              <a:rPr lang="en-US" altLang="zh-CN" sz="4000" b="1" dirty="0">
                <a:solidFill>
                  <a:srgbClr val="FF0000"/>
                </a:solidFill>
                <a:latin typeface="Times New Roman" panose="02020603050405020304" pitchFamily="18" charset="0"/>
              </a:rPr>
              <a:t>(1/2)</a:t>
            </a:r>
            <a:endParaRPr lang="en-US" altLang="zh-CN" sz="4000" b="1" dirty="0">
              <a:solidFill>
                <a:srgbClr val="FF0000"/>
              </a:solidFill>
              <a:latin typeface="Times New Roman" panose="02020603050405020304" pitchFamily="18" charset="0"/>
            </a:endParaRPr>
          </a:p>
        </p:txBody>
      </p:sp>
      <p:sp>
        <p:nvSpPr>
          <p:cNvPr id="28675" name="Rectangle 3"/>
          <p:cNvSpPr>
            <a:spLocks noGrp="1"/>
          </p:cNvSpPr>
          <p:nvPr>
            <p:ph idx="1"/>
          </p:nvPr>
        </p:nvSpPr>
        <p:spPr>
          <a:xfrm>
            <a:off x="250825" y="1341438"/>
            <a:ext cx="8677275" cy="5148262"/>
          </a:xfrm>
          <a:ln/>
        </p:spPr>
        <p:txBody>
          <a:bodyPr vert="horz" wrap="square" lIns="91440" tIns="45720" rIns="91440" bIns="45720" anchor="t"/>
          <a:p>
            <a:pPr eaLnBrk="1" hangingPunct="1">
              <a:lnSpc>
                <a:spcPct val="90000"/>
              </a:lnSpc>
            </a:pPr>
            <a:r>
              <a:rPr lang="zh-CN" altLang="en-US" sz="2000" b="1" dirty="0">
                <a:solidFill>
                  <a:srgbClr val="A50021"/>
                </a:solidFill>
              </a:rPr>
              <a:t>机器感知</a:t>
            </a:r>
            <a:endParaRPr lang="zh-CN" altLang="en-US" sz="2000" b="1" dirty="0">
              <a:solidFill>
                <a:srgbClr val="A50021"/>
              </a:solidFill>
            </a:endParaRPr>
          </a:p>
          <a:p>
            <a:pPr eaLnBrk="1" hangingPunct="1">
              <a:lnSpc>
                <a:spcPct val="90000"/>
              </a:lnSpc>
            </a:pPr>
            <a:r>
              <a:rPr lang="zh-CN" altLang="en-US" sz="2000" b="1" dirty="0">
                <a:solidFill>
                  <a:srgbClr val="0000CC"/>
                </a:solidFill>
              </a:rPr>
              <a:t>      就是要让计算机具有类似于人的感知能力，如视觉、听觉、触觉、嗅觉、味觉</a:t>
            </a:r>
            <a:endParaRPr lang="zh-CN" altLang="en-US" sz="2000" b="1" dirty="0">
              <a:solidFill>
                <a:srgbClr val="0000CC"/>
              </a:solidFill>
            </a:endParaRPr>
          </a:p>
          <a:p>
            <a:pPr eaLnBrk="1" hangingPunct="1">
              <a:lnSpc>
                <a:spcPct val="90000"/>
              </a:lnSpc>
            </a:pPr>
            <a:r>
              <a:rPr lang="zh-CN" altLang="en-US" sz="2000" b="1" dirty="0">
                <a:solidFill>
                  <a:srgbClr val="006600"/>
                </a:solidFill>
              </a:rPr>
              <a:t>      机器视觉</a:t>
            </a:r>
            <a:r>
              <a:rPr lang="zh-CN" altLang="en-US" sz="2000" b="1" dirty="0">
                <a:solidFill>
                  <a:srgbClr val="0000CC"/>
                </a:solidFill>
              </a:rPr>
              <a:t>（或叫计算机视觉）：就是给计算机配上能看的视觉器官，如摄像机等，使它可以识别并理解文字、图像、景物等</a:t>
            </a:r>
            <a:endParaRPr lang="zh-CN" altLang="en-US" sz="2000" b="1" dirty="0">
              <a:solidFill>
                <a:srgbClr val="0000CC"/>
              </a:solidFill>
            </a:endParaRPr>
          </a:p>
          <a:p>
            <a:pPr eaLnBrk="1" hangingPunct="1">
              <a:lnSpc>
                <a:spcPct val="90000"/>
              </a:lnSpc>
            </a:pPr>
            <a:r>
              <a:rPr lang="zh-CN" altLang="en-US" sz="2000" b="1" dirty="0">
                <a:solidFill>
                  <a:srgbClr val="006600"/>
                </a:solidFill>
              </a:rPr>
              <a:t>      机器听觉</a:t>
            </a:r>
            <a:r>
              <a:rPr lang="zh-CN" altLang="en-US" sz="2000" b="1" dirty="0">
                <a:solidFill>
                  <a:srgbClr val="0000CC"/>
                </a:solidFill>
              </a:rPr>
              <a:t>（或叫计算机听觉）：就是给计算配上能听的听觉器官，如话筒等，使计算机能够识别并理解语言、声音等。</a:t>
            </a:r>
            <a:endParaRPr lang="zh-CN" altLang="en-US" sz="2000" b="1" dirty="0">
              <a:solidFill>
                <a:srgbClr val="0000CC"/>
              </a:solidFill>
            </a:endParaRPr>
          </a:p>
          <a:p>
            <a:pPr eaLnBrk="1" hangingPunct="1">
              <a:lnSpc>
                <a:spcPct val="90000"/>
              </a:lnSpc>
            </a:pPr>
            <a:r>
              <a:rPr lang="zh-CN" altLang="en-US" sz="2000" b="1" dirty="0">
                <a:solidFill>
                  <a:srgbClr val="33CC33"/>
                </a:solidFill>
              </a:rPr>
              <a:t>     机器感知相当于智能系统的输入部分。</a:t>
            </a:r>
            <a:r>
              <a:rPr lang="zh-CN" altLang="en-US" sz="2000" dirty="0">
                <a:solidFill>
                  <a:srgbClr val="0000CC"/>
                </a:solidFill>
              </a:rPr>
              <a:t> </a:t>
            </a:r>
            <a:endParaRPr lang="zh-CN" altLang="en-US" sz="2000" b="1" dirty="0">
              <a:solidFill>
                <a:srgbClr val="0000CC"/>
              </a:solidFill>
            </a:endParaRPr>
          </a:p>
          <a:p>
            <a:pPr eaLnBrk="1" hangingPunct="1">
              <a:lnSpc>
                <a:spcPct val="90000"/>
              </a:lnSpc>
            </a:pPr>
            <a:r>
              <a:rPr lang="zh-CN" altLang="en-US" sz="2000" b="1" dirty="0">
                <a:solidFill>
                  <a:srgbClr val="0000CC"/>
                </a:solidFill>
              </a:rPr>
              <a:t>     机器感知的专门的研究领域：计算机视觉、模式识别、自然语言理解</a:t>
            </a:r>
            <a:endParaRPr lang="zh-CN" altLang="en-US" sz="2000" b="1" dirty="0">
              <a:solidFill>
                <a:srgbClr val="0000CC"/>
              </a:solidFill>
            </a:endParaRPr>
          </a:p>
          <a:p>
            <a:pPr eaLnBrk="1" hangingPunct="1">
              <a:lnSpc>
                <a:spcPct val="90000"/>
              </a:lnSpc>
            </a:pPr>
            <a:r>
              <a:rPr lang="zh-CN" altLang="en-US" sz="2000" b="1" dirty="0">
                <a:solidFill>
                  <a:srgbClr val="A50021"/>
                </a:solidFill>
              </a:rPr>
              <a:t>机器思维</a:t>
            </a:r>
            <a:endParaRPr lang="zh-CN" altLang="en-US" sz="2000" b="1" dirty="0">
              <a:solidFill>
                <a:srgbClr val="A50021"/>
              </a:solidFill>
            </a:endParaRPr>
          </a:p>
          <a:p>
            <a:pPr eaLnBrk="1" hangingPunct="1">
              <a:lnSpc>
                <a:spcPct val="90000"/>
              </a:lnSpc>
            </a:pPr>
            <a:r>
              <a:rPr lang="zh-CN" altLang="en-US" sz="2000" b="1" dirty="0">
                <a:solidFill>
                  <a:srgbClr val="0000CC"/>
                </a:solidFill>
              </a:rPr>
              <a:t>      让计算机能够对感知到的外界信息和自己产生的内部信息进行思维性加工</a:t>
            </a:r>
            <a:endParaRPr lang="zh-CN" altLang="en-US" sz="2000" b="1" dirty="0">
              <a:solidFill>
                <a:srgbClr val="0000CC"/>
              </a:solidFill>
            </a:endParaRPr>
          </a:p>
          <a:p>
            <a:pPr eaLnBrk="1" hangingPunct="1">
              <a:lnSpc>
                <a:spcPct val="90000"/>
              </a:lnSpc>
            </a:pPr>
            <a:r>
              <a:rPr lang="zh-CN" altLang="en-US" sz="2000" b="1" dirty="0">
                <a:solidFill>
                  <a:srgbClr val="0000CC"/>
                </a:solidFill>
              </a:rPr>
              <a:t>       </a:t>
            </a:r>
            <a:r>
              <a:rPr lang="zh-CN" altLang="en-US" sz="2000" b="1" dirty="0">
                <a:solidFill>
                  <a:srgbClr val="006600"/>
                </a:solidFill>
              </a:rPr>
              <a:t>逻辑思维</a:t>
            </a:r>
            <a:endParaRPr lang="zh-CN" altLang="en-US" sz="2000" b="1" dirty="0">
              <a:solidFill>
                <a:srgbClr val="006600"/>
              </a:solidFill>
            </a:endParaRPr>
          </a:p>
          <a:p>
            <a:pPr eaLnBrk="1" hangingPunct="1">
              <a:lnSpc>
                <a:spcPct val="90000"/>
              </a:lnSpc>
            </a:pPr>
            <a:r>
              <a:rPr lang="zh-CN" altLang="en-US" sz="2000" b="1" dirty="0">
                <a:solidFill>
                  <a:srgbClr val="006600"/>
                </a:solidFill>
              </a:rPr>
              <a:t>       形象思维</a:t>
            </a:r>
            <a:endParaRPr lang="zh-CN" altLang="en-US" sz="2000" b="1" dirty="0">
              <a:solidFill>
                <a:srgbClr val="006600"/>
              </a:solidFill>
            </a:endParaRPr>
          </a:p>
          <a:p>
            <a:pPr eaLnBrk="1" hangingPunct="1">
              <a:lnSpc>
                <a:spcPct val="90000"/>
              </a:lnSpc>
            </a:pPr>
            <a:r>
              <a:rPr lang="zh-CN" altLang="en-US" sz="2000" b="1" dirty="0">
                <a:solidFill>
                  <a:srgbClr val="006600"/>
                </a:solidFill>
              </a:rPr>
              <a:t>       灵感思维</a:t>
            </a:r>
            <a:endParaRPr lang="zh-CN" altLang="en-US" sz="2000" b="1" dirty="0">
              <a:solidFill>
                <a:srgbClr val="006600"/>
              </a:solidFill>
            </a:endParaRPr>
          </a:p>
        </p:txBody>
      </p:sp>
      <p:pic>
        <p:nvPicPr>
          <p:cNvPr id="3" name="图片 2" descr="jinandaxue"/>
          <p:cNvPicPr>
            <a:picLocks noChangeAspect="1"/>
          </p:cNvPicPr>
          <p:nvPr/>
        </p:nvPicPr>
        <p:blipFill>
          <a:blip r:embed="rId1"/>
          <a:stretch>
            <a:fillRect/>
          </a:stretch>
        </p:blipFill>
        <p:spPr>
          <a:xfrm>
            <a:off x="7507605" y="5233670"/>
            <a:ext cx="1614805" cy="16148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jinandaxue"/>
          <p:cNvPicPr>
            <a:picLocks noChangeAspect="1"/>
          </p:cNvPicPr>
          <p:nvPr/>
        </p:nvPicPr>
        <p:blipFill>
          <a:blip r:embed="rId1"/>
          <a:stretch>
            <a:fillRect/>
          </a:stretch>
        </p:blipFill>
        <p:spPr>
          <a:xfrm>
            <a:off x="7507605" y="5233670"/>
            <a:ext cx="1614805" cy="1614805"/>
          </a:xfrm>
          <a:prstGeom prst="rect">
            <a:avLst/>
          </a:prstGeom>
        </p:spPr>
      </p:pic>
      <p:sp>
        <p:nvSpPr>
          <p:cNvPr id="2969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9698" name="Rectangle 2"/>
          <p:cNvSpPr>
            <a:spLocks noGrp="1"/>
          </p:cNvSpPr>
          <p:nvPr>
            <p:ph type="title"/>
          </p:nvPr>
        </p:nvSpPr>
        <p:spPr>
          <a:xfrm>
            <a:off x="457200" y="274638"/>
            <a:ext cx="8229600" cy="896937"/>
          </a:xfrm>
          <a:ln/>
        </p:spPr>
        <p:txBody>
          <a:bodyPr vert="horz" wrap="square" lIns="91440" tIns="45720" rIns="91440" bIns="45720" anchor="ctr"/>
          <a:p>
            <a:pPr eaLnBrk="1" hangingPunct="1"/>
            <a:r>
              <a:rPr lang="zh-CN" altLang="en-US" sz="4000" b="1" dirty="0">
                <a:solidFill>
                  <a:srgbClr val="FF0000"/>
                </a:solidFill>
                <a:latin typeface="Times New Roman" panose="02020603050405020304" pitchFamily="18" charset="0"/>
              </a:rPr>
              <a:t>智能模拟的方法和技术研究</a:t>
            </a:r>
            <a:r>
              <a:rPr lang="en-US" altLang="zh-CN" sz="4000" b="1" dirty="0">
                <a:solidFill>
                  <a:srgbClr val="FF0000"/>
                </a:solidFill>
                <a:latin typeface="Times New Roman" panose="02020603050405020304" pitchFamily="18" charset="0"/>
              </a:rPr>
              <a:t>(2/2)</a:t>
            </a:r>
            <a:endParaRPr lang="en-US" altLang="zh-CN" sz="4000" b="1" dirty="0">
              <a:solidFill>
                <a:srgbClr val="FF0000"/>
              </a:solidFill>
              <a:latin typeface="Times New Roman" panose="02020603050405020304" pitchFamily="18" charset="0"/>
            </a:endParaRPr>
          </a:p>
        </p:txBody>
      </p:sp>
      <p:sp>
        <p:nvSpPr>
          <p:cNvPr id="29699" name="Rectangle 3"/>
          <p:cNvSpPr>
            <a:spLocks noGrp="1"/>
          </p:cNvSpPr>
          <p:nvPr>
            <p:ph idx="1"/>
          </p:nvPr>
        </p:nvSpPr>
        <p:spPr>
          <a:xfrm>
            <a:off x="250825" y="1196975"/>
            <a:ext cx="8640763" cy="5292725"/>
          </a:xfrm>
          <a:ln/>
        </p:spPr>
        <p:txBody>
          <a:bodyPr vert="horz" wrap="square" lIns="91440" tIns="45720" rIns="91440" bIns="45720" anchor="t"/>
          <a:p>
            <a:pPr eaLnBrk="1" hangingPunct="1">
              <a:lnSpc>
                <a:spcPct val="110000"/>
              </a:lnSpc>
            </a:pPr>
            <a:r>
              <a:rPr lang="zh-CN" altLang="en-US" sz="2000" b="1" dirty="0">
                <a:solidFill>
                  <a:srgbClr val="A50021"/>
                </a:solidFill>
              </a:rPr>
              <a:t>机器学习</a:t>
            </a:r>
            <a:endParaRPr lang="zh-CN" altLang="en-US" sz="2000" b="1" dirty="0">
              <a:solidFill>
                <a:srgbClr val="A50021"/>
              </a:solidFill>
            </a:endParaRPr>
          </a:p>
          <a:p>
            <a:pPr eaLnBrk="1" hangingPunct="1">
              <a:lnSpc>
                <a:spcPct val="110000"/>
              </a:lnSpc>
            </a:pPr>
            <a:r>
              <a:rPr lang="zh-CN" altLang="en-US" sz="2000" b="1" dirty="0">
                <a:solidFill>
                  <a:srgbClr val="0000CC"/>
                </a:solidFill>
              </a:rPr>
              <a:t>      让计算机能够像人那样自动地获取新知识，并在实践中不断地完善自我和增强能力。</a:t>
            </a:r>
            <a:endParaRPr lang="zh-CN" altLang="en-US" sz="2000" b="1" dirty="0">
              <a:solidFill>
                <a:srgbClr val="0000CC"/>
              </a:solidFill>
            </a:endParaRPr>
          </a:p>
          <a:p>
            <a:pPr eaLnBrk="1" hangingPunct="1">
              <a:lnSpc>
                <a:spcPct val="110000"/>
              </a:lnSpc>
            </a:pPr>
            <a:r>
              <a:rPr lang="zh-CN" altLang="en-US" sz="2000" b="1" dirty="0">
                <a:solidFill>
                  <a:srgbClr val="006600"/>
                </a:solidFill>
              </a:rPr>
              <a:t>       机器学习方法：</a:t>
            </a:r>
            <a:r>
              <a:rPr lang="zh-CN" altLang="en-US" sz="2000" b="1" dirty="0">
                <a:solidFill>
                  <a:srgbClr val="0000CC"/>
                </a:solidFill>
              </a:rPr>
              <a:t>机械学习、类比学习、归纳学习、发现学习、遗传学习和连接学习等</a:t>
            </a:r>
            <a:r>
              <a:rPr lang="zh-CN" altLang="en-US" sz="2000" dirty="0">
                <a:solidFill>
                  <a:srgbClr val="0000CC"/>
                </a:solidFill>
              </a:rPr>
              <a:t> </a:t>
            </a:r>
            <a:endParaRPr lang="zh-CN" altLang="en-US" sz="2000" b="1" dirty="0">
              <a:solidFill>
                <a:srgbClr val="0000CC"/>
              </a:solidFill>
            </a:endParaRPr>
          </a:p>
          <a:p>
            <a:pPr eaLnBrk="1" hangingPunct="1">
              <a:lnSpc>
                <a:spcPct val="110000"/>
              </a:lnSpc>
            </a:pPr>
            <a:r>
              <a:rPr lang="zh-CN" altLang="en-US" sz="2000" b="1" dirty="0">
                <a:solidFill>
                  <a:srgbClr val="A50021"/>
                </a:solidFill>
              </a:rPr>
              <a:t>机器行为</a:t>
            </a:r>
            <a:endParaRPr lang="zh-CN" altLang="en-US" sz="2000" b="1" dirty="0">
              <a:solidFill>
                <a:srgbClr val="A50021"/>
              </a:solidFill>
            </a:endParaRPr>
          </a:p>
          <a:p>
            <a:pPr eaLnBrk="1" hangingPunct="1">
              <a:lnSpc>
                <a:spcPct val="110000"/>
              </a:lnSpc>
            </a:pPr>
            <a:r>
              <a:rPr lang="zh-CN" altLang="en-US" sz="2000" b="1" dirty="0">
                <a:solidFill>
                  <a:srgbClr val="0000CC"/>
                </a:solidFill>
              </a:rPr>
              <a:t>      让计算机能够具有像人那样地行动和表达能力，如走、跑、拿、说、唱、写画等。</a:t>
            </a:r>
            <a:endParaRPr lang="zh-CN" altLang="en-US" sz="2000" b="1" dirty="0">
              <a:solidFill>
                <a:srgbClr val="0000CC"/>
              </a:solidFill>
            </a:endParaRPr>
          </a:p>
          <a:p>
            <a:pPr eaLnBrk="1" hangingPunct="1">
              <a:lnSpc>
                <a:spcPct val="110000"/>
              </a:lnSpc>
            </a:pPr>
            <a:r>
              <a:rPr lang="zh-CN" altLang="en-US" sz="2000" b="1" dirty="0">
                <a:solidFill>
                  <a:srgbClr val="33CC33"/>
                </a:solidFill>
              </a:rPr>
              <a:t>      相当于智能系统的输出部分。</a:t>
            </a:r>
            <a:r>
              <a:rPr lang="zh-CN" altLang="en-US" sz="2000" dirty="0">
                <a:solidFill>
                  <a:srgbClr val="33CC33"/>
                </a:solidFill>
              </a:rPr>
              <a:t> </a:t>
            </a:r>
            <a:endParaRPr lang="zh-CN" altLang="en-US" sz="2000" b="1" dirty="0">
              <a:solidFill>
                <a:srgbClr val="33CC33"/>
              </a:solidFill>
            </a:endParaRPr>
          </a:p>
          <a:p>
            <a:pPr eaLnBrk="1" hangingPunct="1">
              <a:lnSpc>
                <a:spcPct val="110000"/>
              </a:lnSpc>
            </a:pPr>
            <a:r>
              <a:rPr lang="zh-CN" altLang="en-US" sz="2000" b="1" dirty="0">
                <a:solidFill>
                  <a:srgbClr val="A50021"/>
                </a:solidFill>
              </a:rPr>
              <a:t>智能系统与智能机器</a:t>
            </a:r>
            <a:endParaRPr lang="zh-CN" altLang="en-US" sz="2000" b="1" dirty="0">
              <a:solidFill>
                <a:srgbClr val="A50021"/>
              </a:solidFill>
            </a:endParaRPr>
          </a:p>
          <a:p>
            <a:pPr eaLnBrk="1" hangingPunct="1">
              <a:lnSpc>
                <a:spcPct val="110000"/>
              </a:lnSpc>
            </a:pPr>
            <a:r>
              <a:rPr lang="zh-CN" altLang="en-US" sz="2000" b="1" dirty="0">
                <a:solidFill>
                  <a:srgbClr val="0000CC"/>
                </a:solidFill>
              </a:rPr>
              <a:t>      无论是人工智能的近期目标还是远期目标，都需要建立智能系统或构造智能机器</a:t>
            </a:r>
            <a:endParaRPr lang="zh-CN" altLang="en-US" sz="2000" b="1" dirty="0">
              <a:solidFill>
                <a:srgbClr val="0000CC"/>
              </a:solidFill>
            </a:endParaRPr>
          </a:p>
          <a:p>
            <a:pPr eaLnBrk="1" hangingPunct="1">
              <a:lnSpc>
                <a:spcPct val="110000"/>
              </a:lnSpc>
            </a:pPr>
            <a:r>
              <a:rPr lang="zh-CN" altLang="en-US" sz="2000" b="1" dirty="0">
                <a:solidFill>
                  <a:srgbClr val="0000CC"/>
                </a:solidFill>
              </a:rPr>
              <a:t>      需要开展对系统模型、构造技术、构造工具及语言环境等研究</a:t>
            </a:r>
            <a:r>
              <a:rPr lang="zh-CN" altLang="en-US" sz="2000" dirty="0">
                <a:solidFill>
                  <a:srgbClr val="0000CC"/>
                </a:solidFill>
              </a:rPr>
              <a:t> </a:t>
            </a:r>
            <a:endParaRPr lang="zh-CN" altLang="en-US" sz="2000" dirty="0">
              <a:solidFill>
                <a:srgbClr val="0000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655445" y="1950085"/>
            <a:ext cx="8229600" cy="2153285"/>
          </a:xfrm>
        </p:spPr>
        <p:txBody>
          <a:bodyPr/>
          <a:p>
            <a:r>
              <a:rPr lang="zh-CN" altLang="en-US">
                <a:ln w="22225">
                  <a:solidFill>
                    <a:schemeClr val="accent2"/>
                  </a:solidFill>
                  <a:prstDash val="solid"/>
                </a:ln>
                <a:solidFill>
                  <a:srgbClr val="FF0000"/>
                </a:solidFill>
                <a:effectLst/>
                <a:uFillTx/>
              </a:rPr>
              <a:t>就到这了 </a:t>
            </a:r>
            <a:r>
              <a:rPr lang="en-US" altLang="zh-CN">
                <a:ln w="22225">
                  <a:solidFill>
                    <a:schemeClr val="accent2"/>
                  </a:solidFill>
                  <a:prstDash val="solid"/>
                </a:ln>
                <a:solidFill>
                  <a:srgbClr val="FF0000"/>
                </a:solidFill>
                <a:effectLst/>
                <a:uFillTx/>
              </a:rPr>
              <a:t>886</a:t>
            </a:r>
            <a:endParaRPr lang="en-US" altLang="zh-CN">
              <a:ln w="22225">
                <a:solidFill>
                  <a:schemeClr val="accent2"/>
                </a:solidFill>
                <a:prstDash val="solid"/>
              </a:ln>
              <a:solidFill>
                <a:srgbClr val="FF0000"/>
              </a:solidFill>
              <a:effectLst/>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122" name="Rectangle 2"/>
          <p:cNvSpPr>
            <a:spLocks noGrp="1"/>
          </p:cNvSpPr>
          <p:nvPr>
            <p:ph type="title"/>
          </p:nvPr>
        </p:nvSpPr>
        <p:spPr>
          <a:xfrm>
            <a:off x="457200" y="274638"/>
            <a:ext cx="8229600" cy="679450"/>
          </a:xfrm>
          <a:ln/>
        </p:spPr>
        <p:txBody>
          <a:bodyPr vert="horz" wrap="square" lIns="91440" tIns="45720" rIns="91440" bIns="45720" anchor="ctr"/>
          <a:p>
            <a:pPr eaLnBrk="1" hangingPunct="1"/>
            <a:r>
              <a:rPr lang="zh-CN" altLang="en-US" sz="3600" b="1" dirty="0">
                <a:solidFill>
                  <a:srgbClr val="FF0000"/>
                </a:solidFill>
              </a:rPr>
              <a:t>物质、能量、信息、知识和智能</a:t>
            </a:r>
            <a:endParaRPr lang="zh-CN" altLang="en-US" sz="3600" b="1" dirty="0">
              <a:solidFill>
                <a:srgbClr val="FF0000"/>
              </a:solidFill>
            </a:endParaRPr>
          </a:p>
        </p:txBody>
      </p:sp>
      <p:sp>
        <p:nvSpPr>
          <p:cNvPr id="5123" name="Text Box 4"/>
          <p:cNvSpPr txBox="1"/>
          <p:nvPr/>
        </p:nvSpPr>
        <p:spPr>
          <a:xfrm>
            <a:off x="142875" y="1016000"/>
            <a:ext cx="8821738" cy="5448300"/>
          </a:xfrm>
          <a:prstGeom prst="rect">
            <a:avLst/>
          </a:prstGeom>
          <a:noFill/>
          <a:ln w="9525">
            <a:noFill/>
          </a:ln>
        </p:spPr>
        <p:txBody>
          <a:bodyPr anchor="t">
            <a:spAutoFit/>
          </a:bodyPr>
          <a:p>
            <a:pPr eaLnBrk="0" hangingPunct="0">
              <a:lnSpc>
                <a:spcPct val="110000"/>
              </a:lnSpc>
              <a:spcBef>
                <a:spcPct val="5000"/>
              </a:spcBef>
            </a:pPr>
            <a:r>
              <a:rPr lang="zh-CN" altLang="en-US" b="1" dirty="0">
                <a:solidFill>
                  <a:srgbClr val="A50021"/>
                </a:solidFill>
                <a:latin typeface="Arial" panose="020B0604020202020204" pitchFamily="34" charset="0"/>
                <a:ea typeface="宋体" panose="02010600030101010101" pitchFamily="2" charset="-122"/>
              </a:rPr>
              <a:t>构成宇宙的三大要素：</a:t>
            </a:r>
            <a:endParaRPr lang="zh-CN" altLang="en-US" b="1" dirty="0">
              <a:solidFill>
                <a:srgbClr val="A50021"/>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8000"/>
                </a:solidFill>
                <a:latin typeface="Arial" panose="020B0604020202020204" pitchFamily="34" charset="0"/>
                <a:ea typeface="宋体" panose="02010600030101010101" pitchFamily="2" charset="-122"/>
              </a:rPr>
              <a:t>三大要素：</a:t>
            </a:r>
            <a:r>
              <a:rPr lang="zh-CN" altLang="en-US" b="1" dirty="0">
                <a:solidFill>
                  <a:srgbClr val="0000CC"/>
                </a:solidFill>
                <a:latin typeface="Arial" panose="020B0604020202020204" pitchFamily="34" charset="0"/>
                <a:ea typeface="宋体" panose="02010600030101010101" pitchFamily="2" charset="-122"/>
              </a:rPr>
              <a:t>物质、能量与信息</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信息：</a:t>
            </a:r>
            <a:r>
              <a:rPr lang="zh-CN" altLang="en-US" b="1" dirty="0">
                <a:solidFill>
                  <a:srgbClr val="0000CC"/>
                </a:solidFill>
                <a:latin typeface="Arial" panose="020B0604020202020204" pitchFamily="34" charset="0"/>
                <a:ea typeface="宋体" panose="02010600030101010101" pitchFamily="2" charset="-122"/>
              </a:rPr>
              <a:t>是物质和能量的表现形式，是以物质和能量为载体的客观存在</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A50021"/>
                </a:solidFill>
                <a:latin typeface="Arial" panose="020B0604020202020204" pitchFamily="34" charset="0"/>
                <a:ea typeface="宋体" panose="02010600030101010101" pitchFamily="2" charset="-122"/>
              </a:rPr>
              <a:t>三大要素与智能</a:t>
            </a:r>
            <a:endParaRPr lang="zh-CN" altLang="en-US" b="1" dirty="0">
              <a:solidFill>
                <a:srgbClr val="A50021"/>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人类的智能：</a:t>
            </a:r>
            <a:r>
              <a:rPr lang="zh-CN" altLang="en-US" b="1" dirty="0">
                <a:solidFill>
                  <a:srgbClr val="0000CC"/>
                </a:solidFill>
                <a:latin typeface="Arial" panose="020B0604020202020204" pitchFamily="34" charset="0"/>
                <a:ea typeface="宋体" panose="02010600030101010101" pitchFamily="2" charset="-122"/>
              </a:rPr>
              <a:t>物质</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碳</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能量</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生物电</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生物</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信息</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人造的智能：</a:t>
            </a:r>
            <a:r>
              <a:rPr lang="zh-CN" altLang="en-US" b="1" dirty="0">
                <a:solidFill>
                  <a:srgbClr val="0000CC"/>
                </a:solidFill>
                <a:latin typeface="Arial" panose="020B0604020202020204" pitchFamily="34" charset="0"/>
                <a:ea typeface="宋体" panose="02010600030101010101" pitchFamily="2" charset="-122"/>
              </a:rPr>
              <a:t>物质</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硅</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能量</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物理电</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电子</a:t>
            </a:r>
            <a:r>
              <a:rPr lang="en-US" altLang="zh-CN" b="1" dirty="0">
                <a:solidFill>
                  <a:srgbClr val="0000CC"/>
                </a:solidFill>
                <a:latin typeface="Arial" panose="020B0604020202020204" pitchFamily="34" charset="0"/>
                <a:ea typeface="宋体" panose="02010600030101010101" pitchFamily="2" charset="-122"/>
              </a:rPr>
              <a:t>)</a:t>
            </a:r>
            <a:r>
              <a:rPr lang="zh-CN" altLang="en-US" b="1" dirty="0">
                <a:solidFill>
                  <a:srgbClr val="0000CC"/>
                </a:solidFill>
                <a:latin typeface="Arial" panose="020B0604020202020204" pitchFamily="34" charset="0"/>
                <a:ea typeface="宋体" panose="02010600030101010101" pitchFamily="2" charset="-122"/>
              </a:rPr>
              <a:t>信息      </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A50021"/>
                </a:solidFill>
                <a:latin typeface="Arial" panose="020B0604020202020204" pitchFamily="34" charset="0"/>
                <a:ea typeface="宋体" panose="02010600030101010101" pitchFamily="2" charset="-122"/>
              </a:rPr>
              <a:t>信息、知识和智能</a:t>
            </a:r>
            <a:endParaRPr lang="zh-CN" altLang="en-US" b="1" dirty="0">
              <a:solidFill>
                <a:srgbClr val="A50021"/>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信息：</a:t>
            </a:r>
            <a:r>
              <a:rPr lang="zh-CN" altLang="en-US" b="1" dirty="0">
                <a:solidFill>
                  <a:srgbClr val="0000CC"/>
                </a:solidFill>
                <a:latin typeface="Arial" panose="020B0604020202020204" pitchFamily="34" charset="0"/>
                <a:ea typeface="宋体" panose="02010600030101010101" pitchFamily="2" charset="-122"/>
              </a:rPr>
              <a:t>是由数据表达的客观事实</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知识：</a:t>
            </a:r>
            <a:r>
              <a:rPr lang="zh-CN" altLang="en-US" b="1" dirty="0">
                <a:solidFill>
                  <a:srgbClr val="0000CC"/>
                </a:solidFill>
                <a:latin typeface="Arial" panose="020B0604020202020204" pitchFamily="34" charset="0"/>
                <a:ea typeface="宋体" panose="02010600030101010101" pitchFamily="2" charset="-122"/>
              </a:rPr>
              <a:t>是由智力对信息进行加工后所形成的对客观世界规律性的认识</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智能：</a:t>
            </a:r>
            <a:r>
              <a:rPr lang="zh-CN" altLang="en-US" b="1" dirty="0">
                <a:solidFill>
                  <a:srgbClr val="0000CC"/>
                </a:solidFill>
                <a:latin typeface="Arial" panose="020B0604020202020204" pitchFamily="34" charset="0"/>
                <a:ea typeface="宋体" panose="02010600030101010101" pitchFamily="2" charset="-122"/>
              </a:rPr>
              <a:t>是指人类在认识客观世界中，由思维过程和脑力活动所表现出的综合能力</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A50021"/>
                </a:solidFill>
                <a:latin typeface="Arial" panose="020B0604020202020204" pitchFamily="34" charset="0"/>
                <a:ea typeface="宋体" panose="02010600030101010101" pitchFamily="2" charset="-122"/>
              </a:rPr>
              <a:t>三者之间的关系</a:t>
            </a:r>
            <a:endParaRPr lang="zh-CN" altLang="en-US" b="1" dirty="0">
              <a:solidFill>
                <a:srgbClr val="A50021"/>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信息：</a:t>
            </a:r>
            <a:r>
              <a:rPr lang="zh-CN" altLang="en-US" b="1" dirty="0">
                <a:solidFill>
                  <a:srgbClr val="0000CC"/>
                </a:solidFill>
                <a:latin typeface="Arial" panose="020B0604020202020204" pitchFamily="34" charset="0"/>
                <a:ea typeface="宋体" panose="02010600030101010101" pitchFamily="2" charset="-122"/>
              </a:rPr>
              <a:t>是形成知识的原料，是智能的加工对象</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知识：</a:t>
            </a:r>
            <a:r>
              <a:rPr lang="zh-CN" altLang="en-US" b="1" dirty="0">
                <a:solidFill>
                  <a:srgbClr val="0000CC"/>
                </a:solidFill>
                <a:latin typeface="Arial" panose="020B0604020202020204" pitchFamily="34" charset="0"/>
                <a:ea typeface="宋体" panose="02010600030101010101" pitchFamily="2" charset="-122"/>
              </a:rPr>
              <a:t>是信息的关联，是由智能加工后的产品</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8000"/>
                </a:solidFill>
                <a:latin typeface="Arial" panose="020B0604020202020204" pitchFamily="34" charset="0"/>
                <a:ea typeface="宋体" panose="02010600030101010101" pitchFamily="2" charset="-122"/>
              </a:rPr>
              <a:t>     智能：</a:t>
            </a:r>
            <a:r>
              <a:rPr lang="zh-CN" altLang="en-US" b="1" dirty="0">
                <a:solidFill>
                  <a:srgbClr val="0000CC"/>
                </a:solidFill>
                <a:latin typeface="Arial" panose="020B0604020202020204" pitchFamily="34" charset="0"/>
                <a:ea typeface="宋体" panose="02010600030101010101" pitchFamily="2" charset="-122"/>
              </a:rPr>
              <a:t>是信息到知识的一个加工器</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A50021"/>
                </a:solidFill>
                <a:latin typeface="Arial" panose="020B0604020202020204" pitchFamily="34" charset="0"/>
                <a:ea typeface="宋体" panose="02010600030101010101" pitchFamily="2" charset="-122"/>
              </a:rPr>
              <a:t>产业革命和信息革命及其意义</a:t>
            </a:r>
            <a:endParaRPr lang="zh-CN" altLang="en-US" b="1" dirty="0">
              <a:solidFill>
                <a:srgbClr val="A50021"/>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8000"/>
                </a:solidFill>
                <a:latin typeface="Arial" panose="020B0604020202020204" pitchFamily="34" charset="0"/>
                <a:ea typeface="宋体" panose="02010600030101010101" pitchFamily="2" charset="-122"/>
              </a:rPr>
              <a:t>产业革命：</a:t>
            </a:r>
            <a:r>
              <a:rPr lang="zh-CN" altLang="en-US" b="1" dirty="0">
                <a:solidFill>
                  <a:srgbClr val="0000CC"/>
                </a:solidFill>
                <a:latin typeface="Arial" panose="020B0604020202020204" pitchFamily="34" charset="0"/>
                <a:ea typeface="宋体" panose="02010600030101010101" pitchFamily="2" charset="-122"/>
              </a:rPr>
              <a:t>是物质与能量领域的革命，放大了人的体能</a:t>
            </a:r>
            <a:endParaRPr lang="zh-CN" altLang="en-US" b="1" dirty="0">
              <a:solidFill>
                <a:srgbClr val="0000CC"/>
              </a:solidFill>
              <a:latin typeface="Arial" panose="020B0604020202020204" pitchFamily="34" charset="0"/>
              <a:ea typeface="宋体" panose="02010600030101010101" pitchFamily="2" charset="-122"/>
            </a:endParaRPr>
          </a:p>
          <a:p>
            <a:pPr eaLnBrk="0" hangingPunct="0">
              <a:lnSpc>
                <a:spcPct val="110000"/>
              </a:lnSpc>
              <a:spcBef>
                <a:spcPct val="5000"/>
              </a:spcBef>
            </a:pP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8000"/>
                </a:solidFill>
                <a:latin typeface="Arial" panose="020B0604020202020204" pitchFamily="34" charset="0"/>
                <a:ea typeface="宋体" panose="02010600030101010101" pitchFamily="2" charset="-122"/>
              </a:rPr>
              <a:t>信息革命：</a:t>
            </a:r>
            <a:r>
              <a:rPr lang="zh-CN" altLang="en-US" b="1" dirty="0">
                <a:solidFill>
                  <a:srgbClr val="0000CC"/>
                </a:solidFill>
                <a:latin typeface="Arial" panose="020B0604020202020204" pitchFamily="34" charset="0"/>
                <a:ea typeface="宋体" panose="02010600030101010101" pitchFamily="2" charset="-122"/>
              </a:rPr>
              <a:t>是信息与智能领域的革命，需要放大人的智能</a:t>
            </a:r>
            <a:endParaRPr lang="zh-CN" altLang="en-US" b="1" dirty="0">
              <a:solidFill>
                <a:srgbClr val="0000CC"/>
              </a:solidFill>
              <a:latin typeface="Arial" panose="020B0604020202020204" pitchFamily="34" charset="0"/>
              <a:ea typeface="宋体" panose="02010600030101010101" pitchFamily="2" charset="-122"/>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146" name="Rectangle 2"/>
          <p:cNvSpPr>
            <a:spLocks noGrp="1"/>
          </p:cNvSpPr>
          <p:nvPr>
            <p:ph type="title"/>
          </p:nvPr>
        </p:nvSpPr>
        <p:spPr>
          <a:ln/>
        </p:spPr>
        <p:txBody>
          <a:bodyPr vert="horz" wrap="square" lIns="91440" tIns="45720" rIns="91440" bIns="45720" anchor="ctr"/>
          <a:p>
            <a:pPr eaLnBrk="1" hangingPunct="1"/>
            <a:r>
              <a:rPr lang="zh-CN" altLang="en-US" b="1" dirty="0">
                <a:solidFill>
                  <a:srgbClr val="FF0000"/>
                </a:solidFill>
              </a:rPr>
              <a:t>人工智能概述</a:t>
            </a:r>
            <a:endParaRPr lang="zh-CN" altLang="en-US" b="1" dirty="0">
              <a:solidFill>
                <a:srgbClr val="FF0000"/>
              </a:solidFill>
            </a:endParaRPr>
          </a:p>
        </p:txBody>
      </p:sp>
      <p:sp>
        <p:nvSpPr>
          <p:cNvPr id="6147" name="Rectangle 3"/>
          <p:cNvSpPr>
            <a:spLocks noGrp="1"/>
          </p:cNvSpPr>
          <p:nvPr>
            <p:ph idx="1"/>
          </p:nvPr>
        </p:nvSpPr>
        <p:spPr>
          <a:xfrm>
            <a:off x="611188" y="1628775"/>
            <a:ext cx="8153400" cy="4498975"/>
          </a:xfrm>
          <a:ln/>
        </p:spPr>
        <p:txBody>
          <a:bodyPr vert="horz" wrap="square" lIns="91440" tIns="45720" rIns="91440" bIns="45720" anchor="t"/>
          <a:p>
            <a:pPr eaLnBrk="1" hangingPunct="1">
              <a:lnSpc>
                <a:spcPct val="110000"/>
              </a:lnSpc>
            </a:pPr>
            <a:r>
              <a:rPr lang="en-US" altLang="zh-CN" sz="2400" b="1" dirty="0">
                <a:solidFill>
                  <a:srgbClr val="A50021"/>
                </a:solidFill>
                <a:latin typeface="Times New Roman" panose="02020603050405020304" pitchFamily="18" charset="0"/>
              </a:rPr>
              <a:t>AI</a:t>
            </a:r>
            <a:r>
              <a:rPr lang="zh-CN" altLang="en-US" sz="2400" b="1" dirty="0">
                <a:solidFill>
                  <a:srgbClr val="A50021"/>
                </a:solidFill>
                <a:latin typeface="Times New Roman" panose="02020603050405020304" pitchFamily="18" charset="0"/>
              </a:rPr>
              <a:t>的</a:t>
            </a:r>
            <a:r>
              <a:rPr lang="zh-CN" altLang="en-US" sz="2600" b="1" dirty="0">
                <a:solidFill>
                  <a:srgbClr val="A50021"/>
                </a:solidFill>
                <a:latin typeface="Times New Roman" panose="02020603050405020304" pitchFamily="18" charset="0"/>
              </a:rPr>
              <a:t>定义</a:t>
            </a:r>
            <a:r>
              <a:rPr lang="zh-CN" altLang="en-US" sz="2400" b="1" dirty="0">
                <a:solidFill>
                  <a:srgbClr val="A50021"/>
                </a:solidFill>
                <a:latin typeface="Times New Roman" panose="02020603050405020304" pitchFamily="18" charset="0"/>
              </a:rPr>
              <a:t>及其研究目标</a:t>
            </a:r>
            <a:endParaRPr lang="zh-CN" altLang="en-US" sz="2400" b="1" dirty="0">
              <a:solidFill>
                <a:srgbClr val="A50021"/>
              </a:solidFill>
              <a:latin typeface="Times New Roman" panose="02020603050405020304" pitchFamily="18" charset="0"/>
            </a:endParaRPr>
          </a:p>
          <a:p>
            <a:pPr eaLnBrk="1" hangingPunct="1">
              <a:lnSpc>
                <a:spcPct val="110000"/>
              </a:lnSpc>
            </a:pPr>
            <a:r>
              <a:rPr lang="zh-CN" altLang="en-US" sz="2400" b="1" dirty="0">
                <a:solidFill>
                  <a:srgbClr val="A50021"/>
                </a:solidFill>
                <a:latin typeface="Times New Roman" panose="02020603050405020304" pitchFamily="18" charset="0"/>
              </a:rPr>
              <a:t>     </a:t>
            </a:r>
            <a:r>
              <a:rPr lang="en-US" altLang="zh-CN" sz="2400" b="1" dirty="0">
                <a:solidFill>
                  <a:srgbClr val="A50021"/>
                </a:solidFill>
                <a:latin typeface="Times New Roman" panose="02020603050405020304" pitchFamily="18" charset="0"/>
              </a:rPr>
              <a:t>AI</a:t>
            </a:r>
            <a:r>
              <a:rPr lang="zh-CN" altLang="en-US" sz="2400" b="1" dirty="0">
                <a:solidFill>
                  <a:srgbClr val="A50021"/>
                </a:solidFill>
                <a:latin typeface="Times New Roman" panose="02020603050405020304" pitchFamily="18" charset="0"/>
              </a:rPr>
              <a:t>的定义</a:t>
            </a:r>
            <a:endParaRPr lang="zh-CN" altLang="en-US" sz="2400" b="1" dirty="0">
              <a:solidFill>
                <a:srgbClr val="A50021"/>
              </a:solidFill>
              <a:latin typeface="Times New Roman" panose="02020603050405020304" pitchFamily="18" charset="0"/>
            </a:endParaRPr>
          </a:p>
          <a:p>
            <a:pPr eaLnBrk="1" hangingPunct="1">
              <a:lnSpc>
                <a:spcPct val="110000"/>
              </a:lnSpc>
            </a:pPr>
            <a:r>
              <a:rPr lang="en-US" altLang="zh-CN" sz="2400" b="1" dirty="0">
                <a:solidFill>
                  <a:srgbClr val="006600"/>
                </a:solidFill>
                <a:latin typeface="Times New Roman" panose="02020603050405020304" pitchFamily="18" charset="0"/>
              </a:rPr>
              <a:t>AI</a:t>
            </a:r>
            <a:r>
              <a:rPr lang="zh-CN" altLang="en-US" sz="2400" b="1" dirty="0">
                <a:solidFill>
                  <a:srgbClr val="006600"/>
                </a:solidFill>
                <a:latin typeface="Times New Roman" panose="02020603050405020304" pitchFamily="18" charset="0"/>
              </a:rPr>
              <a:t>的产生与发展</a:t>
            </a:r>
            <a:endParaRPr lang="zh-CN" altLang="en-US" sz="2400" b="1" dirty="0">
              <a:solidFill>
                <a:srgbClr val="006600"/>
              </a:solidFill>
              <a:latin typeface="Times New Roman" panose="02020603050405020304" pitchFamily="18" charset="0"/>
            </a:endParaRPr>
          </a:p>
          <a:p>
            <a:pPr eaLnBrk="1" hangingPunct="1">
              <a:lnSpc>
                <a:spcPct val="110000"/>
              </a:lnSpc>
            </a:pPr>
            <a:r>
              <a:rPr lang="en-US" altLang="zh-CN" sz="2400" b="1" dirty="0">
                <a:solidFill>
                  <a:srgbClr val="006600"/>
                </a:solidFill>
                <a:latin typeface="Times New Roman" panose="02020603050405020304" pitchFamily="18" charset="0"/>
              </a:rPr>
              <a:t>AI</a:t>
            </a:r>
            <a:r>
              <a:rPr lang="zh-CN" altLang="en-US" sz="2400" b="1" dirty="0">
                <a:solidFill>
                  <a:srgbClr val="006600"/>
                </a:solidFill>
                <a:latin typeface="Times New Roman" panose="02020603050405020304" pitchFamily="18" charset="0"/>
              </a:rPr>
              <a:t>研究的基本内容</a:t>
            </a:r>
            <a:endParaRPr lang="zh-CN" altLang="en-US" sz="2400" b="1" dirty="0">
              <a:solidFill>
                <a:srgbClr val="006600"/>
              </a:solidFill>
              <a:latin typeface="Times New Roman" panose="02020603050405020304" pitchFamily="18" charset="0"/>
            </a:endParaRPr>
          </a:p>
          <a:p>
            <a:pPr eaLnBrk="1" hangingPunct="1">
              <a:lnSpc>
                <a:spcPct val="110000"/>
              </a:lnSpc>
            </a:pPr>
            <a:r>
              <a:rPr lang="en-US" altLang="zh-CN" sz="2400" b="1" dirty="0">
                <a:solidFill>
                  <a:srgbClr val="006600"/>
                </a:solidFill>
                <a:latin typeface="Times New Roman" panose="02020603050405020304" pitchFamily="18" charset="0"/>
              </a:rPr>
              <a:t>AI</a:t>
            </a:r>
            <a:r>
              <a:rPr lang="zh-CN" altLang="en-US" sz="2400" b="1" dirty="0">
                <a:solidFill>
                  <a:srgbClr val="006600"/>
                </a:solidFill>
                <a:latin typeface="Times New Roman" panose="02020603050405020304" pitchFamily="18" charset="0"/>
              </a:rPr>
              <a:t>研究的不同学派</a:t>
            </a:r>
            <a:endParaRPr lang="zh-CN" altLang="en-US" sz="2400" b="1" dirty="0">
              <a:solidFill>
                <a:srgbClr val="006600"/>
              </a:solidFill>
              <a:latin typeface="Times New Roman" panose="02020603050405020304" pitchFamily="18" charset="0"/>
            </a:endParaRPr>
          </a:p>
          <a:p>
            <a:pPr eaLnBrk="1" hangingPunct="1">
              <a:lnSpc>
                <a:spcPct val="110000"/>
              </a:lnSpc>
            </a:pPr>
            <a:r>
              <a:rPr lang="en-US" altLang="zh-CN" sz="2400" b="1" dirty="0">
                <a:solidFill>
                  <a:srgbClr val="006600"/>
                </a:solidFill>
                <a:latin typeface="Times New Roman" panose="02020603050405020304" pitchFamily="18" charset="0"/>
              </a:rPr>
              <a:t>AI</a:t>
            </a:r>
            <a:r>
              <a:rPr lang="zh-CN" altLang="en-US" sz="2400" b="1" dirty="0">
                <a:solidFill>
                  <a:srgbClr val="006600"/>
                </a:solidFill>
                <a:latin typeface="Times New Roman" panose="02020603050405020304" pitchFamily="18" charset="0"/>
              </a:rPr>
              <a:t>的主要研究和应用领域</a:t>
            </a:r>
            <a:endParaRPr lang="zh-CN" altLang="en-US" sz="2400" b="1" dirty="0">
              <a:solidFill>
                <a:srgbClr val="006600"/>
              </a:solidFill>
              <a:latin typeface="Times New Roman" panose="02020603050405020304" pitchFamily="18" charset="0"/>
            </a:endParaRPr>
          </a:p>
          <a:p>
            <a:pPr eaLnBrk="1" hangingPunct="1">
              <a:lnSpc>
                <a:spcPct val="110000"/>
              </a:lnSpc>
            </a:pPr>
            <a:endParaRPr lang="zh-CN" altLang="en-US" sz="2400" b="1" dirty="0">
              <a:solidFill>
                <a:srgbClr val="006600"/>
              </a:solidFill>
              <a:latin typeface="Times New Roman" panose="02020603050405020304" pitchFamily="18" charset="0"/>
            </a:endParaRPr>
          </a:p>
          <a:p>
            <a:pPr eaLnBrk="1" hangingPunct="1">
              <a:lnSpc>
                <a:spcPct val="110000"/>
              </a:lnSpc>
            </a:pPr>
            <a:endParaRPr lang="zh-CN" altLang="en-US" sz="2600" b="1" dirty="0">
              <a:solidFill>
                <a:srgbClr val="006600"/>
              </a:solidFill>
              <a:latin typeface="Times New Roman" panose="02020603050405020304" pitchFamily="18" charset="0"/>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170" name="Rectangle 2"/>
          <p:cNvSpPr>
            <a:spLocks noGrp="1"/>
          </p:cNvSpPr>
          <p:nvPr>
            <p:ph type="title"/>
          </p:nvPr>
        </p:nvSpPr>
        <p:spPr>
          <a:xfrm>
            <a:off x="457200" y="274638"/>
            <a:ext cx="8229600" cy="1004887"/>
          </a:xfrm>
          <a:ln/>
        </p:spPr>
        <p:txBody>
          <a:bodyPr vert="horz" wrap="square" lIns="91440" tIns="45720" rIns="91440" bIns="45720" anchor="ctr"/>
          <a:p>
            <a:pPr eaLnBrk="1" hangingPunct="1"/>
            <a:r>
              <a:rPr lang="en-US" altLang="zh-CN" sz="4000" b="1" dirty="0">
                <a:solidFill>
                  <a:srgbClr val="FF0000"/>
                </a:solidFill>
                <a:latin typeface="Times New Roman" panose="02020603050405020304" pitchFamily="18" charset="0"/>
              </a:rPr>
              <a:t> AI</a:t>
            </a:r>
            <a:r>
              <a:rPr lang="zh-CN" altLang="en-US" sz="4000" b="1" dirty="0">
                <a:solidFill>
                  <a:srgbClr val="FF0000"/>
                </a:solidFill>
                <a:latin typeface="Times New Roman" panose="02020603050405020304" pitchFamily="18" charset="0"/>
              </a:rPr>
              <a:t>的定义</a:t>
            </a:r>
            <a:br>
              <a:rPr lang="zh-CN" altLang="en-US" sz="4000" b="1" dirty="0">
                <a:solidFill>
                  <a:srgbClr val="FF0000"/>
                </a:solidFill>
                <a:latin typeface="Times New Roman" panose="02020603050405020304" pitchFamily="18" charset="0"/>
              </a:rPr>
            </a:br>
            <a:r>
              <a:rPr lang="zh-CN" altLang="en-US" sz="2000" b="1" dirty="0">
                <a:solidFill>
                  <a:srgbClr val="FF0000"/>
                </a:solidFill>
                <a:latin typeface="Times New Roman" panose="02020603050405020304" pitchFamily="18" charset="0"/>
              </a:rPr>
              <a:t>总述</a:t>
            </a:r>
            <a:endParaRPr lang="zh-CN" altLang="en-US" sz="2000" b="1" dirty="0">
              <a:solidFill>
                <a:srgbClr val="FF0000"/>
              </a:solidFill>
              <a:latin typeface="Times New Roman" panose="02020603050405020304" pitchFamily="18" charset="0"/>
            </a:endParaRPr>
          </a:p>
        </p:txBody>
      </p:sp>
      <p:sp>
        <p:nvSpPr>
          <p:cNvPr id="7171" name="Rectangle 3"/>
          <p:cNvSpPr>
            <a:spLocks noGrp="1"/>
          </p:cNvSpPr>
          <p:nvPr>
            <p:ph idx="1"/>
          </p:nvPr>
        </p:nvSpPr>
        <p:spPr>
          <a:xfrm>
            <a:off x="250825" y="1412875"/>
            <a:ext cx="8547100" cy="5076825"/>
          </a:xfrm>
          <a:ln/>
        </p:spPr>
        <p:txBody>
          <a:bodyPr vert="horz" wrap="square" lIns="91440" tIns="45720" rIns="91440" bIns="45720" anchor="t"/>
          <a:p>
            <a:pPr eaLnBrk="1" hangingPunct="1">
              <a:lnSpc>
                <a:spcPct val="105000"/>
              </a:lnSpc>
            </a:pPr>
            <a:r>
              <a:rPr lang="en-US" altLang="zh-CN" sz="2400" b="1" dirty="0">
                <a:solidFill>
                  <a:srgbClr val="A50021"/>
                </a:solidFill>
              </a:rPr>
              <a:t>AI</a:t>
            </a:r>
            <a:r>
              <a:rPr lang="zh-CN" altLang="en-US" sz="2400" b="1" dirty="0">
                <a:solidFill>
                  <a:srgbClr val="A50021"/>
                </a:solidFill>
              </a:rPr>
              <a:t>的形式化定义</a:t>
            </a:r>
            <a:endParaRPr lang="zh-CN" altLang="en-US" sz="2400" b="1" dirty="0">
              <a:solidFill>
                <a:srgbClr val="A50021"/>
              </a:solidFill>
            </a:endParaRPr>
          </a:p>
          <a:p>
            <a:pPr eaLnBrk="1" hangingPunct="1">
              <a:lnSpc>
                <a:spcPct val="105000"/>
              </a:lnSpc>
            </a:pPr>
            <a:r>
              <a:rPr lang="zh-CN" altLang="en-US" sz="2400" b="1" dirty="0">
                <a:solidFill>
                  <a:srgbClr val="0000CC"/>
                </a:solidFill>
              </a:rPr>
              <a:t>     目前还没有</a:t>
            </a:r>
            <a:endParaRPr lang="zh-CN" altLang="en-US" sz="2400" b="1" dirty="0">
              <a:solidFill>
                <a:srgbClr val="0000CC"/>
              </a:solidFill>
            </a:endParaRPr>
          </a:p>
          <a:p>
            <a:pPr eaLnBrk="1" hangingPunct="1">
              <a:lnSpc>
                <a:spcPct val="105000"/>
              </a:lnSpc>
            </a:pPr>
            <a:r>
              <a:rPr lang="en-US" altLang="zh-CN" sz="2400" b="1" dirty="0">
                <a:solidFill>
                  <a:srgbClr val="A50021"/>
                </a:solidFill>
              </a:rPr>
              <a:t>AI</a:t>
            </a:r>
            <a:r>
              <a:rPr lang="zh-CN" altLang="en-US" sz="2400" b="1" dirty="0">
                <a:solidFill>
                  <a:srgbClr val="A50021"/>
                </a:solidFill>
              </a:rPr>
              <a:t>的一般解释</a:t>
            </a:r>
            <a:endParaRPr lang="zh-CN" altLang="en-US" sz="2400" b="1" dirty="0">
              <a:solidFill>
                <a:srgbClr val="A50021"/>
              </a:solidFill>
            </a:endParaRPr>
          </a:p>
          <a:p>
            <a:pPr eaLnBrk="1" hangingPunct="1">
              <a:lnSpc>
                <a:spcPct val="105000"/>
              </a:lnSpc>
            </a:pPr>
            <a:r>
              <a:rPr lang="zh-CN" altLang="en-US" sz="2000" b="1" dirty="0">
                <a:solidFill>
                  <a:srgbClr val="0000CC"/>
                </a:solidFill>
              </a:rPr>
              <a:t>      </a:t>
            </a:r>
            <a:r>
              <a:rPr lang="zh-CN" altLang="en-US" sz="2400" b="1" dirty="0">
                <a:solidFill>
                  <a:srgbClr val="0000CC"/>
                </a:solidFill>
              </a:rPr>
              <a:t>人工智能就是用人工的方法在机器（计算机）上实现的智能，或称机器智能</a:t>
            </a:r>
            <a:endParaRPr lang="zh-CN" altLang="en-US" sz="2400" b="1" dirty="0">
              <a:solidFill>
                <a:srgbClr val="0000CC"/>
              </a:solidFill>
            </a:endParaRPr>
          </a:p>
          <a:p>
            <a:pPr eaLnBrk="1" hangingPunct="1">
              <a:lnSpc>
                <a:spcPct val="105000"/>
              </a:lnSpc>
            </a:pPr>
            <a:r>
              <a:rPr lang="en-US" altLang="zh-CN" sz="2400" b="1" dirty="0">
                <a:solidFill>
                  <a:srgbClr val="A50021"/>
                </a:solidFill>
              </a:rPr>
              <a:t>AI</a:t>
            </a:r>
            <a:r>
              <a:rPr lang="zh-CN" altLang="en-US" sz="2400" b="1" dirty="0">
                <a:solidFill>
                  <a:srgbClr val="A50021"/>
                </a:solidFill>
              </a:rPr>
              <a:t>无形式化定义的理由</a:t>
            </a:r>
            <a:endParaRPr lang="zh-CN" altLang="en-US" sz="2400" b="1" dirty="0">
              <a:solidFill>
                <a:srgbClr val="A50021"/>
              </a:solidFill>
            </a:endParaRPr>
          </a:p>
          <a:p>
            <a:pPr eaLnBrk="1" hangingPunct="1">
              <a:lnSpc>
                <a:spcPct val="105000"/>
              </a:lnSpc>
            </a:pPr>
            <a:r>
              <a:rPr lang="zh-CN" altLang="en-US" sz="2400" b="1" dirty="0">
                <a:solidFill>
                  <a:srgbClr val="0000CC"/>
                </a:solidFill>
              </a:rPr>
              <a:t>     人工智能的严格定义依赖于对智能的定义</a:t>
            </a:r>
            <a:endParaRPr lang="zh-CN" altLang="en-US" sz="2400" b="1" dirty="0">
              <a:solidFill>
                <a:srgbClr val="0000CC"/>
              </a:solidFill>
            </a:endParaRPr>
          </a:p>
          <a:p>
            <a:pPr eaLnBrk="1" hangingPunct="1">
              <a:lnSpc>
                <a:spcPct val="105000"/>
              </a:lnSpc>
            </a:pPr>
            <a:r>
              <a:rPr lang="zh-CN" altLang="en-US" sz="2400" b="1" dirty="0">
                <a:solidFill>
                  <a:srgbClr val="0000CC"/>
                </a:solidFill>
              </a:rPr>
              <a:t>     即要定义人工智能，首先应该定义智能</a:t>
            </a:r>
            <a:endParaRPr lang="zh-CN" altLang="en-US" sz="2400" b="1" dirty="0">
              <a:solidFill>
                <a:srgbClr val="0000CC"/>
              </a:solidFill>
            </a:endParaRPr>
          </a:p>
          <a:p>
            <a:pPr eaLnBrk="1" hangingPunct="1">
              <a:lnSpc>
                <a:spcPct val="105000"/>
              </a:lnSpc>
            </a:pPr>
            <a:r>
              <a:rPr lang="zh-CN" altLang="en-US" sz="2400" b="1" dirty="0">
                <a:solidFill>
                  <a:srgbClr val="0000CC"/>
                </a:solidFill>
              </a:rPr>
              <a:t>     但智能本身也还无严格定义</a:t>
            </a:r>
            <a:endParaRPr lang="zh-CN" altLang="en-US" sz="2400" b="1" dirty="0">
              <a:solidFill>
                <a:srgbClr val="0000CC"/>
              </a:solidFill>
            </a:endParaRPr>
          </a:p>
          <a:p>
            <a:pPr eaLnBrk="1" hangingPunct="1">
              <a:lnSpc>
                <a:spcPct val="105000"/>
              </a:lnSpc>
            </a:pPr>
            <a:r>
              <a:rPr lang="zh-CN" altLang="en-US" sz="2400" b="1" dirty="0">
                <a:solidFill>
                  <a:srgbClr val="A50021"/>
                </a:solidFill>
              </a:rPr>
              <a:t>如何讨论</a:t>
            </a:r>
            <a:r>
              <a:rPr lang="en-US" altLang="zh-CN" sz="2400" b="1" dirty="0">
                <a:solidFill>
                  <a:srgbClr val="A50021"/>
                </a:solidFill>
              </a:rPr>
              <a:t>AI</a:t>
            </a:r>
            <a:r>
              <a:rPr lang="zh-CN" altLang="en-US" sz="2400" b="1" dirty="0">
                <a:solidFill>
                  <a:srgbClr val="A50021"/>
                </a:solidFill>
              </a:rPr>
              <a:t>的定义</a:t>
            </a:r>
            <a:endParaRPr lang="zh-CN" altLang="en-US" sz="2400" b="1" dirty="0">
              <a:solidFill>
                <a:srgbClr val="A50021"/>
              </a:solidFill>
            </a:endParaRPr>
          </a:p>
          <a:p>
            <a:pPr eaLnBrk="1" hangingPunct="1">
              <a:lnSpc>
                <a:spcPct val="105000"/>
              </a:lnSpc>
            </a:pPr>
            <a:r>
              <a:rPr lang="zh-CN" altLang="en-US" sz="2400" b="1" dirty="0">
                <a:solidFill>
                  <a:srgbClr val="0000CC"/>
                </a:solidFill>
              </a:rPr>
              <a:t>    应先对人类的自然智能进行讨论</a:t>
            </a:r>
            <a:endParaRPr lang="zh-CN" altLang="en-US" sz="2400" b="1" dirty="0">
              <a:solidFill>
                <a:srgbClr val="0000CC"/>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8194" name="Rectangle 3"/>
          <p:cNvSpPr>
            <a:spLocks noGrp="1"/>
          </p:cNvSpPr>
          <p:nvPr>
            <p:ph idx="1"/>
          </p:nvPr>
        </p:nvSpPr>
        <p:spPr>
          <a:xfrm>
            <a:off x="609600" y="1268413"/>
            <a:ext cx="8153400" cy="5329237"/>
          </a:xfrm>
          <a:ln/>
        </p:spPr>
        <p:txBody>
          <a:bodyPr vert="horz" wrap="square" lIns="91440" tIns="45720" rIns="91440" bIns="45720" anchor="t"/>
          <a:p>
            <a:pPr eaLnBrk="1" hangingPunct="1">
              <a:lnSpc>
                <a:spcPct val="90000"/>
              </a:lnSpc>
            </a:pPr>
            <a:r>
              <a:rPr lang="zh-CN" altLang="en-US" sz="2400" b="1" dirty="0">
                <a:solidFill>
                  <a:srgbClr val="A50021"/>
                </a:solidFill>
                <a:latin typeface="Times New Roman" panose="02020603050405020304" pitchFamily="18" charset="0"/>
              </a:rPr>
              <a:t>自然智能</a:t>
            </a:r>
            <a:endParaRPr lang="zh-CN" altLang="en-US" sz="2400" b="1" dirty="0">
              <a:solidFill>
                <a:srgbClr val="A50021"/>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指人类和一些动物所具有的智力和行为能力</a:t>
            </a:r>
            <a:endParaRPr lang="zh-CN" altLang="en-US" sz="2400" b="1" dirty="0">
              <a:solidFill>
                <a:srgbClr val="0000CC"/>
              </a:solidFill>
              <a:latin typeface="Times New Roman" panose="02020603050405020304" pitchFamily="18" charset="0"/>
            </a:endParaRPr>
          </a:p>
          <a:p>
            <a:pPr eaLnBrk="1" hangingPunct="1">
              <a:lnSpc>
                <a:spcPct val="90000"/>
              </a:lnSpc>
            </a:pPr>
            <a:r>
              <a:rPr lang="zh-CN" altLang="en-US" sz="2400" b="1" dirty="0">
                <a:solidFill>
                  <a:srgbClr val="A50021"/>
                </a:solidFill>
                <a:latin typeface="Times New Roman" panose="02020603050405020304" pitchFamily="18" charset="0"/>
              </a:rPr>
              <a:t>人类的自然智能（简称智能）</a:t>
            </a:r>
            <a:endParaRPr lang="zh-CN" altLang="en-US" sz="2400" b="1" dirty="0">
              <a:solidFill>
                <a:srgbClr val="A50021"/>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指人类在认识客观世界中，由思维过程和脑力活动所表现出的综合能力。</a:t>
            </a:r>
            <a:endParaRPr lang="zh-CN" altLang="en-US" sz="2400" b="1" dirty="0">
              <a:solidFill>
                <a:srgbClr val="0000CC"/>
              </a:solidFill>
              <a:latin typeface="Times New Roman" panose="02020603050405020304" pitchFamily="18" charset="0"/>
            </a:endParaRPr>
          </a:p>
          <a:p>
            <a:pPr eaLnBrk="1" hangingPunct="1">
              <a:lnSpc>
                <a:spcPct val="90000"/>
              </a:lnSpc>
            </a:pPr>
            <a:r>
              <a:rPr lang="zh-CN" altLang="en-US" sz="2400" b="1" dirty="0">
                <a:solidFill>
                  <a:srgbClr val="A50021"/>
                </a:solidFill>
                <a:latin typeface="Times New Roman" panose="02020603050405020304" pitchFamily="18" charset="0"/>
              </a:rPr>
              <a:t>人类大脑是如何实现智能的</a:t>
            </a:r>
            <a:endParaRPr lang="zh-CN" altLang="en-US" sz="2400" b="1" dirty="0">
              <a:solidFill>
                <a:srgbClr val="A50021"/>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两大难题之一：宇宙起源、人脑奥秘</a:t>
            </a:r>
            <a:endParaRPr lang="zh-CN" altLang="en-US" sz="2400" b="1" dirty="0">
              <a:solidFill>
                <a:srgbClr val="0000CC"/>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对人脑奥秘知之甚少</a:t>
            </a:r>
            <a:endParaRPr lang="zh-CN" altLang="en-US" sz="2400" b="1" dirty="0">
              <a:solidFill>
                <a:srgbClr val="0000CC"/>
              </a:solidFill>
              <a:latin typeface="Times New Roman" panose="02020603050405020304" pitchFamily="18" charset="0"/>
            </a:endParaRPr>
          </a:p>
          <a:p>
            <a:pPr eaLnBrk="1" hangingPunct="1">
              <a:lnSpc>
                <a:spcPct val="90000"/>
              </a:lnSpc>
            </a:pPr>
            <a:r>
              <a:rPr lang="zh-CN" altLang="en-US" sz="2400" b="1" dirty="0">
                <a:solidFill>
                  <a:srgbClr val="A50021"/>
                </a:solidFill>
                <a:latin typeface="Times New Roman" panose="02020603050405020304" pitchFamily="18" charset="0"/>
              </a:rPr>
              <a:t>对人脑奥秘知道什么</a:t>
            </a:r>
            <a:endParaRPr lang="zh-CN" altLang="en-US" sz="2400" b="1" dirty="0">
              <a:solidFill>
                <a:srgbClr val="A50021"/>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结构：</a:t>
            </a:r>
            <a:r>
              <a:rPr lang="en-US" altLang="zh-CN" sz="2400" b="1" dirty="0">
                <a:solidFill>
                  <a:srgbClr val="0000CC"/>
                </a:solidFill>
                <a:latin typeface="Times New Roman" panose="02020603050405020304" pitchFamily="18" charset="0"/>
              </a:rPr>
              <a:t>10</a:t>
            </a:r>
            <a:r>
              <a:rPr lang="en-US" altLang="zh-CN" sz="2400" b="1" baseline="30000" dirty="0">
                <a:solidFill>
                  <a:srgbClr val="0000CC"/>
                </a:solidFill>
                <a:latin typeface="Times New Roman" panose="02020603050405020304" pitchFamily="18" charset="0"/>
              </a:rPr>
              <a:t>11-12 </a:t>
            </a:r>
            <a:r>
              <a:rPr lang="zh-CN" altLang="en-US" sz="2400" b="1" dirty="0">
                <a:solidFill>
                  <a:srgbClr val="0000CC"/>
                </a:solidFill>
                <a:latin typeface="Times New Roman" panose="02020603050405020304" pitchFamily="18" charset="0"/>
              </a:rPr>
              <a:t>量级的神经元，分布并行</a:t>
            </a:r>
            <a:endParaRPr lang="zh-CN" altLang="en-US" sz="2400" b="1" dirty="0">
              <a:solidFill>
                <a:srgbClr val="0000CC"/>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功能：记忆、思维、观察、分析 等</a:t>
            </a:r>
            <a:endParaRPr lang="zh-CN" altLang="en-US" sz="2400" b="1" dirty="0">
              <a:solidFill>
                <a:srgbClr val="0000CC"/>
              </a:solidFill>
              <a:latin typeface="Times New Roman" panose="02020603050405020304" pitchFamily="18" charset="0"/>
            </a:endParaRPr>
          </a:p>
          <a:p>
            <a:pPr eaLnBrk="1" hangingPunct="1">
              <a:lnSpc>
                <a:spcPct val="90000"/>
              </a:lnSpc>
            </a:pPr>
            <a:r>
              <a:rPr lang="zh-CN" altLang="en-US" sz="2400" b="1" dirty="0">
                <a:solidFill>
                  <a:srgbClr val="A50021"/>
                </a:solidFill>
                <a:latin typeface="Times New Roman" panose="02020603050405020304" pitchFamily="18" charset="0"/>
              </a:rPr>
              <a:t>对智能的严格定义</a:t>
            </a:r>
            <a:endParaRPr lang="zh-CN" altLang="en-US" sz="2400" b="1" dirty="0">
              <a:solidFill>
                <a:srgbClr val="A50021"/>
              </a:solidFill>
              <a:latin typeface="Times New Roman" panose="02020603050405020304" pitchFamily="18" charset="0"/>
            </a:endParaRPr>
          </a:p>
          <a:p>
            <a:pPr eaLnBrk="1" hangingPunct="1">
              <a:lnSpc>
                <a:spcPct val="90000"/>
              </a:lnSpc>
            </a:pPr>
            <a:r>
              <a:rPr lang="zh-CN" altLang="en-US" sz="2400" b="1" dirty="0">
                <a:solidFill>
                  <a:srgbClr val="0000CC"/>
                </a:solidFill>
                <a:latin typeface="Times New Roman" panose="02020603050405020304" pitchFamily="18" charset="0"/>
              </a:rPr>
              <a:t>     有待于人脑奥秘的揭示，进一步认识</a:t>
            </a:r>
            <a:endParaRPr lang="zh-CN" altLang="en-US" sz="2400" b="1" dirty="0">
              <a:solidFill>
                <a:srgbClr val="0000CC"/>
              </a:solidFill>
              <a:latin typeface="Times New Roman" panose="02020603050405020304" pitchFamily="18" charset="0"/>
            </a:endParaRPr>
          </a:p>
        </p:txBody>
      </p:sp>
      <p:sp>
        <p:nvSpPr>
          <p:cNvPr id="8195" name="Rectangle 5"/>
          <p:cNvSpPr>
            <a:spLocks noGrp="1" noRot="1"/>
          </p:cNvSpPr>
          <p:nvPr>
            <p:ph type="title"/>
          </p:nvPr>
        </p:nvSpPr>
        <p:spPr>
          <a:xfrm>
            <a:off x="457200" y="274638"/>
            <a:ext cx="8229600" cy="1004887"/>
          </a:xfrm>
          <a:ln/>
        </p:spPr>
        <p:txBody>
          <a:bodyPr vert="horz" wrap="square" lIns="91440" tIns="45720" rIns="91440" bIns="45720" anchor="ctr"/>
          <a:p>
            <a:pPr eaLnBrk="1" hangingPunct="1"/>
            <a:r>
              <a:rPr lang="en-US" altLang="zh-CN" sz="4000" b="1" dirty="0">
                <a:solidFill>
                  <a:srgbClr val="FF0000"/>
                </a:solidFill>
              </a:rPr>
              <a:t> AI</a:t>
            </a:r>
            <a:r>
              <a:rPr lang="zh-CN" altLang="en-US" sz="4000" b="1" dirty="0">
                <a:solidFill>
                  <a:srgbClr val="FF0000"/>
                </a:solidFill>
              </a:rPr>
              <a:t>的定义</a:t>
            </a:r>
            <a:br>
              <a:rPr lang="zh-CN" altLang="en-US" sz="4000" b="1" dirty="0">
                <a:solidFill>
                  <a:srgbClr val="FF0000"/>
                </a:solidFill>
              </a:rPr>
            </a:br>
            <a:r>
              <a:rPr lang="zh-CN" altLang="en-US" sz="2000" b="1" dirty="0">
                <a:solidFill>
                  <a:srgbClr val="FF0000"/>
                </a:solidFill>
              </a:rPr>
              <a:t>智能（自然智能）</a:t>
            </a:r>
            <a:endParaRPr lang="zh-CN" altLang="en-US" sz="2000" b="1" dirty="0">
              <a:solidFill>
                <a:srgbClr val="FF0000"/>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218" name="Rectangle 2"/>
          <p:cNvSpPr>
            <a:spLocks noGrp="1"/>
          </p:cNvSpPr>
          <p:nvPr>
            <p:ph type="title"/>
          </p:nvPr>
        </p:nvSpPr>
        <p:spPr>
          <a:xfrm>
            <a:off x="457200" y="274638"/>
            <a:ext cx="8229600" cy="931862"/>
          </a:xfrm>
          <a:ln/>
        </p:spPr>
        <p:txBody>
          <a:bodyPr vert="horz" wrap="square" lIns="91440" tIns="45720" rIns="91440" bIns="45720" anchor="ctr"/>
          <a:p>
            <a:pPr eaLnBrk="1" hangingPunct="1"/>
            <a:r>
              <a:rPr lang="en-US" altLang="zh-CN" sz="4000" b="1" dirty="0">
                <a:solidFill>
                  <a:srgbClr val="FF0000"/>
                </a:solidFill>
              </a:rPr>
              <a:t> AI</a:t>
            </a:r>
            <a:r>
              <a:rPr lang="zh-CN" altLang="en-US" sz="4000" b="1" dirty="0">
                <a:solidFill>
                  <a:srgbClr val="FF0000"/>
                </a:solidFill>
              </a:rPr>
              <a:t>的定义</a:t>
            </a:r>
            <a:br>
              <a:rPr lang="zh-CN" altLang="en-US" sz="4000" b="1" dirty="0">
                <a:solidFill>
                  <a:srgbClr val="FF0000"/>
                </a:solidFill>
              </a:rPr>
            </a:br>
            <a:r>
              <a:rPr lang="zh-CN" altLang="en-US" sz="2000" b="1" dirty="0">
                <a:solidFill>
                  <a:srgbClr val="FF0000"/>
                </a:solidFill>
              </a:rPr>
              <a:t>认识智能的观点</a:t>
            </a:r>
            <a:endParaRPr lang="zh-CN" altLang="en-US" sz="2000" b="1" dirty="0">
              <a:solidFill>
                <a:srgbClr val="FF0000"/>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9219" name="Rectangle 3"/>
          <p:cNvSpPr>
            <a:spLocks noGrp="1"/>
          </p:cNvSpPr>
          <p:nvPr>
            <p:ph idx="1"/>
          </p:nvPr>
        </p:nvSpPr>
        <p:spPr>
          <a:xfrm>
            <a:off x="609600" y="1268413"/>
            <a:ext cx="8153400" cy="5400675"/>
          </a:xfrm>
          <a:ln/>
        </p:spPr>
        <p:txBody>
          <a:bodyPr vert="horz" wrap="square" lIns="91440" tIns="45720" rIns="91440" bIns="45720" anchor="t"/>
          <a:p>
            <a:pPr eaLnBrk="1" hangingPunct="1"/>
            <a:r>
              <a:rPr lang="zh-CN" altLang="en-US" sz="2400" b="1" dirty="0">
                <a:solidFill>
                  <a:srgbClr val="A50021"/>
                </a:solidFill>
                <a:latin typeface="Times New Roman" panose="02020603050405020304" pitchFamily="18" charset="0"/>
              </a:rPr>
              <a:t>思维理论</a:t>
            </a:r>
            <a:endParaRPr lang="zh-CN" altLang="en-US" sz="2400" b="1" dirty="0">
              <a:solidFill>
                <a:srgbClr val="A50021"/>
              </a:solidFill>
              <a:latin typeface="Times New Roman" panose="02020603050405020304" pitchFamily="18" charset="0"/>
            </a:endParaRPr>
          </a:p>
          <a:p>
            <a:pPr eaLnBrk="1" hangingPunct="1"/>
            <a:r>
              <a:rPr lang="zh-CN" altLang="en-US" sz="2400" b="1" dirty="0">
                <a:solidFill>
                  <a:srgbClr val="0000CC"/>
                </a:solidFill>
                <a:latin typeface="Times New Roman" panose="02020603050405020304" pitchFamily="18" charset="0"/>
              </a:rPr>
              <a:t>     智能来源于思维活动，智能的核心是思维，人的一切知识都是思维的产物。可望通过对思维规律和思维方法的研究，来揭示智能的本质。</a:t>
            </a:r>
            <a:endParaRPr lang="zh-CN" altLang="en-US" sz="2400" b="1" dirty="0">
              <a:solidFill>
                <a:srgbClr val="0000CC"/>
              </a:solidFill>
              <a:latin typeface="Times New Roman" panose="02020603050405020304" pitchFamily="18" charset="0"/>
            </a:endParaRPr>
          </a:p>
          <a:p>
            <a:pPr eaLnBrk="1" hangingPunct="1"/>
            <a:r>
              <a:rPr lang="zh-CN" altLang="en-US" sz="2400" b="1" dirty="0">
                <a:solidFill>
                  <a:srgbClr val="A50021"/>
                </a:solidFill>
                <a:latin typeface="Times New Roman" panose="02020603050405020304" pitchFamily="18" charset="0"/>
              </a:rPr>
              <a:t>知识阈值理论</a:t>
            </a:r>
            <a:endParaRPr lang="zh-CN" altLang="en-US" sz="2400" b="1" dirty="0">
              <a:solidFill>
                <a:srgbClr val="A50021"/>
              </a:solidFill>
              <a:latin typeface="Times New Roman" panose="02020603050405020304" pitchFamily="18" charset="0"/>
            </a:endParaRPr>
          </a:p>
          <a:p>
            <a:pPr eaLnBrk="1" hangingPunct="1"/>
            <a:r>
              <a:rPr lang="zh-CN" altLang="en-US" sz="2400" b="1" dirty="0">
                <a:solidFill>
                  <a:srgbClr val="0000CC"/>
                </a:solidFill>
                <a:latin typeface="Times New Roman" panose="02020603050405020304" pitchFamily="18" charset="0"/>
              </a:rPr>
              <a:t>     智能取决于知识的数量及其可运用程度。一个系统所具有的可运用知识越多，其智能就会越高。</a:t>
            </a:r>
            <a:endParaRPr lang="zh-CN" altLang="en-US" sz="2400" b="1" dirty="0">
              <a:solidFill>
                <a:srgbClr val="0000CC"/>
              </a:solidFill>
              <a:latin typeface="Times New Roman" panose="02020603050405020304" pitchFamily="18" charset="0"/>
            </a:endParaRPr>
          </a:p>
          <a:p>
            <a:pPr eaLnBrk="1" hangingPunct="1"/>
            <a:r>
              <a:rPr lang="zh-CN" altLang="en-US" sz="2400" b="1" dirty="0">
                <a:solidFill>
                  <a:srgbClr val="A50021"/>
                </a:solidFill>
                <a:latin typeface="Times New Roman" panose="02020603050405020304" pitchFamily="18" charset="0"/>
              </a:rPr>
              <a:t>进化理论</a:t>
            </a:r>
            <a:endParaRPr lang="zh-CN" altLang="en-US" sz="2400" b="1" dirty="0">
              <a:solidFill>
                <a:srgbClr val="A50021"/>
              </a:solidFill>
              <a:latin typeface="Times New Roman" panose="02020603050405020304" pitchFamily="18" charset="0"/>
            </a:endParaRPr>
          </a:p>
          <a:p>
            <a:pPr eaLnBrk="1" hangingPunct="1"/>
            <a:r>
              <a:rPr lang="zh-CN" altLang="en-US" sz="2400" b="1" dirty="0">
                <a:solidFill>
                  <a:srgbClr val="0000CC"/>
                </a:solidFill>
                <a:latin typeface="Times New Roman" panose="02020603050405020304" pitchFamily="18" charset="0"/>
              </a:rPr>
              <a:t>     是美国</a:t>
            </a:r>
            <a:r>
              <a:rPr lang="en-US" altLang="zh-CN" sz="2400" b="1" dirty="0">
                <a:solidFill>
                  <a:srgbClr val="0000CC"/>
                </a:solidFill>
                <a:latin typeface="Times New Roman" panose="02020603050405020304" pitchFamily="18" charset="0"/>
              </a:rPr>
              <a:t>MIT</a:t>
            </a:r>
            <a:r>
              <a:rPr lang="zh-CN" altLang="en-US" sz="2400" b="1" dirty="0">
                <a:solidFill>
                  <a:srgbClr val="0000CC"/>
                </a:solidFill>
                <a:latin typeface="Times New Roman" panose="02020603050405020304" pitchFamily="18" charset="0"/>
              </a:rPr>
              <a:t>的</a:t>
            </a:r>
            <a:r>
              <a:rPr lang="en-US" altLang="zh-CN" sz="2400" b="1" dirty="0">
                <a:solidFill>
                  <a:srgbClr val="0000CC"/>
                </a:solidFill>
                <a:latin typeface="Times New Roman" panose="02020603050405020304" pitchFamily="18" charset="0"/>
              </a:rPr>
              <a:t>Brooks</a:t>
            </a:r>
            <a:r>
              <a:rPr lang="zh-CN" altLang="en-US" sz="2400" b="1" dirty="0">
                <a:solidFill>
                  <a:srgbClr val="0000CC"/>
                </a:solidFill>
                <a:latin typeface="Times New Roman" panose="02020603050405020304" pitchFamily="18" charset="0"/>
              </a:rPr>
              <a:t>在对人造机器虫研究的基础上提出来的。智能取决于感知和行为，取决于对外界复杂环境的适应，智能不需要知识、不需要表示、不需要推理，智能可由逐步进化来实现。</a:t>
            </a:r>
            <a:endParaRPr lang="zh-CN" altLang="en-US" sz="2400" b="1" dirty="0">
              <a:solidFill>
                <a:srgbClr val="0000CC"/>
              </a:solidFill>
              <a:latin typeface="Times New Roman" panose="02020603050405020304" pitchFamily="18" charset="0"/>
            </a:endParaRPr>
          </a:p>
          <a:p>
            <a:pPr eaLnBrk="1" hangingPunct="1"/>
            <a:r>
              <a:rPr lang="zh-CN" altLang="en-US" sz="2400" b="1" dirty="0">
                <a:solidFill>
                  <a:srgbClr val="0000CC"/>
                </a:solidFill>
                <a:latin typeface="Times New Roman" panose="02020603050405020304" pitchFamily="18" charset="0"/>
              </a:rPr>
              <a:t>不一致，从层次结构再认识</a:t>
            </a:r>
            <a:endParaRPr lang="zh-CN" altLang="en-US" sz="2400" b="1" dirty="0">
              <a:solidFill>
                <a:srgbClr val="0000CC"/>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0242" name="Rectangle 2"/>
          <p:cNvSpPr>
            <a:spLocks noGrp="1"/>
          </p:cNvSpPr>
          <p:nvPr>
            <p:ph type="title"/>
          </p:nvPr>
        </p:nvSpPr>
        <p:spPr>
          <a:xfrm>
            <a:off x="457200" y="274638"/>
            <a:ext cx="8229600" cy="968375"/>
          </a:xfrm>
          <a:ln/>
        </p:spPr>
        <p:txBody>
          <a:bodyPr vert="horz" wrap="square" lIns="91440" tIns="45720" rIns="91440" bIns="45720" anchor="ctr"/>
          <a:p>
            <a:pPr eaLnBrk="1" hangingPunct="1"/>
            <a:r>
              <a:rPr lang="en-US" altLang="zh-CN" sz="4000" b="1" dirty="0">
                <a:solidFill>
                  <a:srgbClr val="FF0000"/>
                </a:solidFill>
              </a:rPr>
              <a:t> AI</a:t>
            </a:r>
            <a:r>
              <a:rPr lang="zh-CN" altLang="en-US" sz="4000" b="1" dirty="0">
                <a:solidFill>
                  <a:srgbClr val="FF0000"/>
                </a:solidFill>
              </a:rPr>
              <a:t>的定义</a:t>
            </a:r>
            <a:br>
              <a:rPr lang="zh-CN" altLang="en-US" sz="4000" b="1" dirty="0">
                <a:solidFill>
                  <a:srgbClr val="FF0000"/>
                </a:solidFill>
              </a:rPr>
            </a:br>
            <a:r>
              <a:rPr lang="zh-CN" altLang="en-US" sz="2000" b="1" dirty="0">
                <a:solidFill>
                  <a:srgbClr val="FF0000"/>
                </a:solidFill>
              </a:rPr>
              <a:t>智能的层次结构</a:t>
            </a:r>
            <a:endParaRPr lang="zh-CN" altLang="en-US" sz="2000" b="1" dirty="0">
              <a:solidFill>
                <a:srgbClr val="FF0000"/>
              </a:solidFill>
            </a:endParaRPr>
          </a:p>
        </p:txBody>
      </p:sp>
      <p:sp>
        <p:nvSpPr>
          <p:cNvPr id="10243" name="Rectangle 3"/>
          <p:cNvSpPr>
            <a:spLocks noGrp="1"/>
          </p:cNvSpPr>
          <p:nvPr>
            <p:ph idx="1"/>
          </p:nvPr>
        </p:nvSpPr>
        <p:spPr>
          <a:xfrm>
            <a:off x="323850" y="1341438"/>
            <a:ext cx="8439150" cy="5256212"/>
          </a:xfrm>
          <a:ln/>
        </p:spPr>
        <p:txBody>
          <a:bodyPr vert="horz" wrap="square" lIns="91440" tIns="45720" rIns="91440" bIns="45720" anchor="t"/>
          <a:p>
            <a:pPr eaLnBrk="1" hangingPunct="1"/>
            <a:r>
              <a:rPr lang="zh-CN" altLang="en-US" sz="2400" b="1" dirty="0">
                <a:solidFill>
                  <a:srgbClr val="A50021"/>
                </a:solidFill>
              </a:rPr>
              <a:t>高层智能</a:t>
            </a:r>
            <a:endParaRPr lang="zh-CN" altLang="en-US" sz="2400" b="1" dirty="0">
              <a:solidFill>
                <a:srgbClr val="A50021"/>
              </a:solidFill>
            </a:endParaRPr>
          </a:p>
          <a:p>
            <a:pPr eaLnBrk="1" hangingPunct="1"/>
            <a:r>
              <a:rPr lang="zh-CN" altLang="en-US" sz="2400" b="1" dirty="0">
                <a:solidFill>
                  <a:srgbClr val="0000CC"/>
                </a:solidFill>
              </a:rPr>
              <a:t>     以大脑皮层（抑制中枢）为主，主要完成记忆、思维等活动。</a:t>
            </a:r>
            <a:endParaRPr lang="zh-CN" altLang="en-US" sz="2400" b="1" dirty="0">
              <a:solidFill>
                <a:srgbClr val="0000CC"/>
              </a:solidFill>
            </a:endParaRPr>
          </a:p>
          <a:p>
            <a:pPr eaLnBrk="1" hangingPunct="1"/>
            <a:r>
              <a:rPr lang="zh-CN" altLang="en-US" sz="2400" b="1" dirty="0">
                <a:solidFill>
                  <a:srgbClr val="A50021"/>
                </a:solidFill>
              </a:rPr>
              <a:t>中层智能</a:t>
            </a:r>
            <a:endParaRPr lang="zh-CN" altLang="en-US" sz="2400" b="1" dirty="0">
              <a:solidFill>
                <a:srgbClr val="A50021"/>
              </a:solidFill>
            </a:endParaRPr>
          </a:p>
          <a:p>
            <a:pPr eaLnBrk="1" hangingPunct="1"/>
            <a:r>
              <a:rPr lang="zh-CN" altLang="en-US" sz="2400" b="1" dirty="0">
                <a:solidFill>
                  <a:srgbClr val="0000CC"/>
                </a:solidFill>
              </a:rPr>
              <a:t>     以丘脑（感觉中枢）为主，主要完成感知活动。</a:t>
            </a:r>
            <a:endParaRPr lang="zh-CN" altLang="en-US" sz="2400" b="1" dirty="0">
              <a:solidFill>
                <a:srgbClr val="0000CC"/>
              </a:solidFill>
            </a:endParaRPr>
          </a:p>
          <a:p>
            <a:pPr eaLnBrk="1" hangingPunct="1"/>
            <a:r>
              <a:rPr lang="zh-CN" altLang="en-US" sz="2400" b="1" dirty="0">
                <a:solidFill>
                  <a:srgbClr val="A50021"/>
                </a:solidFill>
              </a:rPr>
              <a:t>低层智能</a:t>
            </a:r>
            <a:endParaRPr lang="zh-CN" altLang="en-US" sz="2400" b="1" dirty="0">
              <a:solidFill>
                <a:srgbClr val="A50021"/>
              </a:solidFill>
            </a:endParaRPr>
          </a:p>
          <a:p>
            <a:pPr eaLnBrk="1" hangingPunct="1"/>
            <a:r>
              <a:rPr lang="zh-CN" altLang="en-US" sz="2400" b="1" dirty="0">
                <a:solidFill>
                  <a:srgbClr val="0000CC"/>
                </a:solidFill>
              </a:rPr>
              <a:t>      以小脑、脊髓为主，主要完成动作反应活动。</a:t>
            </a:r>
            <a:endParaRPr lang="zh-CN" altLang="en-US" sz="2400" b="1" dirty="0">
              <a:solidFill>
                <a:srgbClr val="0000CC"/>
              </a:solidFill>
            </a:endParaRPr>
          </a:p>
          <a:p>
            <a:pPr eaLnBrk="1" hangingPunct="1"/>
            <a:r>
              <a:rPr lang="zh-CN" altLang="en-US" sz="2400" b="1" dirty="0">
                <a:solidFill>
                  <a:srgbClr val="A50021"/>
                </a:solidFill>
              </a:rPr>
              <a:t>不同观点在层次结构中的对应关系</a:t>
            </a:r>
            <a:endParaRPr lang="zh-CN" altLang="en-US" sz="2400" b="1" dirty="0">
              <a:solidFill>
                <a:srgbClr val="A50021"/>
              </a:solidFill>
            </a:endParaRPr>
          </a:p>
          <a:p>
            <a:pPr eaLnBrk="1" hangingPunct="1"/>
            <a:r>
              <a:rPr lang="zh-CN" altLang="en-US" sz="2400" b="1" dirty="0">
                <a:solidFill>
                  <a:srgbClr val="0000CC"/>
                </a:solidFill>
              </a:rPr>
              <a:t>       思维理论        </a:t>
            </a:r>
            <a:endParaRPr lang="zh-CN" altLang="en-US" sz="2400" b="1" dirty="0">
              <a:solidFill>
                <a:srgbClr val="0000CC"/>
              </a:solidFill>
            </a:endParaRPr>
          </a:p>
          <a:p>
            <a:pPr eaLnBrk="1" hangingPunct="1"/>
            <a:r>
              <a:rPr lang="zh-CN" altLang="en-US" sz="2400" b="1" dirty="0">
                <a:solidFill>
                  <a:srgbClr val="0000CC"/>
                </a:solidFill>
              </a:rPr>
              <a:t>       知识阈值理论 </a:t>
            </a:r>
            <a:endParaRPr lang="zh-CN" altLang="en-US" sz="2400" b="1" dirty="0">
              <a:solidFill>
                <a:srgbClr val="0000CC"/>
              </a:solidFill>
            </a:endParaRPr>
          </a:p>
          <a:p>
            <a:pPr eaLnBrk="1" hangingPunct="1"/>
            <a:r>
              <a:rPr lang="zh-CN" altLang="en-US" sz="2400" b="1" dirty="0">
                <a:solidFill>
                  <a:srgbClr val="0000CC"/>
                </a:solidFill>
              </a:rPr>
              <a:t>       进化理论                中层智能和低层智能</a:t>
            </a:r>
            <a:endParaRPr lang="zh-CN" altLang="en-US" sz="2400" b="1" dirty="0">
              <a:solidFill>
                <a:srgbClr val="0000CC"/>
              </a:solidFill>
            </a:endParaRPr>
          </a:p>
          <a:p>
            <a:pPr eaLnBrk="1" hangingPunct="1"/>
            <a:r>
              <a:rPr lang="zh-CN" altLang="en-US" sz="2400" b="1" dirty="0">
                <a:solidFill>
                  <a:srgbClr val="006600"/>
                </a:solidFill>
              </a:rPr>
              <a:t>包含哪些能力？</a:t>
            </a:r>
            <a:endParaRPr lang="zh-CN" altLang="en-US" sz="2400" b="1" dirty="0">
              <a:solidFill>
                <a:srgbClr val="006600"/>
              </a:solidFill>
            </a:endParaRPr>
          </a:p>
        </p:txBody>
      </p:sp>
      <p:sp>
        <p:nvSpPr>
          <p:cNvPr id="10244" name="AutoShape 4"/>
          <p:cNvSpPr/>
          <p:nvPr/>
        </p:nvSpPr>
        <p:spPr>
          <a:xfrm>
            <a:off x="3419475" y="4941888"/>
            <a:ext cx="215900" cy="503237"/>
          </a:xfrm>
          <a:prstGeom prst="rightBrace">
            <a:avLst>
              <a:gd name="adj1" fmla="val 19413"/>
              <a:gd name="adj2" fmla="val 50000"/>
            </a:avLst>
          </a:prstGeom>
          <a:noFill/>
          <a:ln w="9525" cap="flat" cmpd="sng">
            <a:solidFill>
              <a:srgbClr val="0000CC"/>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0245" name="Text Box 5"/>
          <p:cNvSpPr txBox="1"/>
          <p:nvPr/>
        </p:nvSpPr>
        <p:spPr>
          <a:xfrm>
            <a:off x="3922713" y="4941888"/>
            <a:ext cx="1296987" cy="366712"/>
          </a:xfrm>
          <a:prstGeom prst="rect">
            <a:avLst/>
          </a:prstGeom>
          <a:noFill/>
          <a:ln w="9525">
            <a:noFill/>
          </a:ln>
        </p:spPr>
        <p:txBody>
          <a:bodyPr anchor="t">
            <a:spAutoFit/>
          </a:bodyPr>
          <a:p>
            <a:pPr eaLnBrk="0" hangingPunct="0">
              <a:spcBef>
                <a:spcPct val="50000"/>
              </a:spcBef>
            </a:pPr>
            <a:endParaRPr lang="zh-CN" altLang="zh-CN" dirty="0">
              <a:latin typeface="Arial" panose="020B0604020202020204" pitchFamily="34" charset="0"/>
              <a:ea typeface="宋体" panose="02010600030101010101" pitchFamily="2" charset="-122"/>
            </a:endParaRPr>
          </a:p>
        </p:txBody>
      </p:sp>
      <p:sp>
        <p:nvSpPr>
          <p:cNvPr id="10246" name="Text Box 6"/>
          <p:cNvSpPr txBox="1"/>
          <p:nvPr/>
        </p:nvSpPr>
        <p:spPr>
          <a:xfrm>
            <a:off x="3810000" y="4953000"/>
            <a:ext cx="1512888" cy="457200"/>
          </a:xfrm>
          <a:prstGeom prst="rect">
            <a:avLst/>
          </a:prstGeom>
          <a:noFill/>
          <a:ln w="9525">
            <a:noFill/>
          </a:ln>
        </p:spPr>
        <p:txBody>
          <a:bodyPr anchor="t">
            <a:spAutoFit/>
          </a:bodyPr>
          <a:p>
            <a:pPr eaLnBrk="0" hangingPunct="0">
              <a:spcBef>
                <a:spcPct val="50000"/>
              </a:spcBef>
            </a:pPr>
            <a:r>
              <a:rPr lang="zh-CN" altLang="en-US" sz="2400" b="1" dirty="0">
                <a:solidFill>
                  <a:srgbClr val="0000CC"/>
                </a:solidFill>
                <a:latin typeface="Arial" panose="020B0604020202020204" pitchFamily="34" charset="0"/>
                <a:ea typeface="宋体" panose="02010600030101010101" pitchFamily="2" charset="-122"/>
              </a:rPr>
              <a:t>高层智能</a:t>
            </a:r>
            <a:endParaRPr lang="zh-CN" altLang="en-US" sz="2400" b="1" dirty="0">
              <a:solidFill>
                <a:srgbClr val="0000CC"/>
              </a:solidFill>
              <a:latin typeface="Arial" panose="020B0604020202020204" pitchFamily="34" charset="0"/>
              <a:ea typeface="宋体" panose="02010600030101010101" pitchFamily="2" charset="-122"/>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1266" name="Rectangle 2"/>
          <p:cNvSpPr>
            <a:spLocks noGrp="1"/>
          </p:cNvSpPr>
          <p:nvPr>
            <p:ph type="title"/>
          </p:nvPr>
        </p:nvSpPr>
        <p:spPr>
          <a:xfrm>
            <a:off x="457200" y="274638"/>
            <a:ext cx="8229600" cy="968375"/>
          </a:xfrm>
          <a:ln/>
        </p:spPr>
        <p:txBody>
          <a:bodyPr vert="horz" wrap="square" lIns="91440" tIns="45720" rIns="91440" bIns="45720" anchor="ctr"/>
          <a:p>
            <a:pPr eaLnBrk="1" hangingPunct="1"/>
            <a:r>
              <a:rPr lang="en-US" altLang="zh-CN" sz="4000" b="1" dirty="0">
                <a:solidFill>
                  <a:srgbClr val="FF0000"/>
                </a:solidFill>
              </a:rPr>
              <a:t> AI</a:t>
            </a:r>
            <a:r>
              <a:rPr lang="zh-CN" altLang="en-US" sz="4000" b="1" dirty="0">
                <a:solidFill>
                  <a:srgbClr val="FF0000"/>
                </a:solidFill>
              </a:rPr>
              <a:t>的定义</a:t>
            </a:r>
            <a:br>
              <a:rPr lang="zh-CN" altLang="en-US" sz="4000" b="1" dirty="0">
                <a:solidFill>
                  <a:srgbClr val="FF0000"/>
                </a:solidFill>
              </a:rPr>
            </a:br>
            <a:r>
              <a:rPr lang="zh-CN" altLang="en-US" sz="2000" b="1" dirty="0">
                <a:solidFill>
                  <a:srgbClr val="FF0000"/>
                </a:solidFill>
              </a:rPr>
              <a:t>智能包含的能力（</a:t>
            </a:r>
            <a:r>
              <a:rPr lang="en-US" altLang="zh-CN" sz="2000" b="1" dirty="0">
                <a:solidFill>
                  <a:srgbClr val="FF0000"/>
                </a:solidFill>
              </a:rPr>
              <a:t>1/2</a:t>
            </a:r>
            <a:r>
              <a:rPr lang="zh-CN" altLang="en-US" sz="2000" b="1" dirty="0">
                <a:solidFill>
                  <a:srgbClr val="FF0000"/>
                </a:solidFill>
              </a:rPr>
              <a:t>）</a:t>
            </a:r>
            <a:endParaRPr lang="zh-CN" altLang="en-US" sz="2000" b="1" dirty="0">
              <a:solidFill>
                <a:srgbClr val="FF0000"/>
              </a:solidFill>
            </a:endParaRPr>
          </a:p>
        </p:txBody>
      </p:sp>
      <p:pic>
        <p:nvPicPr>
          <p:cNvPr id="2" name="图片 1" descr="jinandaxue"/>
          <p:cNvPicPr>
            <a:picLocks noChangeAspect="1"/>
          </p:cNvPicPr>
          <p:nvPr/>
        </p:nvPicPr>
        <p:blipFill>
          <a:blip r:embed="rId1"/>
          <a:stretch>
            <a:fillRect/>
          </a:stretch>
        </p:blipFill>
        <p:spPr>
          <a:xfrm>
            <a:off x="7425055" y="5155565"/>
            <a:ext cx="1614805" cy="1614805"/>
          </a:xfrm>
          <a:prstGeom prst="rect">
            <a:avLst/>
          </a:prstGeom>
        </p:spPr>
      </p:pic>
      <p:sp>
        <p:nvSpPr>
          <p:cNvPr id="11267" name="Rectangle 3"/>
          <p:cNvSpPr>
            <a:spLocks noGrp="1"/>
          </p:cNvSpPr>
          <p:nvPr>
            <p:ph idx="1"/>
          </p:nvPr>
        </p:nvSpPr>
        <p:spPr>
          <a:xfrm>
            <a:off x="323850" y="1268413"/>
            <a:ext cx="8439150" cy="5329237"/>
          </a:xfrm>
          <a:ln/>
        </p:spPr>
        <p:txBody>
          <a:bodyPr vert="horz" wrap="square" lIns="91440" tIns="45720" rIns="91440" bIns="45720" anchor="t"/>
          <a:p>
            <a:pPr eaLnBrk="1" hangingPunct="1"/>
            <a:r>
              <a:rPr lang="zh-CN" altLang="en-US" sz="2000" b="1" dirty="0">
                <a:solidFill>
                  <a:srgbClr val="A50021"/>
                </a:solidFill>
              </a:rPr>
              <a:t>感知能力</a:t>
            </a:r>
            <a:endParaRPr lang="zh-CN" altLang="en-US" sz="2000" b="1" dirty="0">
              <a:solidFill>
                <a:srgbClr val="A50021"/>
              </a:solidFill>
            </a:endParaRPr>
          </a:p>
          <a:p>
            <a:pPr eaLnBrk="1" hangingPunct="1"/>
            <a:r>
              <a:rPr lang="zh-CN" altLang="en-US" sz="2000" b="1" dirty="0">
                <a:solidFill>
                  <a:srgbClr val="0000CC"/>
                </a:solidFill>
              </a:rPr>
              <a:t>     通过感知器官感知外界的能力。是人类获得外界信息的基本途径，其处理方式有以下两种：</a:t>
            </a:r>
            <a:endParaRPr lang="zh-CN" altLang="en-US" sz="2000" b="1" dirty="0">
              <a:solidFill>
                <a:srgbClr val="0000CC"/>
              </a:solidFill>
            </a:endParaRPr>
          </a:p>
          <a:p>
            <a:pPr eaLnBrk="1" hangingPunct="1"/>
            <a:r>
              <a:rPr lang="zh-CN" altLang="en-US" sz="2000" b="1" dirty="0">
                <a:solidFill>
                  <a:srgbClr val="0000CC"/>
                </a:solidFill>
              </a:rPr>
              <a:t>      </a:t>
            </a:r>
            <a:r>
              <a:rPr lang="zh-CN" altLang="en-US" sz="2000" b="1" dirty="0">
                <a:solidFill>
                  <a:srgbClr val="008000"/>
                </a:solidFill>
              </a:rPr>
              <a:t>感知</a:t>
            </a:r>
            <a:r>
              <a:rPr lang="en-US" altLang="zh-CN" sz="2000" b="1" dirty="0">
                <a:solidFill>
                  <a:srgbClr val="008000"/>
                </a:solidFill>
              </a:rPr>
              <a:t>--</a:t>
            </a:r>
            <a:r>
              <a:rPr lang="zh-CN" altLang="en-US" sz="2000" b="1" dirty="0">
                <a:solidFill>
                  <a:srgbClr val="008000"/>
                </a:solidFill>
              </a:rPr>
              <a:t>动作方式：</a:t>
            </a:r>
            <a:r>
              <a:rPr lang="zh-CN" altLang="en-US" sz="2000" b="1" dirty="0">
                <a:solidFill>
                  <a:srgbClr val="0000CC"/>
                </a:solidFill>
              </a:rPr>
              <a:t>对简单、紧急信息</a:t>
            </a:r>
            <a:endParaRPr lang="zh-CN" altLang="en-US" sz="2000" b="1" dirty="0">
              <a:solidFill>
                <a:srgbClr val="0000CC"/>
              </a:solidFill>
            </a:endParaRPr>
          </a:p>
          <a:p>
            <a:pPr eaLnBrk="1" hangingPunct="1"/>
            <a:r>
              <a:rPr lang="zh-CN" altLang="en-US" sz="2000" b="1" dirty="0">
                <a:solidFill>
                  <a:srgbClr val="008000"/>
                </a:solidFill>
              </a:rPr>
              <a:t>      感知</a:t>
            </a:r>
            <a:r>
              <a:rPr lang="en-US" altLang="zh-CN" sz="2000" b="1" dirty="0">
                <a:solidFill>
                  <a:srgbClr val="008000"/>
                </a:solidFill>
              </a:rPr>
              <a:t>--</a:t>
            </a:r>
            <a:r>
              <a:rPr lang="zh-CN" altLang="en-US" sz="2000" b="1" dirty="0">
                <a:solidFill>
                  <a:srgbClr val="008000"/>
                </a:solidFill>
              </a:rPr>
              <a:t>思维</a:t>
            </a:r>
            <a:r>
              <a:rPr lang="en-US" altLang="zh-CN" sz="2000" b="1" dirty="0">
                <a:solidFill>
                  <a:srgbClr val="008000"/>
                </a:solidFill>
              </a:rPr>
              <a:t>--</a:t>
            </a:r>
            <a:r>
              <a:rPr lang="zh-CN" altLang="en-US" sz="2000" b="1" dirty="0">
                <a:solidFill>
                  <a:srgbClr val="008000"/>
                </a:solidFill>
              </a:rPr>
              <a:t>动作方式：</a:t>
            </a:r>
            <a:r>
              <a:rPr lang="zh-CN" altLang="en-US" sz="2000" b="1" dirty="0">
                <a:solidFill>
                  <a:srgbClr val="0000CC"/>
                </a:solidFill>
              </a:rPr>
              <a:t>对复杂信息     </a:t>
            </a:r>
            <a:endParaRPr lang="zh-CN" altLang="en-US" sz="2000" b="1" dirty="0">
              <a:solidFill>
                <a:srgbClr val="0000CC"/>
              </a:solidFill>
            </a:endParaRPr>
          </a:p>
          <a:p>
            <a:pPr eaLnBrk="1" hangingPunct="1"/>
            <a:r>
              <a:rPr lang="zh-CN" altLang="en-US" sz="2000" b="1" dirty="0">
                <a:solidFill>
                  <a:srgbClr val="A50021"/>
                </a:solidFill>
              </a:rPr>
              <a:t>记忆和思维能力</a:t>
            </a:r>
            <a:endParaRPr lang="zh-CN" altLang="en-US" sz="2000" b="1" dirty="0">
              <a:solidFill>
                <a:srgbClr val="A50021"/>
              </a:solidFill>
            </a:endParaRPr>
          </a:p>
          <a:p>
            <a:pPr eaLnBrk="1" hangingPunct="1"/>
            <a:r>
              <a:rPr lang="zh-CN" altLang="en-US" sz="2000" b="1" dirty="0">
                <a:solidFill>
                  <a:srgbClr val="008000"/>
                </a:solidFill>
              </a:rPr>
              <a:t>      记忆：</a:t>
            </a:r>
            <a:r>
              <a:rPr lang="zh-CN" altLang="en-US" sz="2000" b="1" dirty="0">
                <a:solidFill>
                  <a:srgbClr val="0000CC"/>
                </a:solidFill>
              </a:rPr>
              <a:t>对感知到的外界信息和由思维产生的内部知识的存储过程</a:t>
            </a:r>
            <a:endParaRPr lang="zh-CN" altLang="en-US" sz="2000" b="1" dirty="0">
              <a:solidFill>
                <a:srgbClr val="0000CC"/>
              </a:solidFill>
            </a:endParaRPr>
          </a:p>
          <a:p>
            <a:pPr eaLnBrk="1" hangingPunct="1"/>
            <a:r>
              <a:rPr lang="zh-CN" altLang="en-US" sz="2000" b="1" dirty="0">
                <a:solidFill>
                  <a:srgbClr val="008000"/>
                </a:solidFill>
              </a:rPr>
              <a:t>      思维：</a:t>
            </a:r>
            <a:r>
              <a:rPr lang="zh-CN" altLang="en-US" sz="2000" b="1" dirty="0">
                <a:solidFill>
                  <a:srgbClr val="0000CC"/>
                </a:solidFill>
              </a:rPr>
              <a:t>对已存储信息或知识的本质属性、内部知识的认识过程</a:t>
            </a:r>
            <a:endParaRPr lang="zh-CN" altLang="en-US" sz="2000" b="1" dirty="0">
              <a:solidFill>
                <a:srgbClr val="0000CC"/>
              </a:solidFill>
            </a:endParaRPr>
          </a:p>
          <a:p>
            <a:pPr eaLnBrk="1" hangingPunct="1"/>
            <a:r>
              <a:rPr lang="zh-CN" altLang="en-US" sz="2000" b="1" dirty="0">
                <a:solidFill>
                  <a:srgbClr val="008000"/>
                </a:solidFill>
              </a:rPr>
              <a:t>      思维方式：</a:t>
            </a:r>
            <a:endParaRPr lang="zh-CN" altLang="en-US" sz="2000" b="1" dirty="0">
              <a:solidFill>
                <a:srgbClr val="008000"/>
              </a:solidFill>
            </a:endParaRPr>
          </a:p>
          <a:p>
            <a:pPr eaLnBrk="1" hangingPunct="1"/>
            <a:r>
              <a:rPr lang="zh-CN" altLang="en-US" sz="2000" b="1" dirty="0">
                <a:solidFill>
                  <a:srgbClr val="33CC33"/>
                </a:solidFill>
              </a:rPr>
              <a:t>            抽象思维（逻辑思维）：</a:t>
            </a:r>
            <a:r>
              <a:rPr lang="zh-CN" altLang="en-US" sz="2000" b="1" dirty="0">
                <a:solidFill>
                  <a:srgbClr val="0000CC"/>
                </a:solidFill>
              </a:rPr>
              <a:t>根据逻辑规则对信息和知识进行处理的理性思维方式。例如，逻辑推理等</a:t>
            </a:r>
            <a:endParaRPr lang="zh-CN" altLang="en-US" sz="2000" b="1" dirty="0">
              <a:solidFill>
                <a:srgbClr val="0000CC"/>
              </a:solidFill>
            </a:endParaRPr>
          </a:p>
          <a:p>
            <a:pPr eaLnBrk="1" hangingPunct="1"/>
            <a:r>
              <a:rPr lang="zh-CN" altLang="en-US" sz="2000" b="1" dirty="0">
                <a:solidFill>
                  <a:srgbClr val="33CC33"/>
                </a:solidFill>
              </a:rPr>
              <a:t>            形象思维（直感思维）：</a:t>
            </a:r>
            <a:r>
              <a:rPr lang="zh-CN" altLang="en-US" sz="2000" b="1" dirty="0">
                <a:solidFill>
                  <a:srgbClr val="0000CC"/>
                </a:solidFill>
              </a:rPr>
              <a:t>基于形象概念，根据感性形象认识材料对客观现象进行处理的一种思维方式。例如，图像、景物识别等</a:t>
            </a:r>
            <a:endParaRPr lang="zh-CN" altLang="en-US" sz="2000" b="1" dirty="0">
              <a:solidFill>
                <a:srgbClr val="0000CC"/>
              </a:solidFill>
            </a:endParaRPr>
          </a:p>
          <a:p>
            <a:pPr eaLnBrk="1" hangingPunct="1"/>
            <a:r>
              <a:rPr lang="zh-CN" altLang="en-US" sz="2000" b="1" dirty="0">
                <a:solidFill>
                  <a:srgbClr val="33CC33"/>
                </a:solidFill>
              </a:rPr>
              <a:t>            灵感思维（顿悟思维）：</a:t>
            </a:r>
            <a:r>
              <a:rPr lang="zh-CN" altLang="en-US" sz="2000" b="1" dirty="0">
                <a:solidFill>
                  <a:srgbClr val="0000CC"/>
                </a:solidFill>
              </a:rPr>
              <a:t>是一种显意识和潜意识相互作用的思维方式。例如，因灵感而顿时开窍</a:t>
            </a:r>
            <a:endParaRPr lang="zh-CN" altLang="en-US" sz="2000" b="1" dirty="0">
              <a:solidFill>
                <a:srgbClr val="0000CC"/>
              </a:solidFill>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8156</Words>
  <Application>WPS 演示</Application>
  <PresentationFormat>全屏显示(4:3)</PresentationFormat>
  <Paragraphs>424</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宋体</vt:lpstr>
      <vt:lpstr>Wingdings</vt:lpstr>
      <vt:lpstr>Times New Roman</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王万森</dc:creator>
  <cp:lastModifiedBy>伊旋</cp:lastModifiedBy>
  <cp:revision>169</cp:revision>
  <dcterms:created xsi:type="dcterms:W3CDTF">2003-02-17T14:33:04Z</dcterms:created>
  <dcterms:modified xsi:type="dcterms:W3CDTF">2019-05-17T03:03:58Z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