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8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3"/>
    <p:restoredTop sz="94694"/>
  </p:normalViewPr>
  <p:slideViewPr>
    <p:cSldViewPr snapToGrid="0" snapToObjects="1">
      <p:cViewPr varScale="1">
        <p:scale>
          <a:sx n="152" d="100"/>
          <a:sy n="152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50EE-724C-C74D-A5D5-1FC351E8E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E3E1C-9A95-D648-929D-C8F250C40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FEE20-70F5-1F4B-BE44-C41FED6C4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581-3429-D740-917C-F157951950EE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7C6D3-1D9A-CC44-A210-B7E55282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67353-12C2-2546-B274-B7F3720F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BA09-2551-7145-9C2D-FAAD3CD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2ACF2-BF8B-5A41-A618-2DB623B9C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5C48F-5E71-0D40-B748-46DCC0367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D67D7-6962-3144-B249-401EDB1A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581-3429-D740-917C-F157951950EE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3A31-F083-714F-AFA7-FCB0D7C2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33476-6510-1847-B1D2-68992A26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BA09-2551-7145-9C2D-FAAD3CD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0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901630-5113-DA47-AB04-D3E33B00C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48FFD-4800-2642-9F0F-A183FAF8C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37091-8E7A-F248-AC85-AF20E666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581-3429-D740-917C-F157951950EE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AEB91-4719-1749-A5A2-D859BC70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7AE68-6CF3-5140-BAF5-FBBBDADF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BA09-2551-7145-9C2D-FAAD3CD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7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087C3-B49E-B248-A867-F10150DC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4FEDF-01B1-1540-8145-A0FD55E8A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71B18-0349-094E-8D92-9863DDDE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581-3429-D740-917C-F157951950EE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0C3AA-C23D-014E-8748-16C636B0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08348-0604-9645-AD7A-237CE4CA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BA09-2551-7145-9C2D-FAAD3CD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7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97BE-11C5-CA48-9167-B03FB2AF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29372-2F2F-CE4A-AB9B-EE4B57B55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7B9D7-81F0-4A47-A91D-FE437435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581-3429-D740-917C-F157951950EE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49879-1B57-F347-BC95-AA540AF4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AF020-52F5-3E4A-B7A0-E2EE6C4E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BA09-2551-7145-9C2D-FAAD3CD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4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52D3-2B40-9945-96A7-A6189E9F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27C50-053C-844A-826C-476AB814D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C597C-5153-9F44-B137-9686B4CBC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496F5-C73D-E44D-A396-26EC9B54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581-3429-D740-917C-F157951950EE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526FA-F90A-DA42-9E5E-D0A49054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22D17-94B8-614C-BC97-859BD435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BA09-2551-7145-9C2D-FAAD3CD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7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D63C-8120-3D45-851B-643742D1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D2C4A-9775-904C-8656-4DE262536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A4CD1-991F-F44A-A44D-16852A6C9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9DBAAD-6325-3D4F-AF16-90E6FD95E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9953E-35D9-8E41-B3B7-8156B94BC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E58B6D-E92C-3941-A920-0C9A2FE1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581-3429-D740-917C-F157951950EE}" type="datetimeFigureOut">
              <a:rPr lang="en-US" smtClean="0"/>
              <a:t>7/5/19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15B6A-282E-BC49-9198-5018B0BB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E988D-73CC-734C-ADDB-6EC42BCE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BA09-2551-7145-9C2D-FAAD3CD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6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51E6-406A-5D40-A4DD-1983AD65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F6566-D6E5-F342-B5AA-013CC1A1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581-3429-D740-917C-F157951950EE}" type="datetimeFigureOut">
              <a:rPr lang="en-US" smtClean="0"/>
              <a:t>7/5/19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C8ACC-0569-5548-8ED6-E14F2334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B304C-340C-034D-8293-6EF85F56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BA09-2551-7145-9C2D-FAAD3CD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3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0528F-36B8-6A45-A1E7-A1D019A0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581-3429-D740-917C-F157951950EE}" type="datetimeFigureOut">
              <a:rPr lang="en-US" smtClean="0"/>
              <a:t>7/5/19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823E5-531D-1540-BC9B-3E85896C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D1596-38C9-6D4D-ACB2-268F12BD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BA09-2551-7145-9C2D-FAAD3CD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9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B908-98CD-F642-8353-9E8F3B099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77335-6278-B346-B2BE-EF654894F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87783-F300-7845-80F8-729DC02EB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8EE1F-1FFD-5D42-8539-9965753E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581-3429-D740-917C-F157951950EE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565EB-AA28-4641-BF9E-7119081C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9373D-393A-FE41-B0F7-7B449077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BA09-2551-7145-9C2D-FAAD3CD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8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36A74-B3D6-AE40-80E4-C4C51751A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2374F-C35D-B441-BFD1-7BC79F9C1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33F5C-8231-3D4C-B892-01D47BB83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23597-332D-B848-AC0C-6B90A032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9581-3429-D740-917C-F157951950EE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2225B-91BD-0243-A724-3D700303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C6749-3DCC-634A-938C-8558902F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BA09-2551-7145-9C2D-FAAD3CD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3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94A39-0BA4-C54B-B404-FCD914115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568E8-0220-C849-8E4D-66DD3D00F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D2561-BB0C-5949-BEB0-70E6E0759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49581-3429-D740-917C-F157951950EE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8083E-DF29-7D42-9D06-5ACE3BEB1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1F31E-3368-9E42-BC40-E77CFADD0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DBA09-2551-7145-9C2D-FAAD3CD1F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9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6385-0657-2546-AE21-C9D8AD3A70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b="1" dirty="0"/>
              <a:t>Lab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1909F-F84D-A04D-ACDC-E7B66CCD7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6256"/>
            <a:ext cx="9144000" cy="1655762"/>
          </a:xfrm>
        </p:spPr>
        <p:txBody>
          <a:bodyPr/>
          <a:lstStyle/>
          <a:p>
            <a:r>
              <a:rPr lang="en-US" dirty="0"/>
              <a:t>Yijun</a:t>
            </a:r>
          </a:p>
        </p:txBody>
      </p:sp>
    </p:spTree>
    <p:extLst>
      <p:ext uri="{BB962C8B-B14F-4D97-AF65-F5344CB8AC3E}">
        <p14:creationId xmlns:p14="http://schemas.microsoft.com/office/powerpoint/2010/main" val="360488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D4F8-E00D-B04F-8E35-D09B57D1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Your Recommendation System…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07A0F-DEBB-C64D-8626-A53806569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339" y="1783644"/>
            <a:ext cx="5273322" cy="446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5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13199-5F4E-754B-9287-916736CF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2906F-5273-F14D-A83B-6F9010A70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Item-based Collaborative Filtering Recommendation System</a:t>
            </a:r>
          </a:p>
          <a:p>
            <a:pPr lvl="1">
              <a:buFontTx/>
              <a:buChar char="-"/>
            </a:pPr>
            <a:r>
              <a:rPr lang="en-US" sz="2000" dirty="0"/>
              <a:t>Yelp Datasets</a:t>
            </a:r>
            <a:r>
              <a:rPr lang="zh-CN" altLang="en-US" sz="2000" dirty="0"/>
              <a:t> </a:t>
            </a:r>
            <a:r>
              <a:rPr lang="en-US" altLang="zh-CN" sz="2000" dirty="0"/>
              <a:t>Introduction</a:t>
            </a:r>
            <a:r>
              <a:rPr lang="en-US" sz="2000" dirty="0"/>
              <a:t> (7/8)</a:t>
            </a:r>
          </a:p>
          <a:p>
            <a:pPr lvl="1">
              <a:buFontTx/>
              <a:buChar char="-"/>
            </a:pPr>
            <a:r>
              <a:rPr lang="en-US" sz="2000" dirty="0"/>
              <a:t>Pearson Correlation (7/8)</a:t>
            </a:r>
          </a:p>
          <a:p>
            <a:pPr lvl="1">
              <a:buFontTx/>
              <a:buChar char="-"/>
            </a:pPr>
            <a:r>
              <a:rPr lang="en-US" sz="2000" dirty="0"/>
              <a:t>Weighted Average for Prediction (7/9)</a:t>
            </a:r>
          </a:p>
          <a:p>
            <a:pPr lvl="1">
              <a:buFontTx/>
              <a:buChar char="-"/>
            </a:pPr>
            <a:r>
              <a:rPr lang="en-US" sz="2000" dirty="0"/>
              <a:t>Model Evaluation (7/9)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Spatial Data Visualization</a:t>
            </a:r>
          </a:p>
          <a:p>
            <a:pPr lvl="1">
              <a:buFontTx/>
              <a:buChar char="-"/>
            </a:pPr>
            <a:r>
              <a:rPr lang="en-US" sz="2000" dirty="0"/>
              <a:t>QGIS Tutorial (7/</a:t>
            </a:r>
            <a:r>
              <a:rPr lang="en-US" altLang="zh-CN" sz="2000" dirty="0"/>
              <a:t>8</a:t>
            </a:r>
            <a:r>
              <a:rPr lang="en-US" sz="2000" dirty="0"/>
              <a:t>)</a:t>
            </a:r>
          </a:p>
          <a:p>
            <a:pPr lvl="1">
              <a:buFontTx/>
              <a:buChar char="-"/>
            </a:pPr>
            <a:r>
              <a:rPr lang="en-US" sz="2000" dirty="0"/>
              <a:t>Visualization with Yelp Datasets (7/9)</a:t>
            </a:r>
          </a:p>
          <a:p>
            <a:pPr lvl="1">
              <a:buFontTx/>
              <a:buChar char="-"/>
            </a:pPr>
            <a:r>
              <a:rPr lang="en-US" sz="2000" dirty="0"/>
              <a:t>Spatial Computing using QGIS (7/9)</a:t>
            </a:r>
          </a:p>
          <a:p>
            <a:pPr lvl="1"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744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3E94A-D73D-D64F-B1DC-FC4AAE26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Tasks (7/9)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DD43-BFA7-0C4F-B425-CEE4BF6D7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Continue your recommendation system </a:t>
            </a:r>
          </a:p>
          <a:p>
            <a:pPr lvl="1">
              <a:buFontTx/>
              <a:buChar char="-"/>
            </a:pPr>
            <a:r>
              <a:rPr lang="en-US" sz="2000" dirty="0"/>
              <a:t>Implement the functions to compute weighted average as the prediction result</a:t>
            </a:r>
          </a:p>
          <a:p>
            <a:pPr lvl="1">
              <a:buFontTx/>
              <a:buChar char="-"/>
            </a:pPr>
            <a:endParaRPr lang="en-US" sz="2000" dirty="0"/>
          </a:p>
          <a:p>
            <a:r>
              <a:rPr lang="en-US" sz="2400" dirty="0"/>
              <a:t>Set up QGIS environment</a:t>
            </a:r>
          </a:p>
          <a:p>
            <a:endParaRPr lang="en-US" sz="2400" dirty="0"/>
          </a:p>
          <a:p>
            <a:r>
              <a:rPr lang="en-US" sz="2400" dirty="0"/>
              <a:t>Add multiple layers for visualization</a:t>
            </a:r>
          </a:p>
          <a:p>
            <a:pPr lvl="1">
              <a:buFontTx/>
              <a:buChar char="-"/>
            </a:pPr>
            <a:r>
              <a:rPr lang="en-US" sz="2000" dirty="0"/>
              <a:t>Vector data</a:t>
            </a:r>
          </a:p>
          <a:p>
            <a:pPr lvl="1">
              <a:buFontTx/>
              <a:buChar char="-"/>
            </a:pPr>
            <a:r>
              <a:rPr lang="en-US" sz="2000" dirty="0"/>
              <a:t>Shape files</a:t>
            </a:r>
          </a:p>
          <a:p>
            <a:pPr lvl="1">
              <a:buFontTx/>
              <a:buChar char="-"/>
            </a:pPr>
            <a:endParaRPr lang="en-US" sz="2000" dirty="0"/>
          </a:p>
          <a:p>
            <a:r>
              <a:rPr lang="en-US" sz="2400" dirty="0"/>
              <a:t>Spatial join with different layers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784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5E7C-5483-5E40-922D-B184583F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Weighed Average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53B13B-E46E-B540-8783-3BEEED26DB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sz="2400" dirty="0"/>
                  <a:t>For the item-based CF algorithm, to predict rating for user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and item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/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sz="2000" dirty="0"/>
                  <a:t>Find other neighboring items that user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rated on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sz="2000" dirty="0"/>
                  <a:t>Summarize over top </a:t>
                </a:r>
                <a:r>
                  <a:rPr lang="en-US" sz="2000" i="1" dirty="0"/>
                  <a:t>N</a:t>
                </a:r>
                <a:r>
                  <a:rPr lang="en-US" sz="2000" dirty="0"/>
                  <a:t> correlated items (most similar to item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) rated by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sz="2000" dirty="0"/>
                  <a:t>You can tune the number of neighbors to make the best performance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53B13B-E46E-B540-8783-3BEEED26DB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93877EE-F293-1E4E-9E38-356E51D0D4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8121" y="5445418"/>
                <a:ext cx="11195757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is the weight between item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and item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is the rating of user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on item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93877EE-F293-1E4E-9E38-356E51D0D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21" y="5445418"/>
                <a:ext cx="11195757" cy="4351338"/>
              </a:xfrm>
              <a:prstGeom prst="rect">
                <a:avLst/>
              </a:prstGeom>
              <a:blipFill>
                <a:blip r:embed="rId3"/>
                <a:stretch>
                  <a:fillRect l="-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556F16B-C65C-B146-8A81-7F414BE672B8}"/>
              </a:ext>
            </a:extLst>
          </p:cNvPr>
          <p:cNvSpPr/>
          <p:nvPr/>
        </p:nvSpPr>
        <p:spPr>
          <a:xfrm>
            <a:off x="471214" y="6055297"/>
            <a:ext cx="114286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66"/>
                </a:solidFill>
              </a:rPr>
              <a:t>Note: Cannot predict for a new coming user or item =&gt; “Cold Start Problem”</a:t>
            </a:r>
          </a:p>
        </p:txBody>
      </p:sp>
      <p:pic>
        <p:nvPicPr>
          <p:cNvPr id="7" name="Picture 6" descr="itemBasedPrediction.tiff">
            <a:extLst>
              <a:ext uri="{FF2B5EF4-FFF2-40B4-BE49-F238E27FC236}">
                <a16:creationId xmlns:a16="http://schemas.microsoft.com/office/drawing/2014/main" id="{7582EEDB-A232-BE4C-8A9E-7A840A4BF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09" y="4001294"/>
            <a:ext cx="3683000" cy="144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1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D4F8-E00D-B04F-8E35-D09B57D1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Average Example</a:t>
            </a:r>
          </a:p>
        </p:txBody>
      </p:sp>
      <p:graphicFrame>
        <p:nvGraphicFramePr>
          <p:cNvPr id="6" name="Group 392">
            <a:extLst>
              <a:ext uri="{FF2B5EF4-FFF2-40B4-BE49-F238E27FC236}">
                <a16:creationId xmlns:a16="http://schemas.microsoft.com/office/drawing/2014/main" id="{49582E63-35B7-614C-86AB-AA1423A73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95713"/>
              </p:ext>
            </p:extLst>
          </p:nvPr>
        </p:nvGraphicFramePr>
        <p:xfrm>
          <a:off x="1024465" y="1710620"/>
          <a:ext cx="10143070" cy="2209270"/>
        </p:xfrm>
        <a:graphic>
          <a:graphicData uri="http://schemas.openxmlformats.org/drawingml/2006/table">
            <a:tbl>
              <a:tblPr rtl="1"/>
              <a:tblGrid>
                <a:gridCol w="2028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4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3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2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1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5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item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4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?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5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item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5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item 3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341847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5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item 4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920034"/>
                  </a:ext>
                </a:extLst>
              </a:tr>
            </a:tbl>
          </a:graphicData>
        </a:graphic>
      </p:graphicFrame>
      <p:grpSp>
        <p:nvGrpSpPr>
          <p:cNvPr id="7" name="Group 393">
            <a:extLst>
              <a:ext uri="{FF2B5EF4-FFF2-40B4-BE49-F238E27FC236}">
                <a16:creationId xmlns:a16="http://schemas.microsoft.com/office/drawing/2014/main" id="{957F1B86-9AD9-8148-86B2-FDB9D582C1A0}"/>
              </a:ext>
            </a:extLst>
          </p:cNvPr>
          <p:cNvGrpSpPr>
            <a:grpSpLocks/>
          </p:cNvGrpSpPr>
          <p:nvPr/>
        </p:nvGrpSpPr>
        <p:grpSpPr bwMode="auto">
          <a:xfrm>
            <a:off x="6299731" y="4057442"/>
            <a:ext cx="5153025" cy="369888"/>
            <a:chOff x="1495" y="3762"/>
            <a:chExt cx="3246" cy="233"/>
          </a:xfrm>
        </p:grpSpPr>
        <p:sp>
          <p:nvSpPr>
            <p:cNvPr id="8" name="Rectangle 385">
              <a:extLst>
                <a:ext uri="{FF2B5EF4-FFF2-40B4-BE49-F238E27FC236}">
                  <a16:creationId xmlns:a16="http://schemas.microsoft.com/office/drawing/2014/main" id="{9B0DE2D4-2BF5-514F-A21F-3B7584AFD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" y="3795"/>
              <a:ext cx="173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386">
              <a:extLst>
                <a:ext uri="{FF2B5EF4-FFF2-40B4-BE49-F238E27FC236}">
                  <a16:creationId xmlns:a16="http://schemas.microsoft.com/office/drawing/2014/main" id="{D0C28C34-997E-C644-9434-2CDCABCF4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792"/>
              <a:ext cx="173" cy="173"/>
            </a:xfrm>
            <a:prstGeom prst="rect">
              <a:avLst/>
            </a:prstGeom>
            <a:solidFill>
              <a:srgbClr val="FFF90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387">
              <a:extLst>
                <a:ext uri="{FF2B5EF4-FFF2-40B4-BE49-F238E27FC236}">
                  <a16:creationId xmlns:a16="http://schemas.microsoft.com/office/drawing/2014/main" id="{1238B0F8-7C28-A64E-8843-64399E9F47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8" y="3762"/>
              <a:ext cx="124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 dirty="0">
                  <a:cs typeface="Arial" pitchFamily="34" charset="0"/>
                </a:rPr>
                <a:t>- unknown rating</a:t>
              </a:r>
            </a:p>
          </p:txBody>
        </p:sp>
        <p:sp>
          <p:nvSpPr>
            <p:cNvPr id="11" name="Text Box 388">
              <a:extLst>
                <a:ext uri="{FF2B5EF4-FFF2-40B4-BE49-F238E27FC236}">
                  <a16:creationId xmlns:a16="http://schemas.microsoft.com/office/drawing/2014/main" id="{5E8E0E1A-CA8C-BE4B-B966-327A9F59A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9" y="3762"/>
              <a:ext cx="15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 dirty="0">
                  <a:cs typeface="Arial" pitchFamily="34" charset="0"/>
                </a:rPr>
                <a:t>- rating between 1 to 5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4E3C39F-0CAC-6649-9701-B3D0C8B22EC0}"/>
                  </a:ext>
                </a:extLst>
              </p:cNvPr>
              <p:cNvSpPr/>
              <p:nvPr/>
            </p:nvSpPr>
            <p:spPr>
              <a:xfrm>
                <a:off x="964035" y="5635346"/>
                <a:ext cx="1264862" cy="349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4E3C39F-0CAC-6649-9701-B3D0C8B22E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35" y="5635346"/>
                <a:ext cx="1264862" cy="349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F9867F6-D5AF-F143-A77C-FFE5B6A04FF2}"/>
                  </a:ext>
                </a:extLst>
              </p:cNvPr>
              <p:cNvSpPr/>
              <p:nvPr/>
            </p:nvSpPr>
            <p:spPr>
              <a:xfrm>
                <a:off x="1150300" y="6214131"/>
                <a:ext cx="576825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F9867F6-D5AF-F143-A77C-FFE5B6A04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300" y="6214131"/>
                <a:ext cx="576825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35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D4F8-E00D-B04F-8E35-D09B57D1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 Implementation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04BFFC-FF54-2A4C-A07B-F7871CE62F8F}"/>
              </a:ext>
            </a:extLst>
          </p:cNvPr>
          <p:cNvSpPr txBox="1"/>
          <p:nvPr/>
        </p:nvSpPr>
        <p:spPr>
          <a:xfrm>
            <a:off x="838200" y="1848733"/>
            <a:ext cx="10143069" cy="1997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Write the code to find co-rated users for the targeting item pair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Write the code to calculate the average ratings based on co-ratings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Write the code to computing Pearson similarity for item 1 and item 2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457EE0-57A8-C24D-9213-5F6B01D6E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983" y="3744603"/>
            <a:ext cx="6737501" cy="167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8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D4F8-E00D-B04F-8E35-D09B57D1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 Edge Cases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04BFFC-FF54-2A4C-A07B-F7871CE62F8F}"/>
                  </a:ext>
                </a:extLst>
              </p:cNvPr>
              <p:cNvSpPr txBox="1"/>
              <p:nvPr/>
            </p:nvSpPr>
            <p:spPr>
              <a:xfrm>
                <a:off x="838200" y="1848733"/>
                <a:ext cx="10143069" cy="4617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sz="2400" dirty="0"/>
                  <a:t>When computing Pearson correlation for item 1 and item 2,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there is no co-rated users ?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0.0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04BFFC-FF54-2A4C-A07B-F7871CE62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8733"/>
                <a:ext cx="10143069" cy="4617674"/>
              </a:xfrm>
              <a:prstGeom prst="rect">
                <a:avLst/>
              </a:prstGeom>
              <a:blipFill>
                <a:blip r:embed="rId2"/>
                <a:stretch>
                  <a:fillRect l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Group 392">
            <a:extLst>
              <a:ext uri="{FF2B5EF4-FFF2-40B4-BE49-F238E27FC236}">
                <a16:creationId xmlns:a16="http://schemas.microsoft.com/office/drawing/2014/main" id="{A67F31C8-D658-D34A-BF96-F7B0D0F93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448036"/>
              </p:ext>
            </p:extLst>
          </p:nvPr>
        </p:nvGraphicFramePr>
        <p:xfrm>
          <a:off x="1024465" y="3246727"/>
          <a:ext cx="10143070" cy="1325562"/>
        </p:xfrm>
        <a:graphic>
          <a:graphicData uri="http://schemas.openxmlformats.org/drawingml/2006/table">
            <a:tbl>
              <a:tblPr rtl="1"/>
              <a:tblGrid>
                <a:gridCol w="2028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4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3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2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1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5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item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4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item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A0D02F2-977B-7C45-A12A-83F9F426D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178" y="4723903"/>
            <a:ext cx="4061254" cy="100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8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D4F8-E00D-B04F-8E35-D09B57D1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 Edge Cases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04BFFC-FF54-2A4C-A07B-F7871CE62F8F}"/>
                  </a:ext>
                </a:extLst>
              </p:cNvPr>
              <p:cNvSpPr txBox="1"/>
              <p:nvPr/>
            </p:nvSpPr>
            <p:spPr>
              <a:xfrm>
                <a:off x="838200" y="1848733"/>
                <a:ext cx="10143069" cy="4097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sz="2400" dirty="0"/>
                  <a:t>When computing Pearson correlation for item 1 and item 2,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there is only one co-rated users ?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0.0 because of too few information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04BFFC-FF54-2A4C-A07B-F7871CE62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8733"/>
                <a:ext cx="10143069" cy="4097532"/>
              </a:xfrm>
              <a:prstGeom prst="rect">
                <a:avLst/>
              </a:prstGeom>
              <a:blipFill>
                <a:blip r:embed="rId2"/>
                <a:stretch>
                  <a:fillRect l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Group 392">
            <a:extLst>
              <a:ext uri="{FF2B5EF4-FFF2-40B4-BE49-F238E27FC236}">
                <a16:creationId xmlns:a16="http://schemas.microsoft.com/office/drawing/2014/main" id="{A67F31C8-D658-D34A-BF96-F7B0D0F93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45656"/>
              </p:ext>
            </p:extLst>
          </p:nvPr>
        </p:nvGraphicFramePr>
        <p:xfrm>
          <a:off x="1024465" y="3234718"/>
          <a:ext cx="10143070" cy="1325562"/>
        </p:xfrm>
        <a:graphic>
          <a:graphicData uri="http://schemas.openxmlformats.org/drawingml/2006/table">
            <a:tbl>
              <a:tblPr rtl="1"/>
              <a:tblGrid>
                <a:gridCol w="2028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4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3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2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1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5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item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4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5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item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3A4F5-8F6A-E74C-A28E-BC231BA83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178" y="4723903"/>
            <a:ext cx="4061254" cy="100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1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D4F8-E00D-B04F-8E35-D09B57D1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 Edge Cases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04BFFC-FF54-2A4C-A07B-F7871CE62F8F}"/>
                  </a:ext>
                </a:extLst>
              </p:cNvPr>
              <p:cNvSpPr txBox="1"/>
              <p:nvPr/>
            </p:nvSpPr>
            <p:spPr>
              <a:xfrm>
                <a:off x="838200" y="1848733"/>
                <a:ext cx="10143069" cy="4598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sz="2400" dirty="0"/>
                  <a:t>When computing Pearson correlation for item 1 and item 2,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a user has the same ratings on the co-rated items?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Causing the denominator to be 0.0 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0.0 or using average ratings based on all ratings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04BFFC-FF54-2A4C-A07B-F7871CE62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8733"/>
                <a:ext cx="10143069" cy="4598182"/>
              </a:xfrm>
              <a:prstGeom prst="rect">
                <a:avLst/>
              </a:prstGeom>
              <a:blipFill>
                <a:blip r:embed="rId2"/>
                <a:stretch>
                  <a:fillRect l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Group 392">
            <a:extLst>
              <a:ext uri="{FF2B5EF4-FFF2-40B4-BE49-F238E27FC236}">
                <a16:creationId xmlns:a16="http://schemas.microsoft.com/office/drawing/2014/main" id="{5E5C9F11-BAD1-2049-BB7E-C3D9045D6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276937"/>
              </p:ext>
            </p:extLst>
          </p:nvPr>
        </p:nvGraphicFramePr>
        <p:xfrm>
          <a:off x="1024465" y="3234718"/>
          <a:ext cx="10143070" cy="1325562"/>
        </p:xfrm>
        <a:graphic>
          <a:graphicData uri="http://schemas.openxmlformats.org/drawingml/2006/table">
            <a:tbl>
              <a:tblPr rtl="1"/>
              <a:tblGrid>
                <a:gridCol w="2028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28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4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3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2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user 1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item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4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item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2584" marR="92584" marT="46292" marB="462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C076565-56D8-FB48-99A2-66F32D2FA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178" y="4723903"/>
            <a:ext cx="4061254" cy="100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38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3930</TotalTime>
  <Words>430</Words>
  <Application>Microsoft Macintosh PowerPoint</Application>
  <PresentationFormat>Widescreen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Lab</vt:lpstr>
      <vt:lpstr>Lab Topics</vt:lpstr>
      <vt:lpstr>Lab Tasks (7/9)</vt:lpstr>
      <vt:lpstr>Review: Weighed Average</vt:lpstr>
      <vt:lpstr>Weighted Average Example</vt:lpstr>
      <vt:lpstr>Pearson Correlation Implementation</vt:lpstr>
      <vt:lpstr>Pearson Correlation Edge Cases I</vt:lpstr>
      <vt:lpstr>Pearson Correlation Edge Cases II</vt:lpstr>
      <vt:lpstr>Pearson Correlation Edge Cases III</vt:lpstr>
      <vt:lpstr>Continue Your Recommendation System…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Recommendation System</dc:title>
  <dc:creator>Yijun Lin</dc:creator>
  <cp:lastModifiedBy>Yijun Lin</cp:lastModifiedBy>
  <cp:revision>35</cp:revision>
  <dcterms:created xsi:type="dcterms:W3CDTF">2019-07-04T03:53:03Z</dcterms:created>
  <dcterms:modified xsi:type="dcterms:W3CDTF">2019-07-06T21:27:50Z</dcterms:modified>
</cp:coreProperties>
</file>