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8"/>
    <p:restoredTop sz="94694"/>
  </p:normalViewPr>
  <p:slideViewPr>
    <p:cSldViewPr snapToGrid="0" snapToObjects="1">
      <p:cViewPr varScale="1">
        <p:scale>
          <a:sx n="127" d="100"/>
          <a:sy n="12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50EE-724C-C74D-A5D5-1FC351E8E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E3E1C-9A95-D648-929D-C8F250C40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EE20-70F5-1F4B-BE44-C41FED6C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C6D3-1D9A-CC44-A210-B7E55282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7353-12C2-2546-B274-B7F3720F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ACF2-BF8B-5A41-A618-2DB623B9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5C48F-5E71-0D40-B748-46DCC0367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67D7-6962-3144-B249-401EDB1A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3A31-F083-714F-AFA7-FCB0D7C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3476-6510-1847-B1D2-68992A26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01630-5113-DA47-AB04-D3E33B00C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48FFD-4800-2642-9F0F-A183FAF8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7091-8E7A-F248-AC85-AF20E666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EB91-4719-1749-A5A2-D859BC70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AE68-6CF3-5140-BAF5-FBBBDADF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87C3-B49E-B248-A867-F10150DC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FEDF-01B1-1540-8145-A0FD55E8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B18-0349-094E-8D92-9863DDDE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C3AA-C23D-014E-8748-16C636B0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8348-0604-9645-AD7A-237CE4C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7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97BE-11C5-CA48-9167-B03FB2AF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29372-2F2F-CE4A-AB9B-EE4B57B5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B9D7-81F0-4A47-A91D-FE43743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9879-1B57-F347-BC95-AA540AF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F020-52F5-3E4A-B7A0-E2EE6C4E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52D3-2B40-9945-96A7-A6189E9F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7C50-053C-844A-826C-476AB814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C597C-5153-9F44-B137-9686B4CBC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496F5-C73D-E44D-A396-26EC9B54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26FA-F90A-DA42-9E5E-D0A49054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22D17-94B8-614C-BC97-859BD43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D63C-8120-3D45-851B-643742D1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D2C4A-9775-904C-8656-4DE26253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4CD1-991F-F44A-A44D-16852A6C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DBAAD-6325-3D4F-AF16-90E6FD95E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9953E-35D9-8E41-B3B7-8156B94BC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58B6D-E92C-3941-A920-0C9A2FE1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15B6A-282E-BC49-9198-5018B0B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E988D-73CC-734C-ADDB-6EC42BCE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1E6-406A-5D40-A4DD-1983AD65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F6566-D6E5-F342-B5AA-013CC1A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C8ACC-0569-5548-8ED6-E14F2334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304C-340C-034D-8293-6EF85F5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528F-36B8-6A45-A1E7-A1D019A0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823E5-531D-1540-BC9B-3E85896C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1596-38C9-6D4D-ACB2-268F12BD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B908-98CD-F642-8353-9E8F3B09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7335-6278-B346-B2BE-EF654894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7783-F300-7845-80F8-729DC02E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8EE1F-1FFD-5D42-8539-9965753E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65EB-AA28-4641-BF9E-7119081C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9373D-393A-FE41-B0F7-7B449077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6A74-B3D6-AE40-80E4-C4C51751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374F-C35D-B441-BFD1-7BC79F9C1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33F5C-8231-3D4C-B892-01D47BB83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23597-332D-B848-AC0C-6B90A032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2225B-91BD-0243-A724-3D700303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C6749-3DCC-634A-938C-8558902F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3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94A39-0BA4-C54B-B404-FCD91411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568E8-0220-C849-8E4D-66DD3D00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2561-BB0C-5949-BEB0-70E6E0759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9581-3429-D740-917C-F157951950EE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083E-DF29-7D42-9D06-5ACE3BEB1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F31E-3368-9E42-BC40-E77CFADD0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7" Type="http://schemas.openxmlformats.org/officeDocument/2006/relationships/image" Target="../media/image13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tiff"/><Relationship Id="rId7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10" Type="http://schemas.openxmlformats.org/officeDocument/2006/relationships/image" Target="../media/image17.png"/><Relationship Id="rId4" Type="http://schemas.openxmlformats.org/officeDocument/2006/relationships/image" Target="../media/image5.tiff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5.tiff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yijun/lab201907.git" TargetMode="External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6385-0657-2546-AE21-C9D8AD3A7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/>
              <a:t>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909F-F84D-A04D-ACDC-E7B66CCD7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9567"/>
            <a:ext cx="9144000" cy="1655762"/>
          </a:xfrm>
        </p:spPr>
        <p:txBody>
          <a:bodyPr/>
          <a:lstStyle/>
          <a:p>
            <a:r>
              <a:rPr lang="en-US" dirty="0"/>
              <a:t>Yijun</a:t>
            </a:r>
          </a:p>
          <a:p>
            <a:r>
              <a:rPr lang="en-US" dirty="0"/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360488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B13B-E46E-B540-8783-3BEEED26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Item-based Collaborative Filtering Recommendation System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6E99635-FEDD-C641-8AC6-8B0247C31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4" t="22978" r="9615"/>
          <a:stretch/>
        </p:blipFill>
        <p:spPr>
          <a:xfrm>
            <a:off x="1890231" y="2610227"/>
            <a:ext cx="1125416" cy="10955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C9DD4E9-17F1-864B-9BEB-CEAEA4AF6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3640731" y="2722788"/>
            <a:ext cx="1063869" cy="8704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5373D1-B731-E543-AD1A-2507DE95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58" y="4554010"/>
            <a:ext cx="965604" cy="1097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345AFB-8CB0-8E44-8880-E94A9ACA7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632" y="4947331"/>
            <a:ext cx="754932" cy="10972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75BD9C8-14C2-A542-AE3C-8B70BE14E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045" y="4722505"/>
            <a:ext cx="968688" cy="1097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02E4D84-D449-554D-8EF4-4FCD2DD69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4257" y="4497679"/>
            <a:ext cx="795732" cy="109728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B204C9-3076-8348-92E9-C82BE42CFB7F}"/>
              </a:ext>
            </a:extLst>
          </p:cNvPr>
          <p:cNvCxnSpPr>
            <a:cxnSpLocks/>
            <a:stCxn id="13" idx="0"/>
            <a:endCxn id="41" idx="2"/>
          </p:cNvCxnSpPr>
          <p:nvPr/>
        </p:nvCxnSpPr>
        <p:spPr>
          <a:xfrm flipV="1">
            <a:off x="1708360" y="3705787"/>
            <a:ext cx="744579" cy="84822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D74B4-F5B2-A545-B041-AB9E6DD7B8ED}"/>
              </a:ext>
            </a:extLst>
          </p:cNvPr>
          <p:cNvCxnSpPr>
            <a:cxnSpLocks/>
            <a:stCxn id="13" idx="0"/>
            <a:endCxn id="42" idx="2"/>
          </p:cNvCxnSpPr>
          <p:nvPr/>
        </p:nvCxnSpPr>
        <p:spPr>
          <a:xfrm flipV="1">
            <a:off x="1708360" y="3593226"/>
            <a:ext cx="2464306" cy="96078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587E48-9AFB-4749-A700-04CA9F1E3D17}"/>
              </a:ext>
            </a:extLst>
          </p:cNvPr>
          <p:cNvCxnSpPr>
            <a:cxnSpLocks/>
            <a:stCxn id="15" idx="0"/>
            <a:endCxn id="41" idx="2"/>
          </p:cNvCxnSpPr>
          <p:nvPr/>
        </p:nvCxnSpPr>
        <p:spPr>
          <a:xfrm flipH="1" flipV="1">
            <a:off x="2452939" y="3705787"/>
            <a:ext cx="295159" cy="124154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6BB3C5-FE2E-D848-91E8-053F6EA7C3C1}"/>
              </a:ext>
            </a:extLst>
          </p:cNvPr>
          <p:cNvCxnSpPr>
            <a:cxnSpLocks/>
            <a:stCxn id="48" idx="0"/>
            <a:endCxn id="41" idx="2"/>
          </p:cNvCxnSpPr>
          <p:nvPr/>
        </p:nvCxnSpPr>
        <p:spPr>
          <a:xfrm flipH="1" flipV="1">
            <a:off x="2452939" y="3705787"/>
            <a:ext cx="1273450" cy="10167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D4508A-155E-0649-A198-68425C834D3B}"/>
              </a:ext>
            </a:extLst>
          </p:cNvPr>
          <p:cNvCxnSpPr>
            <a:cxnSpLocks/>
            <a:stCxn id="48" idx="0"/>
            <a:endCxn id="42" idx="2"/>
          </p:cNvCxnSpPr>
          <p:nvPr/>
        </p:nvCxnSpPr>
        <p:spPr>
          <a:xfrm flipV="1">
            <a:off x="3726389" y="3593226"/>
            <a:ext cx="446277" cy="11292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0CE702-C0B6-0647-B815-2597CC6BB0F2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>
          <a:xfrm flipV="1">
            <a:off x="2748098" y="3593226"/>
            <a:ext cx="1424568" cy="13541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A69E10-0BB6-8A47-B40F-3B389EBDC5A0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flipH="1" flipV="1">
            <a:off x="4172666" y="3593226"/>
            <a:ext cx="589457" cy="9044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8D521A-E158-4C42-8BBA-FFEA85283B23}"/>
              </a:ext>
            </a:extLst>
          </p:cNvPr>
          <p:cNvCxnSpPr>
            <a:cxnSpLocks/>
            <a:stCxn id="50" idx="0"/>
            <a:endCxn id="41" idx="2"/>
          </p:cNvCxnSpPr>
          <p:nvPr/>
        </p:nvCxnSpPr>
        <p:spPr>
          <a:xfrm flipH="1" flipV="1">
            <a:off x="2452939" y="3705787"/>
            <a:ext cx="2309184" cy="7918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920458C-CF2C-104D-B22D-8F3158C7D330}"/>
              </a:ext>
            </a:extLst>
          </p:cNvPr>
          <p:cNvSpPr txBox="1"/>
          <p:nvPr/>
        </p:nvSpPr>
        <p:spPr>
          <a:xfrm>
            <a:off x="1432799" y="6130080"/>
            <a:ext cx="361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Other users who rated on both items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22EA488E-EC5A-D94C-8052-4A36C1F5F694}"/>
              </a:ext>
            </a:extLst>
          </p:cNvPr>
          <p:cNvSpPr/>
          <p:nvPr/>
        </p:nvSpPr>
        <p:spPr>
          <a:xfrm>
            <a:off x="5454324" y="3818200"/>
            <a:ext cx="1034715" cy="791892"/>
          </a:xfrm>
          <a:prstGeom prst="rightArrow">
            <a:avLst>
              <a:gd name="adj1" fmla="val 43923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C71D10-693C-0D4D-9DDF-2C81F228A48D}"/>
              </a:ext>
            </a:extLst>
          </p:cNvPr>
          <p:cNvSpPr txBox="1"/>
          <p:nvPr/>
        </p:nvSpPr>
        <p:spPr>
          <a:xfrm>
            <a:off x="8454519" y="4214146"/>
            <a:ext cx="273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Compute similarity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highlight>
                  <a:srgbClr val="FFFF00"/>
                </a:highlight>
              </a:rPr>
              <a:t> based on the ratings from co-rated users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40B02915-EA07-534F-A4BE-9D46349A8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4" t="22978" r="9615"/>
          <a:stretch/>
        </p:blipFill>
        <p:spPr>
          <a:xfrm>
            <a:off x="6853633" y="4660638"/>
            <a:ext cx="1125416" cy="109556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080B55A-1C2F-4945-B41F-E310DE258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6884407" y="3717535"/>
            <a:ext cx="1063869" cy="87043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22BF5C2-6E89-B74D-89DA-D45E97D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524" y="2781394"/>
            <a:ext cx="965604" cy="109728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820E97E-64F9-A04D-ADD1-B903D9F31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444" y="2781394"/>
            <a:ext cx="754932" cy="109728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8C59A638-EA88-2B4B-808A-5A618DFDB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692" y="2781394"/>
            <a:ext cx="968688" cy="109728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1E74517-77F8-F749-8E00-3B117D672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0695" y="2781394"/>
            <a:ext cx="795732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B13B-E46E-B540-8783-3BEEED26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Item-based Collaborative Filtering Recommendation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055650-E74C-054C-82B7-47E32E89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5" y="2644328"/>
            <a:ext cx="1125570" cy="1481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EE8DC8-EE53-5B48-BF4D-D4DFD55F9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521709" y="5088616"/>
            <a:ext cx="1063869" cy="870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95B25C-0ACD-1D46-9C23-99A77A30E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3843051" y="2837054"/>
            <a:ext cx="1125416" cy="10955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7946C-9262-DE40-B3A0-20E1FD766D1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823835" y="3384834"/>
            <a:ext cx="101921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AB7F028-55AE-1E4F-B6E1-8BA312309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265" y="5055035"/>
            <a:ext cx="1269665" cy="9375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810912-7DBA-7248-8F1A-6B2C6D22C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894" y="5006249"/>
            <a:ext cx="1002497" cy="103895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10DE4-757D-ED4A-AE79-072367CEFC99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1053644" y="4125341"/>
            <a:ext cx="1207406" cy="9632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28FBCC-1BA6-8542-802E-578B8E6D9DA6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2261050" y="4125341"/>
            <a:ext cx="72048" cy="9296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689D4-971C-1C49-82F9-AA8AECCEAC7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2261050" y="4125341"/>
            <a:ext cx="1346093" cy="8809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9DFE66-FFAA-8B43-81BB-0B0D7A43A5A2}"/>
              </a:ext>
            </a:extLst>
          </p:cNvPr>
          <p:cNvSpPr txBox="1"/>
          <p:nvPr/>
        </p:nvSpPr>
        <p:spPr>
          <a:xfrm>
            <a:off x="1224087" y="43561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89CDA-EC06-2447-9368-2581A2BD49D9}"/>
              </a:ext>
            </a:extLst>
          </p:cNvPr>
          <p:cNvSpPr txBox="1"/>
          <p:nvPr/>
        </p:nvSpPr>
        <p:spPr>
          <a:xfrm>
            <a:off x="2280173" y="45132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2ABBC3-FE63-194E-AD60-B2241F661B58}"/>
              </a:ext>
            </a:extLst>
          </p:cNvPr>
          <p:cNvSpPr txBox="1"/>
          <p:nvPr/>
        </p:nvSpPr>
        <p:spPr>
          <a:xfrm>
            <a:off x="2893649" y="4237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3.0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FE234D-1508-7345-B073-B43451F1B8AA}"/>
              </a:ext>
            </a:extLst>
          </p:cNvPr>
          <p:cNvCxnSpPr/>
          <p:nvPr/>
        </p:nvCxnSpPr>
        <p:spPr>
          <a:xfrm>
            <a:off x="5240234" y="2568691"/>
            <a:ext cx="0" cy="387682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1B486CE-1DCD-3F43-962C-036434B0B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7020608" y="2487399"/>
            <a:ext cx="592555" cy="5768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F57B25-89DA-4640-8D60-B6236563A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7785279" y="2546664"/>
            <a:ext cx="560149" cy="4583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E6D3FB-BABC-F24C-AF00-B9BB7FB38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7016839" y="3088808"/>
            <a:ext cx="592555" cy="5768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147A8C-711C-224B-912D-372F48B0F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7031884" y="3723079"/>
            <a:ext cx="592555" cy="5768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AB938D-4AAB-B443-8215-9AA263A76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379" y="3130393"/>
            <a:ext cx="668505" cy="493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3126789-B1DC-0445-8401-EA5B5E0F2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962" y="3737982"/>
            <a:ext cx="527835" cy="547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D3EA6-EF78-C64F-B525-CCFF5546FCE1}"/>
              </a:ext>
            </a:extLst>
          </p:cNvPr>
          <p:cNvSpPr txBox="1"/>
          <p:nvPr/>
        </p:nvSpPr>
        <p:spPr>
          <a:xfrm>
            <a:off x="5700569" y="2592936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5FEDB8-8F88-E740-8BD4-FFE853611EAD}"/>
              </a:ext>
            </a:extLst>
          </p:cNvPr>
          <p:cNvSpPr txBox="1"/>
          <p:nvPr/>
        </p:nvSpPr>
        <p:spPr>
          <a:xfrm>
            <a:off x="5729629" y="3194345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9DA41E-8A9A-7146-BC60-2DAFC609C598}"/>
              </a:ext>
            </a:extLst>
          </p:cNvPr>
          <p:cNvSpPr txBox="1"/>
          <p:nvPr/>
        </p:nvSpPr>
        <p:spPr>
          <a:xfrm>
            <a:off x="5729629" y="3828616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E0159-180F-4E40-BC47-B03B0BACE363}"/>
              </a:ext>
            </a:extLst>
          </p:cNvPr>
          <p:cNvSpPr txBox="1"/>
          <p:nvPr/>
        </p:nvSpPr>
        <p:spPr>
          <a:xfrm>
            <a:off x="6676475" y="2544984"/>
            <a:ext cx="1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D0DA7-726C-EC43-9C01-DB0FE2E937D9}"/>
              </a:ext>
            </a:extLst>
          </p:cNvPr>
          <p:cNvSpPr txBox="1"/>
          <p:nvPr/>
        </p:nvSpPr>
        <p:spPr>
          <a:xfrm>
            <a:off x="6676475" y="3146393"/>
            <a:ext cx="1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B50A2-7DE4-8C42-B701-73998D3C10F2}"/>
              </a:ext>
            </a:extLst>
          </p:cNvPr>
          <p:cNvSpPr txBox="1"/>
          <p:nvPr/>
        </p:nvSpPr>
        <p:spPr>
          <a:xfrm>
            <a:off x="6676475" y="3780664"/>
            <a:ext cx="1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BB3FD6-7DA0-D94A-9BAF-6A011B2DB2B3}"/>
              </a:ext>
            </a:extLst>
          </p:cNvPr>
          <p:cNvSpPr txBox="1"/>
          <p:nvPr/>
        </p:nvSpPr>
        <p:spPr>
          <a:xfrm>
            <a:off x="8454884" y="2544984"/>
            <a:ext cx="1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6BBE08-EB8A-454B-BEC7-4837207154DC}"/>
              </a:ext>
            </a:extLst>
          </p:cNvPr>
          <p:cNvSpPr txBox="1"/>
          <p:nvPr/>
        </p:nvSpPr>
        <p:spPr>
          <a:xfrm>
            <a:off x="8454884" y="3146393"/>
            <a:ext cx="1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7B068F-1E7F-B24D-BA3E-EC59731AD220}"/>
              </a:ext>
            </a:extLst>
          </p:cNvPr>
          <p:cNvSpPr txBox="1"/>
          <p:nvPr/>
        </p:nvSpPr>
        <p:spPr>
          <a:xfrm>
            <a:off x="8454884" y="3780664"/>
            <a:ext cx="1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B9D3BA-7BBA-6548-81BB-A8B3C3583146}"/>
                  </a:ext>
                </a:extLst>
              </p:cNvPr>
              <p:cNvSpPr txBox="1"/>
              <p:nvPr/>
            </p:nvSpPr>
            <p:spPr>
              <a:xfrm>
                <a:off x="8718568" y="2592936"/>
                <a:ext cx="11473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B9D3BA-7BBA-6548-81BB-A8B3C3583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568" y="2592936"/>
                <a:ext cx="1147325" cy="400110"/>
              </a:xfrm>
              <a:prstGeom prst="rect">
                <a:avLst/>
              </a:prstGeom>
              <a:blipFill>
                <a:blip r:embed="rId7"/>
                <a:stretch>
                  <a:fillRect l="-5495" t="-937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BF26C1-272B-304C-81EF-3EA86B98E9BE}"/>
                  </a:ext>
                </a:extLst>
              </p:cNvPr>
              <p:cNvSpPr txBox="1"/>
              <p:nvPr/>
            </p:nvSpPr>
            <p:spPr>
              <a:xfrm>
                <a:off x="8718567" y="3194345"/>
                <a:ext cx="1230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BF26C1-272B-304C-81EF-3EA86B98E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567" y="3194345"/>
                <a:ext cx="1230891" cy="400110"/>
              </a:xfrm>
              <a:prstGeom prst="rect">
                <a:avLst/>
              </a:prstGeom>
              <a:blipFill>
                <a:blip r:embed="rId8"/>
                <a:stretch>
                  <a:fillRect l="-5155" t="-967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6241DC-4CE8-E745-805B-229255B77D0D}"/>
                  </a:ext>
                </a:extLst>
              </p:cNvPr>
              <p:cNvSpPr txBox="1"/>
              <p:nvPr/>
            </p:nvSpPr>
            <p:spPr>
              <a:xfrm>
                <a:off x="8718567" y="3828616"/>
                <a:ext cx="1230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6241DC-4CE8-E745-805B-229255B77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567" y="3828616"/>
                <a:ext cx="1230885" cy="400110"/>
              </a:xfrm>
              <a:prstGeom prst="rect">
                <a:avLst/>
              </a:prstGeom>
              <a:blipFill>
                <a:blip r:embed="rId9"/>
                <a:stretch>
                  <a:fillRect l="-5155" t="-303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>
            <a:extLst>
              <a:ext uri="{FF2B5EF4-FFF2-40B4-BE49-F238E27FC236}">
                <a16:creationId xmlns:a16="http://schemas.microsoft.com/office/drawing/2014/main" id="{E82048FA-8175-0241-9E56-54C03DCE9E6A}"/>
              </a:ext>
            </a:extLst>
          </p:cNvPr>
          <p:cNvSpPr/>
          <p:nvPr/>
        </p:nvSpPr>
        <p:spPr>
          <a:xfrm>
            <a:off x="4910247" y="5302864"/>
            <a:ext cx="819382" cy="622927"/>
          </a:xfrm>
          <a:prstGeom prst="rightArrow">
            <a:avLst>
              <a:gd name="adj1" fmla="val 43923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3C9FF6D-25DB-CF4B-AEC9-46385FE70607}"/>
              </a:ext>
            </a:extLst>
          </p:cNvPr>
          <p:cNvSpPr/>
          <p:nvPr/>
        </p:nvSpPr>
        <p:spPr>
          <a:xfrm rot="5400000">
            <a:off x="7337395" y="4404110"/>
            <a:ext cx="703678" cy="752237"/>
          </a:xfrm>
          <a:prstGeom prst="rightArrow">
            <a:avLst>
              <a:gd name="adj1" fmla="val 34326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D4277B-2E43-B94F-8E49-394F4059CE1B}"/>
                  </a:ext>
                </a:extLst>
              </p:cNvPr>
              <p:cNvSpPr txBox="1"/>
              <p:nvPr/>
            </p:nvSpPr>
            <p:spPr>
              <a:xfrm>
                <a:off x="5765184" y="5299535"/>
                <a:ext cx="5859296" cy="622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Weighted</m:t>
                      </m:r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Avg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5.0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4.0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3.0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D4277B-2E43-B94F-8E49-394F4059C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84" y="5299535"/>
                <a:ext cx="5859296" cy="62292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2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Review: Pearson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3FC2C-9B0C-5648-8512-F9948D7F0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188" y="3400224"/>
            <a:ext cx="5589624" cy="1386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93877EE-F293-1E4E-9E38-356E51D0D4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6964" y="4792936"/>
                <a:ext cx="9607739" cy="6883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rating of user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on item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000" dirty="0"/>
                  <a:t> is the average rating of item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by those users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93877EE-F293-1E4E-9E38-356E51D0D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964" y="4792936"/>
                <a:ext cx="9607739" cy="688356"/>
              </a:xfrm>
              <a:prstGeom prst="rect">
                <a:avLst/>
              </a:prstGeom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56F16B-C65C-B146-8A81-7F414BE672B8}"/>
                  </a:ext>
                </a:extLst>
              </p:cNvPr>
              <p:cNvSpPr/>
              <p:nvPr/>
            </p:nvSpPr>
            <p:spPr>
              <a:xfrm>
                <a:off x="1507263" y="5677237"/>
                <a:ext cx="89579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FF0066"/>
                    </a:solidFill>
                  </a:rPr>
                  <a:t>Note: Only consider the users who rated both items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800" b="1" dirty="0">
                    <a:solidFill>
                      <a:srgbClr val="FF0066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2800" b="1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56F16B-C65C-B146-8A81-7F414BE67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63" y="5677237"/>
                <a:ext cx="8957965" cy="523220"/>
              </a:xfrm>
              <a:prstGeom prst="rect">
                <a:avLst/>
              </a:prstGeom>
              <a:blipFill>
                <a:blip r:embed="rId4"/>
                <a:stretch>
                  <a:fillRect l="-1416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78D9E5DB-918F-954E-B408-83A1CADACA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64" t="22978" r="9615"/>
          <a:stretch/>
        </p:blipFill>
        <p:spPr>
          <a:xfrm>
            <a:off x="1048556" y="3922648"/>
            <a:ext cx="1125416" cy="10955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77218E-7B59-AA41-8045-F07BDA1D67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07" t="12400" r="9829" b="28514"/>
          <a:stretch/>
        </p:blipFill>
        <p:spPr>
          <a:xfrm>
            <a:off x="1079330" y="2794366"/>
            <a:ext cx="1063869" cy="8704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0C3C7A-C796-BB49-B729-654C4E8CE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964" y="1858225"/>
            <a:ext cx="965604" cy="10972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9A68F9-B184-6A40-A7E8-C9BA0D2626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8151" y="1858225"/>
            <a:ext cx="754932" cy="10972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929E2A0-0E3A-3C40-8ED0-D208A914C6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9217" y="1858225"/>
            <a:ext cx="968688" cy="10972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81854F-6D4E-3149-9CAB-A630EDEF8D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8763" y="1858225"/>
            <a:ext cx="795732" cy="109728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243B9E-007C-0E42-8591-E908F8F6886D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2143199" y="3229585"/>
            <a:ext cx="1157989" cy="8636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BB9871-0129-654C-95D7-B8952975B9CA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2173972" y="4093277"/>
            <a:ext cx="1127216" cy="3771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7CA347-FD2B-7249-BBE9-2A7F723E3CA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039766" y="2955505"/>
            <a:ext cx="1722107" cy="6531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6E432E-544A-CF44-BFC2-429D12CE5B6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285617" y="2955505"/>
            <a:ext cx="594810" cy="5137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7C158C8-D40D-B646-839C-CF501638162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048666" y="2955505"/>
            <a:ext cx="414895" cy="5137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3890F5-D368-5845-A779-3479EB8AB44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231285" y="2955505"/>
            <a:ext cx="1465344" cy="6260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1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Example</a:t>
            </a:r>
          </a:p>
        </p:txBody>
      </p:sp>
      <p:graphicFrame>
        <p:nvGraphicFramePr>
          <p:cNvPr id="6" name="Group 392">
            <a:extLst>
              <a:ext uri="{FF2B5EF4-FFF2-40B4-BE49-F238E27FC236}">
                <a16:creationId xmlns:a16="http://schemas.microsoft.com/office/drawing/2014/main" id="{49582E63-35B7-614C-86AB-AA1423A7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89077"/>
              </p:ext>
            </p:extLst>
          </p:nvPr>
        </p:nvGraphicFramePr>
        <p:xfrm>
          <a:off x="1024465" y="1710620"/>
          <a:ext cx="10143070" cy="1325562"/>
        </p:xfrm>
        <a:graphic>
          <a:graphicData uri="http://schemas.openxmlformats.org/drawingml/2006/table">
            <a:tbl>
              <a:tblPr rtl="1"/>
              <a:tblGrid>
                <a:gridCol w="202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Group 393">
            <a:extLst>
              <a:ext uri="{FF2B5EF4-FFF2-40B4-BE49-F238E27FC236}">
                <a16:creationId xmlns:a16="http://schemas.microsoft.com/office/drawing/2014/main" id="{957F1B86-9AD9-8148-86B2-FDB9D582C1A0}"/>
              </a:ext>
            </a:extLst>
          </p:cNvPr>
          <p:cNvGrpSpPr>
            <a:grpSpLocks/>
          </p:cNvGrpSpPr>
          <p:nvPr/>
        </p:nvGrpSpPr>
        <p:grpSpPr bwMode="auto">
          <a:xfrm>
            <a:off x="6299731" y="3073046"/>
            <a:ext cx="5153025" cy="369888"/>
            <a:chOff x="1495" y="3762"/>
            <a:chExt cx="3246" cy="233"/>
          </a:xfrm>
        </p:grpSpPr>
        <p:sp>
          <p:nvSpPr>
            <p:cNvPr id="8" name="Rectangle 385">
              <a:extLst>
                <a:ext uri="{FF2B5EF4-FFF2-40B4-BE49-F238E27FC236}">
                  <a16:creationId xmlns:a16="http://schemas.microsoft.com/office/drawing/2014/main" id="{9B0DE2D4-2BF5-514F-A21F-3B7584AFD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3795"/>
              <a:ext cx="173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386">
              <a:extLst>
                <a:ext uri="{FF2B5EF4-FFF2-40B4-BE49-F238E27FC236}">
                  <a16:creationId xmlns:a16="http://schemas.microsoft.com/office/drawing/2014/main" id="{D0C28C34-997E-C644-9434-2CDCABCF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792"/>
              <a:ext cx="173" cy="173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387">
              <a:extLst>
                <a:ext uri="{FF2B5EF4-FFF2-40B4-BE49-F238E27FC236}">
                  <a16:creationId xmlns:a16="http://schemas.microsoft.com/office/drawing/2014/main" id="{1238B0F8-7C28-A64E-8843-64399E9F4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8" y="3762"/>
              <a:ext cx="1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dirty="0">
                  <a:cs typeface="Arial" pitchFamily="34" charset="0"/>
                </a:rPr>
                <a:t>- unknown rating</a:t>
              </a:r>
            </a:p>
          </p:txBody>
        </p:sp>
        <p:sp>
          <p:nvSpPr>
            <p:cNvPr id="11" name="Text Box 388">
              <a:extLst>
                <a:ext uri="{FF2B5EF4-FFF2-40B4-BE49-F238E27FC236}">
                  <a16:creationId xmlns:a16="http://schemas.microsoft.com/office/drawing/2014/main" id="{5E8E0E1A-CA8C-BE4B-B966-327A9F59A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" y="3762"/>
              <a:ext cx="15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dirty="0">
                  <a:cs typeface="Arial" pitchFamily="34" charset="0"/>
                </a:rPr>
                <a:t>- rating between 1 to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/>
              <p:nvPr/>
            </p:nvSpPr>
            <p:spPr>
              <a:xfrm>
                <a:off x="1024466" y="3541313"/>
                <a:ext cx="10143069" cy="229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400" dirty="0"/>
                  <a:t>Task – Computing Pearson correlation for item 1 and item 2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Step 1 – Finding co-rated users for item 1 and item 2, which are user 1 and user 4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Step 2 – Calculating average ratings based on co-ratings,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Step 3 – Computing Pearson similarity for item 1 and item 2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66" y="3541313"/>
                <a:ext cx="10143069" cy="2296013"/>
              </a:xfrm>
              <a:prstGeom prst="rect">
                <a:avLst/>
              </a:prstGeom>
              <a:blipFill>
                <a:blip r:embed="rId2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E3C39F-0CAC-6649-9701-B3D0C8B22EC0}"/>
                  </a:ext>
                </a:extLst>
              </p:cNvPr>
              <p:cNvSpPr/>
              <p:nvPr/>
            </p:nvSpPr>
            <p:spPr>
              <a:xfrm>
                <a:off x="194822" y="5564545"/>
                <a:ext cx="11802356" cy="906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4,1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4,2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4,1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4,2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2 − 3.5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1 − 2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5 − 3.5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5 − 2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2 − 3.5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5 − 3.5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1 − 2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5 − 2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E3C39F-0CAC-6649-9701-B3D0C8B22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2" y="5564545"/>
                <a:ext cx="11802356" cy="9067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35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4BFFC-FF54-2A4C-A07B-F7871CE62F8F}"/>
              </a:ext>
            </a:extLst>
          </p:cNvPr>
          <p:cNvSpPr txBox="1"/>
          <p:nvPr/>
        </p:nvSpPr>
        <p:spPr>
          <a:xfrm>
            <a:off x="838200" y="1848733"/>
            <a:ext cx="10143069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Write a function to find co-rated users for the targeting business pair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Write a function to compute Pearson similarity for business 1 and business 2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Write the code to compute the weight matrix for all business pairs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Write the code the save the weight matrix for later use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57EE0-57A8-C24D-9213-5F6B01D6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83" y="4140562"/>
            <a:ext cx="6737501" cy="16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Edge Cases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/>
              <p:nvPr/>
            </p:nvSpPr>
            <p:spPr>
              <a:xfrm>
                <a:off x="838200" y="1848733"/>
                <a:ext cx="10143069" cy="4617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400" dirty="0"/>
                  <a:t>When computing Pearson correlation for item 1 and item 2,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there is no co-rated users ?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0.0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733"/>
                <a:ext cx="10143069" cy="4617674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92">
            <a:extLst>
              <a:ext uri="{FF2B5EF4-FFF2-40B4-BE49-F238E27FC236}">
                <a16:creationId xmlns:a16="http://schemas.microsoft.com/office/drawing/2014/main" id="{A67F31C8-D658-D34A-BF96-F7B0D0F93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48036"/>
              </p:ext>
            </p:extLst>
          </p:nvPr>
        </p:nvGraphicFramePr>
        <p:xfrm>
          <a:off x="1024465" y="3246727"/>
          <a:ext cx="10143070" cy="1325562"/>
        </p:xfrm>
        <a:graphic>
          <a:graphicData uri="http://schemas.openxmlformats.org/drawingml/2006/table">
            <a:tbl>
              <a:tblPr rtl="1"/>
              <a:tblGrid>
                <a:gridCol w="202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A0D02F2-977B-7C45-A12A-83F9F426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78" y="4723903"/>
            <a:ext cx="4061254" cy="10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8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Edge Cases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/>
              <p:nvPr/>
            </p:nvSpPr>
            <p:spPr>
              <a:xfrm>
                <a:off x="838200" y="1848733"/>
                <a:ext cx="10143069" cy="409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400" dirty="0"/>
                  <a:t>When computing Pearson correlation for item 1 and item 2,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there is only one co-rated users ?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0.0 because of too few information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733"/>
                <a:ext cx="10143069" cy="4097532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92">
            <a:extLst>
              <a:ext uri="{FF2B5EF4-FFF2-40B4-BE49-F238E27FC236}">
                <a16:creationId xmlns:a16="http://schemas.microsoft.com/office/drawing/2014/main" id="{A67F31C8-D658-D34A-BF96-F7B0D0F93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5656"/>
              </p:ext>
            </p:extLst>
          </p:nvPr>
        </p:nvGraphicFramePr>
        <p:xfrm>
          <a:off x="1024465" y="3234718"/>
          <a:ext cx="10143070" cy="1325562"/>
        </p:xfrm>
        <a:graphic>
          <a:graphicData uri="http://schemas.openxmlformats.org/drawingml/2006/table">
            <a:tbl>
              <a:tblPr rtl="1"/>
              <a:tblGrid>
                <a:gridCol w="202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3A4F5-8F6A-E74C-A28E-BC231BA83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78" y="4723903"/>
            <a:ext cx="4061254" cy="10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1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Edge Cases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/>
              <p:nvPr/>
            </p:nvSpPr>
            <p:spPr>
              <a:xfrm>
                <a:off x="838200" y="1848733"/>
                <a:ext cx="10143069" cy="4598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400" dirty="0"/>
                  <a:t>When computing Pearson correlation for item 1 and item 2,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user has the same ratings on the co-rated items?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Causing the denominator to be 0.0 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0.0 or using average ratings based on all ratings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733"/>
                <a:ext cx="10143069" cy="4598182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oup 392">
            <a:extLst>
              <a:ext uri="{FF2B5EF4-FFF2-40B4-BE49-F238E27FC236}">
                <a16:creationId xmlns:a16="http://schemas.microsoft.com/office/drawing/2014/main" id="{5E5C9F11-BAD1-2049-BB7E-C3D9045D6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76937"/>
              </p:ext>
            </p:extLst>
          </p:nvPr>
        </p:nvGraphicFramePr>
        <p:xfrm>
          <a:off x="1024465" y="3234718"/>
          <a:ext cx="10143070" cy="1325562"/>
        </p:xfrm>
        <a:graphic>
          <a:graphicData uri="http://schemas.openxmlformats.org/drawingml/2006/table">
            <a:tbl>
              <a:tblPr rtl="1"/>
              <a:tblGrid>
                <a:gridCol w="202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C076565-56D8-FB48-99A2-66F32D2F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78" y="4723903"/>
            <a:ext cx="4061254" cy="10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3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Your Recommendation System…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07A0F-DEBB-C64D-8626-A5380656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22" y="3012066"/>
            <a:ext cx="4107355" cy="34808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EC12C9-6437-9044-865B-1A520274798D}"/>
              </a:ext>
            </a:extLst>
          </p:cNvPr>
          <p:cNvSpPr/>
          <p:nvPr/>
        </p:nvSpPr>
        <p:spPr>
          <a:xfrm>
            <a:off x="838200" y="1690688"/>
            <a:ext cx="789446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Git clone the repository: </a:t>
            </a:r>
            <a:r>
              <a:rPr lang="en-US" sz="2000" b="1" u="sng" dirty="0">
                <a:solidFill>
                  <a:srgbClr val="0563C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https://github.com/linyijun/lab201907.git</a:t>
            </a:r>
            <a:endParaRPr lang="en-US" sz="2000" b="1" u="sng" dirty="0">
              <a:solidFill>
                <a:srgbClr val="0563C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Follow the Tutorial  &lt;</a:t>
            </a:r>
            <a:r>
              <a:rPr lang="en-US" sz="2000" b="1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recommendation_system_tutorial</a:t>
            </a:r>
            <a:r>
              <a:rPr lang="en-US" sz="20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_part_1.docx&gt;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325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EC0B-70AD-A544-A7A5-E5269931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9226-0304-8A4C-873A-8E1C0263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2896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2nd-year Ph.D. student in Computer Science, USC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M.S. in Data Informatics, USC and B.S. in Information Security, Tongji University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Research interests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Data Mining – Discovering interesting patterns in large-scale data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Spatial-Temporal Data Analysis – Learning spatial and temporal relationships in the data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Machine Learning – Building machine learning/deep learning models to automatically extract useful information to solve real world problem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Application – building an explainable system to predict fine-scale air quality values with multi-source data (e.g., meteorological and geographic information)</a:t>
            </a:r>
          </a:p>
        </p:txBody>
      </p:sp>
    </p:spTree>
    <p:extLst>
      <p:ext uri="{BB962C8B-B14F-4D97-AF65-F5344CB8AC3E}">
        <p14:creationId xmlns:p14="http://schemas.microsoft.com/office/powerpoint/2010/main" val="39909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3199-5F4E-754B-9287-916736CF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906F-5273-F14D-A83B-6F9010A7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Item-based Collaborative Filtering Recommendation System</a:t>
            </a:r>
          </a:p>
          <a:p>
            <a:pPr lvl="1">
              <a:buFontTx/>
              <a:buChar char="-"/>
            </a:pPr>
            <a:r>
              <a:rPr lang="en-US" sz="2000" dirty="0"/>
              <a:t>Yelp Datasets</a:t>
            </a:r>
            <a:r>
              <a:rPr lang="zh-CN" altLang="en-US" sz="2000" dirty="0"/>
              <a:t> </a:t>
            </a:r>
            <a:r>
              <a:rPr lang="en-US" altLang="zh-CN" sz="2000" dirty="0"/>
              <a:t>Introduction</a:t>
            </a:r>
            <a:r>
              <a:rPr lang="en-US" sz="2000" dirty="0"/>
              <a:t> (7/8)</a:t>
            </a:r>
          </a:p>
          <a:p>
            <a:pPr lvl="1">
              <a:buFontTx/>
              <a:buChar char="-"/>
            </a:pPr>
            <a:r>
              <a:rPr lang="en-US" sz="2000" dirty="0"/>
              <a:t>Pearson Correlation (7/8)</a:t>
            </a:r>
          </a:p>
          <a:p>
            <a:pPr lvl="1">
              <a:buFontTx/>
              <a:buChar char="-"/>
            </a:pPr>
            <a:r>
              <a:rPr lang="en-US" sz="2000" dirty="0"/>
              <a:t>Weighted Average for Prediction (7/9)</a:t>
            </a:r>
          </a:p>
          <a:p>
            <a:pPr lvl="1">
              <a:buFontTx/>
              <a:buChar char="-"/>
            </a:pPr>
            <a:r>
              <a:rPr lang="en-US" sz="2000" dirty="0"/>
              <a:t>Model Evaluation (7/9)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Spatial Data Visualization</a:t>
            </a:r>
          </a:p>
          <a:p>
            <a:pPr lvl="1">
              <a:buFontTx/>
              <a:buChar char="-"/>
            </a:pPr>
            <a:r>
              <a:rPr lang="en-US" sz="2000" dirty="0"/>
              <a:t>QGIS Tutorial (7/</a:t>
            </a:r>
            <a:r>
              <a:rPr lang="en-US" altLang="zh-CN" sz="2000" dirty="0"/>
              <a:t>8</a:t>
            </a:r>
            <a:r>
              <a:rPr lang="en-US" sz="2000" dirty="0"/>
              <a:t>)</a:t>
            </a:r>
          </a:p>
          <a:p>
            <a:pPr lvl="1">
              <a:buFontTx/>
              <a:buChar char="-"/>
            </a:pPr>
            <a:r>
              <a:rPr lang="en-US" sz="2000" dirty="0"/>
              <a:t>Visualization with Yelp Datasets (7/9)</a:t>
            </a:r>
          </a:p>
          <a:p>
            <a:pPr lvl="1">
              <a:buFontTx/>
              <a:buChar char="-"/>
            </a:pPr>
            <a:r>
              <a:rPr lang="en-US" sz="2000" dirty="0"/>
              <a:t>Spatial Computing using QGIS (7/9)</a:t>
            </a:r>
          </a:p>
          <a:p>
            <a:pPr lvl="1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6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F0C9F5-8C4F-9440-ACFC-A0593A7B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882" y="2801747"/>
            <a:ext cx="8194473" cy="3896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2FB68-B315-254A-BE0E-797DBD3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2F-3C8B-4D41-A4EE-D18D28E4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Main components: Users, Businesses, Reviews</a:t>
            </a:r>
          </a:p>
          <a:p>
            <a:r>
              <a:rPr lang="en-US" sz="2000" dirty="0"/>
              <a:t>You can download the Yelp open dataset from </a:t>
            </a:r>
            <a:r>
              <a:rPr lang="en-US" sz="2000" dirty="0">
                <a:hlinkClick r:id="rId3"/>
              </a:rPr>
              <a:t>https://www.yelp.com/dataset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37AD4-CE75-A947-84D7-BEA297243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722"/>
          <a:stretch/>
        </p:blipFill>
        <p:spPr>
          <a:xfrm>
            <a:off x="1510095" y="2724991"/>
            <a:ext cx="1716639" cy="141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9CAF2-7D54-EC45-99EC-97985189D0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175"/>
          <a:stretch/>
        </p:blipFill>
        <p:spPr>
          <a:xfrm>
            <a:off x="1361755" y="5316475"/>
            <a:ext cx="1830786" cy="141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29245-2A0A-C242-B370-1DDC7597D7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09" r="51745"/>
          <a:stretch/>
        </p:blipFill>
        <p:spPr>
          <a:xfrm>
            <a:off x="1312213" y="4043101"/>
            <a:ext cx="1847114" cy="1413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727AC-EDB5-334C-B1A4-468CCFE7FBAE}"/>
              </a:ext>
            </a:extLst>
          </p:cNvPr>
          <p:cNvSpPr txBox="1"/>
          <p:nvPr/>
        </p:nvSpPr>
        <p:spPr>
          <a:xfrm>
            <a:off x="9749528" y="2791114"/>
            <a:ext cx="212782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Business</a:t>
            </a:r>
            <a:r>
              <a:rPr lang="zh-CN" altLang="en-US" sz="2000" dirty="0"/>
              <a:t> </a:t>
            </a:r>
            <a:r>
              <a:rPr lang="en-US" altLang="zh-CN" sz="2000" dirty="0"/>
              <a:t>Locations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64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BA6010-6DF6-A74B-9067-26D3658C3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6" b="3930"/>
          <a:stretch/>
        </p:blipFill>
        <p:spPr>
          <a:xfrm>
            <a:off x="6005980" y="101599"/>
            <a:ext cx="6152153" cy="3903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2FB68-B315-254A-BE0E-797DBD3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2F-3C8B-4D41-A4EE-D18D28E4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Extracting the businesses in Las Vegas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Business type = “Restaurant”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 About 2161 locations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Generating a subset of review data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About 200,000 reviews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endParaRPr lang="en-US" sz="20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Splitting into training and testing data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80% training and 20%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727AC-EDB5-334C-B1A4-468CCFE7FBAE}"/>
              </a:ext>
            </a:extLst>
          </p:cNvPr>
          <p:cNvSpPr txBox="1"/>
          <p:nvPr/>
        </p:nvSpPr>
        <p:spPr>
          <a:xfrm>
            <a:off x="5994691" y="3643251"/>
            <a:ext cx="24921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Locations in NV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B0763-66F9-8C4F-AF5F-F8F8850CE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86" y="4304214"/>
            <a:ext cx="5497834" cy="206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3B8FB6-D449-3149-B782-0198774A5322}"/>
              </a:ext>
            </a:extLst>
          </p:cNvPr>
          <p:cNvSpPr txBox="1"/>
          <p:nvPr/>
        </p:nvSpPr>
        <p:spPr>
          <a:xfrm>
            <a:off x="7898893" y="6365902"/>
            <a:ext cx="238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Preview of Review Data</a:t>
            </a:r>
          </a:p>
        </p:txBody>
      </p:sp>
    </p:spTree>
    <p:extLst>
      <p:ext uri="{BB962C8B-B14F-4D97-AF65-F5344CB8AC3E}">
        <p14:creationId xmlns:p14="http://schemas.microsoft.com/office/powerpoint/2010/main" val="429041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E94A-D73D-D64F-B1DC-FC4AAE26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 (7/8)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DD43-BFA7-0C4F-B425-CEE4BF6D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 up Python environment</a:t>
            </a:r>
          </a:p>
          <a:p>
            <a:endParaRPr lang="en-US" sz="2400" dirty="0"/>
          </a:p>
          <a:p>
            <a:r>
              <a:rPr lang="en-US" sz="2400" dirty="0"/>
              <a:t>Download and Explore the given Yelp datasets</a:t>
            </a:r>
          </a:p>
          <a:p>
            <a:pPr lvl="1">
              <a:buFontTx/>
              <a:buChar char="-"/>
            </a:pPr>
            <a:r>
              <a:rPr lang="en-US" sz="2000" dirty="0"/>
              <a:t>what attributes?</a:t>
            </a:r>
          </a:p>
          <a:p>
            <a:endParaRPr lang="en-US" sz="2400" dirty="0"/>
          </a:p>
          <a:p>
            <a:r>
              <a:rPr lang="en-US" sz="2400" dirty="0"/>
              <a:t>Start your recommendation system </a:t>
            </a:r>
          </a:p>
          <a:p>
            <a:pPr marL="457200" lvl="1" indent="0">
              <a:buNone/>
            </a:pPr>
            <a:r>
              <a:rPr lang="en-US" sz="2000" dirty="0"/>
              <a:t>- Implement the functions to compute Pearson similarity for given business pairs</a:t>
            </a:r>
          </a:p>
          <a:p>
            <a:endParaRPr lang="en-US" sz="2400" dirty="0"/>
          </a:p>
          <a:p>
            <a:r>
              <a:rPr lang="en-US" sz="2400" dirty="0"/>
              <a:t>Set up QGIS environment - if you have time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84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B13B-E46E-B540-8783-3BEEED26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Item-based Collaborative Filtering Recommendation System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AADA0B8-6924-C14F-8F81-9D20B34CB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4" t="22978" r="9615"/>
          <a:stretch/>
        </p:blipFill>
        <p:spPr>
          <a:xfrm>
            <a:off x="3843051" y="2837054"/>
            <a:ext cx="1125416" cy="109556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231436-6CA6-CB41-B314-CC48FE33D311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823835" y="3384834"/>
            <a:ext cx="101921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8A9221-B3AF-F945-B866-E2E14D21A191}"/>
              </a:ext>
            </a:extLst>
          </p:cNvPr>
          <p:cNvSpPr txBox="1"/>
          <p:nvPr/>
        </p:nvSpPr>
        <p:spPr>
          <a:xfrm>
            <a:off x="3134510" y="2834552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D1FA9EA-EE82-5F40-9FE2-87EA9DA5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265" y="2644328"/>
            <a:ext cx="1125570" cy="14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B13B-E46E-B540-8783-3BEEED26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Item-based Collaborative Filtering Recommendation System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E9490A-BCAE-B245-8B1E-254A8F76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5" y="2644328"/>
            <a:ext cx="1125570" cy="14810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B6B738-5B98-9F43-9037-26A60E916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521709" y="5088616"/>
            <a:ext cx="1063869" cy="8704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CFC5DA-F665-DE4F-AC8A-2EAF06036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3843051" y="2837054"/>
            <a:ext cx="1125416" cy="109556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3A7C3E-A21B-AD40-880B-027180EE3BEF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2823835" y="3384834"/>
            <a:ext cx="101921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C7A001-045D-C64B-8206-3383262D5586}"/>
              </a:ext>
            </a:extLst>
          </p:cNvPr>
          <p:cNvSpPr txBox="1"/>
          <p:nvPr/>
        </p:nvSpPr>
        <p:spPr>
          <a:xfrm>
            <a:off x="3134510" y="2834552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C372720-9466-6344-98FC-717788775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265" y="5055035"/>
            <a:ext cx="1269665" cy="9375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445C42-C591-A642-8C31-41C7ABDB2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894" y="5006249"/>
            <a:ext cx="1002497" cy="103895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E2A7B-7DA3-2D4C-B133-AB48F71F78F3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053644" y="4125341"/>
            <a:ext cx="1207406" cy="9632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D81ED1-F090-E048-9716-7D2A67B6ABB4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2261050" y="4125341"/>
            <a:ext cx="72048" cy="9296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7FC987-83B1-B14A-8D39-0899AB8D339E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>
            <a:off x="2261050" y="4125341"/>
            <a:ext cx="1346093" cy="8809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6B2317-BFCB-7F4A-982A-E32989C271E2}"/>
              </a:ext>
            </a:extLst>
          </p:cNvPr>
          <p:cNvSpPr txBox="1"/>
          <p:nvPr/>
        </p:nvSpPr>
        <p:spPr>
          <a:xfrm>
            <a:off x="1224087" y="43561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5.0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0C435E-4E81-2A49-A114-CC08BE27D86B}"/>
              </a:ext>
            </a:extLst>
          </p:cNvPr>
          <p:cNvSpPr txBox="1"/>
          <p:nvPr/>
        </p:nvSpPr>
        <p:spPr>
          <a:xfrm>
            <a:off x="2280173" y="45132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173F9-5B24-CB4C-8CC8-676B3D95F0F8}"/>
              </a:ext>
            </a:extLst>
          </p:cNvPr>
          <p:cNvSpPr txBox="1"/>
          <p:nvPr/>
        </p:nvSpPr>
        <p:spPr>
          <a:xfrm>
            <a:off x="2893649" y="4237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83774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B13B-E46E-B540-8783-3BEEED26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Item-based Collaborative Filtering Recommendation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055650-E74C-054C-82B7-47E32E89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5" y="2644328"/>
            <a:ext cx="1125570" cy="1481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EE8DC8-EE53-5B48-BF4D-D4DFD55F9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521709" y="5088616"/>
            <a:ext cx="1063869" cy="870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95B25C-0ACD-1D46-9C23-99A77A30E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3843051" y="2837054"/>
            <a:ext cx="1125416" cy="10955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7946C-9262-DE40-B3A0-20E1FD766D1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823835" y="3384834"/>
            <a:ext cx="101921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954912-C1D0-4042-8EC0-D4B0519A256E}"/>
              </a:ext>
            </a:extLst>
          </p:cNvPr>
          <p:cNvSpPr txBox="1"/>
          <p:nvPr/>
        </p:nvSpPr>
        <p:spPr>
          <a:xfrm>
            <a:off x="3134510" y="2834552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B7F028-55AE-1E4F-B6E1-8BA312309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265" y="5055035"/>
            <a:ext cx="1269665" cy="9375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810912-7DBA-7248-8F1A-6B2C6D22C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894" y="5006249"/>
            <a:ext cx="1002497" cy="103895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10DE4-757D-ED4A-AE79-072367CEFC99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1053644" y="4125341"/>
            <a:ext cx="1207406" cy="9632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28FBCC-1BA6-8542-802E-578B8E6D9DA6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2261050" y="4125341"/>
            <a:ext cx="72048" cy="9296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689D4-971C-1C49-82F9-AA8AECCEAC7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2261050" y="4125341"/>
            <a:ext cx="1346093" cy="8809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9DFE66-FFAA-8B43-81BB-0B0D7A43A5A2}"/>
              </a:ext>
            </a:extLst>
          </p:cNvPr>
          <p:cNvSpPr txBox="1"/>
          <p:nvPr/>
        </p:nvSpPr>
        <p:spPr>
          <a:xfrm>
            <a:off x="1224087" y="43561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89CDA-EC06-2447-9368-2581A2BD49D9}"/>
              </a:ext>
            </a:extLst>
          </p:cNvPr>
          <p:cNvSpPr txBox="1"/>
          <p:nvPr/>
        </p:nvSpPr>
        <p:spPr>
          <a:xfrm>
            <a:off x="2280173" y="45132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2ABBC3-FE63-194E-AD60-B2241F661B58}"/>
              </a:ext>
            </a:extLst>
          </p:cNvPr>
          <p:cNvSpPr txBox="1"/>
          <p:nvPr/>
        </p:nvSpPr>
        <p:spPr>
          <a:xfrm>
            <a:off x="2893649" y="4237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3.0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FE234D-1508-7345-B073-B43451F1B8AA}"/>
              </a:ext>
            </a:extLst>
          </p:cNvPr>
          <p:cNvCxnSpPr/>
          <p:nvPr/>
        </p:nvCxnSpPr>
        <p:spPr>
          <a:xfrm>
            <a:off x="5240234" y="2568691"/>
            <a:ext cx="0" cy="387682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3FAA8E-66C8-D04C-A360-A34C6F3554FF}"/>
              </a:ext>
            </a:extLst>
          </p:cNvPr>
          <p:cNvSpPr txBox="1"/>
          <p:nvPr/>
        </p:nvSpPr>
        <p:spPr>
          <a:xfrm>
            <a:off x="5438790" y="2609673"/>
            <a:ext cx="569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If the similarity of two businesses is high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=&gt; </a:t>
            </a:r>
            <a:r>
              <a:rPr lang="en-US" dirty="0">
                <a:highlight>
                  <a:srgbClr val="FFFF00"/>
                </a:highlight>
              </a:rPr>
              <a:t>similar ratings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B486CE-1DCD-3F43-962C-036434B0B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7094685" y="3234944"/>
            <a:ext cx="918099" cy="8937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F57B25-89DA-4640-8D60-B6236563A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7" t="12400" r="9829" b="28514"/>
          <a:stretch/>
        </p:blipFill>
        <p:spPr>
          <a:xfrm>
            <a:off x="8208276" y="3326769"/>
            <a:ext cx="867890" cy="7100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E6D3FB-BABC-F24C-AF00-B9BB7FB38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7090916" y="4209340"/>
            <a:ext cx="918099" cy="8937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147A8C-711C-224B-912D-372F48B0F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4" t="22978" r="9615"/>
          <a:stretch/>
        </p:blipFill>
        <p:spPr>
          <a:xfrm>
            <a:off x="7105961" y="5193007"/>
            <a:ext cx="918099" cy="8937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AB938D-4AAB-B443-8215-9AA263A76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376" y="4273771"/>
            <a:ext cx="1035775" cy="7648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3126789-B1DC-0445-8401-EA5B5E0F2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959" y="5216097"/>
            <a:ext cx="817823" cy="847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D3EA6-EF78-C64F-B525-CCFF5546FCE1}"/>
              </a:ext>
            </a:extLst>
          </p:cNvPr>
          <p:cNvSpPr txBox="1"/>
          <p:nvPr/>
        </p:nvSpPr>
        <p:spPr>
          <a:xfrm>
            <a:off x="5774646" y="3512538"/>
            <a:ext cx="105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5FEDB8-8F88-E740-8BD4-FFE853611EAD}"/>
              </a:ext>
            </a:extLst>
          </p:cNvPr>
          <p:cNvSpPr txBox="1"/>
          <p:nvPr/>
        </p:nvSpPr>
        <p:spPr>
          <a:xfrm>
            <a:off x="5803706" y="4486934"/>
            <a:ext cx="1024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9DA41E-8A9A-7146-BC60-2DAFC609C598}"/>
              </a:ext>
            </a:extLst>
          </p:cNvPr>
          <p:cNvSpPr txBox="1"/>
          <p:nvPr/>
        </p:nvSpPr>
        <p:spPr>
          <a:xfrm>
            <a:off x="5803705" y="5470601"/>
            <a:ext cx="1030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E0159-180F-4E40-BC47-B03B0BACE363}"/>
              </a:ext>
            </a:extLst>
          </p:cNvPr>
          <p:cNvSpPr txBox="1"/>
          <p:nvPr/>
        </p:nvSpPr>
        <p:spPr>
          <a:xfrm>
            <a:off x="6750552" y="3450983"/>
            <a:ext cx="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D0DA7-726C-EC43-9C01-DB0FE2E937D9}"/>
              </a:ext>
            </a:extLst>
          </p:cNvPr>
          <p:cNvSpPr txBox="1"/>
          <p:nvPr/>
        </p:nvSpPr>
        <p:spPr>
          <a:xfrm>
            <a:off x="6750552" y="4425379"/>
            <a:ext cx="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B50A2-7DE4-8C42-B701-73998D3C10F2}"/>
              </a:ext>
            </a:extLst>
          </p:cNvPr>
          <p:cNvSpPr txBox="1"/>
          <p:nvPr/>
        </p:nvSpPr>
        <p:spPr>
          <a:xfrm>
            <a:off x="6750552" y="5409046"/>
            <a:ext cx="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BB3FD6-7DA0-D94A-9BAF-6A011B2DB2B3}"/>
              </a:ext>
            </a:extLst>
          </p:cNvPr>
          <p:cNvSpPr txBox="1"/>
          <p:nvPr/>
        </p:nvSpPr>
        <p:spPr>
          <a:xfrm>
            <a:off x="9226796" y="3450983"/>
            <a:ext cx="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6BBE08-EB8A-454B-BEC7-4837207154DC}"/>
              </a:ext>
            </a:extLst>
          </p:cNvPr>
          <p:cNvSpPr txBox="1"/>
          <p:nvPr/>
        </p:nvSpPr>
        <p:spPr>
          <a:xfrm>
            <a:off x="9226796" y="4425379"/>
            <a:ext cx="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7B068F-1E7F-B24D-BA3E-EC59731AD220}"/>
              </a:ext>
            </a:extLst>
          </p:cNvPr>
          <p:cNvSpPr txBox="1"/>
          <p:nvPr/>
        </p:nvSpPr>
        <p:spPr>
          <a:xfrm>
            <a:off x="9226796" y="5409046"/>
            <a:ext cx="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9D3BA-7BBA-6548-81BB-A8B3C3583146}"/>
              </a:ext>
            </a:extLst>
          </p:cNvPr>
          <p:cNvSpPr txBox="1"/>
          <p:nvPr/>
        </p:nvSpPr>
        <p:spPr>
          <a:xfrm>
            <a:off x="9490480" y="3481760"/>
            <a:ext cx="61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BF26C1-272B-304C-81EF-3EA86B98E9BE}"/>
              </a:ext>
            </a:extLst>
          </p:cNvPr>
          <p:cNvSpPr txBox="1"/>
          <p:nvPr/>
        </p:nvSpPr>
        <p:spPr>
          <a:xfrm>
            <a:off x="9490480" y="4456156"/>
            <a:ext cx="7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6241DC-4CE8-E745-805B-229255B77D0D}"/>
              </a:ext>
            </a:extLst>
          </p:cNvPr>
          <p:cNvSpPr txBox="1"/>
          <p:nvPr/>
        </p:nvSpPr>
        <p:spPr>
          <a:xfrm>
            <a:off x="9490480" y="5439823"/>
            <a:ext cx="610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?</a:t>
            </a:r>
          </a:p>
        </p:txBody>
      </p:sp>
    </p:spTree>
    <p:extLst>
      <p:ext uri="{BB962C8B-B14F-4D97-AF65-F5344CB8AC3E}">
        <p14:creationId xmlns:p14="http://schemas.microsoft.com/office/powerpoint/2010/main" val="357836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685</Words>
  <Application>Microsoft Macintosh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Lab</vt:lpstr>
      <vt:lpstr>Introduction</vt:lpstr>
      <vt:lpstr>Lab Topics</vt:lpstr>
      <vt:lpstr>Yelp Datasets</vt:lpstr>
      <vt:lpstr>Yelp Datasets</vt:lpstr>
      <vt:lpstr>Lab Tasks (7/8)</vt:lpstr>
      <vt:lpstr>Review: Recommendation System</vt:lpstr>
      <vt:lpstr>Review: Recommendation System</vt:lpstr>
      <vt:lpstr>Review: Recommendation System</vt:lpstr>
      <vt:lpstr>Review: Recommendation System</vt:lpstr>
      <vt:lpstr>Review: Recommendation System</vt:lpstr>
      <vt:lpstr>Review: Pearson Correlation</vt:lpstr>
      <vt:lpstr>Pearson Correlation Example</vt:lpstr>
      <vt:lpstr>Pearson Correlation Implementation</vt:lpstr>
      <vt:lpstr>Pearson Correlation Edge Cases I</vt:lpstr>
      <vt:lpstr>Pearson Correlation Edge Cases II</vt:lpstr>
      <vt:lpstr>Pearson Correlation Edge Cases III</vt:lpstr>
      <vt:lpstr>Start Your Recommendation System…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Recommendation System</dc:title>
  <dc:creator>Yijun Lin</dc:creator>
  <cp:lastModifiedBy>Yijun Lin</cp:lastModifiedBy>
  <cp:revision>57</cp:revision>
  <dcterms:created xsi:type="dcterms:W3CDTF">2019-07-04T03:53:03Z</dcterms:created>
  <dcterms:modified xsi:type="dcterms:W3CDTF">2019-07-07T21:30:42Z</dcterms:modified>
</cp:coreProperties>
</file>