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4" r:id="rId21"/>
    <p:sldId id="275" r:id="rId22"/>
    <p:sldId id="276" r:id="rId23"/>
    <p:sldId id="277"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88" d="100"/>
          <a:sy n="88" d="100"/>
        </p:scale>
        <p:origin x="1738"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linyixian/decode2020samp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8" Type="http://schemas.openxmlformats.org/officeDocument/2006/relationships/hyperlink" Target="https://www.switch-science.com/catalog/2294/" TargetMode="External"/><Relationship Id="rId13" Type="http://schemas.openxmlformats.org/officeDocument/2006/relationships/image" Target="../media/image5.jpg"/><Relationship Id="rId3" Type="http://schemas.openxmlformats.org/officeDocument/2006/relationships/hyperlink" Target="https://www.switch-science.com/catalog/1029/" TargetMode="External"/><Relationship Id="rId7" Type="http://schemas.openxmlformats.org/officeDocument/2006/relationships/hyperlink" Target="https://www.switch-science.com/catalog/5696/" TargetMode="External"/><Relationship Id="rId12" Type="http://schemas.openxmlformats.org/officeDocument/2006/relationships/image" Target="../media/image4.jpg"/><Relationship Id="rId2" Type="http://schemas.openxmlformats.org/officeDocument/2006/relationships/hyperlink" Target="https://www.switch-science.com/catalog/353/" TargetMode="External"/><Relationship Id="rId1" Type="http://schemas.openxmlformats.org/officeDocument/2006/relationships/slideLayout" Target="../slideLayouts/slideLayout2.xml"/><Relationship Id="rId6" Type="http://schemas.openxmlformats.org/officeDocument/2006/relationships/hyperlink" Target="https://www.switch-science.com/catalog/5219/" TargetMode="External"/><Relationship Id="rId11" Type="http://schemas.openxmlformats.org/officeDocument/2006/relationships/image" Target="../media/image3.jpg"/><Relationship Id="rId5" Type="http://schemas.openxmlformats.org/officeDocument/2006/relationships/hyperlink" Target="https://www.switch-science.com/catalog/5220/" TargetMode="External"/><Relationship Id="rId10" Type="http://schemas.openxmlformats.org/officeDocument/2006/relationships/image" Target="../media/image2.jpg"/><Relationship Id="rId4" Type="http://schemas.openxmlformats.org/officeDocument/2006/relationships/hyperlink" Target="https://www.switch-science.com/catalog/6260/" TargetMode="External"/><Relationship Id="rId9" Type="http://schemas.openxmlformats.org/officeDocument/2006/relationships/image" Target="../media/image1.jpg"/><Relationship Id="rId14"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5stack.com/#/en/arduino/arduino_develop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T-vK/ESP32-BLE-Keyboar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kttanabe/NF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0CEB5E-5C42-4853-9917-AED96A9789EC}"/>
              </a:ext>
            </a:extLst>
          </p:cNvPr>
          <p:cNvSpPr>
            <a:spLocks noGrp="1"/>
          </p:cNvSpPr>
          <p:nvPr>
            <p:ph type="ctrTitle"/>
          </p:nvPr>
        </p:nvSpPr>
        <p:spPr>
          <a:xfrm>
            <a:off x="835152" y="2002495"/>
            <a:ext cx="8711184" cy="1191810"/>
          </a:xfrm>
        </p:spPr>
        <p:txBody>
          <a:bodyPr/>
          <a:lstStyle/>
          <a:p>
            <a:pPr algn="ctr"/>
            <a:r>
              <a:rPr lang="en-US" altLang="ja-JP" sz="2800" dirty="0"/>
              <a:t>NFC</a:t>
            </a:r>
            <a:r>
              <a:rPr lang="ja-JP" altLang="en-US" sz="2800" dirty="0"/>
              <a:t>リーダーを利用した</a:t>
            </a:r>
            <a:r>
              <a:rPr lang="en-US" altLang="ja-JP" sz="2800" dirty="0"/>
              <a:t>PowerApps</a:t>
            </a:r>
            <a:r>
              <a:rPr lang="ja-JP" altLang="en-US" sz="2800" dirty="0"/>
              <a:t>アプリケーション</a:t>
            </a:r>
            <a:br>
              <a:rPr lang="en-US" altLang="ja-JP" sz="2800" dirty="0"/>
            </a:br>
            <a:r>
              <a:rPr lang="ja-JP" altLang="en-US" sz="2800" dirty="0"/>
              <a:t>（タイムカードのサンプル）</a:t>
            </a:r>
            <a:endParaRPr kumimoji="1" lang="ja-JP" altLang="en-US" sz="2800" dirty="0"/>
          </a:p>
        </p:txBody>
      </p:sp>
      <p:sp>
        <p:nvSpPr>
          <p:cNvPr id="3" name="字幕 2">
            <a:extLst>
              <a:ext uri="{FF2B5EF4-FFF2-40B4-BE49-F238E27FC236}">
                <a16:creationId xmlns:a16="http://schemas.microsoft.com/office/drawing/2014/main" id="{D46A93D7-2020-41BF-BA31-70B149C08441}"/>
              </a:ext>
            </a:extLst>
          </p:cNvPr>
          <p:cNvSpPr>
            <a:spLocks noGrp="1"/>
          </p:cNvSpPr>
          <p:nvPr>
            <p:ph type="subTitle" idx="1"/>
          </p:nvPr>
        </p:nvSpPr>
        <p:spPr>
          <a:xfrm>
            <a:off x="1507067" y="4050833"/>
            <a:ext cx="7766936" cy="1740367"/>
          </a:xfrm>
        </p:spPr>
        <p:txBody>
          <a:bodyPr/>
          <a:lstStyle/>
          <a:p>
            <a:endParaRPr lang="en-US" altLang="ja-JP" dirty="0"/>
          </a:p>
          <a:p>
            <a:endParaRPr lang="en-US" altLang="ja-JP" dirty="0"/>
          </a:p>
          <a:p>
            <a:r>
              <a:rPr lang="en-US" altLang="ja-JP" dirty="0" err="1"/>
              <a:t>d</a:t>
            </a:r>
            <a:r>
              <a:rPr kumimoji="1" lang="en-US" altLang="ja-JP" dirty="0" err="1"/>
              <a:t>e:code</a:t>
            </a:r>
            <a:r>
              <a:rPr lang="en-US" altLang="ja-JP" dirty="0"/>
              <a:t> 2020 Microsoft MVP </a:t>
            </a:r>
            <a:r>
              <a:rPr lang="ja-JP" altLang="en-US" dirty="0"/>
              <a:t>パーソナル スポンサー</a:t>
            </a:r>
            <a:br>
              <a:rPr lang="en-US" altLang="ja-JP" dirty="0"/>
            </a:br>
            <a:r>
              <a:rPr lang="ja-JP" altLang="en-US" dirty="0"/>
              <a:t>株式会社リンシステムズ</a:t>
            </a:r>
            <a:br>
              <a:rPr lang="en-US" altLang="ja-JP" dirty="0"/>
            </a:br>
            <a:r>
              <a:rPr lang="ja-JP" altLang="en-US" dirty="0"/>
              <a:t>林　宜憲</a:t>
            </a:r>
            <a:endParaRPr lang="en-US" altLang="ja-JP" dirty="0"/>
          </a:p>
          <a:p>
            <a:endParaRPr kumimoji="1" lang="ja-JP" altLang="en-US" dirty="0"/>
          </a:p>
        </p:txBody>
      </p:sp>
    </p:spTree>
    <p:extLst>
      <p:ext uri="{BB962C8B-B14F-4D97-AF65-F5344CB8AC3E}">
        <p14:creationId xmlns:p14="http://schemas.microsoft.com/office/powerpoint/2010/main" val="19358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5D1468-5B7A-4983-BB7D-FABB39F6CCB8}"/>
              </a:ext>
            </a:extLst>
          </p:cNvPr>
          <p:cNvSpPr>
            <a:spLocks noGrp="1"/>
          </p:cNvSpPr>
          <p:nvPr>
            <p:ph type="title"/>
          </p:nvPr>
        </p:nvSpPr>
        <p:spPr>
          <a:xfrm>
            <a:off x="677334" y="493776"/>
            <a:ext cx="8596668" cy="1170432"/>
          </a:xfrm>
        </p:spPr>
        <p:txBody>
          <a:bodyPr>
            <a:normAutofit fontScale="90000"/>
          </a:bodyPr>
          <a:lstStyle/>
          <a:p>
            <a:r>
              <a:rPr kumimoji="1" lang="ja-JP" altLang="en-US" dirty="0"/>
              <a:t>ソフトウェアの準備３</a:t>
            </a:r>
            <a:br>
              <a:rPr kumimoji="1" lang="en-US" altLang="ja-JP" dirty="0"/>
            </a:br>
            <a:r>
              <a:rPr kumimoji="1" lang="ja-JP" altLang="en-US" dirty="0"/>
              <a:t>（プログラムの書き込み）</a:t>
            </a:r>
          </a:p>
        </p:txBody>
      </p:sp>
      <p:sp>
        <p:nvSpPr>
          <p:cNvPr id="3" name="コンテンツ プレースホルダー 2">
            <a:extLst>
              <a:ext uri="{FF2B5EF4-FFF2-40B4-BE49-F238E27FC236}">
                <a16:creationId xmlns:a16="http://schemas.microsoft.com/office/drawing/2014/main" id="{12562557-A156-4836-919C-6427783C6FDE}"/>
              </a:ext>
            </a:extLst>
          </p:cNvPr>
          <p:cNvSpPr>
            <a:spLocks noGrp="1"/>
          </p:cNvSpPr>
          <p:nvPr>
            <p:ph idx="1"/>
          </p:nvPr>
        </p:nvSpPr>
        <p:spPr>
          <a:xfrm>
            <a:off x="677334" y="1664209"/>
            <a:ext cx="8596668" cy="4377154"/>
          </a:xfrm>
        </p:spPr>
        <p:txBody>
          <a:bodyPr/>
          <a:lstStyle/>
          <a:p>
            <a:pPr marL="0" indent="0">
              <a:buNone/>
            </a:pPr>
            <a:r>
              <a:rPr kumimoji="1" lang="ja-JP" altLang="en-US" dirty="0"/>
              <a:t>・次のリポジトリを</a:t>
            </a:r>
            <a:r>
              <a:rPr kumimoji="1" lang="en-US" altLang="ja-JP" dirty="0"/>
              <a:t>zip</a:t>
            </a:r>
            <a:r>
              <a:rPr kumimoji="1" lang="ja-JP" altLang="en-US" dirty="0"/>
              <a:t>ファイルでダウンロードして、解凍してください。</a:t>
            </a:r>
            <a:br>
              <a:rPr kumimoji="1" lang="en-US" altLang="ja-JP" dirty="0"/>
            </a:br>
            <a:r>
              <a:rPr kumimoji="1" lang="ja-JP" altLang="en-US" dirty="0"/>
              <a:t>　</a:t>
            </a:r>
            <a:r>
              <a:rPr lang="en-US" altLang="ja-JP" dirty="0">
                <a:hlinkClick r:id="rId2"/>
              </a:rPr>
              <a:t>https://github.com/linyixian/decode2020sample</a:t>
            </a:r>
            <a:endParaRPr lang="en-US" altLang="ja-JP" dirty="0"/>
          </a:p>
          <a:p>
            <a:pPr marL="0" indent="0">
              <a:buNone/>
            </a:pPr>
            <a:endParaRPr lang="en-US" altLang="ja-JP" dirty="0"/>
          </a:p>
          <a:p>
            <a:pPr marL="0" indent="0">
              <a:buNone/>
            </a:pPr>
            <a:r>
              <a:rPr lang="ja-JP" altLang="en-US" dirty="0"/>
              <a:t>・解凍したファルダ内にある</a:t>
            </a:r>
            <a:r>
              <a:rPr lang="en-US" altLang="ja-JP" dirty="0" err="1"/>
              <a:t>TimeCard</a:t>
            </a:r>
            <a:r>
              <a:rPr lang="ja-JP" altLang="en-US" dirty="0"/>
              <a:t>フォルダを</a:t>
            </a:r>
            <a:r>
              <a:rPr lang="en-US" altLang="ja-JP" dirty="0"/>
              <a:t>Arduino</a:t>
            </a:r>
            <a:r>
              <a:rPr lang="ja-JP" altLang="en-US" dirty="0"/>
              <a:t>ドキュメントフォルダ</a:t>
            </a:r>
            <a:br>
              <a:rPr lang="en-US" altLang="ja-JP" dirty="0"/>
            </a:br>
            <a:r>
              <a:rPr lang="ja-JP" altLang="en-US" dirty="0"/>
              <a:t>　（</a:t>
            </a:r>
            <a:r>
              <a:rPr lang="en-US" altLang="ja-JP" dirty="0"/>
              <a:t>C:\</a:t>
            </a:r>
            <a:r>
              <a:rPr lang="ja-JP" altLang="en-US" dirty="0"/>
              <a:t>ユーザー</a:t>
            </a:r>
            <a:r>
              <a:rPr lang="en-US" altLang="ja-JP" dirty="0"/>
              <a:t>\</a:t>
            </a:r>
            <a:r>
              <a:rPr lang="ja-JP" altLang="en-US" dirty="0"/>
              <a:t>（ユーザー名）</a:t>
            </a:r>
            <a:r>
              <a:rPr lang="en-US" altLang="ja-JP" dirty="0"/>
              <a:t>\</a:t>
            </a:r>
            <a:r>
              <a:rPr lang="ja-JP" altLang="en-US" dirty="0"/>
              <a:t>ドキュメント</a:t>
            </a:r>
            <a:r>
              <a:rPr lang="en-US" altLang="ja-JP" dirty="0"/>
              <a:t>\Arduino</a:t>
            </a:r>
            <a:r>
              <a:rPr lang="ja-JP" altLang="en-US" dirty="0"/>
              <a:t>）にコピーします。</a:t>
            </a:r>
            <a:endParaRPr lang="en-US" altLang="ja-JP" dirty="0"/>
          </a:p>
          <a:p>
            <a:pPr marL="0" indent="0">
              <a:buNone/>
            </a:pPr>
            <a:endParaRPr lang="en-US" altLang="ja-JP" dirty="0"/>
          </a:p>
          <a:p>
            <a:pPr marL="0" indent="0">
              <a:buNone/>
            </a:pPr>
            <a:r>
              <a:rPr lang="ja-JP" altLang="en-US" dirty="0"/>
              <a:t>・</a:t>
            </a:r>
            <a:r>
              <a:rPr lang="en-US" altLang="ja-JP" dirty="0" err="1"/>
              <a:t>ArduinoIDE</a:t>
            </a:r>
            <a:r>
              <a:rPr lang="ja-JP" altLang="en-US" dirty="0"/>
              <a:t>から先ほどコピーしたファルダ内の「</a:t>
            </a:r>
            <a:r>
              <a:rPr lang="en-US" altLang="ja-JP" dirty="0" err="1"/>
              <a:t>TimeCard.ino</a:t>
            </a:r>
            <a:r>
              <a:rPr lang="ja-JP" altLang="en-US" dirty="0"/>
              <a:t>」ファイルを</a:t>
            </a:r>
            <a:br>
              <a:rPr lang="en-US" altLang="ja-JP" dirty="0"/>
            </a:br>
            <a:r>
              <a:rPr lang="ja-JP" altLang="en-US" dirty="0"/>
              <a:t>　開きます。</a:t>
            </a:r>
            <a:endParaRPr lang="en-US" altLang="ja-JP" dirty="0"/>
          </a:p>
          <a:p>
            <a:pPr marL="0" indent="0">
              <a:buNone/>
            </a:pPr>
            <a:endParaRPr lang="en-US" altLang="ja-JP" dirty="0"/>
          </a:p>
          <a:p>
            <a:pPr marL="0" indent="0">
              <a:buNone/>
            </a:pPr>
            <a:r>
              <a:rPr lang="ja-JP" altLang="en-US" dirty="0"/>
              <a:t>・</a:t>
            </a:r>
            <a:r>
              <a:rPr lang="en-US" altLang="ja-JP" dirty="0"/>
              <a:t>ATOM Matrix</a:t>
            </a:r>
            <a:r>
              <a:rPr lang="ja-JP" altLang="en-US" dirty="0"/>
              <a:t>が</a:t>
            </a:r>
            <a:r>
              <a:rPr lang="en-US" altLang="ja-JP" dirty="0"/>
              <a:t>PC</a:t>
            </a:r>
            <a:r>
              <a:rPr lang="ja-JP" altLang="en-US" dirty="0"/>
              <a:t>に接続できているのを確認し、プログラムを書き込みます。</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04725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276C7-BAFC-48E4-A4E0-3D3C34EEFA56}"/>
              </a:ext>
            </a:extLst>
          </p:cNvPr>
          <p:cNvSpPr>
            <a:spLocks noGrp="1"/>
          </p:cNvSpPr>
          <p:nvPr>
            <p:ph type="title"/>
          </p:nvPr>
        </p:nvSpPr>
        <p:spPr>
          <a:xfrm>
            <a:off x="677334" y="609600"/>
            <a:ext cx="8596668" cy="646176"/>
          </a:xfrm>
        </p:spPr>
        <p:txBody>
          <a:bodyPr/>
          <a:lstStyle/>
          <a:p>
            <a:r>
              <a:rPr lang="ja-JP" altLang="en-US" dirty="0"/>
              <a:t>動作確認</a:t>
            </a:r>
            <a:endParaRPr kumimoji="1" lang="ja-JP" altLang="en-US" dirty="0"/>
          </a:p>
        </p:txBody>
      </p:sp>
      <p:sp>
        <p:nvSpPr>
          <p:cNvPr id="3" name="コンテンツ プレースホルダー 2">
            <a:extLst>
              <a:ext uri="{FF2B5EF4-FFF2-40B4-BE49-F238E27FC236}">
                <a16:creationId xmlns:a16="http://schemas.microsoft.com/office/drawing/2014/main" id="{E7F5DDFF-512A-4B5B-8C82-6E7E403EBE56}"/>
              </a:ext>
            </a:extLst>
          </p:cNvPr>
          <p:cNvSpPr>
            <a:spLocks noGrp="1"/>
          </p:cNvSpPr>
          <p:nvPr>
            <p:ph idx="1"/>
          </p:nvPr>
        </p:nvSpPr>
        <p:spPr>
          <a:xfrm>
            <a:off x="677334" y="1371601"/>
            <a:ext cx="8596668" cy="4669762"/>
          </a:xfrm>
        </p:spPr>
        <p:txBody>
          <a:bodyPr/>
          <a:lstStyle/>
          <a:p>
            <a:pPr marL="0" indent="0">
              <a:buNone/>
            </a:pPr>
            <a:r>
              <a:rPr kumimoji="1" lang="ja-JP" altLang="en-US" dirty="0"/>
              <a:t>・プログラムの書き込みが終わると</a:t>
            </a:r>
            <a:r>
              <a:rPr kumimoji="1" lang="en-US" altLang="ja-JP" dirty="0"/>
              <a:t>ATOM Matrix</a:t>
            </a:r>
            <a:r>
              <a:rPr kumimoji="1" lang="ja-JP" altLang="en-US" dirty="0"/>
              <a:t>はリセットがかかります。</a:t>
            </a:r>
            <a:br>
              <a:rPr kumimoji="1" lang="en-US" altLang="ja-JP" dirty="0"/>
            </a:br>
            <a:r>
              <a:rPr kumimoji="1" lang="ja-JP" altLang="en-US" dirty="0"/>
              <a:t>　</a:t>
            </a:r>
            <a:r>
              <a:rPr kumimoji="1" lang="en-US" altLang="ja-JP" dirty="0" err="1"/>
              <a:t>ArduinoIDE</a:t>
            </a:r>
            <a:r>
              <a:rPr kumimoji="1" lang="ja-JP" altLang="en-US" dirty="0"/>
              <a:t>のシリアルモニターを表示してから</a:t>
            </a:r>
            <a:r>
              <a:rPr kumimoji="1" lang="en-US" altLang="ja-JP" dirty="0"/>
              <a:t>IC</a:t>
            </a:r>
            <a:r>
              <a:rPr kumimoji="1" lang="ja-JP" altLang="en-US" dirty="0"/>
              <a:t>カードをリーダーにかざすと</a:t>
            </a:r>
            <a:br>
              <a:rPr kumimoji="1" lang="en-US" altLang="ja-JP" dirty="0"/>
            </a:br>
            <a:r>
              <a:rPr kumimoji="1" lang="ja-JP" altLang="en-US" dirty="0"/>
              <a:t>　カードの</a:t>
            </a:r>
            <a:r>
              <a:rPr kumimoji="1" lang="en-US" altLang="ja-JP" dirty="0"/>
              <a:t>ID</a:t>
            </a:r>
            <a:r>
              <a:rPr kumimoji="1" lang="ja-JP" altLang="en-US" dirty="0"/>
              <a:t>ナンバーが表示されます。また、距離センサーの前に手もしくは</a:t>
            </a:r>
            <a:br>
              <a:rPr kumimoji="1" lang="en-US" altLang="ja-JP" dirty="0"/>
            </a:br>
            <a:r>
              <a:rPr kumimoji="1" lang="ja-JP" altLang="en-US" dirty="0"/>
              <a:t>　顔を近づけると</a:t>
            </a:r>
            <a:r>
              <a:rPr kumimoji="1" lang="en-US" altLang="ja-JP" dirty="0"/>
              <a:t>Distance</a:t>
            </a:r>
            <a:r>
              <a:rPr kumimoji="1" lang="ja-JP" altLang="en-US" dirty="0"/>
              <a:t>の値が小さくなり、距離によって</a:t>
            </a:r>
            <a:r>
              <a:rPr kumimoji="1" lang="en-US" altLang="ja-JP" dirty="0"/>
              <a:t>LED</a:t>
            </a:r>
            <a:r>
              <a:rPr kumimoji="1" lang="ja-JP" altLang="en-US" dirty="0"/>
              <a:t>の色が変わります。</a:t>
            </a:r>
            <a:br>
              <a:rPr kumimoji="1" lang="en-US" altLang="ja-JP" dirty="0"/>
            </a:br>
            <a:r>
              <a:rPr kumimoji="1" lang="ja-JP" altLang="en-US" dirty="0"/>
              <a:t>　</a:t>
            </a:r>
            <a:r>
              <a:rPr kumimoji="1" lang="en-US" altLang="ja-JP" dirty="0"/>
              <a:t>LED</a:t>
            </a:r>
            <a:r>
              <a:rPr kumimoji="1" lang="ja-JP" altLang="en-US" dirty="0"/>
              <a:t>が青色の時には温度もモニターに表示されます。</a:t>
            </a:r>
            <a:endParaRPr kumimoji="1" lang="en-US" altLang="ja-JP" dirty="0"/>
          </a:p>
          <a:p>
            <a:pPr marL="0" indent="0">
              <a:buNone/>
            </a:pPr>
            <a:endParaRPr lang="en-US" altLang="ja-JP" dirty="0"/>
          </a:p>
          <a:p>
            <a:pPr marL="0" indent="0">
              <a:buNone/>
            </a:pPr>
            <a:br>
              <a:rPr kumimoji="1" lang="en-US" altLang="ja-JP" dirty="0"/>
            </a:br>
            <a:endParaRPr kumimoji="1" lang="ja-JP" altLang="en-US" dirty="0"/>
          </a:p>
        </p:txBody>
      </p:sp>
      <p:pic>
        <p:nvPicPr>
          <p:cNvPr id="5" name="図 4">
            <a:extLst>
              <a:ext uri="{FF2B5EF4-FFF2-40B4-BE49-F238E27FC236}">
                <a16:creationId xmlns:a16="http://schemas.microsoft.com/office/drawing/2014/main" id="{A10165F3-4BCC-4152-BEB5-3FBAD601AFDC}"/>
              </a:ext>
            </a:extLst>
          </p:cNvPr>
          <p:cNvPicPr>
            <a:picLocks noChangeAspect="1"/>
          </p:cNvPicPr>
          <p:nvPr/>
        </p:nvPicPr>
        <p:blipFill>
          <a:blip r:embed="rId2"/>
          <a:stretch>
            <a:fillRect/>
          </a:stretch>
        </p:blipFill>
        <p:spPr>
          <a:xfrm>
            <a:off x="4163568" y="3135498"/>
            <a:ext cx="2163396" cy="2661798"/>
          </a:xfrm>
          <a:prstGeom prst="rect">
            <a:avLst/>
          </a:prstGeom>
        </p:spPr>
      </p:pic>
    </p:spTree>
    <p:extLst>
      <p:ext uri="{BB962C8B-B14F-4D97-AF65-F5344CB8AC3E}">
        <p14:creationId xmlns:p14="http://schemas.microsoft.com/office/powerpoint/2010/main" val="296773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33364-1173-4D0D-85E5-B8409AE11ADC}"/>
              </a:ext>
            </a:extLst>
          </p:cNvPr>
          <p:cNvSpPr>
            <a:spLocks noGrp="1"/>
          </p:cNvSpPr>
          <p:nvPr>
            <p:ph type="title"/>
          </p:nvPr>
        </p:nvSpPr>
        <p:spPr/>
        <p:txBody>
          <a:bodyPr/>
          <a:lstStyle/>
          <a:p>
            <a:r>
              <a:rPr kumimoji="1" lang="en-US" altLang="ja-JP" dirty="0"/>
              <a:t>BLE Keyboard</a:t>
            </a:r>
            <a:r>
              <a:rPr kumimoji="1" lang="ja-JP" altLang="en-US" dirty="0"/>
              <a:t>の登録</a:t>
            </a:r>
          </a:p>
        </p:txBody>
      </p:sp>
      <p:sp>
        <p:nvSpPr>
          <p:cNvPr id="3" name="コンテンツ プレースホルダー 2">
            <a:extLst>
              <a:ext uri="{FF2B5EF4-FFF2-40B4-BE49-F238E27FC236}">
                <a16:creationId xmlns:a16="http://schemas.microsoft.com/office/drawing/2014/main" id="{C4F68569-4EAC-4AD9-9808-25BC9EF5CBBD}"/>
              </a:ext>
            </a:extLst>
          </p:cNvPr>
          <p:cNvSpPr>
            <a:spLocks noGrp="1"/>
          </p:cNvSpPr>
          <p:nvPr>
            <p:ph idx="1"/>
          </p:nvPr>
        </p:nvSpPr>
        <p:spPr>
          <a:xfrm>
            <a:off x="677334" y="1469137"/>
            <a:ext cx="8596668" cy="5193792"/>
          </a:xfrm>
        </p:spPr>
        <p:txBody>
          <a:bodyPr>
            <a:normAutofit/>
          </a:bodyPr>
          <a:lstStyle/>
          <a:p>
            <a:pPr marL="0" indent="0">
              <a:buNone/>
            </a:pPr>
            <a:r>
              <a:rPr kumimoji="1" lang="ja-JP" altLang="en-US" dirty="0"/>
              <a:t>・プログラムを書き込んだ</a:t>
            </a:r>
            <a:r>
              <a:rPr kumimoji="1" lang="en-US" altLang="ja-JP" dirty="0"/>
              <a:t>ATOM Matrix</a:t>
            </a:r>
            <a:r>
              <a:rPr kumimoji="1" lang="ja-JP" altLang="en-US" dirty="0"/>
              <a:t>は</a:t>
            </a:r>
            <a:r>
              <a:rPr kumimoji="1" lang="en-US" altLang="ja-JP" dirty="0"/>
              <a:t>BLE Keyboard</a:t>
            </a:r>
            <a:r>
              <a:rPr kumimoji="1" lang="ja-JP" altLang="en-US" dirty="0"/>
              <a:t>として端末に接続できます。</a:t>
            </a:r>
            <a:endParaRPr lang="en-US" altLang="ja-JP" dirty="0"/>
          </a:p>
          <a:p>
            <a:pPr marL="0" indent="0">
              <a:buNone/>
            </a:pPr>
            <a:r>
              <a:rPr kumimoji="1" lang="ja-JP" altLang="en-US" dirty="0"/>
              <a:t>・端末で</a:t>
            </a:r>
            <a:r>
              <a:rPr kumimoji="1" lang="en-US" altLang="ja-JP" dirty="0"/>
              <a:t>Bluetooth</a:t>
            </a:r>
            <a:r>
              <a:rPr kumimoji="1" lang="ja-JP" altLang="en-US" dirty="0"/>
              <a:t>デバイスの追加をすると「</a:t>
            </a:r>
            <a:r>
              <a:rPr kumimoji="1" lang="en-US" altLang="ja-JP" dirty="0"/>
              <a:t>ESP32 BLE Keyboard</a:t>
            </a:r>
            <a:r>
              <a:rPr kumimoji="1" lang="ja-JP" altLang="en-US" dirty="0"/>
              <a:t>」が</a:t>
            </a:r>
            <a:br>
              <a:rPr kumimoji="1" lang="en-US" altLang="ja-JP" dirty="0"/>
            </a:br>
            <a:r>
              <a:rPr kumimoji="1" lang="ja-JP" altLang="en-US" dirty="0"/>
              <a:t>　見つかるので接続します。</a:t>
            </a: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・これで</a:t>
            </a:r>
            <a:r>
              <a:rPr lang="en-US" altLang="ja-JP" dirty="0"/>
              <a:t>ATOM Matrix</a:t>
            </a:r>
            <a:r>
              <a:rPr lang="ja-JP" altLang="en-US" dirty="0"/>
              <a:t>からのデータはキー入力として端末に届くようになります。</a:t>
            </a:r>
            <a:endParaRPr kumimoji="1" lang="ja-JP" altLang="en-US" dirty="0"/>
          </a:p>
        </p:txBody>
      </p:sp>
      <p:pic>
        <p:nvPicPr>
          <p:cNvPr id="5" name="図 4">
            <a:extLst>
              <a:ext uri="{FF2B5EF4-FFF2-40B4-BE49-F238E27FC236}">
                <a16:creationId xmlns:a16="http://schemas.microsoft.com/office/drawing/2014/main" id="{0B330925-C0FB-4907-9CDC-FF0BA98A7F54}"/>
              </a:ext>
            </a:extLst>
          </p:cNvPr>
          <p:cNvPicPr>
            <a:picLocks noChangeAspect="1"/>
          </p:cNvPicPr>
          <p:nvPr/>
        </p:nvPicPr>
        <p:blipFill>
          <a:blip r:embed="rId2"/>
          <a:stretch>
            <a:fillRect/>
          </a:stretch>
        </p:blipFill>
        <p:spPr>
          <a:xfrm>
            <a:off x="3618051" y="2558288"/>
            <a:ext cx="2947341" cy="3393517"/>
          </a:xfrm>
          <a:prstGeom prst="rect">
            <a:avLst/>
          </a:prstGeom>
        </p:spPr>
      </p:pic>
    </p:spTree>
    <p:extLst>
      <p:ext uri="{BB962C8B-B14F-4D97-AF65-F5344CB8AC3E}">
        <p14:creationId xmlns:p14="http://schemas.microsoft.com/office/powerpoint/2010/main" val="120317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8E3A6-C24A-48E4-A029-D89D3A956D65}"/>
              </a:ext>
            </a:extLst>
          </p:cNvPr>
          <p:cNvSpPr>
            <a:spLocks noGrp="1"/>
          </p:cNvSpPr>
          <p:nvPr>
            <p:ph type="title"/>
          </p:nvPr>
        </p:nvSpPr>
        <p:spPr>
          <a:xfrm>
            <a:off x="677334" y="362712"/>
            <a:ext cx="8596668" cy="658368"/>
          </a:xfrm>
        </p:spPr>
        <p:txBody>
          <a:bodyPr/>
          <a:lstStyle/>
          <a:p>
            <a:r>
              <a:rPr kumimoji="1" lang="en-US" altLang="ja-JP" dirty="0"/>
              <a:t>PowerApps</a:t>
            </a:r>
            <a:r>
              <a:rPr kumimoji="1" lang="ja-JP" altLang="en-US" dirty="0"/>
              <a:t>アプリの準備</a:t>
            </a:r>
          </a:p>
        </p:txBody>
      </p:sp>
      <p:sp>
        <p:nvSpPr>
          <p:cNvPr id="3" name="コンテンツ プレースホルダー 2">
            <a:extLst>
              <a:ext uri="{FF2B5EF4-FFF2-40B4-BE49-F238E27FC236}">
                <a16:creationId xmlns:a16="http://schemas.microsoft.com/office/drawing/2014/main" id="{DD6AD7CE-5714-4E9C-AEEF-A890761A9717}"/>
              </a:ext>
            </a:extLst>
          </p:cNvPr>
          <p:cNvSpPr>
            <a:spLocks noGrp="1"/>
          </p:cNvSpPr>
          <p:nvPr>
            <p:ph idx="1"/>
          </p:nvPr>
        </p:nvSpPr>
        <p:spPr>
          <a:xfrm>
            <a:off x="677334" y="1335024"/>
            <a:ext cx="8596668" cy="5160263"/>
          </a:xfrm>
        </p:spPr>
        <p:txBody>
          <a:bodyPr/>
          <a:lstStyle/>
          <a:p>
            <a:pPr marL="0" indent="0">
              <a:buNone/>
            </a:pPr>
            <a:r>
              <a:rPr kumimoji="1" lang="ja-JP" altLang="en-US" dirty="0"/>
              <a:t>・解凍したサンプルフォルダ内の「タイムカード</a:t>
            </a:r>
            <a:r>
              <a:rPr kumimoji="1" lang="en-US" altLang="ja-JP" dirty="0"/>
              <a:t>.xlsx</a:t>
            </a:r>
            <a:r>
              <a:rPr kumimoji="1" lang="ja-JP" altLang="en-US" dirty="0"/>
              <a:t>」をご自分の</a:t>
            </a:r>
            <a:br>
              <a:rPr kumimoji="1" lang="en-US" altLang="ja-JP" dirty="0"/>
            </a:br>
            <a:r>
              <a:rPr kumimoji="1" lang="ja-JP" altLang="en-US" dirty="0"/>
              <a:t>　</a:t>
            </a:r>
            <a:r>
              <a:rPr kumimoji="1" lang="en-US" altLang="ja-JP" dirty="0"/>
              <a:t>OneDrive</a:t>
            </a:r>
            <a:r>
              <a:rPr kumimoji="1" lang="ja-JP" altLang="en-US" dirty="0"/>
              <a:t>等に保存します。このファイルはデータソースとして</a:t>
            </a:r>
            <a:br>
              <a:rPr kumimoji="1" lang="en-US" altLang="ja-JP" dirty="0"/>
            </a:br>
            <a:r>
              <a:rPr kumimoji="1" lang="ja-JP" altLang="en-US" dirty="0"/>
              <a:t>　利用します。</a:t>
            </a:r>
            <a:endParaRPr kumimoji="1" lang="en-US" altLang="ja-JP" dirty="0"/>
          </a:p>
          <a:p>
            <a:pPr marL="0" indent="0">
              <a:buNone/>
            </a:pPr>
            <a:r>
              <a:rPr lang="ja-JP" altLang="en-US" dirty="0"/>
              <a:t>・コピーしたファイルを開き「社員マスタ」シートを選択します。</a:t>
            </a:r>
            <a:endParaRPr kumimoji="1" lang="en-US" altLang="ja-JP" dirty="0"/>
          </a:p>
          <a:p>
            <a:pPr marL="0" indent="0">
              <a:buNone/>
            </a:pPr>
            <a:r>
              <a:rPr lang="ja-JP" altLang="en-US" dirty="0"/>
              <a:t>・</a:t>
            </a:r>
            <a:r>
              <a:rPr lang="en-US" altLang="ja-JP" dirty="0"/>
              <a:t>A</a:t>
            </a:r>
            <a:r>
              <a:rPr lang="ja-JP" altLang="en-US" dirty="0"/>
              <a:t>列には</a:t>
            </a:r>
            <a:r>
              <a:rPr lang="en-US" altLang="ja-JP" dirty="0"/>
              <a:t>ID</a:t>
            </a:r>
            <a:r>
              <a:rPr lang="ja-JP" altLang="en-US" dirty="0"/>
              <a:t>カード番号を記録します。</a:t>
            </a:r>
            <a:r>
              <a:rPr lang="en-US" altLang="ja-JP" dirty="0"/>
              <a:t>A2</a:t>
            </a:r>
            <a:r>
              <a:rPr lang="ja-JP" altLang="en-US" dirty="0"/>
              <a:t>セルに移動後にカードを読み取ると</a:t>
            </a:r>
            <a:br>
              <a:rPr lang="en-US" altLang="ja-JP" dirty="0"/>
            </a:br>
            <a:r>
              <a:rPr lang="ja-JP" altLang="en-US" dirty="0"/>
              <a:t>　カード番号が入力されます。必要な分だけカードを読み取って下さい。</a:t>
            </a:r>
            <a:br>
              <a:rPr lang="en-US" altLang="ja-JP" dirty="0"/>
            </a:br>
            <a:r>
              <a:rPr lang="ja-JP" altLang="en-US" dirty="0"/>
              <a:t>・</a:t>
            </a:r>
            <a:r>
              <a:rPr lang="en-US" altLang="ja-JP" dirty="0" err="1"/>
              <a:t>SyainNo</a:t>
            </a:r>
            <a:r>
              <a:rPr lang="ja-JP" altLang="en-US" dirty="0"/>
              <a:t>列の入力は任意です。</a:t>
            </a:r>
            <a:r>
              <a:rPr lang="en-US" altLang="ja-JP" dirty="0"/>
              <a:t>Name</a:t>
            </a:r>
            <a:r>
              <a:rPr lang="ja-JP" altLang="en-US" dirty="0"/>
              <a:t>列はご自由に入力してください。</a:t>
            </a:r>
            <a:br>
              <a:rPr lang="en-US" altLang="ja-JP" dirty="0"/>
            </a:br>
            <a:r>
              <a:rPr lang="ja-JP" altLang="en-US" dirty="0"/>
              <a:t>・</a:t>
            </a:r>
            <a:r>
              <a:rPr lang="en-US" altLang="ja-JP" dirty="0"/>
              <a:t> __</a:t>
            </a:r>
            <a:r>
              <a:rPr lang="en-US" altLang="ja-JP" dirty="0" err="1"/>
              <a:t>PowerAppsId</a:t>
            </a:r>
            <a:r>
              <a:rPr lang="en-US" altLang="ja-JP" dirty="0"/>
              <a:t>__</a:t>
            </a:r>
            <a:r>
              <a:rPr lang="ja-JP" altLang="en-US" dirty="0"/>
              <a:t>列は</a:t>
            </a:r>
            <a:r>
              <a:rPr lang="en-US" altLang="ja-JP" dirty="0"/>
              <a:t>PowerApps</a:t>
            </a:r>
            <a:r>
              <a:rPr lang="ja-JP" altLang="en-US" dirty="0"/>
              <a:t>で自動的に記録されるので空白のままに</a:t>
            </a:r>
            <a:br>
              <a:rPr lang="en-US" altLang="ja-JP" dirty="0"/>
            </a:br>
            <a:r>
              <a:rPr lang="ja-JP" altLang="en-US" dirty="0"/>
              <a:t>　しておきます。</a:t>
            </a:r>
            <a:endParaRPr lang="en-US" altLang="ja-JP" dirty="0"/>
          </a:p>
          <a:p>
            <a:pPr marL="0" indent="0">
              <a:buNone/>
            </a:pPr>
            <a:r>
              <a:rPr kumimoji="1" lang="ja-JP" altLang="en-US" dirty="0"/>
              <a:t>・入力が終わったら保存して閉じておきましょう。開いたままではデータが</a:t>
            </a:r>
            <a:br>
              <a:rPr kumimoji="1" lang="en-US" altLang="ja-JP" dirty="0"/>
            </a:br>
            <a:r>
              <a:rPr kumimoji="1" lang="ja-JP" altLang="en-US" dirty="0"/>
              <a:t>　記録されません。</a:t>
            </a:r>
          </a:p>
        </p:txBody>
      </p:sp>
      <p:pic>
        <p:nvPicPr>
          <p:cNvPr id="5" name="図 4">
            <a:extLst>
              <a:ext uri="{FF2B5EF4-FFF2-40B4-BE49-F238E27FC236}">
                <a16:creationId xmlns:a16="http://schemas.microsoft.com/office/drawing/2014/main" id="{B10EBEBC-652E-4510-8988-641EBB7D6624}"/>
              </a:ext>
            </a:extLst>
          </p:cNvPr>
          <p:cNvPicPr>
            <a:picLocks noChangeAspect="1"/>
          </p:cNvPicPr>
          <p:nvPr/>
        </p:nvPicPr>
        <p:blipFill>
          <a:blip r:embed="rId2"/>
          <a:stretch>
            <a:fillRect/>
          </a:stretch>
        </p:blipFill>
        <p:spPr>
          <a:xfrm>
            <a:off x="9081403" y="1209124"/>
            <a:ext cx="2606266" cy="3909399"/>
          </a:xfrm>
          <a:prstGeom prst="rect">
            <a:avLst/>
          </a:prstGeom>
        </p:spPr>
      </p:pic>
    </p:spTree>
    <p:extLst>
      <p:ext uri="{BB962C8B-B14F-4D97-AF65-F5344CB8AC3E}">
        <p14:creationId xmlns:p14="http://schemas.microsoft.com/office/powerpoint/2010/main" val="181726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BDF16-63D5-4FDE-8C16-02563D4A0CCC}"/>
              </a:ext>
            </a:extLst>
          </p:cNvPr>
          <p:cNvSpPr>
            <a:spLocks noGrp="1"/>
          </p:cNvSpPr>
          <p:nvPr>
            <p:ph type="title"/>
          </p:nvPr>
        </p:nvSpPr>
        <p:spPr>
          <a:xfrm>
            <a:off x="677334" y="609600"/>
            <a:ext cx="8596668" cy="676656"/>
          </a:xfrm>
        </p:spPr>
        <p:txBody>
          <a:bodyPr>
            <a:normAutofit/>
          </a:bodyPr>
          <a:lstStyle/>
          <a:p>
            <a:r>
              <a:rPr lang="ja-JP" altLang="en-US" dirty="0"/>
              <a:t>タイムカードアプリ</a:t>
            </a:r>
            <a:endParaRPr kumimoji="1" lang="ja-JP" altLang="en-US" dirty="0"/>
          </a:p>
        </p:txBody>
      </p:sp>
      <p:sp>
        <p:nvSpPr>
          <p:cNvPr id="3" name="コンテンツ プレースホルダー 2">
            <a:extLst>
              <a:ext uri="{FF2B5EF4-FFF2-40B4-BE49-F238E27FC236}">
                <a16:creationId xmlns:a16="http://schemas.microsoft.com/office/drawing/2014/main" id="{556F066D-0ED3-4AA3-B1FF-432F2C76A437}"/>
              </a:ext>
            </a:extLst>
          </p:cNvPr>
          <p:cNvSpPr>
            <a:spLocks noGrp="1"/>
          </p:cNvSpPr>
          <p:nvPr>
            <p:ph idx="1"/>
          </p:nvPr>
        </p:nvSpPr>
        <p:spPr>
          <a:xfrm>
            <a:off x="677334" y="1469137"/>
            <a:ext cx="8596668" cy="4572226"/>
          </a:xfrm>
        </p:spPr>
        <p:txBody>
          <a:bodyPr/>
          <a:lstStyle/>
          <a:p>
            <a:pPr marL="0" indent="0">
              <a:buNone/>
            </a:pPr>
            <a:r>
              <a:rPr kumimoji="1" lang="ja-JP" altLang="en-US" dirty="0"/>
              <a:t>・</a:t>
            </a:r>
            <a:r>
              <a:rPr kumimoji="1" lang="en-US" altLang="ja-JP" dirty="0"/>
              <a:t>Power Apps </a:t>
            </a:r>
            <a:r>
              <a:rPr kumimoji="1" lang="ja-JP" altLang="en-US" dirty="0"/>
              <a:t>サイトにログインします。</a:t>
            </a:r>
            <a:br>
              <a:rPr kumimoji="1" lang="en-US" altLang="ja-JP" dirty="0"/>
            </a:br>
            <a:br>
              <a:rPr kumimoji="1" lang="en-US" altLang="ja-JP" dirty="0"/>
            </a:br>
            <a:r>
              <a:rPr kumimoji="1" lang="ja-JP" altLang="en-US" dirty="0"/>
              <a:t>・左側のアプリメニューをクリックします。</a:t>
            </a:r>
            <a:endParaRPr kumimoji="1" lang="en-US" altLang="ja-JP" dirty="0"/>
          </a:p>
          <a:p>
            <a:pPr marL="0" indent="0">
              <a:buNone/>
            </a:pPr>
            <a:endParaRPr kumimoji="1" lang="ja-JP" altLang="en-US" dirty="0"/>
          </a:p>
        </p:txBody>
      </p:sp>
      <p:pic>
        <p:nvPicPr>
          <p:cNvPr id="7" name="図 6">
            <a:extLst>
              <a:ext uri="{FF2B5EF4-FFF2-40B4-BE49-F238E27FC236}">
                <a16:creationId xmlns:a16="http://schemas.microsoft.com/office/drawing/2014/main" id="{C67222A5-7B1B-4EA1-91F6-DBEA95168ED5}"/>
              </a:ext>
            </a:extLst>
          </p:cNvPr>
          <p:cNvPicPr>
            <a:picLocks noChangeAspect="1"/>
          </p:cNvPicPr>
          <p:nvPr/>
        </p:nvPicPr>
        <p:blipFill>
          <a:blip r:embed="rId2"/>
          <a:stretch>
            <a:fillRect/>
          </a:stretch>
        </p:blipFill>
        <p:spPr>
          <a:xfrm>
            <a:off x="1028042" y="2443152"/>
            <a:ext cx="6427366" cy="4031845"/>
          </a:xfrm>
          <a:prstGeom prst="rect">
            <a:avLst/>
          </a:prstGeom>
        </p:spPr>
      </p:pic>
    </p:spTree>
    <p:extLst>
      <p:ext uri="{BB962C8B-B14F-4D97-AF65-F5344CB8AC3E}">
        <p14:creationId xmlns:p14="http://schemas.microsoft.com/office/powerpoint/2010/main" val="251761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60C6FBC-8EFC-40E3-8650-305987B193FB}"/>
              </a:ext>
            </a:extLst>
          </p:cNvPr>
          <p:cNvSpPr>
            <a:spLocks noGrp="1"/>
          </p:cNvSpPr>
          <p:nvPr>
            <p:ph idx="1"/>
          </p:nvPr>
        </p:nvSpPr>
        <p:spPr>
          <a:xfrm>
            <a:off x="677334" y="457201"/>
            <a:ext cx="8596668" cy="5584162"/>
          </a:xfrm>
        </p:spPr>
        <p:txBody>
          <a:bodyPr/>
          <a:lstStyle/>
          <a:p>
            <a:pPr marL="0" indent="0">
              <a:buNone/>
            </a:pPr>
            <a:r>
              <a:rPr kumimoji="1" lang="ja-JP" altLang="en-US" dirty="0"/>
              <a:t>・「キャンバスアプリのインポート」をクリックします。</a:t>
            </a:r>
          </a:p>
        </p:txBody>
      </p:sp>
      <p:pic>
        <p:nvPicPr>
          <p:cNvPr id="7" name="図 6">
            <a:extLst>
              <a:ext uri="{FF2B5EF4-FFF2-40B4-BE49-F238E27FC236}">
                <a16:creationId xmlns:a16="http://schemas.microsoft.com/office/drawing/2014/main" id="{269719FF-1FED-440C-B594-6D37FE2F818D}"/>
              </a:ext>
            </a:extLst>
          </p:cNvPr>
          <p:cNvPicPr>
            <a:picLocks noChangeAspect="1"/>
          </p:cNvPicPr>
          <p:nvPr/>
        </p:nvPicPr>
        <p:blipFill>
          <a:blip r:embed="rId2"/>
          <a:stretch>
            <a:fillRect/>
          </a:stretch>
        </p:blipFill>
        <p:spPr>
          <a:xfrm>
            <a:off x="944880" y="1188839"/>
            <a:ext cx="7370064" cy="4001714"/>
          </a:xfrm>
          <a:prstGeom prst="rect">
            <a:avLst/>
          </a:prstGeom>
        </p:spPr>
      </p:pic>
    </p:spTree>
    <p:extLst>
      <p:ext uri="{BB962C8B-B14F-4D97-AF65-F5344CB8AC3E}">
        <p14:creationId xmlns:p14="http://schemas.microsoft.com/office/powerpoint/2010/main" val="290541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2799864-DCF3-4DF3-A80E-F6BCA4558BDD}"/>
              </a:ext>
            </a:extLst>
          </p:cNvPr>
          <p:cNvSpPr>
            <a:spLocks noGrp="1"/>
          </p:cNvSpPr>
          <p:nvPr>
            <p:ph idx="1"/>
          </p:nvPr>
        </p:nvSpPr>
        <p:spPr>
          <a:xfrm>
            <a:off x="677334" y="274321"/>
            <a:ext cx="8596668" cy="5767042"/>
          </a:xfrm>
        </p:spPr>
        <p:txBody>
          <a:bodyPr/>
          <a:lstStyle/>
          <a:p>
            <a:pPr marL="0" indent="0">
              <a:buNone/>
            </a:pPr>
            <a:r>
              <a:rPr kumimoji="1" lang="ja-JP" altLang="en-US" dirty="0"/>
              <a:t>・アップロードをクリックして、解凍したサンプルフォルダ内</a:t>
            </a:r>
            <a:r>
              <a:rPr lang="ja-JP" altLang="en-US" dirty="0"/>
              <a:t>の</a:t>
            </a:r>
            <a:endParaRPr lang="en-US" altLang="ja-JP" dirty="0"/>
          </a:p>
          <a:p>
            <a:pPr marL="0" indent="0">
              <a:buNone/>
            </a:pPr>
            <a:r>
              <a:rPr lang="ja-JP" altLang="en-US" dirty="0"/>
              <a:t>　「タイムカード</a:t>
            </a:r>
            <a:r>
              <a:rPr lang="en-US" altLang="ja-JP" dirty="0"/>
              <a:t>_20200609.zip</a:t>
            </a:r>
            <a:r>
              <a:rPr lang="ja-JP" altLang="en-US" dirty="0"/>
              <a:t>」を選択してアップロードします。</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pic>
        <p:nvPicPr>
          <p:cNvPr id="7" name="図 6">
            <a:extLst>
              <a:ext uri="{FF2B5EF4-FFF2-40B4-BE49-F238E27FC236}">
                <a16:creationId xmlns:a16="http://schemas.microsoft.com/office/drawing/2014/main" id="{99D122BB-20DE-49FB-BCA5-55A0A1CDB4AD}"/>
              </a:ext>
            </a:extLst>
          </p:cNvPr>
          <p:cNvPicPr>
            <a:picLocks noChangeAspect="1"/>
          </p:cNvPicPr>
          <p:nvPr/>
        </p:nvPicPr>
        <p:blipFill>
          <a:blip r:embed="rId2"/>
          <a:stretch>
            <a:fillRect/>
          </a:stretch>
        </p:blipFill>
        <p:spPr>
          <a:xfrm>
            <a:off x="921828" y="1306496"/>
            <a:ext cx="8107680" cy="4402217"/>
          </a:xfrm>
          <a:prstGeom prst="rect">
            <a:avLst/>
          </a:prstGeom>
        </p:spPr>
      </p:pic>
    </p:spTree>
    <p:extLst>
      <p:ext uri="{BB962C8B-B14F-4D97-AF65-F5344CB8AC3E}">
        <p14:creationId xmlns:p14="http://schemas.microsoft.com/office/powerpoint/2010/main" val="200735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FD2274C-A9CC-4F53-B85A-6F928F03D9FA}"/>
              </a:ext>
            </a:extLst>
          </p:cNvPr>
          <p:cNvSpPr>
            <a:spLocks noGrp="1"/>
          </p:cNvSpPr>
          <p:nvPr>
            <p:ph idx="1"/>
          </p:nvPr>
        </p:nvSpPr>
        <p:spPr>
          <a:xfrm>
            <a:off x="677334" y="640081"/>
            <a:ext cx="8596668" cy="5401282"/>
          </a:xfrm>
        </p:spPr>
        <p:txBody>
          <a:bodyPr/>
          <a:lstStyle/>
          <a:p>
            <a:pPr marL="0" indent="0">
              <a:buNone/>
            </a:pPr>
            <a:r>
              <a:rPr kumimoji="1" lang="ja-JP" altLang="en-US" dirty="0"/>
              <a:t>・正常にアップロードが出来たら「インポート」をクリックします。</a:t>
            </a:r>
            <a:endParaRPr kumimoji="1" lang="en-US" altLang="ja-JP" dirty="0"/>
          </a:p>
          <a:p>
            <a:pPr marL="0" indent="0">
              <a:buNone/>
            </a:pPr>
            <a:endParaRPr kumimoji="1" lang="ja-JP" altLang="en-US" dirty="0"/>
          </a:p>
        </p:txBody>
      </p:sp>
      <p:pic>
        <p:nvPicPr>
          <p:cNvPr id="7" name="図 6">
            <a:extLst>
              <a:ext uri="{FF2B5EF4-FFF2-40B4-BE49-F238E27FC236}">
                <a16:creationId xmlns:a16="http://schemas.microsoft.com/office/drawing/2014/main" id="{307BE9D4-A8DF-4B22-8DC3-4C4E4183A29F}"/>
              </a:ext>
            </a:extLst>
          </p:cNvPr>
          <p:cNvPicPr>
            <a:picLocks noChangeAspect="1"/>
          </p:cNvPicPr>
          <p:nvPr/>
        </p:nvPicPr>
        <p:blipFill>
          <a:blip r:embed="rId2"/>
          <a:stretch>
            <a:fillRect/>
          </a:stretch>
        </p:blipFill>
        <p:spPr>
          <a:xfrm>
            <a:off x="841248" y="1156238"/>
            <a:ext cx="8188288" cy="4445985"/>
          </a:xfrm>
          <a:prstGeom prst="rect">
            <a:avLst/>
          </a:prstGeom>
        </p:spPr>
      </p:pic>
    </p:spTree>
    <p:extLst>
      <p:ext uri="{BB962C8B-B14F-4D97-AF65-F5344CB8AC3E}">
        <p14:creationId xmlns:p14="http://schemas.microsoft.com/office/powerpoint/2010/main" val="13914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FF3E1-EAC0-465A-A23D-AB69FB5008E7}"/>
              </a:ext>
            </a:extLst>
          </p:cNvPr>
          <p:cNvSpPr>
            <a:spLocks noGrp="1"/>
          </p:cNvSpPr>
          <p:nvPr>
            <p:ph idx="1"/>
          </p:nvPr>
        </p:nvSpPr>
        <p:spPr>
          <a:xfrm>
            <a:off x="677334" y="280417"/>
            <a:ext cx="8596668" cy="5760946"/>
          </a:xfrm>
        </p:spPr>
        <p:txBody>
          <a:bodyPr/>
          <a:lstStyle/>
          <a:p>
            <a:pPr marL="0" indent="0">
              <a:buNone/>
            </a:pPr>
            <a:r>
              <a:rPr kumimoji="1" lang="ja-JP" altLang="en-US" dirty="0"/>
              <a:t>・正常にインポートが完了したらアプリを編集することができるようになります。</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6A174FC0-2853-4601-858A-E78F20AFD341}"/>
              </a:ext>
            </a:extLst>
          </p:cNvPr>
          <p:cNvPicPr>
            <a:picLocks noChangeAspect="1"/>
          </p:cNvPicPr>
          <p:nvPr/>
        </p:nvPicPr>
        <p:blipFill>
          <a:blip r:embed="rId2"/>
          <a:stretch>
            <a:fillRect/>
          </a:stretch>
        </p:blipFill>
        <p:spPr>
          <a:xfrm>
            <a:off x="748092" y="816637"/>
            <a:ext cx="8455152" cy="4590883"/>
          </a:xfrm>
          <a:prstGeom prst="rect">
            <a:avLst/>
          </a:prstGeom>
        </p:spPr>
      </p:pic>
    </p:spTree>
    <p:extLst>
      <p:ext uri="{BB962C8B-B14F-4D97-AF65-F5344CB8AC3E}">
        <p14:creationId xmlns:p14="http://schemas.microsoft.com/office/powerpoint/2010/main" val="1120144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24EB82C-6243-4932-ADBC-A2CA668F2F77}"/>
              </a:ext>
            </a:extLst>
          </p:cNvPr>
          <p:cNvSpPr>
            <a:spLocks noGrp="1"/>
          </p:cNvSpPr>
          <p:nvPr>
            <p:ph idx="1"/>
          </p:nvPr>
        </p:nvSpPr>
        <p:spPr>
          <a:xfrm>
            <a:off x="677334" y="347473"/>
            <a:ext cx="8596668" cy="5693890"/>
          </a:xfrm>
        </p:spPr>
        <p:txBody>
          <a:bodyPr/>
          <a:lstStyle/>
          <a:p>
            <a:pPr marL="0" indent="0">
              <a:buNone/>
            </a:pPr>
            <a:r>
              <a:rPr kumimoji="1" lang="ja-JP" altLang="en-US" dirty="0"/>
              <a:t>・アプリを開くとデータソースの接続を確認しますが、</a:t>
            </a:r>
            <a:br>
              <a:rPr kumimoji="1" lang="en-US" altLang="ja-JP" dirty="0"/>
            </a:br>
            <a:r>
              <a:rPr kumimoji="1" lang="ja-JP" altLang="en-US" dirty="0"/>
              <a:t>　ここでは一旦「許可しない」を選択してください。</a:t>
            </a:r>
          </a:p>
        </p:txBody>
      </p:sp>
      <p:pic>
        <p:nvPicPr>
          <p:cNvPr id="5" name="図 4">
            <a:extLst>
              <a:ext uri="{FF2B5EF4-FFF2-40B4-BE49-F238E27FC236}">
                <a16:creationId xmlns:a16="http://schemas.microsoft.com/office/drawing/2014/main" id="{6AD5AD42-136A-4835-8301-95968AE717DF}"/>
              </a:ext>
            </a:extLst>
          </p:cNvPr>
          <p:cNvPicPr>
            <a:picLocks noChangeAspect="1"/>
          </p:cNvPicPr>
          <p:nvPr/>
        </p:nvPicPr>
        <p:blipFill>
          <a:blip r:embed="rId2"/>
          <a:stretch>
            <a:fillRect/>
          </a:stretch>
        </p:blipFill>
        <p:spPr>
          <a:xfrm>
            <a:off x="677334" y="1095139"/>
            <a:ext cx="8596668" cy="4667722"/>
          </a:xfrm>
          <a:prstGeom prst="rect">
            <a:avLst/>
          </a:prstGeom>
        </p:spPr>
      </p:pic>
    </p:spTree>
    <p:extLst>
      <p:ext uri="{BB962C8B-B14F-4D97-AF65-F5344CB8AC3E}">
        <p14:creationId xmlns:p14="http://schemas.microsoft.com/office/powerpoint/2010/main" val="183456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7ECB020-33D3-49CB-984B-69D2A708CE12}"/>
              </a:ext>
            </a:extLst>
          </p:cNvPr>
          <p:cNvSpPr txBox="1"/>
          <p:nvPr/>
        </p:nvSpPr>
        <p:spPr>
          <a:xfrm>
            <a:off x="677334" y="1698766"/>
            <a:ext cx="8681544" cy="3416320"/>
          </a:xfrm>
          <a:prstGeom prst="rect">
            <a:avLst/>
          </a:prstGeom>
          <a:noFill/>
        </p:spPr>
        <p:txBody>
          <a:bodyPr wrap="none" rtlCol="0">
            <a:spAutoFit/>
          </a:bodyPr>
          <a:lstStyle/>
          <a:p>
            <a:r>
              <a:rPr kumimoji="1" lang="ja-JP" altLang="en-US" dirty="0"/>
              <a:t>現在</a:t>
            </a:r>
            <a:r>
              <a:rPr kumimoji="1" lang="en-US" altLang="ja-JP" dirty="0"/>
              <a:t>PowerApps</a:t>
            </a:r>
            <a:r>
              <a:rPr kumimoji="1" lang="ja-JP" altLang="en-US" dirty="0"/>
              <a:t>では</a:t>
            </a:r>
            <a:r>
              <a:rPr kumimoji="1" lang="en-US" altLang="ja-JP" dirty="0"/>
              <a:t>NFC</a:t>
            </a:r>
            <a:r>
              <a:rPr kumimoji="1" lang="ja-JP" altLang="en-US" dirty="0"/>
              <a:t>リーダー等を直接コントロールすることはできませんが、</a:t>
            </a:r>
            <a:br>
              <a:rPr kumimoji="1" lang="en-US" altLang="ja-JP" dirty="0"/>
            </a:br>
            <a:r>
              <a:rPr kumimoji="1" lang="ja-JP" altLang="en-US" dirty="0"/>
              <a:t>キーボードエミュレーション機能を</a:t>
            </a:r>
            <a:r>
              <a:rPr kumimoji="1" lang="ja-JP" altLang="en-US" i="1" dirty="0"/>
              <a:t>持つ機種を利用することでカードの内容を</a:t>
            </a:r>
            <a:br>
              <a:rPr kumimoji="1" lang="en-US" altLang="ja-JP" i="1" dirty="0"/>
            </a:br>
            <a:r>
              <a:rPr kumimoji="1" lang="ja-JP" altLang="en-US" i="1" dirty="0"/>
              <a:t>読み取ることは可能です。</a:t>
            </a:r>
            <a:br>
              <a:rPr kumimoji="1" lang="en-US" altLang="ja-JP" i="1" dirty="0"/>
            </a:br>
            <a:br>
              <a:rPr kumimoji="1" lang="en-US" altLang="ja-JP" i="1" dirty="0"/>
            </a:br>
            <a:r>
              <a:rPr kumimoji="1" lang="ja-JP" altLang="en-US" i="1" dirty="0"/>
              <a:t>このサンプルでは</a:t>
            </a:r>
            <a:r>
              <a:rPr kumimoji="1" lang="en-US" altLang="ja-JP" i="1" dirty="0"/>
              <a:t>Sony</a:t>
            </a:r>
            <a:r>
              <a:rPr kumimoji="1" lang="ja-JP" altLang="en-US" i="1" dirty="0"/>
              <a:t> </a:t>
            </a:r>
            <a:r>
              <a:rPr kumimoji="1" lang="en-US" altLang="ja-JP" i="1" dirty="0"/>
              <a:t>RC-S620S</a:t>
            </a:r>
            <a:r>
              <a:rPr kumimoji="1" lang="ja-JP" altLang="en-US" i="1" dirty="0"/>
              <a:t>（</a:t>
            </a:r>
            <a:r>
              <a:rPr kumimoji="1" lang="en-US" altLang="ja-JP" i="1" dirty="0" err="1"/>
              <a:t>FeliCa</a:t>
            </a:r>
            <a:r>
              <a:rPr kumimoji="1" lang="en-US" altLang="ja-JP" i="1" dirty="0"/>
              <a:t> </a:t>
            </a:r>
            <a:r>
              <a:rPr kumimoji="1" lang="ja-JP" altLang="en-US" i="1" dirty="0"/>
              <a:t>リーダー・ライター）と</a:t>
            </a:r>
            <a:r>
              <a:rPr kumimoji="1" lang="en-US" altLang="ja-JP" i="1" dirty="0"/>
              <a:t>M5 ATOM</a:t>
            </a:r>
            <a:r>
              <a:rPr kumimoji="1" lang="ja-JP" altLang="en-US" i="1" dirty="0"/>
              <a:t> </a:t>
            </a:r>
            <a:r>
              <a:rPr kumimoji="1" lang="en-US" altLang="ja-JP" i="1" dirty="0"/>
              <a:t>Matrix</a:t>
            </a:r>
            <a:br>
              <a:rPr kumimoji="1" lang="en-US" altLang="ja-JP" i="1" dirty="0"/>
            </a:br>
            <a:r>
              <a:rPr kumimoji="1" lang="ja-JP" altLang="en-US" i="1" dirty="0"/>
              <a:t>（</a:t>
            </a:r>
            <a:r>
              <a:rPr kumimoji="1" lang="en-US" altLang="ja-JP" i="1" dirty="0"/>
              <a:t>ESP32</a:t>
            </a:r>
            <a:r>
              <a:rPr kumimoji="1" lang="ja-JP" altLang="en-US" i="1" dirty="0"/>
              <a:t>マイコンボード）を組み合わせて</a:t>
            </a:r>
            <a:r>
              <a:rPr kumimoji="1" lang="en-US" altLang="ja-JP" i="1" dirty="0"/>
              <a:t>BLE</a:t>
            </a:r>
            <a:r>
              <a:rPr kumimoji="1" lang="ja-JP" altLang="en-US" i="1" dirty="0"/>
              <a:t>キーボードデバイスにします。</a:t>
            </a:r>
            <a:br>
              <a:rPr kumimoji="1" lang="en-US" altLang="ja-JP" i="1" dirty="0"/>
            </a:br>
            <a:r>
              <a:rPr kumimoji="1" lang="ja-JP" altLang="en-US" i="1" dirty="0"/>
              <a:t>　</a:t>
            </a:r>
            <a:r>
              <a:rPr kumimoji="1" lang="en-US" altLang="ja-JP" i="1" dirty="0"/>
              <a:t>PowerApps</a:t>
            </a:r>
            <a:r>
              <a:rPr kumimoji="1" lang="ja-JP" altLang="en-US" i="1" dirty="0"/>
              <a:t>アプリからは通常のキーボードとしてカード番号を入力することが</a:t>
            </a:r>
            <a:br>
              <a:rPr kumimoji="1" lang="en-US" altLang="ja-JP" i="1" dirty="0"/>
            </a:br>
            <a:r>
              <a:rPr kumimoji="1" lang="ja-JP" altLang="en-US" i="1" dirty="0"/>
              <a:t>　出来ます。</a:t>
            </a:r>
            <a:br>
              <a:rPr kumimoji="1" lang="en-US" altLang="ja-JP" i="1" dirty="0"/>
            </a:br>
            <a:r>
              <a:rPr kumimoji="1" lang="ja-JP" altLang="en-US" i="1" dirty="0"/>
              <a:t>また、</a:t>
            </a:r>
            <a:r>
              <a:rPr kumimoji="1" lang="en-US" altLang="ja-JP" i="1" dirty="0"/>
              <a:t>ATOM Matrix</a:t>
            </a:r>
            <a:r>
              <a:rPr kumimoji="1" lang="ja-JP" altLang="en-US" i="1" dirty="0"/>
              <a:t>にセンサーを追加して簡易非接触体温計も作成し、体温を</a:t>
            </a:r>
            <a:br>
              <a:rPr kumimoji="1" lang="en-US" altLang="ja-JP" i="1" dirty="0"/>
            </a:br>
            <a:r>
              <a:rPr kumimoji="1" lang="ja-JP" altLang="en-US" i="1" dirty="0"/>
              <a:t>　記録できるようにしました。</a:t>
            </a:r>
            <a:br>
              <a:rPr kumimoji="1" lang="en-US" altLang="ja-JP" i="1" dirty="0"/>
            </a:br>
            <a:br>
              <a:rPr kumimoji="1" lang="en-US" altLang="ja-JP" i="1" dirty="0"/>
            </a:br>
            <a:r>
              <a:rPr kumimoji="1" lang="en-US" altLang="ja-JP" i="1" dirty="0"/>
              <a:t>PowerApps</a:t>
            </a:r>
            <a:r>
              <a:rPr kumimoji="1" lang="ja-JP" altLang="en-US" i="1" dirty="0"/>
              <a:t>とマイコンボードを組み合わせるサンプルになります。</a:t>
            </a:r>
          </a:p>
        </p:txBody>
      </p:sp>
      <p:sp>
        <p:nvSpPr>
          <p:cNvPr id="5" name="タイトル 1">
            <a:extLst>
              <a:ext uri="{FF2B5EF4-FFF2-40B4-BE49-F238E27FC236}">
                <a16:creationId xmlns:a16="http://schemas.microsoft.com/office/drawing/2014/main" id="{EB3884ED-2C74-4A14-B3B6-2443012D190B}"/>
              </a:ext>
            </a:extLst>
          </p:cNvPr>
          <p:cNvSpPr>
            <a:spLocks noGrp="1"/>
          </p:cNvSpPr>
          <p:nvPr>
            <p:ph type="title"/>
          </p:nvPr>
        </p:nvSpPr>
        <p:spPr>
          <a:xfrm>
            <a:off x="677334" y="548640"/>
            <a:ext cx="8596668" cy="822960"/>
          </a:xfrm>
        </p:spPr>
        <p:txBody>
          <a:bodyPr>
            <a:normAutofit/>
          </a:bodyPr>
          <a:lstStyle/>
          <a:p>
            <a:r>
              <a:rPr kumimoji="1" lang="ja-JP" altLang="en-US" dirty="0"/>
              <a:t>サンプルコードについて</a:t>
            </a:r>
          </a:p>
        </p:txBody>
      </p:sp>
    </p:spTree>
    <p:extLst>
      <p:ext uri="{BB962C8B-B14F-4D97-AF65-F5344CB8AC3E}">
        <p14:creationId xmlns:p14="http://schemas.microsoft.com/office/powerpoint/2010/main" val="469604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8B2BAE6-3E52-4720-908C-F5F3587EE542}"/>
              </a:ext>
            </a:extLst>
          </p:cNvPr>
          <p:cNvSpPr>
            <a:spLocks noGrp="1"/>
          </p:cNvSpPr>
          <p:nvPr>
            <p:ph idx="1"/>
          </p:nvPr>
        </p:nvSpPr>
        <p:spPr>
          <a:xfrm>
            <a:off x="677334" y="365761"/>
            <a:ext cx="8596668" cy="5675602"/>
          </a:xfrm>
        </p:spPr>
        <p:txBody>
          <a:bodyPr/>
          <a:lstStyle/>
          <a:p>
            <a:pPr marL="0" indent="0">
              <a:buNone/>
            </a:pPr>
            <a:r>
              <a:rPr kumimoji="1" lang="ja-JP" altLang="en-US" dirty="0"/>
              <a:t>・編集画面になりましたら、左側の「データソース」を選択します。</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70478221-5F41-475F-942A-0D7E484815F1}"/>
              </a:ext>
            </a:extLst>
          </p:cNvPr>
          <p:cNvPicPr>
            <a:picLocks noChangeAspect="1"/>
          </p:cNvPicPr>
          <p:nvPr/>
        </p:nvPicPr>
        <p:blipFill>
          <a:blip r:embed="rId2"/>
          <a:stretch>
            <a:fillRect/>
          </a:stretch>
        </p:blipFill>
        <p:spPr>
          <a:xfrm>
            <a:off x="890016" y="951149"/>
            <a:ext cx="8296656" cy="4504825"/>
          </a:xfrm>
          <a:prstGeom prst="rect">
            <a:avLst/>
          </a:prstGeom>
        </p:spPr>
      </p:pic>
    </p:spTree>
    <p:extLst>
      <p:ext uri="{BB962C8B-B14F-4D97-AF65-F5344CB8AC3E}">
        <p14:creationId xmlns:p14="http://schemas.microsoft.com/office/powerpoint/2010/main" val="347404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189B631-0515-4BE7-B0CA-E0271E927538}"/>
              </a:ext>
            </a:extLst>
          </p:cNvPr>
          <p:cNvSpPr>
            <a:spLocks noGrp="1"/>
          </p:cNvSpPr>
          <p:nvPr>
            <p:ph idx="1"/>
          </p:nvPr>
        </p:nvSpPr>
        <p:spPr>
          <a:xfrm>
            <a:off x="677334" y="621793"/>
            <a:ext cx="8596668" cy="5419570"/>
          </a:xfrm>
        </p:spPr>
        <p:txBody>
          <a:bodyPr/>
          <a:lstStyle/>
          <a:p>
            <a:pPr marL="0" indent="0">
              <a:buNone/>
            </a:pPr>
            <a:r>
              <a:rPr kumimoji="1" lang="ja-JP" altLang="en-US" dirty="0"/>
              <a:t>・データファイル（</a:t>
            </a:r>
            <a:r>
              <a:rPr kumimoji="1" lang="en-US" altLang="ja-JP" dirty="0"/>
              <a:t>xlsx</a:t>
            </a:r>
            <a:r>
              <a:rPr kumimoji="1" lang="ja-JP" altLang="en-US" dirty="0"/>
              <a:t>ファイル）を配置したコネクタを選択します。</a:t>
            </a:r>
          </a:p>
        </p:txBody>
      </p:sp>
      <p:pic>
        <p:nvPicPr>
          <p:cNvPr id="5" name="図 4">
            <a:extLst>
              <a:ext uri="{FF2B5EF4-FFF2-40B4-BE49-F238E27FC236}">
                <a16:creationId xmlns:a16="http://schemas.microsoft.com/office/drawing/2014/main" id="{810B6C56-5656-4D0E-AA0D-DFC4433E320E}"/>
              </a:ext>
            </a:extLst>
          </p:cNvPr>
          <p:cNvPicPr>
            <a:picLocks noChangeAspect="1"/>
          </p:cNvPicPr>
          <p:nvPr/>
        </p:nvPicPr>
        <p:blipFill>
          <a:blip r:embed="rId2"/>
          <a:stretch>
            <a:fillRect/>
          </a:stretch>
        </p:blipFill>
        <p:spPr>
          <a:xfrm>
            <a:off x="677334" y="1300793"/>
            <a:ext cx="8393601" cy="4557463"/>
          </a:xfrm>
          <a:prstGeom prst="rect">
            <a:avLst/>
          </a:prstGeom>
        </p:spPr>
      </p:pic>
    </p:spTree>
    <p:extLst>
      <p:ext uri="{BB962C8B-B14F-4D97-AF65-F5344CB8AC3E}">
        <p14:creationId xmlns:p14="http://schemas.microsoft.com/office/powerpoint/2010/main" val="392940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C09AEE6E-1464-4A7E-8F02-EFD5D8B96EF2}"/>
              </a:ext>
            </a:extLst>
          </p:cNvPr>
          <p:cNvSpPr>
            <a:spLocks noGrp="1"/>
          </p:cNvSpPr>
          <p:nvPr>
            <p:ph idx="1"/>
          </p:nvPr>
        </p:nvSpPr>
        <p:spPr>
          <a:xfrm>
            <a:off x="677334" y="408433"/>
            <a:ext cx="8596668" cy="5632930"/>
          </a:xfrm>
        </p:spPr>
        <p:txBody>
          <a:bodyPr/>
          <a:lstStyle/>
          <a:p>
            <a:pPr marL="0" indent="0">
              <a:buNone/>
            </a:pPr>
            <a:r>
              <a:rPr lang="ja-JP" altLang="en-US" dirty="0"/>
              <a:t>・</a:t>
            </a:r>
            <a:r>
              <a:rPr lang="en-US" altLang="ja-JP" dirty="0"/>
              <a:t>Excel</a:t>
            </a:r>
            <a:r>
              <a:rPr lang="ja-JP" altLang="en-US" dirty="0"/>
              <a:t>ファイルの選択で「タイムカード</a:t>
            </a:r>
            <a:r>
              <a:rPr lang="en-US" altLang="ja-JP" dirty="0"/>
              <a:t>.xlsx</a:t>
            </a:r>
            <a:r>
              <a:rPr lang="ja-JP" altLang="en-US" dirty="0"/>
              <a:t>」を選びます。</a:t>
            </a:r>
            <a:endParaRPr lang="en-US" altLang="ja-JP" dirty="0"/>
          </a:p>
          <a:p>
            <a:pPr marL="0" indent="0">
              <a:buNone/>
            </a:pPr>
            <a:endParaRPr lang="ja-JP" altLang="en-US" dirty="0"/>
          </a:p>
        </p:txBody>
      </p:sp>
      <p:pic>
        <p:nvPicPr>
          <p:cNvPr id="11" name="図 10">
            <a:extLst>
              <a:ext uri="{FF2B5EF4-FFF2-40B4-BE49-F238E27FC236}">
                <a16:creationId xmlns:a16="http://schemas.microsoft.com/office/drawing/2014/main" id="{A818AEC6-D084-4286-BF6F-2EAC6963C4ED}"/>
              </a:ext>
            </a:extLst>
          </p:cNvPr>
          <p:cNvPicPr>
            <a:picLocks noChangeAspect="1"/>
          </p:cNvPicPr>
          <p:nvPr/>
        </p:nvPicPr>
        <p:blipFill>
          <a:blip r:embed="rId2"/>
          <a:stretch>
            <a:fillRect/>
          </a:stretch>
        </p:blipFill>
        <p:spPr>
          <a:xfrm>
            <a:off x="677334" y="1030339"/>
            <a:ext cx="8083556" cy="4389118"/>
          </a:xfrm>
          <a:prstGeom prst="rect">
            <a:avLst/>
          </a:prstGeom>
        </p:spPr>
      </p:pic>
    </p:spTree>
    <p:extLst>
      <p:ext uri="{BB962C8B-B14F-4D97-AF65-F5344CB8AC3E}">
        <p14:creationId xmlns:p14="http://schemas.microsoft.com/office/powerpoint/2010/main" val="131474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A4701A0-05A8-4C32-8E6E-C680C30064E0}"/>
              </a:ext>
            </a:extLst>
          </p:cNvPr>
          <p:cNvSpPr>
            <a:spLocks noGrp="1"/>
          </p:cNvSpPr>
          <p:nvPr>
            <p:ph idx="1"/>
          </p:nvPr>
        </p:nvSpPr>
        <p:spPr>
          <a:xfrm>
            <a:off x="677334" y="560832"/>
            <a:ext cx="8596668" cy="5931407"/>
          </a:xfrm>
        </p:spPr>
        <p:txBody>
          <a:bodyPr/>
          <a:lstStyle/>
          <a:p>
            <a:pPr marL="0" indent="0">
              <a:buNone/>
            </a:pPr>
            <a:r>
              <a:rPr kumimoji="1" lang="ja-JP" altLang="en-US" dirty="0"/>
              <a:t>・テーブルの選択で表示された「出勤履歴」、「名簿」の</a:t>
            </a:r>
            <a:r>
              <a:rPr kumimoji="1" lang="en-US" altLang="ja-JP" dirty="0"/>
              <a:t>2</a:t>
            </a:r>
            <a:r>
              <a:rPr kumimoji="1" lang="ja-JP" altLang="en-US" dirty="0"/>
              <a:t>つを選択して、</a:t>
            </a:r>
            <a:br>
              <a:rPr kumimoji="1" lang="en-US" altLang="ja-JP" dirty="0"/>
            </a:br>
            <a:r>
              <a:rPr kumimoji="1" lang="ja-JP" altLang="en-US" dirty="0"/>
              <a:t>　接続ボタンをクリックします。</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dirty="0"/>
              <a:t>・以上でタイムカードアプリの設定は完了しました。</a:t>
            </a:r>
          </a:p>
          <a:p>
            <a:pPr marL="0" indent="0">
              <a:buNone/>
            </a:pPr>
            <a:endParaRPr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097423FC-DC04-4EE0-B663-64A361CD2185}"/>
              </a:ext>
            </a:extLst>
          </p:cNvPr>
          <p:cNvPicPr>
            <a:picLocks noChangeAspect="1"/>
          </p:cNvPicPr>
          <p:nvPr/>
        </p:nvPicPr>
        <p:blipFill>
          <a:blip r:embed="rId2"/>
          <a:stretch>
            <a:fillRect/>
          </a:stretch>
        </p:blipFill>
        <p:spPr>
          <a:xfrm>
            <a:off x="850008" y="1355377"/>
            <a:ext cx="8044056" cy="4367671"/>
          </a:xfrm>
          <a:prstGeom prst="rect">
            <a:avLst/>
          </a:prstGeom>
        </p:spPr>
      </p:pic>
    </p:spTree>
    <p:extLst>
      <p:ext uri="{BB962C8B-B14F-4D97-AF65-F5344CB8AC3E}">
        <p14:creationId xmlns:p14="http://schemas.microsoft.com/office/powerpoint/2010/main" val="1725491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9AB419-0337-4640-8071-DF094559E2CE}"/>
              </a:ext>
            </a:extLst>
          </p:cNvPr>
          <p:cNvSpPr>
            <a:spLocks noGrp="1"/>
          </p:cNvSpPr>
          <p:nvPr>
            <p:ph type="title"/>
          </p:nvPr>
        </p:nvSpPr>
        <p:spPr>
          <a:xfrm>
            <a:off x="677334" y="316992"/>
            <a:ext cx="8596668" cy="719328"/>
          </a:xfrm>
        </p:spPr>
        <p:txBody>
          <a:bodyPr/>
          <a:lstStyle/>
          <a:p>
            <a:r>
              <a:rPr kumimoji="1" lang="ja-JP" altLang="en-US" dirty="0"/>
              <a:t>タイムカードアプリの説明</a:t>
            </a:r>
          </a:p>
        </p:txBody>
      </p:sp>
      <p:sp>
        <p:nvSpPr>
          <p:cNvPr id="3" name="コンテンツ プレースホルダー 2">
            <a:extLst>
              <a:ext uri="{FF2B5EF4-FFF2-40B4-BE49-F238E27FC236}">
                <a16:creationId xmlns:a16="http://schemas.microsoft.com/office/drawing/2014/main" id="{E7A4CE95-A360-46ED-9853-EF860F2656BE}"/>
              </a:ext>
            </a:extLst>
          </p:cNvPr>
          <p:cNvSpPr>
            <a:spLocks noGrp="1"/>
          </p:cNvSpPr>
          <p:nvPr>
            <p:ph idx="1"/>
          </p:nvPr>
        </p:nvSpPr>
        <p:spPr>
          <a:xfrm>
            <a:off x="677334" y="1207008"/>
            <a:ext cx="8596668" cy="5260848"/>
          </a:xfrm>
        </p:spPr>
        <p:txBody>
          <a:bodyPr/>
          <a:lstStyle/>
          <a:p>
            <a:pPr marL="0" indent="0">
              <a:buNone/>
            </a:pPr>
            <a:r>
              <a:rPr kumimoji="1" lang="ja-JP" altLang="en-US" dirty="0"/>
              <a:t>・起動画面</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dirty="0"/>
              <a:t>・</a:t>
            </a:r>
            <a:r>
              <a:rPr lang="en-US" altLang="ja-JP" dirty="0"/>
              <a:t>IC</a:t>
            </a:r>
            <a:r>
              <a:rPr lang="ja-JP" altLang="en-US" dirty="0"/>
              <a:t>カード読み取り画面</a:t>
            </a:r>
            <a:endParaRPr kumimoji="1" lang="ja-JP" altLang="en-US" dirty="0"/>
          </a:p>
        </p:txBody>
      </p:sp>
      <p:pic>
        <p:nvPicPr>
          <p:cNvPr id="9" name="図 8">
            <a:extLst>
              <a:ext uri="{FF2B5EF4-FFF2-40B4-BE49-F238E27FC236}">
                <a16:creationId xmlns:a16="http://schemas.microsoft.com/office/drawing/2014/main" id="{30F093CA-BBE0-4580-8F3E-8C79F757345B}"/>
              </a:ext>
            </a:extLst>
          </p:cNvPr>
          <p:cNvPicPr>
            <a:picLocks noChangeAspect="1"/>
          </p:cNvPicPr>
          <p:nvPr/>
        </p:nvPicPr>
        <p:blipFill>
          <a:blip r:embed="rId2"/>
          <a:stretch>
            <a:fillRect/>
          </a:stretch>
        </p:blipFill>
        <p:spPr>
          <a:xfrm>
            <a:off x="2643678" y="1207008"/>
            <a:ext cx="3511296" cy="1906524"/>
          </a:xfrm>
          <a:prstGeom prst="rect">
            <a:avLst/>
          </a:prstGeom>
        </p:spPr>
      </p:pic>
      <p:pic>
        <p:nvPicPr>
          <p:cNvPr id="11" name="図 10">
            <a:extLst>
              <a:ext uri="{FF2B5EF4-FFF2-40B4-BE49-F238E27FC236}">
                <a16:creationId xmlns:a16="http://schemas.microsoft.com/office/drawing/2014/main" id="{2F7B4032-88C0-44C0-9B7D-8812F40293CD}"/>
              </a:ext>
            </a:extLst>
          </p:cNvPr>
          <p:cNvPicPr>
            <a:picLocks noChangeAspect="1"/>
          </p:cNvPicPr>
          <p:nvPr/>
        </p:nvPicPr>
        <p:blipFill>
          <a:blip r:embed="rId3"/>
          <a:stretch>
            <a:fillRect/>
          </a:stretch>
        </p:blipFill>
        <p:spPr>
          <a:xfrm>
            <a:off x="2643678" y="4134839"/>
            <a:ext cx="3511296" cy="1906524"/>
          </a:xfrm>
          <a:prstGeom prst="rect">
            <a:avLst/>
          </a:prstGeom>
        </p:spPr>
      </p:pic>
    </p:spTree>
    <p:extLst>
      <p:ext uri="{BB962C8B-B14F-4D97-AF65-F5344CB8AC3E}">
        <p14:creationId xmlns:p14="http://schemas.microsoft.com/office/powerpoint/2010/main" val="777977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474EF3A-4FDD-436F-9857-E5A1173044DC}"/>
              </a:ext>
            </a:extLst>
          </p:cNvPr>
          <p:cNvSpPr>
            <a:spLocks noGrp="1"/>
          </p:cNvSpPr>
          <p:nvPr>
            <p:ph idx="1"/>
          </p:nvPr>
        </p:nvSpPr>
        <p:spPr>
          <a:xfrm>
            <a:off x="677334" y="292608"/>
            <a:ext cx="8596668" cy="6461760"/>
          </a:xfrm>
        </p:spPr>
        <p:txBody>
          <a:bodyPr>
            <a:normAutofit fontScale="92500" lnSpcReduction="20000"/>
          </a:bodyPr>
          <a:lstStyle/>
          <a:p>
            <a:pPr marL="0" indent="0">
              <a:buNone/>
            </a:pPr>
            <a:r>
              <a:rPr kumimoji="1" lang="ja-JP" altLang="en-US" dirty="0"/>
              <a:t>・体温測定画面</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・チェックイン画面</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lang="ja-JP" altLang="en-US" dirty="0"/>
              <a:t>・チェックイン完了後は</a:t>
            </a:r>
            <a:r>
              <a:rPr lang="en-US" altLang="ja-JP" dirty="0"/>
              <a:t>IC</a:t>
            </a:r>
            <a:r>
              <a:rPr lang="ja-JP" altLang="en-US" dirty="0"/>
              <a:t>カード読み取り画面に戻ります。</a:t>
            </a:r>
            <a:endParaRPr kumimoji="1" lang="ja-JP" altLang="en-US" dirty="0"/>
          </a:p>
        </p:txBody>
      </p:sp>
      <p:pic>
        <p:nvPicPr>
          <p:cNvPr id="5" name="図 4">
            <a:extLst>
              <a:ext uri="{FF2B5EF4-FFF2-40B4-BE49-F238E27FC236}">
                <a16:creationId xmlns:a16="http://schemas.microsoft.com/office/drawing/2014/main" id="{54C89604-941F-4EE2-A167-15524C5C252B}"/>
              </a:ext>
            </a:extLst>
          </p:cNvPr>
          <p:cNvPicPr>
            <a:picLocks noChangeAspect="1"/>
          </p:cNvPicPr>
          <p:nvPr/>
        </p:nvPicPr>
        <p:blipFill>
          <a:blip r:embed="rId2"/>
          <a:stretch>
            <a:fillRect/>
          </a:stretch>
        </p:blipFill>
        <p:spPr>
          <a:xfrm>
            <a:off x="2528124" y="870770"/>
            <a:ext cx="4139184" cy="2247448"/>
          </a:xfrm>
          <a:prstGeom prst="rect">
            <a:avLst/>
          </a:prstGeom>
        </p:spPr>
      </p:pic>
      <p:pic>
        <p:nvPicPr>
          <p:cNvPr id="7" name="図 6">
            <a:extLst>
              <a:ext uri="{FF2B5EF4-FFF2-40B4-BE49-F238E27FC236}">
                <a16:creationId xmlns:a16="http://schemas.microsoft.com/office/drawing/2014/main" id="{57CB3FEA-E5DA-47A0-8021-C97DF2678B94}"/>
              </a:ext>
            </a:extLst>
          </p:cNvPr>
          <p:cNvPicPr>
            <a:picLocks noChangeAspect="1"/>
          </p:cNvPicPr>
          <p:nvPr/>
        </p:nvPicPr>
        <p:blipFill>
          <a:blip r:embed="rId3"/>
          <a:stretch>
            <a:fillRect/>
          </a:stretch>
        </p:blipFill>
        <p:spPr>
          <a:xfrm>
            <a:off x="2528123" y="3812569"/>
            <a:ext cx="4139185" cy="2247448"/>
          </a:xfrm>
          <a:prstGeom prst="rect">
            <a:avLst/>
          </a:prstGeom>
        </p:spPr>
      </p:pic>
    </p:spTree>
    <p:extLst>
      <p:ext uri="{BB962C8B-B14F-4D97-AF65-F5344CB8AC3E}">
        <p14:creationId xmlns:p14="http://schemas.microsoft.com/office/powerpoint/2010/main" val="3317197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79C94B7-8B9B-4B5A-8A34-9E14849F4DF6}"/>
              </a:ext>
            </a:extLst>
          </p:cNvPr>
          <p:cNvSpPr>
            <a:spLocks noGrp="1"/>
          </p:cNvSpPr>
          <p:nvPr>
            <p:ph idx="1"/>
          </p:nvPr>
        </p:nvSpPr>
        <p:spPr>
          <a:xfrm>
            <a:off x="677334" y="256032"/>
            <a:ext cx="8596668" cy="5785331"/>
          </a:xfrm>
        </p:spPr>
        <p:txBody>
          <a:bodyPr/>
          <a:lstStyle/>
          <a:p>
            <a:pPr marL="0" indent="0">
              <a:buNone/>
            </a:pPr>
            <a:r>
              <a:rPr kumimoji="1" lang="ja-JP" altLang="en-US" dirty="0"/>
              <a:t>・チェックアウト画面</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・チェックアウト後は再び</a:t>
            </a:r>
            <a:r>
              <a:rPr kumimoji="1" lang="en-US" altLang="ja-JP" dirty="0"/>
              <a:t>IC</a:t>
            </a:r>
            <a:r>
              <a:rPr kumimoji="1" lang="ja-JP" altLang="en-US" dirty="0"/>
              <a:t>カード読み取り画面に戻ります。</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F868EBCB-AB19-4C96-9D22-79C76262CAB3}"/>
              </a:ext>
            </a:extLst>
          </p:cNvPr>
          <p:cNvPicPr>
            <a:picLocks noChangeAspect="1"/>
          </p:cNvPicPr>
          <p:nvPr/>
        </p:nvPicPr>
        <p:blipFill>
          <a:blip r:embed="rId2"/>
          <a:stretch>
            <a:fillRect/>
          </a:stretch>
        </p:blipFill>
        <p:spPr>
          <a:xfrm>
            <a:off x="2497644" y="911042"/>
            <a:ext cx="3980600" cy="2161341"/>
          </a:xfrm>
          <a:prstGeom prst="rect">
            <a:avLst/>
          </a:prstGeom>
        </p:spPr>
      </p:pic>
    </p:spTree>
    <p:extLst>
      <p:ext uri="{BB962C8B-B14F-4D97-AF65-F5344CB8AC3E}">
        <p14:creationId xmlns:p14="http://schemas.microsoft.com/office/powerpoint/2010/main" val="2311464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18142E2-00B6-4B51-90F7-4F0793773C87}"/>
              </a:ext>
            </a:extLst>
          </p:cNvPr>
          <p:cNvSpPr>
            <a:spLocks noGrp="1"/>
          </p:cNvSpPr>
          <p:nvPr>
            <p:ph idx="1"/>
          </p:nvPr>
        </p:nvSpPr>
        <p:spPr>
          <a:xfrm>
            <a:off x="677334" y="475489"/>
            <a:ext cx="8596668" cy="5565874"/>
          </a:xfrm>
        </p:spPr>
        <p:txBody>
          <a:bodyPr/>
          <a:lstStyle/>
          <a:p>
            <a:pPr marL="0" indent="0">
              <a:buNone/>
            </a:pPr>
            <a:r>
              <a:rPr kumimoji="1" lang="ja-JP" altLang="en-US" dirty="0"/>
              <a:t>・</a:t>
            </a:r>
            <a:r>
              <a:rPr kumimoji="1" lang="en-US" altLang="ja-JP" dirty="0"/>
              <a:t>IC</a:t>
            </a:r>
            <a:r>
              <a:rPr kumimoji="1" lang="ja-JP" altLang="en-US" dirty="0"/>
              <a:t>カード未登録画面</a:t>
            </a:r>
            <a:br>
              <a:rPr kumimoji="1" lang="en-US" altLang="ja-JP" dirty="0"/>
            </a:br>
            <a:r>
              <a:rPr kumimoji="1" lang="ja-JP" altLang="en-US" dirty="0"/>
              <a:t>　　登録されていないカードを読み込むと次の画面が表示されます。</a:t>
            </a:r>
            <a:br>
              <a:rPr kumimoji="1" lang="en-US" altLang="ja-JP" dirty="0"/>
            </a:br>
            <a:r>
              <a:rPr kumimoji="1" lang="ja-JP" altLang="en-US" dirty="0"/>
              <a:t>　　一度名簿テーブルを確認してください。</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pic>
        <p:nvPicPr>
          <p:cNvPr id="9" name="図 8">
            <a:extLst>
              <a:ext uri="{FF2B5EF4-FFF2-40B4-BE49-F238E27FC236}">
                <a16:creationId xmlns:a16="http://schemas.microsoft.com/office/drawing/2014/main" id="{74598A22-F593-4E5C-81AB-8C5903051031}"/>
              </a:ext>
            </a:extLst>
          </p:cNvPr>
          <p:cNvPicPr>
            <a:picLocks noChangeAspect="1"/>
          </p:cNvPicPr>
          <p:nvPr/>
        </p:nvPicPr>
        <p:blipFill>
          <a:blip r:embed="rId2"/>
          <a:stretch>
            <a:fillRect/>
          </a:stretch>
        </p:blipFill>
        <p:spPr>
          <a:xfrm>
            <a:off x="1959116" y="1980649"/>
            <a:ext cx="5953244" cy="3232426"/>
          </a:xfrm>
          <a:prstGeom prst="rect">
            <a:avLst/>
          </a:prstGeom>
        </p:spPr>
      </p:pic>
    </p:spTree>
    <p:extLst>
      <p:ext uri="{BB962C8B-B14F-4D97-AF65-F5344CB8AC3E}">
        <p14:creationId xmlns:p14="http://schemas.microsoft.com/office/powerpoint/2010/main" val="4222354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B4E64E3-B5D8-440E-95B6-DD9593704D9F}"/>
              </a:ext>
            </a:extLst>
          </p:cNvPr>
          <p:cNvSpPr>
            <a:spLocks noGrp="1"/>
          </p:cNvSpPr>
          <p:nvPr>
            <p:ph idx="1"/>
          </p:nvPr>
        </p:nvSpPr>
        <p:spPr>
          <a:xfrm>
            <a:off x="677334" y="329185"/>
            <a:ext cx="8596668" cy="5712178"/>
          </a:xfrm>
        </p:spPr>
        <p:txBody>
          <a:bodyPr/>
          <a:lstStyle/>
          <a:p>
            <a:pPr marL="0" indent="0">
              <a:buNone/>
            </a:pPr>
            <a:r>
              <a:rPr kumimoji="1" lang="ja-JP" altLang="en-US" dirty="0"/>
              <a:t>・体温注意画面</a:t>
            </a:r>
            <a:br>
              <a:rPr kumimoji="1" lang="en-US" altLang="ja-JP" dirty="0"/>
            </a:br>
            <a:r>
              <a:rPr kumimoji="1" lang="ja-JP" altLang="en-US" dirty="0"/>
              <a:t>　　体温が一定温度以上で検出されたときに注意表示されます。</a:t>
            </a:r>
            <a:endParaRPr kumimoji="1" lang="en-US" altLang="ja-JP" dirty="0"/>
          </a:p>
          <a:p>
            <a:pPr marL="0" indent="0">
              <a:buNone/>
            </a:pPr>
            <a:endParaRPr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728C4597-6A7C-4AF1-A200-5934B571726A}"/>
              </a:ext>
            </a:extLst>
          </p:cNvPr>
          <p:cNvPicPr>
            <a:picLocks noChangeAspect="1"/>
          </p:cNvPicPr>
          <p:nvPr/>
        </p:nvPicPr>
        <p:blipFill>
          <a:blip r:embed="rId2"/>
          <a:stretch>
            <a:fillRect/>
          </a:stretch>
        </p:blipFill>
        <p:spPr>
          <a:xfrm>
            <a:off x="1694687" y="1793272"/>
            <a:ext cx="6392963" cy="3471180"/>
          </a:xfrm>
          <a:prstGeom prst="rect">
            <a:avLst/>
          </a:prstGeom>
        </p:spPr>
      </p:pic>
    </p:spTree>
    <p:extLst>
      <p:ext uri="{BB962C8B-B14F-4D97-AF65-F5344CB8AC3E}">
        <p14:creationId xmlns:p14="http://schemas.microsoft.com/office/powerpoint/2010/main" val="1382274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EA339ED-8DE2-4C64-972F-748B93D1226B}"/>
              </a:ext>
            </a:extLst>
          </p:cNvPr>
          <p:cNvSpPr>
            <a:spLocks noGrp="1"/>
          </p:cNvSpPr>
          <p:nvPr>
            <p:ph idx="1"/>
          </p:nvPr>
        </p:nvSpPr>
        <p:spPr>
          <a:xfrm>
            <a:off x="677334" y="287383"/>
            <a:ext cx="8596668" cy="5753979"/>
          </a:xfrm>
        </p:spPr>
        <p:txBody>
          <a:bodyPr/>
          <a:lstStyle/>
          <a:p>
            <a:pPr marL="0" indent="0">
              <a:buNone/>
            </a:pPr>
            <a:r>
              <a:rPr lang="en-US" altLang="ja-JP" dirty="0"/>
              <a:t>Android</a:t>
            </a:r>
            <a:r>
              <a:rPr lang="ja-JP" altLang="en-US" dirty="0"/>
              <a:t>端末を使ってこのような感じのシステムにしてみました。</a:t>
            </a:r>
            <a:endParaRPr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FB3BDB86-BC77-4879-8E1C-DD57A506C406}"/>
              </a:ext>
            </a:extLst>
          </p:cNvPr>
          <p:cNvPicPr>
            <a:picLocks noChangeAspect="1"/>
          </p:cNvPicPr>
          <p:nvPr/>
        </p:nvPicPr>
        <p:blipFill>
          <a:blip r:embed="rId2"/>
          <a:stretch>
            <a:fillRect/>
          </a:stretch>
        </p:blipFill>
        <p:spPr>
          <a:xfrm>
            <a:off x="923109" y="816639"/>
            <a:ext cx="3481231" cy="2612362"/>
          </a:xfrm>
          <a:prstGeom prst="rect">
            <a:avLst/>
          </a:prstGeom>
        </p:spPr>
      </p:pic>
      <p:pic>
        <p:nvPicPr>
          <p:cNvPr id="7" name="図 6">
            <a:extLst>
              <a:ext uri="{FF2B5EF4-FFF2-40B4-BE49-F238E27FC236}">
                <a16:creationId xmlns:a16="http://schemas.microsoft.com/office/drawing/2014/main" id="{47FF30CC-4E4F-4239-9D39-22F9B07A1C8B}"/>
              </a:ext>
            </a:extLst>
          </p:cNvPr>
          <p:cNvPicPr>
            <a:picLocks noChangeAspect="1"/>
          </p:cNvPicPr>
          <p:nvPr/>
        </p:nvPicPr>
        <p:blipFill>
          <a:blip r:embed="rId3"/>
          <a:stretch>
            <a:fillRect/>
          </a:stretch>
        </p:blipFill>
        <p:spPr>
          <a:xfrm>
            <a:off x="4567264" y="816638"/>
            <a:ext cx="3481232" cy="2612362"/>
          </a:xfrm>
          <a:prstGeom prst="rect">
            <a:avLst/>
          </a:prstGeom>
        </p:spPr>
      </p:pic>
      <p:pic>
        <p:nvPicPr>
          <p:cNvPr id="9" name="図 8">
            <a:extLst>
              <a:ext uri="{FF2B5EF4-FFF2-40B4-BE49-F238E27FC236}">
                <a16:creationId xmlns:a16="http://schemas.microsoft.com/office/drawing/2014/main" id="{363A21AB-6AB2-468F-A4A6-24B21806BCBC}"/>
              </a:ext>
            </a:extLst>
          </p:cNvPr>
          <p:cNvPicPr>
            <a:picLocks noChangeAspect="1"/>
          </p:cNvPicPr>
          <p:nvPr/>
        </p:nvPicPr>
        <p:blipFill>
          <a:blip r:embed="rId4"/>
          <a:stretch>
            <a:fillRect/>
          </a:stretch>
        </p:blipFill>
        <p:spPr>
          <a:xfrm>
            <a:off x="923109" y="3663148"/>
            <a:ext cx="3481231" cy="2612362"/>
          </a:xfrm>
          <a:prstGeom prst="rect">
            <a:avLst/>
          </a:prstGeom>
        </p:spPr>
      </p:pic>
      <p:pic>
        <p:nvPicPr>
          <p:cNvPr id="11" name="図 10">
            <a:extLst>
              <a:ext uri="{FF2B5EF4-FFF2-40B4-BE49-F238E27FC236}">
                <a16:creationId xmlns:a16="http://schemas.microsoft.com/office/drawing/2014/main" id="{A70AE7E4-8A35-4564-B67F-8F8B17DBF86D}"/>
              </a:ext>
            </a:extLst>
          </p:cNvPr>
          <p:cNvPicPr>
            <a:picLocks noChangeAspect="1"/>
          </p:cNvPicPr>
          <p:nvPr/>
        </p:nvPicPr>
        <p:blipFill>
          <a:blip r:embed="rId5"/>
          <a:stretch>
            <a:fillRect/>
          </a:stretch>
        </p:blipFill>
        <p:spPr>
          <a:xfrm>
            <a:off x="4567264" y="3663148"/>
            <a:ext cx="3481232" cy="2612362"/>
          </a:xfrm>
          <a:prstGeom prst="rect">
            <a:avLst/>
          </a:prstGeom>
        </p:spPr>
      </p:pic>
    </p:spTree>
    <p:extLst>
      <p:ext uri="{BB962C8B-B14F-4D97-AF65-F5344CB8AC3E}">
        <p14:creationId xmlns:p14="http://schemas.microsoft.com/office/powerpoint/2010/main" val="215709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35A343-11B6-4F56-B197-4B738A6A5036}"/>
              </a:ext>
            </a:extLst>
          </p:cNvPr>
          <p:cNvSpPr>
            <a:spLocks noGrp="1"/>
          </p:cNvSpPr>
          <p:nvPr>
            <p:ph type="title"/>
          </p:nvPr>
        </p:nvSpPr>
        <p:spPr>
          <a:xfrm>
            <a:off x="677334" y="274821"/>
            <a:ext cx="8596668" cy="591312"/>
          </a:xfrm>
        </p:spPr>
        <p:txBody>
          <a:bodyPr>
            <a:normAutofit fontScale="90000"/>
          </a:bodyPr>
          <a:lstStyle/>
          <a:p>
            <a:r>
              <a:rPr kumimoji="1" lang="ja-JP" altLang="en-US" dirty="0"/>
              <a:t>使用機材</a:t>
            </a:r>
          </a:p>
        </p:txBody>
      </p:sp>
      <p:sp>
        <p:nvSpPr>
          <p:cNvPr id="3" name="コンテンツ プレースホルダー 2">
            <a:extLst>
              <a:ext uri="{FF2B5EF4-FFF2-40B4-BE49-F238E27FC236}">
                <a16:creationId xmlns:a16="http://schemas.microsoft.com/office/drawing/2014/main" id="{47F87291-790A-430D-B92A-84EF76FFF319}"/>
              </a:ext>
            </a:extLst>
          </p:cNvPr>
          <p:cNvSpPr>
            <a:spLocks noGrp="1"/>
          </p:cNvSpPr>
          <p:nvPr>
            <p:ph idx="1"/>
          </p:nvPr>
        </p:nvSpPr>
        <p:spPr>
          <a:xfrm>
            <a:off x="677334" y="1021636"/>
            <a:ext cx="8596668" cy="5291328"/>
          </a:xfrm>
        </p:spPr>
        <p:txBody>
          <a:bodyPr>
            <a:normAutofit/>
          </a:bodyPr>
          <a:lstStyle/>
          <a:p>
            <a:pPr marL="0" indent="0">
              <a:buNone/>
            </a:pPr>
            <a:r>
              <a:rPr kumimoji="1" lang="ja-JP" altLang="en-US" dirty="0"/>
              <a:t>・</a:t>
            </a:r>
            <a:r>
              <a:rPr lang="en-US" altLang="ja-JP" dirty="0">
                <a:hlinkClick r:id="rId2"/>
              </a:rPr>
              <a:t>Sony </a:t>
            </a:r>
            <a:r>
              <a:rPr lang="en-US" altLang="ja-JP" dirty="0" err="1">
                <a:hlinkClick r:id="rId2"/>
              </a:rPr>
              <a:t>FeliCa</a:t>
            </a:r>
            <a:r>
              <a:rPr lang="en-US" altLang="ja-JP" dirty="0">
                <a:hlinkClick r:id="rId2"/>
              </a:rPr>
              <a:t> </a:t>
            </a:r>
            <a:r>
              <a:rPr lang="ja-JP" altLang="en-US" dirty="0">
                <a:hlinkClick r:id="rId2"/>
              </a:rPr>
              <a:t>リーダー・ライター </a:t>
            </a:r>
            <a:r>
              <a:rPr lang="en-US" altLang="ja-JP" dirty="0">
                <a:hlinkClick r:id="rId2"/>
              </a:rPr>
              <a:t>RC-S620S</a:t>
            </a:r>
            <a:endParaRPr lang="en-US" altLang="ja-JP" dirty="0"/>
          </a:p>
          <a:p>
            <a:pPr marL="0" indent="0">
              <a:buNone/>
            </a:pPr>
            <a:endParaRPr kumimoji="1" lang="en-US" altLang="ja-JP" dirty="0"/>
          </a:p>
          <a:p>
            <a:pPr marL="0" indent="0">
              <a:buNone/>
            </a:pPr>
            <a:r>
              <a:rPr kumimoji="1" lang="ja-JP" altLang="en-US" dirty="0"/>
              <a:t>・</a:t>
            </a:r>
            <a:r>
              <a:rPr lang="en-US" altLang="ja-JP" dirty="0" err="1">
                <a:hlinkClick r:id="rId3"/>
              </a:rPr>
              <a:t>FeliCa</a:t>
            </a:r>
            <a:r>
              <a:rPr lang="en-US" altLang="ja-JP" dirty="0">
                <a:hlinkClick r:id="rId3"/>
              </a:rPr>
              <a:t> RC-S620S/RC-S730 </a:t>
            </a:r>
            <a:r>
              <a:rPr lang="ja-JP" altLang="en-US" dirty="0">
                <a:hlinkClick r:id="rId3"/>
              </a:rPr>
              <a:t>ピッチ変換基板 </a:t>
            </a:r>
            <a:r>
              <a:rPr lang="en-US" altLang="ja-JP" dirty="0">
                <a:hlinkClick r:id="rId3"/>
              </a:rPr>
              <a:t>(</a:t>
            </a:r>
            <a:r>
              <a:rPr lang="ja-JP" altLang="en-US" dirty="0">
                <a:hlinkClick r:id="rId3"/>
              </a:rPr>
              <a:t>フラットケーブル付き</a:t>
            </a:r>
            <a:r>
              <a:rPr lang="en-US" altLang="ja-JP" dirty="0">
                <a:hlinkClick r:id="rId3"/>
              </a:rPr>
              <a:t>)</a:t>
            </a:r>
            <a:endParaRPr kumimoji="1" lang="en-US" altLang="ja-JP" dirty="0"/>
          </a:p>
          <a:p>
            <a:pPr marL="0" indent="0">
              <a:buNone/>
            </a:pPr>
            <a:endParaRPr lang="en-US" altLang="ja-JP" dirty="0"/>
          </a:p>
          <a:p>
            <a:pPr marL="0" indent="0">
              <a:buNone/>
            </a:pPr>
            <a:r>
              <a:rPr kumimoji="1" lang="ja-JP" altLang="en-US" dirty="0"/>
              <a:t>・</a:t>
            </a:r>
            <a:r>
              <a:rPr kumimoji="1" lang="en-US" altLang="ja-JP" dirty="0">
                <a:hlinkClick r:id="rId4"/>
              </a:rPr>
              <a:t>M5 ATOM Matrix</a:t>
            </a:r>
            <a:endParaRPr kumimoji="1" lang="en-US" altLang="ja-JP" dirty="0"/>
          </a:p>
          <a:p>
            <a:pPr marL="0" indent="0">
              <a:buNone/>
            </a:pPr>
            <a:endParaRPr lang="en-US" altLang="ja-JP" dirty="0"/>
          </a:p>
          <a:p>
            <a:pPr marL="0" indent="0">
              <a:buNone/>
            </a:pPr>
            <a:r>
              <a:rPr lang="ja-JP" altLang="en-US" dirty="0"/>
              <a:t>・</a:t>
            </a:r>
            <a:r>
              <a:rPr lang="en-US" altLang="ja-JP" dirty="0">
                <a:hlinkClick r:id="rId5"/>
              </a:rPr>
              <a:t>M5Stack</a:t>
            </a:r>
            <a:r>
              <a:rPr lang="ja-JP" altLang="en-US" dirty="0">
                <a:hlinkClick r:id="rId5"/>
              </a:rPr>
              <a:t>用非接触温度センサユニット</a:t>
            </a:r>
            <a:endParaRPr lang="en-US" altLang="ja-JP" dirty="0"/>
          </a:p>
          <a:p>
            <a:pPr marL="0" indent="0">
              <a:buNone/>
            </a:pPr>
            <a:endParaRPr kumimoji="1" lang="en-US" altLang="ja-JP" dirty="0"/>
          </a:p>
          <a:p>
            <a:pPr marL="0" indent="0">
              <a:buNone/>
            </a:pPr>
            <a:r>
              <a:rPr lang="ja-JP" altLang="en-US" dirty="0"/>
              <a:t>・</a:t>
            </a:r>
            <a:r>
              <a:rPr lang="en-US" altLang="ja-JP" dirty="0">
                <a:hlinkClick r:id="rId6"/>
              </a:rPr>
              <a:t>M5Stack</a:t>
            </a:r>
            <a:r>
              <a:rPr lang="ja-JP" altLang="en-US" dirty="0">
                <a:hlinkClick r:id="rId6"/>
              </a:rPr>
              <a:t>用</a:t>
            </a:r>
            <a:r>
              <a:rPr lang="en-US" altLang="ja-JP" dirty="0" err="1">
                <a:hlinkClick r:id="rId6"/>
              </a:rPr>
              <a:t>ToF</a:t>
            </a:r>
            <a:r>
              <a:rPr lang="ja-JP" altLang="en-US" dirty="0">
                <a:hlinkClick r:id="rId6"/>
              </a:rPr>
              <a:t>測距センサユニット</a:t>
            </a:r>
            <a:endParaRPr lang="en-US" altLang="ja-JP" dirty="0"/>
          </a:p>
          <a:p>
            <a:pPr marL="0" indent="0">
              <a:buNone/>
            </a:pPr>
            <a:endParaRPr kumimoji="1" lang="en-US" altLang="ja-JP" dirty="0"/>
          </a:p>
          <a:p>
            <a:pPr marL="0" indent="0">
              <a:buNone/>
            </a:pPr>
            <a:r>
              <a:rPr lang="ja-JP" altLang="en-US" dirty="0"/>
              <a:t>・</a:t>
            </a:r>
            <a:r>
              <a:rPr lang="en-US" altLang="ja-JP" dirty="0">
                <a:hlinkClick r:id="rId7"/>
              </a:rPr>
              <a:t>M5Stack</a:t>
            </a:r>
            <a:r>
              <a:rPr lang="ja-JP" altLang="en-US" dirty="0">
                <a:hlinkClick r:id="rId7"/>
              </a:rPr>
              <a:t>用拡張ハブユニット</a:t>
            </a:r>
            <a:endParaRPr lang="en-US" altLang="ja-JP" dirty="0"/>
          </a:p>
          <a:p>
            <a:pPr marL="0" indent="0">
              <a:buNone/>
            </a:pPr>
            <a:endParaRPr kumimoji="1" lang="en-US" altLang="ja-JP" dirty="0"/>
          </a:p>
          <a:p>
            <a:pPr marL="0" indent="0">
              <a:buNone/>
            </a:pPr>
            <a:r>
              <a:rPr kumimoji="1" lang="ja-JP" altLang="en-US" dirty="0"/>
              <a:t>・</a:t>
            </a:r>
            <a:r>
              <a:rPr kumimoji="1" lang="ja-JP" altLang="en-US" dirty="0">
                <a:hlinkClick r:id="rId8"/>
              </a:rPr>
              <a:t>オス</a:t>
            </a:r>
            <a:r>
              <a:rPr kumimoji="1" lang="en-US" altLang="ja-JP" dirty="0">
                <a:hlinkClick r:id="rId8"/>
              </a:rPr>
              <a:t>-</a:t>
            </a:r>
            <a:r>
              <a:rPr kumimoji="1" lang="ja-JP" altLang="en-US" dirty="0">
                <a:hlinkClick r:id="rId8"/>
              </a:rPr>
              <a:t>メス </a:t>
            </a:r>
            <a:r>
              <a:rPr lang="ja-JP" altLang="en-US" dirty="0">
                <a:hlinkClick r:id="rId8"/>
              </a:rPr>
              <a:t>ジャンパーワイヤー</a:t>
            </a:r>
            <a:r>
              <a:rPr lang="ja-JP" altLang="en-US" dirty="0"/>
              <a:t>（</a:t>
            </a:r>
            <a:r>
              <a:rPr lang="en-US" altLang="ja-JP" dirty="0"/>
              <a:t>4</a:t>
            </a:r>
            <a:r>
              <a:rPr lang="ja-JP" altLang="en-US" dirty="0"/>
              <a:t>本）</a:t>
            </a: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7AFF7DFC-82C9-4DAD-B714-3EA3D6EA306B}"/>
              </a:ext>
            </a:extLst>
          </p:cNvPr>
          <p:cNvPicPr>
            <a:picLocks noChangeAspect="1"/>
          </p:cNvPicPr>
          <p:nvPr/>
        </p:nvPicPr>
        <p:blipFill>
          <a:blip r:embed="rId9"/>
          <a:stretch>
            <a:fillRect/>
          </a:stretch>
        </p:blipFill>
        <p:spPr>
          <a:xfrm>
            <a:off x="5485638" y="674895"/>
            <a:ext cx="1116330" cy="1116330"/>
          </a:xfrm>
          <a:prstGeom prst="rect">
            <a:avLst/>
          </a:prstGeom>
        </p:spPr>
      </p:pic>
      <p:pic>
        <p:nvPicPr>
          <p:cNvPr id="7" name="図 6">
            <a:extLst>
              <a:ext uri="{FF2B5EF4-FFF2-40B4-BE49-F238E27FC236}">
                <a16:creationId xmlns:a16="http://schemas.microsoft.com/office/drawing/2014/main" id="{13138EFC-3DE0-4EE5-BD27-3EBE53F5A356}"/>
              </a:ext>
            </a:extLst>
          </p:cNvPr>
          <p:cNvPicPr>
            <a:picLocks noChangeAspect="1"/>
          </p:cNvPicPr>
          <p:nvPr/>
        </p:nvPicPr>
        <p:blipFill>
          <a:blip r:embed="rId10"/>
          <a:stretch>
            <a:fillRect/>
          </a:stretch>
        </p:blipFill>
        <p:spPr>
          <a:xfrm>
            <a:off x="2969716" y="2270574"/>
            <a:ext cx="1044414" cy="1044414"/>
          </a:xfrm>
          <a:prstGeom prst="rect">
            <a:avLst/>
          </a:prstGeom>
        </p:spPr>
      </p:pic>
      <p:pic>
        <p:nvPicPr>
          <p:cNvPr id="9" name="図 8">
            <a:extLst>
              <a:ext uri="{FF2B5EF4-FFF2-40B4-BE49-F238E27FC236}">
                <a16:creationId xmlns:a16="http://schemas.microsoft.com/office/drawing/2014/main" id="{44C71EFE-67E5-4057-A4C8-E1B0D34FC790}"/>
              </a:ext>
            </a:extLst>
          </p:cNvPr>
          <p:cNvPicPr>
            <a:picLocks noChangeAspect="1"/>
          </p:cNvPicPr>
          <p:nvPr/>
        </p:nvPicPr>
        <p:blipFill>
          <a:blip r:embed="rId11"/>
          <a:stretch>
            <a:fillRect/>
          </a:stretch>
        </p:blipFill>
        <p:spPr>
          <a:xfrm>
            <a:off x="7350925" y="2963973"/>
            <a:ext cx="1116330" cy="1116330"/>
          </a:xfrm>
          <a:prstGeom prst="rect">
            <a:avLst/>
          </a:prstGeom>
        </p:spPr>
      </p:pic>
      <p:pic>
        <p:nvPicPr>
          <p:cNvPr id="11" name="図 10">
            <a:extLst>
              <a:ext uri="{FF2B5EF4-FFF2-40B4-BE49-F238E27FC236}">
                <a16:creationId xmlns:a16="http://schemas.microsoft.com/office/drawing/2014/main" id="{F2E9C4D6-585B-4C43-B8A9-B1A41687DA0D}"/>
              </a:ext>
            </a:extLst>
          </p:cNvPr>
          <p:cNvPicPr>
            <a:picLocks noChangeAspect="1"/>
          </p:cNvPicPr>
          <p:nvPr/>
        </p:nvPicPr>
        <p:blipFill>
          <a:blip r:embed="rId12"/>
          <a:stretch>
            <a:fillRect/>
          </a:stretch>
        </p:blipFill>
        <p:spPr>
          <a:xfrm>
            <a:off x="6234595" y="3811906"/>
            <a:ext cx="1116330" cy="1116330"/>
          </a:xfrm>
          <a:prstGeom prst="rect">
            <a:avLst/>
          </a:prstGeom>
        </p:spPr>
      </p:pic>
      <p:pic>
        <p:nvPicPr>
          <p:cNvPr id="13" name="図 12">
            <a:extLst>
              <a:ext uri="{FF2B5EF4-FFF2-40B4-BE49-F238E27FC236}">
                <a16:creationId xmlns:a16="http://schemas.microsoft.com/office/drawing/2014/main" id="{5D415336-DF5A-4052-8C25-4512372C4BB7}"/>
              </a:ext>
            </a:extLst>
          </p:cNvPr>
          <p:cNvPicPr>
            <a:picLocks noChangeAspect="1"/>
          </p:cNvPicPr>
          <p:nvPr/>
        </p:nvPicPr>
        <p:blipFill>
          <a:blip r:embed="rId13"/>
          <a:stretch>
            <a:fillRect/>
          </a:stretch>
        </p:blipFill>
        <p:spPr>
          <a:xfrm>
            <a:off x="7780403" y="1434639"/>
            <a:ext cx="1116331" cy="1116331"/>
          </a:xfrm>
          <a:prstGeom prst="rect">
            <a:avLst/>
          </a:prstGeom>
        </p:spPr>
      </p:pic>
      <p:pic>
        <p:nvPicPr>
          <p:cNvPr id="6" name="図 5">
            <a:extLst>
              <a:ext uri="{FF2B5EF4-FFF2-40B4-BE49-F238E27FC236}">
                <a16:creationId xmlns:a16="http://schemas.microsoft.com/office/drawing/2014/main" id="{ACDEC212-C0C8-40D8-924A-0D7A6E417AC1}"/>
              </a:ext>
            </a:extLst>
          </p:cNvPr>
          <p:cNvPicPr>
            <a:picLocks noChangeAspect="1"/>
          </p:cNvPicPr>
          <p:nvPr/>
        </p:nvPicPr>
        <p:blipFill>
          <a:blip r:embed="rId14"/>
          <a:stretch>
            <a:fillRect/>
          </a:stretch>
        </p:blipFill>
        <p:spPr>
          <a:xfrm>
            <a:off x="5118265" y="4591051"/>
            <a:ext cx="1116330" cy="1116330"/>
          </a:xfrm>
          <a:prstGeom prst="rect">
            <a:avLst/>
          </a:prstGeom>
        </p:spPr>
      </p:pic>
      <p:sp>
        <p:nvSpPr>
          <p:cNvPr id="8" name="テキスト ボックス 7">
            <a:extLst>
              <a:ext uri="{FF2B5EF4-FFF2-40B4-BE49-F238E27FC236}">
                <a16:creationId xmlns:a16="http://schemas.microsoft.com/office/drawing/2014/main" id="{40059F2A-F7C5-47E5-9E0B-A3BDA52E1371}"/>
              </a:ext>
            </a:extLst>
          </p:cNvPr>
          <p:cNvSpPr txBox="1"/>
          <p:nvPr/>
        </p:nvSpPr>
        <p:spPr>
          <a:xfrm>
            <a:off x="677334" y="6332637"/>
            <a:ext cx="7735824" cy="307777"/>
          </a:xfrm>
          <a:prstGeom prst="rect">
            <a:avLst/>
          </a:prstGeom>
          <a:noFill/>
        </p:spPr>
        <p:txBody>
          <a:bodyPr wrap="square" rtlCol="0">
            <a:spAutoFit/>
          </a:bodyPr>
          <a:lstStyle/>
          <a:p>
            <a:r>
              <a:rPr kumimoji="1" lang="en-US" altLang="ja-JP" sz="1400" dirty="0"/>
              <a:t>※</a:t>
            </a:r>
            <a:r>
              <a:rPr kumimoji="1" lang="ja-JP" altLang="en-US" sz="1400" dirty="0"/>
              <a:t>リンク先はスイッチサイエンス社のサイトになっています。</a:t>
            </a:r>
          </a:p>
        </p:txBody>
      </p:sp>
    </p:spTree>
    <p:extLst>
      <p:ext uri="{BB962C8B-B14F-4D97-AF65-F5344CB8AC3E}">
        <p14:creationId xmlns:p14="http://schemas.microsoft.com/office/powerpoint/2010/main" val="3995824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8BD3C-2248-40DC-ADBD-6B2A3B4F2850}"/>
              </a:ext>
            </a:extLst>
          </p:cNvPr>
          <p:cNvSpPr>
            <a:spLocks noGrp="1"/>
          </p:cNvSpPr>
          <p:nvPr>
            <p:ph type="title"/>
          </p:nvPr>
        </p:nvSpPr>
        <p:spPr/>
        <p:txBody>
          <a:bodyPr/>
          <a:lstStyle/>
          <a:p>
            <a:r>
              <a:rPr kumimoji="1" lang="ja-JP" altLang="en-US" dirty="0"/>
              <a:t>最後に</a:t>
            </a:r>
          </a:p>
        </p:txBody>
      </p:sp>
      <p:sp>
        <p:nvSpPr>
          <p:cNvPr id="3" name="コンテンツ プレースホルダー 2">
            <a:extLst>
              <a:ext uri="{FF2B5EF4-FFF2-40B4-BE49-F238E27FC236}">
                <a16:creationId xmlns:a16="http://schemas.microsoft.com/office/drawing/2014/main" id="{A2D2D344-9B2F-494B-AD62-829B4087226B}"/>
              </a:ext>
            </a:extLst>
          </p:cNvPr>
          <p:cNvSpPr>
            <a:spLocks noGrp="1"/>
          </p:cNvSpPr>
          <p:nvPr>
            <p:ph idx="1"/>
          </p:nvPr>
        </p:nvSpPr>
        <p:spPr>
          <a:xfrm>
            <a:off x="651214" y="1454331"/>
            <a:ext cx="8596668" cy="4587031"/>
          </a:xfrm>
        </p:spPr>
        <p:txBody>
          <a:bodyPr/>
          <a:lstStyle/>
          <a:p>
            <a:pPr marL="0" indent="0">
              <a:buNone/>
            </a:pPr>
            <a:r>
              <a:rPr kumimoji="1" lang="ja-JP" altLang="en-US" dirty="0"/>
              <a:t>　このサンプルを作るきっかけは</a:t>
            </a:r>
            <a:r>
              <a:rPr kumimoji="1" lang="en-US" altLang="ja-JP" dirty="0"/>
              <a:t>NFC</a:t>
            </a:r>
            <a:r>
              <a:rPr kumimoji="1" lang="ja-JP" altLang="en-US" dirty="0"/>
              <a:t>リーダーを利用したシステムの開発を検討したことでした。</a:t>
            </a:r>
            <a:endParaRPr kumimoji="1" lang="en-US" altLang="ja-JP" dirty="0"/>
          </a:p>
          <a:p>
            <a:pPr marL="0" indent="0">
              <a:buNone/>
            </a:pPr>
            <a:r>
              <a:rPr lang="ja-JP" altLang="en-US" dirty="0"/>
              <a:t>　</a:t>
            </a:r>
            <a:r>
              <a:rPr kumimoji="1" lang="ja-JP" altLang="en-US" dirty="0"/>
              <a:t>今構想しているのは工場内での作業報告システムなのですが、</a:t>
            </a:r>
            <a:r>
              <a:rPr lang="ja-JP" altLang="en-US" dirty="0"/>
              <a:t>工場内ではなるべく簡単な操作で作業報告ができるようにシステムを検討する必要がありました。</a:t>
            </a:r>
            <a:br>
              <a:rPr lang="en-US" altLang="ja-JP" dirty="0"/>
            </a:br>
            <a:r>
              <a:rPr lang="ja-JP" altLang="en-US" dirty="0"/>
              <a:t>　シンプルな</a:t>
            </a:r>
            <a:r>
              <a:rPr lang="en-US" altLang="ja-JP" dirty="0"/>
              <a:t>UI</a:t>
            </a:r>
            <a:r>
              <a:rPr lang="ja-JP" altLang="en-US" dirty="0"/>
              <a:t>を作るには</a:t>
            </a:r>
            <a:r>
              <a:rPr lang="en-US" altLang="ja-JP" dirty="0"/>
              <a:t>PowerApps</a:t>
            </a:r>
            <a:r>
              <a:rPr lang="ja-JP" altLang="en-US" dirty="0"/>
              <a:t>が最適ですが、ハードウェアとの連携には工夫が必要です。</a:t>
            </a:r>
            <a:endParaRPr lang="en-US" altLang="ja-JP" dirty="0"/>
          </a:p>
          <a:p>
            <a:pPr marL="0" indent="0">
              <a:buNone/>
            </a:pPr>
            <a:r>
              <a:rPr kumimoji="1" lang="ja-JP" altLang="en-US" dirty="0"/>
              <a:t>　今回は</a:t>
            </a:r>
            <a:r>
              <a:rPr kumimoji="1" lang="en-US" altLang="ja-JP" dirty="0"/>
              <a:t>NFC</a:t>
            </a:r>
            <a:r>
              <a:rPr kumimoji="1" lang="ja-JP" altLang="en-US" dirty="0"/>
              <a:t>リーダーと非接触温度センサーを入力デバイスとして利用するためにマイコンボードを使いました。</a:t>
            </a:r>
            <a:endParaRPr kumimoji="1" lang="en-US" altLang="ja-JP" dirty="0"/>
          </a:p>
          <a:p>
            <a:pPr marL="0" indent="0">
              <a:buNone/>
            </a:pPr>
            <a:r>
              <a:rPr lang="ja-JP" altLang="en-US" dirty="0"/>
              <a:t>　</a:t>
            </a:r>
            <a:r>
              <a:rPr lang="en-US" altLang="ja-JP" dirty="0"/>
              <a:t>PowerApps</a:t>
            </a:r>
            <a:r>
              <a:rPr lang="ja-JP" altLang="en-US"/>
              <a:t>でハードウェアを利用する参考になれば幸いです。</a:t>
            </a:r>
            <a:endParaRPr kumimoji="1" lang="ja-JP" altLang="en-US" dirty="0"/>
          </a:p>
        </p:txBody>
      </p:sp>
    </p:spTree>
    <p:extLst>
      <p:ext uri="{BB962C8B-B14F-4D97-AF65-F5344CB8AC3E}">
        <p14:creationId xmlns:p14="http://schemas.microsoft.com/office/powerpoint/2010/main" val="129045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034F9-F38C-4E8A-80FA-664CDBB6D658}"/>
              </a:ext>
            </a:extLst>
          </p:cNvPr>
          <p:cNvSpPr>
            <a:spLocks noGrp="1"/>
          </p:cNvSpPr>
          <p:nvPr>
            <p:ph type="title"/>
          </p:nvPr>
        </p:nvSpPr>
        <p:spPr>
          <a:xfrm>
            <a:off x="677334" y="329184"/>
            <a:ext cx="8596668" cy="652272"/>
          </a:xfrm>
        </p:spPr>
        <p:txBody>
          <a:bodyPr/>
          <a:lstStyle/>
          <a:p>
            <a:r>
              <a:rPr kumimoji="1" lang="ja-JP" altLang="en-US" dirty="0"/>
              <a:t>ハードウェアの組立１</a:t>
            </a:r>
          </a:p>
        </p:txBody>
      </p:sp>
      <p:sp>
        <p:nvSpPr>
          <p:cNvPr id="3" name="コンテンツ プレースホルダー 2">
            <a:extLst>
              <a:ext uri="{FF2B5EF4-FFF2-40B4-BE49-F238E27FC236}">
                <a16:creationId xmlns:a16="http://schemas.microsoft.com/office/drawing/2014/main" id="{0C4A31C0-CED5-4529-BA0A-580AAA6056D8}"/>
              </a:ext>
            </a:extLst>
          </p:cNvPr>
          <p:cNvSpPr>
            <a:spLocks noGrp="1"/>
          </p:cNvSpPr>
          <p:nvPr>
            <p:ph idx="1"/>
          </p:nvPr>
        </p:nvSpPr>
        <p:spPr>
          <a:xfrm>
            <a:off x="677334" y="1176529"/>
            <a:ext cx="8990922" cy="4864834"/>
          </a:xfrm>
        </p:spPr>
        <p:txBody>
          <a:bodyPr/>
          <a:lstStyle/>
          <a:p>
            <a:pPr marL="0" indent="0">
              <a:buNone/>
            </a:pPr>
            <a:r>
              <a:rPr kumimoji="1" lang="ja-JP" altLang="en-US" dirty="0"/>
              <a:t>・</a:t>
            </a:r>
            <a:r>
              <a:rPr lang="ja-JP" altLang="en-US" dirty="0"/>
              <a:t>ピッチ変換基板にピンヘッダーをハンダ付けしておきます。</a:t>
            </a:r>
            <a:endParaRPr lang="en-US" altLang="ja-JP" dirty="0"/>
          </a:p>
          <a:p>
            <a:pPr marL="0" indent="0">
              <a:buNone/>
            </a:pPr>
            <a:endParaRPr lang="en-US" altLang="ja-JP" dirty="0"/>
          </a:p>
          <a:p>
            <a:pPr marL="0" indent="0">
              <a:buNone/>
            </a:pPr>
            <a:r>
              <a:rPr lang="ja-JP" altLang="en-US" dirty="0"/>
              <a:t>・</a:t>
            </a:r>
            <a:r>
              <a:rPr lang="en-US" altLang="ja-JP" dirty="0"/>
              <a:t>ATOM</a:t>
            </a:r>
            <a:r>
              <a:rPr lang="ja-JP" altLang="en-US" dirty="0"/>
              <a:t>と変換基板をジャンパーワイヤーで接続します。配線は下図を</a:t>
            </a:r>
            <a:br>
              <a:rPr lang="en-US" altLang="ja-JP" dirty="0"/>
            </a:br>
            <a:r>
              <a:rPr lang="ja-JP" altLang="en-US" dirty="0"/>
              <a:t>　参照してください。</a:t>
            </a:r>
            <a:endParaRPr lang="en-US" altLang="ja-JP" dirty="0"/>
          </a:p>
          <a:p>
            <a:pPr marL="0" indent="0">
              <a:buNone/>
            </a:pPr>
            <a:endParaRPr kumimoji="1" lang="en-US" altLang="ja-JP" dirty="0"/>
          </a:p>
        </p:txBody>
      </p:sp>
      <p:cxnSp>
        <p:nvCxnSpPr>
          <p:cNvPr id="7" name="直線コネクタ 6">
            <a:extLst>
              <a:ext uri="{FF2B5EF4-FFF2-40B4-BE49-F238E27FC236}">
                <a16:creationId xmlns:a16="http://schemas.microsoft.com/office/drawing/2014/main" id="{ABCC4934-F1B6-4415-BCA9-0DFF6FDA13A1}"/>
              </a:ext>
            </a:extLst>
          </p:cNvPr>
          <p:cNvCxnSpPr>
            <a:cxnSpLocks/>
            <a:stCxn id="23" idx="3"/>
            <a:endCxn id="54" idx="1"/>
          </p:cNvCxnSpPr>
          <p:nvPr/>
        </p:nvCxnSpPr>
        <p:spPr>
          <a:xfrm>
            <a:off x="3321696" y="4119991"/>
            <a:ext cx="1420766" cy="56612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09A116E-1CF9-4EC3-921A-AC667135C3DE}"/>
              </a:ext>
            </a:extLst>
          </p:cNvPr>
          <p:cNvCxnSpPr>
            <a:cxnSpLocks/>
            <a:stCxn id="24" idx="3"/>
            <a:endCxn id="51" idx="1"/>
          </p:cNvCxnSpPr>
          <p:nvPr/>
        </p:nvCxnSpPr>
        <p:spPr>
          <a:xfrm flipV="1">
            <a:off x="3328084" y="3687575"/>
            <a:ext cx="1403036" cy="786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CB0BE7F0-4784-4F0F-8583-45C9A0D9DB5C}"/>
              </a:ext>
            </a:extLst>
          </p:cNvPr>
          <p:cNvCxnSpPr>
            <a:cxnSpLocks/>
            <a:stCxn id="26" idx="3"/>
            <a:endCxn id="52" idx="1"/>
          </p:cNvCxnSpPr>
          <p:nvPr/>
        </p:nvCxnSpPr>
        <p:spPr>
          <a:xfrm>
            <a:off x="3343171" y="3388832"/>
            <a:ext cx="1399291" cy="6002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FE6352A-9071-47F0-B372-F28542A99B49}"/>
              </a:ext>
            </a:extLst>
          </p:cNvPr>
          <p:cNvCxnSpPr>
            <a:cxnSpLocks/>
            <a:stCxn id="25" idx="3"/>
            <a:endCxn id="53" idx="1"/>
          </p:cNvCxnSpPr>
          <p:nvPr/>
        </p:nvCxnSpPr>
        <p:spPr>
          <a:xfrm>
            <a:off x="3334472" y="3750659"/>
            <a:ext cx="1408484" cy="5650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9129DB17-08B8-47AD-B0BA-34E9077B7888}"/>
              </a:ext>
            </a:extLst>
          </p:cNvPr>
          <p:cNvGrpSpPr/>
          <p:nvPr/>
        </p:nvGrpSpPr>
        <p:grpSpPr>
          <a:xfrm>
            <a:off x="1469522" y="2956394"/>
            <a:ext cx="1873649" cy="1882159"/>
            <a:chOff x="1463426" y="2663951"/>
            <a:chExt cx="1873649" cy="1882159"/>
          </a:xfrm>
        </p:grpSpPr>
        <p:sp>
          <p:nvSpPr>
            <p:cNvPr id="4" name="正方形/長方形 3">
              <a:extLst>
                <a:ext uri="{FF2B5EF4-FFF2-40B4-BE49-F238E27FC236}">
                  <a16:creationId xmlns:a16="http://schemas.microsoft.com/office/drawing/2014/main" id="{6087464A-B7C8-4A22-80EE-09377A46D2BB}"/>
                </a:ext>
              </a:extLst>
            </p:cNvPr>
            <p:cNvSpPr/>
            <p:nvPr/>
          </p:nvSpPr>
          <p:spPr>
            <a:xfrm>
              <a:off x="1463426" y="2663951"/>
              <a:ext cx="1858562" cy="1882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ATOM</a:t>
              </a:r>
              <a:endParaRPr kumimoji="1" lang="ja-JP" altLang="en-US" dirty="0"/>
            </a:p>
          </p:txBody>
        </p:sp>
        <p:sp>
          <p:nvSpPr>
            <p:cNvPr id="23" name="テキスト ボックス 22">
              <a:extLst>
                <a:ext uri="{FF2B5EF4-FFF2-40B4-BE49-F238E27FC236}">
                  <a16:creationId xmlns:a16="http://schemas.microsoft.com/office/drawing/2014/main" id="{F00AF24F-4851-4D46-BC60-03073535E0C8}"/>
                </a:ext>
              </a:extLst>
            </p:cNvPr>
            <p:cNvSpPr txBox="1"/>
            <p:nvPr/>
          </p:nvSpPr>
          <p:spPr>
            <a:xfrm>
              <a:off x="2872850" y="3642882"/>
              <a:ext cx="442750" cy="369332"/>
            </a:xfrm>
            <a:prstGeom prst="rect">
              <a:avLst/>
            </a:prstGeom>
            <a:noFill/>
          </p:spPr>
          <p:txBody>
            <a:bodyPr wrap="none" rtlCol="0">
              <a:spAutoFit/>
            </a:bodyPr>
            <a:lstStyle/>
            <a:p>
              <a:r>
                <a:rPr kumimoji="1" lang="en-US" altLang="ja-JP" dirty="0"/>
                <a:t>5V</a:t>
              </a:r>
              <a:endParaRPr kumimoji="1" lang="ja-JP" altLang="en-US" dirty="0"/>
            </a:p>
          </p:txBody>
        </p:sp>
        <p:sp>
          <p:nvSpPr>
            <p:cNvPr id="24" name="テキスト ボックス 23">
              <a:extLst>
                <a:ext uri="{FF2B5EF4-FFF2-40B4-BE49-F238E27FC236}">
                  <a16:creationId xmlns:a16="http://schemas.microsoft.com/office/drawing/2014/main" id="{AA630233-8921-4BFA-9E8A-453C1DD619F4}"/>
                </a:ext>
              </a:extLst>
            </p:cNvPr>
            <p:cNvSpPr txBox="1"/>
            <p:nvPr/>
          </p:nvSpPr>
          <p:spPr>
            <a:xfrm>
              <a:off x="2693290" y="3997204"/>
              <a:ext cx="628698" cy="369332"/>
            </a:xfrm>
            <a:prstGeom prst="rect">
              <a:avLst/>
            </a:prstGeom>
            <a:noFill/>
          </p:spPr>
          <p:txBody>
            <a:bodyPr wrap="none" rtlCol="0">
              <a:spAutoFit/>
            </a:bodyPr>
            <a:lstStyle/>
            <a:p>
              <a:r>
                <a:rPr kumimoji="1" lang="en-US" altLang="ja-JP" dirty="0"/>
                <a:t>GND</a:t>
              </a:r>
              <a:endParaRPr kumimoji="1" lang="ja-JP" altLang="en-US" dirty="0"/>
            </a:p>
          </p:txBody>
        </p:sp>
        <p:sp>
          <p:nvSpPr>
            <p:cNvPr id="25" name="テキスト ボックス 24">
              <a:extLst>
                <a:ext uri="{FF2B5EF4-FFF2-40B4-BE49-F238E27FC236}">
                  <a16:creationId xmlns:a16="http://schemas.microsoft.com/office/drawing/2014/main" id="{DA6E7CDD-7E7A-4958-AD00-D57A6E247AE0}"/>
                </a:ext>
              </a:extLst>
            </p:cNvPr>
            <p:cNvSpPr txBox="1"/>
            <p:nvPr/>
          </p:nvSpPr>
          <p:spPr>
            <a:xfrm>
              <a:off x="2744562" y="3273550"/>
              <a:ext cx="583814" cy="369332"/>
            </a:xfrm>
            <a:prstGeom prst="rect">
              <a:avLst/>
            </a:prstGeom>
            <a:noFill/>
          </p:spPr>
          <p:txBody>
            <a:bodyPr wrap="none" rtlCol="0">
              <a:spAutoFit/>
            </a:bodyPr>
            <a:lstStyle/>
            <a:p>
              <a:r>
                <a:rPr kumimoji="1" lang="en-US" altLang="ja-JP" dirty="0"/>
                <a:t>G25</a:t>
              </a:r>
              <a:endParaRPr kumimoji="1" lang="ja-JP" altLang="en-US" dirty="0"/>
            </a:p>
          </p:txBody>
        </p:sp>
        <p:sp>
          <p:nvSpPr>
            <p:cNvPr id="26" name="テキスト ボックス 25">
              <a:extLst>
                <a:ext uri="{FF2B5EF4-FFF2-40B4-BE49-F238E27FC236}">
                  <a16:creationId xmlns:a16="http://schemas.microsoft.com/office/drawing/2014/main" id="{802C107F-8204-4B47-90B8-E0F8BA97EA54}"/>
                </a:ext>
              </a:extLst>
            </p:cNvPr>
            <p:cNvSpPr txBox="1"/>
            <p:nvPr/>
          </p:nvSpPr>
          <p:spPr>
            <a:xfrm>
              <a:off x="2753261" y="2911723"/>
              <a:ext cx="583814" cy="369332"/>
            </a:xfrm>
            <a:prstGeom prst="rect">
              <a:avLst/>
            </a:prstGeom>
            <a:noFill/>
          </p:spPr>
          <p:txBody>
            <a:bodyPr wrap="none" rtlCol="0">
              <a:spAutoFit/>
            </a:bodyPr>
            <a:lstStyle/>
            <a:p>
              <a:r>
                <a:rPr kumimoji="1" lang="en-US" altLang="ja-JP" dirty="0"/>
                <a:t>G21</a:t>
              </a:r>
              <a:endParaRPr kumimoji="1" lang="ja-JP" altLang="en-US" dirty="0"/>
            </a:p>
          </p:txBody>
        </p:sp>
      </p:grpSp>
      <p:grpSp>
        <p:nvGrpSpPr>
          <p:cNvPr id="82" name="グループ化 81">
            <a:extLst>
              <a:ext uri="{FF2B5EF4-FFF2-40B4-BE49-F238E27FC236}">
                <a16:creationId xmlns:a16="http://schemas.microsoft.com/office/drawing/2014/main" id="{E73C41F8-A697-426F-AF67-5323DD19EB0C}"/>
              </a:ext>
            </a:extLst>
          </p:cNvPr>
          <p:cNvGrpSpPr/>
          <p:nvPr/>
        </p:nvGrpSpPr>
        <p:grpSpPr>
          <a:xfrm>
            <a:off x="4731120" y="2924160"/>
            <a:ext cx="1828714" cy="1946625"/>
            <a:chOff x="4725024" y="2682238"/>
            <a:chExt cx="1828714" cy="1946625"/>
          </a:xfrm>
        </p:grpSpPr>
        <p:sp>
          <p:nvSpPr>
            <p:cNvPr id="5" name="正方形/長方形 4">
              <a:extLst>
                <a:ext uri="{FF2B5EF4-FFF2-40B4-BE49-F238E27FC236}">
                  <a16:creationId xmlns:a16="http://schemas.microsoft.com/office/drawing/2014/main" id="{92F8D9DA-9686-410E-91B9-1441FD813A48}"/>
                </a:ext>
              </a:extLst>
            </p:cNvPr>
            <p:cNvSpPr/>
            <p:nvPr/>
          </p:nvSpPr>
          <p:spPr>
            <a:xfrm>
              <a:off x="4725024" y="2710194"/>
              <a:ext cx="1828714" cy="1865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変換</a:t>
              </a:r>
              <a:br>
                <a:rPr kumimoji="1" lang="en-US" altLang="ja-JP" dirty="0"/>
              </a:br>
              <a:r>
                <a:rPr kumimoji="1" lang="ja-JP" altLang="en-US" dirty="0"/>
                <a:t>基板</a:t>
              </a:r>
            </a:p>
          </p:txBody>
        </p:sp>
        <p:grpSp>
          <p:nvGrpSpPr>
            <p:cNvPr id="75" name="グループ化 74">
              <a:extLst>
                <a:ext uri="{FF2B5EF4-FFF2-40B4-BE49-F238E27FC236}">
                  <a16:creationId xmlns:a16="http://schemas.microsoft.com/office/drawing/2014/main" id="{108DF979-EE8E-4280-B953-37300D5E2718}"/>
                </a:ext>
              </a:extLst>
            </p:cNvPr>
            <p:cNvGrpSpPr/>
            <p:nvPr/>
          </p:nvGrpSpPr>
          <p:grpSpPr>
            <a:xfrm>
              <a:off x="4725024" y="2682238"/>
              <a:ext cx="640040" cy="1946625"/>
              <a:chOff x="5770309" y="2634480"/>
              <a:chExt cx="640040" cy="1946625"/>
            </a:xfrm>
          </p:grpSpPr>
          <p:sp>
            <p:nvSpPr>
              <p:cNvPr id="45" name="テキスト ボックス 44">
                <a:extLst>
                  <a:ext uri="{FF2B5EF4-FFF2-40B4-BE49-F238E27FC236}">
                    <a16:creationId xmlns:a16="http://schemas.microsoft.com/office/drawing/2014/main" id="{1861E773-A5FB-4DCA-8341-920EF2251A24}"/>
                  </a:ext>
                </a:extLst>
              </p:cNvPr>
              <p:cNvSpPr txBox="1"/>
              <p:nvPr/>
            </p:nvSpPr>
            <p:spPr>
              <a:xfrm>
                <a:off x="5781651" y="2634480"/>
                <a:ext cx="628698" cy="369332"/>
              </a:xfrm>
              <a:prstGeom prst="rect">
                <a:avLst/>
              </a:prstGeom>
              <a:noFill/>
            </p:spPr>
            <p:txBody>
              <a:bodyPr wrap="none" rtlCol="0">
                <a:spAutoFit/>
              </a:bodyPr>
              <a:lstStyle/>
              <a:p>
                <a:r>
                  <a:rPr kumimoji="1" lang="en-US" altLang="ja-JP" dirty="0"/>
                  <a:t>GND</a:t>
                </a:r>
                <a:endParaRPr kumimoji="1" lang="ja-JP" altLang="en-US" dirty="0"/>
              </a:p>
            </p:txBody>
          </p:sp>
          <p:sp>
            <p:nvSpPr>
              <p:cNvPr id="50" name="テキスト ボックス 49">
                <a:extLst>
                  <a:ext uri="{FF2B5EF4-FFF2-40B4-BE49-F238E27FC236}">
                    <a16:creationId xmlns:a16="http://schemas.microsoft.com/office/drawing/2014/main" id="{054AA117-497B-4081-A218-EAAFCB8922D1}"/>
                  </a:ext>
                </a:extLst>
              </p:cNvPr>
              <p:cNvSpPr txBox="1"/>
              <p:nvPr/>
            </p:nvSpPr>
            <p:spPr>
              <a:xfrm>
                <a:off x="5788039" y="2911723"/>
                <a:ext cx="566181" cy="369332"/>
              </a:xfrm>
              <a:prstGeom prst="rect">
                <a:avLst/>
              </a:prstGeom>
              <a:noFill/>
            </p:spPr>
            <p:txBody>
              <a:bodyPr wrap="none" rtlCol="0">
                <a:spAutoFit/>
              </a:bodyPr>
              <a:lstStyle/>
              <a:p>
                <a:r>
                  <a:rPr kumimoji="1" lang="en-US" altLang="ja-JP" dirty="0"/>
                  <a:t>RSV</a:t>
                </a:r>
                <a:endParaRPr kumimoji="1" lang="ja-JP" altLang="en-US" dirty="0"/>
              </a:p>
            </p:txBody>
          </p:sp>
          <p:sp>
            <p:nvSpPr>
              <p:cNvPr id="51" name="テキスト ボックス 50">
                <a:extLst>
                  <a:ext uri="{FF2B5EF4-FFF2-40B4-BE49-F238E27FC236}">
                    <a16:creationId xmlns:a16="http://schemas.microsoft.com/office/drawing/2014/main" id="{DEF8788D-2718-480D-ABBB-B8627818AA24}"/>
                  </a:ext>
                </a:extLst>
              </p:cNvPr>
              <p:cNvSpPr txBox="1"/>
              <p:nvPr/>
            </p:nvSpPr>
            <p:spPr>
              <a:xfrm>
                <a:off x="5770309" y="3213229"/>
                <a:ext cx="628698" cy="369332"/>
              </a:xfrm>
              <a:prstGeom prst="rect">
                <a:avLst/>
              </a:prstGeom>
              <a:noFill/>
            </p:spPr>
            <p:txBody>
              <a:bodyPr wrap="none" rtlCol="0">
                <a:spAutoFit/>
              </a:bodyPr>
              <a:lstStyle/>
              <a:p>
                <a:r>
                  <a:rPr kumimoji="1" lang="en-US" altLang="ja-JP" dirty="0"/>
                  <a:t>GND</a:t>
                </a:r>
                <a:endParaRPr kumimoji="1" lang="ja-JP" altLang="en-US" dirty="0"/>
              </a:p>
            </p:txBody>
          </p:sp>
          <p:sp>
            <p:nvSpPr>
              <p:cNvPr id="52" name="テキスト ボックス 51">
                <a:extLst>
                  <a:ext uri="{FF2B5EF4-FFF2-40B4-BE49-F238E27FC236}">
                    <a16:creationId xmlns:a16="http://schemas.microsoft.com/office/drawing/2014/main" id="{8589AA1B-A967-4C09-B38B-D1B0D1B757C8}"/>
                  </a:ext>
                </a:extLst>
              </p:cNvPr>
              <p:cNvSpPr txBox="1"/>
              <p:nvPr/>
            </p:nvSpPr>
            <p:spPr>
              <a:xfrm>
                <a:off x="5781651" y="3514736"/>
                <a:ext cx="588623" cy="369332"/>
              </a:xfrm>
              <a:prstGeom prst="rect">
                <a:avLst/>
              </a:prstGeom>
              <a:noFill/>
            </p:spPr>
            <p:txBody>
              <a:bodyPr wrap="none" rtlCol="0">
                <a:spAutoFit/>
              </a:bodyPr>
              <a:lstStyle/>
              <a:p>
                <a:r>
                  <a:rPr kumimoji="1" lang="en-US" altLang="ja-JP" dirty="0"/>
                  <a:t>TXD</a:t>
                </a:r>
                <a:endParaRPr kumimoji="1" lang="ja-JP" altLang="en-US" dirty="0"/>
              </a:p>
            </p:txBody>
          </p:sp>
          <p:sp>
            <p:nvSpPr>
              <p:cNvPr id="53" name="テキスト ボックス 52">
                <a:extLst>
                  <a:ext uri="{FF2B5EF4-FFF2-40B4-BE49-F238E27FC236}">
                    <a16:creationId xmlns:a16="http://schemas.microsoft.com/office/drawing/2014/main" id="{3BE14E7E-BE49-4FF5-B7FD-4E1F4E0EF155}"/>
                  </a:ext>
                </a:extLst>
              </p:cNvPr>
              <p:cNvSpPr txBox="1"/>
              <p:nvPr/>
            </p:nvSpPr>
            <p:spPr>
              <a:xfrm>
                <a:off x="5782145" y="3841390"/>
                <a:ext cx="588623" cy="369332"/>
              </a:xfrm>
              <a:prstGeom prst="rect">
                <a:avLst/>
              </a:prstGeom>
              <a:noFill/>
            </p:spPr>
            <p:txBody>
              <a:bodyPr wrap="none" rtlCol="0">
                <a:spAutoFit/>
              </a:bodyPr>
              <a:lstStyle/>
              <a:p>
                <a:r>
                  <a:rPr kumimoji="1" lang="en-US" altLang="ja-JP" dirty="0"/>
                  <a:t>RXD</a:t>
                </a:r>
                <a:endParaRPr kumimoji="1" lang="ja-JP" altLang="en-US" dirty="0"/>
              </a:p>
            </p:txBody>
          </p:sp>
          <p:sp>
            <p:nvSpPr>
              <p:cNvPr id="54" name="テキスト ボックス 53">
                <a:extLst>
                  <a:ext uri="{FF2B5EF4-FFF2-40B4-BE49-F238E27FC236}">
                    <a16:creationId xmlns:a16="http://schemas.microsoft.com/office/drawing/2014/main" id="{56063D7D-B2B4-4772-B8DF-CDE83E34627D}"/>
                  </a:ext>
                </a:extLst>
              </p:cNvPr>
              <p:cNvSpPr txBox="1"/>
              <p:nvPr/>
            </p:nvSpPr>
            <p:spPr>
              <a:xfrm>
                <a:off x="5781651" y="4211773"/>
                <a:ext cx="603050" cy="369332"/>
              </a:xfrm>
              <a:prstGeom prst="rect">
                <a:avLst/>
              </a:prstGeom>
              <a:noFill/>
            </p:spPr>
            <p:txBody>
              <a:bodyPr wrap="none" rtlCol="0">
                <a:spAutoFit/>
              </a:bodyPr>
              <a:lstStyle/>
              <a:p>
                <a:r>
                  <a:rPr kumimoji="1" lang="en-US" altLang="ja-JP" dirty="0"/>
                  <a:t>VDD</a:t>
                </a:r>
                <a:endParaRPr kumimoji="1" lang="ja-JP" altLang="en-US" dirty="0"/>
              </a:p>
            </p:txBody>
          </p:sp>
        </p:grpSp>
      </p:grpSp>
      <p:sp>
        <p:nvSpPr>
          <p:cNvPr id="89" name="正方形/長方形 88">
            <a:extLst>
              <a:ext uri="{FF2B5EF4-FFF2-40B4-BE49-F238E27FC236}">
                <a16:creationId xmlns:a16="http://schemas.microsoft.com/office/drawing/2014/main" id="{35456495-4CBB-4E1B-94D8-72114569BEDF}"/>
              </a:ext>
            </a:extLst>
          </p:cNvPr>
          <p:cNvSpPr/>
          <p:nvPr/>
        </p:nvSpPr>
        <p:spPr>
          <a:xfrm>
            <a:off x="7660406" y="3345692"/>
            <a:ext cx="1704478" cy="917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RC-S620S</a:t>
            </a:r>
            <a:endParaRPr kumimoji="1" lang="ja-JP" altLang="en-US" dirty="0"/>
          </a:p>
        </p:txBody>
      </p:sp>
      <p:sp>
        <p:nvSpPr>
          <p:cNvPr id="90" name="正方形/長方形 89">
            <a:extLst>
              <a:ext uri="{FF2B5EF4-FFF2-40B4-BE49-F238E27FC236}">
                <a16:creationId xmlns:a16="http://schemas.microsoft.com/office/drawing/2014/main" id="{58E552DC-12E1-44D0-9C90-BDE3D5E173CE}"/>
              </a:ext>
            </a:extLst>
          </p:cNvPr>
          <p:cNvSpPr/>
          <p:nvPr/>
        </p:nvSpPr>
        <p:spPr>
          <a:xfrm>
            <a:off x="6556718" y="3783268"/>
            <a:ext cx="1103688" cy="1215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69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E9ACE-5257-4A29-82F9-9210DB497C62}"/>
              </a:ext>
            </a:extLst>
          </p:cNvPr>
          <p:cNvSpPr>
            <a:spLocks noGrp="1"/>
          </p:cNvSpPr>
          <p:nvPr>
            <p:ph type="title"/>
          </p:nvPr>
        </p:nvSpPr>
        <p:spPr>
          <a:xfrm>
            <a:off x="677334" y="609600"/>
            <a:ext cx="8596668" cy="652272"/>
          </a:xfrm>
        </p:spPr>
        <p:txBody>
          <a:bodyPr/>
          <a:lstStyle/>
          <a:p>
            <a:r>
              <a:rPr kumimoji="1" lang="ja-JP" altLang="en-US" dirty="0"/>
              <a:t>ハードウェア組立２</a:t>
            </a:r>
          </a:p>
        </p:txBody>
      </p:sp>
      <p:sp>
        <p:nvSpPr>
          <p:cNvPr id="3" name="コンテンツ プレースホルダー 2">
            <a:extLst>
              <a:ext uri="{FF2B5EF4-FFF2-40B4-BE49-F238E27FC236}">
                <a16:creationId xmlns:a16="http://schemas.microsoft.com/office/drawing/2014/main" id="{93F6BBF4-33A9-4EF7-A5A7-4EC045F82EAC}"/>
              </a:ext>
            </a:extLst>
          </p:cNvPr>
          <p:cNvSpPr>
            <a:spLocks noGrp="1"/>
          </p:cNvSpPr>
          <p:nvPr>
            <p:ph idx="1"/>
          </p:nvPr>
        </p:nvSpPr>
        <p:spPr>
          <a:xfrm>
            <a:off x="677334" y="1322833"/>
            <a:ext cx="8596668" cy="4718530"/>
          </a:xfrm>
        </p:spPr>
        <p:txBody>
          <a:bodyPr/>
          <a:lstStyle/>
          <a:p>
            <a:pPr marL="0" indent="0">
              <a:buNone/>
            </a:pPr>
            <a:r>
              <a:rPr kumimoji="1" lang="ja-JP" altLang="en-US" dirty="0"/>
              <a:t>・</a:t>
            </a:r>
            <a:r>
              <a:rPr kumimoji="1" lang="en-US" altLang="ja-JP" dirty="0"/>
              <a:t>ATOM</a:t>
            </a:r>
            <a:r>
              <a:rPr kumimoji="1" lang="ja-JP" altLang="en-US" dirty="0"/>
              <a:t>とセンサーを</a:t>
            </a:r>
            <a:r>
              <a:rPr kumimoji="1" lang="en-US" altLang="ja-JP" dirty="0"/>
              <a:t>Hub</a:t>
            </a:r>
            <a:r>
              <a:rPr kumimoji="1" lang="ja-JP" altLang="en-US" dirty="0"/>
              <a:t>ユニット経由で接続します。</a:t>
            </a:r>
            <a:br>
              <a:rPr kumimoji="1" lang="en-US" altLang="ja-JP" dirty="0"/>
            </a:br>
            <a:r>
              <a:rPr kumimoji="1" lang="ja-JP" altLang="en-US" dirty="0"/>
              <a:t>　次の写真を参考にしてください。</a:t>
            </a:r>
            <a:br>
              <a:rPr kumimoji="1" lang="en-US" altLang="ja-JP" dirty="0"/>
            </a:br>
            <a:r>
              <a:rPr kumimoji="1" lang="ja-JP" altLang="en-US" dirty="0"/>
              <a:t>　</a:t>
            </a:r>
            <a:r>
              <a:rPr lang="ja-JP" altLang="en-US" dirty="0"/>
              <a:t>これでハードウェアの組立は完成です。</a:t>
            </a:r>
            <a:endParaRPr kumimoji="1" lang="ja-JP" altLang="en-US" dirty="0"/>
          </a:p>
        </p:txBody>
      </p:sp>
      <p:pic>
        <p:nvPicPr>
          <p:cNvPr id="7" name="図 6">
            <a:extLst>
              <a:ext uri="{FF2B5EF4-FFF2-40B4-BE49-F238E27FC236}">
                <a16:creationId xmlns:a16="http://schemas.microsoft.com/office/drawing/2014/main" id="{9E27CC55-2CF3-4DD9-9948-ED086CB93A38}"/>
              </a:ext>
            </a:extLst>
          </p:cNvPr>
          <p:cNvPicPr>
            <a:picLocks noChangeAspect="1"/>
          </p:cNvPicPr>
          <p:nvPr/>
        </p:nvPicPr>
        <p:blipFill>
          <a:blip r:embed="rId2"/>
          <a:stretch>
            <a:fillRect/>
          </a:stretch>
        </p:blipFill>
        <p:spPr>
          <a:xfrm>
            <a:off x="677334" y="2513636"/>
            <a:ext cx="3667853" cy="3308044"/>
          </a:xfrm>
          <a:prstGeom prst="rect">
            <a:avLst/>
          </a:prstGeom>
        </p:spPr>
      </p:pic>
    </p:spTree>
    <p:extLst>
      <p:ext uri="{BB962C8B-B14F-4D97-AF65-F5344CB8AC3E}">
        <p14:creationId xmlns:p14="http://schemas.microsoft.com/office/powerpoint/2010/main" val="68987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6BB10-7B2E-442A-8550-B7ED8A2C8CC3}"/>
              </a:ext>
            </a:extLst>
          </p:cNvPr>
          <p:cNvSpPr>
            <a:spLocks noGrp="1"/>
          </p:cNvSpPr>
          <p:nvPr>
            <p:ph type="title"/>
          </p:nvPr>
        </p:nvSpPr>
        <p:spPr>
          <a:xfrm>
            <a:off x="677334" y="609600"/>
            <a:ext cx="8596668" cy="633984"/>
          </a:xfrm>
        </p:spPr>
        <p:txBody>
          <a:bodyPr>
            <a:normAutofit fontScale="90000"/>
          </a:bodyPr>
          <a:lstStyle/>
          <a:p>
            <a:r>
              <a:rPr kumimoji="1" lang="ja-JP" altLang="en-US" dirty="0"/>
              <a:t>ソフトウェアの準備１（</a:t>
            </a:r>
            <a:r>
              <a:rPr kumimoji="1" lang="en-US" altLang="ja-JP" dirty="0" err="1"/>
              <a:t>ArduinoIDE</a:t>
            </a:r>
            <a:r>
              <a:rPr kumimoji="1" lang="ja-JP" altLang="en-US" dirty="0"/>
              <a:t>）</a:t>
            </a:r>
          </a:p>
        </p:txBody>
      </p:sp>
      <p:sp>
        <p:nvSpPr>
          <p:cNvPr id="3" name="コンテンツ プレースホルダー 2">
            <a:extLst>
              <a:ext uri="{FF2B5EF4-FFF2-40B4-BE49-F238E27FC236}">
                <a16:creationId xmlns:a16="http://schemas.microsoft.com/office/drawing/2014/main" id="{D6574B07-9E25-41BA-AF8B-A00BBF02D03D}"/>
              </a:ext>
            </a:extLst>
          </p:cNvPr>
          <p:cNvSpPr>
            <a:spLocks noGrp="1"/>
          </p:cNvSpPr>
          <p:nvPr>
            <p:ph idx="1"/>
          </p:nvPr>
        </p:nvSpPr>
        <p:spPr>
          <a:xfrm>
            <a:off x="677334" y="1956816"/>
            <a:ext cx="8596668" cy="4084547"/>
          </a:xfrm>
        </p:spPr>
        <p:txBody>
          <a:bodyPr/>
          <a:lstStyle/>
          <a:p>
            <a:pPr marL="0" indent="0">
              <a:buNone/>
            </a:pPr>
            <a:r>
              <a:rPr kumimoji="1" lang="ja-JP" altLang="en-US" dirty="0"/>
              <a:t>・</a:t>
            </a:r>
            <a:r>
              <a:rPr lang="en-US" altLang="ja-JP" dirty="0" err="1"/>
              <a:t>ArduinoIDE</a:t>
            </a:r>
            <a:r>
              <a:rPr lang="ja-JP" altLang="en-US" dirty="0"/>
              <a:t>を使って</a:t>
            </a:r>
            <a:r>
              <a:rPr lang="en-US" altLang="ja-JP" dirty="0"/>
              <a:t>ATOM Matrix</a:t>
            </a:r>
            <a:r>
              <a:rPr lang="ja-JP" altLang="en-US" dirty="0"/>
              <a:t>のプログラミングを行います。</a:t>
            </a:r>
            <a:br>
              <a:rPr lang="en-US" altLang="ja-JP" dirty="0"/>
            </a:br>
            <a:br>
              <a:rPr lang="en-US" altLang="ja-JP" dirty="0"/>
            </a:br>
            <a:r>
              <a:rPr lang="ja-JP" altLang="en-US" dirty="0"/>
              <a:t>・</a:t>
            </a:r>
            <a:r>
              <a:rPr lang="en-US" altLang="ja-JP" dirty="0" err="1"/>
              <a:t>ArduinoIDE</a:t>
            </a:r>
            <a:r>
              <a:rPr lang="ja-JP" altLang="en-US" dirty="0"/>
              <a:t>で</a:t>
            </a:r>
            <a:r>
              <a:rPr lang="en-US" altLang="ja-JP" dirty="0"/>
              <a:t>ATOM</a:t>
            </a:r>
            <a:r>
              <a:rPr lang="ja-JP" altLang="en-US" dirty="0"/>
              <a:t> </a:t>
            </a:r>
            <a:r>
              <a:rPr lang="en-US" altLang="ja-JP" dirty="0"/>
              <a:t>Matrix</a:t>
            </a:r>
            <a:r>
              <a:rPr lang="ja-JP" altLang="en-US" dirty="0"/>
              <a:t>の開発を行うための設定は次のサイトをご覧ください。</a:t>
            </a:r>
            <a:endParaRPr lang="en-US" altLang="ja-JP" dirty="0"/>
          </a:p>
          <a:p>
            <a:pPr marL="0" indent="0">
              <a:buNone/>
            </a:pPr>
            <a:r>
              <a:rPr kumimoji="1" lang="ja-JP" altLang="en-US" dirty="0"/>
              <a:t>　　</a:t>
            </a:r>
            <a:r>
              <a:rPr lang="en-US" altLang="ja-JP" dirty="0">
                <a:hlinkClick r:id="rId2"/>
              </a:rPr>
              <a:t>https://docs.m5stack.com/#/en/arduino/arduino_development</a:t>
            </a:r>
            <a:endParaRPr lang="en-US" altLang="ja-JP" dirty="0"/>
          </a:p>
          <a:p>
            <a:pPr marL="0" indent="0">
              <a:buNone/>
            </a:pPr>
            <a:endParaRPr kumimoji="1" lang="en-US" altLang="ja-JP" dirty="0"/>
          </a:p>
          <a:p>
            <a:pPr marL="0" indent="0">
              <a:buNone/>
            </a:pPr>
            <a:r>
              <a:rPr lang="ja-JP" altLang="en-US" dirty="0"/>
              <a:t>　　</a:t>
            </a:r>
            <a:endParaRPr lang="en-US" altLang="ja-JP" dirty="0"/>
          </a:p>
          <a:p>
            <a:pPr marL="0" indent="0">
              <a:buNone/>
            </a:pPr>
            <a:r>
              <a:rPr kumimoji="1" lang="ja-JP" altLang="en-US" dirty="0"/>
              <a:t>　　　　</a:t>
            </a: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270263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65CFB-0959-4DCF-82D0-3969DC413652}"/>
              </a:ext>
            </a:extLst>
          </p:cNvPr>
          <p:cNvSpPr>
            <a:spLocks noGrp="1"/>
          </p:cNvSpPr>
          <p:nvPr>
            <p:ph type="title"/>
          </p:nvPr>
        </p:nvSpPr>
        <p:spPr>
          <a:xfrm>
            <a:off x="677334" y="609600"/>
            <a:ext cx="8596668" cy="749808"/>
          </a:xfrm>
        </p:spPr>
        <p:txBody>
          <a:bodyPr/>
          <a:lstStyle/>
          <a:p>
            <a:r>
              <a:rPr lang="ja-JP" altLang="en-US" dirty="0"/>
              <a:t>ソフトウェアの準備２（ライブラリ）</a:t>
            </a:r>
            <a:endParaRPr kumimoji="1" lang="ja-JP" altLang="en-US" dirty="0"/>
          </a:p>
        </p:txBody>
      </p:sp>
      <p:sp>
        <p:nvSpPr>
          <p:cNvPr id="3" name="コンテンツ プレースホルダー 2">
            <a:extLst>
              <a:ext uri="{FF2B5EF4-FFF2-40B4-BE49-F238E27FC236}">
                <a16:creationId xmlns:a16="http://schemas.microsoft.com/office/drawing/2014/main" id="{C5B48C21-045E-41F1-9D24-7475A8E20C11}"/>
              </a:ext>
            </a:extLst>
          </p:cNvPr>
          <p:cNvSpPr>
            <a:spLocks noGrp="1"/>
          </p:cNvSpPr>
          <p:nvPr>
            <p:ph idx="1"/>
          </p:nvPr>
        </p:nvSpPr>
        <p:spPr>
          <a:xfrm>
            <a:off x="677334" y="1450849"/>
            <a:ext cx="8596668" cy="4590514"/>
          </a:xfrm>
        </p:spPr>
        <p:txBody>
          <a:bodyPr/>
          <a:lstStyle/>
          <a:p>
            <a:pPr marL="0" indent="0">
              <a:buNone/>
            </a:pPr>
            <a:r>
              <a:rPr kumimoji="1" lang="ja-JP" altLang="en-US" dirty="0"/>
              <a:t>・距離センサー　</a:t>
            </a:r>
            <a:r>
              <a:rPr kumimoji="1" lang="en-US" altLang="ja-JP" dirty="0"/>
              <a:t>VL53L0X</a:t>
            </a:r>
            <a:r>
              <a:rPr kumimoji="1" lang="ja-JP" altLang="en-US" dirty="0"/>
              <a:t>ライブラリのインストール</a:t>
            </a:r>
            <a:endParaRPr lang="en-US" altLang="ja-JP" dirty="0"/>
          </a:p>
          <a:p>
            <a:pPr marL="457200" lvl="1" indent="0">
              <a:buNone/>
            </a:pPr>
            <a:r>
              <a:rPr lang="ja-JP" altLang="en-US" dirty="0"/>
              <a:t>・「スケッチ」</a:t>
            </a:r>
            <a:r>
              <a:rPr lang="en-US" altLang="ja-JP" dirty="0"/>
              <a:t>&gt;</a:t>
            </a:r>
            <a:r>
              <a:rPr lang="ja-JP" altLang="en-US" dirty="0"/>
              <a:t>「ライブラリのインクルード」</a:t>
            </a:r>
            <a:r>
              <a:rPr lang="en-US" altLang="ja-JP" dirty="0"/>
              <a:t>&gt;</a:t>
            </a:r>
            <a:r>
              <a:rPr lang="ja-JP" altLang="en-US" dirty="0"/>
              <a:t>「ライブラリを管理」を選択する。</a:t>
            </a:r>
            <a:endParaRPr lang="en-US" altLang="ja-JP" dirty="0"/>
          </a:p>
          <a:p>
            <a:pPr marL="457200" lvl="1" indent="0">
              <a:buNone/>
            </a:pPr>
            <a:r>
              <a:rPr lang="ja-JP" altLang="en-US" dirty="0"/>
              <a:t>・検索欄に「</a:t>
            </a:r>
            <a:r>
              <a:rPr lang="en-US" altLang="ja-JP" dirty="0"/>
              <a:t>vl53l0x</a:t>
            </a:r>
            <a:r>
              <a:rPr lang="ja-JP" altLang="en-US" dirty="0"/>
              <a:t>」と入力し</a:t>
            </a:r>
            <a:r>
              <a:rPr lang="en-US" altLang="ja-JP" dirty="0"/>
              <a:t>VL50L0X</a:t>
            </a:r>
            <a:r>
              <a:rPr lang="ja-JP" altLang="en-US" dirty="0"/>
              <a:t>ライブラリをインストールします。</a:t>
            </a:r>
            <a:endParaRPr lang="en-US" altLang="ja-JP" dirty="0"/>
          </a:p>
          <a:p>
            <a:pPr marL="914400" lvl="2" indent="0">
              <a:buNone/>
            </a:pPr>
            <a:endParaRPr lang="en-US" altLang="ja-JP" dirty="0"/>
          </a:p>
          <a:p>
            <a:pPr marL="457200" lvl="1" indent="0">
              <a:buNone/>
            </a:pPr>
            <a:r>
              <a:rPr lang="ja-JP" altLang="en-US" dirty="0"/>
              <a:t>　</a:t>
            </a:r>
            <a:endParaRPr kumimoji="1" lang="ja-JP" altLang="en-US" dirty="0"/>
          </a:p>
        </p:txBody>
      </p:sp>
      <p:pic>
        <p:nvPicPr>
          <p:cNvPr id="7" name="図 6">
            <a:extLst>
              <a:ext uri="{FF2B5EF4-FFF2-40B4-BE49-F238E27FC236}">
                <a16:creationId xmlns:a16="http://schemas.microsoft.com/office/drawing/2014/main" id="{4FEFC2EA-9F47-4716-8F11-1E3CF495B8DA}"/>
              </a:ext>
            </a:extLst>
          </p:cNvPr>
          <p:cNvPicPr>
            <a:picLocks noChangeAspect="1"/>
          </p:cNvPicPr>
          <p:nvPr/>
        </p:nvPicPr>
        <p:blipFill>
          <a:blip r:embed="rId2"/>
          <a:stretch>
            <a:fillRect/>
          </a:stretch>
        </p:blipFill>
        <p:spPr>
          <a:xfrm>
            <a:off x="2204873" y="2921403"/>
            <a:ext cx="5541589" cy="3119960"/>
          </a:xfrm>
          <a:prstGeom prst="rect">
            <a:avLst/>
          </a:prstGeom>
        </p:spPr>
      </p:pic>
    </p:spTree>
    <p:extLst>
      <p:ext uri="{BB962C8B-B14F-4D97-AF65-F5344CB8AC3E}">
        <p14:creationId xmlns:p14="http://schemas.microsoft.com/office/powerpoint/2010/main" val="281434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53BE945-99EE-4552-AC04-B953DF409D43}"/>
              </a:ext>
            </a:extLst>
          </p:cNvPr>
          <p:cNvSpPr>
            <a:spLocks noGrp="1"/>
          </p:cNvSpPr>
          <p:nvPr>
            <p:ph idx="1"/>
          </p:nvPr>
        </p:nvSpPr>
        <p:spPr>
          <a:xfrm>
            <a:off x="677334" y="438913"/>
            <a:ext cx="8596668" cy="5602450"/>
          </a:xfrm>
        </p:spPr>
        <p:txBody>
          <a:bodyPr/>
          <a:lstStyle/>
          <a:p>
            <a:pPr marL="0" indent="0">
              <a:buNone/>
            </a:pPr>
            <a:r>
              <a:rPr kumimoji="1" lang="ja-JP" altLang="en-US" dirty="0"/>
              <a:t>・</a:t>
            </a:r>
            <a:r>
              <a:rPr kumimoji="1" lang="en-US" altLang="ja-JP" dirty="0"/>
              <a:t>BLE</a:t>
            </a:r>
            <a:r>
              <a:rPr lang="ja-JP" altLang="en-US" dirty="0"/>
              <a:t> </a:t>
            </a:r>
            <a:r>
              <a:rPr lang="en-US" altLang="ja-JP" dirty="0"/>
              <a:t>Keyboard</a:t>
            </a:r>
            <a:r>
              <a:rPr lang="ja-JP" altLang="en-US" dirty="0"/>
              <a:t>ライブラリのインストール</a:t>
            </a:r>
            <a:endParaRPr lang="en-US" altLang="ja-JP" dirty="0"/>
          </a:p>
          <a:p>
            <a:pPr marL="457200" lvl="1" indent="0">
              <a:buNone/>
            </a:pPr>
            <a:r>
              <a:rPr kumimoji="1" lang="ja-JP" altLang="en-US" dirty="0"/>
              <a:t>・次のリポジトリから</a:t>
            </a:r>
            <a:r>
              <a:rPr kumimoji="1" lang="en-US" altLang="ja-JP" dirty="0"/>
              <a:t>zip</a:t>
            </a:r>
            <a:r>
              <a:rPr kumimoji="1" lang="ja-JP" altLang="en-US" dirty="0"/>
              <a:t>ファイルをダウンロードします。</a:t>
            </a:r>
            <a:endParaRPr kumimoji="1" lang="en-US" altLang="ja-JP" dirty="0"/>
          </a:p>
          <a:p>
            <a:pPr marL="457200" lvl="1" indent="0">
              <a:buNone/>
            </a:pPr>
            <a:r>
              <a:rPr lang="en-US" altLang="ja-JP" dirty="0"/>
              <a:t>	</a:t>
            </a:r>
            <a:r>
              <a:rPr lang="en-US" altLang="ja-JP" dirty="0">
                <a:hlinkClick r:id="rId2"/>
              </a:rPr>
              <a:t> https://github.com/T-vK/ESP32-BLE-Keyboard</a:t>
            </a:r>
            <a:endParaRPr kumimoji="1" lang="en-US" altLang="ja-JP" dirty="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a:p>
          <a:p>
            <a:pPr marL="457200" lvl="1" indent="0">
              <a:buNone/>
            </a:pPr>
            <a:r>
              <a:rPr lang="ja-JP" altLang="en-US" dirty="0"/>
              <a:t>・「スケッチ」</a:t>
            </a:r>
            <a:r>
              <a:rPr lang="en-US" altLang="ja-JP" dirty="0"/>
              <a:t>&gt;</a:t>
            </a:r>
            <a:r>
              <a:rPr lang="ja-JP" altLang="en-US" dirty="0"/>
              <a:t>「ライブラリをインクルード」</a:t>
            </a:r>
            <a:r>
              <a:rPr lang="en-US" altLang="ja-JP" dirty="0"/>
              <a:t>&gt;</a:t>
            </a:r>
            <a:r>
              <a:rPr lang="ja-JP" altLang="en-US" dirty="0"/>
              <a:t>「</a:t>
            </a:r>
            <a:r>
              <a:rPr lang="en-US" altLang="ja-JP" dirty="0"/>
              <a:t>.ZIP</a:t>
            </a:r>
            <a:r>
              <a:rPr lang="ja-JP" altLang="en-US" dirty="0"/>
              <a:t>形式のライブラリの</a:t>
            </a:r>
            <a:br>
              <a:rPr lang="en-US" altLang="ja-JP" dirty="0"/>
            </a:br>
            <a:r>
              <a:rPr lang="ja-JP" altLang="en-US" dirty="0"/>
              <a:t>　インストール」を選択し、先ほどダウンロードしたファイルを選択して</a:t>
            </a:r>
            <a:br>
              <a:rPr lang="en-US" altLang="ja-JP" dirty="0"/>
            </a:br>
            <a:r>
              <a:rPr lang="ja-JP" altLang="en-US" dirty="0"/>
              <a:t>　インストールを完了します。</a:t>
            </a:r>
            <a:endParaRPr kumimoji="1" lang="ja-JP" altLang="en-US" dirty="0"/>
          </a:p>
        </p:txBody>
      </p:sp>
      <p:pic>
        <p:nvPicPr>
          <p:cNvPr id="5" name="図 4">
            <a:extLst>
              <a:ext uri="{FF2B5EF4-FFF2-40B4-BE49-F238E27FC236}">
                <a16:creationId xmlns:a16="http://schemas.microsoft.com/office/drawing/2014/main" id="{9114C024-4DE5-4C6E-BDE9-2194A299D57A}"/>
              </a:ext>
            </a:extLst>
          </p:cNvPr>
          <p:cNvPicPr>
            <a:picLocks noChangeAspect="1"/>
          </p:cNvPicPr>
          <p:nvPr/>
        </p:nvPicPr>
        <p:blipFill>
          <a:blip r:embed="rId3"/>
          <a:stretch>
            <a:fillRect/>
          </a:stretch>
        </p:blipFill>
        <p:spPr>
          <a:xfrm>
            <a:off x="1410162" y="1738198"/>
            <a:ext cx="4975398" cy="2104566"/>
          </a:xfrm>
          <a:prstGeom prst="rect">
            <a:avLst/>
          </a:prstGeom>
        </p:spPr>
      </p:pic>
    </p:spTree>
    <p:extLst>
      <p:ext uri="{BB962C8B-B14F-4D97-AF65-F5344CB8AC3E}">
        <p14:creationId xmlns:p14="http://schemas.microsoft.com/office/powerpoint/2010/main" val="55003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2016325-AFFF-4097-91F0-F7DF4C546CC0}"/>
              </a:ext>
            </a:extLst>
          </p:cNvPr>
          <p:cNvSpPr>
            <a:spLocks noGrp="1"/>
          </p:cNvSpPr>
          <p:nvPr>
            <p:ph idx="1"/>
          </p:nvPr>
        </p:nvSpPr>
        <p:spPr>
          <a:xfrm>
            <a:off x="677334" y="316993"/>
            <a:ext cx="8596668" cy="5724370"/>
          </a:xfrm>
        </p:spPr>
        <p:txBody>
          <a:bodyPr/>
          <a:lstStyle/>
          <a:p>
            <a:pPr marL="0" indent="0">
              <a:buNone/>
            </a:pPr>
            <a:r>
              <a:rPr kumimoji="1" lang="ja-JP" altLang="en-US" dirty="0"/>
              <a:t>・</a:t>
            </a:r>
            <a:r>
              <a:rPr kumimoji="1" lang="en-US" altLang="ja-JP" dirty="0"/>
              <a:t>NFC</a:t>
            </a:r>
            <a:r>
              <a:rPr kumimoji="1" lang="ja-JP" altLang="en-US" dirty="0"/>
              <a:t>ライブラリのインストール</a:t>
            </a:r>
            <a:endParaRPr lang="en-US" altLang="ja-JP" dirty="0"/>
          </a:p>
          <a:p>
            <a:pPr marL="0" indent="0">
              <a:buNone/>
            </a:pPr>
            <a:endParaRPr lang="en-US" altLang="ja-JP" dirty="0"/>
          </a:p>
          <a:p>
            <a:pPr marL="0" indent="0">
              <a:buNone/>
            </a:pPr>
            <a:r>
              <a:rPr kumimoji="1" lang="en-US" altLang="ja-JP" dirty="0"/>
              <a:t>	</a:t>
            </a:r>
            <a:r>
              <a:rPr kumimoji="1" lang="ja-JP" altLang="en-US" dirty="0"/>
              <a:t>・次のリポジトリから</a:t>
            </a:r>
            <a:r>
              <a:rPr kumimoji="1" lang="en-US" altLang="ja-JP" dirty="0"/>
              <a:t>zip</a:t>
            </a:r>
            <a:r>
              <a:rPr kumimoji="1" lang="ja-JP" altLang="en-US" dirty="0"/>
              <a:t>ファイルをダウンロードして、解凍します。</a:t>
            </a:r>
            <a:r>
              <a:rPr lang="en-US" altLang="ja-JP" dirty="0"/>
              <a:t>				</a:t>
            </a:r>
            <a:r>
              <a:rPr lang="en-US" altLang="ja-JP" dirty="0">
                <a:hlinkClick r:id="rId2"/>
              </a:rPr>
              <a:t>https://github.com/mkttanabe/NFC</a:t>
            </a:r>
            <a:endParaRPr lang="en-US" altLang="ja-JP" dirty="0"/>
          </a:p>
          <a:p>
            <a:pPr marL="0" indent="0">
              <a:buNone/>
            </a:pPr>
            <a:r>
              <a:rPr lang="en-US" altLang="ja-JP" dirty="0"/>
              <a:t>	</a:t>
            </a:r>
            <a:r>
              <a:rPr lang="ja-JP" altLang="en-US" dirty="0"/>
              <a:t>・解凍したフォルダのうち「</a:t>
            </a:r>
            <a:r>
              <a:rPr lang="en-US" altLang="ja-JP" dirty="0"/>
              <a:t>NFC-master</a:t>
            </a:r>
            <a:r>
              <a:rPr lang="ja-JP" altLang="en-US" dirty="0"/>
              <a:t>」</a:t>
            </a:r>
            <a:r>
              <a:rPr lang="en-US" altLang="ja-JP" dirty="0"/>
              <a:t>&gt;</a:t>
            </a:r>
            <a:r>
              <a:rPr lang="ja-JP" altLang="en-US" dirty="0"/>
              <a:t>「</a:t>
            </a:r>
            <a:r>
              <a:rPr lang="en-US" altLang="ja-JP" dirty="0"/>
              <a:t>RCS620S</a:t>
            </a:r>
            <a:r>
              <a:rPr lang="ja-JP" altLang="en-US" dirty="0"/>
              <a:t>」</a:t>
            </a:r>
            <a:r>
              <a:rPr lang="en-US" altLang="ja-JP" dirty="0"/>
              <a:t>&gt;</a:t>
            </a:r>
            <a:r>
              <a:rPr lang="ja-JP" altLang="en-US" dirty="0"/>
              <a:t>「</a:t>
            </a:r>
            <a:r>
              <a:rPr lang="en-US" altLang="ja-JP" dirty="0"/>
              <a:t>Arduino</a:t>
            </a:r>
            <a:r>
              <a:rPr lang="ja-JP" altLang="en-US" dirty="0"/>
              <a:t>」</a:t>
            </a:r>
            <a:br>
              <a:rPr lang="en-US" altLang="ja-JP" dirty="0"/>
            </a:br>
            <a:r>
              <a:rPr lang="ja-JP" altLang="en-US" dirty="0"/>
              <a:t>　　　にある「</a:t>
            </a:r>
            <a:r>
              <a:rPr lang="en-US" altLang="ja-JP" dirty="0"/>
              <a:t>lib</a:t>
            </a:r>
            <a:r>
              <a:rPr lang="ja-JP" altLang="en-US" dirty="0"/>
              <a:t>」フォルダを</a:t>
            </a:r>
            <a:r>
              <a:rPr lang="en-US" altLang="ja-JP" dirty="0"/>
              <a:t>Arduino</a:t>
            </a:r>
            <a:r>
              <a:rPr lang="ja-JP" altLang="en-US" dirty="0"/>
              <a:t>ライブラリフォルダ（</a:t>
            </a:r>
            <a:r>
              <a:rPr lang="en-US" altLang="ja-JP" dirty="0"/>
              <a:t>C:\</a:t>
            </a:r>
            <a:r>
              <a:rPr lang="ja-JP" altLang="en-US" dirty="0"/>
              <a:t>ユーザー</a:t>
            </a:r>
            <a:r>
              <a:rPr lang="en-US" altLang="ja-JP" dirty="0"/>
              <a:t>\</a:t>
            </a:r>
            <a:br>
              <a:rPr lang="en-US" altLang="ja-JP" dirty="0"/>
            </a:br>
            <a:r>
              <a:rPr lang="ja-JP" altLang="en-US" dirty="0"/>
              <a:t>　　　</a:t>
            </a:r>
            <a:r>
              <a:rPr lang="en-US" altLang="ja-JP" dirty="0"/>
              <a:t>(</a:t>
            </a:r>
            <a:r>
              <a:rPr lang="ja-JP" altLang="en-US" dirty="0"/>
              <a:t>ユーザー名</a:t>
            </a:r>
            <a:r>
              <a:rPr lang="en-US" altLang="ja-JP" dirty="0"/>
              <a:t>)\</a:t>
            </a:r>
            <a:r>
              <a:rPr lang="ja-JP" altLang="en-US" dirty="0"/>
              <a:t>ドキュメント</a:t>
            </a:r>
            <a:r>
              <a:rPr lang="en-US" altLang="ja-JP" dirty="0"/>
              <a:t>\Arduino\libraries</a:t>
            </a:r>
            <a:r>
              <a:rPr lang="ja-JP" altLang="en-US" dirty="0"/>
              <a:t>）にコピーして</a:t>
            </a:r>
            <a:br>
              <a:rPr lang="en-US" altLang="ja-JP" dirty="0"/>
            </a:br>
            <a:r>
              <a:rPr lang="ja-JP" altLang="en-US" dirty="0"/>
              <a:t>　　「</a:t>
            </a:r>
            <a:r>
              <a:rPr lang="en-US" altLang="ja-JP" dirty="0"/>
              <a:t>RCS620S</a:t>
            </a:r>
            <a:r>
              <a:rPr lang="ja-JP" altLang="en-US" dirty="0"/>
              <a:t>」とリネームします。</a:t>
            </a:r>
            <a:endParaRPr lang="en-US" altLang="ja-JP" dirty="0"/>
          </a:p>
          <a:p>
            <a:pPr marL="0" indent="0">
              <a:buNone/>
            </a:pPr>
            <a:r>
              <a:rPr lang="ja-JP" altLang="en-US" dirty="0"/>
              <a:t>　　・コピーしたフォルダ内の「</a:t>
            </a:r>
            <a:r>
              <a:rPr lang="en-US" altLang="ja-JP" dirty="0"/>
              <a:t>RCS620S.cpp</a:t>
            </a:r>
            <a:r>
              <a:rPr lang="ja-JP" altLang="en-US" dirty="0"/>
              <a:t>」ファイルを編集します。</a:t>
            </a:r>
            <a:br>
              <a:rPr lang="en-US" altLang="ja-JP" dirty="0"/>
            </a:br>
            <a:r>
              <a:rPr lang="en-US" altLang="ja-JP" dirty="0"/>
              <a:t>	</a:t>
            </a:r>
            <a:r>
              <a:rPr lang="ja-JP" altLang="en-US" dirty="0"/>
              <a:t>　　・</a:t>
            </a:r>
            <a:r>
              <a:rPr lang="en-US" altLang="ja-JP" dirty="0"/>
              <a:t>442</a:t>
            </a:r>
            <a:r>
              <a:rPr lang="ja-JP" altLang="en-US" dirty="0"/>
              <a:t>行目、</a:t>
            </a:r>
            <a:r>
              <a:rPr lang="en-US" altLang="ja-JP" dirty="0"/>
              <a:t>457</a:t>
            </a:r>
            <a:r>
              <a:rPr lang="ja-JP" altLang="en-US" dirty="0"/>
              <a:t>行目、</a:t>
            </a:r>
            <a:r>
              <a:rPr lang="en-US" altLang="ja-JP" dirty="0"/>
              <a:t>458</a:t>
            </a:r>
            <a:r>
              <a:rPr lang="ja-JP" altLang="en-US" dirty="0"/>
              <a:t>行目、</a:t>
            </a:r>
            <a:r>
              <a:rPr lang="en-US" altLang="ja-JP" dirty="0"/>
              <a:t>468</a:t>
            </a:r>
            <a:r>
              <a:rPr lang="ja-JP" altLang="en-US" dirty="0"/>
              <a:t>行目、計</a:t>
            </a:r>
            <a:r>
              <a:rPr lang="en-US" altLang="ja-JP" dirty="0"/>
              <a:t>4</a:t>
            </a:r>
            <a:r>
              <a:rPr lang="ja-JP" altLang="en-US" dirty="0"/>
              <a:t>カ所の「</a:t>
            </a:r>
            <a:r>
              <a:rPr lang="en-US" altLang="ja-JP" dirty="0"/>
              <a:t>Serial</a:t>
            </a:r>
            <a:r>
              <a:rPr lang="ja-JP" altLang="en-US" dirty="0"/>
              <a:t>」を</a:t>
            </a:r>
            <a:br>
              <a:rPr lang="en-US" altLang="ja-JP" dirty="0"/>
            </a:br>
            <a:r>
              <a:rPr lang="ja-JP" altLang="en-US" dirty="0"/>
              <a:t>　　　　　「</a:t>
            </a:r>
            <a:r>
              <a:rPr lang="en-US" altLang="ja-JP" dirty="0"/>
              <a:t>Serial1</a:t>
            </a:r>
            <a:r>
              <a:rPr lang="ja-JP" altLang="en-US" dirty="0"/>
              <a:t>」に変更します。</a:t>
            </a:r>
            <a:endParaRPr lang="en-US" altLang="ja-JP" dirty="0"/>
          </a:p>
          <a:p>
            <a:pPr marL="0" indent="0">
              <a:buNone/>
            </a:pPr>
            <a:endParaRPr lang="en-US" altLang="ja-JP" dirty="0"/>
          </a:p>
          <a:p>
            <a:pPr marL="0" indent="0">
              <a:buNone/>
            </a:pPr>
            <a:r>
              <a:rPr lang="ja-JP" altLang="en-US" dirty="0"/>
              <a:t>・以上でサンプルの動作に必要なライブラリの準備ができました。</a:t>
            </a:r>
            <a:endParaRPr lang="en-US" altLang="ja-JP" dirty="0"/>
          </a:p>
        </p:txBody>
      </p:sp>
    </p:spTree>
    <p:extLst>
      <p:ext uri="{BB962C8B-B14F-4D97-AF65-F5344CB8AC3E}">
        <p14:creationId xmlns:p14="http://schemas.microsoft.com/office/powerpoint/2010/main" val="1065334483"/>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1198</TotalTime>
  <Words>1490</Words>
  <Application>Microsoft Office PowerPoint</Application>
  <PresentationFormat>ワイド画面</PresentationFormat>
  <Paragraphs>179</Paragraphs>
  <Slides>30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Arial</vt:lpstr>
      <vt:lpstr>Trebuchet MS</vt:lpstr>
      <vt:lpstr>Wingdings</vt:lpstr>
      <vt:lpstr>Wingdings 3</vt:lpstr>
      <vt:lpstr>ファセット</vt:lpstr>
      <vt:lpstr>NFCリーダーを利用したPowerAppsアプリケーション （タイムカードのサンプル）</vt:lpstr>
      <vt:lpstr>サンプルコードについて</vt:lpstr>
      <vt:lpstr>使用機材</vt:lpstr>
      <vt:lpstr>ハードウェアの組立１</vt:lpstr>
      <vt:lpstr>ハードウェア組立２</vt:lpstr>
      <vt:lpstr>ソフトウェアの準備１（ArduinoIDE）</vt:lpstr>
      <vt:lpstr>ソフトウェアの準備２（ライブラリ）</vt:lpstr>
      <vt:lpstr>PowerPoint プレゼンテーション</vt:lpstr>
      <vt:lpstr>PowerPoint プレゼンテーション</vt:lpstr>
      <vt:lpstr>ソフトウェアの準備３ （プログラムの書き込み）</vt:lpstr>
      <vt:lpstr>動作確認</vt:lpstr>
      <vt:lpstr>BLE Keyboardの登録</vt:lpstr>
      <vt:lpstr>PowerAppsアプリの準備</vt:lpstr>
      <vt:lpstr>タイムカードアプリ</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タイムカードアプリの説明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Yoshinori Hayashi</dc:creator>
  <cp:lastModifiedBy>Yoshinori Hayashi</cp:lastModifiedBy>
  <cp:revision>59</cp:revision>
  <dcterms:created xsi:type="dcterms:W3CDTF">2020-06-07T13:34:47Z</dcterms:created>
  <dcterms:modified xsi:type="dcterms:W3CDTF">2020-06-13T15:46:22Z</dcterms:modified>
</cp:coreProperties>
</file>