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大標題文字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8457842" y="5920129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直線接點 7"/>
          <p:cNvSpPr/>
          <p:nvPr/>
        </p:nvSpPr>
        <p:spPr>
          <a:xfrm>
            <a:off x="1523999" y="6356350"/>
            <a:ext cx="8184233" cy="24979"/>
          </a:xfrm>
          <a:prstGeom prst="line">
            <a:avLst/>
          </a:prstGeom>
          <a:ln w="22225">
            <a:solidFill>
              <a:srgbClr val="5B7509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文字方塊 8"/>
          <p:cNvSpPr txBox="1"/>
          <p:nvPr/>
        </p:nvSpPr>
        <p:spPr>
          <a:xfrm>
            <a:off x="539799" y="433471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6" name="直線接點 9"/>
          <p:cNvSpPr/>
          <p:nvPr/>
        </p:nvSpPr>
        <p:spPr>
          <a:xfrm>
            <a:off x="0" y="776037"/>
            <a:ext cx="2051719" cy="1"/>
          </a:xfrm>
          <a:prstGeom prst="line">
            <a:avLst/>
          </a:prstGeom>
          <a:ln>
            <a:solidFill>
              <a:srgbClr val="5B7509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大標題文字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41"/>
          <p:cNvSpPr txBox="1"/>
          <p:nvPr/>
        </p:nvSpPr>
        <p:spPr>
          <a:xfrm>
            <a:off x="709929" y="2023239"/>
            <a:ext cx="772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FFFFFF"/>
                </a:solidFill>
                <a:latin typeface="PingFang TC Medium"/>
                <a:ea typeface="PingFang TC Medium"/>
                <a:cs typeface="PingFang TC Medium"/>
                <a:sym typeface="PingFang TC Medium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34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正方形"/>
          <p:cNvSpPr/>
          <p:nvPr/>
        </p:nvSpPr>
        <p:spPr>
          <a:xfrm>
            <a:off x="7772400" y="5010006"/>
            <a:ext cx="127000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" name="陳昀靖 梁瑋玲 倪御峰 林祐舜"/>
          <p:cNvSpPr txBox="1"/>
          <p:nvPr/>
        </p:nvSpPr>
        <p:spPr>
          <a:xfrm>
            <a:off x="5612129" y="5849634"/>
            <a:ext cx="336384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C7C7C7"/>
                </a:solidFill>
                <a:latin typeface="華康超明體(P)"/>
                <a:ea typeface="華康超明體(P)"/>
                <a:cs typeface="華康超明體(P)"/>
                <a:sym typeface="華康超明體(P)"/>
              </a:defRPr>
            </a:lvl1pPr>
          </a:lstStyle>
          <a:p>
            <a:pPr/>
            <a:r>
              <a:t>陳昀靖 梁瑋玲 倪御峰 林祐舜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15"/>
          <p:cNvSpPr txBox="1"/>
          <p:nvPr/>
        </p:nvSpPr>
        <p:spPr>
          <a:xfrm>
            <a:off x="1936478" y="1465579"/>
            <a:ext cx="5271044" cy="392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陳昀靖</a:t>
            </a:r>
          </a:p>
          <a:p>
            <a:pPr lvl="1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3000">
                <a:solidFill>
                  <a:srgbClr val="91BA0E"/>
                </a:solidFill>
              </a:rPr>
              <a:t>FireBase </a:t>
            </a:r>
            <a:r>
              <a:rPr sz="3000">
                <a:solidFill>
                  <a:srgbClr val="91BA0E"/>
                </a:solidFill>
              </a:rPr>
              <a:t>架設</a:t>
            </a:r>
            <a:endParaRPr sz="3000">
              <a:solidFill>
                <a:srgbClr val="91BA0E"/>
              </a:solidFill>
            </a:endParaRPr>
          </a:p>
          <a:p>
            <a:pPr lvl="1" marL="914400" indent="-685800" defTabSz="457200">
              <a:tabLst>
                <a:tab pos="596900" algn="l"/>
                <a:tab pos="914400" algn="l"/>
              </a:tabLst>
              <a:defRPr sz="16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Android Studio 開發(功能)</a:t>
            </a:r>
            <a:endParaRPr b="1" sz="3000">
              <a:solidFill>
                <a:srgbClr val="91BA0E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914400" indent="-685800" defTabSz="457200">
              <a:tabLst>
                <a:tab pos="596900" algn="l"/>
                <a:tab pos="914400" algn="l"/>
              </a:tabLst>
              <a:defRPr sz="16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製作管理後台功能</a:t>
            </a:r>
            <a:endParaRPr b="1" sz="3000">
              <a:solidFill>
                <a:srgbClr val="91BA0E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65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字方塊 15"/>
          <p:cNvSpPr txBox="1"/>
          <p:nvPr/>
        </p:nvSpPr>
        <p:spPr>
          <a:xfrm>
            <a:off x="1921055" y="1871979"/>
            <a:ext cx="5301889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梁瑋玲</a:t>
            </a:r>
          </a:p>
          <a:p>
            <a:pPr lvl="1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Node.js 主機建置</a:t>
            </a:r>
          </a:p>
          <a:p>
            <a:pPr lvl="2" marL="914400" indent="-457200" defTabSz="457200">
              <a:tabLst>
                <a:tab pos="596900" algn="l"/>
                <a:tab pos="914400" algn="l"/>
              </a:tabLst>
              <a:defRPr sz="16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Android Studio 開發(功能)</a:t>
            </a:r>
            <a:endParaRPr b="1" sz="3000">
              <a:solidFill>
                <a:srgbClr val="91BA0E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lvl="1" marL="914400" indent="-685800" defTabSz="457200">
              <a:tabLst>
                <a:tab pos="596900" algn="l"/>
                <a:tab pos="914400" algn="l"/>
              </a:tabLst>
              <a:defRPr sz="1600">
                <a:solidFill>
                  <a:srgbClr val="333333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製作管理後台功能</a:t>
            </a:r>
          </a:p>
        </p:txBody>
      </p:sp>
      <p:sp>
        <p:nvSpPr>
          <p:cNvPr id="68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字方塊 15"/>
          <p:cNvSpPr txBox="1"/>
          <p:nvPr/>
        </p:nvSpPr>
        <p:spPr>
          <a:xfrm>
            <a:off x="2149656" y="1465580"/>
            <a:ext cx="4844689" cy="392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倪御峰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App 流程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製作後台管理介面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Android Studio 開發(功能)</a:t>
            </a:r>
          </a:p>
        </p:txBody>
      </p:sp>
      <p:sp>
        <p:nvSpPr>
          <p:cNvPr id="71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15"/>
          <p:cNvSpPr txBox="1"/>
          <p:nvPr/>
        </p:nvSpPr>
        <p:spPr>
          <a:xfrm>
            <a:off x="2149656" y="1427479"/>
            <a:ext cx="4844689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林祐舜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Icon 製作及圖檔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PPT 整理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設計管理後台介面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Android Studio 開發 (畫面)</a:t>
            </a:r>
          </a:p>
        </p:txBody>
      </p:sp>
      <p:sp>
        <p:nvSpPr>
          <p:cNvPr id="74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字方塊 15"/>
          <p:cNvSpPr txBox="1"/>
          <p:nvPr/>
        </p:nvSpPr>
        <p:spPr>
          <a:xfrm>
            <a:off x="2792729" y="690879"/>
            <a:ext cx="355854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68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色調討論</a:t>
            </a:r>
          </a:p>
        </p:txBody>
      </p:sp>
      <p:sp>
        <p:nvSpPr>
          <p:cNvPr id="77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" name="螢幕快照 2017-10-19 上午11.09.26.png" descr="螢幕快照 2017-10-19 上午11.0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4108" y="2122959"/>
            <a:ext cx="5955784" cy="3722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字方塊 15"/>
          <p:cNvSpPr txBox="1"/>
          <p:nvPr/>
        </p:nvSpPr>
        <p:spPr>
          <a:xfrm>
            <a:off x="533506" y="1960880"/>
            <a:ext cx="807698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會議記錄小結</a:t>
            </a:r>
          </a:p>
          <a:p>
            <a:pPr algn="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組內需完成的事情</a:t>
            </a:r>
          </a:p>
          <a:p>
            <a:pPr algn="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醫院方尚待提供的事情</a:t>
            </a:r>
          </a:p>
        </p:txBody>
      </p:sp>
      <p:sp>
        <p:nvSpPr>
          <p:cNvPr id="81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15"/>
          <p:cNvSpPr txBox="1"/>
          <p:nvPr/>
        </p:nvSpPr>
        <p:spPr>
          <a:xfrm>
            <a:off x="785522" y="2037080"/>
            <a:ext cx="7572956" cy="278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7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組內需完成的事情</a:t>
            </a:r>
          </a:p>
          <a:p>
            <a:pPr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1.列出架構  2.列出開發工具  3.分工討論</a:t>
            </a:r>
          </a:p>
          <a:p>
            <a:pPr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4.建立測試環境 (FireBase)   5.討論色調、Icon</a:t>
            </a:r>
          </a:p>
        </p:txBody>
      </p:sp>
      <p:sp>
        <p:nvSpPr>
          <p:cNvPr id="84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字方塊 15"/>
          <p:cNvSpPr txBox="1"/>
          <p:nvPr/>
        </p:nvSpPr>
        <p:spPr>
          <a:xfrm>
            <a:off x="1168506" y="1605280"/>
            <a:ext cx="680698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醫院方尚待</a:t>
            </a:r>
          </a:p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提供的事情</a:t>
            </a:r>
          </a:p>
        </p:txBody>
      </p:sp>
      <p:sp>
        <p:nvSpPr>
          <p:cNvPr id="87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字方塊 15"/>
          <p:cNvSpPr txBox="1"/>
          <p:nvPr/>
        </p:nvSpPr>
        <p:spPr>
          <a:xfrm>
            <a:off x="822791" y="1960880"/>
            <a:ext cx="749841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針對上次的提問</a:t>
            </a:r>
          </a:p>
          <a:p>
            <a:pPr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所做的回覆</a:t>
            </a:r>
          </a:p>
        </p:txBody>
      </p:sp>
      <p:sp>
        <p:nvSpPr>
          <p:cNvPr id="90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字方塊 15"/>
          <p:cNvSpPr txBox="1"/>
          <p:nvPr/>
        </p:nvSpPr>
        <p:spPr>
          <a:xfrm>
            <a:off x="709929" y="2494280"/>
            <a:ext cx="772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專題的核心？</a:t>
            </a:r>
          </a:p>
        </p:txBody>
      </p:sp>
      <p:sp>
        <p:nvSpPr>
          <p:cNvPr id="93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14"/>
          <p:cNvSpPr txBox="1"/>
          <p:nvPr/>
        </p:nvSpPr>
        <p:spPr>
          <a:xfrm>
            <a:off x="533506" y="1732279"/>
            <a:ext cx="8076988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今日報告架構</a:t>
            </a:r>
          </a:p>
          <a:p>
            <a:pPr lvl="1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</a:t>
            </a:r>
            <a:r>
              <a:t>專案架構     </a:t>
            </a:r>
            <a:r>
              <a:t>2.開發工具簡介</a:t>
            </a:r>
            <a:r>
              <a:t>      </a:t>
            </a:r>
            <a:r>
              <a:t>3.整體分工</a:t>
            </a:r>
            <a:r>
              <a:t>  </a:t>
            </a:r>
          </a:p>
          <a:p>
            <a:pPr lvl="1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4.</a:t>
            </a:r>
            <a:r>
              <a:t>色調討論     </a:t>
            </a:r>
            <a:r>
              <a:t>5.會議記錄小結 </a:t>
            </a:r>
          </a:p>
          <a:p>
            <a:pPr lvl="1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6.針對上次的提問所做的回覆       7.Q &amp; A</a:t>
            </a:r>
          </a:p>
        </p:txBody>
      </p:sp>
      <p:sp>
        <p:nvSpPr>
          <p:cNvPr id="39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文字方塊 15"/>
          <p:cNvSpPr txBox="1"/>
          <p:nvPr/>
        </p:nvSpPr>
        <p:spPr>
          <a:xfrm>
            <a:off x="405130" y="2430779"/>
            <a:ext cx="8333741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我們有提出方案給督導</a:t>
            </a:r>
          </a:p>
          <a:p>
            <a:pPr>
              <a:defRPr b="1" sz="5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等待她十月底回國後的回覆</a:t>
            </a:r>
          </a:p>
        </p:txBody>
      </p:sp>
      <p:sp>
        <p:nvSpPr>
          <p:cNvPr id="96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字方塊 15"/>
          <p:cNvSpPr txBox="1"/>
          <p:nvPr/>
        </p:nvSpPr>
        <p:spPr>
          <a:xfrm>
            <a:off x="963930" y="2672079"/>
            <a:ext cx="721614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是否可以公開？</a:t>
            </a:r>
          </a:p>
        </p:txBody>
      </p:sp>
      <p:sp>
        <p:nvSpPr>
          <p:cNvPr id="99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字方塊 15"/>
          <p:cNvSpPr txBox="1"/>
          <p:nvPr/>
        </p:nvSpPr>
        <p:spPr>
          <a:xfrm>
            <a:off x="1366011" y="2316479"/>
            <a:ext cx="6411977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60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院方支持使用開源</a:t>
            </a:r>
          </a:p>
          <a:p>
            <a:pPr defTabSz="457200">
              <a:defRPr b="1" sz="60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的方式進行專題</a:t>
            </a:r>
          </a:p>
        </p:txBody>
      </p:sp>
      <p:sp>
        <p:nvSpPr>
          <p:cNvPr id="102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字方塊 15"/>
          <p:cNvSpPr txBox="1"/>
          <p:nvPr/>
        </p:nvSpPr>
        <p:spPr>
          <a:xfrm>
            <a:off x="1929129" y="2176779"/>
            <a:ext cx="5285741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68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抽菸的數據</a:t>
            </a:r>
          </a:p>
          <a:p>
            <a:pPr defTabSz="457200">
              <a:defRPr b="1" sz="68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是否能提供？</a:t>
            </a:r>
          </a:p>
        </p:txBody>
      </p:sp>
      <p:sp>
        <p:nvSpPr>
          <p:cNvPr id="105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字方塊 15"/>
          <p:cNvSpPr txBox="1"/>
          <p:nvPr/>
        </p:nvSpPr>
        <p:spPr>
          <a:xfrm>
            <a:off x="1377289" y="2176779"/>
            <a:ext cx="6389422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68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會提供二手菸、</a:t>
            </a:r>
          </a:p>
          <a:p>
            <a:pPr defTabSz="457200">
              <a:defRPr b="1" sz="6800">
                <a:solidFill>
                  <a:srgbClr val="FFFFF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三手菸及電子菸</a:t>
            </a:r>
          </a:p>
        </p:txBody>
      </p:sp>
      <p:sp>
        <p:nvSpPr>
          <p:cNvPr id="108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字方塊 15"/>
          <p:cNvSpPr txBox="1"/>
          <p:nvPr/>
        </p:nvSpPr>
        <p:spPr>
          <a:xfrm>
            <a:off x="3108567" y="2517863"/>
            <a:ext cx="2926294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11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字方塊 15"/>
          <p:cNvSpPr txBox="1"/>
          <p:nvPr/>
        </p:nvSpPr>
        <p:spPr>
          <a:xfrm>
            <a:off x="1979644" y="2708919"/>
            <a:ext cx="518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謝謝大家</a:t>
            </a:r>
          </a:p>
        </p:txBody>
      </p:sp>
      <p:sp>
        <p:nvSpPr>
          <p:cNvPr id="114" name="投影片編號版面配置區 1"/>
          <p:cNvSpPr txBox="1"/>
          <p:nvPr>
            <p:ph type="sldNum" sz="quarter" idx="2"/>
          </p:nvPr>
        </p:nvSpPr>
        <p:spPr>
          <a:xfrm>
            <a:off x="8422818" y="6069230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14"/>
          <p:cNvSpPr txBox="1"/>
          <p:nvPr/>
        </p:nvSpPr>
        <p:spPr>
          <a:xfrm>
            <a:off x="2387706" y="591840"/>
            <a:ext cx="366014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專案架構</a:t>
            </a:r>
          </a:p>
        </p:txBody>
      </p:sp>
      <p:sp>
        <p:nvSpPr>
          <p:cNvPr id="42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" name="螢幕快照 2017-10-22 下午9.09.36.png" descr="螢幕快照 2017-10-22 下午9.0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1871653"/>
            <a:ext cx="7696200" cy="4174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14"/>
          <p:cNvSpPr txBox="1"/>
          <p:nvPr/>
        </p:nvSpPr>
        <p:spPr>
          <a:xfrm>
            <a:off x="533506" y="2392404"/>
            <a:ext cx="8076988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開發工具簡介</a:t>
            </a:r>
          </a:p>
          <a:p>
            <a:pPr lvl="1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1.共用工具    2.設計面    3.功能面    </a:t>
            </a:r>
          </a:p>
          <a:p>
            <a:pPr lvl="1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4.所需技術</a:t>
            </a:r>
          </a:p>
        </p:txBody>
      </p:sp>
      <p:sp>
        <p:nvSpPr>
          <p:cNvPr id="46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字方塊 14"/>
          <p:cNvSpPr txBox="1"/>
          <p:nvPr/>
        </p:nvSpPr>
        <p:spPr>
          <a:xfrm>
            <a:off x="2626205" y="3746941"/>
            <a:ext cx="3370270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spcBef>
                <a:spcPts val="1200"/>
              </a:spcBef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版控工具：GitHub</a:t>
            </a:r>
          </a:p>
        </p:txBody>
      </p:sp>
      <p:sp>
        <p:nvSpPr>
          <p:cNvPr id="49" name="文字方塊 41"/>
          <p:cNvSpPr txBox="1"/>
          <p:nvPr/>
        </p:nvSpPr>
        <p:spPr>
          <a:xfrm>
            <a:off x="1979929" y="2229831"/>
            <a:ext cx="518414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共用工具</a:t>
            </a:r>
          </a:p>
        </p:txBody>
      </p:sp>
      <p:sp>
        <p:nvSpPr>
          <p:cNvPr id="50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14"/>
          <p:cNvSpPr txBox="1"/>
          <p:nvPr/>
        </p:nvSpPr>
        <p:spPr>
          <a:xfrm>
            <a:off x="2438506" y="2227580"/>
            <a:ext cx="426698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設計面</a:t>
            </a:r>
          </a:p>
          <a:p>
            <a:pPr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設計工具：PhotoShop</a:t>
            </a:r>
          </a:p>
        </p:txBody>
      </p:sp>
      <p:sp>
        <p:nvSpPr>
          <p:cNvPr id="53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字方塊 14"/>
          <p:cNvSpPr txBox="1"/>
          <p:nvPr/>
        </p:nvSpPr>
        <p:spPr>
          <a:xfrm>
            <a:off x="463991" y="1865630"/>
            <a:ext cx="8216018" cy="312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功能面</a:t>
            </a:r>
          </a:p>
          <a:p>
            <a:pPr lvl="2">
              <a:defRPr b="1" sz="24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 開發工具：Android Studio、WebStorm</a:t>
            </a:r>
          </a:p>
          <a:p>
            <a:pPr lvl="2">
              <a:defRPr b="1" sz="24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2. 主機：FireBase Hosting（可能還會需要實體的）</a:t>
            </a:r>
          </a:p>
          <a:p>
            <a:pPr lvl="2">
              <a:defRPr b="1" sz="24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3. DB：FireBase RealTime DataBase</a:t>
            </a:r>
          </a:p>
        </p:txBody>
      </p:sp>
      <p:sp>
        <p:nvSpPr>
          <p:cNvPr id="56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14"/>
          <p:cNvSpPr txBox="1"/>
          <p:nvPr/>
        </p:nvSpPr>
        <p:spPr>
          <a:xfrm>
            <a:off x="1757116" y="2200214"/>
            <a:ext cx="5629199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所需技術</a:t>
            </a:r>
            <a:endParaRPr sz="10000"/>
          </a:p>
          <a:p>
            <a:pPr algn="ct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1.Node.js   2.Android 相關技術</a:t>
            </a:r>
          </a:p>
          <a:p>
            <a:pPr algn="ct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3.Git    4.SQL    5.Vue.js </a:t>
            </a:r>
          </a:p>
        </p:txBody>
      </p:sp>
      <p:sp>
        <p:nvSpPr>
          <p:cNvPr id="59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34"/>
          <p:cNvSpPr txBox="1"/>
          <p:nvPr/>
        </p:nvSpPr>
        <p:spPr>
          <a:xfrm>
            <a:off x="1803222" y="2344230"/>
            <a:ext cx="5536987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整體分工</a:t>
            </a:r>
          </a:p>
          <a:p>
            <a:pPr algn="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設計面</a:t>
            </a:r>
          </a:p>
          <a:p>
            <a:pPr algn="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功能面</a:t>
            </a:r>
          </a:p>
        </p:txBody>
      </p:sp>
      <p:sp>
        <p:nvSpPr>
          <p:cNvPr id="62" name="投影片編號版面配置區 1"/>
          <p:cNvSpPr txBox="1"/>
          <p:nvPr>
            <p:ph type="sldNum" sz="quarter" idx="2"/>
          </p:nvPr>
        </p:nvSpPr>
        <p:spPr>
          <a:xfrm>
            <a:off x="8502739" y="606923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