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8" r:id="rId3"/>
    <p:sldId id="273" r:id="rId4"/>
    <p:sldId id="270" r:id="rId5"/>
    <p:sldId id="272" r:id="rId6"/>
    <p:sldId id="266" r:id="rId7"/>
    <p:sldId id="267" r:id="rId8"/>
    <p:sldId id="276" r:id="rId9"/>
    <p:sldId id="274" r:id="rId10"/>
    <p:sldId id="277" r:id="rId11"/>
    <p:sldId id="275" r:id="rId12"/>
    <p:sldId id="271" r:id="rId13"/>
    <p:sldId id="265" r:id="rId14"/>
    <p:sldId id="279" r:id="rId15"/>
    <p:sldId id="268" r:id="rId16"/>
    <p:sldId id="263" r:id="rId17"/>
  </p:sldIdLst>
  <p:sldSz cx="9144000" cy="5143500" type="screen16x9"/>
  <p:notesSz cx="6858000" cy="9144000"/>
  <p:embeddedFontLst>
    <p:embeddedFont>
      <p:font typeface="新細明體" panose="02020500000000000000" pitchFamily="18" charset="-120"/>
      <p:regular r:id="rId19"/>
    </p:embeddedFont>
    <p:embeddedFont>
      <p:font typeface="Proxima Nova" panose="0200050603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çois Pauga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FDAD00"/>
    <a:srgbClr val="FFAF0B"/>
    <a:srgbClr val="FFF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485"/>
  </p:normalViewPr>
  <p:slideViewPr>
    <p:cSldViewPr snapToGrid="0">
      <p:cViewPr>
        <p:scale>
          <a:sx n="93" d="100"/>
          <a:sy n="93" d="100"/>
        </p:scale>
        <p:origin x="2200" y="7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fontAlgn="base">
              <a:buFont typeface="Arial" panose="020B0604020202020204" pitchFamily="34" charset="0"/>
              <a:buChar char="•"/>
            </a:pPr>
            <a:r>
              <a:rPr lang="en" altLang="zh-TW" b="0" i="0" u="none" strike="noStrike" dirty="0">
                <a:solidFill>
                  <a:srgbClr val="3A3A3A"/>
                </a:solidFill>
                <a:effectLst/>
                <a:latin typeface="Helvetica" pitchFamily="2" charset="0"/>
              </a:rPr>
              <a:t>I’ve divided my speech / presentation into</a:t>
            </a:r>
            <a:r>
              <a:rPr lang="en-US" altLang="zh-TW" b="0" i="0" u="none" strike="noStrike" dirty="0">
                <a:solidFill>
                  <a:srgbClr val="3A3A3A"/>
                </a:solidFill>
                <a:effectLst/>
                <a:latin typeface="Helvetica" pitchFamily="2" charset="0"/>
              </a:rPr>
              <a:t> 5 </a:t>
            </a:r>
            <a:r>
              <a:rPr lang="en" altLang="zh-TW" b="0" i="0" u="none" strike="noStrike" dirty="0">
                <a:solidFill>
                  <a:srgbClr val="3A3A3A"/>
                </a:solidFill>
                <a:effectLst/>
                <a:latin typeface="Helvetica" pitchFamily="2" charset="0"/>
              </a:rPr>
              <a:t>parts.</a:t>
            </a:r>
          </a:p>
          <a:p>
            <a:pPr algn="l" fontAlgn="base">
              <a:buFont typeface="Arial" panose="020B0604020202020204" pitchFamily="34" charset="0"/>
              <a:buChar char="•"/>
            </a:pPr>
            <a:r>
              <a:rPr lang="en" altLang="zh-TW" b="0" i="0" u="none" strike="noStrike" dirty="0">
                <a:solidFill>
                  <a:srgbClr val="3A3A3A"/>
                </a:solidFill>
                <a:effectLst/>
                <a:latin typeface="Helvetica" pitchFamily="2" charset="0"/>
              </a:rPr>
              <a:t>First of all,   I’m going to start with… , and then talk about… .</a:t>
            </a:r>
          </a:p>
          <a:p>
            <a:pPr indent="304800"/>
            <a:endParaRPr kumimoji="1" lang="en-US" altLang="zh-TW" dirty="0"/>
          </a:p>
        </p:txBody>
      </p:sp>
    </p:spTree>
    <p:extLst>
      <p:ext uri="{BB962C8B-B14F-4D97-AF65-F5344CB8AC3E}">
        <p14:creationId xmlns:p14="http://schemas.microsoft.com/office/powerpoint/2010/main" val="220382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indent="304800"/>
            <a:r>
              <a:rPr lang="en-US" altLang="zh-TW" sz="1800" dirty="0">
                <a:solidFill>
                  <a:srgbClr val="000000"/>
                </a:solidFill>
                <a:effectLst/>
                <a:latin typeface="Times New Roman" panose="02020603050405020304" pitchFamily="18" charset="0"/>
                <a:ea typeface="新細明體" panose="02020500000000000000" pitchFamily="18" charset="-120"/>
                <a:cs typeface="新細明體" panose="02020500000000000000" pitchFamily="18" charset="-120"/>
              </a:rPr>
              <a:t>Previous research on the spatial differences between Chinese and English has found that Chinese often uses vertical concepts to represent temporal sequence (Boroditsky, L. (2008)). For example, expressions like "</a:t>
            </a:r>
            <a:r>
              <a:rPr lang="zh-TW" altLang="zh-TW" sz="18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下一周</a:t>
            </a:r>
            <a:r>
              <a:rPr lang="en-US" altLang="zh-TW" sz="1800" dirty="0">
                <a:solidFill>
                  <a:srgbClr val="000000"/>
                </a:solidFill>
                <a:effectLst/>
                <a:latin typeface="Times New Roman" panose="02020603050405020304" pitchFamily="18" charset="0"/>
                <a:ea typeface="新細明體" panose="02020500000000000000" pitchFamily="18" charset="-120"/>
                <a:cs typeface="新細明體" panose="02020500000000000000" pitchFamily="18" charset="-120"/>
              </a:rPr>
              <a:t>" (next week, direct translation-lower week) and "</a:t>
            </a:r>
            <a:r>
              <a:rPr lang="zh-TW" altLang="zh-TW" sz="18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上個學期</a:t>
            </a:r>
            <a:r>
              <a:rPr lang="en-US" altLang="zh-TW" sz="1800" dirty="0">
                <a:solidFill>
                  <a:srgbClr val="000000"/>
                </a:solidFill>
                <a:effectLst/>
                <a:latin typeface="Times New Roman" panose="02020603050405020304" pitchFamily="18" charset="0"/>
                <a:ea typeface="新細明體" panose="02020500000000000000" pitchFamily="18" charset="-120"/>
                <a:cs typeface="新細明體" panose="02020500000000000000" pitchFamily="18" charset="-120"/>
              </a:rPr>
              <a:t>" (previous semester, direct translation-upper semester) embody this characteristic, which is also reflected in the top-to-bottom writing style prevalent in Chinese. Researchers have also conducted behavioral studies by grouping participants based on their native language and their first foreign language. They asked and studied how these participants represent their understanding of time. By asking questions like "If today is here, where is tomorrow?", the researchers identified that native Chinese speakers are more likely than native English speakers to indicate relative positions using vertical arrangements.</a:t>
            </a:r>
            <a:endParaRPr lang="zh-TW" altLang="zh-TW" sz="18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spTree>
    <p:extLst>
      <p:ext uri="{BB962C8B-B14F-4D97-AF65-F5344CB8AC3E}">
        <p14:creationId xmlns:p14="http://schemas.microsoft.com/office/powerpoint/2010/main" val="422902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Different native languages have different prototypes for recognizing speech sounds. This information tells us that in the human brain's language processing system, there may be different brain representations for the same linguistic phenomenon due to variations in language usage.</a:t>
            </a:r>
          </a:p>
          <a:p>
            <a:endParaRPr kumimoji="1" lang="en-US" altLang="zh-TW" dirty="0"/>
          </a:p>
          <a:p>
            <a:r>
              <a:rPr kumimoji="1" lang="en-US" altLang="zh-TW" dirty="0"/>
              <a:t>We presented to Finnish subjects the Finnish phoneme prototype /e/ as the frequent stimulus, and other Finnish phoneme prototypes or a non-prototype (the Estonian prototype /</a:t>
            </a:r>
            <a:r>
              <a:rPr kumimoji="1" lang="en-US" altLang="zh-TW" dirty="0" err="1"/>
              <a:t>õ</a:t>
            </a:r>
            <a:r>
              <a:rPr kumimoji="1" lang="en-US" altLang="zh-TW" dirty="0"/>
              <a:t>/) as the infrequent stimulus. We found that the brain's automatic change-detection response, reflected electrically as the mismatch negativity (MMN)</a:t>
            </a:r>
          </a:p>
          <a:p>
            <a:endParaRPr kumimoji="1" lang="en-US" altLang="zh-TW" dirty="0"/>
          </a:p>
          <a:p>
            <a:pPr algn="l">
              <a:buFont typeface="Arial" panose="020B0604020202020204" pitchFamily="34" charset="0"/>
              <a:buChar char="•"/>
            </a:pPr>
            <a:r>
              <a:rPr lang="en" altLang="zh-TW" b="0" i="0" u="none" strike="noStrike" dirty="0">
                <a:solidFill>
                  <a:srgbClr val="374151"/>
                </a:solidFill>
                <a:effectLst/>
                <a:latin typeface="Söhne"/>
              </a:rPr>
              <a:t>Mismatch negativity (MMN) response enhanced when the infrequent stimulus was a prototype relative to a non-prototype</a:t>
            </a:r>
          </a:p>
          <a:p>
            <a:pPr algn="l">
              <a:buFont typeface="Arial" panose="020B0604020202020204" pitchFamily="34" charset="0"/>
              <a:buChar char="•"/>
            </a:pPr>
            <a:r>
              <a:rPr lang="en" altLang="zh-TW" b="0" i="0" u="none" strike="noStrike" dirty="0">
                <a:solidFill>
                  <a:srgbClr val="374151"/>
                </a:solidFill>
                <a:effectLst/>
                <a:latin typeface="Söhne"/>
              </a:rPr>
              <a:t>Language-specific phonemic traces observed through MMN, with Estonians showing enhanced MMN for their native phoneme /</a:t>
            </a:r>
            <a:r>
              <a:rPr lang="en" altLang="zh-TW" b="0" i="0" u="none" strike="noStrike" dirty="0" err="1">
                <a:solidFill>
                  <a:srgbClr val="374151"/>
                </a:solidFill>
                <a:effectLst/>
                <a:latin typeface="Söhne"/>
              </a:rPr>
              <a:t>õ</a:t>
            </a:r>
            <a:r>
              <a:rPr lang="en" altLang="zh-TW" b="0" i="0" u="none" strike="noStrike" dirty="0">
                <a:solidFill>
                  <a:srgbClr val="374151"/>
                </a:solidFill>
                <a:effectLst/>
                <a:latin typeface="Söhne"/>
              </a:rPr>
              <a:t>/</a:t>
            </a:r>
          </a:p>
          <a:p>
            <a:pPr algn="l">
              <a:buFont typeface="Arial" panose="020B0604020202020204" pitchFamily="34" charset="0"/>
              <a:buChar char="•"/>
            </a:pPr>
            <a:r>
              <a:rPr lang="en" altLang="zh-TW" b="0" i="0" u="none" strike="noStrike" dirty="0">
                <a:solidFill>
                  <a:srgbClr val="374151"/>
                </a:solidFill>
                <a:effectLst/>
                <a:latin typeface="Söhne"/>
              </a:rPr>
              <a:t>Source of language-specific response enhancement located in the left hemisphere's auditory cortex through whole-head magnetic recordings</a:t>
            </a:r>
          </a:p>
          <a:p>
            <a:endParaRPr kumimoji="1" lang="en-US" altLang="zh-TW" dirty="0"/>
          </a:p>
        </p:txBody>
      </p:sp>
    </p:spTree>
    <p:extLst>
      <p:ext uri="{BB962C8B-B14F-4D97-AF65-F5344CB8AC3E}">
        <p14:creationId xmlns:p14="http://schemas.microsoft.com/office/powerpoint/2010/main" val="427221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lvl="1"/>
            <a:r>
              <a:rPr lang="en" altLang="zh-TW" sz="1100" b="0" i="0" u="none" strike="noStrike" dirty="0">
                <a:solidFill>
                  <a:schemeClr val="tx1"/>
                </a:solidFill>
                <a:effectLst/>
                <a:latin typeface="+mn-lt"/>
              </a:rPr>
              <a:t>Not only in speech perception, but also in the observation of colors, language habits similarly influence.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altLang="zh-TW" b="0" i="0" u="none" strike="noStrike" dirty="0">
                <a:solidFill>
                  <a:srgbClr val="374151"/>
                </a:solidFill>
                <a:effectLst/>
                <a:latin typeface="Söhne"/>
              </a:rPr>
              <a:t>Implication: Language-specific terminology has an implicit impact on human color perception</a:t>
            </a:r>
            <a:endParaRPr kumimoji="1" lang="en-US" altLang="zh-TW" sz="1100" dirty="0">
              <a:solidFill>
                <a:schemeClr val="tx1"/>
              </a:solidFill>
              <a:latin typeface="+mn-lt"/>
            </a:endParaRPr>
          </a:p>
          <a:p>
            <a:pPr lvl="1"/>
            <a:endParaRPr kumimoji="1" lang="en-US" altLang="zh-TW" sz="1100" dirty="0">
              <a:solidFill>
                <a:schemeClr val="tx1"/>
              </a:solidFill>
              <a:latin typeface="+mn-lt"/>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kern="0" dirty="0">
                <a:solidFill>
                  <a:srgbClr val="000000"/>
                </a:solidFill>
                <a:effectLst/>
                <a:latin typeface="Times New Roman" panose="02020603050405020304" pitchFamily="18" charset="0"/>
                <a:ea typeface="新細明體" panose="02020500000000000000" pitchFamily="18" charset="-120"/>
              </a:rPr>
              <a:t>Unfortunately, current research on spatial differences in cognition mostly focuses on differences in language presentation. We cannot rule out the possibility that language has not developed alternative ways of expression. Whether these differences are reflected in more fundamental brain representations remains an unexplored territory. Therefore, this article aims to present the differences in the use of spatial terms in Chinese and English texts through text analysis, and further investigate whether these linguistic differences are reflected in brain representations.</a:t>
            </a:r>
            <a:r>
              <a:rPr lang="zh-TW" altLang="zh-TW" dirty="0">
                <a:effectLst/>
              </a:rPr>
              <a:t> </a:t>
            </a:r>
            <a:endParaRPr kumimoji="1" lang="en-US" altLang="zh-TW" dirty="0"/>
          </a:p>
          <a:p>
            <a:pPr lvl="1"/>
            <a:endParaRPr kumimoji="1" lang="en-US" altLang="zh-TW" sz="1100" dirty="0">
              <a:solidFill>
                <a:schemeClr val="tx1"/>
              </a:solidFill>
              <a:latin typeface="+mn-lt"/>
            </a:endParaRPr>
          </a:p>
        </p:txBody>
      </p:sp>
    </p:spTree>
    <p:extLst>
      <p:ext uri="{BB962C8B-B14F-4D97-AF65-F5344CB8AC3E}">
        <p14:creationId xmlns:p14="http://schemas.microsoft.com/office/powerpoint/2010/main" val="34369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 altLang="zh-TW" b="0" i="0" u="none" strike="noStrike" dirty="0">
                <a:solidFill>
                  <a:srgbClr val="374151"/>
                </a:solidFill>
                <a:effectLst/>
                <a:latin typeface="Söhne"/>
              </a:rPr>
              <a:t>I chose "The Little Prince" as the text for recognizing spatial terms because I need to align it with open brain imaging databases. However, when it comes to cross-linguistic brain data, "The Little Prince" is the only available resource I found on the internet.</a:t>
            </a:r>
          </a:p>
          <a:p>
            <a:r>
              <a:rPr kumimoji="1" lang="en-US" altLang="zh-TW" dirty="0"/>
              <a:t>The first step is that I choose 8 different spatial terms based on the prior study, and use python to check the colocation of these spatial terms</a:t>
            </a:r>
          </a:p>
          <a:p>
            <a:r>
              <a:rPr kumimoji="1" lang="en-US" altLang="zh-TW" dirty="0"/>
              <a:t>2 step</a:t>
            </a:r>
          </a:p>
          <a:p>
            <a:r>
              <a:rPr kumimoji="1" lang="en-US" altLang="zh-TW" dirty="0"/>
              <a:t>3 step </a:t>
            </a:r>
            <a:endParaRPr kumimoji="1" lang="zh-TW" altLang="en-US" dirty="0"/>
          </a:p>
        </p:txBody>
      </p:sp>
    </p:spTree>
    <p:extLst>
      <p:ext uri="{BB962C8B-B14F-4D97-AF65-F5344CB8AC3E}">
        <p14:creationId xmlns:p14="http://schemas.microsoft.com/office/powerpoint/2010/main" val="6253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246550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187231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fc59d028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fc59d0287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hyperlink" Target="https://scholar.lib.ntnu.edu.tw/zh/persons/alvin-cheng-hsien-chen"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6.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515/cllt-2020-001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lvinntnu.github.io/presentations/NCCU06282021/NCCU-TALK-2021-06-28.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cholar.lib.ntnu.edu.tw/zh/persons/alvin-cheng-hsien-chen" TargetMode="Externa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scholar.lib.ntnu.edu.tw/zh/persons/alvin-cheng-hsien-chen" TargetMode="Externa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scholar.lib.ntnu.edu.tw/zh/persons/alvin-cheng-hsien-chen" TargetMode="Externa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27530" y="1362697"/>
            <a:ext cx="8229466" cy="1664700"/>
          </a:xfrm>
          <a:prstGeom prst="rect">
            <a:avLst/>
          </a:prstGeom>
        </p:spPr>
        <p:txBody>
          <a:bodyPr spcFirstLastPara="1" wrap="square" lIns="91425" tIns="91425" rIns="91425" bIns="91425" anchor="b" anchorCtr="0">
            <a:normAutofit fontScale="90000"/>
          </a:bodyPr>
          <a:lstStyle/>
          <a:p>
            <a:pPr algn="ctr"/>
            <a:r>
              <a:rPr lang="en-US" altLang="zh-TW" sz="4000" dirty="0">
                <a:solidFill>
                  <a:schemeClr val="bg1"/>
                </a:solidFill>
                <a:effectLst/>
                <a:latin typeface="Times New Roman" panose="02020603050405020304" pitchFamily="18" charset="0"/>
                <a:ea typeface="新細明體" panose="02020500000000000000" pitchFamily="18" charset="-120"/>
                <a:cs typeface="新細明體" panose="02020500000000000000" pitchFamily="18" charset="-120"/>
              </a:rPr>
              <a:t>Exploring the Differences of Spatial Terms in Chinese and English Language Networks.</a:t>
            </a:r>
            <a:endParaRPr lang="zh-TW" altLang="zh-TW" sz="4000" dirty="0">
              <a:solidFill>
                <a:schemeClr val="bg1"/>
              </a:solidFill>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0" name="Google Shape;60;p13"/>
          <p:cNvSpPr txBox="1">
            <a:spLocks noGrp="1"/>
          </p:cNvSpPr>
          <p:nvPr>
            <p:ph type="subTitle" idx="1"/>
          </p:nvPr>
        </p:nvSpPr>
        <p:spPr>
          <a:xfrm>
            <a:off x="729627" y="3111637"/>
            <a:ext cx="7688100" cy="128119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Yu-</a:t>
            </a:r>
            <a:r>
              <a:rPr lang="en-US" dirty="0" err="1"/>
              <a:t>Hsuan</a:t>
            </a:r>
            <a:r>
              <a:rPr lang="en-US" dirty="0"/>
              <a:t> Lin ( Psychology )</a:t>
            </a:r>
          </a:p>
          <a:p>
            <a:pPr marL="0" lvl="0" indent="0" algn="l" rtl="0">
              <a:spcBef>
                <a:spcPts val="0"/>
              </a:spcBef>
              <a:spcAft>
                <a:spcPts val="0"/>
              </a:spcAft>
              <a:buNone/>
            </a:pPr>
            <a:r>
              <a:rPr lang="en-US" dirty="0"/>
              <a:t>National Taiwan University</a:t>
            </a:r>
          </a:p>
          <a:p>
            <a:pPr marL="0" lvl="0" indent="0" algn="l" rtl="0">
              <a:spcBef>
                <a:spcPts val="0"/>
              </a:spcBef>
              <a:spcAft>
                <a:spcPts val="0"/>
              </a:spcAft>
              <a:buNone/>
            </a:pPr>
            <a:r>
              <a:rPr lang="en-US" dirty="0"/>
              <a:t>Taiwan Hub</a:t>
            </a:r>
            <a:endParaRPr dirty="0"/>
          </a:p>
        </p:txBody>
      </p:sp>
      <p:pic>
        <p:nvPicPr>
          <p:cNvPr id="61" name="Google Shape;61;p13"/>
          <p:cNvPicPr preferRelativeResize="0"/>
          <p:nvPr/>
        </p:nvPicPr>
        <p:blipFill>
          <a:blip r:embed="rId3">
            <a:alphaModFix/>
          </a:blip>
          <a:stretch>
            <a:fillRect/>
          </a:stretch>
        </p:blipFill>
        <p:spPr>
          <a:xfrm>
            <a:off x="6411216" y="3862300"/>
            <a:ext cx="3200674" cy="128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211844" y="288275"/>
            <a:ext cx="8520600" cy="572700"/>
          </a:xfrm>
        </p:spPr>
        <p:txBody>
          <a:bodyPr>
            <a:normAutofit fontScale="90000"/>
          </a:bodyPr>
          <a:lstStyle/>
          <a:p>
            <a:r>
              <a:rPr kumimoji="1" lang="en-US" altLang="zh-TW" dirty="0"/>
              <a:t>Results-EN</a:t>
            </a:r>
            <a:endParaRPr kumimoji="1" lang="zh-TW" altLang="en-US" dirty="0"/>
          </a:p>
        </p:txBody>
      </p:sp>
      <p:sp>
        <p:nvSpPr>
          <p:cNvPr id="3" name="文字版面配置區 2">
            <a:extLst>
              <a:ext uri="{FF2B5EF4-FFF2-40B4-BE49-F238E27FC236}">
                <a16:creationId xmlns:a16="http://schemas.microsoft.com/office/drawing/2014/main" id="{EDDD7C5C-BD4C-26E1-1814-F89CA148E0F7}"/>
              </a:ext>
            </a:extLst>
          </p:cNvPr>
          <p:cNvSpPr>
            <a:spLocks noGrp="1"/>
          </p:cNvSpPr>
          <p:nvPr>
            <p:ph type="body" idx="1"/>
          </p:nvPr>
        </p:nvSpPr>
        <p:spPr>
          <a:xfrm>
            <a:off x="411556" y="730915"/>
            <a:ext cx="8520600" cy="3416400"/>
          </a:xfrm>
        </p:spPr>
        <p:txBody>
          <a:bodyPr/>
          <a:lstStyle/>
          <a:p>
            <a:pPr>
              <a:buClr>
                <a:schemeClr val="tx1"/>
              </a:buClr>
            </a:pPr>
            <a:r>
              <a:rPr kumimoji="1" lang="en-US" altLang="zh-TW" dirty="0">
                <a:solidFill>
                  <a:schemeClr val="tx1"/>
                </a:solidFill>
                <a:latin typeface="+mn-lt"/>
              </a:rPr>
              <a:t>Co-location of spatial terms- Terms definition by Cheng-Hsien Chen, NTNU</a:t>
            </a:r>
          </a:p>
          <a:p>
            <a:pPr marL="114300" indent="0">
              <a:buClr>
                <a:schemeClr val="tx1"/>
              </a:buClr>
              <a:buNone/>
            </a:pPr>
            <a:endParaRPr lang="en" altLang="zh-TW" b="0" i="0" u="sng" strike="noStrike" dirty="0">
              <a:solidFill>
                <a:schemeClr val="tx1"/>
              </a:solidFill>
              <a:effectLst/>
              <a:latin typeface="+mn-lt"/>
              <a:hlinkClick r:id="rId4">
                <a:extLst>
                  <a:ext uri="{A12FA001-AC4F-418D-AE19-62706E023703}">
                    <ahyp:hlinkClr xmlns:ahyp="http://schemas.microsoft.com/office/drawing/2018/hyperlinkcolor" val="tx"/>
                  </a:ext>
                </a:extLst>
              </a:hlinkClick>
            </a:endParaRPr>
          </a:p>
          <a:p>
            <a:pPr>
              <a:buClr>
                <a:schemeClr val="tx1"/>
              </a:buClr>
            </a:pPr>
            <a:endParaRPr kumimoji="1" lang="zh-TW" altLang="en-US" dirty="0">
              <a:solidFill>
                <a:schemeClr val="tx1"/>
              </a:solidFill>
              <a:latin typeface="+mn-lt"/>
            </a:endParaRPr>
          </a:p>
        </p:txBody>
      </p:sp>
      <p:pic>
        <p:nvPicPr>
          <p:cNvPr id="6" name="圖片 5">
            <a:extLst>
              <a:ext uri="{FF2B5EF4-FFF2-40B4-BE49-F238E27FC236}">
                <a16:creationId xmlns:a16="http://schemas.microsoft.com/office/drawing/2014/main" id="{2F433AFE-FDBA-8577-ED3D-08E68E84D172}"/>
              </a:ext>
            </a:extLst>
          </p:cNvPr>
          <p:cNvPicPr>
            <a:picLocks noChangeAspect="1"/>
          </p:cNvPicPr>
          <p:nvPr/>
        </p:nvPicPr>
        <p:blipFill rotWithShape="1">
          <a:blip r:embed="rId5"/>
          <a:srcRect t="52432"/>
          <a:stretch/>
        </p:blipFill>
        <p:spPr>
          <a:xfrm>
            <a:off x="1" y="1100545"/>
            <a:ext cx="9144000" cy="3754679"/>
          </a:xfrm>
          <a:prstGeom prst="rect">
            <a:avLst/>
          </a:prstGeom>
        </p:spPr>
      </p:pic>
    </p:spTree>
    <p:extLst>
      <p:ext uri="{BB962C8B-B14F-4D97-AF65-F5344CB8AC3E}">
        <p14:creationId xmlns:p14="http://schemas.microsoft.com/office/powerpoint/2010/main" val="2013065020"/>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0" y="36140"/>
            <a:ext cx="8520600" cy="572700"/>
          </a:xfrm>
        </p:spPr>
        <p:txBody>
          <a:bodyPr>
            <a:normAutofit fontScale="90000"/>
          </a:bodyPr>
          <a:lstStyle/>
          <a:p>
            <a:r>
              <a:rPr kumimoji="1" lang="en-US" altLang="zh-TW" dirty="0"/>
              <a:t>Results - Frequency of the spatial term </a:t>
            </a:r>
            <a:br>
              <a:rPr kumimoji="1" lang="zh-TW" altLang="en-US" dirty="0"/>
            </a:br>
            <a:endParaRPr kumimoji="1" lang="zh-TW" altLang="en-US" dirty="0"/>
          </a:p>
        </p:txBody>
      </p:sp>
      <p:pic>
        <p:nvPicPr>
          <p:cNvPr id="5" name="圖片 4">
            <a:extLst>
              <a:ext uri="{FF2B5EF4-FFF2-40B4-BE49-F238E27FC236}">
                <a16:creationId xmlns:a16="http://schemas.microsoft.com/office/drawing/2014/main" id="{2516F0D1-220A-F156-2745-9489D8344A97}"/>
              </a:ext>
            </a:extLst>
          </p:cNvPr>
          <p:cNvPicPr>
            <a:picLocks noChangeAspect="1"/>
          </p:cNvPicPr>
          <p:nvPr/>
        </p:nvPicPr>
        <p:blipFill>
          <a:blip r:embed="rId4"/>
          <a:stretch>
            <a:fillRect/>
          </a:stretch>
        </p:blipFill>
        <p:spPr>
          <a:xfrm>
            <a:off x="3166272" y="596614"/>
            <a:ext cx="2651667" cy="4501415"/>
          </a:xfrm>
          <a:prstGeom prst="rect">
            <a:avLst/>
          </a:prstGeom>
        </p:spPr>
      </p:pic>
      <p:pic>
        <p:nvPicPr>
          <p:cNvPr id="8" name="圖片 7">
            <a:extLst>
              <a:ext uri="{FF2B5EF4-FFF2-40B4-BE49-F238E27FC236}">
                <a16:creationId xmlns:a16="http://schemas.microsoft.com/office/drawing/2014/main" id="{39A9C672-C515-ED2A-8642-85C8947B9142}"/>
              </a:ext>
            </a:extLst>
          </p:cNvPr>
          <p:cNvPicPr>
            <a:picLocks noChangeAspect="1"/>
          </p:cNvPicPr>
          <p:nvPr/>
        </p:nvPicPr>
        <p:blipFill>
          <a:blip r:embed="rId5"/>
          <a:stretch>
            <a:fillRect/>
          </a:stretch>
        </p:blipFill>
        <p:spPr>
          <a:xfrm>
            <a:off x="284514" y="608840"/>
            <a:ext cx="2651667" cy="4501415"/>
          </a:xfrm>
          <a:prstGeom prst="rect">
            <a:avLst/>
          </a:prstGeom>
        </p:spPr>
      </p:pic>
      <p:sp>
        <p:nvSpPr>
          <p:cNvPr id="9" name="圓角矩形 8">
            <a:extLst>
              <a:ext uri="{FF2B5EF4-FFF2-40B4-BE49-F238E27FC236}">
                <a16:creationId xmlns:a16="http://schemas.microsoft.com/office/drawing/2014/main" id="{210EE233-8078-B751-1D12-6254AAC812CF}"/>
              </a:ext>
            </a:extLst>
          </p:cNvPr>
          <p:cNvSpPr/>
          <p:nvPr/>
        </p:nvSpPr>
        <p:spPr>
          <a:xfrm>
            <a:off x="3630299" y="2544358"/>
            <a:ext cx="717617" cy="20605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EC8A7D5B-F6E8-1AEB-EC45-9809E23B3FE3}"/>
              </a:ext>
            </a:extLst>
          </p:cNvPr>
          <p:cNvSpPr/>
          <p:nvPr/>
        </p:nvSpPr>
        <p:spPr>
          <a:xfrm>
            <a:off x="825931" y="2941936"/>
            <a:ext cx="859223" cy="222874"/>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38119782-EEFF-FAC1-8789-9064040FF5B0}"/>
              </a:ext>
            </a:extLst>
          </p:cNvPr>
          <p:cNvSpPr/>
          <p:nvPr/>
        </p:nvSpPr>
        <p:spPr>
          <a:xfrm>
            <a:off x="825930" y="2735885"/>
            <a:ext cx="859223" cy="222874"/>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D24D1327-1A1F-3EE8-5035-C767D29B6A36}"/>
              </a:ext>
            </a:extLst>
          </p:cNvPr>
          <p:cNvSpPr txBox="1"/>
          <p:nvPr/>
        </p:nvSpPr>
        <p:spPr>
          <a:xfrm>
            <a:off x="1558139" y="2209591"/>
            <a:ext cx="1608133" cy="307777"/>
          </a:xfrm>
          <a:prstGeom prst="rect">
            <a:avLst/>
          </a:prstGeom>
          <a:solidFill>
            <a:schemeClr val="bg1"/>
          </a:solidFill>
        </p:spPr>
        <p:txBody>
          <a:bodyPr wrap="none" rtlCol="0">
            <a:spAutoFit/>
          </a:bodyPr>
          <a:lstStyle/>
          <a:p>
            <a:r>
              <a:rPr kumimoji="1" lang="en-US" altLang="zh-TW" dirty="0"/>
              <a:t>Abstract concepts</a:t>
            </a:r>
            <a:endParaRPr kumimoji="1" lang="zh-TW" altLang="en-US" dirty="0"/>
          </a:p>
        </p:txBody>
      </p:sp>
      <p:cxnSp>
        <p:nvCxnSpPr>
          <p:cNvPr id="15" name="直線接點 14">
            <a:extLst>
              <a:ext uri="{FF2B5EF4-FFF2-40B4-BE49-F238E27FC236}">
                <a16:creationId xmlns:a16="http://schemas.microsoft.com/office/drawing/2014/main" id="{754B76FF-6FE0-1533-DFC1-905AE130627A}"/>
              </a:ext>
            </a:extLst>
          </p:cNvPr>
          <p:cNvCxnSpPr>
            <a:cxnSpLocks/>
          </p:cNvCxnSpPr>
          <p:nvPr/>
        </p:nvCxnSpPr>
        <p:spPr>
          <a:xfrm flipH="1">
            <a:off x="1690852" y="2516854"/>
            <a:ext cx="548841" cy="419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圓角矩形 16">
            <a:extLst>
              <a:ext uri="{FF2B5EF4-FFF2-40B4-BE49-F238E27FC236}">
                <a16:creationId xmlns:a16="http://schemas.microsoft.com/office/drawing/2014/main" id="{1C4D8449-94B2-8A08-CB4C-2299968A2AB2}"/>
              </a:ext>
            </a:extLst>
          </p:cNvPr>
          <p:cNvSpPr/>
          <p:nvPr/>
        </p:nvSpPr>
        <p:spPr>
          <a:xfrm>
            <a:off x="3664836" y="2311317"/>
            <a:ext cx="717617" cy="20605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1" name="直線接點 20">
            <a:extLst>
              <a:ext uri="{FF2B5EF4-FFF2-40B4-BE49-F238E27FC236}">
                <a16:creationId xmlns:a16="http://schemas.microsoft.com/office/drawing/2014/main" id="{E015BEC5-1A92-1976-F1AE-9B0A79AEAD86}"/>
              </a:ext>
            </a:extLst>
          </p:cNvPr>
          <p:cNvCxnSpPr>
            <a:cxnSpLocks/>
          </p:cNvCxnSpPr>
          <p:nvPr/>
        </p:nvCxnSpPr>
        <p:spPr>
          <a:xfrm>
            <a:off x="4365112" y="2795890"/>
            <a:ext cx="1516046" cy="4645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64389B-D31A-C6DE-500E-6E56A2DF147E}"/>
              </a:ext>
            </a:extLst>
          </p:cNvPr>
          <p:cNvCxnSpPr>
            <a:cxnSpLocks/>
          </p:cNvCxnSpPr>
          <p:nvPr/>
        </p:nvCxnSpPr>
        <p:spPr>
          <a:xfrm>
            <a:off x="4445672" y="2414343"/>
            <a:ext cx="1435486" cy="8460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圖片 29">
            <a:extLst>
              <a:ext uri="{FF2B5EF4-FFF2-40B4-BE49-F238E27FC236}">
                <a16:creationId xmlns:a16="http://schemas.microsoft.com/office/drawing/2014/main" id="{FFFBB51C-BED2-24BE-3149-14FB10CCEC3A}"/>
              </a:ext>
            </a:extLst>
          </p:cNvPr>
          <p:cNvPicPr>
            <a:picLocks noChangeAspect="1"/>
          </p:cNvPicPr>
          <p:nvPr/>
        </p:nvPicPr>
        <p:blipFill>
          <a:blip r:embed="rId6"/>
          <a:stretch>
            <a:fillRect/>
          </a:stretch>
        </p:blipFill>
        <p:spPr>
          <a:xfrm>
            <a:off x="6207821" y="545183"/>
            <a:ext cx="2506141" cy="4501415"/>
          </a:xfrm>
          <a:prstGeom prst="rect">
            <a:avLst/>
          </a:prstGeom>
        </p:spPr>
      </p:pic>
      <p:sp>
        <p:nvSpPr>
          <p:cNvPr id="22" name="文字方塊 21">
            <a:extLst>
              <a:ext uri="{FF2B5EF4-FFF2-40B4-BE49-F238E27FC236}">
                <a16:creationId xmlns:a16="http://schemas.microsoft.com/office/drawing/2014/main" id="{102D052A-22AD-D4D3-5F2E-85960062C7D4}"/>
              </a:ext>
            </a:extLst>
          </p:cNvPr>
          <p:cNvSpPr txBox="1"/>
          <p:nvPr/>
        </p:nvSpPr>
        <p:spPr>
          <a:xfrm>
            <a:off x="5333653" y="3006860"/>
            <a:ext cx="1537600" cy="523220"/>
          </a:xfrm>
          <a:prstGeom prst="rect">
            <a:avLst/>
          </a:prstGeom>
          <a:solidFill>
            <a:schemeClr val="bg1"/>
          </a:solidFill>
        </p:spPr>
        <p:txBody>
          <a:bodyPr wrap="none" rtlCol="0">
            <a:spAutoFit/>
          </a:bodyPr>
          <a:lstStyle/>
          <a:p>
            <a:r>
              <a:rPr kumimoji="1" lang="en-US" altLang="zh-TW" dirty="0"/>
              <a:t>Objects different </a:t>
            </a:r>
          </a:p>
          <a:p>
            <a:r>
              <a:rPr kumimoji="1" lang="en-US" altLang="zh-TW" dirty="0"/>
              <a:t>from EN text</a:t>
            </a:r>
            <a:endParaRPr kumimoji="1" lang="zh-TW" altLang="en-US" dirty="0"/>
          </a:p>
        </p:txBody>
      </p:sp>
      <p:sp>
        <p:nvSpPr>
          <p:cNvPr id="34" name="圓角矩形 33">
            <a:extLst>
              <a:ext uri="{FF2B5EF4-FFF2-40B4-BE49-F238E27FC236}">
                <a16:creationId xmlns:a16="http://schemas.microsoft.com/office/drawing/2014/main" id="{EA507933-C19F-2933-F68E-BA348C42EC8D}"/>
              </a:ext>
            </a:extLst>
          </p:cNvPr>
          <p:cNvSpPr/>
          <p:nvPr/>
        </p:nvSpPr>
        <p:spPr>
          <a:xfrm>
            <a:off x="6207821" y="453439"/>
            <a:ext cx="1094509" cy="2863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000" b="1" dirty="0">
                <a:solidFill>
                  <a:schemeClr val="tx1"/>
                </a:solidFill>
              </a:rPr>
              <a:t>On</a:t>
            </a:r>
            <a:endParaRPr kumimoji="1" lang="zh-TW" altLang="en-US" sz="2000" b="1" dirty="0">
              <a:solidFill>
                <a:schemeClr val="tx1"/>
              </a:solidFill>
            </a:endParaRPr>
          </a:p>
        </p:txBody>
      </p:sp>
      <p:sp>
        <p:nvSpPr>
          <p:cNvPr id="35" name="圓角矩形 34">
            <a:extLst>
              <a:ext uri="{FF2B5EF4-FFF2-40B4-BE49-F238E27FC236}">
                <a16:creationId xmlns:a16="http://schemas.microsoft.com/office/drawing/2014/main" id="{E4BE6F99-1544-5CBA-363F-AD8521EEF2CA}"/>
              </a:ext>
            </a:extLst>
          </p:cNvPr>
          <p:cNvSpPr/>
          <p:nvPr/>
        </p:nvSpPr>
        <p:spPr>
          <a:xfrm>
            <a:off x="3166272" y="524173"/>
            <a:ext cx="1094509" cy="2863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2000" b="1" dirty="0">
                <a:solidFill>
                  <a:schemeClr val="tx1"/>
                </a:solidFill>
              </a:rPr>
              <a:t>上</a:t>
            </a:r>
          </a:p>
        </p:txBody>
      </p:sp>
      <p:sp>
        <p:nvSpPr>
          <p:cNvPr id="36" name="圓角矩形 35">
            <a:extLst>
              <a:ext uri="{FF2B5EF4-FFF2-40B4-BE49-F238E27FC236}">
                <a16:creationId xmlns:a16="http://schemas.microsoft.com/office/drawing/2014/main" id="{48E6DBB9-AF0B-C735-548F-39EF6DDA3E8D}"/>
              </a:ext>
            </a:extLst>
          </p:cNvPr>
          <p:cNvSpPr/>
          <p:nvPr/>
        </p:nvSpPr>
        <p:spPr>
          <a:xfrm>
            <a:off x="305407" y="524173"/>
            <a:ext cx="1094509" cy="2863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000" b="1" dirty="0">
                <a:solidFill>
                  <a:schemeClr val="tx1"/>
                </a:solidFill>
              </a:rPr>
              <a:t>In</a:t>
            </a:r>
            <a:endParaRPr kumimoji="1" lang="zh-TW" altLang="en-US" sz="2000" b="1" dirty="0">
              <a:solidFill>
                <a:schemeClr val="tx1"/>
              </a:solidFill>
            </a:endParaRPr>
          </a:p>
        </p:txBody>
      </p:sp>
    </p:spTree>
    <p:extLst>
      <p:ext uri="{BB962C8B-B14F-4D97-AF65-F5344CB8AC3E}">
        <p14:creationId xmlns:p14="http://schemas.microsoft.com/office/powerpoint/2010/main" val="3153657827"/>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133570" y="148142"/>
            <a:ext cx="8520600" cy="572700"/>
          </a:xfrm>
        </p:spPr>
        <p:txBody>
          <a:bodyPr>
            <a:normAutofit fontScale="90000"/>
          </a:bodyPr>
          <a:lstStyle/>
          <a:p>
            <a:r>
              <a:rPr kumimoji="1" lang="en-US" altLang="zh-TW" dirty="0"/>
              <a:t>Results - </a:t>
            </a:r>
            <a:r>
              <a:rPr kumimoji="1" lang="en-US" altLang="zh-TW" dirty="0">
                <a:solidFill>
                  <a:schemeClr val="tx1"/>
                </a:solidFill>
              </a:rPr>
              <a:t>fMRI dataset</a:t>
            </a:r>
            <a:br>
              <a:rPr kumimoji="1" lang="zh-TW" altLang="en-US" dirty="0">
                <a:solidFill>
                  <a:schemeClr val="tx1"/>
                </a:solidFill>
              </a:rPr>
            </a:br>
            <a:endParaRPr kumimoji="1" lang="zh-TW" altLang="en-US" dirty="0"/>
          </a:p>
        </p:txBody>
      </p:sp>
      <p:pic>
        <p:nvPicPr>
          <p:cNvPr id="5" name="圖片 4">
            <a:extLst>
              <a:ext uri="{FF2B5EF4-FFF2-40B4-BE49-F238E27FC236}">
                <a16:creationId xmlns:a16="http://schemas.microsoft.com/office/drawing/2014/main" id="{27DFB24A-1FF3-FFCB-1042-EC549A35840B}"/>
              </a:ext>
            </a:extLst>
          </p:cNvPr>
          <p:cNvPicPr>
            <a:picLocks noChangeAspect="1"/>
          </p:cNvPicPr>
          <p:nvPr/>
        </p:nvPicPr>
        <p:blipFill>
          <a:blip r:embed="rId3"/>
          <a:stretch>
            <a:fillRect/>
          </a:stretch>
        </p:blipFill>
        <p:spPr>
          <a:xfrm>
            <a:off x="319810" y="720842"/>
            <a:ext cx="4578986" cy="4240975"/>
          </a:xfrm>
          <a:prstGeom prst="rect">
            <a:avLst/>
          </a:prstGeom>
        </p:spPr>
      </p:pic>
      <p:pic>
        <p:nvPicPr>
          <p:cNvPr id="7" name="圖片 6">
            <a:extLst>
              <a:ext uri="{FF2B5EF4-FFF2-40B4-BE49-F238E27FC236}">
                <a16:creationId xmlns:a16="http://schemas.microsoft.com/office/drawing/2014/main" id="{E2FBA433-B5F1-8E29-D66E-31F431D86975}"/>
              </a:ext>
            </a:extLst>
          </p:cNvPr>
          <p:cNvPicPr>
            <a:picLocks noChangeAspect="1"/>
          </p:cNvPicPr>
          <p:nvPr/>
        </p:nvPicPr>
        <p:blipFill>
          <a:blip r:embed="rId4"/>
          <a:stretch>
            <a:fillRect/>
          </a:stretch>
        </p:blipFill>
        <p:spPr>
          <a:xfrm>
            <a:off x="2437644" y="905870"/>
            <a:ext cx="4423849" cy="953499"/>
          </a:xfrm>
          <a:prstGeom prst="rect">
            <a:avLst/>
          </a:prstGeom>
        </p:spPr>
      </p:pic>
      <p:pic>
        <p:nvPicPr>
          <p:cNvPr id="10" name="圖片 9">
            <a:extLst>
              <a:ext uri="{FF2B5EF4-FFF2-40B4-BE49-F238E27FC236}">
                <a16:creationId xmlns:a16="http://schemas.microsoft.com/office/drawing/2014/main" id="{BEF08AC1-B7C6-6FDA-9DBB-F4181C0F2670}"/>
              </a:ext>
            </a:extLst>
          </p:cNvPr>
          <p:cNvPicPr>
            <a:picLocks noChangeAspect="1"/>
          </p:cNvPicPr>
          <p:nvPr/>
        </p:nvPicPr>
        <p:blipFill>
          <a:blip r:embed="rId5"/>
          <a:stretch>
            <a:fillRect/>
          </a:stretch>
        </p:blipFill>
        <p:spPr>
          <a:xfrm>
            <a:off x="3377595" y="2120457"/>
            <a:ext cx="5005099" cy="2874901"/>
          </a:xfrm>
          <a:prstGeom prst="rect">
            <a:avLst/>
          </a:prstGeom>
        </p:spPr>
      </p:pic>
    </p:spTree>
    <p:extLst>
      <p:ext uri="{BB962C8B-B14F-4D97-AF65-F5344CB8AC3E}">
        <p14:creationId xmlns:p14="http://schemas.microsoft.com/office/powerpoint/2010/main" val="3980963420"/>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DD2BF8-F712-75BB-B600-E5BE94FE47F3}"/>
              </a:ext>
            </a:extLst>
          </p:cNvPr>
          <p:cNvSpPr>
            <a:spLocks noGrp="1"/>
          </p:cNvSpPr>
          <p:nvPr>
            <p:ph type="title"/>
          </p:nvPr>
        </p:nvSpPr>
        <p:spPr/>
        <p:txBody>
          <a:bodyPr>
            <a:noAutofit/>
          </a:bodyPr>
          <a:lstStyle/>
          <a:p>
            <a:r>
              <a:rPr kumimoji="1" lang="en-US" altLang="zh-TW" b="1" dirty="0">
                <a:latin typeface="+mj-lt"/>
              </a:rPr>
              <a:t>Next Steps</a:t>
            </a:r>
            <a:endParaRPr kumimoji="1" lang="zh-TW" altLang="en-US" b="1" dirty="0">
              <a:latin typeface="+mj-lt"/>
            </a:endParaRPr>
          </a:p>
        </p:txBody>
      </p:sp>
      <p:sp>
        <p:nvSpPr>
          <p:cNvPr id="3" name="文字版面配置區 2">
            <a:extLst>
              <a:ext uri="{FF2B5EF4-FFF2-40B4-BE49-F238E27FC236}">
                <a16:creationId xmlns:a16="http://schemas.microsoft.com/office/drawing/2014/main" id="{82CF2035-98A4-3559-48E7-EF48B607214C}"/>
              </a:ext>
            </a:extLst>
          </p:cNvPr>
          <p:cNvSpPr>
            <a:spLocks noGrp="1"/>
          </p:cNvSpPr>
          <p:nvPr>
            <p:ph type="body" idx="1"/>
          </p:nvPr>
        </p:nvSpPr>
        <p:spPr/>
        <p:txBody>
          <a:bodyPr>
            <a:normAutofit/>
          </a:bodyPr>
          <a:lstStyle/>
          <a:p>
            <a:pPr>
              <a:lnSpc>
                <a:spcPct val="150000"/>
              </a:lnSpc>
              <a:buClr>
                <a:schemeClr val="tx1"/>
              </a:buClr>
              <a:buSzPct val="66000"/>
            </a:pPr>
            <a:r>
              <a:rPr lang="en" altLang="zh-TW" sz="2400" b="0" i="0" u="none" strike="noStrike" dirty="0">
                <a:solidFill>
                  <a:schemeClr val="tx1"/>
                </a:solidFill>
                <a:effectLst/>
                <a:latin typeface="+mn-lt"/>
              </a:rPr>
              <a:t>Find the corresponding spatial terms in the database</a:t>
            </a:r>
          </a:p>
          <a:p>
            <a:pPr>
              <a:lnSpc>
                <a:spcPct val="150000"/>
              </a:lnSpc>
              <a:buClr>
                <a:schemeClr val="tx1"/>
              </a:buClr>
              <a:buSzPct val="66000"/>
            </a:pPr>
            <a:endParaRPr lang="en" altLang="zh-TW" sz="2400" b="0" i="0" u="none" strike="noStrike" dirty="0">
              <a:solidFill>
                <a:schemeClr val="tx1"/>
              </a:solidFill>
              <a:effectLst/>
              <a:latin typeface="+mn-lt"/>
            </a:endParaRPr>
          </a:p>
          <a:p>
            <a:pPr>
              <a:lnSpc>
                <a:spcPct val="100000"/>
              </a:lnSpc>
              <a:buClr>
                <a:schemeClr val="tx1"/>
              </a:buClr>
              <a:buSzPct val="66000"/>
            </a:pPr>
            <a:r>
              <a:rPr lang="en" altLang="zh-TW" sz="2400" dirty="0">
                <a:solidFill>
                  <a:schemeClr val="tx1"/>
                </a:solidFill>
                <a:latin typeface="+mn-lt"/>
              </a:rPr>
              <a:t>C</a:t>
            </a:r>
            <a:r>
              <a:rPr lang="en" altLang="zh-TW" sz="2400" b="0" i="0" u="none" strike="noStrike" dirty="0">
                <a:solidFill>
                  <a:schemeClr val="tx1"/>
                </a:solidFill>
                <a:effectLst/>
                <a:latin typeface="+mn-lt"/>
              </a:rPr>
              <a:t>ompare the differences in brain responses to these spatial terms between Chinese and English language users.</a:t>
            </a:r>
            <a:endParaRPr kumimoji="1" lang="zh-TW" altLang="en-US" sz="2400" dirty="0">
              <a:solidFill>
                <a:schemeClr val="tx1"/>
              </a:solidFill>
              <a:latin typeface="+mn-lt"/>
            </a:endParaRPr>
          </a:p>
        </p:txBody>
      </p:sp>
    </p:spTree>
    <p:extLst>
      <p:ext uri="{BB962C8B-B14F-4D97-AF65-F5344CB8AC3E}">
        <p14:creationId xmlns:p14="http://schemas.microsoft.com/office/powerpoint/2010/main" val="406619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311700" y="247533"/>
            <a:ext cx="8520600" cy="572700"/>
          </a:xfrm>
        </p:spPr>
        <p:txBody>
          <a:bodyPr>
            <a:normAutofit fontScale="90000"/>
          </a:bodyPr>
          <a:lstStyle/>
          <a:p>
            <a:r>
              <a:rPr kumimoji="1" lang="en-US" altLang="zh-TW" b="1" dirty="0">
                <a:latin typeface="+mn-lt"/>
              </a:rPr>
              <a:t>Summary</a:t>
            </a:r>
            <a:endParaRPr kumimoji="1" lang="zh-TW" altLang="en-US" b="1" dirty="0">
              <a:latin typeface="+mn-lt"/>
            </a:endParaRPr>
          </a:p>
        </p:txBody>
      </p:sp>
      <p:sp>
        <p:nvSpPr>
          <p:cNvPr id="3" name="文字方塊 2">
            <a:extLst>
              <a:ext uri="{FF2B5EF4-FFF2-40B4-BE49-F238E27FC236}">
                <a16:creationId xmlns:a16="http://schemas.microsoft.com/office/drawing/2014/main" id="{22AD6359-4110-50E2-9734-C24795625B73}"/>
              </a:ext>
            </a:extLst>
          </p:cNvPr>
          <p:cNvSpPr txBox="1"/>
          <p:nvPr/>
        </p:nvSpPr>
        <p:spPr>
          <a:xfrm>
            <a:off x="655983" y="1078650"/>
            <a:ext cx="8060634" cy="3170099"/>
          </a:xfrm>
          <a:prstGeom prst="rect">
            <a:avLst/>
          </a:prstGeom>
          <a:noFill/>
        </p:spPr>
        <p:txBody>
          <a:bodyPr wrap="square" rtlCol="0">
            <a:spAutoFit/>
          </a:bodyPr>
          <a:lstStyle/>
          <a:p>
            <a:pPr marL="342900" indent="-342900">
              <a:buFont typeface="Arial" panose="020B0604020202020204" pitchFamily="34" charset="0"/>
              <a:buChar char="•"/>
            </a:pPr>
            <a:r>
              <a:rPr lang="en" altLang="zh-TW" sz="2000" b="0" i="0" u="none" strike="noStrike" dirty="0">
                <a:solidFill>
                  <a:schemeClr val="accent1">
                    <a:lumMod val="50000"/>
                  </a:schemeClr>
                </a:solidFill>
                <a:effectLst/>
                <a:latin typeface="+mn-lt"/>
              </a:rPr>
              <a:t>Use Python to assist in analyzing spatial terms in text and corpus.</a:t>
            </a:r>
          </a:p>
          <a:p>
            <a:pPr marL="342900" indent="-342900">
              <a:buFont typeface="Arial" panose="020B0604020202020204" pitchFamily="34" charset="0"/>
              <a:buChar char="•"/>
            </a:pPr>
            <a:endParaRPr lang="en" altLang="zh-TW" sz="2000" dirty="0">
              <a:solidFill>
                <a:schemeClr val="accent1">
                  <a:lumMod val="50000"/>
                </a:schemeClr>
              </a:solidFill>
              <a:latin typeface="+mn-lt"/>
            </a:endParaRPr>
          </a:p>
          <a:p>
            <a:pPr marL="342900" indent="-342900">
              <a:buFont typeface="Arial" panose="020B0604020202020204" pitchFamily="34" charset="0"/>
              <a:buChar char="•"/>
            </a:pPr>
            <a:r>
              <a:rPr lang="en" altLang="zh-TW" sz="2000" b="0" i="0" u="none" strike="noStrike" dirty="0">
                <a:solidFill>
                  <a:schemeClr val="accent1">
                    <a:lumMod val="50000"/>
                  </a:schemeClr>
                </a:solidFill>
                <a:effectLst/>
                <a:latin typeface="+mn-lt"/>
              </a:rPr>
              <a:t>Understand the different categories </a:t>
            </a:r>
            <a:r>
              <a:rPr lang="en" altLang="zh-TW" sz="2000" dirty="0">
                <a:solidFill>
                  <a:schemeClr val="accent1">
                    <a:lumMod val="50000"/>
                  </a:schemeClr>
                </a:solidFill>
                <a:latin typeface="+mn-lt"/>
              </a:rPr>
              <a:t>between languages.</a:t>
            </a:r>
          </a:p>
          <a:p>
            <a:pPr marL="342900" indent="-342900">
              <a:buFont typeface="Arial" panose="020B0604020202020204" pitchFamily="34" charset="0"/>
              <a:buChar char="•"/>
            </a:pPr>
            <a:endParaRPr lang="en" altLang="zh-TW" sz="2000" dirty="0">
              <a:solidFill>
                <a:schemeClr val="accent1">
                  <a:lumMod val="50000"/>
                </a:schemeClr>
              </a:solidFill>
              <a:latin typeface="+mn-lt"/>
            </a:endParaRPr>
          </a:p>
          <a:p>
            <a:pPr marL="342900" indent="-342900">
              <a:buFont typeface="Arial" panose="020B0604020202020204" pitchFamily="34" charset="0"/>
              <a:buChar char="•"/>
            </a:pPr>
            <a:endParaRPr lang="en" altLang="zh-TW" sz="2000" dirty="0">
              <a:solidFill>
                <a:schemeClr val="accent1">
                  <a:lumMod val="50000"/>
                </a:schemeClr>
              </a:solidFill>
              <a:latin typeface="+mn-lt"/>
            </a:endParaRPr>
          </a:p>
          <a:p>
            <a:pPr marL="342900" indent="-342900">
              <a:buFont typeface="Arial" panose="020B0604020202020204" pitchFamily="34" charset="0"/>
              <a:buChar char="•"/>
            </a:pPr>
            <a:endParaRPr lang="en" altLang="zh-TW" sz="2000" dirty="0">
              <a:solidFill>
                <a:schemeClr val="accent1">
                  <a:lumMod val="50000"/>
                </a:schemeClr>
              </a:solidFill>
              <a:latin typeface="+mn-lt"/>
            </a:endParaRPr>
          </a:p>
          <a:p>
            <a:endParaRPr lang="en" altLang="zh-TW" sz="2000" dirty="0">
              <a:solidFill>
                <a:schemeClr val="accent1">
                  <a:lumMod val="50000"/>
                </a:schemeClr>
              </a:solidFill>
              <a:latin typeface="+mn-lt"/>
            </a:endParaRPr>
          </a:p>
          <a:p>
            <a:pPr marL="342900" indent="-342900">
              <a:buFont typeface="Arial" panose="020B0604020202020204" pitchFamily="34" charset="0"/>
              <a:buChar char="•"/>
            </a:pPr>
            <a:r>
              <a:rPr lang="en" altLang="zh-TW" sz="2000" b="0" i="0" u="none" strike="noStrike" dirty="0">
                <a:solidFill>
                  <a:schemeClr val="accent1">
                    <a:lumMod val="50000"/>
                  </a:schemeClr>
                </a:solidFill>
                <a:effectLst/>
                <a:latin typeface="+mn-lt"/>
              </a:rPr>
              <a:t>Extract specific data from open brain database.</a:t>
            </a:r>
          </a:p>
          <a:p>
            <a:pPr marL="342900" indent="-342900">
              <a:buFont typeface="Arial" panose="020B0604020202020204" pitchFamily="34" charset="0"/>
              <a:buChar char="•"/>
            </a:pPr>
            <a:endParaRPr kumimoji="1" lang="en" altLang="zh-TW" sz="2000" dirty="0">
              <a:solidFill>
                <a:schemeClr val="accent1">
                  <a:lumMod val="50000"/>
                </a:schemeClr>
              </a:solidFill>
              <a:latin typeface="+mn-lt"/>
            </a:endParaRPr>
          </a:p>
          <a:p>
            <a:pPr marL="342900" indent="-342900">
              <a:buFont typeface="Arial" panose="020B0604020202020204" pitchFamily="34" charset="0"/>
              <a:buChar char="•"/>
            </a:pPr>
            <a:endParaRPr kumimoji="1" lang="zh-TW" altLang="en-US" sz="2000" dirty="0">
              <a:solidFill>
                <a:schemeClr val="accent1">
                  <a:lumMod val="50000"/>
                </a:schemeClr>
              </a:solidFill>
              <a:latin typeface="+mn-lt"/>
            </a:endParaRPr>
          </a:p>
        </p:txBody>
      </p:sp>
      <p:sp>
        <p:nvSpPr>
          <p:cNvPr id="4" name="文字方塊 3">
            <a:extLst>
              <a:ext uri="{FF2B5EF4-FFF2-40B4-BE49-F238E27FC236}">
                <a16:creationId xmlns:a16="http://schemas.microsoft.com/office/drawing/2014/main" id="{C181A485-7AA9-B198-DD75-F14E0AB77C23}"/>
              </a:ext>
            </a:extLst>
          </p:cNvPr>
          <p:cNvSpPr txBox="1"/>
          <p:nvPr/>
        </p:nvSpPr>
        <p:spPr>
          <a:xfrm>
            <a:off x="1152938" y="2232811"/>
            <a:ext cx="6162261" cy="1169551"/>
          </a:xfrm>
          <a:prstGeom prst="rect">
            <a:avLst/>
          </a:prstGeom>
          <a:noFill/>
        </p:spPr>
        <p:txBody>
          <a:bodyPr wrap="square" rtlCol="0">
            <a:spAutoFit/>
          </a:bodyPr>
          <a:lstStyle/>
          <a:p>
            <a:pPr marL="342900" indent="-342900">
              <a:buFont typeface="Arial" panose="020B0604020202020204" pitchFamily="34" charset="0"/>
              <a:buChar char="•"/>
            </a:pPr>
            <a:r>
              <a:rPr lang="en" altLang="zh-TW" sz="1400" dirty="0">
                <a:solidFill>
                  <a:schemeClr val="accent1">
                    <a:lumMod val="50000"/>
                  </a:schemeClr>
                </a:solidFill>
                <a:latin typeface="+mn-lt"/>
              </a:rPr>
              <a:t>Spatial terms in EN version refer to some abstract concepts</a:t>
            </a:r>
          </a:p>
          <a:p>
            <a:endParaRPr lang="en" altLang="zh-TW" sz="1400" dirty="0">
              <a:solidFill>
                <a:schemeClr val="accent1">
                  <a:lumMod val="50000"/>
                </a:schemeClr>
              </a:solidFill>
              <a:latin typeface="+mn-lt"/>
            </a:endParaRPr>
          </a:p>
          <a:p>
            <a:pPr marL="342900" indent="-342900">
              <a:buFont typeface="Arial" panose="020B0604020202020204" pitchFamily="34" charset="0"/>
              <a:buChar char="•"/>
            </a:pPr>
            <a:r>
              <a:rPr lang="en" altLang="zh-TW" sz="1400" dirty="0">
                <a:solidFill>
                  <a:schemeClr val="accent1">
                    <a:lumMod val="50000"/>
                  </a:schemeClr>
                </a:solidFill>
                <a:latin typeface="+mn-lt"/>
              </a:rPr>
              <a:t>The same object in different languages have preference in using spatial terms</a:t>
            </a:r>
            <a:endParaRPr lang="en" altLang="zh-TW" sz="1400" b="0" i="0" u="none" strike="noStrike" dirty="0">
              <a:solidFill>
                <a:schemeClr val="accent1">
                  <a:lumMod val="50000"/>
                </a:schemeClr>
              </a:solidFill>
              <a:effectLst/>
              <a:latin typeface="+mn-lt"/>
            </a:endParaRPr>
          </a:p>
          <a:p>
            <a:endParaRPr kumimoji="1" lang="zh-TW" altLang="en-US" dirty="0"/>
          </a:p>
        </p:txBody>
      </p:sp>
      <p:sp>
        <p:nvSpPr>
          <p:cNvPr id="6" name="文字方塊 5">
            <a:extLst>
              <a:ext uri="{FF2B5EF4-FFF2-40B4-BE49-F238E27FC236}">
                <a16:creationId xmlns:a16="http://schemas.microsoft.com/office/drawing/2014/main" id="{40B503A4-578C-9CF2-56B5-80C720912B96}"/>
              </a:ext>
            </a:extLst>
          </p:cNvPr>
          <p:cNvSpPr txBox="1"/>
          <p:nvPr/>
        </p:nvSpPr>
        <p:spPr>
          <a:xfrm>
            <a:off x="1152939" y="3663973"/>
            <a:ext cx="6271592" cy="954107"/>
          </a:xfrm>
          <a:prstGeom prst="rect">
            <a:avLst/>
          </a:prstGeom>
          <a:noFill/>
        </p:spPr>
        <p:txBody>
          <a:bodyPr wrap="square" rtlCol="0">
            <a:spAutoFit/>
          </a:bodyPr>
          <a:lstStyle/>
          <a:p>
            <a:pPr marL="285750" indent="-285750">
              <a:buFont typeface="Arial" panose="020B0604020202020204" pitchFamily="34" charset="0"/>
              <a:buChar char="•"/>
            </a:pPr>
            <a:r>
              <a:rPr lang="en" altLang="zh-TW" b="0" i="0" u="none" strike="noStrike" dirty="0">
                <a:solidFill>
                  <a:schemeClr val="tx1"/>
                </a:solidFill>
                <a:effectLst/>
                <a:latin typeface="+mn-lt"/>
              </a:rPr>
              <a:t>The characteristics of fMRI are not suitable for studying short-term differences in the brain.</a:t>
            </a:r>
          </a:p>
          <a:p>
            <a:pPr marL="285750" indent="-285750">
              <a:buFont typeface="Arial" panose="020B0604020202020204" pitchFamily="34" charset="0"/>
              <a:buChar char="•"/>
            </a:pPr>
            <a:endParaRPr lang="en" altLang="zh-TW" b="0" i="0" u="none" strike="noStrike" dirty="0">
              <a:solidFill>
                <a:schemeClr val="tx1"/>
              </a:solidFill>
              <a:effectLst/>
              <a:latin typeface="+mn-lt"/>
            </a:endParaRPr>
          </a:p>
          <a:p>
            <a:pPr marL="342900" indent="-342900">
              <a:buFont typeface="Arial" panose="020B0604020202020204" pitchFamily="34" charset="0"/>
              <a:buChar char="•"/>
            </a:pPr>
            <a:r>
              <a:rPr lang="en" altLang="zh-TW" b="0" i="0" u="none" strike="noStrike" dirty="0">
                <a:solidFill>
                  <a:schemeClr val="tx1"/>
                </a:solidFill>
                <a:effectLst/>
                <a:latin typeface="+mn-lt"/>
              </a:rPr>
              <a:t>Interpreting results from fMRI data is challenging.</a:t>
            </a:r>
            <a:endParaRPr kumimoji="1" lang="zh-TW" altLang="en-US" dirty="0">
              <a:solidFill>
                <a:schemeClr val="tx1"/>
              </a:solidFill>
              <a:latin typeface="+mn-lt"/>
            </a:endParaRPr>
          </a:p>
        </p:txBody>
      </p:sp>
    </p:spTree>
    <p:extLst>
      <p:ext uri="{BB962C8B-B14F-4D97-AF65-F5344CB8AC3E}">
        <p14:creationId xmlns:p14="http://schemas.microsoft.com/office/powerpoint/2010/main" val="27950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2C801-874A-A6EC-FF20-54E1C9BF64CA}"/>
              </a:ext>
            </a:extLst>
          </p:cNvPr>
          <p:cNvSpPr>
            <a:spLocks noGrp="1"/>
          </p:cNvSpPr>
          <p:nvPr>
            <p:ph type="title"/>
          </p:nvPr>
        </p:nvSpPr>
        <p:spPr/>
        <p:txBody>
          <a:bodyPr>
            <a:noAutofit/>
          </a:bodyPr>
          <a:lstStyle/>
          <a:p>
            <a:r>
              <a:rPr kumimoji="1" lang="en-US" altLang="zh-TW" b="1" dirty="0">
                <a:latin typeface="+mj-lt"/>
              </a:rPr>
              <a:t>Discussion</a:t>
            </a:r>
            <a:endParaRPr kumimoji="1" lang="zh-TW" altLang="en-US" b="1" dirty="0">
              <a:latin typeface="+mj-lt"/>
            </a:endParaRPr>
          </a:p>
        </p:txBody>
      </p:sp>
      <p:sp>
        <p:nvSpPr>
          <p:cNvPr id="3" name="文字版面配置區 2">
            <a:extLst>
              <a:ext uri="{FF2B5EF4-FFF2-40B4-BE49-F238E27FC236}">
                <a16:creationId xmlns:a16="http://schemas.microsoft.com/office/drawing/2014/main" id="{14AAB982-F089-3BD7-9399-43B5A72CE98A}"/>
              </a:ext>
            </a:extLst>
          </p:cNvPr>
          <p:cNvSpPr>
            <a:spLocks noGrp="1"/>
          </p:cNvSpPr>
          <p:nvPr>
            <p:ph type="body" idx="1"/>
          </p:nvPr>
        </p:nvSpPr>
        <p:spPr>
          <a:xfrm>
            <a:off x="311700" y="1378106"/>
            <a:ext cx="8520600" cy="3416400"/>
          </a:xfrm>
        </p:spPr>
        <p:txBody>
          <a:bodyPr>
            <a:normAutofit/>
          </a:bodyPr>
          <a:lstStyle/>
          <a:p>
            <a:pPr>
              <a:buClr>
                <a:schemeClr val="tx1"/>
              </a:buClr>
              <a:buSzPct val="66000"/>
            </a:pPr>
            <a:r>
              <a:rPr kumimoji="1" lang="en-US" altLang="zh-TW" sz="2400" dirty="0">
                <a:solidFill>
                  <a:schemeClr val="tx1"/>
                </a:solidFill>
                <a:latin typeface="+mn-lt"/>
              </a:rPr>
              <a:t>In order to correspond to the brain database, the accuracy of the co-location plot decrease.</a:t>
            </a:r>
          </a:p>
          <a:p>
            <a:pPr>
              <a:buClr>
                <a:schemeClr val="tx1"/>
              </a:buClr>
              <a:buSzPct val="66000"/>
            </a:pPr>
            <a:endParaRPr kumimoji="1" lang="en-US" altLang="zh-TW" sz="2400" dirty="0">
              <a:solidFill>
                <a:schemeClr val="tx1"/>
              </a:solidFill>
              <a:latin typeface="+mn-lt"/>
            </a:endParaRPr>
          </a:p>
          <a:p>
            <a:pPr>
              <a:buClr>
                <a:schemeClr val="tx1"/>
              </a:buClr>
              <a:buSzPct val="66000"/>
            </a:pPr>
            <a:r>
              <a:rPr kumimoji="1" lang="en-US" altLang="zh-TW" sz="2400" dirty="0">
                <a:solidFill>
                  <a:schemeClr val="tx1"/>
                </a:solidFill>
                <a:latin typeface="+mn-lt"/>
              </a:rPr>
              <a:t>How to infer results from corpus data to brain data?</a:t>
            </a:r>
          </a:p>
          <a:p>
            <a:pPr>
              <a:buClr>
                <a:schemeClr val="tx1"/>
              </a:buClr>
              <a:buSzPct val="66000"/>
            </a:pPr>
            <a:endParaRPr kumimoji="1" lang="zh-TW" altLang="en-US" sz="2400" dirty="0">
              <a:solidFill>
                <a:schemeClr val="tx1"/>
              </a:solidFill>
              <a:latin typeface="+mn-lt"/>
            </a:endParaRPr>
          </a:p>
        </p:txBody>
      </p:sp>
    </p:spTree>
    <p:extLst>
      <p:ext uri="{BB962C8B-B14F-4D97-AF65-F5344CB8AC3E}">
        <p14:creationId xmlns:p14="http://schemas.microsoft.com/office/powerpoint/2010/main" val="121048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05" name="Google Shape;105;p20"/>
          <p:cNvSpPr txBox="1"/>
          <p:nvPr/>
        </p:nvSpPr>
        <p:spPr>
          <a:xfrm>
            <a:off x="1035089" y="551634"/>
            <a:ext cx="8108911" cy="3897647"/>
          </a:xfrm>
          <a:prstGeom prst="rect">
            <a:avLst/>
          </a:prstGeom>
          <a:noFill/>
          <a:ln>
            <a:noFill/>
          </a:ln>
        </p:spPr>
        <p:txBody>
          <a:bodyPr spcFirstLastPara="1" wrap="square" lIns="91425" tIns="91425" rIns="91425" bIns="91425" anchor="t" anchorCtr="0">
            <a:noAutofit/>
          </a:bodyPr>
          <a:lstStyle/>
          <a:p>
            <a:pPr marL="431800" lvl="0" indent="-285750" algn="l" rtl="0">
              <a:spcBef>
                <a:spcPts val="0"/>
              </a:spcBef>
              <a:spcAft>
                <a:spcPts val="0"/>
              </a:spcAft>
              <a:buClr>
                <a:schemeClr val="tx1"/>
              </a:buClr>
              <a:buSzPct val="80000"/>
              <a:buFont typeface="+mj-lt"/>
              <a:buAutoNum type="arabicPeriod"/>
            </a:pPr>
            <a:r>
              <a:rPr lang="en" altLang="zh-TW" sz="1300" b="0" i="0" u="none" strike="noStrike" dirty="0">
                <a:solidFill>
                  <a:schemeClr val="tx1"/>
                </a:solidFill>
                <a:effectLst/>
                <a:latin typeface="Times" pitchFamily="2" charset="0"/>
              </a:rPr>
              <a:t>Lakoff, G., &amp; Johnson, M. (2008). </a:t>
            </a:r>
            <a:r>
              <a:rPr lang="en" altLang="zh-TW" sz="1300" b="0" i="1" u="none" strike="noStrike" dirty="0">
                <a:solidFill>
                  <a:schemeClr val="tx1"/>
                </a:solidFill>
                <a:effectLst/>
                <a:latin typeface="Times" pitchFamily="2" charset="0"/>
              </a:rPr>
              <a:t>Metaphors we live by</a:t>
            </a:r>
            <a:r>
              <a:rPr lang="en" altLang="zh-TW" sz="1300" b="0" i="0" u="none" strike="noStrike" dirty="0">
                <a:solidFill>
                  <a:schemeClr val="tx1"/>
                </a:solidFill>
                <a:effectLst/>
                <a:latin typeface="Times" pitchFamily="2" charset="0"/>
              </a:rPr>
              <a:t>. University of Chicago press.</a:t>
            </a:r>
          </a:p>
          <a:p>
            <a:pPr marL="431800" lvl="0" indent="-285750" algn="l" rtl="0">
              <a:spcBef>
                <a:spcPts val="0"/>
              </a:spcBef>
              <a:spcAft>
                <a:spcPts val="0"/>
              </a:spcAft>
              <a:buClr>
                <a:schemeClr val="tx1"/>
              </a:buClr>
              <a:buSzPct val="80000"/>
              <a:buFont typeface="+mj-lt"/>
              <a:buAutoNum type="arabicPeriod"/>
            </a:pPr>
            <a:r>
              <a:rPr lang="en" altLang="zh-TW" sz="1300" b="0" i="0" u="none" strike="noStrike" dirty="0" err="1">
                <a:solidFill>
                  <a:schemeClr val="tx1"/>
                </a:solidFill>
                <a:effectLst/>
                <a:latin typeface="Times" pitchFamily="2" charset="0"/>
              </a:rPr>
              <a:t>Näätänen</a:t>
            </a:r>
            <a:r>
              <a:rPr lang="en" altLang="zh-TW" sz="1300" b="0" i="0" u="none" strike="noStrike" dirty="0">
                <a:solidFill>
                  <a:schemeClr val="tx1"/>
                </a:solidFill>
                <a:effectLst/>
                <a:latin typeface="Times" pitchFamily="2" charset="0"/>
              </a:rPr>
              <a:t>, R., </a:t>
            </a:r>
            <a:r>
              <a:rPr lang="en" altLang="zh-TW" sz="1300" b="0" i="0" u="none" strike="noStrike" dirty="0" err="1">
                <a:solidFill>
                  <a:schemeClr val="tx1"/>
                </a:solidFill>
                <a:effectLst/>
                <a:latin typeface="Times" pitchFamily="2" charset="0"/>
              </a:rPr>
              <a:t>Lehtokoski</a:t>
            </a:r>
            <a:r>
              <a:rPr lang="en" altLang="zh-TW" sz="1300" b="0" i="0" u="none" strike="noStrike" dirty="0">
                <a:solidFill>
                  <a:schemeClr val="tx1"/>
                </a:solidFill>
                <a:effectLst/>
                <a:latin typeface="Times" pitchFamily="2" charset="0"/>
              </a:rPr>
              <a:t>, A., </a:t>
            </a:r>
            <a:r>
              <a:rPr lang="en" altLang="zh-TW" sz="1300" b="0" i="0" u="none" strike="noStrike" dirty="0" err="1">
                <a:solidFill>
                  <a:schemeClr val="tx1"/>
                </a:solidFill>
                <a:effectLst/>
                <a:latin typeface="Times" pitchFamily="2" charset="0"/>
              </a:rPr>
              <a:t>Lennes</a:t>
            </a:r>
            <a:r>
              <a:rPr lang="en" altLang="zh-TW" sz="1300" b="0" i="0" u="none" strike="noStrike" dirty="0">
                <a:solidFill>
                  <a:schemeClr val="tx1"/>
                </a:solidFill>
                <a:effectLst/>
                <a:latin typeface="Times" pitchFamily="2" charset="0"/>
              </a:rPr>
              <a:t>, M., </a:t>
            </a:r>
            <a:r>
              <a:rPr lang="en" altLang="zh-TW" sz="1300" b="0" i="0" u="none" strike="noStrike" dirty="0" err="1">
                <a:solidFill>
                  <a:schemeClr val="tx1"/>
                </a:solidFill>
                <a:effectLst/>
                <a:latin typeface="Times" pitchFamily="2" charset="0"/>
              </a:rPr>
              <a:t>Cheour</a:t>
            </a:r>
            <a:r>
              <a:rPr lang="en" altLang="zh-TW" sz="1300" b="0" i="0" u="none" strike="noStrike" dirty="0">
                <a:solidFill>
                  <a:schemeClr val="tx1"/>
                </a:solidFill>
                <a:effectLst/>
                <a:latin typeface="Times" pitchFamily="2" charset="0"/>
              </a:rPr>
              <a:t>, M., </a:t>
            </a:r>
            <a:r>
              <a:rPr lang="en" altLang="zh-TW" sz="1300" b="0" i="0" u="none" strike="noStrike" dirty="0" err="1">
                <a:solidFill>
                  <a:schemeClr val="tx1"/>
                </a:solidFill>
                <a:effectLst/>
                <a:latin typeface="Times" pitchFamily="2" charset="0"/>
              </a:rPr>
              <a:t>Huotilainen</a:t>
            </a:r>
            <a:r>
              <a:rPr lang="en" altLang="zh-TW" sz="1300" b="0" i="0" u="none" strike="noStrike" dirty="0">
                <a:solidFill>
                  <a:schemeClr val="tx1"/>
                </a:solidFill>
                <a:effectLst/>
                <a:latin typeface="Times" pitchFamily="2" charset="0"/>
              </a:rPr>
              <a:t>, M., </a:t>
            </a:r>
            <a:r>
              <a:rPr lang="en" altLang="zh-TW" sz="1300" b="0" i="0" u="none" strike="noStrike" dirty="0" err="1">
                <a:solidFill>
                  <a:schemeClr val="tx1"/>
                </a:solidFill>
                <a:effectLst/>
                <a:latin typeface="Times" pitchFamily="2" charset="0"/>
              </a:rPr>
              <a:t>Iivonen</a:t>
            </a:r>
            <a:r>
              <a:rPr lang="en" altLang="zh-TW" sz="1300" b="0" i="0" u="none" strike="noStrike" dirty="0">
                <a:solidFill>
                  <a:schemeClr val="tx1"/>
                </a:solidFill>
                <a:effectLst/>
                <a:latin typeface="Times" pitchFamily="2" charset="0"/>
              </a:rPr>
              <a:t>, A., ... &amp; </a:t>
            </a:r>
            <a:r>
              <a:rPr lang="en" altLang="zh-TW" sz="1300" b="0" i="0" u="none" strike="noStrike" dirty="0" err="1">
                <a:solidFill>
                  <a:schemeClr val="tx1"/>
                </a:solidFill>
                <a:effectLst/>
                <a:latin typeface="Times" pitchFamily="2" charset="0"/>
              </a:rPr>
              <a:t>Alho</a:t>
            </a:r>
            <a:r>
              <a:rPr lang="en" altLang="zh-TW" sz="1300" b="0" i="0" u="none" strike="noStrike" dirty="0">
                <a:solidFill>
                  <a:schemeClr val="tx1"/>
                </a:solidFill>
                <a:effectLst/>
                <a:latin typeface="Times" pitchFamily="2" charset="0"/>
              </a:rPr>
              <a:t>, K. (1997). Language-specific phoneme representations revealed by electric and magnetic brain responses. </a:t>
            </a:r>
            <a:r>
              <a:rPr lang="en" altLang="zh-TW" sz="1300" b="0" i="1" u="none" strike="noStrike" dirty="0">
                <a:solidFill>
                  <a:schemeClr val="tx1"/>
                </a:solidFill>
                <a:effectLst/>
                <a:latin typeface="Times" pitchFamily="2" charset="0"/>
              </a:rPr>
              <a:t>Nature</a:t>
            </a:r>
            <a:r>
              <a:rPr lang="en" altLang="zh-TW" sz="1300" b="0" i="0" u="none" strike="noStrike" dirty="0">
                <a:solidFill>
                  <a:schemeClr val="tx1"/>
                </a:solidFill>
                <a:effectLst/>
                <a:latin typeface="Times" pitchFamily="2" charset="0"/>
              </a:rPr>
              <a:t>, </a:t>
            </a:r>
            <a:r>
              <a:rPr lang="en" altLang="zh-TW" sz="1300" b="0" i="1" u="none" strike="noStrike" dirty="0">
                <a:solidFill>
                  <a:schemeClr val="tx1"/>
                </a:solidFill>
                <a:effectLst/>
                <a:latin typeface="Times" pitchFamily="2" charset="0"/>
              </a:rPr>
              <a:t>385</a:t>
            </a:r>
            <a:r>
              <a:rPr lang="en" altLang="zh-TW" sz="1300" b="0" i="0" u="none" strike="noStrike" dirty="0">
                <a:solidFill>
                  <a:schemeClr val="tx1"/>
                </a:solidFill>
                <a:effectLst/>
                <a:latin typeface="Times" pitchFamily="2" charset="0"/>
              </a:rPr>
              <a:t>(6615), 432-434.</a:t>
            </a:r>
          </a:p>
          <a:p>
            <a:pPr marL="431800" lvl="0" indent="-285750" algn="l" rtl="0">
              <a:spcBef>
                <a:spcPts val="0"/>
              </a:spcBef>
              <a:spcAft>
                <a:spcPts val="0"/>
              </a:spcAft>
              <a:buClr>
                <a:schemeClr val="tx1"/>
              </a:buClr>
              <a:buSzPct val="80000"/>
              <a:buFont typeface="+mj-lt"/>
              <a:buAutoNum type="arabicPeriod"/>
            </a:pPr>
            <a:r>
              <a:rPr lang="en" altLang="zh-TW" sz="1300" b="0" i="0" u="none" strike="noStrike" dirty="0">
                <a:solidFill>
                  <a:schemeClr val="tx1"/>
                </a:solidFill>
                <a:effectLst/>
                <a:latin typeface="Times" pitchFamily="2" charset="0"/>
              </a:rPr>
              <a:t>Thierry, G., </a:t>
            </a:r>
            <a:r>
              <a:rPr lang="en" altLang="zh-TW" sz="1300" b="0" i="0" u="none" strike="noStrike" dirty="0" err="1">
                <a:solidFill>
                  <a:schemeClr val="tx1"/>
                </a:solidFill>
                <a:effectLst/>
                <a:latin typeface="Times" pitchFamily="2" charset="0"/>
              </a:rPr>
              <a:t>Athanasopoulos</a:t>
            </a:r>
            <a:r>
              <a:rPr lang="en" altLang="zh-TW" sz="1300" b="0" i="0" u="none" strike="noStrike" dirty="0">
                <a:solidFill>
                  <a:schemeClr val="tx1"/>
                </a:solidFill>
                <a:effectLst/>
                <a:latin typeface="Times" pitchFamily="2" charset="0"/>
              </a:rPr>
              <a:t>, P., </a:t>
            </a:r>
            <a:r>
              <a:rPr lang="en" altLang="zh-TW" sz="1300" b="0" i="0" u="none" strike="noStrike" dirty="0" err="1">
                <a:solidFill>
                  <a:schemeClr val="tx1"/>
                </a:solidFill>
                <a:effectLst/>
                <a:latin typeface="Times" pitchFamily="2" charset="0"/>
              </a:rPr>
              <a:t>Wiggett</a:t>
            </a:r>
            <a:r>
              <a:rPr lang="en" altLang="zh-TW" sz="1300" b="0" i="0" u="none" strike="noStrike" dirty="0">
                <a:solidFill>
                  <a:schemeClr val="tx1"/>
                </a:solidFill>
                <a:effectLst/>
                <a:latin typeface="Times" pitchFamily="2" charset="0"/>
              </a:rPr>
              <a:t>, A., Dering, B., &amp; </a:t>
            </a:r>
            <a:r>
              <a:rPr lang="en" altLang="zh-TW" sz="1300" b="0" i="0" u="none" strike="noStrike" dirty="0" err="1">
                <a:solidFill>
                  <a:schemeClr val="tx1"/>
                </a:solidFill>
                <a:effectLst/>
                <a:latin typeface="Times" pitchFamily="2" charset="0"/>
              </a:rPr>
              <a:t>Kuipers</a:t>
            </a:r>
            <a:r>
              <a:rPr lang="en" altLang="zh-TW" sz="1300" b="0" i="0" u="none" strike="noStrike" dirty="0">
                <a:solidFill>
                  <a:schemeClr val="tx1"/>
                </a:solidFill>
                <a:effectLst/>
                <a:latin typeface="Times" pitchFamily="2" charset="0"/>
              </a:rPr>
              <a:t>, J. R. (2009). Unconscious effects of language-specific terminology on </a:t>
            </a:r>
            <a:r>
              <a:rPr lang="en" altLang="zh-TW" sz="1300" b="0" i="0" u="none" strike="noStrike" dirty="0" err="1">
                <a:solidFill>
                  <a:schemeClr val="tx1"/>
                </a:solidFill>
                <a:effectLst/>
                <a:latin typeface="Times" pitchFamily="2" charset="0"/>
              </a:rPr>
              <a:t>preattentive</a:t>
            </a:r>
            <a:r>
              <a:rPr lang="en" altLang="zh-TW" sz="1300" b="0" i="0" u="none" strike="noStrike" dirty="0">
                <a:solidFill>
                  <a:schemeClr val="tx1"/>
                </a:solidFill>
                <a:effectLst/>
                <a:latin typeface="Times" pitchFamily="2" charset="0"/>
              </a:rPr>
              <a:t> color perception. </a:t>
            </a:r>
            <a:r>
              <a:rPr lang="en" altLang="zh-TW" sz="1300" b="0" i="1" u="none" strike="noStrike" dirty="0">
                <a:solidFill>
                  <a:schemeClr val="tx1"/>
                </a:solidFill>
                <a:effectLst/>
                <a:latin typeface="Times" pitchFamily="2" charset="0"/>
              </a:rPr>
              <a:t>Proceedings of the National Academy of Sciences</a:t>
            </a:r>
            <a:r>
              <a:rPr lang="en" altLang="zh-TW" sz="1300" b="0" i="0" u="none" strike="noStrike" dirty="0">
                <a:solidFill>
                  <a:schemeClr val="tx1"/>
                </a:solidFill>
                <a:effectLst/>
                <a:latin typeface="Times" pitchFamily="2" charset="0"/>
              </a:rPr>
              <a:t>, </a:t>
            </a:r>
            <a:r>
              <a:rPr lang="en" altLang="zh-TW" sz="1300" b="0" i="1" u="none" strike="noStrike" dirty="0">
                <a:solidFill>
                  <a:schemeClr val="tx1"/>
                </a:solidFill>
                <a:effectLst/>
                <a:latin typeface="Times" pitchFamily="2" charset="0"/>
              </a:rPr>
              <a:t>106</a:t>
            </a:r>
            <a:r>
              <a:rPr lang="en" altLang="zh-TW" sz="1300" b="0" i="0" u="none" strike="noStrike" dirty="0">
                <a:solidFill>
                  <a:schemeClr val="tx1"/>
                </a:solidFill>
                <a:effectLst/>
                <a:latin typeface="Times" pitchFamily="2" charset="0"/>
              </a:rPr>
              <a:t>(11), 4567-4570.</a:t>
            </a:r>
          </a:p>
          <a:p>
            <a:pPr marL="431800" lvl="0" indent="-285750" algn="l" rtl="0">
              <a:spcBef>
                <a:spcPts val="0"/>
              </a:spcBef>
              <a:spcAft>
                <a:spcPts val="0"/>
              </a:spcAft>
              <a:buClr>
                <a:schemeClr val="tx1"/>
              </a:buClr>
              <a:buSzPct val="80000"/>
              <a:buFont typeface="+mj-lt"/>
              <a:buAutoNum type="arabicPeriod"/>
            </a:pP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Whorf, Benjamin Lee (1956) [1936?]. “An American Indian model of the universe”. In Carroll, J. B. (ed.). </a:t>
            </a:r>
            <a:r>
              <a:rPr lang="en-US" altLang="zh-TW" sz="1300" i="1"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Language, Thought, and Reality: Selected Writings of Benjamin Lee Whorf. Cambridge</a:t>
            </a: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 Massachusetts: Technology Press of Massachusetts Institute of Technology. pp. 57–64.</a:t>
            </a:r>
            <a:endParaRPr lang="en-US" altLang="zh-TW" sz="1300" dirty="0">
              <a:solidFill>
                <a:schemeClr val="tx1"/>
              </a:solidFill>
              <a:latin typeface="新細明體" panose="02020500000000000000" pitchFamily="18" charset="-120"/>
              <a:ea typeface="新細明體" panose="02020500000000000000" pitchFamily="18" charset="-120"/>
              <a:cs typeface="新細明體" panose="02020500000000000000" pitchFamily="18" charset="-120"/>
            </a:endParaRPr>
          </a:p>
          <a:p>
            <a:pPr marL="431800" lvl="0" indent="-285750" algn="l" rtl="0">
              <a:spcBef>
                <a:spcPts val="0"/>
              </a:spcBef>
              <a:spcAft>
                <a:spcPts val="0"/>
              </a:spcAft>
              <a:buClr>
                <a:schemeClr val="tx1"/>
              </a:buClr>
              <a:buSzPct val="80000"/>
              <a:buFont typeface="+mj-lt"/>
              <a:buAutoNum type="arabicPeriod"/>
            </a:pP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Boroditsky L., Gaby, A. (2010). “Remembrances of times East: Absolute Spatial Representations of time in an Australian Aboriginal Community.” </a:t>
            </a:r>
            <a:r>
              <a:rPr lang="en-US" altLang="zh-TW" sz="1300" i="1"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Sci.</a:t>
            </a:r>
            <a:endParaRPr lang="en-US" altLang="zh-TW" sz="1300" i="1" dirty="0">
              <a:solidFill>
                <a:schemeClr val="tx1"/>
              </a:solidFill>
              <a:latin typeface="新細明體" panose="02020500000000000000" pitchFamily="18" charset="-120"/>
              <a:ea typeface="新細明體" panose="02020500000000000000" pitchFamily="18" charset="-120"/>
              <a:cs typeface="新細明體" panose="02020500000000000000" pitchFamily="18" charset="-120"/>
            </a:endParaRPr>
          </a:p>
          <a:p>
            <a:pPr marL="431800" lvl="0" indent="-285750" algn="l" rtl="0">
              <a:spcBef>
                <a:spcPts val="0"/>
              </a:spcBef>
              <a:spcAft>
                <a:spcPts val="0"/>
              </a:spcAft>
              <a:buClr>
                <a:schemeClr val="tx1"/>
              </a:buClr>
              <a:buSzPct val="80000"/>
              <a:buFont typeface="+mj-lt"/>
              <a:buAutoNum type="arabicPeriod"/>
            </a:pP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Boroditsky, L. (2008). Do English and Mandarin Speakers think Differently about Time? </a:t>
            </a:r>
            <a:r>
              <a:rPr lang="en-US" altLang="zh-TW" sz="1300" i="1" dirty="0">
                <a:solidFill>
                  <a:schemeClr val="tx1"/>
                </a:solidFill>
                <a:effectLst/>
                <a:latin typeface="新細明體" panose="02020500000000000000" pitchFamily="18" charset="-120"/>
                <a:ea typeface="新細明體" panose="02020500000000000000" pitchFamily="18" charset="-120"/>
                <a:cs typeface="新細明體" panose="02020500000000000000" pitchFamily="18" charset="-120"/>
              </a:rPr>
              <a:t>Proceedings of the 30th annual conference of the cognitive science society</a:t>
            </a: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 pp. 64-70</a:t>
            </a:r>
            <a:endParaRPr lang="en-US" altLang="zh-TW" sz="1300" dirty="0">
              <a:solidFill>
                <a:schemeClr val="tx1"/>
              </a:solidFill>
              <a:latin typeface="新細明體" panose="02020500000000000000" pitchFamily="18" charset="-120"/>
              <a:ea typeface="新細明體" panose="02020500000000000000" pitchFamily="18" charset="-120"/>
              <a:cs typeface="新細明體" panose="02020500000000000000" pitchFamily="18" charset="-120"/>
            </a:endParaRPr>
          </a:p>
          <a:p>
            <a:pPr marL="431800" lvl="0" indent="-285750" algn="l" rtl="0">
              <a:spcBef>
                <a:spcPts val="0"/>
              </a:spcBef>
              <a:spcAft>
                <a:spcPts val="0"/>
              </a:spcAft>
              <a:buClr>
                <a:schemeClr val="tx1"/>
              </a:buClr>
              <a:buSzPct val="80000"/>
              <a:buFont typeface="+mj-lt"/>
              <a:buAutoNum type="arabicPeriod"/>
            </a:pP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Chen, Alvin Cheng-Hsien. "Words, constructions and corpora: Network representations of constructional semantics for Mandarin space particles" </a:t>
            </a:r>
            <a:r>
              <a:rPr lang="en-US" altLang="zh-TW" sz="1300" i="1"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Corpus Linguistics and Linguistic Theory</a:t>
            </a: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 vol. 18, no. 2, 2022, pp. 209-235. </a:t>
            </a:r>
            <a:r>
              <a:rPr lang="en-US" altLang="zh-TW" sz="1300" u="sng"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hlinkClick r:id="rId3">
                  <a:extLst>
                    <a:ext uri="{A12FA001-AC4F-418D-AE19-62706E023703}">
                      <ahyp:hlinkClr xmlns:ahyp="http://schemas.microsoft.com/office/drawing/2018/hyperlinkcolor" val="tx"/>
                    </a:ext>
                  </a:extLst>
                </a:hlinkClick>
              </a:rPr>
              <a:t>https://doi.org/10.1515/cllt-2020-0012</a:t>
            </a:r>
            <a:endParaRPr lang="en-US" altLang="zh-TW" sz="1300" u="sng" dirty="0">
              <a:solidFill>
                <a:schemeClr val="tx1"/>
              </a:solidFill>
              <a:latin typeface="新細明體" panose="02020500000000000000" pitchFamily="18" charset="-120"/>
              <a:ea typeface="新細明體" panose="02020500000000000000" pitchFamily="18" charset="-120"/>
              <a:cs typeface="新細明體" panose="02020500000000000000" pitchFamily="18" charset="-120"/>
            </a:endParaRPr>
          </a:p>
          <a:p>
            <a:pPr marL="431800" lvl="0" indent="-285750" algn="l" rtl="0">
              <a:spcBef>
                <a:spcPts val="0"/>
              </a:spcBef>
              <a:spcAft>
                <a:spcPts val="0"/>
              </a:spcAft>
              <a:buClr>
                <a:schemeClr val="tx1"/>
              </a:buClr>
              <a:buSzPct val="80000"/>
              <a:buFont typeface="+mj-lt"/>
              <a:buAutoNum type="arabicPeriod"/>
            </a:pPr>
            <a:r>
              <a:rPr lang="en-US" altLang="zh-TW" sz="1300" dirty="0" err="1">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Stehwien</a:t>
            </a: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 S., Henke, L., Hale, J., Brennan, J., &amp; Meyer, L. (2020, May). The Little Prince in 26 languages: Towards a multilingual neuro-cognitive corpus. In </a:t>
            </a:r>
            <a:r>
              <a:rPr lang="en-US" altLang="zh-TW" sz="1300" i="1"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Proceedings of the Second Workshop on Linguistic and Neurocognitive Resources</a:t>
            </a:r>
            <a:r>
              <a:rPr lang="en-US" altLang="zh-TW" sz="1300" dirty="0">
                <a:solidFill>
                  <a:schemeClr val="tx1"/>
                </a:solidFill>
                <a:effectLst/>
                <a:latin typeface="Times New Roman" panose="02020603050405020304" pitchFamily="18" charset="0"/>
                <a:ea typeface="新細明體" panose="02020500000000000000" pitchFamily="18" charset="-120"/>
                <a:cs typeface="新細明體" panose="02020500000000000000" pitchFamily="18" charset="-120"/>
              </a:rPr>
              <a:t>(pp. 43-49).</a:t>
            </a:r>
            <a:endParaRPr lang="en" altLang="zh-TW" sz="1300" b="0" i="0" u="none" strike="noStrike" dirty="0">
              <a:solidFill>
                <a:schemeClr val="tx1"/>
              </a:solidFill>
              <a:effectLst/>
              <a:latin typeface="Times" pitchFamily="2" charset="0"/>
            </a:endParaRPr>
          </a:p>
          <a:p>
            <a:pPr marL="431800" lvl="0" indent="-285750" algn="l" rtl="0">
              <a:spcBef>
                <a:spcPts val="0"/>
              </a:spcBef>
              <a:spcAft>
                <a:spcPts val="0"/>
              </a:spcAft>
              <a:buClr>
                <a:schemeClr val="tx1"/>
              </a:buClr>
              <a:buSzPct val="80000"/>
              <a:buFont typeface="+mj-lt"/>
              <a:buAutoNum type="arabicPeriod"/>
            </a:pPr>
            <a:r>
              <a:rPr lang="en" altLang="zh-TW" sz="1300" b="0" dirty="0">
                <a:solidFill>
                  <a:schemeClr val="tx1"/>
                </a:solidFill>
                <a:effectLst/>
                <a:latin typeface="Times" pitchFamily="2" charset="0"/>
                <a:hlinkClick r:id="rId4">
                  <a:extLst>
                    <a:ext uri="{A12FA001-AC4F-418D-AE19-62706E023703}">
                      <ahyp:hlinkClr xmlns:ahyp="http://schemas.microsoft.com/office/drawing/2018/hyperlinkcolor" val="tx"/>
                    </a:ext>
                  </a:extLst>
                </a:hlinkClick>
              </a:rPr>
              <a:t>https://alvinntnu.github.io/presentations/NCCU06282021/NCCU-TALK-2021-06-28.html#/</a:t>
            </a:r>
            <a:endParaRPr lang="en" altLang="zh-TW" sz="1300" dirty="0">
              <a:solidFill>
                <a:schemeClr val="tx1"/>
              </a:solidFill>
              <a:latin typeface="Times" pitchFamily="2" charset="0"/>
            </a:endParaRPr>
          </a:p>
          <a:p>
            <a:pPr marL="431800" lvl="0" indent="-285750" algn="l" rtl="0">
              <a:spcBef>
                <a:spcPts val="0"/>
              </a:spcBef>
              <a:spcAft>
                <a:spcPts val="0"/>
              </a:spcAft>
              <a:buClr>
                <a:schemeClr val="tx1"/>
              </a:buClr>
              <a:buSzPct val="80000"/>
              <a:buFont typeface="+mj-lt"/>
              <a:buAutoNum type="arabicPeriod"/>
            </a:pPr>
            <a:r>
              <a:rPr lang="en" altLang="zh-TW" sz="1300" b="0" dirty="0">
                <a:solidFill>
                  <a:schemeClr val="tx1"/>
                </a:solidFill>
                <a:effectLst/>
                <a:latin typeface="Times" pitchFamily="2" charset="0"/>
              </a:rPr>
              <a:t>https://</a:t>
            </a:r>
            <a:r>
              <a:rPr lang="en" altLang="zh-TW" sz="1300" b="0" dirty="0" err="1">
                <a:solidFill>
                  <a:schemeClr val="tx1"/>
                </a:solidFill>
                <a:effectLst/>
                <a:latin typeface="Times" pitchFamily="2" charset="0"/>
              </a:rPr>
              <a:t>www.kaggle.com</a:t>
            </a:r>
            <a:r>
              <a:rPr lang="en" altLang="zh-TW" sz="1300" b="0" dirty="0">
                <a:solidFill>
                  <a:schemeClr val="tx1"/>
                </a:solidFill>
                <a:effectLst/>
                <a:latin typeface="Times" pitchFamily="2" charset="0"/>
              </a:rPr>
              <a:t>/code/bbqlp33/word2vec-gensim</a:t>
            </a:r>
          </a:p>
          <a:p>
            <a:pPr marL="431800" indent="-285750">
              <a:buClr>
                <a:schemeClr val="tx1"/>
              </a:buClr>
              <a:buSzPct val="80000"/>
              <a:buFont typeface="+mj-lt"/>
              <a:buAutoNum type="arabicPeriod"/>
            </a:pPr>
            <a:endParaRPr lang="en" altLang="zh-TW" sz="1300" b="0" dirty="0">
              <a:solidFill>
                <a:schemeClr val="tx1"/>
              </a:solidFill>
              <a:effectLst/>
              <a:latin typeface="Times" pitchFamily="2" charset="0"/>
            </a:endParaRPr>
          </a:p>
          <a:p>
            <a:pPr marL="431800" lvl="0" indent="-285750" algn="l" rtl="0">
              <a:spcBef>
                <a:spcPts val="0"/>
              </a:spcBef>
              <a:spcAft>
                <a:spcPts val="0"/>
              </a:spcAft>
              <a:buClr>
                <a:schemeClr val="tx1"/>
              </a:buClr>
              <a:buSzPct val="80000"/>
              <a:buFont typeface="+mj-lt"/>
              <a:buAutoNum type="arabicPeriod"/>
            </a:pPr>
            <a:endParaRPr lang="en" altLang="zh-TW" sz="1300" b="0" i="0" u="none" strike="noStrike" dirty="0">
              <a:solidFill>
                <a:schemeClr val="tx1"/>
              </a:solidFill>
              <a:effectLst/>
              <a:latin typeface="Times" pitchFamily="2" charset="0"/>
            </a:endParaRPr>
          </a:p>
          <a:p>
            <a:pPr marL="457200" lvl="0" indent="-311150" algn="l" rtl="0">
              <a:spcBef>
                <a:spcPts val="0"/>
              </a:spcBef>
              <a:spcAft>
                <a:spcPts val="0"/>
              </a:spcAft>
              <a:buClr>
                <a:schemeClr val="tx1"/>
              </a:buClr>
              <a:buSzPct val="80000"/>
              <a:buFont typeface="+mj-lt"/>
              <a:buAutoNum type="arabicPeriod"/>
            </a:pPr>
            <a:endParaRPr lang="en" altLang="zh-TW" sz="1300" b="0" i="0" u="none" strike="noStrike" dirty="0">
              <a:solidFill>
                <a:schemeClr val="tx1"/>
              </a:solidFill>
              <a:effectLst/>
              <a:latin typeface="Times" pitchFamily="2" charset="0"/>
            </a:endParaRPr>
          </a:p>
          <a:p>
            <a:pPr marL="457200" lvl="0" indent="-311150" algn="l" rtl="0">
              <a:spcBef>
                <a:spcPts val="0"/>
              </a:spcBef>
              <a:spcAft>
                <a:spcPts val="0"/>
              </a:spcAft>
              <a:buClr>
                <a:schemeClr val="tx1"/>
              </a:buClr>
              <a:buSzPct val="80000"/>
              <a:buFont typeface="+mj-lt"/>
              <a:buAutoNum type="arabicPeriod"/>
            </a:pPr>
            <a:endParaRPr lang="en" altLang="zh-TW" sz="1300" b="0" i="0" u="none" strike="noStrike" dirty="0">
              <a:solidFill>
                <a:schemeClr val="tx1"/>
              </a:solidFill>
              <a:effectLst/>
              <a:latin typeface="Times" pitchFamily="2" charset="0"/>
            </a:endParaRPr>
          </a:p>
          <a:p>
            <a:pPr marL="228600" lvl="0" indent="-228600" algn="l" rtl="0">
              <a:spcBef>
                <a:spcPts val="1200"/>
              </a:spcBef>
              <a:spcAft>
                <a:spcPts val="1200"/>
              </a:spcAft>
              <a:buClr>
                <a:schemeClr val="tx1"/>
              </a:buClr>
              <a:buSzPct val="80000"/>
              <a:buFont typeface="+mj-lt"/>
              <a:buAutoNum type="arabicPeriod"/>
            </a:pPr>
            <a:endParaRPr sz="1300" dirty="0">
              <a:solidFill>
                <a:schemeClr val="tx1"/>
              </a:solidFill>
              <a:latin typeface="Times" pitchFamily="2" charset="0"/>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版面配置區 10">
            <a:extLst>
              <a:ext uri="{FF2B5EF4-FFF2-40B4-BE49-F238E27FC236}">
                <a16:creationId xmlns:a16="http://schemas.microsoft.com/office/drawing/2014/main" id="{2CB46FF0-4890-DAA9-41A7-53EB32E6F100}"/>
              </a:ext>
            </a:extLst>
          </p:cNvPr>
          <p:cNvSpPr>
            <a:spLocks noGrp="1"/>
          </p:cNvSpPr>
          <p:nvPr>
            <p:ph type="body" idx="1"/>
          </p:nvPr>
        </p:nvSpPr>
        <p:spPr>
          <a:xfrm>
            <a:off x="623400" y="1081224"/>
            <a:ext cx="8520600" cy="3416400"/>
          </a:xfrm>
        </p:spPr>
        <p:txBody>
          <a:bodyPr>
            <a:noAutofit/>
          </a:bodyPr>
          <a:lstStyle/>
          <a:p>
            <a:pPr>
              <a:buClr>
                <a:schemeClr val="accent1">
                  <a:lumMod val="50000"/>
                </a:schemeClr>
              </a:buClr>
              <a:buSzPct val="80000"/>
            </a:pPr>
            <a:r>
              <a:rPr kumimoji="1" lang="en-US" altLang="zh-TW" sz="2200" dirty="0">
                <a:solidFill>
                  <a:schemeClr val="tx1"/>
                </a:solidFill>
                <a:latin typeface="+mj-lt"/>
              </a:rPr>
              <a:t>Topic</a:t>
            </a:r>
          </a:p>
          <a:p>
            <a:pPr>
              <a:buClr>
                <a:schemeClr val="accent1">
                  <a:lumMod val="50000"/>
                </a:schemeClr>
              </a:buClr>
              <a:buSzPct val="80000"/>
            </a:pPr>
            <a:endParaRPr kumimoji="1" lang="en-US" altLang="zh-TW" sz="2200" dirty="0">
              <a:solidFill>
                <a:schemeClr val="tx1"/>
              </a:solidFill>
              <a:latin typeface="+mj-lt"/>
            </a:endParaRPr>
          </a:p>
          <a:p>
            <a:pPr>
              <a:buClr>
                <a:schemeClr val="accent1">
                  <a:lumMod val="50000"/>
                </a:schemeClr>
              </a:buClr>
              <a:buSzPct val="80000"/>
            </a:pPr>
            <a:r>
              <a:rPr lang="en" altLang="zh-TW" sz="2200" i="0" u="none" strike="noStrike" dirty="0">
                <a:solidFill>
                  <a:schemeClr val="tx1"/>
                </a:solidFill>
                <a:effectLst/>
                <a:latin typeface="+mj-lt"/>
              </a:rPr>
              <a:t>Literature review</a:t>
            </a:r>
          </a:p>
          <a:p>
            <a:pPr>
              <a:buClr>
                <a:schemeClr val="accent1">
                  <a:lumMod val="50000"/>
                </a:schemeClr>
              </a:buClr>
              <a:buSzPct val="80000"/>
            </a:pPr>
            <a:endParaRPr kumimoji="1" lang="en" altLang="zh-TW" sz="2200" dirty="0">
              <a:solidFill>
                <a:schemeClr val="tx1"/>
              </a:solidFill>
              <a:latin typeface="+mj-lt"/>
            </a:endParaRPr>
          </a:p>
          <a:p>
            <a:pPr>
              <a:buClr>
                <a:schemeClr val="accent1">
                  <a:lumMod val="50000"/>
                </a:schemeClr>
              </a:buClr>
              <a:buSzPct val="80000"/>
            </a:pPr>
            <a:r>
              <a:rPr kumimoji="1" lang="en-US" altLang="zh-TW" sz="2200" dirty="0">
                <a:solidFill>
                  <a:schemeClr val="tx1"/>
                </a:solidFill>
                <a:latin typeface="+mj-lt"/>
              </a:rPr>
              <a:t>Results</a:t>
            </a:r>
            <a:endParaRPr kumimoji="1" lang="zh-TW" altLang="en-US" sz="2200" dirty="0">
              <a:solidFill>
                <a:schemeClr val="tx1"/>
              </a:solidFill>
              <a:latin typeface="+mj-lt"/>
            </a:endParaRPr>
          </a:p>
          <a:p>
            <a:pPr>
              <a:buClr>
                <a:schemeClr val="accent1">
                  <a:lumMod val="50000"/>
                </a:schemeClr>
              </a:buClr>
              <a:buSzPct val="80000"/>
            </a:pPr>
            <a:endParaRPr kumimoji="1" lang="en-US" altLang="zh-TW" sz="2200" dirty="0">
              <a:solidFill>
                <a:schemeClr val="tx1"/>
              </a:solidFill>
              <a:latin typeface="+mj-lt"/>
            </a:endParaRPr>
          </a:p>
          <a:p>
            <a:pPr>
              <a:buClr>
                <a:schemeClr val="accent1">
                  <a:lumMod val="50000"/>
                </a:schemeClr>
              </a:buClr>
              <a:buSzPct val="80000"/>
            </a:pPr>
            <a:r>
              <a:rPr lang="en" altLang="zh-TW" sz="2200" i="0" u="none" strike="noStrike" dirty="0">
                <a:solidFill>
                  <a:schemeClr val="tx1"/>
                </a:solidFill>
                <a:effectLst/>
                <a:latin typeface="+mj-lt"/>
              </a:rPr>
              <a:t>Future prospects</a:t>
            </a:r>
          </a:p>
          <a:p>
            <a:pPr>
              <a:buClr>
                <a:schemeClr val="accent1">
                  <a:lumMod val="50000"/>
                </a:schemeClr>
              </a:buClr>
              <a:buSzPct val="80000"/>
            </a:pPr>
            <a:endParaRPr kumimoji="1" lang="en" altLang="zh-TW" sz="2200" dirty="0">
              <a:solidFill>
                <a:schemeClr val="tx1"/>
              </a:solidFill>
              <a:latin typeface="+mj-lt"/>
            </a:endParaRPr>
          </a:p>
          <a:p>
            <a:pPr>
              <a:buClr>
                <a:schemeClr val="accent1">
                  <a:lumMod val="50000"/>
                </a:schemeClr>
              </a:buClr>
              <a:buSzPct val="80000"/>
            </a:pPr>
            <a:r>
              <a:rPr kumimoji="1" lang="en-US" altLang="zh-TW" sz="2200" dirty="0">
                <a:solidFill>
                  <a:schemeClr val="tx1"/>
                </a:solidFill>
                <a:latin typeface="+mj-lt"/>
              </a:rPr>
              <a:t>Discussion</a:t>
            </a:r>
            <a:endParaRPr kumimoji="1" lang="zh-TW" altLang="en-US" sz="2200" dirty="0">
              <a:solidFill>
                <a:schemeClr val="tx1"/>
              </a:solidFill>
              <a:latin typeface="+mj-lt"/>
            </a:endParaRPr>
          </a:p>
          <a:p>
            <a:pPr>
              <a:buClr>
                <a:schemeClr val="accent1">
                  <a:lumMod val="50000"/>
                </a:schemeClr>
              </a:buClr>
              <a:buSzPct val="80000"/>
            </a:pPr>
            <a:endParaRPr kumimoji="1" lang="zh-TW" altLang="en-US" sz="2200" dirty="0">
              <a:solidFill>
                <a:schemeClr val="tx1"/>
              </a:solidFill>
              <a:latin typeface="+mj-lt"/>
            </a:endParaRPr>
          </a:p>
          <a:p>
            <a:pPr>
              <a:buClr>
                <a:schemeClr val="accent1">
                  <a:lumMod val="50000"/>
                </a:schemeClr>
              </a:buClr>
              <a:buSzPct val="80000"/>
            </a:pPr>
            <a:endParaRPr kumimoji="1" lang="zh-TW" altLang="en-US" sz="2200" dirty="0">
              <a:solidFill>
                <a:schemeClr val="tx1"/>
              </a:solidFill>
              <a:latin typeface="+mj-lt"/>
            </a:endParaRPr>
          </a:p>
          <a:p>
            <a:pPr>
              <a:buClr>
                <a:schemeClr val="accent1">
                  <a:lumMod val="50000"/>
                </a:schemeClr>
              </a:buClr>
              <a:buSzPct val="80000"/>
            </a:pPr>
            <a:endParaRPr kumimoji="1" lang="zh-TW" altLang="en-US" sz="2200" dirty="0">
              <a:solidFill>
                <a:schemeClr val="tx1"/>
              </a:solidFill>
              <a:latin typeface="+mj-lt"/>
            </a:endParaRPr>
          </a:p>
          <a:p>
            <a:pPr>
              <a:buClr>
                <a:schemeClr val="accent1">
                  <a:lumMod val="50000"/>
                </a:schemeClr>
              </a:buClr>
              <a:buSzPct val="80000"/>
            </a:pPr>
            <a:endParaRPr lang="zh-TW" altLang="en-US" sz="2200" dirty="0">
              <a:solidFill>
                <a:schemeClr val="tx1"/>
              </a:solidFill>
              <a:latin typeface="+mj-lt"/>
            </a:endParaRPr>
          </a:p>
        </p:txBody>
      </p:sp>
      <p:sp>
        <p:nvSpPr>
          <p:cNvPr id="12" name="文字方塊 11">
            <a:extLst>
              <a:ext uri="{FF2B5EF4-FFF2-40B4-BE49-F238E27FC236}">
                <a16:creationId xmlns:a16="http://schemas.microsoft.com/office/drawing/2014/main" id="{7579A5FC-68F3-D629-D3FD-065EC386B043}"/>
              </a:ext>
            </a:extLst>
          </p:cNvPr>
          <p:cNvSpPr txBox="1"/>
          <p:nvPr/>
        </p:nvSpPr>
        <p:spPr>
          <a:xfrm>
            <a:off x="261256" y="251459"/>
            <a:ext cx="1774845" cy="646331"/>
          </a:xfrm>
          <a:prstGeom prst="rect">
            <a:avLst/>
          </a:prstGeom>
          <a:noFill/>
        </p:spPr>
        <p:txBody>
          <a:bodyPr wrap="none" rtlCol="0">
            <a:spAutoFit/>
          </a:bodyPr>
          <a:lstStyle/>
          <a:p>
            <a:r>
              <a:rPr kumimoji="1" lang="en-US" altLang="zh-TW" sz="3600" b="1" dirty="0">
                <a:latin typeface="+mj-lt"/>
              </a:rPr>
              <a:t>Outline</a:t>
            </a:r>
            <a:endParaRPr kumimoji="1" lang="zh-TW" altLang="en-US" sz="3600" b="1" dirty="0">
              <a:latin typeface="+mj-lt"/>
            </a:endParaRPr>
          </a:p>
        </p:txBody>
      </p:sp>
    </p:spTree>
    <p:extLst>
      <p:ext uri="{BB962C8B-B14F-4D97-AF65-F5344CB8AC3E}">
        <p14:creationId xmlns:p14="http://schemas.microsoft.com/office/powerpoint/2010/main" val="260012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D4E0AE32-0FA7-0CAC-4046-97C6BC7DE042}"/>
              </a:ext>
            </a:extLst>
          </p:cNvPr>
          <p:cNvSpPr>
            <a:spLocks noGrp="1"/>
          </p:cNvSpPr>
          <p:nvPr>
            <p:ph type="body" idx="1"/>
          </p:nvPr>
        </p:nvSpPr>
        <p:spPr>
          <a:xfrm>
            <a:off x="311700" y="2018842"/>
            <a:ext cx="8520600" cy="1105816"/>
          </a:xfrm>
        </p:spPr>
        <p:txBody>
          <a:bodyPr>
            <a:normAutofit/>
          </a:bodyPr>
          <a:lstStyle/>
          <a:p>
            <a:pPr marL="114300" indent="0" algn="ctr">
              <a:buClr>
                <a:schemeClr val="tx1"/>
              </a:buClr>
              <a:buNone/>
            </a:pPr>
            <a:r>
              <a:rPr lang="en" altLang="zh-TW" sz="2000" b="0" i="0" u="none" strike="noStrike" dirty="0">
                <a:solidFill>
                  <a:schemeClr val="tx1"/>
                </a:solidFill>
                <a:effectLst/>
                <a:latin typeface="+mn-lt"/>
              </a:rPr>
              <a:t>Do we generate differences in brain representations due to language usage variations in the comprehension of spatial terms?</a:t>
            </a:r>
            <a:endParaRPr kumimoji="1" lang="zh-TW" altLang="en-US" sz="2000" dirty="0">
              <a:solidFill>
                <a:schemeClr val="tx1"/>
              </a:solidFill>
              <a:latin typeface="+mn-lt"/>
            </a:endParaRPr>
          </a:p>
        </p:txBody>
      </p:sp>
      <p:sp>
        <p:nvSpPr>
          <p:cNvPr id="4" name="Google Shape;74;p15">
            <a:extLst>
              <a:ext uri="{FF2B5EF4-FFF2-40B4-BE49-F238E27FC236}">
                <a16:creationId xmlns:a16="http://schemas.microsoft.com/office/drawing/2014/main" id="{18C088FE-02B4-2289-0563-C52E951EF1EA}"/>
              </a:ext>
            </a:extLst>
          </p:cNvPr>
          <p:cNvSpPr txBox="1">
            <a:spLocks/>
          </p:cNvSpPr>
          <p:nvPr/>
        </p:nvSpPr>
        <p:spPr>
          <a:xfrm>
            <a:off x="177695" y="496161"/>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b="1" dirty="0">
                <a:latin typeface="+mj-lt"/>
              </a:rPr>
              <a:t>Research Question</a:t>
            </a:r>
            <a:endParaRPr lang="en-GB" b="1" dirty="0">
              <a:latin typeface="+mj-lt"/>
            </a:endParaRPr>
          </a:p>
        </p:txBody>
      </p:sp>
    </p:spTree>
    <p:extLst>
      <p:ext uri="{BB962C8B-B14F-4D97-AF65-F5344CB8AC3E}">
        <p14:creationId xmlns:p14="http://schemas.microsoft.com/office/powerpoint/2010/main" val="252747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D4E0AE32-0FA7-0CAC-4046-97C6BC7DE042}"/>
              </a:ext>
            </a:extLst>
          </p:cNvPr>
          <p:cNvSpPr>
            <a:spLocks noGrp="1"/>
          </p:cNvSpPr>
          <p:nvPr>
            <p:ph type="body" idx="1"/>
          </p:nvPr>
        </p:nvSpPr>
        <p:spPr/>
        <p:txBody>
          <a:bodyPr>
            <a:normAutofit/>
          </a:bodyPr>
          <a:lstStyle/>
          <a:p>
            <a:pPr>
              <a:buClr>
                <a:schemeClr val="tx1"/>
              </a:buClr>
            </a:pPr>
            <a:r>
              <a:rPr lang="en" altLang="zh-TW" sz="2000" b="0" i="0" u="none" strike="noStrike" dirty="0">
                <a:solidFill>
                  <a:schemeClr val="tx1"/>
                </a:solidFill>
                <a:effectLst/>
                <a:latin typeface="+mn-lt"/>
              </a:rPr>
              <a:t>Language-specific phoneme representations revealed by electric and magnetic brain responses.  (</a:t>
            </a:r>
            <a:r>
              <a:rPr lang="en" altLang="zh-TW" sz="2000" b="0" i="0" u="none" strike="noStrike" dirty="0" err="1">
                <a:solidFill>
                  <a:schemeClr val="tx1"/>
                </a:solidFill>
                <a:effectLst/>
                <a:latin typeface="+mn-lt"/>
              </a:rPr>
              <a:t>Näätänen</a:t>
            </a:r>
            <a:r>
              <a:rPr lang="en" altLang="zh-TW" sz="2000" b="0" i="0" u="none" strike="noStrike" dirty="0">
                <a:solidFill>
                  <a:schemeClr val="tx1"/>
                </a:solidFill>
                <a:effectLst/>
                <a:latin typeface="+mn-lt"/>
              </a:rPr>
              <a:t>, et al., 1997) </a:t>
            </a:r>
            <a:endParaRPr kumimoji="1" lang="en-US" altLang="zh-TW" sz="2000" dirty="0">
              <a:solidFill>
                <a:schemeClr val="tx1"/>
              </a:solidFill>
              <a:latin typeface="+mn-lt"/>
            </a:endParaRPr>
          </a:p>
          <a:p>
            <a:pPr marL="114300" indent="0">
              <a:buNone/>
            </a:pPr>
            <a:r>
              <a:rPr kumimoji="1" lang="en-US" altLang="zh-TW" dirty="0">
                <a:solidFill>
                  <a:schemeClr val="tx1"/>
                </a:solidFill>
                <a:latin typeface="+mn-lt"/>
              </a:rPr>
              <a:t>	</a:t>
            </a:r>
          </a:p>
          <a:p>
            <a:pPr lvl="1">
              <a:buFont typeface="+mj-lt"/>
              <a:buAutoNum type="arabicPeriod"/>
            </a:pPr>
            <a:r>
              <a:rPr kumimoji="1" lang="en-US" altLang="zh-TW" sz="1800" dirty="0">
                <a:solidFill>
                  <a:schemeClr val="tx1"/>
                </a:solidFill>
                <a:latin typeface="+mn-lt"/>
              </a:rPr>
              <a:t>Prototype of phonetic processing</a:t>
            </a:r>
          </a:p>
          <a:p>
            <a:pPr lvl="1">
              <a:buFont typeface="+mj-lt"/>
              <a:buAutoNum type="arabicPeriod"/>
            </a:pPr>
            <a:endParaRPr kumimoji="1" lang="en-US" altLang="zh-TW" sz="1800" dirty="0">
              <a:solidFill>
                <a:schemeClr val="tx1"/>
              </a:solidFill>
              <a:latin typeface="+mn-lt"/>
            </a:endParaRPr>
          </a:p>
          <a:p>
            <a:pPr lvl="1">
              <a:buFont typeface="+mj-lt"/>
              <a:buAutoNum type="arabicPeriod"/>
            </a:pPr>
            <a:r>
              <a:rPr lang="en" altLang="zh-TW" sz="1800" b="0" i="0" u="none" strike="noStrike" dirty="0">
                <a:solidFill>
                  <a:srgbClr val="343541"/>
                </a:solidFill>
                <a:effectLst/>
                <a:latin typeface="+mn-lt"/>
              </a:rPr>
              <a:t>When researchers present infrequent stimuli, native speakers of different languages demonstrate different prototypes for sounds, which is reflected electrically as the mismatch negativity (MMN) in subjects.</a:t>
            </a:r>
            <a:endParaRPr kumimoji="1" lang="zh-TW" altLang="en-US" sz="1800" dirty="0">
              <a:solidFill>
                <a:schemeClr val="tx1"/>
              </a:solidFill>
              <a:latin typeface="+mn-lt"/>
            </a:endParaRPr>
          </a:p>
        </p:txBody>
      </p:sp>
      <p:sp>
        <p:nvSpPr>
          <p:cNvPr id="4" name="Google Shape;74;p15">
            <a:extLst>
              <a:ext uri="{FF2B5EF4-FFF2-40B4-BE49-F238E27FC236}">
                <a16:creationId xmlns:a16="http://schemas.microsoft.com/office/drawing/2014/main" id="{18C088FE-02B4-2289-0563-C52E951EF1EA}"/>
              </a:ext>
            </a:extLst>
          </p:cNvPr>
          <p:cNvSpPr txBox="1">
            <a:spLocks/>
          </p:cNvSpPr>
          <p:nvPr/>
        </p:nvSpPr>
        <p:spPr>
          <a:xfrm>
            <a:off x="429056" y="45480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altLang="zh-TW" b="1" dirty="0">
                <a:latin typeface="+mj-lt"/>
              </a:rPr>
              <a:t>Languages Shape Our Thoughts</a:t>
            </a:r>
            <a:endParaRPr lang="en-GB" b="1" dirty="0">
              <a:latin typeface="+mj-lt"/>
            </a:endParaRPr>
          </a:p>
        </p:txBody>
      </p:sp>
    </p:spTree>
    <p:extLst>
      <p:ext uri="{BB962C8B-B14F-4D97-AF65-F5344CB8AC3E}">
        <p14:creationId xmlns:p14="http://schemas.microsoft.com/office/powerpoint/2010/main" val="415120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D4E0AE32-0FA7-0CAC-4046-97C6BC7DE042}"/>
              </a:ext>
            </a:extLst>
          </p:cNvPr>
          <p:cNvSpPr>
            <a:spLocks noGrp="1"/>
          </p:cNvSpPr>
          <p:nvPr>
            <p:ph type="body" idx="1"/>
          </p:nvPr>
        </p:nvSpPr>
        <p:spPr/>
        <p:txBody>
          <a:bodyPr>
            <a:normAutofit/>
          </a:bodyPr>
          <a:lstStyle/>
          <a:p>
            <a:pPr>
              <a:buClr>
                <a:schemeClr val="tx1"/>
              </a:buClr>
            </a:pPr>
            <a:r>
              <a:rPr lang="en" altLang="zh-TW" sz="2000" b="0" i="0" u="none" strike="noStrike" dirty="0">
                <a:solidFill>
                  <a:schemeClr val="tx1"/>
                </a:solidFill>
                <a:effectLst/>
                <a:latin typeface="Arial" panose="020B0604020202020204" pitchFamily="34" charset="0"/>
              </a:rPr>
              <a:t>Unconscious effects of language-specific terminology on </a:t>
            </a:r>
            <a:r>
              <a:rPr lang="en" altLang="zh-TW" sz="2000" b="0" i="0" u="none" strike="noStrike" dirty="0" err="1">
                <a:solidFill>
                  <a:schemeClr val="tx1"/>
                </a:solidFill>
                <a:effectLst/>
                <a:latin typeface="Arial" panose="020B0604020202020204" pitchFamily="34" charset="0"/>
              </a:rPr>
              <a:t>preattentive</a:t>
            </a:r>
            <a:r>
              <a:rPr lang="en" altLang="zh-TW" sz="2000" b="0" i="0" u="none" strike="noStrike" dirty="0">
                <a:solidFill>
                  <a:schemeClr val="tx1"/>
                </a:solidFill>
                <a:effectLst/>
                <a:latin typeface="Arial" panose="020B0604020202020204" pitchFamily="34" charset="0"/>
              </a:rPr>
              <a:t> color perception. (Thierry, et al., 2009)</a:t>
            </a:r>
          </a:p>
          <a:p>
            <a:pPr marL="1257300" lvl="2" indent="-342900">
              <a:buFont typeface="+mj-lt"/>
              <a:buAutoNum type="arabicPeriod"/>
            </a:pPr>
            <a:endParaRPr lang="en" altLang="zh-TW" sz="1800" b="0" i="0" u="none" strike="noStrike" dirty="0">
              <a:solidFill>
                <a:schemeClr val="tx1"/>
              </a:solidFill>
              <a:effectLst/>
              <a:latin typeface="Söhne"/>
            </a:endParaRPr>
          </a:p>
          <a:p>
            <a:pPr marL="1257300" lvl="2" indent="-342900">
              <a:buFont typeface="+mj-lt"/>
              <a:buAutoNum type="arabicPeriod"/>
            </a:pPr>
            <a:r>
              <a:rPr lang="en" altLang="zh-TW" sz="1800" b="0" i="0" u="none" strike="noStrike" dirty="0">
                <a:solidFill>
                  <a:schemeClr val="tx1"/>
                </a:solidFill>
                <a:effectLst/>
                <a:latin typeface="Söhne"/>
              </a:rPr>
              <a:t>Greek speakers with two color terms (</a:t>
            </a:r>
            <a:r>
              <a:rPr lang="en" altLang="zh-TW" sz="1800" b="0" i="0" u="none" strike="noStrike" dirty="0" err="1">
                <a:solidFill>
                  <a:schemeClr val="tx1"/>
                </a:solidFill>
                <a:effectLst/>
                <a:latin typeface="Söhne"/>
              </a:rPr>
              <a:t>ghalazio</a:t>
            </a:r>
            <a:r>
              <a:rPr lang="en" altLang="zh-TW" sz="1800" b="0" i="0" u="none" strike="noStrike" dirty="0">
                <a:solidFill>
                  <a:schemeClr val="tx1"/>
                </a:solidFill>
                <a:effectLst/>
                <a:latin typeface="Söhne"/>
              </a:rPr>
              <a:t> and </a:t>
            </a:r>
            <a:r>
              <a:rPr lang="en" altLang="zh-TW" sz="1800" b="0" i="0" u="none" strike="noStrike" dirty="0" err="1">
                <a:solidFill>
                  <a:schemeClr val="tx1"/>
                </a:solidFill>
                <a:effectLst/>
                <a:latin typeface="Söhne"/>
              </a:rPr>
              <a:t>ble</a:t>
            </a:r>
            <a:r>
              <a:rPr lang="en" altLang="zh-TW" sz="1800" b="0" i="0" u="none" strike="noStrike" dirty="0">
                <a:solidFill>
                  <a:schemeClr val="tx1"/>
                </a:solidFill>
                <a:effectLst/>
                <a:latin typeface="Söhne"/>
              </a:rPr>
              <a:t>) for light and dark blue show better discrimination than English speakers</a:t>
            </a:r>
          </a:p>
          <a:p>
            <a:pPr marL="1257300" lvl="2" indent="-342900">
              <a:buFont typeface="+mj-lt"/>
              <a:buAutoNum type="arabicPeriod"/>
            </a:pPr>
            <a:r>
              <a:rPr lang="en" altLang="zh-TW" sz="1800" b="0" i="0" u="none" strike="noStrike" dirty="0">
                <a:solidFill>
                  <a:schemeClr val="tx1"/>
                </a:solidFill>
                <a:effectLst/>
                <a:latin typeface="Söhne"/>
              </a:rPr>
              <a:t>Visual mismatch negativity is similar for blue and green stimuli among English speakers</a:t>
            </a:r>
          </a:p>
          <a:p>
            <a:pPr marL="1257300" lvl="2" indent="-342900">
              <a:buFont typeface="+mj-lt"/>
              <a:buAutoNum type="arabicPeriod"/>
            </a:pPr>
            <a:r>
              <a:rPr lang="en" altLang="zh-TW" sz="1800" b="0" i="0" u="none" strike="noStrike" dirty="0">
                <a:solidFill>
                  <a:schemeClr val="tx1"/>
                </a:solidFill>
                <a:effectLst/>
                <a:latin typeface="Söhne"/>
              </a:rPr>
              <a:t>Greek speakers exhibit significantly larger mismatch negativity for blue stimuli compared to green stimuli</a:t>
            </a:r>
          </a:p>
          <a:p>
            <a:pPr marL="596900" lvl="1" indent="0">
              <a:buNone/>
            </a:pPr>
            <a:endParaRPr lang="en" altLang="zh-TW" sz="2000" b="0" i="0" u="none" strike="noStrike" dirty="0">
              <a:solidFill>
                <a:schemeClr val="tx1"/>
              </a:solidFill>
              <a:effectLst/>
              <a:latin typeface="+mn-lt"/>
            </a:endParaRPr>
          </a:p>
          <a:p>
            <a:pPr lvl="1"/>
            <a:endParaRPr kumimoji="1" lang="zh-TW" altLang="en-US" sz="2000" dirty="0">
              <a:solidFill>
                <a:schemeClr val="tx1"/>
              </a:solidFill>
            </a:endParaRPr>
          </a:p>
        </p:txBody>
      </p:sp>
      <p:sp>
        <p:nvSpPr>
          <p:cNvPr id="4" name="Google Shape;74;p15">
            <a:extLst>
              <a:ext uri="{FF2B5EF4-FFF2-40B4-BE49-F238E27FC236}">
                <a16:creationId xmlns:a16="http://schemas.microsoft.com/office/drawing/2014/main" id="{18C088FE-02B4-2289-0563-C52E951EF1EA}"/>
              </a:ext>
            </a:extLst>
          </p:cNvPr>
          <p:cNvSpPr txBox="1">
            <a:spLocks/>
          </p:cNvSpPr>
          <p:nvPr/>
        </p:nvSpPr>
        <p:spPr>
          <a:xfrm>
            <a:off x="248947" y="42709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altLang="zh-TW" b="1" dirty="0">
                <a:latin typeface="+mj-lt"/>
              </a:rPr>
              <a:t>Languages Shape Our Thoughts</a:t>
            </a:r>
            <a:endParaRPr lang="en-GB" b="1" dirty="0">
              <a:latin typeface="+mj-lt"/>
            </a:endParaRPr>
          </a:p>
        </p:txBody>
      </p:sp>
    </p:spTree>
    <p:extLst>
      <p:ext uri="{BB962C8B-B14F-4D97-AF65-F5344CB8AC3E}">
        <p14:creationId xmlns:p14="http://schemas.microsoft.com/office/powerpoint/2010/main" val="35769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4;p15">
            <a:extLst>
              <a:ext uri="{FF2B5EF4-FFF2-40B4-BE49-F238E27FC236}">
                <a16:creationId xmlns:a16="http://schemas.microsoft.com/office/drawing/2014/main" id="{18C088FE-02B4-2289-0563-C52E951EF1EA}"/>
              </a:ext>
            </a:extLst>
          </p:cNvPr>
          <p:cNvSpPr txBox="1">
            <a:spLocks/>
          </p:cNvSpPr>
          <p:nvPr/>
        </p:nvSpPr>
        <p:spPr>
          <a:xfrm>
            <a:off x="311700" y="19951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GB" dirty="0"/>
              <a:t>Research Method</a:t>
            </a:r>
          </a:p>
        </p:txBody>
      </p:sp>
      <p:sp>
        <p:nvSpPr>
          <p:cNvPr id="9" name="圓角矩形 8">
            <a:extLst>
              <a:ext uri="{FF2B5EF4-FFF2-40B4-BE49-F238E27FC236}">
                <a16:creationId xmlns:a16="http://schemas.microsoft.com/office/drawing/2014/main" id="{A81954B1-FC05-CBC3-21C3-07501E58162A}"/>
              </a:ext>
            </a:extLst>
          </p:cNvPr>
          <p:cNvSpPr/>
          <p:nvPr/>
        </p:nvSpPr>
        <p:spPr>
          <a:xfrm>
            <a:off x="4947356" y="3085095"/>
            <a:ext cx="3915447" cy="1419187"/>
          </a:xfrm>
          <a:prstGeom prst="roundRect">
            <a:avLst/>
          </a:prstGeom>
          <a:solidFill>
            <a:schemeClr val="bg1"/>
          </a:solidFill>
          <a:ln w="38100">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TW" sz="2000" b="0" i="0" u="none" strike="noStrike" dirty="0">
                <a:solidFill>
                  <a:schemeClr val="tx1"/>
                </a:solidFill>
                <a:effectLst/>
              </a:rPr>
              <a:t>Checking the differences in connected words in each spatial term between Chinese and English.</a:t>
            </a:r>
            <a:endParaRPr kumimoji="1" lang="zh-TW" altLang="en-US" sz="2000" dirty="0">
              <a:solidFill>
                <a:schemeClr val="tx1"/>
              </a:solidFill>
            </a:endParaRPr>
          </a:p>
        </p:txBody>
      </p:sp>
      <p:sp>
        <p:nvSpPr>
          <p:cNvPr id="13" name="圓角矩形 12">
            <a:extLst>
              <a:ext uri="{FF2B5EF4-FFF2-40B4-BE49-F238E27FC236}">
                <a16:creationId xmlns:a16="http://schemas.microsoft.com/office/drawing/2014/main" id="{516C1188-E1FD-6E0F-3D94-7DED9CDD701B}"/>
              </a:ext>
            </a:extLst>
          </p:cNvPr>
          <p:cNvSpPr/>
          <p:nvPr/>
        </p:nvSpPr>
        <p:spPr>
          <a:xfrm>
            <a:off x="4777290" y="1118612"/>
            <a:ext cx="4055009" cy="1433694"/>
          </a:xfrm>
          <a:prstGeom prst="roundRect">
            <a:avLst/>
          </a:prstGeom>
          <a:solidFill>
            <a:schemeClr val="bg1"/>
          </a:solidFill>
          <a:ln w="38100">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000" dirty="0">
                <a:solidFill>
                  <a:schemeClr val="tx1"/>
                </a:solidFill>
              </a:rPr>
              <a:t>Match with the fMRI Brain Database </a:t>
            </a:r>
            <a:endParaRPr kumimoji="1" lang="zh-TW" altLang="en-US" sz="2000" dirty="0">
              <a:solidFill>
                <a:schemeClr val="tx1"/>
              </a:solidFill>
            </a:endParaRPr>
          </a:p>
        </p:txBody>
      </p:sp>
      <p:sp>
        <p:nvSpPr>
          <p:cNvPr id="2" name="圓角矩形 1">
            <a:extLst>
              <a:ext uri="{FF2B5EF4-FFF2-40B4-BE49-F238E27FC236}">
                <a16:creationId xmlns:a16="http://schemas.microsoft.com/office/drawing/2014/main" id="{F93F0031-9795-3AB0-8826-B46325607101}"/>
              </a:ext>
            </a:extLst>
          </p:cNvPr>
          <p:cNvSpPr/>
          <p:nvPr/>
        </p:nvSpPr>
        <p:spPr>
          <a:xfrm>
            <a:off x="281197" y="1144079"/>
            <a:ext cx="3916765" cy="1419187"/>
          </a:xfrm>
          <a:prstGeom prst="roundRect">
            <a:avLst/>
          </a:prstGeom>
          <a:solidFill>
            <a:schemeClr val="bg1"/>
          </a:solidFill>
          <a:ln w="38100">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000" dirty="0">
                <a:solidFill>
                  <a:schemeClr val="tx1"/>
                </a:solidFill>
              </a:rPr>
              <a:t>Checking the co-location of</a:t>
            </a:r>
          </a:p>
          <a:p>
            <a:pPr algn="ctr"/>
            <a:r>
              <a:rPr kumimoji="1" lang="en-US" altLang="zh-TW" sz="2000" i="1" dirty="0">
                <a:solidFill>
                  <a:schemeClr val="tx1"/>
                </a:solidFill>
              </a:rPr>
              <a:t> The Little Prince</a:t>
            </a:r>
          </a:p>
          <a:p>
            <a:pPr algn="ctr"/>
            <a:r>
              <a:rPr kumimoji="1" lang="en-US" altLang="zh-TW" sz="2000" dirty="0">
                <a:solidFill>
                  <a:schemeClr val="tx1"/>
                </a:solidFill>
              </a:rPr>
              <a:t>In the Ch &amp; EN version</a:t>
            </a:r>
            <a:endParaRPr kumimoji="1" lang="zh-TW" altLang="en-US" sz="2000" dirty="0">
              <a:solidFill>
                <a:schemeClr val="tx1"/>
              </a:solidFill>
            </a:endParaRPr>
          </a:p>
        </p:txBody>
      </p:sp>
      <p:sp>
        <p:nvSpPr>
          <p:cNvPr id="12" name="圓角矩形 11">
            <a:extLst>
              <a:ext uri="{FF2B5EF4-FFF2-40B4-BE49-F238E27FC236}">
                <a16:creationId xmlns:a16="http://schemas.microsoft.com/office/drawing/2014/main" id="{AD666C86-6FFB-E816-8357-87FEF380551C}"/>
              </a:ext>
            </a:extLst>
          </p:cNvPr>
          <p:cNvSpPr/>
          <p:nvPr/>
        </p:nvSpPr>
        <p:spPr>
          <a:xfrm>
            <a:off x="281197" y="3085095"/>
            <a:ext cx="4214895" cy="1419187"/>
          </a:xfrm>
          <a:prstGeom prst="roundRect">
            <a:avLst/>
          </a:prstGeom>
          <a:solidFill>
            <a:schemeClr val="bg1"/>
          </a:solidFill>
          <a:ln w="38100">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000" dirty="0">
                <a:solidFill>
                  <a:schemeClr val="tx1"/>
                </a:solidFill>
              </a:rPr>
              <a:t>Investigate the differences</a:t>
            </a:r>
          </a:p>
          <a:p>
            <a:pPr algn="ctr"/>
            <a:endParaRPr kumimoji="1" lang="en-US" altLang="zh-TW" sz="2000" dirty="0">
              <a:solidFill>
                <a:schemeClr val="tx1"/>
              </a:solidFill>
            </a:endParaRPr>
          </a:p>
          <a:p>
            <a:pPr algn="ctr"/>
            <a:r>
              <a:rPr kumimoji="1" lang="en-US" altLang="zh-TW" sz="1600" dirty="0">
                <a:solidFill>
                  <a:schemeClr val="tx1"/>
                </a:solidFill>
              </a:rPr>
              <a:t>- Frequency of each spatial term</a:t>
            </a:r>
            <a:endParaRPr kumimoji="1" lang="en-US" altLang="zh-TW" sz="2000" dirty="0">
              <a:solidFill>
                <a:schemeClr val="tx1"/>
              </a:solidFill>
            </a:endParaRPr>
          </a:p>
          <a:p>
            <a:endParaRPr kumimoji="1" lang="zh-TW" altLang="en-US" sz="1600" dirty="0">
              <a:solidFill>
                <a:schemeClr val="tx1"/>
              </a:solidFill>
            </a:endParaRPr>
          </a:p>
        </p:txBody>
      </p:sp>
      <p:sp>
        <p:nvSpPr>
          <p:cNvPr id="15" name="圓角矩形 14">
            <a:extLst>
              <a:ext uri="{FF2B5EF4-FFF2-40B4-BE49-F238E27FC236}">
                <a16:creationId xmlns:a16="http://schemas.microsoft.com/office/drawing/2014/main" id="{E81F1661-7CA1-684D-5923-CAD234E29457}"/>
              </a:ext>
            </a:extLst>
          </p:cNvPr>
          <p:cNvSpPr/>
          <p:nvPr/>
        </p:nvSpPr>
        <p:spPr>
          <a:xfrm>
            <a:off x="544360" y="818900"/>
            <a:ext cx="590526" cy="323372"/>
          </a:xfrm>
          <a:prstGeom prst="roundRect">
            <a:avLst/>
          </a:prstGeom>
          <a:solidFill>
            <a:srgbClr val="FFF3A1"/>
          </a:solidFill>
          <a:ln>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rgbClr val="FFAF0B"/>
                </a:solidFill>
              </a:rPr>
              <a:t>1</a:t>
            </a:r>
            <a:endParaRPr kumimoji="1" lang="zh-TW" altLang="en-US" dirty="0">
              <a:solidFill>
                <a:srgbClr val="FFAF0B"/>
              </a:solidFill>
            </a:endParaRPr>
          </a:p>
        </p:txBody>
      </p:sp>
      <p:sp>
        <p:nvSpPr>
          <p:cNvPr id="16" name="圓角矩形 15">
            <a:extLst>
              <a:ext uri="{FF2B5EF4-FFF2-40B4-BE49-F238E27FC236}">
                <a16:creationId xmlns:a16="http://schemas.microsoft.com/office/drawing/2014/main" id="{FD4C1724-CF71-BA80-0365-A0F2C16A8D13}"/>
              </a:ext>
            </a:extLst>
          </p:cNvPr>
          <p:cNvSpPr/>
          <p:nvPr/>
        </p:nvSpPr>
        <p:spPr>
          <a:xfrm>
            <a:off x="579986" y="2761724"/>
            <a:ext cx="590526" cy="323372"/>
          </a:xfrm>
          <a:prstGeom prst="roundRect">
            <a:avLst/>
          </a:prstGeom>
          <a:solidFill>
            <a:srgbClr val="FFF3A1"/>
          </a:solidFill>
          <a:ln>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rgbClr val="FFAF0B"/>
                </a:solidFill>
              </a:rPr>
              <a:t>2</a:t>
            </a:r>
            <a:endParaRPr kumimoji="1" lang="zh-TW" altLang="en-US" dirty="0">
              <a:solidFill>
                <a:srgbClr val="FFAF0B"/>
              </a:solidFill>
            </a:endParaRPr>
          </a:p>
        </p:txBody>
      </p:sp>
      <p:sp>
        <p:nvSpPr>
          <p:cNvPr id="17" name="圓角矩形 16">
            <a:extLst>
              <a:ext uri="{FF2B5EF4-FFF2-40B4-BE49-F238E27FC236}">
                <a16:creationId xmlns:a16="http://schemas.microsoft.com/office/drawing/2014/main" id="{F03EF736-599E-24D8-1F59-5AA2E56BC8C8}"/>
              </a:ext>
            </a:extLst>
          </p:cNvPr>
          <p:cNvSpPr/>
          <p:nvPr/>
        </p:nvSpPr>
        <p:spPr>
          <a:xfrm>
            <a:off x="5054714" y="795240"/>
            <a:ext cx="590526" cy="323372"/>
          </a:xfrm>
          <a:prstGeom prst="roundRect">
            <a:avLst/>
          </a:prstGeom>
          <a:solidFill>
            <a:srgbClr val="FFF3A1"/>
          </a:solidFill>
          <a:ln>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rgbClr val="FFAF0B"/>
                </a:solidFill>
              </a:rPr>
              <a:t>4</a:t>
            </a:r>
            <a:endParaRPr kumimoji="1" lang="zh-TW" altLang="en-US" dirty="0">
              <a:solidFill>
                <a:srgbClr val="FFAF0B"/>
              </a:solidFill>
            </a:endParaRPr>
          </a:p>
        </p:txBody>
      </p:sp>
      <p:sp>
        <p:nvSpPr>
          <p:cNvPr id="18" name="圓角矩形 17">
            <a:extLst>
              <a:ext uri="{FF2B5EF4-FFF2-40B4-BE49-F238E27FC236}">
                <a16:creationId xmlns:a16="http://schemas.microsoft.com/office/drawing/2014/main" id="{0835F0E3-E062-F5BC-EAFD-63E4D1363C46}"/>
              </a:ext>
            </a:extLst>
          </p:cNvPr>
          <p:cNvSpPr/>
          <p:nvPr/>
        </p:nvSpPr>
        <p:spPr>
          <a:xfrm>
            <a:off x="5054714" y="2737018"/>
            <a:ext cx="590526" cy="323372"/>
          </a:xfrm>
          <a:prstGeom prst="roundRect">
            <a:avLst/>
          </a:prstGeom>
          <a:solidFill>
            <a:srgbClr val="FFF3A1"/>
          </a:solidFill>
          <a:ln>
            <a:solidFill>
              <a:srgbClr val="FFF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rgbClr val="FFAF0B"/>
                </a:solidFill>
              </a:rPr>
              <a:t>3</a:t>
            </a:r>
            <a:endParaRPr kumimoji="1" lang="zh-TW" altLang="en-US" dirty="0">
              <a:solidFill>
                <a:srgbClr val="FFAF0B"/>
              </a:solidFill>
            </a:endParaRPr>
          </a:p>
        </p:txBody>
      </p:sp>
      <p:sp>
        <p:nvSpPr>
          <p:cNvPr id="21" name="向下箭號 20">
            <a:extLst>
              <a:ext uri="{FF2B5EF4-FFF2-40B4-BE49-F238E27FC236}">
                <a16:creationId xmlns:a16="http://schemas.microsoft.com/office/drawing/2014/main" id="{0504AFE0-9AF8-D622-F931-B8427E008F21}"/>
              </a:ext>
            </a:extLst>
          </p:cNvPr>
          <p:cNvSpPr/>
          <p:nvPr/>
        </p:nvSpPr>
        <p:spPr>
          <a:xfrm>
            <a:off x="2312078" y="2640165"/>
            <a:ext cx="173544" cy="370928"/>
          </a:xfrm>
          <a:prstGeom prst="downArrow">
            <a:avLst/>
          </a:prstGeom>
          <a:solidFill>
            <a:srgbClr val="FF9800"/>
          </a:solidFill>
          <a:ln>
            <a:solidFill>
              <a:srgbClr val="FF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DAD00"/>
              </a:solidFill>
            </a:endParaRPr>
          </a:p>
        </p:txBody>
      </p:sp>
      <p:sp>
        <p:nvSpPr>
          <p:cNvPr id="23" name="向下箭號 22">
            <a:extLst>
              <a:ext uri="{FF2B5EF4-FFF2-40B4-BE49-F238E27FC236}">
                <a16:creationId xmlns:a16="http://schemas.microsoft.com/office/drawing/2014/main" id="{1541A967-50A2-0A82-7998-83784731057D}"/>
              </a:ext>
            </a:extLst>
          </p:cNvPr>
          <p:cNvSpPr/>
          <p:nvPr/>
        </p:nvSpPr>
        <p:spPr>
          <a:xfrm rot="16200000">
            <a:off x="4634952" y="3695996"/>
            <a:ext cx="173544" cy="370928"/>
          </a:xfrm>
          <a:prstGeom prst="downArrow">
            <a:avLst/>
          </a:prstGeom>
          <a:solidFill>
            <a:srgbClr val="FF9800"/>
          </a:solidFill>
          <a:ln>
            <a:solidFill>
              <a:srgbClr val="FF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DAD00"/>
              </a:solidFill>
            </a:endParaRPr>
          </a:p>
        </p:txBody>
      </p:sp>
      <p:sp>
        <p:nvSpPr>
          <p:cNvPr id="24" name="向下箭號 23">
            <a:extLst>
              <a:ext uri="{FF2B5EF4-FFF2-40B4-BE49-F238E27FC236}">
                <a16:creationId xmlns:a16="http://schemas.microsoft.com/office/drawing/2014/main" id="{97E0E2A1-F5C9-9630-AC64-9A1B458791F9}"/>
              </a:ext>
            </a:extLst>
          </p:cNvPr>
          <p:cNvSpPr/>
          <p:nvPr/>
        </p:nvSpPr>
        <p:spPr>
          <a:xfrm rot="10800000">
            <a:off x="6572548" y="2634622"/>
            <a:ext cx="173544" cy="370928"/>
          </a:xfrm>
          <a:prstGeom prst="downArrow">
            <a:avLst/>
          </a:prstGeom>
          <a:solidFill>
            <a:srgbClr val="FF9800"/>
          </a:solidFill>
          <a:ln>
            <a:solidFill>
              <a:srgbClr val="FF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DAD00"/>
              </a:solidFill>
            </a:endParaRPr>
          </a:p>
        </p:txBody>
      </p:sp>
    </p:spTree>
    <p:extLst>
      <p:ext uri="{BB962C8B-B14F-4D97-AF65-F5344CB8AC3E}">
        <p14:creationId xmlns:p14="http://schemas.microsoft.com/office/powerpoint/2010/main" val="333925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211844" y="288275"/>
            <a:ext cx="8520600" cy="572700"/>
          </a:xfrm>
        </p:spPr>
        <p:txBody>
          <a:bodyPr>
            <a:normAutofit fontScale="90000"/>
          </a:bodyPr>
          <a:lstStyle/>
          <a:p>
            <a:r>
              <a:rPr kumimoji="1" lang="en-US" altLang="zh-TW" dirty="0"/>
              <a:t>Results-CH</a:t>
            </a:r>
            <a:endParaRPr kumimoji="1" lang="zh-TW" altLang="en-US" dirty="0"/>
          </a:p>
        </p:txBody>
      </p:sp>
      <p:sp>
        <p:nvSpPr>
          <p:cNvPr id="3" name="文字版面配置區 2">
            <a:extLst>
              <a:ext uri="{FF2B5EF4-FFF2-40B4-BE49-F238E27FC236}">
                <a16:creationId xmlns:a16="http://schemas.microsoft.com/office/drawing/2014/main" id="{EDDD7C5C-BD4C-26E1-1814-F89CA148E0F7}"/>
              </a:ext>
            </a:extLst>
          </p:cNvPr>
          <p:cNvSpPr>
            <a:spLocks noGrp="1"/>
          </p:cNvSpPr>
          <p:nvPr>
            <p:ph type="body" idx="1"/>
          </p:nvPr>
        </p:nvSpPr>
        <p:spPr>
          <a:xfrm>
            <a:off x="411556" y="849668"/>
            <a:ext cx="8520600" cy="3416400"/>
          </a:xfrm>
        </p:spPr>
        <p:txBody>
          <a:bodyPr/>
          <a:lstStyle/>
          <a:p>
            <a:pPr>
              <a:buClr>
                <a:schemeClr val="tx1"/>
              </a:buClr>
            </a:pPr>
            <a:r>
              <a:rPr kumimoji="1" lang="en-US" altLang="zh-TW" dirty="0">
                <a:solidFill>
                  <a:schemeClr val="tx1"/>
                </a:solidFill>
                <a:latin typeface="+mn-lt"/>
              </a:rPr>
              <a:t>Co-location of spatial terms- Terms definition by Cheng-Hsien Chen, NTNU</a:t>
            </a:r>
          </a:p>
          <a:p>
            <a:pPr marL="114300" indent="0">
              <a:buClr>
                <a:schemeClr val="tx1"/>
              </a:buClr>
              <a:buNone/>
            </a:pPr>
            <a:endParaRPr lang="en" altLang="zh-TW" b="0" i="0" u="sng" strike="noStrike" dirty="0">
              <a:solidFill>
                <a:schemeClr val="tx1"/>
              </a:solidFill>
              <a:effectLst/>
              <a:latin typeface="+mn-lt"/>
              <a:hlinkClick r:id="rId3">
                <a:extLst>
                  <a:ext uri="{A12FA001-AC4F-418D-AE19-62706E023703}">
                    <ahyp:hlinkClr xmlns:ahyp="http://schemas.microsoft.com/office/drawing/2018/hyperlinkcolor" val="tx"/>
                  </a:ext>
                </a:extLst>
              </a:hlinkClick>
            </a:endParaRPr>
          </a:p>
          <a:p>
            <a:pPr>
              <a:buClr>
                <a:schemeClr val="tx1"/>
              </a:buClr>
            </a:pPr>
            <a:endParaRPr kumimoji="1" lang="zh-TW" altLang="en-US" dirty="0">
              <a:solidFill>
                <a:schemeClr val="tx1"/>
              </a:solidFill>
              <a:latin typeface="+mn-lt"/>
            </a:endParaRPr>
          </a:p>
        </p:txBody>
      </p:sp>
      <p:pic>
        <p:nvPicPr>
          <p:cNvPr id="7" name="圖片 6">
            <a:extLst>
              <a:ext uri="{FF2B5EF4-FFF2-40B4-BE49-F238E27FC236}">
                <a16:creationId xmlns:a16="http://schemas.microsoft.com/office/drawing/2014/main" id="{5AD7019F-3EFC-A645-7B15-BDA6C915EAF4}"/>
              </a:ext>
            </a:extLst>
          </p:cNvPr>
          <p:cNvPicPr>
            <a:picLocks noChangeAspect="1"/>
          </p:cNvPicPr>
          <p:nvPr/>
        </p:nvPicPr>
        <p:blipFill rotWithShape="1">
          <a:blip r:embed="rId4"/>
          <a:srcRect r="50000" b="1320"/>
          <a:stretch/>
        </p:blipFill>
        <p:spPr>
          <a:xfrm>
            <a:off x="92033" y="1238862"/>
            <a:ext cx="8640411" cy="3555904"/>
          </a:xfrm>
          <a:prstGeom prst="rect">
            <a:avLst/>
          </a:prstGeom>
        </p:spPr>
      </p:pic>
    </p:spTree>
    <p:extLst>
      <p:ext uri="{BB962C8B-B14F-4D97-AF65-F5344CB8AC3E}">
        <p14:creationId xmlns:p14="http://schemas.microsoft.com/office/powerpoint/2010/main" val="1062283960"/>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211844" y="288275"/>
            <a:ext cx="8520600" cy="572700"/>
          </a:xfrm>
        </p:spPr>
        <p:txBody>
          <a:bodyPr>
            <a:normAutofit fontScale="90000"/>
          </a:bodyPr>
          <a:lstStyle/>
          <a:p>
            <a:r>
              <a:rPr kumimoji="1" lang="en-US" altLang="zh-TW" dirty="0"/>
              <a:t>Results-EN</a:t>
            </a:r>
            <a:endParaRPr kumimoji="1" lang="zh-TW" altLang="en-US" dirty="0"/>
          </a:p>
        </p:txBody>
      </p:sp>
      <p:sp>
        <p:nvSpPr>
          <p:cNvPr id="3" name="文字版面配置區 2">
            <a:extLst>
              <a:ext uri="{FF2B5EF4-FFF2-40B4-BE49-F238E27FC236}">
                <a16:creationId xmlns:a16="http://schemas.microsoft.com/office/drawing/2014/main" id="{EDDD7C5C-BD4C-26E1-1814-F89CA148E0F7}"/>
              </a:ext>
            </a:extLst>
          </p:cNvPr>
          <p:cNvSpPr>
            <a:spLocks noGrp="1"/>
          </p:cNvSpPr>
          <p:nvPr>
            <p:ph type="body" idx="1"/>
          </p:nvPr>
        </p:nvSpPr>
        <p:spPr>
          <a:xfrm>
            <a:off x="411556" y="730915"/>
            <a:ext cx="8520600" cy="3416400"/>
          </a:xfrm>
        </p:spPr>
        <p:txBody>
          <a:bodyPr/>
          <a:lstStyle/>
          <a:p>
            <a:pPr>
              <a:buClr>
                <a:schemeClr val="tx1"/>
              </a:buClr>
            </a:pPr>
            <a:r>
              <a:rPr kumimoji="1" lang="en-US" altLang="zh-TW" dirty="0">
                <a:solidFill>
                  <a:schemeClr val="tx1"/>
                </a:solidFill>
                <a:latin typeface="+mn-lt"/>
              </a:rPr>
              <a:t>Co-location of spatial terms- Terms definition by Cheng-Hsien Chen, NTNU</a:t>
            </a:r>
          </a:p>
          <a:p>
            <a:pPr marL="114300" indent="0">
              <a:buClr>
                <a:schemeClr val="tx1"/>
              </a:buClr>
              <a:buNone/>
            </a:pPr>
            <a:endParaRPr lang="en" altLang="zh-TW" b="0" i="0" u="sng" strike="noStrike" dirty="0">
              <a:solidFill>
                <a:schemeClr val="tx1"/>
              </a:solidFill>
              <a:effectLst/>
              <a:latin typeface="+mn-lt"/>
              <a:hlinkClick r:id="rId3">
                <a:extLst>
                  <a:ext uri="{A12FA001-AC4F-418D-AE19-62706E023703}">
                    <ahyp:hlinkClr xmlns:ahyp="http://schemas.microsoft.com/office/drawing/2018/hyperlinkcolor" val="tx"/>
                  </a:ext>
                </a:extLst>
              </a:hlinkClick>
            </a:endParaRPr>
          </a:p>
          <a:p>
            <a:pPr>
              <a:buClr>
                <a:schemeClr val="tx1"/>
              </a:buClr>
            </a:pPr>
            <a:endParaRPr kumimoji="1" lang="zh-TW" altLang="en-US" dirty="0">
              <a:solidFill>
                <a:schemeClr val="tx1"/>
              </a:solidFill>
              <a:latin typeface="+mn-lt"/>
            </a:endParaRPr>
          </a:p>
        </p:txBody>
      </p:sp>
      <p:pic>
        <p:nvPicPr>
          <p:cNvPr id="6" name="圖片 5">
            <a:extLst>
              <a:ext uri="{FF2B5EF4-FFF2-40B4-BE49-F238E27FC236}">
                <a16:creationId xmlns:a16="http://schemas.microsoft.com/office/drawing/2014/main" id="{D43D0AEF-4D10-F739-5607-475E927A26B1}"/>
              </a:ext>
            </a:extLst>
          </p:cNvPr>
          <p:cNvPicPr>
            <a:picLocks noChangeAspect="1"/>
          </p:cNvPicPr>
          <p:nvPr/>
        </p:nvPicPr>
        <p:blipFill rotWithShape="1">
          <a:blip r:embed="rId4"/>
          <a:srcRect b="52108"/>
          <a:stretch/>
        </p:blipFill>
        <p:spPr>
          <a:xfrm>
            <a:off x="0" y="1421914"/>
            <a:ext cx="9144000" cy="3416400"/>
          </a:xfrm>
          <a:prstGeom prst="rect">
            <a:avLst/>
          </a:prstGeom>
        </p:spPr>
      </p:pic>
    </p:spTree>
    <p:extLst>
      <p:ext uri="{BB962C8B-B14F-4D97-AF65-F5344CB8AC3E}">
        <p14:creationId xmlns:p14="http://schemas.microsoft.com/office/powerpoint/2010/main" val="146522208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64BF5-F5B1-6166-25CD-E986E0F19961}"/>
              </a:ext>
            </a:extLst>
          </p:cNvPr>
          <p:cNvSpPr>
            <a:spLocks noGrp="1"/>
          </p:cNvSpPr>
          <p:nvPr>
            <p:ph type="title"/>
          </p:nvPr>
        </p:nvSpPr>
        <p:spPr>
          <a:xfrm>
            <a:off x="211844" y="288275"/>
            <a:ext cx="8520600" cy="572700"/>
          </a:xfrm>
        </p:spPr>
        <p:txBody>
          <a:bodyPr>
            <a:normAutofit fontScale="90000"/>
          </a:bodyPr>
          <a:lstStyle/>
          <a:p>
            <a:r>
              <a:rPr kumimoji="1" lang="en-US" altLang="zh-TW" dirty="0"/>
              <a:t>Results-CH</a:t>
            </a:r>
            <a:endParaRPr kumimoji="1" lang="zh-TW" altLang="en-US" dirty="0"/>
          </a:p>
        </p:txBody>
      </p:sp>
      <p:sp>
        <p:nvSpPr>
          <p:cNvPr id="3" name="文字版面配置區 2">
            <a:extLst>
              <a:ext uri="{FF2B5EF4-FFF2-40B4-BE49-F238E27FC236}">
                <a16:creationId xmlns:a16="http://schemas.microsoft.com/office/drawing/2014/main" id="{EDDD7C5C-BD4C-26E1-1814-F89CA148E0F7}"/>
              </a:ext>
            </a:extLst>
          </p:cNvPr>
          <p:cNvSpPr>
            <a:spLocks noGrp="1"/>
          </p:cNvSpPr>
          <p:nvPr>
            <p:ph type="body" idx="1"/>
          </p:nvPr>
        </p:nvSpPr>
        <p:spPr>
          <a:xfrm>
            <a:off x="411556" y="730915"/>
            <a:ext cx="8520600" cy="3416400"/>
          </a:xfrm>
        </p:spPr>
        <p:txBody>
          <a:bodyPr/>
          <a:lstStyle/>
          <a:p>
            <a:pPr>
              <a:buClr>
                <a:schemeClr val="tx1"/>
              </a:buClr>
            </a:pPr>
            <a:r>
              <a:rPr kumimoji="1" lang="en-US" altLang="zh-TW" dirty="0">
                <a:solidFill>
                  <a:schemeClr val="tx1"/>
                </a:solidFill>
                <a:latin typeface="+mn-lt"/>
              </a:rPr>
              <a:t>Co-location of spatial terms- Terms definition by Cheng-Hsien Chen, NTNU</a:t>
            </a:r>
          </a:p>
          <a:p>
            <a:pPr marL="114300" indent="0">
              <a:buClr>
                <a:schemeClr val="tx1"/>
              </a:buClr>
              <a:buNone/>
            </a:pPr>
            <a:endParaRPr lang="en" altLang="zh-TW" b="0" i="0" u="sng" strike="noStrike" dirty="0">
              <a:solidFill>
                <a:schemeClr val="tx1"/>
              </a:solidFill>
              <a:effectLst/>
              <a:latin typeface="+mn-lt"/>
              <a:hlinkClick r:id="rId3">
                <a:extLst>
                  <a:ext uri="{A12FA001-AC4F-418D-AE19-62706E023703}">
                    <ahyp:hlinkClr xmlns:ahyp="http://schemas.microsoft.com/office/drawing/2018/hyperlinkcolor" val="tx"/>
                  </a:ext>
                </a:extLst>
              </a:hlinkClick>
            </a:endParaRPr>
          </a:p>
          <a:p>
            <a:pPr>
              <a:buClr>
                <a:schemeClr val="tx1"/>
              </a:buClr>
            </a:pPr>
            <a:endParaRPr kumimoji="1" lang="zh-TW" altLang="en-US" dirty="0">
              <a:solidFill>
                <a:schemeClr val="tx1"/>
              </a:solidFill>
              <a:latin typeface="+mn-lt"/>
            </a:endParaRPr>
          </a:p>
        </p:txBody>
      </p:sp>
      <p:pic>
        <p:nvPicPr>
          <p:cNvPr id="4" name="圖片 3">
            <a:extLst>
              <a:ext uri="{FF2B5EF4-FFF2-40B4-BE49-F238E27FC236}">
                <a16:creationId xmlns:a16="http://schemas.microsoft.com/office/drawing/2014/main" id="{EFD5E65F-520A-020A-6AEE-1322B59CF07B}"/>
              </a:ext>
            </a:extLst>
          </p:cNvPr>
          <p:cNvPicPr>
            <a:picLocks noChangeAspect="1"/>
          </p:cNvPicPr>
          <p:nvPr/>
        </p:nvPicPr>
        <p:blipFill rotWithShape="1">
          <a:blip r:embed="rId4"/>
          <a:srcRect l="50000" t="496"/>
          <a:stretch/>
        </p:blipFill>
        <p:spPr>
          <a:xfrm>
            <a:off x="1" y="1187531"/>
            <a:ext cx="8847116" cy="3671387"/>
          </a:xfrm>
          <a:prstGeom prst="rect">
            <a:avLst/>
          </a:prstGeom>
        </p:spPr>
      </p:pic>
    </p:spTree>
    <p:extLst>
      <p:ext uri="{BB962C8B-B14F-4D97-AF65-F5344CB8AC3E}">
        <p14:creationId xmlns:p14="http://schemas.microsoft.com/office/powerpoint/2010/main" val="1643908339"/>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ppt/theme/themeOverride2.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ppt/theme/themeOverride3.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ppt/theme/themeOverride4.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ppt/theme/themeOverride5.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ppt/theme/themeOverride6.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themeOverride>
</file>

<file path=docProps/app.xml><?xml version="1.0" encoding="utf-8"?>
<Properties xmlns="http://schemas.openxmlformats.org/officeDocument/2006/extended-properties" xmlns:vt="http://schemas.openxmlformats.org/officeDocument/2006/docPropsVTypes">
  <Template/>
  <TotalTime>4439</TotalTime>
  <Words>1334</Words>
  <Application>Microsoft Macintosh PowerPoint</Application>
  <PresentationFormat>如螢幕大小 (16:9)</PresentationFormat>
  <Paragraphs>114</Paragraphs>
  <Slides>16</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Times</vt:lpstr>
      <vt:lpstr>新細明體</vt:lpstr>
      <vt:lpstr>Proxima Nova</vt:lpstr>
      <vt:lpstr>Arial</vt:lpstr>
      <vt:lpstr>Times New Roman</vt:lpstr>
      <vt:lpstr>Helvetica</vt:lpstr>
      <vt:lpstr>Söhne</vt:lpstr>
      <vt:lpstr>Spearmint</vt:lpstr>
      <vt:lpstr>Exploring the Differences of Spatial Terms in Chinese and English Language Networks.</vt:lpstr>
      <vt:lpstr>PowerPoint 簡報</vt:lpstr>
      <vt:lpstr>PowerPoint 簡報</vt:lpstr>
      <vt:lpstr>PowerPoint 簡報</vt:lpstr>
      <vt:lpstr>PowerPoint 簡報</vt:lpstr>
      <vt:lpstr>PowerPoint 簡報</vt:lpstr>
      <vt:lpstr>Results-CH</vt:lpstr>
      <vt:lpstr>Results-EN</vt:lpstr>
      <vt:lpstr>Results-CH</vt:lpstr>
      <vt:lpstr>Results-EN</vt:lpstr>
      <vt:lpstr>Results - Frequency of the spatial term  </vt:lpstr>
      <vt:lpstr>Results - fMRI dataset </vt:lpstr>
      <vt:lpstr>Next Steps</vt:lpstr>
      <vt:lpstr>Summary</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Field in different languages.</dc:title>
  <cp:lastModifiedBy>于瑄 林</cp:lastModifiedBy>
  <cp:revision>5</cp:revision>
  <dcterms:modified xsi:type="dcterms:W3CDTF">2023-06-02T11:02:54Z</dcterms:modified>
</cp:coreProperties>
</file>