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3" r:id="rId8"/>
    <p:sldId id="302" r:id="rId9"/>
    <p:sldId id="307" r:id="rId10"/>
    <p:sldId id="308" r:id="rId11"/>
    <p:sldId id="311" r:id="rId12"/>
    <p:sldId id="309" r:id="rId13"/>
    <p:sldId id="310" r:id="rId14"/>
    <p:sldId id="304" r:id="rId15"/>
    <p:sldId id="305" r:id="rId16"/>
    <p:sldId id="306" r:id="rId17"/>
    <p:sldId id="3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4" autoAdjust="0"/>
    <p:restoredTop sz="94619" autoAdjust="0"/>
  </p:normalViewPr>
  <p:slideViewPr>
    <p:cSldViewPr snapToGrid="0">
      <p:cViewPr varScale="1">
        <p:scale>
          <a:sx n="78" d="100"/>
          <a:sy n="78" d="100"/>
        </p:scale>
        <p:origin x="102" y="1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11/13/2020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11/13/2020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11/13/2020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11/13/2020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11/13/2020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11/13/2020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11/13/2020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11/13/2020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11/13/2020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11/13/2020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Student Data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Lin Yuan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FB7B-CF26-453A-9AB9-0B4FE0E9FC4D}"/>
              </a:ext>
            </a:extLst>
          </p:cNvPr>
          <p:cNvSpPr>
            <a:spLocks noGrp="1"/>
          </p:cNvSpPr>
          <p:nvPr>
            <p:ph type="title"/>
          </p:nvPr>
        </p:nvSpPr>
        <p:spPr/>
        <p:txBody>
          <a:bodyPr/>
          <a:lstStyle/>
          <a:p>
            <a:r>
              <a:rPr lang="en-US" dirty="0"/>
              <a:t>Willingness to learn 	</a:t>
            </a:r>
          </a:p>
        </p:txBody>
      </p:sp>
      <p:sp>
        <p:nvSpPr>
          <p:cNvPr id="5" name="Content Placeholder 2">
            <a:extLst>
              <a:ext uri="{FF2B5EF4-FFF2-40B4-BE49-F238E27FC236}">
                <a16:creationId xmlns:a16="http://schemas.microsoft.com/office/drawing/2014/main" id="{E98E1635-B997-4F50-BA40-C903F2080A94}"/>
              </a:ext>
            </a:extLst>
          </p:cNvPr>
          <p:cNvSpPr txBox="1">
            <a:spLocks/>
          </p:cNvSpPr>
          <p:nvPr/>
        </p:nvSpPr>
        <p:spPr>
          <a:xfrm>
            <a:off x="1097280" y="2108201"/>
            <a:ext cx="9776666"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Students who want to take higher education have better performance</a:t>
            </a:r>
          </a:p>
        </p:txBody>
      </p:sp>
      <p:pic>
        <p:nvPicPr>
          <p:cNvPr id="6146" name="Picture 2">
            <a:extLst>
              <a:ext uri="{FF2B5EF4-FFF2-40B4-BE49-F238E27FC236}">
                <a16:creationId xmlns:a16="http://schemas.microsoft.com/office/drawing/2014/main" id="{5C90FFC3-F523-494A-B9BC-10A55799D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756" y="2876514"/>
            <a:ext cx="7942923" cy="313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50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FB7B-CF26-453A-9AB9-0B4FE0E9FC4D}"/>
              </a:ext>
            </a:extLst>
          </p:cNvPr>
          <p:cNvSpPr>
            <a:spLocks noGrp="1"/>
          </p:cNvSpPr>
          <p:nvPr>
            <p:ph type="title"/>
          </p:nvPr>
        </p:nvSpPr>
        <p:spPr/>
        <p:txBody>
          <a:bodyPr/>
          <a:lstStyle/>
          <a:p>
            <a:r>
              <a:rPr lang="en-US" dirty="0"/>
              <a:t>G1 with G3</a:t>
            </a:r>
          </a:p>
        </p:txBody>
      </p:sp>
      <p:sp>
        <p:nvSpPr>
          <p:cNvPr id="5" name="Content Placeholder 2">
            <a:extLst>
              <a:ext uri="{FF2B5EF4-FFF2-40B4-BE49-F238E27FC236}">
                <a16:creationId xmlns:a16="http://schemas.microsoft.com/office/drawing/2014/main" id="{E98E1635-B997-4F50-BA40-C903F2080A94}"/>
              </a:ext>
            </a:extLst>
          </p:cNvPr>
          <p:cNvSpPr txBox="1">
            <a:spLocks/>
          </p:cNvSpPr>
          <p:nvPr/>
        </p:nvSpPr>
        <p:spPr>
          <a:xfrm>
            <a:off x="1097280" y="2108201"/>
            <a:ext cx="9776666"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G1 has a strong correlation with G3, which means the students grade will not change a lot during the 2 years study in the school.</a:t>
            </a:r>
          </a:p>
        </p:txBody>
      </p:sp>
      <p:pic>
        <p:nvPicPr>
          <p:cNvPr id="4100" name="Picture 4">
            <a:extLst>
              <a:ext uri="{FF2B5EF4-FFF2-40B4-BE49-F238E27FC236}">
                <a16:creationId xmlns:a16="http://schemas.microsoft.com/office/drawing/2014/main" id="{A0A7DC29-13C8-42D0-A5D4-F865CEF01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0917" y="2863341"/>
            <a:ext cx="7876531" cy="3095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6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FB7B-CF26-453A-9AB9-0B4FE0E9FC4D}"/>
              </a:ext>
            </a:extLst>
          </p:cNvPr>
          <p:cNvSpPr>
            <a:spLocks noGrp="1"/>
          </p:cNvSpPr>
          <p:nvPr>
            <p:ph type="title"/>
          </p:nvPr>
        </p:nvSpPr>
        <p:spPr/>
        <p:txBody>
          <a:bodyPr/>
          <a:lstStyle/>
          <a:p>
            <a:r>
              <a:rPr lang="en-US" dirty="0"/>
              <a:t>G2 with G3</a:t>
            </a:r>
          </a:p>
        </p:txBody>
      </p:sp>
      <p:sp>
        <p:nvSpPr>
          <p:cNvPr id="5" name="Content Placeholder 2">
            <a:extLst>
              <a:ext uri="{FF2B5EF4-FFF2-40B4-BE49-F238E27FC236}">
                <a16:creationId xmlns:a16="http://schemas.microsoft.com/office/drawing/2014/main" id="{E98E1635-B997-4F50-BA40-C903F2080A94}"/>
              </a:ext>
            </a:extLst>
          </p:cNvPr>
          <p:cNvSpPr txBox="1">
            <a:spLocks/>
          </p:cNvSpPr>
          <p:nvPr/>
        </p:nvSpPr>
        <p:spPr>
          <a:xfrm>
            <a:off x="1097280" y="2108201"/>
            <a:ext cx="9776666"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G2 has a strong correlation with G3, and even higher correlation than G1, which means the students grade will not change too much during the 1 years study in the school.</a:t>
            </a:r>
          </a:p>
        </p:txBody>
      </p:sp>
      <p:pic>
        <p:nvPicPr>
          <p:cNvPr id="5122" name="Picture 2">
            <a:extLst>
              <a:ext uri="{FF2B5EF4-FFF2-40B4-BE49-F238E27FC236}">
                <a16:creationId xmlns:a16="http://schemas.microsoft.com/office/drawing/2014/main" id="{0E1A6D37-AA0C-4B41-B89A-2A4F252A77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8439" y="2925362"/>
            <a:ext cx="7715507" cy="305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240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FB7B-CF26-453A-9AB9-0B4FE0E9FC4D}"/>
              </a:ext>
            </a:extLst>
          </p:cNvPr>
          <p:cNvSpPr>
            <a:spLocks noGrp="1"/>
          </p:cNvSpPr>
          <p:nvPr>
            <p:ph type="title"/>
          </p:nvPr>
        </p:nvSpPr>
        <p:spPr/>
        <p:txBody>
          <a:bodyPr/>
          <a:lstStyle/>
          <a:p>
            <a:r>
              <a:rPr lang="en-US" dirty="0"/>
              <a:t>G1, G2 with G3</a:t>
            </a:r>
          </a:p>
        </p:txBody>
      </p:sp>
      <p:sp>
        <p:nvSpPr>
          <p:cNvPr id="5" name="Content Placeholder 2">
            <a:extLst>
              <a:ext uri="{FF2B5EF4-FFF2-40B4-BE49-F238E27FC236}">
                <a16:creationId xmlns:a16="http://schemas.microsoft.com/office/drawing/2014/main" id="{E98E1635-B997-4F50-BA40-C903F2080A94}"/>
              </a:ext>
            </a:extLst>
          </p:cNvPr>
          <p:cNvSpPr txBox="1">
            <a:spLocks/>
          </p:cNvSpPr>
          <p:nvPr/>
        </p:nvSpPr>
        <p:spPr>
          <a:xfrm>
            <a:off x="1097280" y="2108201"/>
            <a:ext cx="9776666"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We can have the conclusion that the students’ performance are more likely determine by their family, personal behavior or ability. The study in the two schools only keep their performance, but will not improve or downgrade too much.</a:t>
            </a:r>
          </a:p>
        </p:txBody>
      </p:sp>
    </p:spTree>
    <p:extLst>
      <p:ext uri="{BB962C8B-B14F-4D97-AF65-F5344CB8AC3E}">
        <p14:creationId xmlns:p14="http://schemas.microsoft.com/office/powerpoint/2010/main" val="3117460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2E3-BD9D-4D73-BA6A-7922A7834F04}"/>
              </a:ext>
            </a:extLst>
          </p:cNvPr>
          <p:cNvSpPr>
            <a:spLocks noGrp="1"/>
          </p:cNvSpPr>
          <p:nvPr>
            <p:ph type="ctrTitle"/>
          </p:nvPr>
        </p:nvSpPr>
        <p:spPr/>
        <p:txBody>
          <a:bodyPr/>
          <a:lstStyle/>
          <a:p>
            <a:pPr algn="ctr"/>
            <a:r>
              <a:rPr lang="en-US" dirty="0"/>
              <a:t>Thanks</a:t>
            </a:r>
          </a:p>
        </p:txBody>
      </p:sp>
      <p:sp>
        <p:nvSpPr>
          <p:cNvPr id="3" name="Subtitle 2">
            <a:extLst>
              <a:ext uri="{FF2B5EF4-FFF2-40B4-BE49-F238E27FC236}">
                <a16:creationId xmlns:a16="http://schemas.microsoft.com/office/drawing/2014/main" id="{B1D43D67-BE53-462C-B9C0-EE18130FB21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51995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Content</a:t>
            </a:r>
          </a:p>
        </p:txBody>
      </p:sp>
      <p:sp>
        <p:nvSpPr>
          <p:cNvPr id="5" name="Content Placeholder 4">
            <a:extLst>
              <a:ext uri="{FF2B5EF4-FFF2-40B4-BE49-F238E27FC236}">
                <a16:creationId xmlns:a16="http://schemas.microsoft.com/office/drawing/2014/main" id="{6070E94C-F3BF-4452-938C-992CFAE6DDCD}"/>
              </a:ext>
            </a:extLst>
          </p:cNvPr>
          <p:cNvSpPr>
            <a:spLocks noGrp="1"/>
          </p:cNvSpPr>
          <p:nvPr>
            <p:ph idx="1"/>
          </p:nvPr>
        </p:nvSpPr>
        <p:spPr/>
        <p:txBody>
          <a:bodyPr>
            <a:normAutofit/>
          </a:bodyPr>
          <a:lstStyle/>
          <a:p>
            <a:pPr>
              <a:buFont typeface="Wingdings" panose="05000000000000000000" pitchFamily="2" charset="2"/>
              <a:buChar char="§"/>
            </a:pPr>
            <a:r>
              <a:rPr lang="en-US" sz="3200" dirty="0"/>
              <a:t> Students family status</a:t>
            </a:r>
          </a:p>
          <a:p>
            <a:pPr>
              <a:buFont typeface="Wingdings" panose="05000000000000000000" pitchFamily="2" charset="2"/>
              <a:buChar char="§"/>
            </a:pPr>
            <a:r>
              <a:rPr lang="en-US" sz="3200" dirty="0"/>
              <a:t> Behavior data analysis </a:t>
            </a:r>
          </a:p>
          <a:p>
            <a:pPr>
              <a:buFont typeface="Wingdings" panose="05000000000000000000" pitchFamily="2" charset="2"/>
              <a:buChar char="§"/>
            </a:pPr>
            <a:r>
              <a:rPr lang="en-US" sz="3200" dirty="0"/>
              <a:t> Which type of data affect final grades more</a:t>
            </a: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94F8-78C4-4F4A-98AA-5BBEBC029D8F}"/>
              </a:ext>
            </a:extLst>
          </p:cNvPr>
          <p:cNvSpPr>
            <a:spLocks noGrp="1"/>
          </p:cNvSpPr>
          <p:nvPr>
            <p:ph type="title"/>
          </p:nvPr>
        </p:nvSpPr>
        <p:spPr/>
        <p:txBody>
          <a:bodyPr/>
          <a:lstStyle/>
          <a:p>
            <a:r>
              <a:rPr lang="en-US" dirty="0"/>
              <a:t>Parents' job and education status</a:t>
            </a:r>
          </a:p>
        </p:txBody>
      </p:sp>
      <p:sp>
        <p:nvSpPr>
          <p:cNvPr id="3" name="Content Placeholder 2">
            <a:extLst>
              <a:ext uri="{FF2B5EF4-FFF2-40B4-BE49-F238E27FC236}">
                <a16:creationId xmlns:a16="http://schemas.microsoft.com/office/drawing/2014/main" id="{5F9685EB-4F29-4238-BF08-06C1D0A4432B}"/>
              </a:ext>
            </a:extLst>
          </p:cNvPr>
          <p:cNvSpPr>
            <a:spLocks noGrp="1"/>
          </p:cNvSpPr>
          <p:nvPr>
            <p:ph idx="1"/>
          </p:nvPr>
        </p:nvSpPr>
        <p:spPr/>
        <p:txBody>
          <a:bodyPr/>
          <a:lstStyle/>
          <a:p>
            <a:pPr>
              <a:buFont typeface="Wingdings" panose="05000000000000000000" pitchFamily="2" charset="2"/>
              <a:buChar char="§"/>
            </a:pPr>
            <a:r>
              <a:rPr lang="en-US" dirty="0"/>
              <a:t> Mothers are more </a:t>
            </a:r>
          </a:p>
          <a:p>
            <a:pPr marL="0" indent="0">
              <a:buNone/>
            </a:pPr>
            <a:r>
              <a:rPr lang="en-US" dirty="0"/>
              <a:t>likely to be teacher </a:t>
            </a:r>
          </a:p>
          <a:p>
            <a:pPr marL="0" indent="0">
              <a:buNone/>
            </a:pPr>
            <a:r>
              <a:rPr lang="en-US" dirty="0"/>
              <a:t>or at home, compared</a:t>
            </a:r>
          </a:p>
          <a:p>
            <a:pPr marL="0" indent="0">
              <a:buNone/>
            </a:pPr>
            <a:r>
              <a:rPr lang="en-US" dirty="0"/>
              <a:t>with fathers’ job</a:t>
            </a:r>
          </a:p>
        </p:txBody>
      </p:sp>
      <p:pic>
        <p:nvPicPr>
          <p:cNvPr id="1030" name="Picture 6">
            <a:extLst>
              <a:ext uri="{FF2B5EF4-FFF2-40B4-BE49-F238E27FC236}">
                <a16:creationId xmlns:a16="http://schemas.microsoft.com/office/drawing/2014/main" id="{713FA7E1-A6BC-40B5-85F6-313DB1C515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511" y="1995434"/>
            <a:ext cx="3631484" cy="37608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BF072E2-7253-4353-B24D-835DAA116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3236" y="1995435"/>
            <a:ext cx="3631484" cy="376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864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94F8-78C4-4F4A-98AA-5BBEBC029D8F}"/>
              </a:ext>
            </a:extLst>
          </p:cNvPr>
          <p:cNvSpPr>
            <a:spLocks noGrp="1"/>
          </p:cNvSpPr>
          <p:nvPr>
            <p:ph type="title"/>
          </p:nvPr>
        </p:nvSpPr>
        <p:spPr/>
        <p:txBody>
          <a:bodyPr/>
          <a:lstStyle/>
          <a:p>
            <a:r>
              <a:rPr lang="en-US" dirty="0"/>
              <a:t>Parents' job and education status</a:t>
            </a:r>
          </a:p>
        </p:txBody>
      </p:sp>
      <p:sp>
        <p:nvSpPr>
          <p:cNvPr id="3" name="Content Placeholder 2">
            <a:extLst>
              <a:ext uri="{FF2B5EF4-FFF2-40B4-BE49-F238E27FC236}">
                <a16:creationId xmlns:a16="http://schemas.microsoft.com/office/drawing/2014/main" id="{5F9685EB-4F29-4238-BF08-06C1D0A4432B}"/>
              </a:ext>
            </a:extLst>
          </p:cNvPr>
          <p:cNvSpPr>
            <a:spLocks noGrp="1"/>
          </p:cNvSpPr>
          <p:nvPr>
            <p:ph idx="1"/>
          </p:nvPr>
        </p:nvSpPr>
        <p:spPr/>
        <p:txBody>
          <a:bodyPr/>
          <a:lstStyle/>
          <a:p>
            <a:pPr>
              <a:buFont typeface="Wingdings" panose="05000000000000000000" pitchFamily="2" charset="2"/>
              <a:buChar char="§"/>
            </a:pPr>
            <a:r>
              <a:rPr lang="en-US" dirty="0"/>
              <a:t> Teacher jobs normally need highest education</a:t>
            </a:r>
          </a:p>
          <a:p>
            <a:pPr>
              <a:buFont typeface="Wingdings" panose="05000000000000000000" pitchFamily="2" charset="2"/>
              <a:buChar char="§"/>
            </a:pPr>
            <a:r>
              <a:rPr lang="en-US" dirty="0"/>
              <a:t> Many mothers with lower education are not working</a:t>
            </a:r>
          </a:p>
        </p:txBody>
      </p:sp>
      <p:pic>
        <p:nvPicPr>
          <p:cNvPr id="2050" name="Picture 2">
            <a:extLst>
              <a:ext uri="{FF2B5EF4-FFF2-40B4-BE49-F238E27FC236}">
                <a16:creationId xmlns:a16="http://schemas.microsoft.com/office/drawing/2014/main" id="{DC083FC0-794E-49B5-B8CD-29BE0EFBA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3188809"/>
            <a:ext cx="4340331" cy="30511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21A5D42-C522-48BD-8EE0-CC9102559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102" y="3188809"/>
            <a:ext cx="4383305" cy="3051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65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FB7B-CF26-453A-9AB9-0B4FE0E9FC4D}"/>
              </a:ext>
            </a:extLst>
          </p:cNvPr>
          <p:cNvSpPr>
            <a:spLocks noGrp="1"/>
          </p:cNvSpPr>
          <p:nvPr>
            <p:ph type="title"/>
          </p:nvPr>
        </p:nvSpPr>
        <p:spPr/>
        <p:txBody>
          <a:bodyPr/>
          <a:lstStyle/>
          <a:p>
            <a:r>
              <a:rPr lang="en-US" dirty="0"/>
              <a:t>Alcohol consumption and </a:t>
            </a:r>
            <a:r>
              <a:rPr lang="en-US" dirty="0" err="1"/>
              <a:t>goout</a:t>
            </a:r>
            <a:endParaRPr lang="en-US" dirty="0"/>
          </a:p>
        </p:txBody>
      </p:sp>
      <p:pic>
        <p:nvPicPr>
          <p:cNvPr id="3074" name="Picture 2">
            <a:extLst>
              <a:ext uri="{FF2B5EF4-FFF2-40B4-BE49-F238E27FC236}">
                <a16:creationId xmlns:a16="http://schemas.microsoft.com/office/drawing/2014/main" id="{F9C2CA98-7AB2-42C4-9AF2-D79EFF07AD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2677202"/>
            <a:ext cx="4763585" cy="32900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E98E1635-B997-4F50-BA40-C903F2080A94}"/>
              </a:ext>
            </a:extLst>
          </p:cNvPr>
          <p:cNvSpPr txBox="1">
            <a:spLocks/>
          </p:cNvSpPr>
          <p:nvPr/>
        </p:nvSpPr>
        <p:spPr>
          <a:xfrm>
            <a:off x="1097280" y="2108201"/>
            <a:ext cx="4487974"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Students who go out more will consume more alcohol.</a:t>
            </a:r>
          </a:p>
          <a:p>
            <a:pPr>
              <a:buFont typeface="Wingdings" panose="05000000000000000000" pitchFamily="2" charset="2"/>
              <a:buChar char="§"/>
            </a:pPr>
            <a:r>
              <a:rPr lang="en-US" dirty="0"/>
              <a:t> Most students will go out sometimes at weekend and consume alcohols</a:t>
            </a:r>
          </a:p>
        </p:txBody>
      </p:sp>
    </p:spTree>
    <p:extLst>
      <p:ext uri="{BB962C8B-B14F-4D97-AF65-F5344CB8AC3E}">
        <p14:creationId xmlns:p14="http://schemas.microsoft.com/office/powerpoint/2010/main" val="105941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FB7B-CF26-453A-9AB9-0B4FE0E9FC4D}"/>
              </a:ext>
            </a:extLst>
          </p:cNvPr>
          <p:cNvSpPr>
            <a:spLocks noGrp="1"/>
          </p:cNvSpPr>
          <p:nvPr>
            <p:ph type="title"/>
          </p:nvPr>
        </p:nvSpPr>
        <p:spPr/>
        <p:txBody>
          <a:bodyPr/>
          <a:lstStyle/>
          <a:p>
            <a:r>
              <a:rPr lang="en-US" dirty="0"/>
              <a:t>School and grades 	</a:t>
            </a:r>
          </a:p>
        </p:txBody>
      </p:sp>
      <p:sp>
        <p:nvSpPr>
          <p:cNvPr id="5" name="Content Placeholder 2">
            <a:extLst>
              <a:ext uri="{FF2B5EF4-FFF2-40B4-BE49-F238E27FC236}">
                <a16:creationId xmlns:a16="http://schemas.microsoft.com/office/drawing/2014/main" id="{E98E1635-B997-4F50-BA40-C903F2080A94}"/>
              </a:ext>
            </a:extLst>
          </p:cNvPr>
          <p:cNvSpPr txBox="1">
            <a:spLocks/>
          </p:cNvSpPr>
          <p:nvPr/>
        </p:nvSpPr>
        <p:spPr>
          <a:xfrm>
            <a:off x="1097280" y="2108201"/>
            <a:ext cx="9776666"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Students study in </a:t>
            </a:r>
            <a:r>
              <a:rPr lang="pt-BR" dirty="0"/>
              <a:t>Gabriel Pereira has higher grades than students in Mousinho da Silveira school</a:t>
            </a:r>
            <a:endParaRPr lang="en-US" dirty="0"/>
          </a:p>
        </p:txBody>
      </p:sp>
      <p:pic>
        <p:nvPicPr>
          <p:cNvPr id="6148" name="Picture 4">
            <a:extLst>
              <a:ext uri="{FF2B5EF4-FFF2-40B4-BE49-F238E27FC236}">
                <a16:creationId xmlns:a16="http://schemas.microsoft.com/office/drawing/2014/main" id="{8AB17F38-FDBC-44D8-A7B0-66AB3FB2B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180" y="2777053"/>
            <a:ext cx="89535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010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FB7B-CF26-453A-9AB9-0B4FE0E9FC4D}"/>
              </a:ext>
            </a:extLst>
          </p:cNvPr>
          <p:cNvSpPr>
            <a:spLocks noGrp="1"/>
          </p:cNvSpPr>
          <p:nvPr>
            <p:ph type="title"/>
          </p:nvPr>
        </p:nvSpPr>
        <p:spPr/>
        <p:txBody>
          <a:bodyPr/>
          <a:lstStyle/>
          <a:p>
            <a:r>
              <a:rPr lang="en-US" dirty="0"/>
              <a:t>Willingness to learn 	</a:t>
            </a:r>
          </a:p>
        </p:txBody>
      </p:sp>
      <p:sp>
        <p:nvSpPr>
          <p:cNvPr id="5" name="Content Placeholder 2">
            <a:extLst>
              <a:ext uri="{FF2B5EF4-FFF2-40B4-BE49-F238E27FC236}">
                <a16:creationId xmlns:a16="http://schemas.microsoft.com/office/drawing/2014/main" id="{E98E1635-B997-4F50-BA40-C903F2080A94}"/>
              </a:ext>
            </a:extLst>
          </p:cNvPr>
          <p:cNvSpPr txBox="1">
            <a:spLocks/>
          </p:cNvSpPr>
          <p:nvPr/>
        </p:nvSpPr>
        <p:spPr>
          <a:xfrm>
            <a:off x="1097280" y="2108201"/>
            <a:ext cx="9776666"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Students who want to take higher education have better performance</a:t>
            </a:r>
          </a:p>
        </p:txBody>
      </p:sp>
      <p:pic>
        <p:nvPicPr>
          <p:cNvPr id="6146" name="Picture 2">
            <a:extLst>
              <a:ext uri="{FF2B5EF4-FFF2-40B4-BE49-F238E27FC236}">
                <a16:creationId xmlns:a16="http://schemas.microsoft.com/office/drawing/2014/main" id="{5C90FFC3-F523-494A-B9BC-10A55799D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756" y="2876514"/>
            <a:ext cx="7942923" cy="3134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246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FB7B-CF26-453A-9AB9-0B4FE0E9FC4D}"/>
              </a:ext>
            </a:extLst>
          </p:cNvPr>
          <p:cNvSpPr>
            <a:spLocks noGrp="1"/>
          </p:cNvSpPr>
          <p:nvPr>
            <p:ph type="title"/>
          </p:nvPr>
        </p:nvSpPr>
        <p:spPr/>
        <p:txBody>
          <a:bodyPr/>
          <a:lstStyle/>
          <a:p>
            <a:r>
              <a:rPr lang="en-US" dirty="0"/>
              <a:t>Study time	</a:t>
            </a:r>
          </a:p>
        </p:txBody>
      </p:sp>
      <p:sp>
        <p:nvSpPr>
          <p:cNvPr id="5" name="Content Placeholder 2">
            <a:extLst>
              <a:ext uri="{FF2B5EF4-FFF2-40B4-BE49-F238E27FC236}">
                <a16:creationId xmlns:a16="http://schemas.microsoft.com/office/drawing/2014/main" id="{E98E1635-B997-4F50-BA40-C903F2080A94}"/>
              </a:ext>
            </a:extLst>
          </p:cNvPr>
          <p:cNvSpPr txBox="1">
            <a:spLocks/>
          </p:cNvSpPr>
          <p:nvPr/>
        </p:nvSpPr>
        <p:spPr>
          <a:xfrm>
            <a:off x="1097280" y="2108201"/>
            <a:ext cx="9776666"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Students who study more time have better final grades</a:t>
            </a:r>
          </a:p>
        </p:txBody>
      </p:sp>
      <p:pic>
        <p:nvPicPr>
          <p:cNvPr id="11266" name="Picture 2">
            <a:extLst>
              <a:ext uri="{FF2B5EF4-FFF2-40B4-BE49-F238E27FC236}">
                <a16:creationId xmlns:a16="http://schemas.microsoft.com/office/drawing/2014/main" id="{FFEA2E59-C70F-4757-A6E9-FAFAD54FB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1220" y="2687108"/>
            <a:ext cx="89535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405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FB7B-CF26-453A-9AB9-0B4FE0E9FC4D}"/>
              </a:ext>
            </a:extLst>
          </p:cNvPr>
          <p:cNvSpPr>
            <a:spLocks noGrp="1"/>
          </p:cNvSpPr>
          <p:nvPr>
            <p:ph type="title"/>
          </p:nvPr>
        </p:nvSpPr>
        <p:spPr/>
        <p:txBody>
          <a:bodyPr/>
          <a:lstStyle/>
          <a:p>
            <a:r>
              <a:rPr lang="en-US" dirty="0"/>
              <a:t>Failure in class	</a:t>
            </a:r>
          </a:p>
        </p:txBody>
      </p:sp>
      <p:sp>
        <p:nvSpPr>
          <p:cNvPr id="5" name="Content Placeholder 2">
            <a:extLst>
              <a:ext uri="{FF2B5EF4-FFF2-40B4-BE49-F238E27FC236}">
                <a16:creationId xmlns:a16="http://schemas.microsoft.com/office/drawing/2014/main" id="{E98E1635-B997-4F50-BA40-C903F2080A94}"/>
              </a:ext>
            </a:extLst>
          </p:cNvPr>
          <p:cNvSpPr txBox="1">
            <a:spLocks/>
          </p:cNvSpPr>
          <p:nvPr/>
        </p:nvSpPr>
        <p:spPr>
          <a:xfrm>
            <a:off x="1097280" y="2108201"/>
            <a:ext cx="9776666"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dirty="0"/>
              <a:t> Students who failed less in class have better final grades</a:t>
            </a:r>
          </a:p>
        </p:txBody>
      </p:sp>
      <p:pic>
        <p:nvPicPr>
          <p:cNvPr id="10242" name="Picture 2">
            <a:extLst>
              <a:ext uri="{FF2B5EF4-FFF2-40B4-BE49-F238E27FC236}">
                <a16:creationId xmlns:a16="http://schemas.microsoft.com/office/drawing/2014/main" id="{2B437506-476D-4DE2-B5DA-21BB205C5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180" y="2706158"/>
            <a:ext cx="8953500" cy="353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24304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{8FAB1B81-7311-4706-A59C-A7EA7B0AE90E}tf22712842_win32</Template>
  <TotalTime>78</TotalTime>
  <Words>292</Words>
  <Application>Microsoft Office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Franklin Gothic Book</vt:lpstr>
      <vt:lpstr>Wingdings</vt:lpstr>
      <vt:lpstr>1_RetrospectVTI</vt:lpstr>
      <vt:lpstr>Student Data Analysis</vt:lpstr>
      <vt:lpstr>Content</vt:lpstr>
      <vt:lpstr>Parents' job and education status</vt:lpstr>
      <vt:lpstr>Parents' job and education status</vt:lpstr>
      <vt:lpstr>Alcohol consumption and goout</vt:lpstr>
      <vt:lpstr>School and grades  </vt:lpstr>
      <vt:lpstr>Willingness to learn  </vt:lpstr>
      <vt:lpstr>Study time </vt:lpstr>
      <vt:lpstr>Failure in class </vt:lpstr>
      <vt:lpstr>Willingness to learn  </vt:lpstr>
      <vt:lpstr>G1 with G3</vt:lpstr>
      <vt:lpstr>G2 with G3</vt:lpstr>
      <vt:lpstr>G1, G2 with G3</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Data Analysis</dc:title>
  <dc:creator>admin</dc:creator>
  <cp:lastModifiedBy>admin</cp:lastModifiedBy>
  <cp:revision>14</cp:revision>
  <dcterms:created xsi:type="dcterms:W3CDTF">2020-11-13T05:02:53Z</dcterms:created>
  <dcterms:modified xsi:type="dcterms:W3CDTF">2020-11-13T06:21:41Z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