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81975" autoAdjust="0"/>
  </p:normalViewPr>
  <p:slideViewPr>
    <p:cSldViewPr snapToGrid="0">
      <p:cViewPr>
        <p:scale>
          <a:sx n="75" d="100"/>
          <a:sy n="75" d="100"/>
        </p:scale>
        <p:origin x="3198"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71F07-96F4-4905-B79A-F07F0E8A8E6C}"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D331-BB4C-4015-A76D-6FAE1AE3640F}" type="slidenum">
              <a:rPr lang="en-US" smtClean="0"/>
              <a:t>‹#›</a:t>
            </a:fld>
            <a:endParaRPr lang="en-US"/>
          </a:p>
        </p:txBody>
      </p:sp>
    </p:spTree>
    <p:extLst>
      <p:ext uri="{BB962C8B-B14F-4D97-AF65-F5344CB8AC3E}">
        <p14:creationId xmlns:p14="http://schemas.microsoft.com/office/powerpoint/2010/main" val="362583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695D46"/>
                </a:solidFill>
                <a:effectLst/>
                <a:latin typeface="Open Sans"/>
              </a:rPr>
              <a:t>Understanding forest composition is a valuable aspect of managing the health and vitality of our wilderness areas. Classifying cover type can help further research regarding forest fire susceptibility and de/reforestation concerns. Forest cover type data is often collected by hand or computed using remote sensing techniques, e.g. satellite imagery. Such processes are both time and resource intensive. This project attempts to predict the predominant type of tree in sections of wooded area, given by data elevation, hydrologic, soil, and sunlight , etc. </a:t>
            </a:r>
          </a:p>
          <a:p>
            <a:pPr rtl="0">
              <a:spcBef>
                <a:spcPts val="600"/>
              </a:spcBef>
              <a:spcAft>
                <a:spcPts val="0"/>
              </a:spcAft>
            </a:pPr>
            <a:r>
              <a:rPr lang="en-US" sz="1800" b="0" i="0" u="none" strike="noStrike" dirty="0">
                <a:solidFill>
                  <a:srgbClr val="695D46"/>
                </a:solidFill>
                <a:effectLst/>
                <a:latin typeface="Open Sans"/>
              </a:rPr>
              <a:t>We have been given a total of 54 attributes/features, these attributes contain Binary and Quantitative attributes, and we need to predict which Forest Cover-Type is it from the given features. </a:t>
            </a:r>
            <a:endParaRPr lang="en-US" b="0" dirty="0">
              <a:effectLst/>
            </a:endParaRPr>
          </a:p>
          <a:p>
            <a:pPr rtl="0">
              <a:spcBef>
                <a:spcPts val="600"/>
              </a:spcBef>
              <a:spcAft>
                <a:spcPts val="0"/>
              </a:spcAft>
            </a:pPr>
            <a:r>
              <a:rPr lang="en-US" sz="1800" b="0" i="0" u="none" strike="noStrike" dirty="0">
                <a:solidFill>
                  <a:srgbClr val="695D46"/>
                </a:solidFill>
                <a:effectLst/>
                <a:latin typeface="Open Sans"/>
              </a:rPr>
              <a:t>This study area includes four wilderness areas located in the Roosevelt National Forest of northern Colorado. These areas represent forests with minimal human-caused disturbances, so that existing forest cover types are more a result of ecological processes rather than forest management practices</a:t>
            </a:r>
            <a:endParaRPr lang="en-US" b="0" dirty="0">
              <a:effectLst/>
            </a:endParaRPr>
          </a:p>
          <a:p>
            <a:pPr rtl="0">
              <a:spcBef>
                <a:spcPts val="600"/>
              </a:spcBef>
              <a:spcAft>
                <a:spcPts val="0"/>
              </a:spcAft>
            </a:pPr>
            <a:r>
              <a:rPr lang="en-US" sz="1800" b="0" i="0" u="none" strike="noStrike" dirty="0">
                <a:solidFill>
                  <a:srgbClr val="695D46"/>
                </a:solidFill>
                <a:effectLst/>
                <a:latin typeface="Open Sans"/>
              </a:rPr>
              <a:t>The actual forest cover type for a given 30 x 30 meter cell was determined from US Forest Service (USFS) Region 2 Resource Information System data. Independent variables were then derived from data obtained from the US Geological Survey and USFS. The data is in raw form (not scaled) and contains binary columns of data for qualitative independent variables such as wilderness areas and soil type. </a:t>
            </a:r>
            <a:endParaRPr lang="en-US" b="0" dirty="0">
              <a:effectLst/>
            </a:endParaRPr>
          </a:p>
          <a:p>
            <a:br>
              <a:rPr lang="en-US" dirty="0"/>
            </a:b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4F2AD331-BB4C-4015-A76D-6FAE1AE3640F}" type="slidenum">
              <a:rPr lang="en-US" smtClean="0"/>
              <a:t>2</a:t>
            </a:fld>
            <a:endParaRPr lang="en-US"/>
          </a:p>
        </p:txBody>
      </p:sp>
    </p:spTree>
    <p:extLst>
      <p:ext uri="{BB962C8B-B14F-4D97-AF65-F5344CB8AC3E}">
        <p14:creationId xmlns:p14="http://schemas.microsoft.com/office/powerpoint/2010/main" val="267532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D331-BB4C-4015-A76D-6FAE1AE3640F}" type="slidenum">
              <a:rPr lang="en-US" smtClean="0"/>
              <a:t>3</a:t>
            </a:fld>
            <a:endParaRPr lang="en-US"/>
          </a:p>
        </p:txBody>
      </p:sp>
    </p:spTree>
    <p:extLst>
      <p:ext uri="{BB962C8B-B14F-4D97-AF65-F5344CB8AC3E}">
        <p14:creationId xmlns:p14="http://schemas.microsoft.com/office/powerpoint/2010/main" val="19741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D331-BB4C-4015-A76D-6FAE1AE3640F}" type="slidenum">
              <a:rPr lang="en-US" smtClean="0"/>
              <a:t>4</a:t>
            </a:fld>
            <a:endParaRPr lang="en-US"/>
          </a:p>
        </p:txBody>
      </p:sp>
    </p:spTree>
    <p:extLst>
      <p:ext uri="{BB962C8B-B14F-4D97-AF65-F5344CB8AC3E}">
        <p14:creationId xmlns:p14="http://schemas.microsoft.com/office/powerpoint/2010/main" val="4273557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D331-BB4C-4015-A76D-6FAE1AE3640F}" type="slidenum">
              <a:rPr lang="en-US" smtClean="0"/>
              <a:t>5</a:t>
            </a:fld>
            <a:endParaRPr lang="en-US"/>
          </a:p>
        </p:txBody>
      </p:sp>
    </p:spTree>
    <p:extLst>
      <p:ext uri="{BB962C8B-B14F-4D97-AF65-F5344CB8AC3E}">
        <p14:creationId xmlns:p14="http://schemas.microsoft.com/office/powerpoint/2010/main" val="4131113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D331-BB4C-4015-A76D-6FAE1AE3640F}" type="slidenum">
              <a:rPr lang="en-US" smtClean="0"/>
              <a:t>6</a:t>
            </a:fld>
            <a:endParaRPr lang="en-US"/>
          </a:p>
        </p:txBody>
      </p:sp>
    </p:spTree>
    <p:extLst>
      <p:ext uri="{BB962C8B-B14F-4D97-AF65-F5344CB8AC3E}">
        <p14:creationId xmlns:p14="http://schemas.microsoft.com/office/powerpoint/2010/main" val="3963133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D331-BB4C-4015-A76D-6FAE1AE3640F}" type="slidenum">
              <a:rPr lang="en-US" smtClean="0"/>
              <a:t>7</a:t>
            </a:fld>
            <a:endParaRPr lang="en-US"/>
          </a:p>
        </p:txBody>
      </p:sp>
    </p:spTree>
    <p:extLst>
      <p:ext uri="{BB962C8B-B14F-4D97-AF65-F5344CB8AC3E}">
        <p14:creationId xmlns:p14="http://schemas.microsoft.com/office/powerpoint/2010/main" val="3534067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D331-BB4C-4015-A76D-6FAE1AE3640F}" type="slidenum">
              <a:rPr lang="en-US" smtClean="0"/>
              <a:t>9</a:t>
            </a:fld>
            <a:endParaRPr lang="en-US"/>
          </a:p>
        </p:txBody>
      </p:sp>
    </p:spTree>
    <p:extLst>
      <p:ext uri="{BB962C8B-B14F-4D97-AF65-F5344CB8AC3E}">
        <p14:creationId xmlns:p14="http://schemas.microsoft.com/office/powerpoint/2010/main" val="300389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D331-BB4C-4015-A76D-6FAE1AE3640F}" type="slidenum">
              <a:rPr lang="en-US" smtClean="0"/>
              <a:t>11</a:t>
            </a:fld>
            <a:endParaRPr lang="en-US"/>
          </a:p>
        </p:txBody>
      </p:sp>
    </p:spTree>
    <p:extLst>
      <p:ext uri="{BB962C8B-B14F-4D97-AF65-F5344CB8AC3E}">
        <p14:creationId xmlns:p14="http://schemas.microsoft.com/office/powerpoint/2010/main" val="68164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9C694-6EC2-437D-99DC-684AE8CB6E4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267501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9C694-6EC2-437D-99DC-684AE8CB6E4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116906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9C694-6EC2-437D-99DC-684AE8CB6E4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6A16FD-F00D-4A8C-B2AD-B16DDA14C20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886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F9C694-6EC2-437D-99DC-684AE8CB6E41}"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1965500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F9C694-6EC2-437D-99DC-684AE8CB6E41}"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A16FD-F00D-4A8C-B2AD-B16DDA14C20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0255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F9C694-6EC2-437D-99DC-684AE8CB6E41}"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2930744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9C694-6EC2-437D-99DC-684AE8CB6E4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1728902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9C694-6EC2-437D-99DC-684AE8CB6E4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31165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9C694-6EC2-437D-99DC-684AE8CB6E4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276185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9C694-6EC2-437D-99DC-684AE8CB6E41}"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337243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9C694-6EC2-437D-99DC-684AE8CB6E41}"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253150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9C694-6EC2-437D-99DC-684AE8CB6E41}"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395937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F9C694-6EC2-437D-99DC-684AE8CB6E41}"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330017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9C694-6EC2-437D-99DC-684AE8CB6E41}"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32299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9C694-6EC2-437D-99DC-684AE8CB6E41}"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178475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9C694-6EC2-437D-99DC-684AE8CB6E41}"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6A16FD-F00D-4A8C-B2AD-B16DDA14C20B}" type="slidenum">
              <a:rPr lang="en-US" smtClean="0"/>
              <a:t>‹#›</a:t>
            </a:fld>
            <a:endParaRPr lang="en-US"/>
          </a:p>
        </p:txBody>
      </p:sp>
    </p:spTree>
    <p:extLst>
      <p:ext uri="{BB962C8B-B14F-4D97-AF65-F5344CB8AC3E}">
        <p14:creationId xmlns:p14="http://schemas.microsoft.com/office/powerpoint/2010/main" val="2261221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1F9C694-6EC2-437D-99DC-684AE8CB6E41}" type="datetimeFigureOut">
              <a:rPr lang="en-US" smtClean="0"/>
              <a:t>12/18/2020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C6A16FD-F00D-4A8C-B2AD-B16DDA14C20B}" type="slidenum">
              <a:rPr lang="en-US" smtClean="0"/>
              <a:t>‹#›</a:t>
            </a:fld>
            <a:endParaRPr lang="en-US"/>
          </a:p>
        </p:txBody>
      </p:sp>
    </p:spTree>
    <p:extLst>
      <p:ext uri="{BB962C8B-B14F-4D97-AF65-F5344CB8AC3E}">
        <p14:creationId xmlns:p14="http://schemas.microsoft.com/office/powerpoint/2010/main" val="369563713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index.ph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aggle.com/c/forest-cover-type-prediction/dat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642F-A368-4871-92EB-822752B7B764}"/>
              </a:ext>
            </a:extLst>
          </p:cNvPr>
          <p:cNvSpPr>
            <a:spLocks noGrp="1"/>
          </p:cNvSpPr>
          <p:nvPr>
            <p:ph type="ctrTitle"/>
          </p:nvPr>
        </p:nvSpPr>
        <p:spPr/>
        <p:txBody>
          <a:bodyPr/>
          <a:lstStyle/>
          <a:p>
            <a:r>
              <a:rPr lang="en-US" b="1" dirty="0"/>
              <a:t>Forest Cover Type Prediction</a:t>
            </a:r>
            <a:endParaRPr lang="en-US" dirty="0"/>
          </a:p>
        </p:txBody>
      </p:sp>
      <p:sp>
        <p:nvSpPr>
          <p:cNvPr id="3" name="Subtitle 2">
            <a:extLst>
              <a:ext uri="{FF2B5EF4-FFF2-40B4-BE49-F238E27FC236}">
                <a16:creationId xmlns:a16="http://schemas.microsoft.com/office/drawing/2014/main" id="{8C2A0E2E-AED0-4F9A-BC6E-D0E5F71590A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992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216F-D923-430B-ABA1-A182B98D639E}"/>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E75685A8-9C20-4E69-BBE0-288E27518637}"/>
              </a:ext>
            </a:extLst>
          </p:cNvPr>
          <p:cNvSpPr>
            <a:spLocks noGrp="1"/>
          </p:cNvSpPr>
          <p:nvPr>
            <p:ph idx="1"/>
          </p:nvPr>
        </p:nvSpPr>
        <p:spPr/>
        <p:txBody>
          <a:bodyPr/>
          <a:lstStyle/>
          <a:p>
            <a:r>
              <a:rPr lang="en-US" dirty="0"/>
              <a:t>PCA</a:t>
            </a:r>
          </a:p>
        </p:txBody>
      </p:sp>
      <p:pic>
        <p:nvPicPr>
          <p:cNvPr id="6146" name="Picture 2">
            <a:extLst>
              <a:ext uri="{FF2B5EF4-FFF2-40B4-BE49-F238E27FC236}">
                <a16:creationId xmlns:a16="http://schemas.microsoft.com/office/drawing/2014/main" id="{60CD44E3-0BAB-4E67-A20E-2E69C99BC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403" y="1702118"/>
            <a:ext cx="6932734" cy="49930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46FA3B-8467-420F-A476-3196B364ED97}"/>
              </a:ext>
            </a:extLst>
          </p:cNvPr>
          <p:cNvSpPr txBox="1"/>
          <p:nvPr/>
        </p:nvSpPr>
        <p:spPr>
          <a:xfrm>
            <a:off x="2589212" y="1299804"/>
            <a:ext cx="6097904" cy="369332"/>
          </a:xfrm>
          <a:prstGeom prst="rect">
            <a:avLst/>
          </a:prstGeom>
          <a:noFill/>
        </p:spPr>
        <p:txBody>
          <a:bodyPr wrap="square">
            <a:spAutoFit/>
          </a:bodyPr>
          <a:lstStyle/>
          <a:p>
            <a:r>
              <a:rPr lang="en-US" b="1" dirty="0"/>
              <a:t>PCA</a:t>
            </a:r>
          </a:p>
        </p:txBody>
      </p:sp>
    </p:spTree>
    <p:extLst>
      <p:ext uri="{BB962C8B-B14F-4D97-AF65-F5344CB8AC3E}">
        <p14:creationId xmlns:p14="http://schemas.microsoft.com/office/powerpoint/2010/main" val="4633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216F-D923-430B-ABA1-A182B98D639E}"/>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E75685A8-9C20-4E69-BBE0-288E27518637}"/>
              </a:ext>
            </a:extLst>
          </p:cNvPr>
          <p:cNvSpPr>
            <a:spLocks noGrp="1"/>
          </p:cNvSpPr>
          <p:nvPr>
            <p:ph idx="1"/>
          </p:nvPr>
        </p:nvSpPr>
        <p:spPr>
          <a:xfrm>
            <a:off x="2589212" y="1424940"/>
            <a:ext cx="8915400" cy="3777622"/>
          </a:xfrm>
        </p:spPr>
        <p:txBody>
          <a:bodyPr/>
          <a:lstStyle/>
          <a:p>
            <a:r>
              <a:rPr lang="en-US" dirty="0" err="1"/>
              <a:t>KBest</a:t>
            </a:r>
            <a:endParaRPr lang="en-US" dirty="0"/>
          </a:p>
        </p:txBody>
      </p:sp>
      <p:graphicFrame>
        <p:nvGraphicFramePr>
          <p:cNvPr id="4" name="Table 3">
            <a:extLst>
              <a:ext uri="{FF2B5EF4-FFF2-40B4-BE49-F238E27FC236}">
                <a16:creationId xmlns:a16="http://schemas.microsoft.com/office/drawing/2014/main" id="{35CB5839-5584-4946-862D-12297E07AD21}"/>
              </a:ext>
            </a:extLst>
          </p:cNvPr>
          <p:cNvGraphicFramePr>
            <a:graphicFrameLocks noGrp="1"/>
          </p:cNvGraphicFramePr>
          <p:nvPr>
            <p:extLst>
              <p:ext uri="{D42A27DB-BD31-4B8C-83A1-F6EECF244321}">
                <p14:modId xmlns:p14="http://schemas.microsoft.com/office/powerpoint/2010/main" val="2941435507"/>
              </p:ext>
            </p:extLst>
          </p:nvPr>
        </p:nvGraphicFramePr>
        <p:xfrm>
          <a:off x="2589212" y="2017284"/>
          <a:ext cx="7818812" cy="4216606"/>
        </p:xfrm>
        <a:graphic>
          <a:graphicData uri="http://schemas.openxmlformats.org/drawingml/2006/table">
            <a:tbl>
              <a:tblPr firstRow="1" bandRow="1">
                <a:tableStyleId>{3B4B98B0-60AC-42C2-AFA5-B58CD77FA1E5}</a:tableStyleId>
              </a:tblPr>
              <a:tblGrid>
                <a:gridCol w="945226">
                  <a:extLst>
                    <a:ext uri="{9D8B030D-6E8A-4147-A177-3AD203B41FA5}">
                      <a16:colId xmlns:a16="http://schemas.microsoft.com/office/drawing/2014/main" val="520740276"/>
                    </a:ext>
                  </a:extLst>
                </a:gridCol>
                <a:gridCol w="2964180">
                  <a:extLst>
                    <a:ext uri="{9D8B030D-6E8A-4147-A177-3AD203B41FA5}">
                      <a16:colId xmlns:a16="http://schemas.microsoft.com/office/drawing/2014/main" val="258202486"/>
                    </a:ext>
                  </a:extLst>
                </a:gridCol>
                <a:gridCol w="1954703">
                  <a:extLst>
                    <a:ext uri="{9D8B030D-6E8A-4147-A177-3AD203B41FA5}">
                      <a16:colId xmlns:a16="http://schemas.microsoft.com/office/drawing/2014/main" val="3649531411"/>
                    </a:ext>
                  </a:extLst>
                </a:gridCol>
                <a:gridCol w="1954703">
                  <a:extLst>
                    <a:ext uri="{9D8B030D-6E8A-4147-A177-3AD203B41FA5}">
                      <a16:colId xmlns:a16="http://schemas.microsoft.com/office/drawing/2014/main" val="1339658415"/>
                    </a:ext>
                  </a:extLst>
                </a:gridCol>
              </a:tblGrid>
              <a:tr h="260231">
                <a:tc>
                  <a:txBody>
                    <a:bodyPr/>
                    <a:lstStyle/>
                    <a:p>
                      <a:endParaRPr lang="en-US" sz="1300" dirty="0"/>
                    </a:p>
                  </a:txBody>
                  <a:tcPr marL="67990" marR="67990" marT="33995" marB="33995" anchor="ctr"/>
                </a:tc>
                <a:tc>
                  <a:txBody>
                    <a:bodyPr/>
                    <a:lstStyle/>
                    <a:p>
                      <a:r>
                        <a:rPr lang="en-US" sz="1300" dirty="0"/>
                        <a:t>Feature</a:t>
                      </a:r>
                    </a:p>
                  </a:txBody>
                  <a:tcPr marL="67990" marR="67990" marT="33995" marB="33995" anchor="ctr"/>
                </a:tc>
                <a:tc>
                  <a:txBody>
                    <a:bodyPr/>
                    <a:lstStyle/>
                    <a:p>
                      <a:r>
                        <a:rPr lang="en-US" sz="1300" dirty="0"/>
                        <a:t>score</a:t>
                      </a:r>
                    </a:p>
                  </a:txBody>
                  <a:tcPr marL="67990" marR="67990" marT="33995" marB="33995" anchor="ctr"/>
                </a:tc>
                <a:tc>
                  <a:txBody>
                    <a:bodyPr/>
                    <a:lstStyle/>
                    <a:p>
                      <a:r>
                        <a:rPr lang="en-US" sz="1300" dirty="0"/>
                        <a:t>p-value</a:t>
                      </a:r>
                    </a:p>
                  </a:txBody>
                  <a:tcPr marL="67990" marR="67990" marT="33995" marB="33995" anchor="ctr"/>
                </a:tc>
                <a:extLst>
                  <a:ext uri="{0D108BD9-81ED-4DB2-BD59-A6C34878D82A}">
                    <a16:rowId xmlns:a16="http://schemas.microsoft.com/office/drawing/2014/main" val="701661990"/>
                  </a:ext>
                </a:extLst>
              </a:tr>
              <a:tr h="260231">
                <a:tc>
                  <a:txBody>
                    <a:bodyPr/>
                    <a:lstStyle/>
                    <a:p>
                      <a:r>
                        <a:rPr lang="en-US" sz="1300"/>
                        <a:t>0</a:t>
                      </a:r>
                    </a:p>
                  </a:txBody>
                  <a:tcPr marL="67990" marR="67990" marT="33995" marB="33995" anchor="ctr"/>
                </a:tc>
                <a:tc>
                  <a:txBody>
                    <a:bodyPr/>
                    <a:lstStyle/>
                    <a:p>
                      <a:r>
                        <a:rPr lang="en-US" sz="1300"/>
                        <a:t>Soil_Type</a:t>
                      </a:r>
                    </a:p>
                  </a:txBody>
                  <a:tcPr marL="67990" marR="67990" marT="33995" marB="33995" anchor="ctr"/>
                </a:tc>
                <a:tc>
                  <a:txBody>
                    <a:bodyPr/>
                    <a:lstStyle/>
                    <a:p>
                      <a:r>
                        <a:rPr lang="en-US" sz="1300"/>
                        <a:t>2455.599316</a:t>
                      </a:r>
                    </a:p>
                  </a:txBody>
                  <a:tcPr marL="67990" marR="67990" marT="33995" marB="33995" anchor="ctr"/>
                </a:tc>
                <a:tc>
                  <a:txBody>
                    <a:bodyPr/>
                    <a:lstStyle/>
                    <a:p>
                      <a:r>
                        <a:rPr lang="en-US" sz="1300"/>
                        <a:t>0.000000e+00</a:t>
                      </a:r>
                    </a:p>
                  </a:txBody>
                  <a:tcPr marL="67990" marR="67990" marT="33995" marB="33995" anchor="ctr"/>
                </a:tc>
                <a:extLst>
                  <a:ext uri="{0D108BD9-81ED-4DB2-BD59-A6C34878D82A}">
                    <a16:rowId xmlns:a16="http://schemas.microsoft.com/office/drawing/2014/main" val="1990292928"/>
                  </a:ext>
                </a:extLst>
              </a:tr>
              <a:tr h="260231">
                <a:tc>
                  <a:txBody>
                    <a:bodyPr/>
                    <a:lstStyle/>
                    <a:p>
                      <a:r>
                        <a:rPr lang="en-US" sz="1300"/>
                        <a:t>1</a:t>
                      </a:r>
                    </a:p>
                  </a:txBody>
                  <a:tcPr marL="67990" marR="67990" marT="33995" marB="33995" anchor="ctr"/>
                </a:tc>
                <a:tc>
                  <a:txBody>
                    <a:bodyPr/>
                    <a:lstStyle/>
                    <a:p>
                      <a:r>
                        <a:rPr lang="en-US" sz="1300"/>
                        <a:t>Wilderness_Area</a:t>
                      </a:r>
                    </a:p>
                  </a:txBody>
                  <a:tcPr marL="67990" marR="67990" marT="33995" marB="33995" anchor="ctr"/>
                </a:tc>
                <a:tc>
                  <a:txBody>
                    <a:bodyPr/>
                    <a:lstStyle/>
                    <a:p>
                      <a:r>
                        <a:rPr lang="en-US" sz="1300"/>
                        <a:t>1875.559841</a:t>
                      </a:r>
                    </a:p>
                  </a:txBody>
                  <a:tcPr marL="67990" marR="67990" marT="33995" marB="33995" anchor="ctr"/>
                </a:tc>
                <a:tc>
                  <a:txBody>
                    <a:bodyPr/>
                    <a:lstStyle/>
                    <a:p>
                      <a:r>
                        <a:rPr lang="en-US" sz="1300"/>
                        <a:t>0.000000e+00</a:t>
                      </a:r>
                    </a:p>
                  </a:txBody>
                  <a:tcPr marL="67990" marR="67990" marT="33995" marB="33995" anchor="ctr"/>
                </a:tc>
                <a:extLst>
                  <a:ext uri="{0D108BD9-81ED-4DB2-BD59-A6C34878D82A}">
                    <a16:rowId xmlns:a16="http://schemas.microsoft.com/office/drawing/2014/main" val="2280227232"/>
                  </a:ext>
                </a:extLst>
              </a:tr>
              <a:tr h="260231">
                <a:tc>
                  <a:txBody>
                    <a:bodyPr/>
                    <a:lstStyle/>
                    <a:p>
                      <a:r>
                        <a:rPr lang="en-US" sz="1300"/>
                        <a:t>2</a:t>
                      </a:r>
                    </a:p>
                  </a:txBody>
                  <a:tcPr marL="67990" marR="67990" marT="33995" marB="33995" anchor="ctr"/>
                </a:tc>
                <a:tc>
                  <a:txBody>
                    <a:bodyPr/>
                    <a:lstStyle/>
                    <a:p>
                      <a:r>
                        <a:rPr lang="en-US" sz="1300" dirty="0"/>
                        <a:t>Elevation</a:t>
                      </a:r>
                    </a:p>
                  </a:txBody>
                  <a:tcPr marL="67990" marR="67990" marT="33995" marB="33995" anchor="ctr"/>
                </a:tc>
                <a:tc>
                  <a:txBody>
                    <a:bodyPr/>
                    <a:lstStyle/>
                    <a:p>
                      <a:r>
                        <a:rPr lang="en-US" sz="1300"/>
                        <a:t>1297.239732</a:t>
                      </a:r>
                    </a:p>
                  </a:txBody>
                  <a:tcPr marL="67990" marR="67990" marT="33995" marB="33995" anchor="ctr"/>
                </a:tc>
                <a:tc>
                  <a:txBody>
                    <a:bodyPr/>
                    <a:lstStyle/>
                    <a:p>
                      <a:r>
                        <a:rPr lang="en-US" sz="1300"/>
                        <a:t>4.288061e-277</a:t>
                      </a:r>
                    </a:p>
                  </a:txBody>
                  <a:tcPr marL="67990" marR="67990" marT="33995" marB="33995" anchor="ctr"/>
                </a:tc>
                <a:extLst>
                  <a:ext uri="{0D108BD9-81ED-4DB2-BD59-A6C34878D82A}">
                    <a16:rowId xmlns:a16="http://schemas.microsoft.com/office/drawing/2014/main" val="3394533452"/>
                  </a:ext>
                </a:extLst>
              </a:tr>
              <a:tr h="455404">
                <a:tc>
                  <a:txBody>
                    <a:bodyPr/>
                    <a:lstStyle/>
                    <a:p>
                      <a:r>
                        <a:rPr lang="en-US" sz="1300"/>
                        <a:t>3</a:t>
                      </a:r>
                    </a:p>
                  </a:txBody>
                  <a:tcPr marL="67990" marR="67990" marT="33995" marB="33995" anchor="ctr"/>
                </a:tc>
                <a:tc>
                  <a:txBody>
                    <a:bodyPr/>
                    <a:lstStyle/>
                    <a:p>
                      <a:r>
                        <a:rPr lang="en-US" sz="1300" dirty="0" err="1"/>
                        <a:t>Horizontal_Distance_To_Roadways</a:t>
                      </a:r>
                      <a:endParaRPr lang="en-US" sz="1300" dirty="0"/>
                    </a:p>
                  </a:txBody>
                  <a:tcPr marL="67990" marR="67990" marT="33995" marB="33995" anchor="ctr"/>
                </a:tc>
                <a:tc>
                  <a:txBody>
                    <a:bodyPr/>
                    <a:lstStyle/>
                    <a:p>
                      <a:r>
                        <a:rPr lang="en-US" sz="1300"/>
                        <a:t>734.718983</a:t>
                      </a:r>
                    </a:p>
                  </a:txBody>
                  <a:tcPr marL="67990" marR="67990" marT="33995" marB="33995" anchor="ctr"/>
                </a:tc>
                <a:tc>
                  <a:txBody>
                    <a:bodyPr/>
                    <a:lstStyle/>
                    <a:p>
                      <a:r>
                        <a:rPr lang="en-US" sz="1300"/>
                        <a:t>1.946781e-155</a:t>
                      </a:r>
                    </a:p>
                  </a:txBody>
                  <a:tcPr marL="67990" marR="67990" marT="33995" marB="33995" anchor="ctr"/>
                </a:tc>
                <a:extLst>
                  <a:ext uri="{0D108BD9-81ED-4DB2-BD59-A6C34878D82A}">
                    <a16:rowId xmlns:a16="http://schemas.microsoft.com/office/drawing/2014/main" val="336686796"/>
                  </a:ext>
                </a:extLst>
              </a:tr>
              <a:tr h="455404">
                <a:tc>
                  <a:txBody>
                    <a:bodyPr/>
                    <a:lstStyle/>
                    <a:p>
                      <a:r>
                        <a:rPr lang="en-US" sz="1300"/>
                        <a:t>4</a:t>
                      </a:r>
                    </a:p>
                  </a:txBody>
                  <a:tcPr marL="67990" marR="67990" marT="33995" marB="33995" anchor="ctr"/>
                </a:tc>
                <a:tc>
                  <a:txBody>
                    <a:bodyPr/>
                    <a:lstStyle/>
                    <a:p>
                      <a:r>
                        <a:rPr lang="en-US" sz="1300"/>
                        <a:t>Horizontal_Distance_To_Fire_Points</a:t>
                      </a:r>
                    </a:p>
                  </a:txBody>
                  <a:tcPr marL="67990" marR="67990" marT="33995" marB="33995" anchor="ctr"/>
                </a:tc>
                <a:tc>
                  <a:txBody>
                    <a:bodyPr/>
                    <a:lstStyle/>
                    <a:p>
                      <a:r>
                        <a:rPr lang="en-US" sz="1300"/>
                        <a:t>395.568520</a:t>
                      </a:r>
                    </a:p>
                  </a:txBody>
                  <a:tcPr marL="67990" marR="67990" marT="33995" marB="33995" anchor="ctr"/>
                </a:tc>
                <a:tc>
                  <a:txBody>
                    <a:bodyPr/>
                    <a:lstStyle/>
                    <a:p>
                      <a:r>
                        <a:rPr lang="en-US" sz="1300"/>
                        <a:t>2.506872e-82</a:t>
                      </a:r>
                    </a:p>
                  </a:txBody>
                  <a:tcPr marL="67990" marR="67990" marT="33995" marB="33995" anchor="ctr"/>
                </a:tc>
                <a:extLst>
                  <a:ext uri="{0D108BD9-81ED-4DB2-BD59-A6C34878D82A}">
                    <a16:rowId xmlns:a16="http://schemas.microsoft.com/office/drawing/2014/main" val="2242227684"/>
                  </a:ext>
                </a:extLst>
              </a:tr>
              <a:tr h="455404">
                <a:tc>
                  <a:txBody>
                    <a:bodyPr/>
                    <a:lstStyle/>
                    <a:p>
                      <a:r>
                        <a:rPr lang="en-US" sz="1300"/>
                        <a:t>5</a:t>
                      </a:r>
                    </a:p>
                  </a:txBody>
                  <a:tcPr marL="67990" marR="67990" marT="33995" marB="33995" anchor="ctr"/>
                </a:tc>
                <a:tc>
                  <a:txBody>
                    <a:bodyPr/>
                    <a:lstStyle/>
                    <a:p>
                      <a:r>
                        <a:rPr lang="en-US" sz="1300" dirty="0" err="1"/>
                        <a:t>Horizontal_Distance_To_Hydrology</a:t>
                      </a:r>
                      <a:endParaRPr lang="en-US" sz="1300" dirty="0"/>
                    </a:p>
                  </a:txBody>
                  <a:tcPr marL="67990" marR="67990" marT="33995" marB="33995" anchor="ctr"/>
                </a:tc>
                <a:tc>
                  <a:txBody>
                    <a:bodyPr/>
                    <a:lstStyle/>
                    <a:p>
                      <a:r>
                        <a:rPr lang="en-US" sz="1300"/>
                        <a:t>283.960472</a:t>
                      </a:r>
                    </a:p>
                  </a:txBody>
                  <a:tcPr marL="67990" marR="67990" marT="33995" marB="33995" anchor="ctr"/>
                </a:tc>
                <a:tc>
                  <a:txBody>
                    <a:bodyPr/>
                    <a:lstStyle/>
                    <a:p>
                      <a:r>
                        <a:rPr lang="en-US" sz="1300"/>
                        <a:t>2.230028e-58</a:t>
                      </a:r>
                    </a:p>
                  </a:txBody>
                  <a:tcPr marL="67990" marR="67990" marT="33995" marB="33995" anchor="ctr"/>
                </a:tc>
                <a:extLst>
                  <a:ext uri="{0D108BD9-81ED-4DB2-BD59-A6C34878D82A}">
                    <a16:rowId xmlns:a16="http://schemas.microsoft.com/office/drawing/2014/main" val="3245970512"/>
                  </a:ext>
                </a:extLst>
              </a:tr>
              <a:tr h="260231">
                <a:tc>
                  <a:txBody>
                    <a:bodyPr/>
                    <a:lstStyle/>
                    <a:p>
                      <a:r>
                        <a:rPr lang="en-US" sz="1300"/>
                        <a:t>6</a:t>
                      </a:r>
                    </a:p>
                  </a:txBody>
                  <a:tcPr marL="67990" marR="67990" marT="33995" marB="33995" anchor="ctr"/>
                </a:tc>
                <a:tc>
                  <a:txBody>
                    <a:bodyPr/>
                    <a:lstStyle/>
                    <a:p>
                      <a:r>
                        <a:rPr lang="en-US" sz="1300"/>
                        <a:t>Slope</a:t>
                      </a:r>
                    </a:p>
                  </a:txBody>
                  <a:tcPr marL="67990" marR="67990" marT="33995" marB="33995" anchor="ctr"/>
                </a:tc>
                <a:tc>
                  <a:txBody>
                    <a:bodyPr/>
                    <a:lstStyle/>
                    <a:p>
                      <a:r>
                        <a:rPr lang="en-US" sz="1300"/>
                        <a:t>134.755529</a:t>
                      </a:r>
                    </a:p>
                  </a:txBody>
                  <a:tcPr marL="67990" marR="67990" marT="33995" marB="33995" anchor="ctr"/>
                </a:tc>
                <a:tc>
                  <a:txBody>
                    <a:bodyPr/>
                    <a:lstStyle/>
                    <a:p>
                      <a:r>
                        <a:rPr lang="en-US" sz="1300"/>
                        <a:t>1.279680e-26</a:t>
                      </a:r>
                    </a:p>
                  </a:txBody>
                  <a:tcPr marL="67990" marR="67990" marT="33995" marB="33995" anchor="ctr"/>
                </a:tc>
                <a:extLst>
                  <a:ext uri="{0D108BD9-81ED-4DB2-BD59-A6C34878D82A}">
                    <a16:rowId xmlns:a16="http://schemas.microsoft.com/office/drawing/2014/main" val="50009115"/>
                  </a:ext>
                </a:extLst>
              </a:tr>
              <a:tr h="260231">
                <a:tc>
                  <a:txBody>
                    <a:bodyPr/>
                    <a:lstStyle/>
                    <a:p>
                      <a:r>
                        <a:rPr lang="en-US" sz="1300"/>
                        <a:t>7</a:t>
                      </a:r>
                    </a:p>
                  </a:txBody>
                  <a:tcPr marL="67990" marR="67990" marT="33995" marB="33995" anchor="ctr"/>
                </a:tc>
                <a:tc>
                  <a:txBody>
                    <a:bodyPr/>
                    <a:lstStyle/>
                    <a:p>
                      <a:r>
                        <a:rPr lang="en-US" sz="1300"/>
                        <a:t>Hillshade_3pm</a:t>
                      </a:r>
                    </a:p>
                  </a:txBody>
                  <a:tcPr marL="67990" marR="67990" marT="33995" marB="33995" anchor="ctr"/>
                </a:tc>
                <a:tc>
                  <a:txBody>
                    <a:bodyPr/>
                    <a:lstStyle/>
                    <a:p>
                      <a:r>
                        <a:rPr lang="en-US" sz="1300"/>
                        <a:t>69.211195</a:t>
                      </a:r>
                    </a:p>
                  </a:txBody>
                  <a:tcPr marL="67990" marR="67990" marT="33995" marB="33995" anchor="ctr"/>
                </a:tc>
                <a:tc>
                  <a:txBody>
                    <a:bodyPr/>
                    <a:lstStyle/>
                    <a:p>
                      <a:r>
                        <a:rPr lang="en-US" sz="1300"/>
                        <a:t>5.933745e-13</a:t>
                      </a:r>
                    </a:p>
                  </a:txBody>
                  <a:tcPr marL="67990" marR="67990" marT="33995" marB="33995" anchor="ctr"/>
                </a:tc>
                <a:extLst>
                  <a:ext uri="{0D108BD9-81ED-4DB2-BD59-A6C34878D82A}">
                    <a16:rowId xmlns:a16="http://schemas.microsoft.com/office/drawing/2014/main" val="2536125544"/>
                  </a:ext>
                </a:extLst>
              </a:tr>
              <a:tr h="260231">
                <a:tc>
                  <a:txBody>
                    <a:bodyPr/>
                    <a:lstStyle/>
                    <a:p>
                      <a:r>
                        <a:rPr lang="en-US" sz="1300"/>
                        <a:t>8</a:t>
                      </a:r>
                    </a:p>
                  </a:txBody>
                  <a:tcPr marL="67990" marR="67990" marT="33995" marB="33995" anchor="ctr"/>
                </a:tc>
                <a:tc>
                  <a:txBody>
                    <a:bodyPr/>
                    <a:lstStyle/>
                    <a:p>
                      <a:r>
                        <a:rPr lang="en-US" sz="1300"/>
                        <a:t>Aspect</a:t>
                      </a:r>
                    </a:p>
                  </a:txBody>
                  <a:tcPr marL="67990" marR="67990" marT="33995" marB="33995" anchor="ctr"/>
                </a:tc>
                <a:tc>
                  <a:txBody>
                    <a:bodyPr/>
                    <a:lstStyle/>
                    <a:p>
                      <a:r>
                        <a:rPr lang="en-US" sz="1300"/>
                        <a:t>61.115932</a:t>
                      </a:r>
                    </a:p>
                  </a:txBody>
                  <a:tcPr marL="67990" marR="67990" marT="33995" marB="33995" anchor="ctr"/>
                </a:tc>
                <a:tc>
                  <a:txBody>
                    <a:bodyPr/>
                    <a:lstStyle/>
                    <a:p>
                      <a:r>
                        <a:rPr lang="en-US" sz="1300"/>
                        <a:t>2.669733e-11</a:t>
                      </a:r>
                    </a:p>
                  </a:txBody>
                  <a:tcPr marL="67990" marR="67990" marT="33995" marB="33995" anchor="ctr"/>
                </a:tc>
                <a:extLst>
                  <a:ext uri="{0D108BD9-81ED-4DB2-BD59-A6C34878D82A}">
                    <a16:rowId xmlns:a16="http://schemas.microsoft.com/office/drawing/2014/main" val="55299787"/>
                  </a:ext>
                </a:extLst>
              </a:tr>
              <a:tr h="260231">
                <a:tc>
                  <a:txBody>
                    <a:bodyPr/>
                    <a:lstStyle/>
                    <a:p>
                      <a:r>
                        <a:rPr lang="en-US" sz="1300"/>
                        <a:t>9</a:t>
                      </a:r>
                    </a:p>
                  </a:txBody>
                  <a:tcPr marL="67990" marR="67990" marT="33995" marB="33995" anchor="ctr"/>
                </a:tc>
                <a:tc>
                  <a:txBody>
                    <a:bodyPr/>
                    <a:lstStyle/>
                    <a:p>
                      <a:r>
                        <a:rPr lang="en-US" sz="1300"/>
                        <a:t>Hillshade_9am</a:t>
                      </a:r>
                    </a:p>
                  </a:txBody>
                  <a:tcPr marL="67990" marR="67990" marT="33995" marB="33995" anchor="ctr"/>
                </a:tc>
                <a:tc>
                  <a:txBody>
                    <a:bodyPr/>
                    <a:lstStyle/>
                    <a:p>
                      <a:r>
                        <a:rPr lang="en-US" sz="1300"/>
                        <a:t>34.122835</a:t>
                      </a:r>
                    </a:p>
                  </a:txBody>
                  <a:tcPr marL="67990" marR="67990" marT="33995" marB="33995" anchor="ctr"/>
                </a:tc>
                <a:tc>
                  <a:txBody>
                    <a:bodyPr/>
                    <a:lstStyle/>
                    <a:p>
                      <a:r>
                        <a:rPr lang="en-US" sz="1300"/>
                        <a:t>6.369765e-06</a:t>
                      </a:r>
                    </a:p>
                  </a:txBody>
                  <a:tcPr marL="67990" marR="67990" marT="33995" marB="33995" anchor="ctr"/>
                </a:tc>
                <a:extLst>
                  <a:ext uri="{0D108BD9-81ED-4DB2-BD59-A6C34878D82A}">
                    <a16:rowId xmlns:a16="http://schemas.microsoft.com/office/drawing/2014/main" val="2024928638"/>
                  </a:ext>
                </a:extLst>
              </a:tr>
              <a:tr h="260231">
                <a:tc>
                  <a:txBody>
                    <a:bodyPr/>
                    <a:lstStyle/>
                    <a:p>
                      <a:r>
                        <a:rPr lang="en-US" sz="1300"/>
                        <a:t>10</a:t>
                      </a:r>
                    </a:p>
                  </a:txBody>
                  <a:tcPr marL="67990" marR="67990" marT="33995" marB="33995" anchor="ctr"/>
                </a:tc>
                <a:tc>
                  <a:txBody>
                    <a:bodyPr/>
                    <a:lstStyle/>
                    <a:p>
                      <a:r>
                        <a:rPr lang="en-US" sz="1300"/>
                        <a:t>Hillshade_Noon</a:t>
                      </a:r>
                    </a:p>
                  </a:txBody>
                  <a:tcPr marL="67990" marR="67990" marT="33995" marB="33995" anchor="ctr"/>
                </a:tc>
                <a:tc>
                  <a:txBody>
                    <a:bodyPr/>
                    <a:lstStyle/>
                    <a:p>
                      <a:r>
                        <a:rPr lang="en-US" sz="1300"/>
                        <a:t>18.915569</a:t>
                      </a:r>
                    </a:p>
                  </a:txBody>
                  <a:tcPr marL="67990" marR="67990" marT="33995" marB="33995" anchor="ctr"/>
                </a:tc>
                <a:tc>
                  <a:txBody>
                    <a:bodyPr/>
                    <a:lstStyle/>
                    <a:p>
                      <a:r>
                        <a:rPr lang="en-US" sz="1300"/>
                        <a:t>4.308625e-03</a:t>
                      </a:r>
                    </a:p>
                  </a:txBody>
                  <a:tcPr marL="67990" marR="67990" marT="33995" marB="33995" anchor="ctr"/>
                </a:tc>
                <a:extLst>
                  <a:ext uri="{0D108BD9-81ED-4DB2-BD59-A6C34878D82A}">
                    <a16:rowId xmlns:a16="http://schemas.microsoft.com/office/drawing/2014/main" val="3212243683"/>
                  </a:ext>
                </a:extLst>
              </a:tr>
              <a:tr h="455404">
                <a:tc>
                  <a:txBody>
                    <a:bodyPr/>
                    <a:lstStyle/>
                    <a:p>
                      <a:r>
                        <a:rPr lang="en-US" sz="1300"/>
                        <a:t>11</a:t>
                      </a:r>
                    </a:p>
                  </a:txBody>
                  <a:tcPr marL="67990" marR="67990" marT="33995" marB="33995" anchor="ctr"/>
                </a:tc>
                <a:tc>
                  <a:txBody>
                    <a:bodyPr/>
                    <a:lstStyle/>
                    <a:p>
                      <a:r>
                        <a:rPr lang="en-US" sz="1300" dirty="0" err="1"/>
                        <a:t>Vertical_Distance_To_Hydrology</a:t>
                      </a:r>
                      <a:endParaRPr lang="en-US" sz="1300" dirty="0"/>
                    </a:p>
                  </a:txBody>
                  <a:tcPr marL="67990" marR="67990" marT="33995" marB="33995" anchor="ctr"/>
                </a:tc>
                <a:tc>
                  <a:txBody>
                    <a:bodyPr/>
                    <a:lstStyle/>
                    <a:p>
                      <a:r>
                        <a:rPr lang="en-US" sz="1300"/>
                        <a:t>11.843630</a:t>
                      </a:r>
                    </a:p>
                  </a:txBody>
                  <a:tcPr marL="67990" marR="67990" marT="33995" marB="33995" anchor="ctr"/>
                </a:tc>
                <a:tc>
                  <a:txBody>
                    <a:bodyPr/>
                    <a:lstStyle/>
                    <a:p>
                      <a:r>
                        <a:rPr lang="en-US" sz="1300" dirty="0"/>
                        <a:t>6.554954e-02</a:t>
                      </a:r>
                    </a:p>
                  </a:txBody>
                  <a:tcPr marL="67990" marR="67990" marT="33995" marB="33995" anchor="ctr"/>
                </a:tc>
                <a:extLst>
                  <a:ext uri="{0D108BD9-81ED-4DB2-BD59-A6C34878D82A}">
                    <a16:rowId xmlns:a16="http://schemas.microsoft.com/office/drawing/2014/main" val="3356927091"/>
                  </a:ext>
                </a:extLst>
              </a:tr>
            </a:tbl>
          </a:graphicData>
        </a:graphic>
      </p:graphicFrame>
    </p:spTree>
    <p:extLst>
      <p:ext uri="{BB962C8B-B14F-4D97-AF65-F5344CB8AC3E}">
        <p14:creationId xmlns:p14="http://schemas.microsoft.com/office/powerpoint/2010/main" val="64417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ADBE-C116-4199-9271-88B2F201B34F}"/>
              </a:ext>
            </a:extLst>
          </p:cNvPr>
          <p:cNvSpPr>
            <a:spLocks noGrp="1"/>
          </p:cNvSpPr>
          <p:nvPr>
            <p:ph type="title"/>
          </p:nvPr>
        </p:nvSpPr>
        <p:spPr/>
        <p:txBody>
          <a:bodyPr/>
          <a:lstStyle/>
          <a:p>
            <a:r>
              <a:rPr lang="en-US" dirty="0"/>
              <a:t>ML Algorithm </a:t>
            </a:r>
          </a:p>
        </p:txBody>
      </p:sp>
      <p:sp>
        <p:nvSpPr>
          <p:cNvPr id="3" name="Content Placeholder 2">
            <a:extLst>
              <a:ext uri="{FF2B5EF4-FFF2-40B4-BE49-F238E27FC236}">
                <a16:creationId xmlns:a16="http://schemas.microsoft.com/office/drawing/2014/main" id="{B68F460A-4BB9-4CFB-9ED1-E1321A5E0F16}"/>
              </a:ext>
            </a:extLst>
          </p:cNvPr>
          <p:cNvSpPr>
            <a:spLocks noGrp="1"/>
          </p:cNvSpPr>
          <p:nvPr>
            <p:ph idx="1"/>
          </p:nvPr>
        </p:nvSpPr>
        <p:spPr/>
        <p:txBody>
          <a:bodyPr/>
          <a:lstStyle/>
          <a:p>
            <a:r>
              <a:rPr lang="en-US" dirty="0"/>
              <a:t>Classification algorithm</a:t>
            </a:r>
          </a:p>
          <a:p>
            <a:r>
              <a:rPr lang="en-US" dirty="0"/>
              <a:t>Linear Regression</a:t>
            </a:r>
          </a:p>
          <a:p>
            <a:endParaRPr lang="en-US" dirty="0"/>
          </a:p>
          <a:p>
            <a:pPr marL="0" indent="0">
              <a:buNone/>
            </a:pPr>
            <a:r>
              <a:rPr lang="en-US" dirty="0"/>
              <a:t>Train with all features:</a:t>
            </a:r>
          </a:p>
          <a:p>
            <a:pPr marL="0" indent="0">
              <a:buNone/>
            </a:pPr>
            <a:endParaRPr lang="en-US" dirty="0"/>
          </a:p>
        </p:txBody>
      </p:sp>
      <p:graphicFrame>
        <p:nvGraphicFramePr>
          <p:cNvPr id="9" name="Table 8">
            <a:extLst>
              <a:ext uri="{FF2B5EF4-FFF2-40B4-BE49-F238E27FC236}">
                <a16:creationId xmlns:a16="http://schemas.microsoft.com/office/drawing/2014/main" id="{5C9538CC-C61A-4CAF-89EF-167378F48BFA}"/>
              </a:ext>
            </a:extLst>
          </p:cNvPr>
          <p:cNvGraphicFramePr>
            <a:graphicFrameLocks noGrp="1"/>
          </p:cNvGraphicFramePr>
          <p:nvPr>
            <p:extLst>
              <p:ext uri="{D42A27DB-BD31-4B8C-83A1-F6EECF244321}">
                <p14:modId xmlns:p14="http://schemas.microsoft.com/office/powerpoint/2010/main" val="1026486625"/>
              </p:ext>
            </p:extLst>
          </p:nvPr>
        </p:nvGraphicFramePr>
        <p:xfrm>
          <a:off x="1521460" y="3857784"/>
          <a:ext cx="10515600" cy="2560320"/>
        </p:xfrm>
        <a:graphic>
          <a:graphicData uri="http://schemas.openxmlformats.org/drawingml/2006/table">
            <a:tbl>
              <a:tblPr firstRow="1" bandRow="1">
                <a:tableStyleId>{3B4B98B0-60AC-42C2-AFA5-B58CD77FA1E5}</a:tableStyleId>
              </a:tblPr>
              <a:tblGrid>
                <a:gridCol w="407670">
                  <a:extLst>
                    <a:ext uri="{9D8B030D-6E8A-4147-A177-3AD203B41FA5}">
                      <a16:colId xmlns:a16="http://schemas.microsoft.com/office/drawing/2014/main" val="3024744381"/>
                    </a:ext>
                  </a:extLst>
                </a:gridCol>
                <a:gridCol w="2221230">
                  <a:extLst>
                    <a:ext uri="{9D8B030D-6E8A-4147-A177-3AD203B41FA5}">
                      <a16:colId xmlns:a16="http://schemas.microsoft.com/office/drawing/2014/main" val="3851252289"/>
                    </a:ext>
                  </a:extLst>
                </a:gridCol>
                <a:gridCol w="1314450">
                  <a:extLst>
                    <a:ext uri="{9D8B030D-6E8A-4147-A177-3AD203B41FA5}">
                      <a16:colId xmlns:a16="http://schemas.microsoft.com/office/drawing/2014/main" val="699185612"/>
                    </a:ext>
                  </a:extLst>
                </a:gridCol>
                <a:gridCol w="1314450">
                  <a:extLst>
                    <a:ext uri="{9D8B030D-6E8A-4147-A177-3AD203B41FA5}">
                      <a16:colId xmlns:a16="http://schemas.microsoft.com/office/drawing/2014/main" val="326653968"/>
                    </a:ext>
                  </a:extLst>
                </a:gridCol>
                <a:gridCol w="1314450">
                  <a:extLst>
                    <a:ext uri="{9D8B030D-6E8A-4147-A177-3AD203B41FA5}">
                      <a16:colId xmlns:a16="http://schemas.microsoft.com/office/drawing/2014/main" val="1876161513"/>
                    </a:ext>
                  </a:extLst>
                </a:gridCol>
                <a:gridCol w="1314450">
                  <a:extLst>
                    <a:ext uri="{9D8B030D-6E8A-4147-A177-3AD203B41FA5}">
                      <a16:colId xmlns:a16="http://schemas.microsoft.com/office/drawing/2014/main" val="3918798659"/>
                    </a:ext>
                  </a:extLst>
                </a:gridCol>
                <a:gridCol w="1314450">
                  <a:extLst>
                    <a:ext uri="{9D8B030D-6E8A-4147-A177-3AD203B41FA5}">
                      <a16:colId xmlns:a16="http://schemas.microsoft.com/office/drawing/2014/main" val="2680324688"/>
                    </a:ext>
                  </a:extLst>
                </a:gridCol>
                <a:gridCol w="1314450">
                  <a:extLst>
                    <a:ext uri="{9D8B030D-6E8A-4147-A177-3AD203B41FA5}">
                      <a16:colId xmlns:a16="http://schemas.microsoft.com/office/drawing/2014/main" val="3027642239"/>
                    </a:ext>
                  </a:extLst>
                </a:gridCol>
              </a:tblGrid>
              <a:tr h="0">
                <a:tc>
                  <a:txBody>
                    <a:bodyPr/>
                    <a:lstStyle/>
                    <a:p>
                      <a:endParaRPr lang="en-US" dirty="0"/>
                    </a:p>
                  </a:txBody>
                  <a:tcPr anchor="ctr"/>
                </a:tc>
                <a:tc>
                  <a:txBody>
                    <a:bodyPr/>
                    <a:lstStyle/>
                    <a:p>
                      <a:r>
                        <a:rPr lang="en-US" dirty="0"/>
                        <a:t>Algorithm</a:t>
                      </a:r>
                    </a:p>
                  </a:txBody>
                  <a:tcPr anchor="ctr"/>
                </a:tc>
                <a:tc>
                  <a:txBody>
                    <a:bodyPr/>
                    <a:lstStyle/>
                    <a:p>
                      <a:r>
                        <a:rPr lang="en-US" dirty="0"/>
                        <a:t>fold 1</a:t>
                      </a:r>
                    </a:p>
                  </a:txBody>
                  <a:tcPr anchor="ctr"/>
                </a:tc>
                <a:tc>
                  <a:txBody>
                    <a:bodyPr/>
                    <a:lstStyle/>
                    <a:p>
                      <a:r>
                        <a:rPr lang="en-US" dirty="0"/>
                        <a:t>fold 2</a:t>
                      </a:r>
                    </a:p>
                  </a:txBody>
                  <a:tcPr anchor="ctr"/>
                </a:tc>
                <a:tc>
                  <a:txBody>
                    <a:bodyPr/>
                    <a:lstStyle/>
                    <a:p>
                      <a:r>
                        <a:rPr lang="en-US" dirty="0"/>
                        <a:t>fold 3</a:t>
                      </a:r>
                    </a:p>
                  </a:txBody>
                  <a:tcPr anchor="ctr"/>
                </a:tc>
                <a:tc>
                  <a:txBody>
                    <a:bodyPr/>
                    <a:lstStyle/>
                    <a:p>
                      <a:r>
                        <a:rPr lang="en-US" dirty="0"/>
                        <a:t>fold 4</a:t>
                      </a:r>
                    </a:p>
                  </a:txBody>
                  <a:tcPr anchor="ctr"/>
                </a:tc>
                <a:tc>
                  <a:txBody>
                    <a:bodyPr/>
                    <a:lstStyle/>
                    <a:p>
                      <a:r>
                        <a:rPr lang="en-US" dirty="0"/>
                        <a:t>fold 5</a:t>
                      </a:r>
                    </a:p>
                  </a:txBody>
                  <a:tcPr anchor="ctr"/>
                </a:tc>
                <a:tc>
                  <a:txBody>
                    <a:bodyPr/>
                    <a:lstStyle/>
                    <a:p>
                      <a:r>
                        <a:rPr lang="en-US" dirty="0"/>
                        <a:t>fold mean</a:t>
                      </a:r>
                    </a:p>
                  </a:txBody>
                  <a:tcPr anchor="ctr"/>
                </a:tc>
                <a:extLst>
                  <a:ext uri="{0D108BD9-81ED-4DB2-BD59-A6C34878D82A}">
                    <a16:rowId xmlns:a16="http://schemas.microsoft.com/office/drawing/2014/main" val="1493169461"/>
                  </a:ext>
                </a:extLst>
              </a:tr>
              <a:tr h="0">
                <a:tc>
                  <a:txBody>
                    <a:bodyPr/>
                    <a:lstStyle/>
                    <a:p>
                      <a:r>
                        <a:rPr lang="en-US"/>
                        <a:t>0</a:t>
                      </a:r>
                    </a:p>
                  </a:txBody>
                  <a:tcPr anchor="ctr"/>
                </a:tc>
                <a:tc>
                  <a:txBody>
                    <a:bodyPr/>
                    <a:lstStyle/>
                    <a:p>
                      <a:r>
                        <a:rPr lang="en-US"/>
                        <a:t>KNN</a:t>
                      </a:r>
                    </a:p>
                  </a:txBody>
                  <a:tcPr anchor="ctr"/>
                </a:tc>
                <a:tc>
                  <a:txBody>
                    <a:bodyPr/>
                    <a:lstStyle/>
                    <a:p>
                      <a:r>
                        <a:rPr lang="en-US"/>
                        <a:t>0.715939</a:t>
                      </a:r>
                    </a:p>
                  </a:txBody>
                  <a:tcPr anchor="ctr"/>
                </a:tc>
                <a:tc>
                  <a:txBody>
                    <a:bodyPr/>
                    <a:lstStyle/>
                    <a:p>
                      <a:r>
                        <a:rPr lang="en-US"/>
                        <a:t>0.821098</a:t>
                      </a:r>
                    </a:p>
                  </a:txBody>
                  <a:tcPr anchor="ctr"/>
                </a:tc>
                <a:tc>
                  <a:txBody>
                    <a:bodyPr/>
                    <a:lstStyle/>
                    <a:p>
                      <a:r>
                        <a:rPr lang="en-US"/>
                        <a:t>0.71164</a:t>
                      </a:r>
                    </a:p>
                  </a:txBody>
                  <a:tcPr anchor="ctr"/>
                </a:tc>
                <a:tc>
                  <a:txBody>
                    <a:bodyPr/>
                    <a:lstStyle/>
                    <a:p>
                      <a:r>
                        <a:rPr lang="en-US"/>
                        <a:t>0.745701</a:t>
                      </a:r>
                    </a:p>
                  </a:txBody>
                  <a:tcPr anchor="ctr"/>
                </a:tc>
                <a:tc>
                  <a:txBody>
                    <a:bodyPr/>
                    <a:lstStyle/>
                    <a:p>
                      <a:r>
                        <a:rPr lang="en-US"/>
                        <a:t>0.854167</a:t>
                      </a:r>
                    </a:p>
                  </a:txBody>
                  <a:tcPr anchor="ctr"/>
                </a:tc>
                <a:tc>
                  <a:txBody>
                    <a:bodyPr/>
                    <a:lstStyle/>
                    <a:p>
                      <a:r>
                        <a:rPr lang="en-US"/>
                        <a:t>0.769709</a:t>
                      </a:r>
                    </a:p>
                  </a:txBody>
                  <a:tcPr anchor="ctr"/>
                </a:tc>
                <a:extLst>
                  <a:ext uri="{0D108BD9-81ED-4DB2-BD59-A6C34878D82A}">
                    <a16:rowId xmlns:a16="http://schemas.microsoft.com/office/drawing/2014/main" val="2066438360"/>
                  </a:ext>
                </a:extLst>
              </a:tr>
              <a:tr h="0">
                <a:tc>
                  <a:txBody>
                    <a:bodyPr/>
                    <a:lstStyle/>
                    <a:p>
                      <a:r>
                        <a:rPr lang="en-US"/>
                        <a:t>1</a:t>
                      </a:r>
                    </a:p>
                  </a:txBody>
                  <a:tcPr anchor="ctr"/>
                </a:tc>
                <a:tc>
                  <a:txBody>
                    <a:bodyPr/>
                    <a:lstStyle/>
                    <a:p>
                      <a:r>
                        <a:rPr lang="en-US"/>
                        <a:t>Decision Tree</a:t>
                      </a:r>
                    </a:p>
                  </a:txBody>
                  <a:tcPr anchor="ctr"/>
                </a:tc>
                <a:tc>
                  <a:txBody>
                    <a:bodyPr/>
                    <a:lstStyle/>
                    <a:p>
                      <a:r>
                        <a:rPr lang="en-US"/>
                        <a:t>0.669643</a:t>
                      </a:r>
                    </a:p>
                  </a:txBody>
                  <a:tcPr anchor="ctr"/>
                </a:tc>
                <a:tc>
                  <a:txBody>
                    <a:bodyPr/>
                    <a:lstStyle/>
                    <a:p>
                      <a:r>
                        <a:rPr lang="en-US"/>
                        <a:t>0.750331</a:t>
                      </a:r>
                    </a:p>
                  </a:txBody>
                  <a:tcPr anchor="ctr"/>
                </a:tc>
                <a:tc>
                  <a:txBody>
                    <a:bodyPr/>
                    <a:lstStyle/>
                    <a:p>
                      <a:r>
                        <a:rPr lang="en-US"/>
                        <a:t>0.664352</a:t>
                      </a:r>
                    </a:p>
                  </a:txBody>
                  <a:tcPr anchor="ctr"/>
                </a:tc>
                <a:tc>
                  <a:txBody>
                    <a:bodyPr/>
                    <a:lstStyle/>
                    <a:p>
                      <a:r>
                        <a:rPr lang="en-US"/>
                        <a:t>0.723545</a:t>
                      </a:r>
                    </a:p>
                  </a:txBody>
                  <a:tcPr anchor="ctr"/>
                </a:tc>
                <a:tc>
                  <a:txBody>
                    <a:bodyPr/>
                    <a:lstStyle/>
                    <a:p>
                      <a:r>
                        <a:rPr lang="en-US"/>
                        <a:t>0.788029</a:t>
                      </a:r>
                    </a:p>
                  </a:txBody>
                  <a:tcPr anchor="ctr"/>
                </a:tc>
                <a:tc>
                  <a:txBody>
                    <a:bodyPr/>
                    <a:lstStyle/>
                    <a:p>
                      <a:r>
                        <a:rPr lang="en-US"/>
                        <a:t>0.71918</a:t>
                      </a:r>
                    </a:p>
                  </a:txBody>
                  <a:tcPr anchor="ctr"/>
                </a:tc>
                <a:extLst>
                  <a:ext uri="{0D108BD9-81ED-4DB2-BD59-A6C34878D82A}">
                    <a16:rowId xmlns:a16="http://schemas.microsoft.com/office/drawing/2014/main" val="3270820494"/>
                  </a:ext>
                </a:extLst>
              </a:tr>
              <a:tr h="0">
                <a:tc>
                  <a:txBody>
                    <a:bodyPr/>
                    <a:lstStyle/>
                    <a:p>
                      <a:r>
                        <a:rPr lang="en-US"/>
                        <a:t>2</a:t>
                      </a:r>
                    </a:p>
                  </a:txBody>
                  <a:tcPr anchor="ctr"/>
                </a:tc>
                <a:tc>
                  <a:txBody>
                    <a:bodyPr/>
                    <a:lstStyle/>
                    <a:p>
                      <a:r>
                        <a:rPr lang="en-US"/>
                        <a:t>Naive Bayes</a:t>
                      </a:r>
                    </a:p>
                  </a:txBody>
                  <a:tcPr anchor="ctr"/>
                </a:tc>
                <a:tc>
                  <a:txBody>
                    <a:bodyPr/>
                    <a:lstStyle/>
                    <a:p>
                      <a:r>
                        <a:rPr lang="en-US"/>
                        <a:t>0.54828</a:t>
                      </a:r>
                    </a:p>
                  </a:txBody>
                  <a:tcPr anchor="ctr"/>
                </a:tc>
                <a:tc>
                  <a:txBody>
                    <a:bodyPr/>
                    <a:lstStyle/>
                    <a:p>
                      <a:r>
                        <a:rPr lang="en-US"/>
                        <a:t>0.625661</a:t>
                      </a:r>
                    </a:p>
                  </a:txBody>
                  <a:tcPr anchor="ctr"/>
                </a:tc>
                <a:tc>
                  <a:txBody>
                    <a:bodyPr/>
                    <a:lstStyle/>
                    <a:p>
                      <a:r>
                        <a:rPr lang="en-US"/>
                        <a:t>0.520833</a:t>
                      </a:r>
                    </a:p>
                  </a:txBody>
                  <a:tcPr anchor="ctr"/>
                </a:tc>
                <a:tc>
                  <a:txBody>
                    <a:bodyPr/>
                    <a:lstStyle/>
                    <a:p>
                      <a:r>
                        <a:rPr lang="en-US"/>
                        <a:t>0.652116</a:t>
                      </a:r>
                    </a:p>
                  </a:txBody>
                  <a:tcPr anchor="ctr"/>
                </a:tc>
                <a:tc>
                  <a:txBody>
                    <a:bodyPr/>
                    <a:lstStyle/>
                    <a:p>
                      <a:r>
                        <a:rPr lang="en-US"/>
                        <a:t>0.635582</a:t>
                      </a:r>
                    </a:p>
                  </a:txBody>
                  <a:tcPr anchor="ctr"/>
                </a:tc>
                <a:tc>
                  <a:txBody>
                    <a:bodyPr/>
                    <a:lstStyle/>
                    <a:p>
                      <a:r>
                        <a:rPr lang="en-US"/>
                        <a:t>0.596495</a:t>
                      </a:r>
                    </a:p>
                  </a:txBody>
                  <a:tcPr anchor="ctr"/>
                </a:tc>
                <a:extLst>
                  <a:ext uri="{0D108BD9-81ED-4DB2-BD59-A6C34878D82A}">
                    <a16:rowId xmlns:a16="http://schemas.microsoft.com/office/drawing/2014/main" val="3531536838"/>
                  </a:ext>
                </a:extLst>
              </a:tr>
              <a:tr h="0">
                <a:tc>
                  <a:txBody>
                    <a:bodyPr/>
                    <a:lstStyle/>
                    <a:p>
                      <a:r>
                        <a:rPr lang="en-US"/>
                        <a:t>3</a:t>
                      </a:r>
                    </a:p>
                  </a:txBody>
                  <a:tcPr anchor="ctr"/>
                </a:tc>
                <a:tc>
                  <a:txBody>
                    <a:bodyPr/>
                    <a:lstStyle/>
                    <a:p>
                      <a:r>
                        <a:rPr lang="en-US"/>
                        <a:t>Extra Tree</a:t>
                      </a:r>
                    </a:p>
                  </a:txBody>
                  <a:tcPr anchor="ctr"/>
                </a:tc>
                <a:tc>
                  <a:txBody>
                    <a:bodyPr/>
                    <a:lstStyle/>
                    <a:p>
                      <a:r>
                        <a:rPr lang="en-US"/>
                        <a:t>0.533069</a:t>
                      </a:r>
                    </a:p>
                  </a:txBody>
                  <a:tcPr anchor="ctr"/>
                </a:tc>
                <a:tc>
                  <a:txBody>
                    <a:bodyPr/>
                    <a:lstStyle/>
                    <a:p>
                      <a:r>
                        <a:rPr lang="en-US"/>
                        <a:t>0.594907</a:t>
                      </a:r>
                    </a:p>
                  </a:txBody>
                  <a:tcPr anchor="ctr"/>
                </a:tc>
                <a:tc>
                  <a:txBody>
                    <a:bodyPr/>
                    <a:lstStyle/>
                    <a:p>
                      <a:r>
                        <a:rPr lang="en-US"/>
                        <a:t>0.489749</a:t>
                      </a:r>
                    </a:p>
                  </a:txBody>
                  <a:tcPr anchor="ctr"/>
                </a:tc>
                <a:tc>
                  <a:txBody>
                    <a:bodyPr/>
                    <a:lstStyle/>
                    <a:p>
                      <a:r>
                        <a:rPr lang="en-US"/>
                        <a:t>0.583003</a:t>
                      </a:r>
                    </a:p>
                  </a:txBody>
                  <a:tcPr anchor="ctr"/>
                </a:tc>
                <a:tc>
                  <a:txBody>
                    <a:bodyPr/>
                    <a:lstStyle/>
                    <a:p>
                      <a:r>
                        <a:rPr lang="en-US"/>
                        <a:t>0.651786</a:t>
                      </a:r>
                    </a:p>
                  </a:txBody>
                  <a:tcPr anchor="ctr"/>
                </a:tc>
                <a:tc>
                  <a:txBody>
                    <a:bodyPr/>
                    <a:lstStyle/>
                    <a:p>
                      <a:r>
                        <a:rPr lang="en-US"/>
                        <a:t>0.570503</a:t>
                      </a:r>
                    </a:p>
                  </a:txBody>
                  <a:tcPr anchor="ctr"/>
                </a:tc>
                <a:extLst>
                  <a:ext uri="{0D108BD9-81ED-4DB2-BD59-A6C34878D82A}">
                    <a16:rowId xmlns:a16="http://schemas.microsoft.com/office/drawing/2014/main" val="3070722299"/>
                  </a:ext>
                </a:extLst>
              </a:tr>
              <a:tr h="0">
                <a:tc>
                  <a:txBody>
                    <a:bodyPr/>
                    <a:lstStyle/>
                    <a:p>
                      <a:r>
                        <a:rPr lang="en-US"/>
                        <a:t>4</a:t>
                      </a:r>
                    </a:p>
                  </a:txBody>
                  <a:tcPr anchor="ctr"/>
                </a:tc>
                <a:tc>
                  <a:txBody>
                    <a:bodyPr/>
                    <a:lstStyle/>
                    <a:p>
                      <a:r>
                        <a:rPr lang="en-US"/>
                        <a:t>Random Forest</a:t>
                      </a:r>
                    </a:p>
                  </a:txBody>
                  <a:tcPr anchor="ctr"/>
                </a:tc>
                <a:tc>
                  <a:txBody>
                    <a:bodyPr/>
                    <a:lstStyle/>
                    <a:p>
                      <a:r>
                        <a:rPr lang="en-US"/>
                        <a:t>0.426587</a:t>
                      </a:r>
                    </a:p>
                  </a:txBody>
                  <a:tcPr anchor="ctr"/>
                </a:tc>
                <a:tc>
                  <a:txBody>
                    <a:bodyPr/>
                    <a:lstStyle/>
                    <a:p>
                      <a:r>
                        <a:rPr lang="en-US"/>
                        <a:t>0.525463</a:t>
                      </a:r>
                    </a:p>
                  </a:txBody>
                  <a:tcPr anchor="ctr"/>
                </a:tc>
                <a:tc>
                  <a:txBody>
                    <a:bodyPr/>
                    <a:lstStyle/>
                    <a:p>
                      <a:r>
                        <a:rPr lang="en-US"/>
                        <a:t>0.367394</a:t>
                      </a:r>
                    </a:p>
                  </a:txBody>
                  <a:tcPr anchor="ctr"/>
                </a:tc>
                <a:tc>
                  <a:txBody>
                    <a:bodyPr/>
                    <a:lstStyle/>
                    <a:p>
                      <a:r>
                        <a:rPr lang="en-US"/>
                        <a:t>0.421627</a:t>
                      </a:r>
                    </a:p>
                  </a:txBody>
                  <a:tcPr anchor="ctr"/>
                </a:tc>
                <a:tc>
                  <a:txBody>
                    <a:bodyPr/>
                    <a:lstStyle/>
                    <a:p>
                      <a:r>
                        <a:rPr lang="en-US"/>
                        <a:t>0.530754</a:t>
                      </a:r>
                    </a:p>
                  </a:txBody>
                  <a:tcPr anchor="ctr"/>
                </a:tc>
                <a:tc>
                  <a:txBody>
                    <a:bodyPr/>
                    <a:lstStyle/>
                    <a:p>
                      <a:r>
                        <a:rPr lang="en-US"/>
                        <a:t>0.454365</a:t>
                      </a:r>
                    </a:p>
                  </a:txBody>
                  <a:tcPr anchor="ctr"/>
                </a:tc>
                <a:extLst>
                  <a:ext uri="{0D108BD9-81ED-4DB2-BD59-A6C34878D82A}">
                    <a16:rowId xmlns:a16="http://schemas.microsoft.com/office/drawing/2014/main" val="1961226131"/>
                  </a:ext>
                </a:extLst>
              </a:tr>
              <a:tr h="0">
                <a:tc>
                  <a:txBody>
                    <a:bodyPr/>
                    <a:lstStyle/>
                    <a:p>
                      <a:r>
                        <a:rPr lang="en-US"/>
                        <a:t>5</a:t>
                      </a:r>
                    </a:p>
                  </a:txBody>
                  <a:tcPr anchor="ctr"/>
                </a:tc>
                <a:tc>
                  <a:txBody>
                    <a:bodyPr/>
                    <a:lstStyle/>
                    <a:p>
                      <a:r>
                        <a:rPr lang="en-US"/>
                        <a:t>Linear Regression</a:t>
                      </a:r>
                    </a:p>
                  </a:txBody>
                  <a:tcPr anchor="ctr"/>
                </a:tc>
                <a:tc>
                  <a:txBody>
                    <a:bodyPr/>
                    <a:lstStyle/>
                    <a:p>
                      <a:r>
                        <a:rPr lang="en-US"/>
                        <a:t>0.083664</a:t>
                      </a:r>
                    </a:p>
                  </a:txBody>
                  <a:tcPr anchor="ctr"/>
                </a:tc>
                <a:tc>
                  <a:txBody>
                    <a:bodyPr/>
                    <a:lstStyle/>
                    <a:p>
                      <a:r>
                        <a:rPr lang="en-US"/>
                        <a:t>0.309854</a:t>
                      </a:r>
                    </a:p>
                  </a:txBody>
                  <a:tcPr anchor="ctr"/>
                </a:tc>
                <a:tc>
                  <a:txBody>
                    <a:bodyPr/>
                    <a:lstStyle/>
                    <a:p>
                      <a:r>
                        <a:rPr lang="en-US"/>
                        <a:t>0.0968915</a:t>
                      </a:r>
                    </a:p>
                  </a:txBody>
                  <a:tcPr anchor="ctr"/>
                </a:tc>
                <a:tc>
                  <a:txBody>
                    <a:bodyPr/>
                    <a:lstStyle/>
                    <a:p>
                      <a:r>
                        <a:rPr lang="en-US"/>
                        <a:t>0.087963</a:t>
                      </a:r>
                    </a:p>
                  </a:txBody>
                  <a:tcPr anchor="ctr"/>
                </a:tc>
                <a:tc>
                  <a:txBody>
                    <a:bodyPr/>
                    <a:lstStyle/>
                    <a:p>
                      <a:r>
                        <a:rPr lang="en-US"/>
                        <a:t>0.199074</a:t>
                      </a:r>
                    </a:p>
                  </a:txBody>
                  <a:tcPr anchor="ctr"/>
                </a:tc>
                <a:tc>
                  <a:txBody>
                    <a:bodyPr/>
                    <a:lstStyle/>
                    <a:p>
                      <a:r>
                        <a:rPr lang="en-US" dirty="0"/>
                        <a:t>0.155489</a:t>
                      </a:r>
                    </a:p>
                  </a:txBody>
                  <a:tcPr anchor="ctr"/>
                </a:tc>
                <a:extLst>
                  <a:ext uri="{0D108BD9-81ED-4DB2-BD59-A6C34878D82A}">
                    <a16:rowId xmlns:a16="http://schemas.microsoft.com/office/drawing/2014/main" val="1210193435"/>
                  </a:ext>
                </a:extLst>
              </a:tr>
            </a:tbl>
          </a:graphicData>
        </a:graphic>
      </p:graphicFrame>
    </p:spTree>
    <p:extLst>
      <p:ext uri="{BB962C8B-B14F-4D97-AF65-F5344CB8AC3E}">
        <p14:creationId xmlns:p14="http://schemas.microsoft.com/office/powerpoint/2010/main" val="407866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ADBE-C116-4199-9271-88B2F201B34F}"/>
              </a:ext>
            </a:extLst>
          </p:cNvPr>
          <p:cNvSpPr>
            <a:spLocks noGrp="1"/>
          </p:cNvSpPr>
          <p:nvPr>
            <p:ph type="title"/>
          </p:nvPr>
        </p:nvSpPr>
        <p:spPr/>
        <p:txBody>
          <a:bodyPr/>
          <a:lstStyle/>
          <a:p>
            <a:r>
              <a:rPr lang="en-US" dirty="0"/>
              <a:t>ML Algorithm </a:t>
            </a:r>
          </a:p>
        </p:txBody>
      </p:sp>
      <p:sp>
        <p:nvSpPr>
          <p:cNvPr id="3" name="Content Placeholder 2">
            <a:extLst>
              <a:ext uri="{FF2B5EF4-FFF2-40B4-BE49-F238E27FC236}">
                <a16:creationId xmlns:a16="http://schemas.microsoft.com/office/drawing/2014/main" id="{B68F460A-4BB9-4CFB-9ED1-E1321A5E0F16}"/>
              </a:ext>
            </a:extLst>
          </p:cNvPr>
          <p:cNvSpPr>
            <a:spLocks noGrp="1"/>
          </p:cNvSpPr>
          <p:nvPr>
            <p:ph idx="1"/>
          </p:nvPr>
        </p:nvSpPr>
        <p:spPr/>
        <p:txBody>
          <a:bodyPr/>
          <a:lstStyle/>
          <a:p>
            <a:r>
              <a:rPr lang="en-US" dirty="0"/>
              <a:t>Classification algorithm</a:t>
            </a:r>
          </a:p>
          <a:p>
            <a:r>
              <a:rPr lang="en-US" dirty="0"/>
              <a:t>Linear Regression</a:t>
            </a:r>
          </a:p>
          <a:p>
            <a:endParaRPr lang="en-US" dirty="0"/>
          </a:p>
          <a:p>
            <a:pPr marL="0" indent="0">
              <a:buNone/>
            </a:pPr>
            <a:r>
              <a:rPr lang="en-US" dirty="0"/>
              <a:t>Train with top 4 features in </a:t>
            </a:r>
            <a:r>
              <a:rPr lang="en-US" dirty="0" err="1"/>
              <a:t>Kbest</a:t>
            </a:r>
            <a:r>
              <a:rPr lang="en-US" dirty="0"/>
              <a:t> </a:t>
            </a:r>
          </a:p>
          <a:p>
            <a:pPr marL="0" indent="0">
              <a:buNone/>
            </a:pPr>
            <a:r>
              <a:rPr lang="en-US" sz="1600" dirty="0">
                <a:solidFill>
                  <a:schemeClr val="bg1">
                    <a:lumMod val="50000"/>
                  </a:schemeClr>
                </a:solidFill>
              </a:rPr>
              <a:t>['</a:t>
            </a:r>
            <a:r>
              <a:rPr lang="en-US" sz="1600" dirty="0" err="1">
                <a:solidFill>
                  <a:schemeClr val="bg1">
                    <a:lumMod val="50000"/>
                  </a:schemeClr>
                </a:solidFill>
              </a:rPr>
              <a:t>Soil_Type</a:t>
            </a:r>
            <a:r>
              <a:rPr lang="en-US" sz="1600" dirty="0">
                <a:solidFill>
                  <a:schemeClr val="bg1">
                    <a:lumMod val="50000"/>
                  </a:schemeClr>
                </a:solidFill>
              </a:rPr>
              <a:t>', '</a:t>
            </a:r>
            <a:r>
              <a:rPr lang="en-US" sz="1600" dirty="0" err="1">
                <a:solidFill>
                  <a:schemeClr val="bg1">
                    <a:lumMod val="50000"/>
                  </a:schemeClr>
                </a:solidFill>
              </a:rPr>
              <a:t>Wilderness_Area</a:t>
            </a:r>
            <a:r>
              <a:rPr lang="en-US" sz="1600" dirty="0">
                <a:solidFill>
                  <a:schemeClr val="bg1">
                    <a:lumMod val="50000"/>
                  </a:schemeClr>
                </a:solidFill>
              </a:rPr>
              <a:t>', 'Elevation','</a:t>
            </a:r>
            <a:r>
              <a:rPr lang="en-US" sz="1600" dirty="0" err="1">
                <a:solidFill>
                  <a:schemeClr val="bg1">
                    <a:lumMod val="50000"/>
                  </a:schemeClr>
                </a:solidFill>
              </a:rPr>
              <a:t>Horizontal_Distance_To_Roadways</a:t>
            </a:r>
            <a:r>
              <a:rPr lang="en-US" sz="1600" dirty="0">
                <a:solidFill>
                  <a:schemeClr val="bg1">
                    <a:lumMod val="50000"/>
                  </a:schemeClr>
                </a:solidFill>
              </a:rPr>
              <a:t>’]</a:t>
            </a:r>
          </a:p>
          <a:p>
            <a:pPr marL="0" indent="0">
              <a:buNone/>
            </a:pPr>
            <a:endParaRPr lang="en-US" dirty="0"/>
          </a:p>
        </p:txBody>
      </p:sp>
      <p:graphicFrame>
        <p:nvGraphicFramePr>
          <p:cNvPr id="9" name="Table 8">
            <a:extLst>
              <a:ext uri="{FF2B5EF4-FFF2-40B4-BE49-F238E27FC236}">
                <a16:creationId xmlns:a16="http://schemas.microsoft.com/office/drawing/2014/main" id="{5C9538CC-C61A-4CAF-89EF-167378F48BFA}"/>
              </a:ext>
            </a:extLst>
          </p:cNvPr>
          <p:cNvGraphicFramePr>
            <a:graphicFrameLocks noGrp="1"/>
          </p:cNvGraphicFramePr>
          <p:nvPr>
            <p:extLst>
              <p:ext uri="{D42A27DB-BD31-4B8C-83A1-F6EECF244321}">
                <p14:modId xmlns:p14="http://schemas.microsoft.com/office/powerpoint/2010/main" val="4149878033"/>
              </p:ext>
            </p:extLst>
          </p:nvPr>
        </p:nvGraphicFramePr>
        <p:xfrm>
          <a:off x="1658620" y="4152901"/>
          <a:ext cx="10316210" cy="2560320"/>
        </p:xfrm>
        <a:graphic>
          <a:graphicData uri="http://schemas.openxmlformats.org/drawingml/2006/table">
            <a:tbl>
              <a:tblPr firstRow="1" bandRow="1">
                <a:tableStyleId>{3B4B98B0-60AC-42C2-AFA5-B58CD77FA1E5}</a:tableStyleId>
              </a:tblPr>
              <a:tblGrid>
                <a:gridCol w="208280">
                  <a:extLst>
                    <a:ext uri="{9D8B030D-6E8A-4147-A177-3AD203B41FA5}">
                      <a16:colId xmlns:a16="http://schemas.microsoft.com/office/drawing/2014/main" val="3024744381"/>
                    </a:ext>
                  </a:extLst>
                </a:gridCol>
                <a:gridCol w="2221230">
                  <a:extLst>
                    <a:ext uri="{9D8B030D-6E8A-4147-A177-3AD203B41FA5}">
                      <a16:colId xmlns:a16="http://schemas.microsoft.com/office/drawing/2014/main" val="3851252289"/>
                    </a:ext>
                  </a:extLst>
                </a:gridCol>
                <a:gridCol w="1314450">
                  <a:extLst>
                    <a:ext uri="{9D8B030D-6E8A-4147-A177-3AD203B41FA5}">
                      <a16:colId xmlns:a16="http://schemas.microsoft.com/office/drawing/2014/main" val="699185612"/>
                    </a:ext>
                  </a:extLst>
                </a:gridCol>
                <a:gridCol w="1314450">
                  <a:extLst>
                    <a:ext uri="{9D8B030D-6E8A-4147-A177-3AD203B41FA5}">
                      <a16:colId xmlns:a16="http://schemas.microsoft.com/office/drawing/2014/main" val="326653968"/>
                    </a:ext>
                  </a:extLst>
                </a:gridCol>
                <a:gridCol w="1314450">
                  <a:extLst>
                    <a:ext uri="{9D8B030D-6E8A-4147-A177-3AD203B41FA5}">
                      <a16:colId xmlns:a16="http://schemas.microsoft.com/office/drawing/2014/main" val="1876161513"/>
                    </a:ext>
                  </a:extLst>
                </a:gridCol>
                <a:gridCol w="1314450">
                  <a:extLst>
                    <a:ext uri="{9D8B030D-6E8A-4147-A177-3AD203B41FA5}">
                      <a16:colId xmlns:a16="http://schemas.microsoft.com/office/drawing/2014/main" val="3918798659"/>
                    </a:ext>
                  </a:extLst>
                </a:gridCol>
                <a:gridCol w="1314450">
                  <a:extLst>
                    <a:ext uri="{9D8B030D-6E8A-4147-A177-3AD203B41FA5}">
                      <a16:colId xmlns:a16="http://schemas.microsoft.com/office/drawing/2014/main" val="2680324688"/>
                    </a:ext>
                  </a:extLst>
                </a:gridCol>
                <a:gridCol w="1314450">
                  <a:extLst>
                    <a:ext uri="{9D8B030D-6E8A-4147-A177-3AD203B41FA5}">
                      <a16:colId xmlns:a16="http://schemas.microsoft.com/office/drawing/2014/main" val="3027642239"/>
                    </a:ext>
                  </a:extLst>
                </a:gridCol>
              </a:tblGrid>
              <a:tr h="0">
                <a:tc>
                  <a:txBody>
                    <a:bodyPr/>
                    <a:lstStyle/>
                    <a:p>
                      <a:endParaRPr lang="en-US" dirty="0"/>
                    </a:p>
                  </a:txBody>
                  <a:tcPr anchor="ctr"/>
                </a:tc>
                <a:tc>
                  <a:txBody>
                    <a:bodyPr/>
                    <a:lstStyle/>
                    <a:p>
                      <a:r>
                        <a:rPr lang="en-US" dirty="0"/>
                        <a:t>Algorithm</a:t>
                      </a:r>
                    </a:p>
                  </a:txBody>
                  <a:tcPr anchor="ctr"/>
                </a:tc>
                <a:tc>
                  <a:txBody>
                    <a:bodyPr/>
                    <a:lstStyle/>
                    <a:p>
                      <a:r>
                        <a:rPr lang="en-US"/>
                        <a:t>fold 1</a:t>
                      </a:r>
                    </a:p>
                  </a:txBody>
                  <a:tcPr anchor="ctr"/>
                </a:tc>
                <a:tc>
                  <a:txBody>
                    <a:bodyPr/>
                    <a:lstStyle/>
                    <a:p>
                      <a:r>
                        <a:rPr lang="en-US" dirty="0"/>
                        <a:t>fold 2</a:t>
                      </a:r>
                    </a:p>
                  </a:txBody>
                  <a:tcPr anchor="ctr"/>
                </a:tc>
                <a:tc>
                  <a:txBody>
                    <a:bodyPr/>
                    <a:lstStyle/>
                    <a:p>
                      <a:r>
                        <a:rPr lang="en-US"/>
                        <a:t>fold 3</a:t>
                      </a:r>
                    </a:p>
                  </a:txBody>
                  <a:tcPr anchor="ctr"/>
                </a:tc>
                <a:tc>
                  <a:txBody>
                    <a:bodyPr/>
                    <a:lstStyle/>
                    <a:p>
                      <a:r>
                        <a:rPr lang="en-US"/>
                        <a:t>fold 4</a:t>
                      </a:r>
                    </a:p>
                  </a:txBody>
                  <a:tcPr anchor="ctr"/>
                </a:tc>
                <a:tc>
                  <a:txBody>
                    <a:bodyPr/>
                    <a:lstStyle/>
                    <a:p>
                      <a:r>
                        <a:rPr lang="en-US"/>
                        <a:t>fold 5</a:t>
                      </a:r>
                    </a:p>
                  </a:txBody>
                  <a:tcPr anchor="ctr"/>
                </a:tc>
                <a:tc>
                  <a:txBody>
                    <a:bodyPr/>
                    <a:lstStyle/>
                    <a:p>
                      <a:r>
                        <a:rPr lang="en-US" dirty="0"/>
                        <a:t>fold mean</a:t>
                      </a:r>
                    </a:p>
                  </a:txBody>
                  <a:tcPr anchor="ctr"/>
                </a:tc>
                <a:extLst>
                  <a:ext uri="{0D108BD9-81ED-4DB2-BD59-A6C34878D82A}">
                    <a16:rowId xmlns:a16="http://schemas.microsoft.com/office/drawing/2014/main" val="1493169461"/>
                  </a:ext>
                </a:extLst>
              </a:tr>
              <a:tr h="0">
                <a:tc>
                  <a:txBody>
                    <a:bodyPr/>
                    <a:lstStyle/>
                    <a:p>
                      <a:r>
                        <a:rPr lang="en-US"/>
                        <a:t>0</a:t>
                      </a:r>
                    </a:p>
                  </a:txBody>
                  <a:tcPr anchor="ctr"/>
                </a:tc>
                <a:tc>
                  <a:txBody>
                    <a:bodyPr/>
                    <a:lstStyle/>
                    <a:p>
                      <a:r>
                        <a:rPr lang="en-US"/>
                        <a:t>Decision Tree</a:t>
                      </a:r>
                    </a:p>
                  </a:txBody>
                  <a:tcPr anchor="ctr"/>
                </a:tc>
                <a:tc>
                  <a:txBody>
                    <a:bodyPr/>
                    <a:lstStyle/>
                    <a:p>
                      <a:r>
                        <a:rPr lang="en-US"/>
                        <a:t>0.669974</a:t>
                      </a:r>
                    </a:p>
                  </a:txBody>
                  <a:tcPr anchor="ctr"/>
                </a:tc>
                <a:tc>
                  <a:txBody>
                    <a:bodyPr/>
                    <a:lstStyle/>
                    <a:p>
                      <a:r>
                        <a:rPr lang="en-US"/>
                        <a:t>0.664352</a:t>
                      </a:r>
                    </a:p>
                  </a:txBody>
                  <a:tcPr anchor="ctr"/>
                </a:tc>
                <a:tc>
                  <a:txBody>
                    <a:bodyPr/>
                    <a:lstStyle/>
                    <a:p>
                      <a:r>
                        <a:rPr lang="en-US"/>
                        <a:t>0.635251</a:t>
                      </a:r>
                    </a:p>
                  </a:txBody>
                  <a:tcPr anchor="ctr"/>
                </a:tc>
                <a:tc>
                  <a:txBody>
                    <a:bodyPr/>
                    <a:lstStyle/>
                    <a:p>
                      <a:r>
                        <a:rPr lang="en-US"/>
                        <a:t>0.708664</a:t>
                      </a:r>
                    </a:p>
                  </a:txBody>
                  <a:tcPr anchor="ctr"/>
                </a:tc>
                <a:tc>
                  <a:txBody>
                    <a:bodyPr/>
                    <a:lstStyle/>
                    <a:p>
                      <a:r>
                        <a:rPr lang="en-US"/>
                        <a:t>0.732143</a:t>
                      </a:r>
                    </a:p>
                  </a:txBody>
                  <a:tcPr anchor="ctr"/>
                </a:tc>
                <a:tc>
                  <a:txBody>
                    <a:bodyPr/>
                    <a:lstStyle/>
                    <a:p>
                      <a:r>
                        <a:rPr lang="en-US"/>
                        <a:t>0.682077</a:t>
                      </a:r>
                    </a:p>
                  </a:txBody>
                  <a:tcPr anchor="ctr"/>
                </a:tc>
                <a:extLst>
                  <a:ext uri="{0D108BD9-81ED-4DB2-BD59-A6C34878D82A}">
                    <a16:rowId xmlns:a16="http://schemas.microsoft.com/office/drawing/2014/main" val="2585223782"/>
                  </a:ext>
                </a:extLst>
              </a:tr>
              <a:tr h="0">
                <a:tc>
                  <a:txBody>
                    <a:bodyPr/>
                    <a:lstStyle/>
                    <a:p>
                      <a:r>
                        <a:rPr lang="en-US"/>
                        <a:t>1</a:t>
                      </a:r>
                    </a:p>
                  </a:txBody>
                  <a:tcPr anchor="ctr"/>
                </a:tc>
                <a:tc>
                  <a:txBody>
                    <a:bodyPr/>
                    <a:lstStyle/>
                    <a:p>
                      <a:r>
                        <a:rPr lang="en-US"/>
                        <a:t>Extra Tree</a:t>
                      </a:r>
                    </a:p>
                  </a:txBody>
                  <a:tcPr anchor="ctr"/>
                </a:tc>
                <a:tc>
                  <a:txBody>
                    <a:bodyPr/>
                    <a:lstStyle/>
                    <a:p>
                      <a:r>
                        <a:rPr lang="en-US"/>
                        <a:t>0.559854</a:t>
                      </a:r>
                    </a:p>
                  </a:txBody>
                  <a:tcPr anchor="ctr"/>
                </a:tc>
                <a:tc>
                  <a:txBody>
                    <a:bodyPr/>
                    <a:lstStyle/>
                    <a:p>
                      <a:r>
                        <a:rPr lang="en-US"/>
                        <a:t>0.575397</a:t>
                      </a:r>
                    </a:p>
                  </a:txBody>
                  <a:tcPr anchor="ctr"/>
                </a:tc>
                <a:tc>
                  <a:txBody>
                    <a:bodyPr/>
                    <a:lstStyle/>
                    <a:p>
                      <a:r>
                        <a:rPr lang="en-US"/>
                        <a:t>0.531085</a:t>
                      </a:r>
                    </a:p>
                  </a:txBody>
                  <a:tcPr anchor="ctr"/>
                </a:tc>
                <a:tc>
                  <a:txBody>
                    <a:bodyPr/>
                    <a:lstStyle/>
                    <a:p>
                      <a:r>
                        <a:rPr lang="en-US"/>
                        <a:t>0.623016</a:t>
                      </a:r>
                    </a:p>
                  </a:txBody>
                  <a:tcPr anchor="ctr"/>
                </a:tc>
                <a:tc>
                  <a:txBody>
                    <a:bodyPr/>
                    <a:lstStyle/>
                    <a:p>
                      <a:r>
                        <a:rPr lang="en-US"/>
                        <a:t>0.621032</a:t>
                      </a:r>
                    </a:p>
                  </a:txBody>
                  <a:tcPr anchor="ctr"/>
                </a:tc>
                <a:tc>
                  <a:txBody>
                    <a:bodyPr/>
                    <a:lstStyle/>
                    <a:p>
                      <a:r>
                        <a:rPr lang="en-US"/>
                        <a:t>0.582077</a:t>
                      </a:r>
                    </a:p>
                  </a:txBody>
                  <a:tcPr anchor="ctr"/>
                </a:tc>
                <a:extLst>
                  <a:ext uri="{0D108BD9-81ED-4DB2-BD59-A6C34878D82A}">
                    <a16:rowId xmlns:a16="http://schemas.microsoft.com/office/drawing/2014/main" val="1297360485"/>
                  </a:ext>
                </a:extLst>
              </a:tr>
              <a:tr h="0">
                <a:tc>
                  <a:txBody>
                    <a:bodyPr/>
                    <a:lstStyle/>
                    <a:p>
                      <a:r>
                        <a:rPr lang="en-US"/>
                        <a:t>2</a:t>
                      </a:r>
                    </a:p>
                  </a:txBody>
                  <a:tcPr anchor="ctr"/>
                </a:tc>
                <a:tc>
                  <a:txBody>
                    <a:bodyPr/>
                    <a:lstStyle/>
                    <a:p>
                      <a:r>
                        <a:rPr lang="en-US"/>
                        <a:t>KNN</a:t>
                      </a:r>
                    </a:p>
                  </a:txBody>
                  <a:tcPr anchor="ctr"/>
                </a:tc>
                <a:tc>
                  <a:txBody>
                    <a:bodyPr/>
                    <a:lstStyle/>
                    <a:p>
                      <a:r>
                        <a:rPr lang="en-US"/>
                        <a:t>0.539352</a:t>
                      </a:r>
                    </a:p>
                  </a:txBody>
                  <a:tcPr anchor="ctr"/>
                </a:tc>
                <a:tc>
                  <a:txBody>
                    <a:bodyPr/>
                    <a:lstStyle/>
                    <a:p>
                      <a:r>
                        <a:rPr lang="en-US"/>
                        <a:t>0.488757</a:t>
                      </a:r>
                    </a:p>
                  </a:txBody>
                  <a:tcPr anchor="ctr"/>
                </a:tc>
                <a:tc>
                  <a:txBody>
                    <a:bodyPr/>
                    <a:lstStyle/>
                    <a:p>
                      <a:r>
                        <a:rPr lang="en-US"/>
                        <a:t>0.521495</a:t>
                      </a:r>
                    </a:p>
                  </a:txBody>
                  <a:tcPr anchor="ctr"/>
                </a:tc>
                <a:tc>
                  <a:txBody>
                    <a:bodyPr/>
                    <a:lstStyle/>
                    <a:p>
                      <a:r>
                        <a:rPr lang="en-US"/>
                        <a:t>0.587302</a:t>
                      </a:r>
                    </a:p>
                  </a:txBody>
                  <a:tcPr anchor="ctr"/>
                </a:tc>
                <a:tc>
                  <a:txBody>
                    <a:bodyPr/>
                    <a:lstStyle/>
                    <a:p>
                      <a:r>
                        <a:rPr lang="en-US"/>
                        <a:t>0.561177</a:t>
                      </a:r>
                    </a:p>
                  </a:txBody>
                  <a:tcPr anchor="ctr"/>
                </a:tc>
                <a:tc>
                  <a:txBody>
                    <a:bodyPr/>
                    <a:lstStyle/>
                    <a:p>
                      <a:r>
                        <a:rPr lang="en-US"/>
                        <a:t>0.539616</a:t>
                      </a:r>
                    </a:p>
                  </a:txBody>
                  <a:tcPr anchor="ctr"/>
                </a:tc>
                <a:extLst>
                  <a:ext uri="{0D108BD9-81ED-4DB2-BD59-A6C34878D82A}">
                    <a16:rowId xmlns:a16="http://schemas.microsoft.com/office/drawing/2014/main" val="1007941093"/>
                  </a:ext>
                </a:extLst>
              </a:tr>
              <a:tr h="0">
                <a:tc>
                  <a:txBody>
                    <a:bodyPr/>
                    <a:lstStyle/>
                    <a:p>
                      <a:r>
                        <a:rPr lang="en-US"/>
                        <a:t>3</a:t>
                      </a:r>
                    </a:p>
                  </a:txBody>
                  <a:tcPr anchor="ctr"/>
                </a:tc>
                <a:tc>
                  <a:txBody>
                    <a:bodyPr/>
                    <a:lstStyle/>
                    <a:p>
                      <a:r>
                        <a:rPr lang="en-US"/>
                        <a:t>Naive Bayes</a:t>
                      </a:r>
                    </a:p>
                  </a:txBody>
                  <a:tcPr anchor="ctr"/>
                </a:tc>
                <a:tc>
                  <a:txBody>
                    <a:bodyPr/>
                    <a:lstStyle/>
                    <a:p>
                      <a:r>
                        <a:rPr lang="en-US"/>
                        <a:t>0.354167</a:t>
                      </a:r>
                    </a:p>
                  </a:txBody>
                  <a:tcPr anchor="ctr"/>
                </a:tc>
                <a:tc>
                  <a:txBody>
                    <a:bodyPr/>
                    <a:lstStyle/>
                    <a:p>
                      <a:r>
                        <a:rPr lang="en-US"/>
                        <a:t>0.578704</a:t>
                      </a:r>
                    </a:p>
                  </a:txBody>
                  <a:tcPr anchor="ctr"/>
                </a:tc>
                <a:tc>
                  <a:txBody>
                    <a:bodyPr/>
                    <a:lstStyle/>
                    <a:p>
                      <a:r>
                        <a:rPr lang="en-US"/>
                        <a:t>0.548942</a:t>
                      </a:r>
                    </a:p>
                  </a:txBody>
                  <a:tcPr anchor="ctr"/>
                </a:tc>
                <a:tc>
                  <a:txBody>
                    <a:bodyPr/>
                    <a:lstStyle/>
                    <a:p>
                      <a:r>
                        <a:rPr lang="en-US"/>
                        <a:t>0.614087</a:t>
                      </a:r>
                    </a:p>
                  </a:txBody>
                  <a:tcPr anchor="ctr"/>
                </a:tc>
                <a:tc>
                  <a:txBody>
                    <a:bodyPr/>
                    <a:lstStyle/>
                    <a:p>
                      <a:r>
                        <a:rPr lang="en-US"/>
                        <a:t>0.595569</a:t>
                      </a:r>
                    </a:p>
                  </a:txBody>
                  <a:tcPr anchor="ctr"/>
                </a:tc>
                <a:tc>
                  <a:txBody>
                    <a:bodyPr/>
                    <a:lstStyle/>
                    <a:p>
                      <a:r>
                        <a:rPr lang="en-US"/>
                        <a:t>0.538294</a:t>
                      </a:r>
                    </a:p>
                  </a:txBody>
                  <a:tcPr anchor="ctr"/>
                </a:tc>
                <a:extLst>
                  <a:ext uri="{0D108BD9-81ED-4DB2-BD59-A6C34878D82A}">
                    <a16:rowId xmlns:a16="http://schemas.microsoft.com/office/drawing/2014/main" val="2408489694"/>
                  </a:ext>
                </a:extLst>
              </a:tr>
              <a:tr h="0">
                <a:tc>
                  <a:txBody>
                    <a:bodyPr/>
                    <a:lstStyle/>
                    <a:p>
                      <a:r>
                        <a:rPr lang="en-US"/>
                        <a:t>4</a:t>
                      </a:r>
                    </a:p>
                  </a:txBody>
                  <a:tcPr anchor="ctr"/>
                </a:tc>
                <a:tc>
                  <a:txBody>
                    <a:bodyPr/>
                    <a:lstStyle/>
                    <a:p>
                      <a:r>
                        <a:rPr lang="en-US"/>
                        <a:t>Random Forest</a:t>
                      </a:r>
                    </a:p>
                  </a:txBody>
                  <a:tcPr anchor="ctr"/>
                </a:tc>
                <a:tc>
                  <a:txBody>
                    <a:bodyPr/>
                    <a:lstStyle/>
                    <a:p>
                      <a:r>
                        <a:rPr lang="en-US"/>
                        <a:t>0.510913</a:t>
                      </a:r>
                    </a:p>
                  </a:txBody>
                  <a:tcPr anchor="ctr"/>
                </a:tc>
                <a:tc>
                  <a:txBody>
                    <a:bodyPr/>
                    <a:lstStyle/>
                    <a:p>
                      <a:r>
                        <a:rPr lang="en-US"/>
                        <a:t>0.543981</a:t>
                      </a:r>
                    </a:p>
                  </a:txBody>
                  <a:tcPr anchor="ctr"/>
                </a:tc>
                <a:tc>
                  <a:txBody>
                    <a:bodyPr/>
                    <a:lstStyle/>
                    <a:p>
                      <a:r>
                        <a:rPr lang="en-US"/>
                        <a:t>0.479497</a:t>
                      </a:r>
                    </a:p>
                  </a:txBody>
                  <a:tcPr anchor="ctr"/>
                </a:tc>
                <a:tc>
                  <a:txBody>
                    <a:bodyPr/>
                    <a:lstStyle/>
                    <a:p>
                      <a:r>
                        <a:rPr lang="en-US"/>
                        <a:t>0.562831</a:t>
                      </a:r>
                    </a:p>
                  </a:txBody>
                  <a:tcPr anchor="ctr"/>
                </a:tc>
                <a:tc>
                  <a:txBody>
                    <a:bodyPr/>
                    <a:lstStyle/>
                    <a:p>
                      <a:r>
                        <a:rPr lang="en-US"/>
                        <a:t>0.571429</a:t>
                      </a:r>
                    </a:p>
                  </a:txBody>
                  <a:tcPr anchor="ctr"/>
                </a:tc>
                <a:tc>
                  <a:txBody>
                    <a:bodyPr/>
                    <a:lstStyle/>
                    <a:p>
                      <a:r>
                        <a:rPr lang="en-US"/>
                        <a:t>0.53373</a:t>
                      </a:r>
                    </a:p>
                  </a:txBody>
                  <a:tcPr anchor="ctr"/>
                </a:tc>
                <a:extLst>
                  <a:ext uri="{0D108BD9-81ED-4DB2-BD59-A6C34878D82A}">
                    <a16:rowId xmlns:a16="http://schemas.microsoft.com/office/drawing/2014/main" val="1961226131"/>
                  </a:ext>
                </a:extLst>
              </a:tr>
              <a:tr h="0">
                <a:tc>
                  <a:txBody>
                    <a:bodyPr/>
                    <a:lstStyle/>
                    <a:p>
                      <a:r>
                        <a:rPr lang="en-US"/>
                        <a:t>5</a:t>
                      </a:r>
                    </a:p>
                  </a:txBody>
                  <a:tcPr anchor="ctr"/>
                </a:tc>
                <a:tc>
                  <a:txBody>
                    <a:bodyPr/>
                    <a:lstStyle/>
                    <a:p>
                      <a:r>
                        <a:rPr lang="en-US"/>
                        <a:t>Linear Regression</a:t>
                      </a:r>
                    </a:p>
                  </a:txBody>
                  <a:tcPr anchor="ctr"/>
                </a:tc>
                <a:tc>
                  <a:txBody>
                    <a:bodyPr/>
                    <a:lstStyle/>
                    <a:p>
                      <a:r>
                        <a:rPr lang="en-US"/>
                        <a:t>0.0687831</a:t>
                      </a:r>
                    </a:p>
                  </a:txBody>
                  <a:tcPr anchor="ctr"/>
                </a:tc>
                <a:tc>
                  <a:txBody>
                    <a:bodyPr/>
                    <a:lstStyle/>
                    <a:p>
                      <a:r>
                        <a:rPr lang="en-US"/>
                        <a:t>0.390873</a:t>
                      </a:r>
                    </a:p>
                  </a:txBody>
                  <a:tcPr anchor="ctr"/>
                </a:tc>
                <a:tc>
                  <a:txBody>
                    <a:bodyPr/>
                    <a:lstStyle/>
                    <a:p>
                      <a:r>
                        <a:rPr lang="en-US"/>
                        <a:t>0.108466</a:t>
                      </a:r>
                    </a:p>
                  </a:txBody>
                  <a:tcPr anchor="ctr"/>
                </a:tc>
                <a:tc>
                  <a:txBody>
                    <a:bodyPr/>
                    <a:lstStyle/>
                    <a:p>
                      <a:r>
                        <a:rPr lang="en-US"/>
                        <a:t>0.0535714</a:t>
                      </a:r>
                    </a:p>
                  </a:txBody>
                  <a:tcPr anchor="ctr"/>
                </a:tc>
                <a:tc>
                  <a:txBody>
                    <a:bodyPr/>
                    <a:lstStyle/>
                    <a:p>
                      <a:r>
                        <a:rPr lang="en-US"/>
                        <a:t>0.20172</a:t>
                      </a:r>
                    </a:p>
                  </a:txBody>
                  <a:tcPr anchor="ctr"/>
                </a:tc>
                <a:tc>
                  <a:txBody>
                    <a:bodyPr/>
                    <a:lstStyle/>
                    <a:p>
                      <a:r>
                        <a:rPr lang="en-US" dirty="0"/>
                        <a:t>0.164683</a:t>
                      </a:r>
                    </a:p>
                  </a:txBody>
                  <a:tcPr anchor="ctr"/>
                </a:tc>
                <a:extLst>
                  <a:ext uri="{0D108BD9-81ED-4DB2-BD59-A6C34878D82A}">
                    <a16:rowId xmlns:a16="http://schemas.microsoft.com/office/drawing/2014/main" val="1210193435"/>
                  </a:ext>
                </a:extLst>
              </a:tr>
            </a:tbl>
          </a:graphicData>
        </a:graphic>
      </p:graphicFrame>
    </p:spTree>
    <p:extLst>
      <p:ext uri="{BB962C8B-B14F-4D97-AF65-F5344CB8AC3E}">
        <p14:creationId xmlns:p14="http://schemas.microsoft.com/office/powerpoint/2010/main" val="2756104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EF0C-13D4-467C-90E6-B1A0ABAD3750}"/>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BA18B466-82E3-45A8-9B8D-CA2C81B63E10}"/>
              </a:ext>
            </a:extLst>
          </p:cNvPr>
          <p:cNvSpPr>
            <a:spLocks noGrp="1"/>
          </p:cNvSpPr>
          <p:nvPr>
            <p:ph idx="1"/>
          </p:nvPr>
        </p:nvSpPr>
        <p:spPr>
          <a:xfrm>
            <a:off x="2740956" y="1414459"/>
            <a:ext cx="8915400" cy="3777622"/>
          </a:xfrm>
        </p:spPr>
        <p:txBody>
          <a:bodyPr/>
          <a:lstStyle/>
          <a:p>
            <a:pPr marL="0" indent="0">
              <a:buNone/>
            </a:pPr>
            <a:r>
              <a:rPr lang="en-US" dirty="0"/>
              <a:t>Website:</a:t>
            </a:r>
          </a:p>
          <a:p>
            <a:r>
              <a:rPr lang="en-US" dirty="0"/>
              <a:t>Backend: Flask to predict with saved model with </a:t>
            </a:r>
            <a:r>
              <a:rPr lang="en-US"/>
              <a:t>joblib</a:t>
            </a:r>
            <a:endParaRPr lang="en-US" dirty="0"/>
          </a:p>
          <a:p>
            <a:r>
              <a:rPr lang="en-US" dirty="0"/>
              <a:t>Frontend: Forms to upload the test dataset, and download the result export.csv. </a:t>
            </a:r>
          </a:p>
          <a:p>
            <a:r>
              <a:rPr lang="en-US" dirty="0"/>
              <a:t>Demo Link: http://yyml.tk</a:t>
            </a:r>
          </a:p>
          <a:p>
            <a:endParaRPr lang="en-US" dirty="0"/>
          </a:p>
        </p:txBody>
      </p:sp>
      <p:pic>
        <p:nvPicPr>
          <p:cNvPr id="8" name="Picture 7">
            <a:extLst>
              <a:ext uri="{FF2B5EF4-FFF2-40B4-BE49-F238E27FC236}">
                <a16:creationId xmlns:a16="http://schemas.microsoft.com/office/drawing/2014/main" id="{77F791B8-0B93-4A89-90C8-86E49C48C120}"/>
              </a:ext>
            </a:extLst>
          </p:cNvPr>
          <p:cNvPicPr>
            <a:picLocks noChangeAspect="1"/>
          </p:cNvPicPr>
          <p:nvPr/>
        </p:nvPicPr>
        <p:blipFill>
          <a:blip r:embed="rId2"/>
          <a:stretch>
            <a:fillRect/>
          </a:stretch>
        </p:blipFill>
        <p:spPr>
          <a:xfrm>
            <a:off x="2834881" y="3227070"/>
            <a:ext cx="3654819" cy="3421667"/>
          </a:xfrm>
          <a:prstGeom prst="rect">
            <a:avLst/>
          </a:prstGeom>
        </p:spPr>
      </p:pic>
      <p:pic>
        <p:nvPicPr>
          <p:cNvPr id="10" name="Picture 9">
            <a:extLst>
              <a:ext uri="{FF2B5EF4-FFF2-40B4-BE49-F238E27FC236}">
                <a16:creationId xmlns:a16="http://schemas.microsoft.com/office/drawing/2014/main" id="{2F4ACF7E-2DC6-4962-8E88-4E69A72748EB}"/>
              </a:ext>
            </a:extLst>
          </p:cNvPr>
          <p:cNvPicPr>
            <a:picLocks noChangeAspect="1"/>
          </p:cNvPicPr>
          <p:nvPr/>
        </p:nvPicPr>
        <p:blipFill>
          <a:blip r:embed="rId3"/>
          <a:stretch>
            <a:fillRect/>
          </a:stretch>
        </p:blipFill>
        <p:spPr>
          <a:xfrm>
            <a:off x="6667500" y="3227070"/>
            <a:ext cx="3654819" cy="3421667"/>
          </a:xfrm>
          <a:prstGeom prst="rect">
            <a:avLst/>
          </a:prstGeom>
        </p:spPr>
      </p:pic>
    </p:spTree>
    <p:extLst>
      <p:ext uri="{BB962C8B-B14F-4D97-AF65-F5344CB8AC3E}">
        <p14:creationId xmlns:p14="http://schemas.microsoft.com/office/powerpoint/2010/main" val="379491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FD74DE-269F-46C1-8803-B75F917A8F5C}"/>
              </a:ext>
            </a:extLst>
          </p:cNvPr>
          <p:cNvSpPr>
            <a:spLocks noGrp="1"/>
          </p:cNvSpPr>
          <p:nvPr>
            <p:ph type="title"/>
          </p:nvPr>
        </p:nvSpPr>
        <p:spPr/>
        <p:txBody>
          <a:bodyPr/>
          <a:lstStyle/>
          <a:p>
            <a:r>
              <a:rPr lang="en-US" dirty="0"/>
              <a:t>                   Thanks</a:t>
            </a:r>
          </a:p>
        </p:txBody>
      </p:sp>
      <p:sp>
        <p:nvSpPr>
          <p:cNvPr id="5" name="Text Placeholder 4">
            <a:extLst>
              <a:ext uri="{FF2B5EF4-FFF2-40B4-BE49-F238E27FC236}">
                <a16:creationId xmlns:a16="http://schemas.microsoft.com/office/drawing/2014/main" id="{5E5D4767-F75D-4E2F-8741-2D2B7F2454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673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8877-904E-4DEA-81B4-BDB96378432D}"/>
              </a:ext>
            </a:extLst>
          </p:cNvPr>
          <p:cNvSpPr>
            <a:spLocks noGrp="1"/>
          </p:cNvSpPr>
          <p:nvPr>
            <p:ph type="title"/>
          </p:nvPr>
        </p:nvSpPr>
        <p:spPr/>
        <p:txBody>
          <a:bodyPr>
            <a:normAutofit/>
          </a:bodyPr>
          <a:lstStyle/>
          <a:p>
            <a:r>
              <a:rPr lang="en-US" dirty="0"/>
              <a:t>Business Problem</a:t>
            </a:r>
          </a:p>
        </p:txBody>
      </p:sp>
      <p:sp>
        <p:nvSpPr>
          <p:cNvPr id="3" name="Content Placeholder 2">
            <a:extLst>
              <a:ext uri="{FF2B5EF4-FFF2-40B4-BE49-F238E27FC236}">
                <a16:creationId xmlns:a16="http://schemas.microsoft.com/office/drawing/2014/main" id="{5A7C7836-1FEF-4A99-87A0-943EAFAB9F53}"/>
              </a:ext>
            </a:extLst>
          </p:cNvPr>
          <p:cNvSpPr>
            <a:spLocks noGrp="1"/>
          </p:cNvSpPr>
          <p:nvPr>
            <p:ph idx="1"/>
          </p:nvPr>
        </p:nvSpPr>
        <p:spPr/>
        <p:txBody>
          <a:bodyPr>
            <a:normAutofit/>
          </a:bodyPr>
          <a:lstStyle/>
          <a:p>
            <a:pPr marL="0" indent="0" rtl="0">
              <a:spcBef>
                <a:spcPts val="1200"/>
              </a:spcBef>
              <a:spcAft>
                <a:spcPts val="1200"/>
              </a:spcAft>
              <a:buNone/>
            </a:pPr>
            <a:r>
              <a:rPr lang="en-US" sz="3200" dirty="0"/>
              <a:t>Classifying cover type for forest</a:t>
            </a:r>
            <a:endParaRPr lang="en-US" sz="3200" dirty="0">
              <a:solidFill>
                <a:srgbClr val="695D46"/>
              </a:solidFill>
              <a:latin typeface="Open Sans"/>
            </a:endParaRPr>
          </a:p>
          <a:p>
            <a:pPr algn="just" rtl="0">
              <a:spcBef>
                <a:spcPts val="1200"/>
              </a:spcBef>
              <a:spcAft>
                <a:spcPts val="1200"/>
              </a:spcAft>
            </a:pPr>
            <a:r>
              <a:rPr lang="en-US" dirty="0">
                <a:solidFill>
                  <a:srgbClr val="695D46"/>
                </a:solidFill>
                <a:latin typeface="Open Sans"/>
              </a:rPr>
              <a:t>Predict the actual forest cover type for a given 30 x 30 meter cell</a:t>
            </a:r>
          </a:p>
          <a:p>
            <a:pPr algn="just" rtl="0">
              <a:spcBef>
                <a:spcPts val="1200"/>
              </a:spcBef>
              <a:spcAft>
                <a:spcPts val="1200"/>
              </a:spcAft>
            </a:pPr>
            <a:r>
              <a:rPr lang="en-US" dirty="0">
                <a:solidFill>
                  <a:srgbClr val="695D46"/>
                </a:solidFill>
                <a:latin typeface="Open Sans"/>
              </a:rPr>
              <a:t>Based on the predominant type of tree in sections of wooded area, given by data elevation, hydrologic, soil, and sunlight , </a:t>
            </a:r>
            <a:r>
              <a:rPr lang="en-US" dirty="0" err="1">
                <a:solidFill>
                  <a:srgbClr val="695D46"/>
                </a:solidFill>
                <a:latin typeface="Open Sans"/>
              </a:rPr>
              <a:t>etc</a:t>
            </a:r>
            <a:endParaRPr lang="en-US" dirty="0">
              <a:solidFill>
                <a:srgbClr val="695D46"/>
              </a:solidFill>
              <a:latin typeface="Open Sans"/>
            </a:endParaRPr>
          </a:p>
          <a:p>
            <a:r>
              <a:rPr lang="en-US" b="0" i="0" u="none" strike="noStrike" dirty="0">
                <a:solidFill>
                  <a:srgbClr val="695D46"/>
                </a:solidFill>
                <a:effectLst/>
                <a:latin typeface="Open Sans"/>
              </a:rPr>
              <a:t>54 attributes/features are given, these attributes contain Binary and Quantitative attributes</a:t>
            </a:r>
            <a:br>
              <a:rPr lang="en-US" dirty="0"/>
            </a:br>
            <a:endParaRPr lang="en-US" dirty="0"/>
          </a:p>
        </p:txBody>
      </p:sp>
    </p:spTree>
    <p:extLst>
      <p:ext uri="{BB962C8B-B14F-4D97-AF65-F5344CB8AC3E}">
        <p14:creationId xmlns:p14="http://schemas.microsoft.com/office/powerpoint/2010/main" val="344831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8877-904E-4DEA-81B4-BDB96378432D}"/>
              </a:ext>
            </a:extLst>
          </p:cNvPr>
          <p:cNvSpPr>
            <a:spLocks noGrp="1"/>
          </p:cNvSpPr>
          <p:nvPr>
            <p:ph type="title"/>
          </p:nvPr>
        </p:nvSpPr>
        <p:spPr/>
        <p:txBody>
          <a:bodyPr>
            <a:normAutofit/>
          </a:bodyPr>
          <a:lstStyle/>
          <a:p>
            <a:r>
              <a:rPr lang="en-US" dirty="0"/>
              <a:t>Data Acquisition</a:t>
            </a:r>
          </a:p>
        </p:txBody>
      </p:sp>
      <p:sp>
        <p:nvSpPr>
          <p:cNvPr id="3" name="Content Placeholder 2">
            <a:extLst>
              <a:ext uri="{FF2B5EF4-FFF2-40B4-BE49-F238E27FC236}">
                <a16:creationId xmlns:a16="http://schemas.microsoft.com/office/drawing/2014/main" id="{5A7C7836-1FEF-4A99-87A0-943EAFAB9F53}"/>
              </a:ext>
            </a:extLst>
          </p:cNvPr>
          <p:cNvSpPr>
            <a:spLocks noGrp="1"/>
          </p:cNvSpPr>
          <p:nvPr>
            <p:ph idx="1"/>
          </p:nvPr>
        </p:nvSpPr>
        <p:spPr/>
        <p:txBody>
          <a:bodyPr>
            <a:noAutofit/>
          </a:bodyPr>
          <a:lstStyle/>
          <a:p>
            <a:pPr rtl="0">
              <a:spcBef>
                <a:spcPts val="1200"/>
              </a:spcBef>
              <a:spcAft>
                <a:spcPts val="1200"/>
              </a:spcAft>
            </a:pPr>
            <a:r>
              <a:rPr lang="en-US" sz="2800" b="0" i="0" u="none" strike="noStrike" dirty="0">
                <a:solidFill>
                  <a:srgbClr val="695D46"/>
                </a:solidFill>
                <a:effectLst/>
                <a:latin typeface="Open Sans"/>
              </a:rPr>
              <a:t>Project is based on a famous data set in the machine learning community known as Forest Cover Type available for download in the </a:t>
            </a:r>
            <a:r>
              <a:rPr lang="en-US" sz="2800" b="0" i="0" u="sng" strike="noStrike" dirty="0">
                <a:solidFill>
                  <a:srgbClr val="1155CC"/>
                </a:solidFill>
                <a:effectLst/>
                <a:latin typeface="Open Sans"/>
                <a:hlinkClick r:id="rId3"/>
              </a:rPr>
              <a:t>UCI Machine Learning Repository.</a:t>
            </a:r>
            <a:endParaRPr lang="en-US" sz="2800" b="0" i="0" u="sng" strike="noStrike" dirty="0">
              <a:solidFill>
                <a:srgbClr val="1155CC"/>
              </a:solidFill>
              <a:effectLst/>
              <a:latin typeface="Open Sans"/>
            </a:endParaRPr>
          </a:p>
          <a:p>
            <a:pPr rtl="0">
              <a:spcBef>
                <a:spcPts val="1200"/>
              </a:spcBef>
              <a:spcAft>
                <a:spcPts val="1200"/>
              </a:spcAft>
            </a:pPr>
            <a:r>
              <a:rPr lang="en-US" sz="2800" b="0" i="0" u="none" strike="noStrike" dirty="0">
                <a:solidFill>
                  <a:srgbClr val="695D46"/>
                </a:solidFill>
                <a:effectLst/>
                <a:latin typeface="Open Sans"/>
              </a:rPr>
              <a:t>Used the sample data from a </a:t>
            </a:r>
            <a:r>
              <a:rPr lang="en-US" sz="2800" b="0" i="0" u="sng" strike="noStrike" dirty="0">
                <a:solidFill>
                  <a:srgbClr val="1155CC"/>
                </a:solidFill>
                <a:effectLst/>
                <a:latin typeface="Open Sans"/>
                <a:hlinkClick r:id="rId4"/>
              </a:rPr>
              <a:t>competition in Kaggle</a:t>
            </a:r>
            <a:r>
              <a:rPr lang="en-US" sz="2800" dirty="0">
                <a:solidFill>
                  <a:srgbClr val="695D46"/>
                </a:solidFill>
                <a:latin typeface="Open Sans"/>
              </a:rPr>
              <a:t> based on </a:t>
            </a:r>
            <a:r>
              <a:rPr lang="en-US" sz="2800" b="0" i="0" u="none" strike="noStrike" dirty="0">
                <a:solidFill>
                  <a:srgbClr val="695D46"/>
                </a:solidFill>
                <a:effectLst/>
                <a:latin typeface="Open Sans"/>
              </a:rPr>
              <a:t>the original data set and separate test set to generate final predictions is used as part of</a:t>
            </a:r>
            <a:br>
              <a:rPr lang="en-US" sz="2800" dirty="0"/>
            </a:br>
            <a:endParaRPr lang="en-US" sz="2800" dirty="0"/>
          </a:p>
        </p:txBody>
      </p:sp>
    </p:spTree>
    <p:extLst>
      <p:ext uri="{BB962C8B-B14F-4D97-AF65-F5344CB8AC3E}">
        <p14:creationId xmlns:p14="http://schemas.microsoft.com/office/powerpoint/2010/main" val="118529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8877-904E-4DEA-81B4-BDB96378432D}"/>
              </a:ext>
            </a:extLst>
          </p:cNvPr>
          <p:cNvSpPr>
            <a:spLocks noGrp="1"/>
          </p:cNvSpPr>
          <p:nvPr>
            <p:ph type="title"/>
          </p:nvPr>
        </p:nvSpPr>
        <p:spPr/>
        <p:txBody>
          <a:bodyPr>
            <a:normAutofit/>
          </a:bodyPr>
          <a:lstStyle/>
          <a:p>
            <a:r>
              <a:rPr lang="en-US" dirty="0"/>
              <a:t>Data Cleansing</a:t>
            </a:r>
          </a:p>
        </p:txBody>
      </p:sp>
      <p:sp>
        <p:nvSpPr>
          <p:cNvPr id="3" name="Content Placeholder 2">
            <a:extLst>
              <a:ext uri="{FF2B5EF4-FFF2-40B4-BE49-F238E27FC236}">
                <a16:creationId xmlns:a16="http://schemas.microsoft.com/office/drawing/2014/main" id="{5A7C7836-1FEF-4A99-87A0-943EAFAB9F53}"/>
              </a:ext>
            </a:extLst>
          </p:cNvPr>
          <p:cNvSpPr>
            <a:spLocks noGrp="1"/>
          </p:cNvSpPr>
          <p:nvPr>
            <p:ph idx="1"/>
          </p:nvPr>
        </p:nvSpPr>
        <p:spPr/>
        <p:txBody>
          <a:bodyPr>
            <a:normAutofit/>
          </a:bodyPr>
          <a:lstStyle/>
          <a:p>
            <a:pPr rtl="0">
              <a:spcBef>
                <a:spcPts val="1200"/>
              </a:spcBef>
              <a:spcAft>
                <a:spcPts val="1200"/>
              </a:spcAft>
            </a:pPr>
            <a:r>
              <a:rPr lang="en-US" sz="2800" b="0" i="0" u="none" strike="noStrike" dirty="0" err="1">
                <a:solidFill>
                  <a:srgbClr val="695D46"/>
                </a:solidFill>
                <a:effectLst/>
                <a:latin typeface="Open Sans"/>
              </a:rPr>
              <a:t>Soil_Type</a:t>
            </a:r>
            <a:r>
              <a:rPr lang="en-US" sz="2800" b="0" i="0" u="none" strike="noStrike" dirty="0">
                <a:solidFill>
                  <a:srgbClr val="695D46"/>
                </a:solidFill>
                <a:effectLst/>
                <a:latin typeface="Open Sans"/>
              </a:rPr>
              <a:t> and </a:t>
            </a:r>
            <a:r>
              <a:rPr lang="en-US" sz="2800" b="0" i="0" u="none" strike="noStrike" dirty="0" err="1">
                <a:solidFill>
                  <a:srgbClr val="695D46"/>
                </a:solidFill>
                <a:effectLst/>
                <a:latin typeface="Open Sans"/>
              </a:rPr>
              <a:t>Wilderness_Area</a:t>
            </a:r>
            <a:r>
              <a:rPr lang="en-US" sz="2800" b="0" i="0" u="none" strike="noStrike" dirty="0">
                <a:solidFill>
                  <a:srgbClr val="695D46"/>
                </a:solidFill>
                <a:effectLst/>
                <a:latin typeface="Open Sans"/>
              </a:rPr>
              <a:t> are binary code which are encoded by method one-hot. </a:t>
            </a:r>
          </a:p>
          <a:p>
            <a:pPr lvl="1">
              <a:spcBef>
                <a:spcPts val="1200"/>
              </a:spcBef>
              <a:spcAft>
                <a:spcPts val="1200"/>
              </a:spcAft>
              <a:buFont typeface="Arial" panose="020B0604020202020204" pitchFamily="34" charset="0"/>
              <a:buChar char="•"/>
            </a:pPr>
            <a:r>
              <a:rPr lang="en-US" sz="2600" dirty="0">
                <a:solidFill>
                  <a:srgbClr val="695D46"/>
                </a:solidFill>
                <a:latin typeface="Open Sans"/>
              </a:rPr>
              <a:t>R</a:t>
            </a:r>
            <a:r>
              <a:rPr lang="en-US" sz="2600" b="0" i="0" u="none" strike="noStrike" dirty="0">
                <a:solidFill>
                  <a:srgbClr val="695D46"/>
                </a:solidFill>
                <a:effectLst/>
                <a:latin typeface="Open Sans"/>
              </a:rPr>
              <a:t>everse the encoding for EDA and training</a:t>
            </a:r>
            <a:br>
              <a:rPr lang="en-US" sz="2600" dirty="0"/>
            </a:br>
            <a:endParaRPr lang="en-US" sz="2600" dirty="0"/>
          </a:p>
        </p:txBody>
      </p:sp>
    </p:spTree>
    <p:extLst>
      <p:ext uri="{BB962C8B-B14F-4D97-AF65-F5344CB8AC3E}">
        <p14:creationId xmlns:p14="http://schemas.microsoft.com/office/powerpoint/2010/main" val="163955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8877-904E-4DEA-81B4-BDB96378432D}"/>
              </a:ext>
            </a:extLst>
          </p:cNvPr>
          <p:cNvSpPr>
            <a:spLocks noGrp="1"/>
          </p:cNvSpPr>
          <p:nvPr>
            <p:ph type="title"/>
          </p:nvPr>
        </p:nvSpPr>
        <p:spPr/>
        <p:txBody>
          <a:bodyPr>
            <a:normAutofit/>
          </a:bodyPr>
          <a:lstStyle/>
          <a:p>
            <a:r>
              <a:rPr lang="en-US" dirty="0"/>
              <a:t>EDA - correlations</a:t>
            </a:r>
          </a:p>
        </p:txBody>
      </p:sp>
      <p:sp>
        <p:nvSpPr>
          <p:cNvPr id="3" name="Content Placeholder 2">
            <a:extLst>
              <a:ext uri="{FF2B5EF4-FFF2-40B4-BE49-F238E27FC236}">
                <a16:creationId xmlns:a16="http://schemas.microsoft.com/office/drawing/2014/main" id="{5A7C7836-1FEF-4A99-87A0-943EAFAB9F53}"/>
              </a:ext>
            </a:extLst>
          </p:cNvPr>
          <p:cNvSpPr>
            <a:spLocks noGrp="1"/>
          </p:cNvSpPr>
          <p:nvPr>
            <p:ph idx="1"/>
          </p:nvPr>
        </p:nvSpPr>
        <p:spPr/>
        <p:txBody>
          <a:bodyPr>
            <a:normAutofit/>
          </a:bodyPr>
          <a:lstStyle/>
          <a:p>
            <a:pPr rtl="0">
              <a:spcBef>
                <a:spcPts val="1200"/>
              </a:spcBef>
              <a:spcAft>
                <a:spcPts val="1200"/>
              </a:spcAft>
            </a:pPr>
            <a:br>
              <a:rPr lang="en-US" dirty="0"/>
            </a:br>
            <a:endParaRPr lang="en-US" dirty="0"/>
          </a:p>
        </p:txBody>
      </p:sp>
      <p:pic>
        <p:nvPicPr>
          <p:cNvPr id="2050" name="Picture 2">
            <a:extLst>
              <a:ext uri="{FF2B5EF4-FFF2-40B4-BE49-F238E27FC236}">
                <a16:creationId xmlns:a16="http://schemas.microsoft.com/office/drawing/2014/main" id="{1AAF05B8-D851-450A-8F7A-8D1BA2865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970" y="1017578"/>
            <a:ext cx="5791200" cy="563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53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8877-904E-4DEA-81B4-BDB96378432D}"/>
              </a:ext>
            </a:extLst>
          </p:cNvPr>
          <p:cNvSpPr>
            <a:spLocks noGrp="1"/>
          </p:cNvSpPr>
          <p:nvPr>
            <p:ph type="title"/>
          </p:nvPr>
        </p:nvSpPr>
        <p:spPr/>
        <p:txBody>
          <a:bodyPr>
            <a:normAutofit/>
          </a:bodyPr>
          <a:lstStyle/>
          <a:p>
            <a:r>
              <a:rPr lang="en-US" dirty="0"/>
              <a:t>EDA - correlations</a:t>
            </a:r>
          </a:p>
        </p:txBody>
      </p:sp>
      <p:sp>
        <p:nvSpPr>
          <p:cNvPr id="3" name="Content Placeholder 2">
            <a:extLst>
              <a:ext uri="{FF2B5EF4-FFF2-40B4-BE49-F238E27FC236}">
                <a16:creationId xmlns:a16="http://schemas.microsoft.com/office/drawing/2014/main" id="{5A7C7836-1FEF-4A99-87A0-943EAFAB9F53}"/>
              </a:ext>
            </a:extLst>
          </p:cNvPr>
          <p:cNvSpPr>
            <a:spLocks noGrp="1"/>
          </p:cNvSpPr>
          <p:nvPr>
            <p:ph idx="1"/>
          </p:nvPr>
        </p:nvSpPr>
        <p:spPr/>
        <p:txBody>
          <a:bodyPr>
            <a:normAutofit/>
          </a:bodyPr>
          <a:lstStyle/>
          <a:p>
            <a:pPr rtl="0">
              <a:spcBef>
                <a:spcPts val="1200"/>
              </a:spcBef>
              <a:spcAft>
                <a:spcPts val="1200"/>
              </a:spcAft>
            </a:pPr>
            <a:br>
              <a:rPr lang="en-US" dirty="0"/>
            </a:br>
            <a:endParaRPr lang="en-US" dirty="0"/>
          </a:p>
        </p:txBody>
      </p:sp>
      <p:graphicFrame>
        <p:nvGraphicFramePr>
          <p:cNvPr id="4" name="Table 3">
            <a:extLst>
              <a:ext uri="{FF2B5EF4-FFF2-40B4-BE49-F238E27FC236}">
                <a16:creationId xmlns:a16="http://schemas.microsoft.com/office/drawing/2014/main" id="{2ABAA067-02F2-4B2E-A30D-33AF6A99BEC2}"/>
              </a:ext>
            </a:extLst>
          </p:cNvPr>
          <p:cNvGraphicFramePr>
            <a:graphicFrameLocks noGrp="1"/>
          </p:cNvGraphicFramePr>
          <p:nvPr>
            <p:extLst>
              <p:ext uri="{D42A27DB-BD31-4B8C-83A1-F6EECF244321}">
                <p14:modId xmlns:p14="http://schemas.microsoft.com/office/powerpoint/2010/main" val="2833943598"/>
              </p:ext>
            </p:extLst>
          </p:nvPr>
        </p:nvGraphicFramePr>
        <p:xfrm>
          <a:off x="1879568" y="1821592"/>
          <a:ext cx="9996202" cy="4351338"/>
        </p:xfrm>
        <a:graphic>
          <a:graphicData uri="http://schemas.openxmlformats.org/drawingml/2006/table">
            <a:tbl>
              <a:tblPr firstRow="1" bandRow="1">
                <a:tableStyleId>{46F890A9-2807-4EBB-B81D-B2AA78EC7F39}</a:tableStyleId>
              </a:tblPr>
              <a:tblGrid>
                <a:gridCol w="812683">
                  <a:extLst>
                    <a:ext uri="{9D8B030D-6E8A-4147-A177-3AD203B41FA5}">
                      <a16:colId xmlns:a16="http://schemas.microsoft.com/office/drawing/2014/main" val="2205628258"/>
                    </a:ext>
                  </a:extLst>
                </a:gridCol>
                <a:gridCol w="3746418">
                  <a:extLst>
                    <a:ext uri="{9D8B030D-6E8A-4147-A177-3AD203B41FA5}">
                      <a16:colId xmlns:a16="http://schemas.microsoft.com/office/drawing/2014/main" val="928583447"/>
                    </a:ext>
                  </a:extLst>
                </a:gridCol>
                <a:gridCol w="3410585">
                  <a:extLst>
                    <a:ext uri="{9D8B030D-6E8A-4147-A177-3AD203B41FA5}">
                      <a16:colId xmlns:a16="http://schemas.microsoft.com/office/drawing/2014/main" val="3400505301"/>
                    </a:ext>
                  </a:extLst>
                </a:gridCol>
                <a:gridCol w="2026516">
                  <a:extLst>
                    <a:ext uri="{9D8B030D-6E8A-4147-A177-3AD203B41FA5}">
                      <a16:colId xmlns:a16="http://schemas.microsoft.com/office/drawing/2014/main" val="1413259891"/>
                    </a:ext>
                  </a:extLst>
                </a:gridCol>
              </a:tblGrid>
              <a:tr h="310810">
                <a:tc>
                  <a:txBody>
                    <a:bodyPr/>
                    <a:lstStyle/>
                    <a:p>
                      <a:r>
                        <a:rPr lang="en-US" sz="1500" dirty="0"/>
                        <a:t>index</a:t>
                      </a:r>
                    </a:p>
                  </a:txBody>
                  <a:tcPr marL="77702" marR="77702" marT="38851" marB="38851" anchor="ctr"/>
                </a:tc>
                <a:tc>
                  <a:txBody>
                    <a:bodyPr/>
                    <a:lstStyle/>
                    <a:p>
                      <a:r>
                        <a:rPr lang="en-US" sz="1500" dirty="0"/>
                        <a:t>Feature 1</a:t>
                      </a:r>
                    </a:p>
                  </a:txBody>
                  <a:tcPr marL="77702" marR="77702" marT="38851" marB="38851" anchor="ctr"/>
                </a:tc>
                <a:tc>
                  <a:txBody>
                    <a:bodyPr/>
                    <a:lstStyle/>
                    <a:p>
                      <a:r>
                        <a:rPr lang="en-US" sz="1500" dirty="0"/>
                        <a:t>Feature 2</a:t>
                      </a:r>
                    </a:p>
                  </a:txBody>
                  <a:tcPr marL="77702" marR="77702" marT="38851" marB="38851" anchor="ctr"/>
                </a:tc>
                <a:tc>
                  <a:txBody>
                    <a:bodyPr/>
                    <a:lstStyle/>
                    <a:p>
                      <a:r>
                        <a:rPr lang="en-US" sz="1500" dirty="0"/>
                        <a:t>Correlation value</a:t>
                      </a:r>
                    </a:p>
                  </a:txBody>
                  <a:tcPr marL="77702" marR="77702" marT="38851" marB="38851" anchor="ctr"/>
                </a:tc>
                <a:extLst>
                  <a:ext uri="{0D108BD9-81ED-4DB2-BD59-A6C34878D82A}">
                    <a16:rowId xmlns:a16="http://schemas.microsoft.com/office/drawing/2014/main" val="720929392"/>
                  </a:ext>
                </a:extLst>
              </a:tr>
              <a:tr h="543917">
                <a:tc>
                  <a:txBody>
                    <a:bodyPr/>
                    <a:lstStyle/>
                    <a:p>
                      <a:r>
                        <a:rPr lang="en-US" sz="1500"/>
                        <a:t>5</a:t>
                      </a:r>
                    </a:p>
                  </a:txBody>
                  <a:tcPr marL="77702" marR="77702" marT="38851" marB="38851" anchor="ctr"/>
                </a:tc>
                <a:tc>
                  <a:txBody>
                    <a:bodyPr/>
                    <a:lstStyle/>
                    <a:p>
                      <a:r>
                        <a:rPr lang="en-US" sz="1500"/>
                        <a:t>Horizontal_Distance_To_Roadways</a:t>
                      </a:r>
                    </a:p>
                  </a:txBody>
                  <a:tcPr marL="77702" marR="77702" marT="38851" marB="38851" anchor="ctr"/>
                </a:tc>
                <a:tc>
                  <a:txBody>
                    <a:bodyPr/>
                    <a:lstStyle/>
                    <a:p>
                      <a:r>
                        <a:rPr lang="en-US" sz="1500"/>
                        <a:t>Elevation</a:t>
                      </a:r>
                    </a:p>
                  </a:txBody>
                  <a:tcPr marL="77702" marR="77702" marT="38851" marB="38851" anchor="ctr"/>
                </a:tc>
                <a:tc>
                  <a:txBody>
                    <a:bodyPr/>
                    <a:lstStyle/>
                    <a:p>
                      <a:r>
                        <a:rPr lang="en-US" sz="1500"/>
                        <a:t>0.578659</a:t>
                      </a:r>
                    </a:p>
                  </a:txBody>
                  <a:tcPr marL="77702" marR="77702" marT="38851" marB="38851" anchor="ctr"/>
                </a:tc>
                <a:extLst>
                  <a:ext uri="{0D108BD9-81ED-4DB2-BD59-A6C34878D82A}">
                    <a16:rowId xmlns:a16="http://schemas.microsoft.com/office/drawing/2014/main" val="2479429983"/>
                  </a:ext>
                </a:extLst>
              </a:tr>
              <a:tr h="310810">
                <a:tc>
                  <a:txBody>
                    <a:bodyPr/>
                    <a:lstStyle/>
                    <a:p>
                      <a:r>
                        <a:rPr lang="en-US" sz="1500" dirty="0"/>
                        <a:t>11</a:t>
                      </a:r>
                    </a:p>
                  </a:txBody>
                  <a:tcPr marL="77702" marR="77702" marT="38851" marB="38851" anchor="ctr"/>
                </a:tc>
                <a:tc>
                  <a:txBody>
                    <a:bodyPr/>
                    <a:lstStyle/>
                    <a:p>
                      <a:r>
                        <a:rPr lang="en-US" sz="1500"/>
                        <a:t>Soil_Type</a:t>
                      </a:r>
                    </a:p>
                  </a:txBody>
                  <a:tcPr marL="77702" marR="77702" marT="38851" marB="38851" anchor="ctr"/>
                </a:tc>
                <a:tc>
                  <a:txBody>
                    <a:bodyPr/>
                    <a:lstStyle/>
                    <a:p>
                      <a:r>
                        <a:rPr lang="en-US" sz="1500"/>
                        <a:t>Elevation</a:t>
                      </a:r>
                    </a:p>
                  </a:txBody>
                  <a:tcPr marL="77702" marR="77702" marT="38851" marB="38851" anchor="ctr"/>
                </a:tc>
                <a:tc>
                  <a:txBody>
                    <a:bodyPr/>
                    <a:lstStyle/>
                    <a:p>
                      <a:r>
                        <a:rPr lang="en-US" sz="1500"/>
                        <a:t>0.826721</a:t>
                      </a:r>
                    </a:p>
                  </a:txBody>
                  <a:tcPr marL="77702" marR="77702" marT="38851" marB="38851" anchor="ctr"/>
                </a:tc>
                <a:extLst>
                  <a:ext uri="{0D108BD9-81ED-4DB2-BD59-A6C34878D82A}">
                    <a16:rowId xmlns:a16="http://schemas.microsoft.com/office/drawing/2014/main" val="2934424518"/>
                  </a:ext>
                </a:extLst>
              </a:tr>
              <a:tr h="310810">
                <a:tc>
                  <a:txBody>
                    <a:bodyPr/>
                    <a:lstStyle/>
                    <a:p>
                      <a:r>
                        <a:rPr lang="en-US" sz="1500"/>
                        <a:t>21</a:t>
                      </a:r>
                    </a:p>
                  </a:txBody>
                  <a:tcPr marL="77702" marR="77702" marT="38851" marB="38851" anchor="ctr"/>
                </a:tc>
                <a:tc>
                  <a:txBody>
                    <a:bodyPr/>
                    <a:lstStyle/>
                    <a:p>
                      <a:r>
                        <a:rPr lang="en-US" sz="1500" dirty="0"/>
                        <a:t>Hillshade_3pm</a:t>
                      </a:r>
                    </a:p>
                  </a:txBody>
                  <a:tcPr marL="77702" marR="77702" marT="38851" marB="38851" anchor="ctr"/>
                </a:tc>
                <a:tc>
                  <a:txBody>
                    <a:bodyPr/>
                    <a:lstStyle/>
                    <a:p>
                      <a:r>
                        <a:rPr lang="en-US" sz="1500"/>
                        <a:t>Aspect</a:t>
                      </a:r>
                    </a:p>
                  </a:txBody>
                  <a:tcPr marL="77702" marR="77702" marT="38851" marB="38851" anchor="ctr"/>
                </a:tc>
                <a:tc>
                  <a:txBody>
                    <a:bodyPr/>
                    <a:lstStyle/>
                    <a:p>
                      <a:r>
                        <a:rPr lang="en-US" sz="1500"/>
                        <a:t>0.635022</a:t>
                      </a:r>
                    </a:p>
                  </a:txBody>
                  <a:tcPr marL="77702" marR="77702" marT="38851" marB="38851" anchor="ctr"/>
                </a:tc>
                <a:extLst>
                  <a:ext uri="{0D108BD9-81ED-4DB2-BD59-A6C34878D82A}">
                    <a16:rowId xmlns:a16="http://schemas.microsoft.com/office/drawing/2014/main" val="1493616920"/>
                  </a:ext>
                </a:extLst>
              </a:tr>
              <a:tr h="543917">
                <a:tc>
                  <a:txBody>
                    <a:bodyPr/>
                    <a:lstStyle/>
                    <a:p>
                      <a:r>
                        <a:rPr lang="en-US" sz="1500"/>
                        <a:t>43</a:t>
                      </a:r>
                    </a:p>
                  </a:txBody>
                  <a:tcPr marL="77702" marR="77702" marT="38851" marB="38851" anchor="ctr"/>
                </a:tc>
                <a:tc>
                  <a:txBody>
                    <a:bodyPr/>
                    <a:lstStyle/>
                    <a:p>
                      <a:r>
                        <a:rPr lang="en-US" sz="1500"/>
                        <a:t>Vertical_Distance_To_Hydrology</a:t>
                      </a:r>
                    </a:p>
                  </a:txBody>
                  <a:tcPr marL="77702" marR="77702" marT="38851" marB="38851" anchor="ctr"/>
                </a:tc>
                <a:tc>
                  <a:txBody>
                    <a:bodyPr/>
                    <a:lstStyle/>
                    <a:p>
                      <a:r>
                        <a:rPr lang="en-US" sz="1500" dirty="0" err="1"/>
                        <a:t>Horizontal_Distance_To_Hydrology</a:t>
                      </a:r>
                      <a:endParaRPr lang="en-US" sz="1500" dirty="0"/>
                    </a:p>
                  </a:txBody>
                  <a:tcPr marL="77702" marR="77702" marT="38851" marB="38851" anchor="ctr"/>
                </a:tc>
                <a:tc>
                  <a:txBody>
                    <a:bodyPr/>
                    <a:lstStyle/>
                    <a:p>
                      <a:r>
                        <a:rPr lang="en-US" sz="1500"/>
                        <a:t>0.652142</a:t>
                      </a:r>
                    </a:p>
                  </a:txBody>
                  <a:tcPr marL="77702" marR="77702" marT="38851" marB="38851" anchor="ctr"/>
                </a:tc>
                <a:extLst>
                  <a:ext uri="{0D108BD9-81ED-4DB2-BD59-A6C34878D82A}">
                    <a16:rowId xmlns:a16="http://schemas.microsoft.com/office/drawing/2014/main" val="3714897930"/>
                  </a:ext>
                </a:extLst>
              </a:tr>
              <a:tr h="543917">
                <a:tc>
                  <a:txBody>
                    <a:bodyPr/>
                    <a:lstStyle/>
                    <a:p>
                      <a:r>
                        <a:rPr lang="en-US" sz="1500"/>
                        <a:t>55</a:t>
                      </a:r>
                    </a:p>
                  </a:txBody>
                  <a:tcPr marL="77702" marR="77702" marT="38851" marB="38851" anchor="ctr"/>
                </a:tc>
                <a:tc>
                  <a:txBody>
                    <a:bodyPr/>
                    <a:lstStyle/>
                    <a:p>
                      <a:r>
                        <a:rPr lang="en-US" sz="1500"/>
                        <a:t>Horizontal_Distance_To_Hydrology</a:t>
                      </a:r>
                    </a:p>
                  </a:txBody>
                  <a:tcPr marL="77702" marR="77702" marT="38851" marB="38851" anchor="ctr"/>
                </a:tc>
                <a:tc>
                  <a:txBody>
                    <a:bodyPr/>
                    <a:lstStyle/>
                    <a:p>
                      <a:r>
                        <a:rPr lang="en-US" sz="1500"/>
                        <a:t>Vertical_Distance_To_Hydrology</a:t>
                      </a:r>
                    </a:p>
                  </a:txBody>
                  <a:tcPr marL="77702" marR="77702" marT="38851" marB="38851" anchor="ctr"/>
                </a:tc>
                <a:tc>
                  <a:txBody>
                    <a:bodyPr/>
                    <a:lstStyle/>
                    <a:p>
                      <a:r>
                        <a:rPr lang="en-US" sz="1500"/>
                        <a:t>0.652142</a:t>
                      </a:r>
                    </a:p>
                  </a:txBody>
                  <a:tcPr marL="77702" marR="77702" marT="38851" marB="38851" anchor="ctr"/>
                </a:tc>
                <a:extLst>
                  <a:ext uri="{0D108BD9-81ED-4DB2-BD59-A6C34878D82A}">
                    <a16:rowId xmlns:a16="http://schemas.microsoft.com/office/drawing/2014/main" val="3756896729"/>
                  </a:ext>
                </a:extLst>
              </a:tr>
              <a:tr h="543917">
                <a:tc>
                  <a:txBody>
                    <a:bodyPr/>
                    <a:lstStyle/>
                    <a:p>
                      <a:r>
                        <a:rPr lang="en-US" sz="1500"/>
                        <a:t>65</a:t>
                      </a:r>
                    </a:p>
                  </a:txBody>
                  <a:tcPr marL="77702" marR="77702" marT="38851" marB="38851" anchor="ctr"/>
                </a:tc>
                <a:tc>
                  <a:txBody>
                    <a:bodyPr/>
                    <a:lstStyle/>
                    <a:p>
                      <a:r>
                        <a:rPr lang="en-US" sz="1500"/>
                        <a:t>Elevation</a:t>
                      </a:r>
                    </a:p>
                  </a:txBody>
                  <a:tcPr marL="77702" marR="77702" marT="38851" marB="38851" anchor="ctr"/>
                </a:tc>
                <a:tc>
                  <a:txBody>
                    <a:bodyPr/>
                    <a:lstStyle/>
                    <a:p>
                      <a:r>
                        <a:rPr lang="en-US" sz="1500"/>
                        <a:t>Horizontal_Distance_To_Roadways</a:t>
                      </a:r>
                    </a:p>
                  </a:txBody>
                  <a:tcPr marL="77702" marR="77702" marT="38851" marB="38851" anchor="ctr"/>
                </a:tc>
                <a:tc>
                  <a:txBody>
                    <a:bodyPr/>
                    <a:lstStyle/>
                    <a:p>
                      <a:r>
                        <a:rPr lang="en-US" sz="1500"/>
                        <a:t>0.578659</a:t>
                      </a:r>
                    </a:p>
                  </a:txBody>
                  <a:tcPr marL="77702" marR="77702" marT="38851" marB="38851" anchor="ctr"/>
                </a:tc>
                <a:extLst>
                  <a:ext uri="{0D108BD9-81ED-4DB2-BD59-A6C34878D82A}">
                    <a16:rowId xmlns:a16="http://schemas.microsoft.com/office/drawing/2014/main" val="95161414"/>
                  </a:ext>
                </a:extLst>
              </a:tr>
              <a:tr h="310810">
                <a:tc>
                  <a:txBody>
                    <a:bodyPr/>
                    <a:lstStyle/>
                    <a:p>
                      <a:r>
                        <a:rPr lang="en-US" sz="1500"/>
                        <a:t>99</a:t>
                      </a:r>
                    </a:p>
                  </a:txBody>
                  <a:tcPr marL="77702" marR="77702" marT="38851" marB="38851" anchor="ctr"/>
                </a:tc>
                <a:tc>
                  <a:txBody>
                    <a:bodyPr/>
                    <a:lstStyle/>
                    <a:p>
                      <a:r>
                        <a:rPr lang="en-US" sz="1500"/>
                        <a:t>Hillshade_3pm</a:t>
                      </a:r>
                    </a:p>
                  </a:txBody>
                  <a:tcPr marL="77702" marR="77702" marT="38851" marB="38851" anchor="ctr"/>
                </a:tc>
                <a:tc>
                  <a:txBody>
                    <a:bodyPr/>
                    <a:lstStyle/>
                    <a:p>
                      <a:r>
                        <a:rPr lang="en-US" sz="1500"/>
                        <a:t>Hillshade_Noon</a:t>
                      </a:r>
                    </a:p>
                  </a:txBody>
                  <a:tcPr marL="77702" marR="77702" marT="38851" marB="38851" anchor="ctr"/>
                </a:tc>
                <a:tc>
                  <a:txBody>
                    <a:bodyPr/>
                    <a:lstStyle/>
                    <a:p>
                      <a:r>
                        <a:rPr lang="en-US" sz="1500"/>
                        <a:t>0.614526</a:t>
                      </a:r>
                    </a:p>
                  </a:txBody>
                  <a:tcPr marL="77702" marR="77702" marT="38851" marB="38851" anchor="ctr"/>
                </a:tc>
                <a:extLst>
                  <a:ext uri="{0D108BD9-81ED-4DB2-BD59-A6C34878D82A}">
                    <a16:rowId xmlns:a16="http://schemas.microsoft.com/office/drawing/2014/main" val="1053701933"/>
                  </a:ext>
                </a:extLst>
              </a:tr>
              <a:tr h="310810">
                <a:tc>
                  <a:txBody>
                    <a:bodyPr/>
                    <a:lstStyle/>
                    <a:p>
                      <a:r>
                        <a:rPr lang="en-US" sz="1500"/>
                        <a:t>105</a:t>
                      </a:r>
                    </a:p>
                  </a:txBody>
                  <a:tcPr marL="77702" marR="77702" marT="38851" marB="38851" anchor="ctr"/>
                </a:tc>
                <a:tc>
                  <a:txBody>
                    <a:bodyPr/>
                    <a:lstStyle/>
                    <a:p>
                      <a:r>
                        <a:rPr lang="en-US" sz="1500"/>
                        <a:t>Aspect</a:t>
                      </a:r>
                    </a:p>
                  </a:txBody>
                  <a:tcPr marL="77702" marR="77702" marT="38851" marB="38851" anchor="ctr"/>
                </a:tc>
                <a:tc>
                  <a:txBody>
                    <a:bodyPr/>
                    <a:lstStyle/>
                    <a:p>
                      <a:r>
                        <a:rPr lang="en-US" sz="1500"/>
                        <a:t>Hillshade_3pm</a:t>
                      </a:r>
                    </a:p>
                  </a:txBody>
                  <a:tcPr marL="77702" marR="77702" marT="38851" marB="38851" anchor="ctr"/>
                </a:tc>
                <a:tc>
                  <a:txBody>
                    <a:bodyPr/>
                    <a:lstStyle/>
                    <a:p>
                      <a:r>
                        <a:rPr lang="en-US" sz="1500"/>
                        <a:t>0.635022</a:t>
                      </a:r>
                    </a:p>
                  </a:txBody>
                  <a:tcPr marL="77702" marR="77702" marT="38851" marB="38851" anchor="ctr"/>
                </a:tc>
                <a:extLst>
                  <a:ext uri="{0D108BD9-81ED-4DB2-BD59-A6C34878D82A}">
                    <a16:rowId xmlns:a16="http://schemas.microsoft.com/office/drawing/2014/main" val="3525218717"/>
                  </a:ext>
                </a:extLst>
              </a:tr>
              <a:tr h="310810">
                <a:tc>
                  <a:txBody>
                    <a:bodyPr/>
                    <a:lstStyle/>
                    <a:p>
                      <a:r>
                        <a:rPr lang="en-US" sz="1500"/>
                        <a:t>111</a:t>
                      </a:r>
                    </a:p>
                  </a:txBody>
                  <a:tcPr marL="77702" marR="77702" marT="38851" marB="38851" anchor="ctr"/>
                </a:tc>
                <a:tc>
                  <a:txBody>
                    <a:bodyPr/>
                    <a:lstStyle/>
                    <a:p>
                      <a:r>
                        <a:rPr lang="en-US" sz="1500"/>
                        <a:t>Hillshade_Noon</a:t>
                      </a:r>
                    </a:p>
                  </a:txBody>
                  <a:tcPr marL="77702" marR="77702" marT="38851" marB="38851" anchor="ctr"/>
                </a:tc>
                <a:tc>
                  <a:txBody>
                    <a:bodyPr/>
                    <a:lstStyle/>
                    <a:p>
                      <a:r>
                        <a:rPr lang="en-US" sz="1500"/>
                        <a:t>Hillshade_3pm</a:t>
                      </a:r>
                    </a:p>
                  </a:txBody>
                  <a:tcPr marL="77702" marR="77702" marT="38851" marB="38851" anchor="ctr"/>
                </a:tc>
                <a:tc>
                  <a:txBody>
                    <a:bodyPr/>
                    <a:lstStyle/>
                    <a:p>
                      <a:r>
                        <a:rPr lang="en-US" sz="1500" dirty="0"/>
                        <a:t>0.614526</a:t>
                      </a:r>
                    </a:p>
                  </a:txBody>
                  <a:tcPr marL="77702" marR="77702" marT="38851" marB="38851" anchor="ctr"/>
                </a:tc>
                <a:extLst>
                  <a:ext uri="{0D108BD9-81ED-4DB2-BD59-A6C34878D82A}">
                    <a16:rowId xmlns:a16="http://schemas.microsoft.com/office/drawing/2014/main" val="1052959612"/>
                  </a:ext>
                </a:extLst>
              </a:tr>
              <a:tr h="310810">
                <a:tc>
                  <a:txBody>
                    <a:bodyPr/>
                    <a:lstStyle/>
                    <a:p>
                      <a:r>
                        <a:rPr lang="en-US" sz="1500"/>
                        <a:t>143</a:t>
                      </a:r>
                    </a:p>
                  </a:txBody>
                  <a:tcPr marL="77702" marR="77702" marT="38851" marB="38851" anchor="ctr"/>
                </a:tc>
                <a:tc>
                  <a:txBody>
                    <a:bodyPr/>
                    <a:lstStyle/>
                    <a:p>
                      <a:r>
                        <a:rPr lang="en-US" sz="1500"/>
                        <a:t>Elevation</a:t>
                      </a:r>
                    </a:p>
                  </a:txBody>
                  <a:tcPr marL="77702" marR="77702" marT="38851" marB="38851" anchor="ctr"/>
                </a:tc>
                <a:tc>
                  <a:txBody>
                    <a:bodyPr/>
                    <a:lstStyle/>
                    <a:p>
                      <a:r>
                        <a:rPr lang="en-US" sz="1500"/>
                        <a:t>Soil_Type</a:t>
                      </a:r>
                    </a:p>
                  </a:txBody>
                  <a:tcPr marL="77702" marR="77702" marT="38851" marB="38851" anchor="ctr"/>
                </a:tc>
                <a:tc>
                  <a:txBody>
                    <a:bodyPr/>
                    <a:lstStyle/>
                    <a:p>
                      <a:r>
                        <a:rPr lang="en-US" sz="1500" dirty="0"/>
                        <a:t>0.826721</a:t>
                      </a:r>
                    </a:p>
                  </a:txBody>
                  <a:tcPr marL="77702" marR="77702" marT="38851" marB="38851" anchor="ctr"/>
                </a:tc>
                <a:extLst>
                  <a:ext uri="{0D108BD9-81ED-4DB2-BD59-A6C34878D82A}">
                    <a16:rowId xmlns:a16="http://schemas.microsoft.com/office/drawing/2014/main" val="3316423145"/>
                  </a:ext>
                </a:extLst>
              </a:tr>
            </a:tbl>
          </a:graphicData>
        </a:graphic>
      </p:graphicFrame>
    </p:spTree>
    <p:extLst>
      <p:ext uri="{BB962C8B-B14F-4D97-AF65-F5344CB8AC3E}">
        <p14:creationId xmlns:p14="http://schemas.microsoft.com/office/powerpoint/2010/main" val="101719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8877-904E-4DEA-81B4-BDB96378432D}"/>
              </a:ext>
            </a:extLst>
          </p:cNvPr>
          <p:cNvSpPr>
            <a:spLocks noGrp="1"/>
          </p:cNvSpPr>
          <p:nvPr>
            <p:ph type="title"/>
          </p:nvPr>
        </p:nvSpPr>
        <p:spPr/>
        <p:txBody>
          <a:bodyPr>
            <a:normAutofit/>
          </a:bodyPr>
          <a:lstStyle/>
          <a:p>
            <a:r>
              <a:rPr lang="en-US" dirty="0"/>
              <a:t>EDA - correlations</a:t>
            </a:r>
          </a:p>
        </p:txBody>
      </p:sp>
      <p:sp>
        <p:nvSpPr>
          <p:cNvPr id="3" name="Content Placeholder 2">
            <a:extLst>
              <a:ext uri="{FF2B5EF4-FFF2-40B4-BE49-F238E27FC236}">
                <a16:creationId xmlns:a16="http://schemas.microsoft.com/office/drawing/2014/main" id="{5A7C7836-1FEF-4A99-87A0-943EAFAB9F53}"/>
              </a:ext>
            </a:extLst>
          </p:cNvPr>
          <p:cNvSpPr>
            <a:spLocks noGrp="1"/>
          </p:cNvSpPr>
          <p:nvPr>
            <p:ph idx="1"/>
          </p:nvPr>
        </p:nvSpPr>
        <p:spPr/>
        <p:txBody>
          <a:bodyPr>
            <a:normAutofit/>
          </a:bodyPr>
          <a:lstStyle/>
          <a:p>
            <a:pPr rtl="0">
              <a:spcBef>
                <a:spcPts val="1200"/>
              </a:spcBef>
              <a:spcAft>
                <a:spcPts val="1200"/>
              </a:spcAft>
            </a:pPr>
            <a:br>
              <a:rPr lang="en-US" dirty="0"/>
            </a:br>
            <a:endParaRPr lang="en-US" dirty="0"/>
          </a:p>
        </p:txBody>
      </p:sp>
      <p:pic>
        <p:nvPicPr>
          <p:cNvPr id="3074" name="Picture 2">
            <a:extLst>
              <a:ext uri="{FF2B5EF4-FFF2-40B4-BE49-F238E27FC236}">
                <a16:creationId xmlns:a16="http://schemas.microsoft.com/office/drawing/2014/main" id="{98070C45-671B-48A2-9786-A7AE686D2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868" y="4270692"/>
            <a:ext cx="37147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BDDFF54-D1FA-4DC0-841A-C9E9763B1D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0355" y="1639886"/>
            <a:ext cx="37147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288C34E-D7E6-4D96-BCA3-1A850BC587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7918" y="1639887"/>
            <a:ext cx="36957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88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C7E5-C352-419A-9C2A-0E636531A793}"/>
              </a:ext>
            </a:extLst>
          </p:cNvPr>
          <p:cNvSpPr>
            <a:spLocks noGrp="1"/>
          </p:cNvSpPr>
          <p:nvPr>
            <p:ph type="title"/>
          </p:nvPr>
        </p:nvSpPr>
        <p:spPr/>
        <p:txBody>
          <a:bodyPr/>
          <a:lstStyle/>
          <a:p>
            <a:r>
              <a:rPr lang="en-US" dirty="0"/>
              <a:t>EDA – feature inspection</a:t>
            </a:r>
          </a:p>
        </p:txBody>
      </p:sp>
      <p:sp>
        <p:nvSpPr>
          <p:cNvPr id="3" name="Content Placeholder 2">
            <a:extLst>
              <a:ext uri="{FF2B5EF4-FFF2-40B4-BE49-F238E27FC236}">
                <a16:creationId xmlns:a16="http://schemas.microsoft.com/office/drawing/2014/main" id="{893B44E3-F751-43F8-9BF5-51B4DAEE2512}"/>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096F6E74-3B04-4FED-B1CD-0DFC940F1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067" y="1528183"/>
            <a:ext cx="9694545" cy="498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43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79A4-F2AB-48F5-BF47-8D3C2D8C9604}"/>
              </a:ext>
            </a:extLst>
          </p:cNvPr>
          <p:cNvSpPr>
            <a:spLocks noGrp="1"/>
          </p:cNvSpPr>
          <p:nvPr>
            <p:ph type="title"/>
          </p:nvPr>
        </p:nvSpPr>
        <p:spPr/>
        <p:txBody>
          <a:bodyPr/>
          <a:lstStyle/>
          <a:p>
            <a:r>
              <a:rPr lang="en-US" dirty="0"/>
              <a:t>EDA – feature inspection</a:t>
            </a:r>
          </a:p>
        </p:txBody>
      </p:sp>
      <p:pic>
        <p:nvPicPr>
          <p:cNvPr id="5122" name="Picture 2">
            <a:extLst>
              <a:ext uri="{FF2B5EF4-FFF2-40B4-BE49-F238E27FC236}">
                <a16:creationId xmlns:a16="http://schemas.microsoft.com/office/drawing/2014/main" id="{2F29EB39-0BC5-48EC-9200-CF8D74FB046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120583" y="2133793"/>
            <a:ext cx="8915400" cy="3160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0746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367</TotalTime>
  <Words>842</Words>
  <Application>Microsoft Office PowerPoint</Application>
  <PresentationFormat>Widescreen</PresentationFormat>
  <Paragraphs>260</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Open Sans</vt:lpstr>
      <vt:lpstr>Arial</vt:lpstr>
      <vt:lpstr>Calibri</vt:lpstr>
      <vt:lpstr>Century Gothic</vt:lpstr>
      <vt:lpstr>Wingdings 3</vt:lpstr>
      <vt:lpstr>Wisp</vt:lpstr>
      <vt:lpstr>Forest Cover Type Prediction</vt:lpstr>
      <vt:lpstr>Business Problem</vt:lpstr>
      <vt:lpstr>Data Acquisition</vt:lpstr>
      <vt:lpstr>Data Cleansing</vt:lpstr>
      <vt:lpstr>EDA - correlations</vt:lpstr>
      <vt:lpstr>EDA - correlations</vt:lpstr>
      <vt:lpstr>EDA - correlations</vt:lpstr>
      <vt:lpstr>EDA – feature inspection</vt:lpstr>
      <vt:lpstr>EDA – feature inspection</vt:lpstr>
      <vt:lpstr>Feature Engineering</vt:lpstr>
      <vt:lpstr>Feature Engineering</vt:lpstr>
      <vt:lpstr>ML Algorithm </vt:lpstr>
      <vt:lpstr>ML Algorithm </vt:lpstr>
      <vt:lpstr>Deployment</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Cover Type Prediction</dc:title>
  <dc:creator>admin</dc:creator>
  <cp:lastModifiedBy>admin</cp:lastModifiedBy>
  <cp:revision>35</cp:revision>
  <dcterms:created xsi:type="dcterms:W3CDTF">2020-12-10T20:36:22Z</dcterms:created>
  <dcterms:modified xsi:type="dcterms:W3CDTF">2020-12-18T16:59:18Z</dcterms:modified>
</cp:coreProperties>
</file>