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8" r:id="rId11"/>
    <p:sldId id="263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D3AAE0-7626-4E28-991E-4211FF64D9DB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5"/>
            <p14:sldId id="267"/>
            <p14:sldId id="268"/>
            <p14:sldId id="263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y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6D7"/>
    <a:srgbClr val="C5C9D9"/>
    <a:srgbClr val="C5D7DB"/>
    <a:srgbClr val="C4DDD3"/>
    <a:srgbClr val="C4DFC4"/>
    <a:srgbClr val="D5E0C4"/>
    <a:srgbClr val="C5D2DA"/>
    <a:srgbClr val="C5D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C149A-2768-4871-A646-4415B5AEDDA9}" v="24" dt="2024-07-31T15:22:35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244" autoAdjust="0"/>
  </p:normalViewPr>
  <p:slideViewPr>
    <p:cSldViewPr>
      <p:cViewPr varScale="1">
        <p:scale>
          <a:sx n="84" d="100"/>
          <a:sy n="84" d="100"/>
        </p:scale>
        <p:origin x="115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AF469D7-9704-476B-A1A3-99055D35411A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8423DFC-B605-4D42-9250-06D4EC6F7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50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6006-6E46-4CA8-96A3-D6458F4D5A6E}" type="datetimeFigureOut">
              <a:rPr lang="zh-CN" altLang="en-US"/>
              <a:pPr>
                <a:defRPr/>
              </a:pPr>
              <a:t>2024/8/6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5A6F-E5BE-426E-BFC9-36067E6ECE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699356"/>
            <a:ext cx="9144000" cy="235743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071938"/>
            <a:ext cx="9144000" cy="2143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62473"/>
            <a:ext cx="7772400" cy="79451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B323-F620-4644-9494-E0DFD0D416D1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CEE8-EB98-4E99-880E-BF0E6F84E9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5CBA-D54D-4247-9F79-41D9CCF397B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B340-0BF3-4BA7-B8B7-F7AEB1E206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016E-217A-4D0E-8109-7EE50AE4A469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ECCF0-497A-42FA-A5C5-C1768B70E0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1B1E6-975C-4995-BA48-8A11475CA287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BBA2-7C7A-46B8-85E5-1B2AA0ADF5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B262-796A-4EAB-8117-941E1DECB007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35BF1-C40C-427B-BA2E-0D60139A9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5DDB-9E60-4152-A276-6A6D27EF1695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40C2-35A9-46B8-8B02-E8590DB140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E0AB-D52B-41E3-B8E1-395D9F792D5A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47634-BB17-46D9-97A5-CBA193115D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3D7E5-8E84-4755-9663-CFD559248EBC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0F7D1-9964-4500-8246-AB2115293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DB9C1-9FF6-4A7E-A098-3B8CD955C87F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4C8D0-82BA-4D04-AD80-02B0309B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31409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5" name="图示 14"/>
          <p:cNvGraphicFramePr/>
          <p:nvPr userDrawn="1">
            <p:extLst>
              <p:ext uri="{D42A27DB-BD31-4B8C-83A1-F6EECF244321}">
                <p14:modId xmlns:p14="http://schemas.microsoft.com/office/powerpoint/2010/main" val="503445764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1" y="1252155"/>
            <a:ext cx="4392488" cy="504701"/>
          </a:xfrm>
        </p:spPr>
        <p:txBody>
          <a:bodyPr/>
          <a:lstStyle>
            <a:lvl1pPr marL="0" indent="0">
              <a:buNone/>
              <a:defRPr lang="zh-CN" altLang="en-US" sz="24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7"/>
          </p:nvPr>
        </p:nvSpPr>
        <p:spPr>
          <a:xfrm>
            <a:off x="539552" y="2060848"/>
            <a:ext cx="8247290" cy="38155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445860-8612-F97E-6845-3EFE5E763B7D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A312-F33A-3CA9-3592-6DC72B332FDC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3D5BBD0-51FB-F875-FA8E-480899DF5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98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4248472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>
              <a:lnSpc>
                <a:spcPct val="150000"/>
              </a:lnSpc>
              <a:buFont typeface="Wingdings" panose="05000000000000000000" pitchFamily="2" charset="2"/>
              <a:buChar char="ü"/>
              <a:defRPr sz="22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2FA5AA-F121-D09F-F9BC-7140EBD6031B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5D82E1-C8DB-03BE-9344-4E39FA10053D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46BBA011-C3B5-7E44-4580-965A8E712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DE809D4B-FCFE-6618-859E-3074FC44E4F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25950044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037294EB-6F8C-392B-85D6-BCAA4C65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02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程序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3ECA4F-EFC8-7E08-74CA-FEDB601282DE}"/>
              </a:ext>
            </a:extLst>
          </p:cNvPr>
          <p:cNvCxnSpPr>
            <a:cxnSpLocks/>
          </p:cNvCxnSpPr>
          <p:nvPr userDrawn="1"/>
        </p:nvCxnSpPr>
        <p:spPr>
          <a:xfrm>
            <a:off x="4427984" y="1916832"/>
            <a:ext cx="0" cy="436090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>
          <a:xfrm>
            <a:off x="179512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4572000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C7EB2B-B792-F210-11CA-EDC232F0EB00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40702A-36FE-BF34-F188-C70B332809C8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A12C65A-1ECA-3733-B01B-CF37548DE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BC22DBD0-16D7-5637-CB1F-CE10DE49EC0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73503521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EB3578EC-9381-BB52-D036-966B545A9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05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3ECA4F-EFC8-7E08-74CA-FEDB601282DE}"/>
              </a:ext>
            </a:extLst>
          </p:cNvPr>
          <p:cNvCxnSpPr/>
          <p:nvPr userDrawn="1"/>
        </p:nvCxnSpPr>
        <p:spPr>
          <a:xfrm>
            <a:off x="4427984" y="2060848"/>
            <a:ext cx="0" cy="410445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9"/>
          </p:nvPr>
        </p:nvSpPr>
        <p:spPr>
          <a:xfrm>
            <a:off x="323850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20"/>
          </p:nvPr>
        </p:nvSpPr>
        <p:spPr>
          <a:xfrm>
            <a:off x="4559821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98DB55-05BD-C636-68EE-3C4F2C0152C5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6F21D-1A3B-741A-8B5D-8817B5829C98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FF4BDD8-6F8D-54E4-A8F0-2733E6EFA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AAB37769-9A95-D1C0-94D3-3ACB926574D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5146690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0E6B0A3E-EF62-F3CD-2796-053B7FA437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10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323850" y="2059657"/>
            <a:ext cx="8496300" cy="4177655"/>
          </a:xfrm>
        </p:spPr>
        <p:txBody>
          <a:bodyPr/>
          <a:lstStyle>
            <a:lvl1pPr>
              <a:lnSpc>
                <a:spcPct val="150000"/>
              </a:lnSpc>
              <a:defRPr lang="zh-CN" altLang="en-US" sz="24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Arial" pitchFamily="34" charset="0"/>
              <a:buChar char="•"/>
              <a:defRPr lang="zh-CN" altLang="en-US" sz="24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37ECB9-7D51-D8F4-A0F7-5FAFCE19977F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D4EB76-D036-A1BE-7F23-75C70CD7CC93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2288E44-8C82-BD76-2BCC-17B70526D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82FD220C-3877-6037-6EDC-9009E3AC1AA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348294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文本占位符 12">
            <a:extLst>
              <a:ext uri="{FF2B5EF4-FFF2-40B4-BE49-F238E27FC236}">
                <a16:creationId xmlns:a16="http://schemas.microsoft.com/office/drawing/2014/main" id="{0E53FDD7-E8B5-34E3-CCE7-1B95C481A7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085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字下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2091818"/>
            <a:ext cx="8280722" cy="1553082"/>
          </a:xfrm>
        </p:spPr>
        <p:txBody>
          <a:bodyPr/>
          <a:lstStyle>
            <a:lvl1pPr>
              <a:defRPr lang="zh-CN" altLang="en-US" sz="2400" b="1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7" name="内容占位符 46"/>
          <p:cNvSpPr>
            <a:spLocks noGrp="1"/>
          </p:cNvSpPr>
          <p:nvPr>
            <p:ph sz="quarter" idx="18"/>
          </p:nvPr>
        </p:nvSpPr>
        <p:spPr>
          <a:xfrm>
            <a:off x="539750" y="3789040"/>
            <a:ext cx="8280721" cy="2232348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20C22B-97F2-05DA-C7FC-FC64D644B1D1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BB0E08-CFAD-7C42-1D81-2A7F777154AC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C6BB1AE6-C714-3D5F-B255-273C321A7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CA121E6-6277-179B-B32B-77B3C0B6F61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348294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8A3B705D-D54B-F322-6CB2-FFE08BD388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6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7384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15616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1412776"/>
            <a:ext cx="8352730" cy="4752528"/>
          </a:xfrm>
        </p:spPr>
        <p:txBody>
          <a:bodyPr/>
          <a:lstStyle>
            <a:lvl1pPr>
              <a:lnSpc>
                <a:spcPct val="150000"/>
              </a:lnSpc>
              <a:buFont typeface="+mj-lt"/>
              <a:buAutoNum type="arabicPeriod"/>
              <a:defRPr lang="zh-CN" altLang="en-US" sz="28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TextBox 5"/>
          <p:cNvSpPr txBox="1">
            <a:spLocks noChangeArrowheads="1"/>
          </p:cNvSpPr>
          <p:nvPr userDrawn="1"/>
        </p:nvSpPr>
        <p:spPr bwMode="auto">
          <a:xfrm>
            <a:off x="539552" y="252016"/>
            <a:ext cx="771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1383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ED159C-1A6F-47B8-BAC2-AA324F133C9B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57CFEFE-8A8B-4519-9E22-38B8C8759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1" r:id="rId5"/>
    <p:sldLayoutId id="2147483664" r:id="rId6"/>
    <p:sldLayoutId id="2147483662" r:id="rId7"/>
    <p:sldLayoutId id="2147483663" r:id="rId8"/>
    <p:sldLayoutId id="2147483667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bg1"/>
          </a:solidFill>
          <a:latin typeface="Calibri" pitchFamily="34" charset="0"/>
          <a:ea typeface="宋体" pitchFamily="2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第一章   </a:t>
            </a:r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</a:rPr>
              <a:t>语言概述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91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75156-7B85-9454-17AF-0CBBC1E2A6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驱动程序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图形引擎、游戏引擎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声音效果</a:t>
            </a:r>
          </a:p>
          <a:p>
            <a:pPr lvl="0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13E0A-3AFA-67B4-C474-663CEFCC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ACF4B-2243-F42C-87DB-06E8EF8A31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语言一般用在：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86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AEDC-3EB1-06DF-C3CD-ED9A40419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zh-CN" dirty="0"/>
              <a:t>揭开</a:t>
            </a:r>
            <a:r>
              <a:rPr lang="en-US" altLang="zh-CN" dirty="0"/>
              <a:t>C</a:t>
            </a:r>
            <a:r>
              <a:rPr lang="zh-CN" altLang="zh-CN" dirty="0"/>
              <a:t>语言面纱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19D04-DFD4-B9E3-59C0-BFA17C9E0D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1‑1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】制作一个电子条幅，在屏幕上输出社会主义核心价值观内容。</a:t>
            </a:r>
            <a:endParaRPr lang="zh-CN" alt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D84760-BD03-A670-5F50-EB0B83E95BEB}"/>
              </a:ext>
            </a:extLst>
          </p:cNvPr>
          <p:cNvSpPr txBox="1"/>
          <p:nvPr/>
        </p:nvSpPr>
        <p:spPr>
          <a:xfrm>
            <a:off x="683568" y="2025942"/>
            <a:ext cx="8064896" cy="9559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要在屏幕上显示的内容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：富强、民主、文明、和谐、自由、平等、公正、法治、爱国、敬业、诚信、友善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678287-B1EC-911D-46EB-4F6770C8B718}"/>
              </a:ext>
            </a:extLst>
          </p:cNvPr>
          <p:cNvSpPr txBox="1"/>
          <p:nvPr/>
        </p:nvSpPr>
        <p:spPr>
          <a:xfrm>
            <a:off x="683568" y="3212976"/>
            <a:ext cx="7992888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编译预处理命令，包含头文件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 ) {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主函数开始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富强、民主、文明、和谐、自由、平等、公正、法治、爱国、敬业、诚信、友善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\n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输出内容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0;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函数返回值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tabLst>
                <a:tab pos="228600" algn="l"/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主函数结束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1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AEDC-3EB1-06DF-C3CD-ED9A40419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zh-CN" dirty="0"/>
              <a:t>揭开</a:t>
            </a:r>
            <a:r>
              <a:rPr lang="en-US" altLang="zh-CN" dirty="0"/>
              <a:t>C</a:t>
            </a:r>
            <a:r>
              <a:rPr lang="zh-CN" altLang="zh-CN" dirty="0"/>
              <a:t>语言面纱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19D04-DFD4-B9E3-59C0-BFA17C9E0D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1‑2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语言编程实现牛奶价格计算问题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D84760-BD03-A670-5F50-EB0B83E95BEB}"/>
              </a:ext>
            </a:extLst>
          </p:cNvPr>
          <p:cNvSpPr txBox="1"/>
          <p:nvPr/>
        </p:nvSpPr>
        <p:spPr>
          <a:xfrm>
            <a:off x="683568" y="1916832"/>
            <a:ext cx="8064896" cy="9504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输入牛奶的单价和数量，计算牛奶的价格，考虑到除了牛奶之外，奶奶还可能销售其他食品，因为不同食品价格计算方法相同，为了更好地重用价格计算模块，价格计算部分用函数实现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678287-B1EC-911D-46EB-4F6770C8B718}"/>
              </a:ext>
            </a:extLst>
          </p:cNvPr>
          <p:cNvSpPr txBox="1"/>
          <p:nvPr/>
        </p:nvSpPr>
        <p:spPr>
          <a:xfrm>
            <a:off x="683568" y="2927906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                                    //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编译预处理命令，包含头文件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multiply (int m, int n);                          //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自定义乘法函数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multiply ()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的声明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 ) {                                               //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主函数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unitPrice,count,totalPrice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          //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变量定义，分别表示单价、数量和总价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请输入牛奶单价：</a:t>
            </a:r>
            <a:r>
              <a:rPr lang="en-US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     //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输出牛奶价格输入提示信息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“%d”,&amp;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unitPrice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               //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输入语句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输入牛奶单价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请输入牛奶数量：</a:t>
            </a:r>
            <a:r>
              <a:rPr lang="en-US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     //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输出牛奶数量输入提示信息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“%</a:t>
            </a:r>
            <a:r>
              <a:rPr lang="en-US" altLang="zh-CN" sz="135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d”,&amp;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                    //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输入语句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输入牛奶数量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=multiply (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unitPrice,count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//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调用函数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multiply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计算牛奶总价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牛奶总价为：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en-US" altLang="zh-CN" sz="13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3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totalPrice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//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return 0;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以下为自定义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multiply ()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实现计算两个数的乘积。</a:t>
            </a: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multiply (int m, int n){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int total;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total=m*n;                                                //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两个整数进行乘积运算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return total;                                               // </a:t>
            </a:r>
            <a:r>
              <a:rPr lang="zh-CN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返回两个数的和值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266700" algn="l"/>
              </a:tabLst>
            </a:pPr>
            <a:r>
              <a:rPr lang="en-US" altLang="zh-CN" sz="13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3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5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75156-7B85-9454-17AF-0CBBC1E2A6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zh-CN" altLang="zh-CN" sz="2000" dirty="0"/>
              <a:t>必须有且只能有一个主函数</a:t>
            </a:r>
            <a:r>
              <a:rPr lang="en-US" altLang="zh-CN" sz="2000" dirty="0"/>
              <a:t>main()</a:t>
            </a:r>
            <a:r>
              <a:rPr lang="zh-CN" altLang="en-US" sz="2000" dirty="0"/>
              <a:t>，可在任意位置，整个程序的入口</a:t>
            </a:r>
            <a:r>
              <a:rPr lang="zh-CN" altLang="zh-CN" sz="2000" dirty="0"/>
              <a:t>；</a:t>
            </a:r>
            <a:endParaRPr lang="en-US" altLang="zh-CN" sz="2000" dirty="0"/>
          </a:p>
          <a:p>
            <a:pPr>
              <a:buClr>
                <a:srgbClr val="000000"/>
              </a:buClr>
            </a:pPr>
            <a:r>
              <a:rPr lang="en-US" altLang="zh-CN" sz="2000" dirty="0"/>
              <a:t>C</a:t>
            </a:r>
            <a:r>
              <a:rPr lang="zh-CN" altLang="zh-CN" sz="2000" dirty="0"/>
              <a:t>语言程序由一个或多个函数组成，函数是</a:t>
            </a:r>
            <a:r>
              <a:rPr lang="en-US" altLang="zh-CN" sz="2000" dirty="0"/>
              <a:t>C</a:t>
            </a:r>
            <a:r>
              <a:rPr lang="zh-CN" altLang="zh-CN" sz="2000" dirty="0"/>
              <a:t>程序的基本单位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buClr>
                <a:srgbClr val="000000"/>
              </a:buClr>
            </a:pPr>
            <a:r>
              <a:rPr lang="zh-CN" altLang="zh-CN" sz="2000" dirty="0"/>
              <a:t>计算机所做的操作都是由</a:t>
            </a:r>
            <a:r>
              <a:rPr lang="en-US" altLang="zh-CN" sz="2000" dirty="0"/>
              <a:t>C</a:t>
            </a:r>
            <a:r>
              <a:rPr lang="zh-CN" altLang="zh-CN" sz="2000" dirty="0"/>
              <a:t>语言程序语句完成，用“</a:t>
            </a:r>
            <a:r>
              <a:rPr lang="en-US" altLang="zh-CN" sz="2000" dirty="0"/>
              <a:t>;</a:t>
            </a:r>
            <a:r>
              <a:rPr lang="zh-CN" altLang="zh-CN" sz="2000" dirty="0"/>
              <a:t>”作为语句终止符。</a:t>
            </a:r>
            <a:endParaRPr lang="en-US" altLang="zh-CN" sz="2000" dirty="0"/>
          </a:p>
          <a:p>
            <a:pPr>
              <a:buClr>
                <a:srgbClr val="000000"/>
              </a:buClr>
            </a:pPr>
            <a:r>
              <a:rPr lang="en-US" altLang="zh-CN" sz="2000" dirty="0"/>
              <a:t>C</a:t>
            </a:r>
            <a:r>
              <a:rPr lang="zh-CN" altLang="zh-CN" sz="2000" dirty="0"/>
              <a:t>语言本身没有输入、输出语句，输入操作和输出操作分别由库函数</a:t>
            </a:r>
            <a:r>
              <a:rPr lang="en-US" altLang="zh-CN" sz="2000" dirty="0" err="1"/>
              <a:t>scanf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printf</a:t>
            </a:r>
            <a:r>
              <a:rPr lang="zh-CN" altLang="zh-CN" sz="2000" dirty="0"/>
              <a:t>完成。</a:t>
            </a:r>
            <a:endParaRPr lang="en-US" altLang="zh-CN" sz="2000" dirty="0"/>
          </a:p>
          <a:p>
            <a:pPr>
              <a:buClr>
                <a:srgbClr val="000000"/>
              </a:buClr>
            </a:pPr>
            <a:r>
              <a:rPr lang="zh-CN" altLang="zh-CN" sz="2000" dirty="0"/>
              <a:t>注释性</a:t>
            </a:r>
            <a:r>
              <a:rPr lang="zh-CN" altLang="en-US" sz="2000" dirty="0"/>
              <a:t>、说明</a:t>
            </a:r>
            <a:r>
              <a:rPr lang="zh-CN" altLang="zh-CN" sz="2000" dirty="0"/>
              <a:t>信息通常以</a:t>
            </a:r>
            <a:r>
              <a:rPr lang="en-US" altLang="zh-CN" sz="2000" dirty="0"/>
              <a:t>//</a:t>
            </a:r>
            <a:r>
              <a:rPr lang="zh-CN" altLang="zh-CN" sz="2000" dirty="0"/>
              <a:t>或者</a:t>
            </a:r>
            <a:r>
              <a:rPr lang="en-US" altLang="zh-CN" sz="2000" dirty="0"/>
              <a:t>/* */</a:t>
            </a:r>
            <a:r>
              <a:rPr lang="zh-CN" altLang="zh-CN" sz="2000" dirty="0"/>
              <a:t>形式出现，其中</a:t>
            </a:r>
            <a:r>
              <a:rPr lang="en-US" altLang="zh-CN" sz="2000" dirty="0"/>
              <a:t>//</a:t>
            </a:r>
            <a:r>
              <a:rPr lang="zh-CN" altLang="zh-CN" sz="2000" dirty="0"/>
              <a:t>形式的注释称为单行注释，</a:t>
            </a:r>
            <a:r>
              <a:rPr lang="en-US" altLang="zh-CN" sz="2000" dirty="0"/>
              <a:t>/* */</a:t>
            </a:r>
            <a:r>
              <a:rPr lang="zh-CN" altLang="zh-CN" sz="2000" dirty="0"/>
              <a:t>形式的注释称为多行注释或者块注释。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13E0A-3AFA-67B4-C474-663CEFCC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zh-CN" dirty="0"/>
              <a:t>揭开</a:t>
            </a:r>
            <a:r>
              <a:rPr lang="en-US" altLang="zh-CN" dirty="0"/>
              <a:t>C</a:t>
            </a:r>
            <a:r>
              <a:rPr lang="zh-CN" altLang="zh-CN" dirty="0"/>
              <a:t>语言面纱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ACF4B-2243-F42C-87DB-06E8EF8A31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语言程序初印象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02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B2922-7164-350E-1DB6-BFC15A0D92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C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语言运行步骤简要介绍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AFFB40-BC45-BEA9-0460-C2096F822711}"/>
              </a:ext>
            </a:extLst>
          </p:cNvPr>
          <p:cNvSpPr/>
          <p:nvPr/>
        </p:nvSpPr>
        <p:spPr>
          <a:xfrm>
            <a:off x="2915816" y="558924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实际操作演示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EF5B4-BCDF-272D-6CC7-2BB6A0BA4339}"/>
              </a:ext>
            </a:extLst>
          </p:cNvPr>
          <p:cNvSpPr/>
          <p:nvPr/>
        </p:nvSpPr>
        <p:spPr>
          <a:xfrm>
            <a:off x="3094672" y="1412776"/>
            <a:ext cx="2701464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386338-9FF6-4BE5-29E3-DCA9714E59BC}"/>
              </a:ext>
            </a:extLst>
          </p:cNvPr>
          <p:cNvSpPr/>
          <p:nvPr/>
        </p:nvSpPr>
        <p:spPr>
          <a:xfrm>
            <a:off x="3094672" y="2924944"/>
            <a:ext cx="2701464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2C7D24-B3CE-00F5-8EC1-25DE0D73E5BD}"/>
              </a:ext>
            </a:extLst>
          </p:cNvPr>
          <p:cNvSpPr/>
          <p:nvPr/>
        </p:nvSpPr>
        <p:spPr>
          <a:xfrm>
            <a:off x="3094672" y="4437112"/>
            <a:ext cx="2701464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370FC23-A6EF-0C49-7AD7-939D462CB5B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445404" y="2060848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0D58F38-4384-26B9-03DF-2E6DB0A0C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445404" y="3573016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311EC1C0-74FB-2456-6079-23F9E8EC1FCD}"/>
              </a:ext>
            </a:extLst>
          </p:cNvPr>
          <p:cNvSpPr txBox="1"/>
          <p:nvPr/>
        </p:nvSpPr>
        <p:spPr>
          <a:xfrm>
            <a:off x="4499992" y="2308230"/>
            <a:ext cx="12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程序代码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CA5470D3-174C-26EA-41C3-BD858180A0A9}"/>
              </a:ext>
            </a:extLst>
          </p:cNvPr>
          <p:cNvSpPr txBox="1"/>
          <p:nvPr/>
        </p:nvSpPr>
        <p:spPr>
          <a:xfrm>
            <a:off x="4515480" y="3820398"/>
            <a:ext cx="153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二进制代码</a:t>
            </a:r>
          </a:p>
        </p:txBody>
      </p:sp>
    </p:spTree>
    <p:extLst>
      <p:ext uri="{BB962C8B-B14F-4D97-AF65-F5344CB8AC3E}">
        <p14:creationId xmlns:p14="http://schemas.microsoft.com/office/powerpoint/2010/main" val="185949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0C11EF-3281-A8E9-9605-3474C4CD8B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程序设计语言是人们让计算机做事情的语言。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语言很有必要。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讲解了几个简单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程序，得到第一印象：由函数构成，函数由首部和函数体组成，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函数为入口，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19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2F8D32-C980-7692-267A-5388F6BE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理解</a:t>
            </a:r>
            <a:r>
              <a:rPr lang="zh-CN" altLang="en-US" b="1" dirty="0"/>
              <a:t>程序设计语言的来由</a:t>
            </a:r>
          </a:p>
          <a:p>
            <a:r>
              <a:rPr lang="zh-CN" altLang="zh-CN" b="1" dirty="0"/>
              <a:t>掌握程序设计语言的概念和分类</a:t>
            </a:r>
            <a:endParaRPr lang="en-US" altLang="zh-CN" b="1" dirty="0"/>
          </a:p>
          <a:p>
            <a:r>
              <a:rPr lang="en-US" altLang="zh-CN" b="1" dirty="0"/>
              <a:t>C</a:t>
            </a:r>
            <a:r>
              <a:rPr lang="zh-CN" altLang="zh-CN" b="1" dirty="0"/>
              <a:t>语言程序的结构和特点、</a:t>
            </a:r>
            <a:r>
              <a:rPr lang="en-US" altLang="zh-CN" b="1" dirty="0"/>
              <a:t>C</a:t>
            </a:r>
            <a:r>
              <a:rPr lang="zh-CN" altLang="zh-CN" b="1" dirty="0"/>
              <a:t>语言中的注释</a:t>
            </a:r>
            <a:endParaRPr lang="en-US" altLang="zh-CN" b="1" dirty="0"/>
          </a:p>
          <a:p>
            <a:r>
              <a:rPr lang="zh-CN" altLang="zh-CN" b="1" dirty="0"/>
              <a:t>了解使用</a:t>
            </a:r>
            <a:r>
              <a:rPr lang="en-US" altLang="zh-CN" b="1" dirty="0"/>
              <a:t>C</a:t>
            </a:r>
            <a:r>
              <a:rPr lang="zh-CN" altLang="zh-CN" b="1" dirty="0"/>
              <a:t>语言编程解决实际问题的一般步骤</a:t>
            </a:r>
            <a:endParaRPr lang="zh-CN" alt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0B84C-AF97-25CF-C9C7-253D778A0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dirty="0"/>
              <a:t>本章目标</a:t>
            </a:r>
          </a:p>
        </p:txBody>
      </p:sp>
    </p:spTree>
    <p:extLst>
      <p:ext uri="{BB962C8B-B14F-4D97-AF65-F5344CB8AC3E}">
        <p14:creationId xmlns:p14="http://schemas.microsoft.com/office/powerpoint/2010/main" val="187230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AEDC-3EB1-06DF-C3CD-ED9A40419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什么是程序设计语言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19D04-DFD4-B9E3-59C0-BFA17C9E0D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计算机的工作原理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 descr="pentium">
            <a:extLst>
              <a:ext uri="{FF2B5EF4-FFF2-40B4-BE49-F238E27FC236}">
                <a16:creationId xmlns:a16="http://schemas.microsoft.com/office/drawing/2014/main" id="{89E1E32B-0780-1689-7A50-1B018EB1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75" y="3819548"/>
            <a:ext cx="1762125" cy="1325563"/>
          </a:xfrm>
          <a:prstGeom prst="rect">
            <a:avLst/>
          </a:prstGeom>
          <a:noFill/>
        </p:spPr>
      </p:pic>
      <p:pic>
        <p:nvPicPr>
          <p:cNvPr id="6" name="Picture 6" descr="keyboard02">
            <a:extLst>
              <a:ext uri="{FF2B5EF4-FFF2-40B4-BE49-F238E27FC236}">
                <a16:creationId xmlns:a16="http://schemas.microsoft.com/office/drawing/2014/main" id="{A2DF6F2B-298F-C197-70E5-52342D1A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3" y="3729061"/>
            <a:ext cx="1076325" cy="1333500"/>
          </a:xfrm>
          <a:prstGeom prst="rect">
            <a:avLst/>
          </a:prstGeom>
          <a:noFill/>
        </p:spPr>
      </p:pic>
      <p:pic>
        <p:nvPicPr>
          <p:cNvPr id="7" name="Picture 7" descr="screen03">
            <a:extLst>
              <a:ext uri="{FF2B5EF4-FFF2-40B4-BE49-F238E27FC236}">
                <a16:creationId xmlns:a16="http://schemas.microsoft.com/office/drawing/2014/main" id="{A66C5D3A-97F2-8971-0561-8B4AD855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4092598"/>
            <a:ext cx="866775" cy="858838"/>
          </a:xfrm>
          <a:prstGeom prst="rect">
            <a:avLst/>
          </a:prstGeom>
          <a:noFill/>
        </p:spPr>
      </p:pic>
      <p:pic>
        <p:nvPicPr>
          <p:cNvPr id="8" name="Picture 8" descr="ram01">
            <a:extLst>
              <a:ext uri="{FF2B5EF4-FFF2-40B4-BE49-F238E27FC236}">
                <a16:creationId xmlns:a16="http://schemas.microsoft.com/office/drawing/2014/main" id="{CA525719-A4A5-7254-EDFA-48DB5FC6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7150" y="2224111"/>
            <a:ext cx="887413" cy="887412"/>
          </a:xfrm>
          <a:prstGeom prst="rect">
            <a:avLst/>
          </a:prstGeom>
          <a:noFill/>
        </p:spPr>
      </p:pic>
      <p:pic>
        <p:nvPicPr>
          <p:cNvPr id="9" name="Picture 9" descr="hd01">
            <a:extLst>
              <a:ext uri="{FF2B5EF4-FFF2-40B4-BE49-F238E27FC236}">
                <a16:creationId xmlns:a16="http://schemas.microsoft.com/office/drawing/2014/main" id="{659EC1FA-3E2F-56AA-1778-CE6C69258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03663" y="5883298"/>
            <a:ext cx="968375" cy="831850"/>
          </a:xfrm>
          <a:prstGeom prst="rect">
            <a:avLst/>
          </a:prstGeom>
          <a:noFill/>
        </p:spPr>
      </p:pic>
      <p:sp>
        <p:nvSpPr>
          <p:cNvPr id="10" name="AutoShape 10">
            <a:extLst>
              <a:ext uri="{FF2B5EF4-FFF2-40B4-BE49-F238E27FC236}">
                <a16:creationId xmlns:a16="http://schemas.microsoft.com/office/drawing/2014/main" id="{E5BFAF8F-F233-FA7E-9FB9-9FB89D68B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4281511"/>
            <a:ext cx="709612" cy="373062"/>
          </a:xfrm>
          <a:prstGeom prst="rightArrow">
            <a:avLst>
              <a:gd name="adj1" fmla="val 50000"/>
              <a:gd name="adj2" fmla="val 47553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D3567828-E05E-062C-7C4C-DB5AA5A96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4310086"/>
            <a:ext cx="709613" cy="373062"/>
          </a:xfrm>
          <a:prstGeom prst="rightArrow">
            <a:avLst>
              <a:gd name="adj1" fmla="val 50000"/>
              <a:gd name="adj2" fmla="val 47553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F129117B-50B7-1D40-DFE9-7841FF311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71848"/>
            <a:ext cx="382588" cy="633413"/>
          </a:xfrm>
          <a:prstGeom prst="upDownArrow">
            <a:avLst>
              <a:gd name="adj1" fmla="val 50000"/>
              <a:gd name="adj2" fmla="val 33112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FAFA344F-DD5A-DDEF-9BC3-47363679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5202261"/>
            <a:ext cx="382587" cy="633412"/>
          </a:xfrm>
          <a:prstGeom prst="upDownArrow">
            <a:avLst>
              <a:gd name="adj1" fmla="val 50000"/>
              <a:gd name="adj2" fmla="val 33112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F693E66B-2377-9872-2270-43A58A4E621E}"/>
              </a:ext>
            </a:extLst>
          </p:cNvPr>
          <p:cNvGrpSpPr/>
          <p:nvPr/>
        </p:nvGrpSpPr>
        <p:grpSpPr>
          <a:xfrm>
            <a:off x="6215074" y="2357430"/>
            <a:ext cx="2479058" cy="764555"/>
            <a:chOff x="9380562" y="3107370"/>
            <a:chExt cx="2479058" cy="764555"/>
          </a:xfrm>
        </p:grpSpPr>
        <p:pic>
          <p:nvPicPr>
            <p:cNvPr id="15" name="Picture 5" descr="lenove02">
              <a:extLst>
                <a:ext uri="{FF2B5EF4-FFF2-40B4-BE49-F238E27FC236}">
                  <a16:creationId xmlns:a16="http://schemas.microsoft.com/office/drawing/2014/main" id="{231DD3E0-BF09-834A-5879-60059EE74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621370" y="3107370"/>
              <a:ext cx="1238250" cy="76200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6" name="Picture 6" descr="lenove01">
              <a:extLst>
                <a:ext uri="{FF2B5EF4-FFF2-40B4-BE49-F238E27FC236}">
                  <a16:creationId xmlns:a16="http://schemas.microsoft.com/office/drawing/2014/main" id="{69223252-4105-E95A-BCC9-D9198C16D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9380562" y="3109925"/>
              <a:ext cx="1238250" cy="76200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7" name="Picture 7" descr="lenove03">
            <a:extLst>
              <a:ext uri="{FF2B5EF4-FFF2-40B4-BE49-F238E27FC236}">
                <a16:creationId xmlns:a16="http://schemas.microsoft.com/office/drawing/2014/main" id="{6477FCAB-4F1F-E3CD-66F0-47F600CA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57950" y="5000636"/>
            <a:ext cx="819150" cy="504825"/>
          </a:xfrm>
          <a:prstGeom prst="rect">
            <a:avLst/>
          </a:prstGeom>
          <a:noFill/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54C8B12-A200-4807-90F6-17E517FA1717}"/>
              </a:ext>
            </a:extLst>
          </p:cNvPr>
          <p:cNvSpPr/>
          <p:nvPr/>
        </p:nvSpPr>
        <p:spPr>
          <a:xfrm>
            <a:off x="571472" y="3071810"/>
            <a:ext cx="8072494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计算机内部的命令和数据均是用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表示！</a:t>
            </a:r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8E65E1-8C0C-EDC8-DD3F-48DA1BEF29DE}"/>
              </a:ext>
            </a:extLst>
          </p:cNvPr>
          <p:cNvSpPr/>
          <p:nvPr/>
        </p:nvSpPr>
        <p:spPr>
          <a:xfrm>
            <a:off x="571472" y="4071942"/>
            <a:ext cx="8072494" cy="17859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计算机只能识别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，即它的语言是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它只能做非常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简单的操作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比如二进制加法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668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AEDC-3EB1-06DF-C3CD-ED9A40419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什么是程序设计语言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19D04-DFD4-B9E3-59C0-BFA17C9E0D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人与计算机的交流鸿沟</a:t>
            </a:r>
            <a:endParaRPr lang="zh-CN" altLang="en-US" sz="2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6" descr="lenove01">
            <a:extLst>
              <a:ext uri="{FF2B5EF4-FFF2-40B4-BE49-F238E27FC236}">
                <a16:creationId xmlns:a16="http://schemas.microsoft.com/office/drawing/2014/main" id="{3D99DC10-320D-9C48-B4B7-831329A1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779730"/>
            <a:ext cx="2000264" cy="15779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2" descr="http://pic.58pic.com/58pic/14/79/70/99658PICKgP_1024.jpg">
            <a:extLst>
              <a:ext uri="{FF2B5EF4-FFF2-40B4-BE49-F238E27FC236}">
                <a16:creationId xmlns:a16="http://schemas.microsoft.com/office/drawing/2014/main" id="{9D561F24-7011-2F9C-3DE8-B9771795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643182"/>
            <a:ext cx="844525" cy="1816884"/>
          </a:xfrm>
          <a:prstGeom prst="rect">
            <a:avLst/>
          </a:prstGeom>
          <a:noFill/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5B59685-A298-7A23-4140-507B006AE10F}"/>
              </a:ext>
            </a:extLst>
          </p:cNvPr>
          <p:cNvSpPr/>
          <p:nvPr/>
        </p:nvSpPr>
        <p:spPr>
          <a:xfrm>
            <a:off x="1046960" y="4572008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帮我计算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05B488-3539-27E2-FDCA-5F268ECCAADF}"/>
              </a:ext>
            </a:extLst>
          </p:cNvPr>
          <p:cNvSpPr/>
          <p:nvPr/>
        </p:nvSpPr>
        <p:spPr>
          <a:xfrm>
            <a:off x="5643570" y="4500570"/>
            <a:ext cx="898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BB9705-C345-908B-A834-245C2F26CB4E}"/>
              </a:ext>
            </a:extLst>
          </p:cNvPr>
          <p:cNvSpPr/>
          <p:nvPr/>
        </p:nvSpPr>
        <p:spPr>
          <a:xfrm>
            <a:off x="6572264" y="4579631"/>
            <a:ext cx="437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7F6C61-14C8-6AF9-3B44-D223FD177B0F}"/>
              </a:ext>
            </a:extLst>
          </p:cNvPr>
          <p:cNvSpPr/>
          <p:nvPr/>
        </p:nvSpPr>
        <p:spPr>
          <a:xfrm>
            <a:off x="7072330" y="4497181"/>
            <a:ext cx="714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7047B7C-806E-8069-6245-F6113F7E62EB}"/>
              </a:ext>
            </a:extLst>
          </p:cNvPr>
          <p:cNvCxnSpPr/>
          <p:nvPr/>
        </p:nvCxnSpPr>
        <p:spPr>
          <a:xfrm rot="5400000">
            <a:off x="2322497" y="3893347"/>
            <a:ext cx="3214710" cy="1588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2BC491C-63D6-E350-CEAB-5DD9E2113B35}"/>
              </a:ext>
            </a:extLst>
          </p:cNvPr>
          <p:cNvSpPr/>
          <p:nvPr/>
        </p:nvSpPr>
        <p:spPr>
          <a:xfrm>
            <a:off x="2500298" y="34290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人语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1AB8DA-F6EB-AA4D-3B21-2296C8BB84B5}"/>
              </a:ext>
            </a:extLst>
          </p:cNvPr>
          <p:cNvSpPr/>
          <p:nvPr/>
        </p:nvSpPr>
        <p:spPr>
          <a:xfrm>
            <a:off x="4286248" y="34290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机语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CFAE8-7FFF-25E3-FDB4-0996A3368929}"/>
              </a:ext>
            </a:extLst>
          </p:cNvPr>
          <p:cNvSpPr/>
          <p:nvPr/>
        </p:nvSpPr>
        <p:spPr>
          <a:xfrm>
            <a:off x="3105494" y="557214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对牛弹琴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00F4E2-C0FD-EFB5-E41E-EAC04B747CC3}"/>
              </a:ext>
            </a:extLst>
          </p:cNvPr>
          <p:cNvSpPr/>
          <p:nvPr/>
        </p:nvSpPr>
        <p:spPr>
          <a:xfrm>
            <a:off x="928662" y="5429264"/>
            <a:ext cx="71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得用一种人、机双方都能听到懂的语言进行沟通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这种语言就是程序设计语言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21451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  <p:bldP spid="27" grpId="0"/>
      <p:bldP spid="28" grpId="0"/>
      <p:bldP spid="28" grpId="1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AEDC-3EB1-06DF-C3CD-ED9A40419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什么是程序设计语言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19D04-DFD4-B9E3-59C0-BFA17C9E0D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机器语言的诞生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38">
            <a:extLst>
              <a:ext uri="{FF2B5EF4-FFF2-40B4-BE49-F238E27FC236}">
                <a16:creationId xmlns:a16="http://schemas.microsoft.com/office/drawing/2014/main" id="{922B012D-466B-2B6C-23C6-4EDFA00A7DD5}"/>
              </a:ext>
            </a:extLst>
          </p:cNvPr>
          <p:cNvSpPr/>
          <p:nvPr/>
        </p:nvSpPr>
        <p:spPr>
          <a:xfrm>
            <a:off x="2000232" y="4223330"/>
            <a:ext cx="4643470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pic>
        <p:nvPicPr>
          <p:cNvPr id="5" name="Picture 6" descr="lenove01">
            <a:extLst>
              <a:ext uri="{FF2B5EF4-FFF2-40B4-BE49-F238E27FC236}">
                <a16:creationId xmlns:a16="http://schemas.microsoft.com/office/drawing/2014/main" id="{C9D33E21-1F2B-2AE3-FE10-AC4497E25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786190"/>
            <a:ext cx="1901686" cy="15001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ttp://pic.58pic.com/58pic/14/79/70/99658PICKgP_1024.jpg">
            <a:extLst>
              <a:ext uri="{FF2B5EF4-FFF2-40B4-BE49-F238E27FC236}">
                <a16:creationId xmlns:a16="http://schemas.microsoft.com/office/drawing/2014/main" id="{176FE8BF-9DF2-ABA5-F165-6130E22A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286124"/>
            <a:ext cx="1000132" cy="2151652"/>
          </a:xfrm>
          <a:prstGeom prst="rect">
            <a:avLst/>
          </a:prstGeom>
          <a:noFill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CE3604-73EA-33BA-AE38-CF870D7E68F9}"/>
              </a:ext>
            </a:extLst>
          </p:cNvPr>
          <p:cNvSpPr/>
          <p:nvPr/>
        </p:nvSpPr>
        <p:spPr>
          <a:xfrm>
            <a:off x="2062000" y="2357430"/>
            <a:ext cx="4581702" cy="941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让计算机完成两个数相加的任务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程序可能是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17B98B-3887-FD11-D063-734EDC07A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298" y="3284984"/>
            <a:ext cx="3643338" cy="141764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2800" b="1" dirty="0">
                <a:solidFill>
                  <a:srgbClr val="33CCFF"/>
                </a:solidFill>
                <a:latin typeface="Courier New" panose="02070309020205020404" pitchFamily="49" charset="0"/>
              </a:rPr>
              <a:t>0110001100000110</a:t>
            </a:r>
          </a:p>
          <a:p>
            <a:r>
              <a:rPr lang="en-US" altLang="zh-CN" sz="2800" b="1" dirty="0">
                <a:solidFill>
                  <a:srgbClr val="33CCFF"/>
                </a:solidFill>
                <a:latin typeface="Courier New" panose="02070309020205020404" pitchFamily="49" charset="0"/>
              </a:rPr>
              <a:t>0110010111001100</a:t>
            </a:r>
          </a:p>
          <a:p>
            <a:r>
              <a:rPr lang="en-US" altLang="zh-CN" sz="2800" b="1" dirty="0">
                <a:solidFill>
                  <a:srgbClr val="33CCFF"/>
                </a:solidFill>
                <a:latin typeface="Courier New" panose="02070309020205020404" pitchFamily="49" charset="0"/>
              </a:rPr>
              <a:t>0000110000011011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C66D0C-D84D-C5A0-657C-CC8FD2781D20}"/>
              </a:ext>
            </a:extLst>
          </p:cNvPr>
          <p:cNvSpPr/>
          <p:nvPr/>
        </p:nvSpPr>
        <p:spPr>
          <a:xfrm>
            <a:off x="1928794" y="6171403"/>
            <a:ext cx="5416868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难学、难记、难写、难改、难维护！！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3AB9CB1-DE23-4D40-947F-657AB096A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838" y="4747664"/>
            <a:ext cx="3643338" cy="141764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2800" b="1" dirty="0" err="1">
                <a:solidFill>
                  <a:srgbClr val="33CCFF"/>
                </a:solidFill>
                <a:latin typeface="Courier New" panose="02070309020205020404" pitchFamily="49" charset="0"/>
              </a:rPr>
              <a:t>mov</a:t>
            </a:r>
            <a:r>
              <a:rPr lang="en-US" altLang="zh-CN" sz="2800" b="1" dirty="0">
                <a:solidFill>
                  <a:srgbClr val="33CCFF"/>
                </a:solidFill>
                <a:latin typeface="Courier New" panose="02070309020205020404" pitchFamily="49" charset="0"/>
              </a:rPr>
              <a:t> al, num1</a:t>
            </a:r>
          </a:p>
          <a:p>
            <a:r>
              <a:rPr lang="en-US" altLang="zh-CN" sz="2800" b="1" dirty="0">
                <a:solidFill>
                  <a:srgbClr val="33CCFF"/>
                </a:solidFill>
                <a:latin typeface="Courier New" panose="02070309020205020404" pitchFamily="49" charset="0"/>
              </a:rPr>
              <a:t>add al, num2</a:t>
            </a:r>
          </a:p>
          <a:p>
            <a:r>
              <a:rPr lang="en-US" altLang="zh-CN" sz="2800" b="1" dirty="0" err="1">
                <a:solidFill>
                  <a:srgbClr val="33CCFF"/>
                </a:solidFill>
                <a:latin typeface="Courier New" panose="02070309020205020404" pitchFamily="49" charset="0"/>
              </a:rPr>
              <a:t>mov</a:t>
            </a:r>
            <a:r>
              <a:rPr lang="en-US" altLang="zh-CN" sz="2800" b="1" dirty="0">
                <a:solidFill>
                  <a:srgbClr val="33CCFF"/>
                </a:solidFill>
                <a:latin typeface="Courier New" panose="02070309020205020404" pitchFamily="49" charset="0"/>
              </a:rPr>
              <a:t> num3, al</a:t>
            </a:r>
          </a:p>
        </p:txBody>
      </p:sp>
    </p:spTree>
    <p:extLst>
      <p:ext uri="{BB962C8B-B14F-4D97-AF65-F5344CB8AC3E}">
        <p14:creationId xmlns:p14="http://schemas.microsoft.com/office/powerpoint/2010/main" val="395285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AEDC-3EB1-06DF-C3CD-ED9A40419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什么是程序设计语言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19D04-DFD4-B9E3-59C0-BFA17C9E0D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高级程序设计语言的产生</a:t>
            </a:r>
            <a:endParaRPr lang="zh-CN" altLang="en-US" sz="2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38">
            <a:extLst>
              <a:ext uri="{FF2B5EF4-FFF2-40B4-BE49-F238E27FC236}">
                <a16:creationId xmlns:a16="http://schemas.microsoft.com/office/drawing/2014/main" id="{E2D4A43D-F847-B74F-925F-C7C9EAC59CC3}"/>
              </a:ext>
            </a:extLst>
          </p:cNvPr>
          <p:cNvSpPr/>
          <p:nvPr/>
        </p:nvSpPr>
        <p:spPr>
          <a:xfrm>
            <a:off x="2000232" y="3580388"/>
            <a:ext cx="3651888" cy="5715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pic>
        <p:nvPicPr>
          <p:cNvPr id="5" name="Picture 6" descr="lenove01">
            <a:extLst>
              <a:ext uri="{FF2B5EF4-FFF2-40B4-BE49-F238E27FC236}">
                <a16:creationId xmlns:a16="http://schemas.microsoft.com/office/drawing/2014/main" id="{57FDE1C1-C03A-45D5-B68B-46E78219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8786" y="2928934"/>
            <a:ext cx="1901686" cy="1785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ttp://pic.58pic.com/58pic/14/79/70/99658PICKgP_1024.jpg">
            <a:extLst>
              <a:ext uri="{FF2B5EF4-FFF2-40B4-BE49-F238E27FC236}">
                <a16:creationId xmlns:a16="http://schemas.microsoft.com/office/drawing/2014/main" id="{ACE5DBE6-3816-A4EB-4EA2-F75C5FF2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643182"/>
            <a:ext cx="1000132" cy="2151652"/>
          </a:xfrm>
          <a:prstGeom prst="rect">
            <a:avLst/>
          </a:prstGeom>
          <a:noFill/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FEB97CA8-7F66-6452-AA09-D43BEA5F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2857496"/>
            <a:ext cx="714380" cy="1857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编译程序</a:t>
            </a:r>
            <a:endParaRPr lang="en-US" altLang="zh-CN" sz="28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F33A1C-F5C7-B37B-C162-5DCB56A71380}"/>
              </a:ext>
            </a:extLst>
          </p:cNvPr>
          <p:cNvSpPr/>
          <p:nvPr/>
        </p:nvSpPr>
        <p:spPr>
          <a:xfrm>
            <a:off x="3143240" y="3286124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 + 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14">
            <a:extLst>
              <a:ext uri="{FF2B5EF4-FFF2-40B4-BE49-F238E27FC236}">
                <a16:creationId xmlns:a16="http://schemas.microsoft.com/office/drawing/2014/main" id="{630DF1A0-89BA-6E7B-3170-3F50A2F587F2}"/>
              </a:ext>
            </a:extLst>
          </p:cNvPr>
          <p:cNvSpPr/>
          <p:nvPr/>
        </p:nvSpPr>
        <p:spPr>
          <a:xfrm>
            <a:off x="2428860" y="4357694"/>
            <a:ext cx="3357586" cy="1285884"/>
          </a:xfrm>
          <a:prstGeom prst="wedgeRoundRectCallout">
            <a:avLst>
              <a:gd name="adj1" fmla="val -14751"/>
              <a:gd name="adj2" fmla="val -107410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这种接近自然语言和数学语言的语言，叫做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C396C1-92B6-A9E0-B6D3-105802976BCA}"/>
              </a:ext>
            </a:extLst>
          </p:cNvPr>
          <p:cNvSpPr/>
          <p:nvPr/>
        </p:nvSpPr>
        <p:spPr>
          <a:xfrm>
            <a:off x="214282" y="4857760"/>
            <a:ext cx="8929718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程序设计语言是人们让计算机做事情的语言！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E095EC-61D6-930D-850D-1E530FC87FB8}"/>
              </a:ext>
            </a:extLst>
          </p:cNvPr>
          <p:cNvSpPr/>
          <p:nvPr/>
        </p:nvSpPr>
        <p:spPr>
          <a:xfrm>
            <a:off x="857224" y="5379229"/>
            <a:ext cx="7358114" cy="9787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先后出现几千种高级语言，广泛使用的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多种，其中最常用的有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455DFB55-2ECF-8561-D7A2-BAE43584220D}"/>
              </a:ext>
            </a:extLst>
          </p:cNvPr>
          <p:cNvSpPr txBox="1"/>
          <p:nvPr/>
        </p:nvSpPr>
        <p:spPr>
          <a:xfrm>
            <a:off x="6449908" y="3573016"/>
            <a:ext cx="42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3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F4B8A-6D00-C29F-156C-99A12AC2D8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B8F3E3-77B4-BEC1-8E3D-4D3535387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4549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F527AE-371E-A3C1-D5D7-A6E9458FA322}"/>
              </a:ext>
            </a:extLst>
          </p:cNvPr>
          <p:cNvSpPr/>
          <p:nvPr/>
        </p:nvSpPr>
        <p:spPr>
          <a:xfrm>
            <a:off x="899592" y="1670328"/>
            <a:ext cx="74168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pic>
        <p:nvPicPr>
          <p:cNvPr id="6" name="Picture 1" descr="C:\Users\Linyuanshan\AppData\Roaming\Tencent\Users\116979142\QQ\WinTemp\RichOle\C@2DH`GJ5J)74@J_FF`PLQT.png">
            <a:extLst>
              <a:ext uri="{FF2B5EF4-FFF2-40B4-BE49-F238E27FC236}">
                <a16:creationId xmlns:a16="http://schemas.microsoft.com/office/drawing/2014/main" id="{09449E5E-760D-CA1F-C17A-A80ABA5F4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9"/>
          <a:stretch>
            <a:fillRect/>
          </a:stretch>
        </p:blipFill>
        <p:spPr bwMode="auto">
          <a:xfrm>
            <a:off x="681127" y="2398152"/>
            <a:ext cx="803584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145DBC9-75DF-E393-C8DE-50D35BF6C61E}"/>
              </a:ext>
            </a:extLst>
          </p:cNvPr>
          <p:cNvSpPr/>
          <p:nvPr/>
        </p:nvSpPr>
        <p:spPr>
          <a:xfrm>
            <a:off x="682614" y="2924944"/>
            <a:ext cx="782950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F4B8A-6D00-C29F-156C-99A12AC2D8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D4D3C78-A45C-7826-83EB-4F830E8AE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26994"/>
            <a:ext cx="7581900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F6AFBC8D-CBF6-F57C-DDC9-6B9EF1E82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7"/>
          <a:stretch>
            <a:fillRect/>
          </a:stretch>
        </p:blipFill>
        <p:spPr bwMode="auto">
          <a:xfrm>
            <a:off x="781050" y="4294810"/>
            <a:ext cx="7581900" cy="2197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7CC2738-247E-B216-1642-6405B8F752E2}"/>
              </a:ext>
            </a:extLst>
          </p:cNvPr>
          <p:cNvSpPr/>
          <p:nvPr/>
        </p:nvSpPr>
        <p:spPr>
          <a:xfrm>
            <a:off x="899592" y="5303458"/>
            <a:ext cx="74168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E09227-0E6A-A948-A772-767E78BCB8A8}"/>
              </a:ext>
            </a:extLst>
          </p:cNvPr>
          <p:cNvCxnSpPr/>
          <p:nvPr/>
        </p:nvCxnSpPr>
        <p:spPr>
          <a:xfrm flipV="1">
            <a:off x="5148064" y="1919082"/>
            <a:ext cx="5040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469E779-1AE6-B827-33A4-28BA4A3612CB}"/>
              </a:ext>
            </a:extLst>
          </p:cNvPr>
          <p:cNvSpPr/>
          <p:nvPr/>
        </p:nvSpPr>
        <p:spPr>
          <a:xfrm>
            <a:off x="5652120" y="154975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" descr="C:\Users\Linyuanshan\AppData\Roaming\Tencent\Users\116979142\QQ\WinTemp\RichOle\T]$K]SD{X$Q%Z]4$)OCR0DN.png">
            <a:extLst>
              <a:ext uri="{FF2B5EF4-FFF2-40B4-BE49-F238E27FC236}">
                <a16:creationId xmlns:a16="http://schemas.microsoft.com/office/drawing/2014/main" id="{E9B3CAC6-1060-DC22-9380-F637E288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24744"/>
            <a:ext cx="7581900" cy="3170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AE4C13D-C406-0E9F-C25C-48E0E238DDE3}"/>
              </a:ext>
            </a:extLst>
          </p:cNvPr>
          <p:cNvCxnSpPr/>
          <p:nvPr/>
        </p:nvCxnSpPr>
        <p:spPr>
          <a:xfrm flipV="1">
            <a:off x="5450892" y="2001250"/>
            <a:ext cx="404428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A67960A-391F-2BA4-1280-ABF1F5976152}"/>
              </a:ext>
            </a:extLst>
          </p:cNvPr>
          <p:cNvSpPr/>
          <p:nvPr/>
        </p:nvSpPr>
        <p:spPr>
          <a:xfrm>
            <a:off x="5804520" y="1702150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0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75156-7B85-9454-17AF-0CBBC1E2A6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语言是古老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(1973)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而长青的编程语言，常年占据各类排行榜前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名，有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前（钱）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途；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在系统软件、嵌入式开发领域占据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无可代替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的位置；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它的语法是很多其他编程语言的基础，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容易过渡到任何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一种语言（特别是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等）；</a:t>
            </a:r>
          </a:p>
          <a:p>
            <a:pPr lvl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是数据结构、操作系统、编译原理、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后续课程前进的基石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13E0A-3AFA-67B4-C474-663CEFCC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ACF4B-2243-F42C-87DB-06E8EF8A31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语言作为第一门高级程序设计语言的原因：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899061"/>
      </p:ext>
    </p:extLst>
  </p:cSld>
  <p:clrMapOvr>
    <a:masterClrMapping/>
  </p:clrMapOvr>
</p:sld>
</file>

<file path=ppt/theme/theme1.xml><?xml version="1.0" encoding="utf-8"?>
<a:theme xmlns:a="http://schemas.openxmlformats.org/drawingml/2006/main" name="C教材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accent1">
              <a:lumMod val="75000"/>
            </a:schemeClr>
          </a:solidFill>
        </a:ln>
      </a:spPr>
      <a:bodyPr anchor="ctr"/>
      <a:lstStyle>
        <a:defPPr algn="ctr" eaLnBrk="1" fontAlgn="auto" hangingPunct="1">
          <a:spcBef>
            <a:spcPts val="0"/>
          </a:spcBef>
          <a:spcAft>
            <a:spcPts val="0"/>
          </a:spcAft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1007</Words>
  <Application>Microsoft Office PowerPoint</Application>
  <PresentationFormat>全屏显示(4:3)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Arial</vt:lpstr>
      <vt:lpstr>Calibri</vt:lpstr>
      <vt:lpstr>Courier New</vt:lpstr>
      <vt:lpstr>Times New Roman</vt:lpstr>
      <vt:lpstr>Wingdings</vt:lpstr>
      <vt:lpstr>C教材模版</vt:lpstr>
      <vt:lpstr>第一章   C语言概述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远山 林</dc:creator>
  <cp:lastModifiedBy>远山 林</cp:lastModifiedBy>
  <cp:revision>12</cp:revision>
  <dcterms:created xsi:type="dcterms:W3CDTF">2024-07-31T14:49:52Z</dcterms:created>
  <dcterms:modified xsi:type="dcterms:W3CDTF">2024-08-06T07:08:50Z</dcterms:modified>
</cp:coreProperties>
</file>