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D3AAE0-7626-4E28-991E-4211FF64D9D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y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6D7"/>
    <a:srgbClr val="C5C9D9"/>
    <a:srgbClr val="C5D7DB"/>
    <a:srgbClr val="C4DDD3"/>
    <a:srgbClr val="C4DFC4"/>
    <a:srgbClr val="D5E0C4"/>
    <a:srgbClr val="C5D2DA"/>
    <a:srgbClr val="C5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C149A-2768-4871-A646-4415B5AEDDA9}" v="24" dt="2024-07-31T15:22:35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244" autoAdjust="0"/>
  </p:normalViewPr>
  <p:slideViewPr>
    <p:cSldViewPr>
      <p:cViewPr varScale="1">
        <p:scale>
          <a:sx n="84" d="100"/>
          <a:sy n="84" d="100"/>
        </p:scale>
        <p:origin x="115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itchFamily="34" charset="-122"/>
            <a:ea typeface="微软雅黑" pitchFamily="34" charset="-122"/>
          </a:endParaRPr>
        </a:p>
      </dgm:t>
    </dgm:pt>
    <dgm:pt modelId="{0260C1D6-D8C0-4294-ABE8-A60A10B53602}" type="par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D50981F3-679B-4CE9-9AA5-41FC05F778CF}" type="sibTrans" cxnId="{48BCE1F9-8001-4B65-9A6B-CC2634F14B82}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2004-D88D-40DD-8850-F001CB09A20D}">
      <dsp:nvSpPr>
        <dsp:cNvPr id="0" name=""/>
        <dsp:cNvSpPr/>
      </dsp:nvSpPr>
      <dsp:spPr>
        <a:xfrm>
          <a:off x="0" y="0"/>
          <a:ext cx="8429684" cy="76815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i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98" y="37498"/>
        <a:ext cx="8354688" cy="69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F469D7-9704-476B-A1A3-99055D35411A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423DFC-B605-4D42-9250-06D4EC6F7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0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6006-6E46-4CA8-96A3-D6458F4D5A6E}" type="datetimeFigureOut">
              <a:rPr lang="zh-CN" altLang="en-US"/>
              <a:pPr>
                <a:defRPr/>
              </a:pPr>
              <a:t>2024/7/31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A6F-E5BE-426E-BFC9-36067E6EC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699356"/>
            <a:ext cx="9144000" cy="235743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071938"/>
            <a:ext cx="9144000" cy="2143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2473"/>
            <a:ext cx="7772400" cy="79451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B323-F620-4644-9494-E0DFD0D416D1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CEE8-EB98-4E99-880E-BF0E6F84E9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5CBA-D54D-4247-9F79-41D9CCF397B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B340-0BF3-4BA7-B8B7-F7AEB1E206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016E-217A-4D0E-8109-7EE50AE4A469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CCF0-497A-42FA-A5C5-C1768B70E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B1E6-975C-4995-BA48-8A11475CA287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BBA2-7C7A-46B8-85E5-1B2AA0ADF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262-796A-4EAB-8117-941E1DECB007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5BF1-C40C-427B-BA2E-0D60139A9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5DDB-9E60-4152-A276-6A6D27EF1695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40C2-35A9-46B8-8B02-E8590DB14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E0AB-D52B-41E3-B8E1-395D9F792D5A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7634-BB17-46D9-97A5-CBA193115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D7E5-8E84-4755-9663-CFD559248EBC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F7D1-9964-4500-8246-AB2115293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DB9C1-9FF6-4A7E-A098-3B8CD955C87F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C8D0-82BA-4D04-AD80-02B0309B4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31409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5" name="图示 14"/>
          <p:cNvGraphicFramePr/>
          <p:nvPr userDrawn="1">
            <p:extLst>
              <p:ext uri="{D42A27DB-BD31-4B8C-83A1-F6EECF244321}">
                <p14:modId xmlns:p14="http://schemas.microsoft.com/office/powerpoint/2010/main" val="50344576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1" y="1252155"/>
            <a:ext cx="4392488" cy="504701"/>
          </a:xfrm>
        </p:spPr>
        <p:txBody>
          <a:bodyPr/>
          <a:lstStyle>
            <a:lvl1pPr marL="0" indent="0">
              <a:buNone/>
              <a:defRPr lang="zh-CN" altLang="en-US" sz="24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7"/>
          </p:nvPr>
        </p:nvSpPr>
        <p:spPr>
          <a:xfrm>
            <a:off x="539552" y="2060848"/>
            <a:ext cx="8247290" cy="38155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445860-8612-F97E-6845-3EFE5E763B7D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69A312-F33A-3CA9-3592-6DC72B332FD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3D5BBD0-51FB-F875-FA8E-480899DF5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98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71550" indent="-514350">
              <a:lnSpc>
                <a:spcPct val="150000"/>
              </a:lnSpc>
              <a:buFont typeface="Wingdings" panose="05000000000000000000" pitchFamily="2" charset="2"/>
              <a:buChar char="ü"/>
              <a:defRPr sz="22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2FA5AA-F121-D09F-F9BC-7140EBD6031B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5D82E1-C8DB-03BE-9344-4E39FA10053D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BBA011-C3B5-7E44-4580-965A8E712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DE809D4B-FCFE-6618-859E-3074FC44E4F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25950044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037294EB-6F8C-392B-85D6-BCAA4C65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0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程序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>
            <a:cxnSpLocks/>
          </p:cNvCxnSpPr>
          <p:nvPr userDrawn="1"/>
        </p:nvCxnSpPr>
        <p:spPr>
          <a:xfrm>
            <a:off x="4427984" y="1916832"/>
            <a:ext cx="0" cy="436090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179512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4572000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C7EB2B-B792-F210-11CA-EDC232F0EB00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40702A-36FE-BF34-F188-C70B332809C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A12C65A-1ECA-3733-B01B-CF37548DE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BC22DBD0-16D7-5637-CB1F-CE10DE49EC0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73503521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EB3578EC-9381-BB52-D036-966B545A9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0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C3ECA4F-EFC8-7E08-74CA-FEDB601282DE}"/>
              </a:ext>
            </a:extLst>
          </p:cNvPr>
          <p:cNvCxnSpPr/>
          <p:nvPr userDrawn="1"/>
        </p:nvCxnSpPr>
        <p:spPr>
          <a:xfrm>
            <a:off x="4427984" y="2060848"/>
            <a:ext cx="0" cy="41044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9"/>
          </p:nvPr>
        </p:nvSpPr>
        <p:spPr>
          <a:xfrm>
            <a:off x="323850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20"/>
          </p:nvPr>
        </p:nvSpPr>
        <p:spPr>
          <a:xfrm>
            <a:off x="4559821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98DB55-05BD-C636-68EE-3C4F2C0152C5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6F21D-1A3B-741A-8B5D-8817B5829C98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FF4BDD8-6F8D-54E4-A8F0-2733E6EFA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AAB37769-9A95-D1C0-94D3-3ACB926574D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5146690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0E6B0A3E-EF62-F3CD-2796-053B7FA437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1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323850" y="2059657"/>
            <a:ext cx="8496300" cy="4177655"/>
          </a:xfrm>
        </p:spPr>
        <p:txBody>
          <a:bodyPr/>
          <a:lstStyle>
            <a:lvl1pPr>
              <a:lnSpc>
                <a:spcPct val="150000"/>
              </a:lnSpc>
              <a:defRPr lang="zh-CN" altLang="en-US" sz="24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Arial" pitchFamily="34" charset="0"/>
              <a:buChar char="•"/>
              <a:defRPr lang="zh-CN" altLang="en-US" sz="24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37ECB9-7D51-D8F4-A0F7-5FAFCE19977F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D4EB76-D036-A1BE-7F23-75C70CD7CC93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2288E44-8C82-BD76-2BCC-17B70526D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82FD220C-3877-6037-6EDC-9009E3AC1AA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占位符 12">
            <a:extLst>
              <a:ext uri="{FF2B5EF4-FFF2-40B4-BE49-F238E27FC236}">
                <a16:creationId xmlns:a16="http://schemas.microsoft.com/office/drawing/2014/main" id="{0E53FDD7-E8B5-34E3-CCE7-1B95C481A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08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字下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2091818"/>
            <a:ext cx="8280722" cy="1553082"/>
          </a:xfrm>
        </p:spPr>
        <p:txBody>
          <a:bodyPr/>
          <a:lstStyle>
            <a:lvl1pPr>
              <a:defRPr lang="zh-CN" altLang="en-US" sz="2400" b="1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7" name="内容占位符 46"/>
          <p:cNvSpPr>
            <a:spLocks noGrp="1"/>
          </p:cNvSpPr>
          <p:nvPr>
            <p:ph sz="quarter" idx="18"/>
          </p:nvPr>
        </p:nvSpPr>
        <p:spPr>
          <a:xfrm>
            <a:off x="539750" y="3789040"/>
            <a:ext cx="8280721" cy="223234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20C22B-97F2-05DA-C7FC-FC64D644B1D1}"/>
              </a:ext>
            </a:extLst>
          </p:cNvPr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BB0E08-CFAD-7C42-1D81-2A7F777154AC}"/>
              </a:ext>
            </a:extLst>
          </p:cNvPr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6BB1AE6-C714-3D5F-B255-273C321A7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CA121E6-6277-179B-B32B-77B3C0B6F61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3482942"/>
              </p:ext>
            </p:extLst>
          </p:nvPr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8A3B705D-D54B-F322-6CB2-FFE08BD38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6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15616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1412776"/>
            <a:ext cx="8352730" cy="4752528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lang="zh-CN" altLang="en-US" sz="28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539552" y="252016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1383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ED159C-1A6F-47B8-BAC2-AA324F133C9B}" type="datetimeFigureOut">
              <a:rPr lang="zh-CN" altLang="en-US"/>
              <a:pPr>
                <a:defRPr/>
              </a:pPr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57CFEFE-8A8B-4519-9E22-38B8C8759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1" r:id="rId5"/>
    <p:sldLayoutId id="2147483664" r:id="rId6"/>
    <p:sldLayoutId id="2147483662" r:id="rId7"/>
    <p:sldLayoutId id="2147483663" r:id="rId8"/>
    <p:sldLayoutId id="2147483667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bg1"/>
          </a:solidFill>
          <a:latin typeface="Calibri" pitchFamily="34" charset="0"/>
          <a:ea typeface="宋体" pitchFamily="2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文件</a:t>
            </a:r>
          </a:p>
        </p:txBody>
      </p:sp>
    </p:spTree>
    <p:extLst>
      <p:ext uri="{BB962C8B-B14F-4D97-AF65-F5344CB8AC3E}">
        <p14:creationId xmlns:p14="http://schemas.microsoft.com/office/powerpoint/2010/main" val="382891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“读”文件的代码：</a:t>
            </a:r>
            <a:endParaRPr lang="zh-CN" altLang="en-US" sz="2800" b="1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2D537-254A-B1B0-17C3-DE05D7BB85DA}"/>
              </a:ext>
            </a:extLst>
          </p:cNvPr>
          <p:cNvSpPr txBox="1"/>
          <p:nvPr/>
        </p:nvSpPr>
        <p:spPr>
          <a:xfrm>
            <a:off x="251520" y="2132856"/>
            <a:ext cx="425246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</a:t>
            </a:r>
          </a:p>
          <a:p>
            <a:r>
              <a:rPr lang="en-US" altLang="zh-CN" dirty="0"/>
              <a:t>int main(){  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iNo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strName</a:t>
            </a:r>
            <a:r>
              <a:rPr lang="en-US" altLang="zh-CN" dirty="0"/>
              <a:t>[32] = {0};  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iScores</a:t>
            </a:r>
            <a:r>
              <a:rPr lang="en-US" altLang="zh-CN" dirty="0"/>
              <a:t>[3] = {0};</a:t>
            </a:r>
          </a:p>
          <a:p>
            <a:r>
              <a:rPr lang="en-US" altLang="zh-CN" dirty="0"/>
              <a:t>    FILE* </a:t>
            </a:r>
            <a:r>
              <a:rPr lang="en-US" altLang="zh-CN" dirty="0" err="1"/>
              <a:t>pfIn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iTotalScore</a:t>
            </a:r>
            <a:r>
              <a:rPr lang="en-US" altLang="zh-CN" dirty="0"/>
              <a:t> = 0;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pfIn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("I:\\devc_projs\\teaching\\ stu_scores.txt", "r");</a:t>
            </a:r>
          </a:p>
          <a:p>
            <a:r>
              <a:rPr lang="en-US" altLang="zh-CN" dirty="0"/>
              <a:t>    if(!</a:t>
            </a:r>
            <a:r>
              <a:rPr lang="en-US" altLang="zh-CN" dirty="0" err="1"/>
              <a:t>pfIn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打开文件出错！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      return -1;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63870-2F23-F375-7C36-FB29A91C56E6}"/>
              </a:ext>
            </a:extLst>
          </p:cNvPr>
          <p:cNvSpPr txBox="1"/>
          <p:nvPr/>
        </p:nvSpPr>
        <p:spPr>
          <a:xfrm>
            <a:off x="4648001" y="2419494"/>
            <a:ext cx="446449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pPr lvl="2"/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(" </a:t>
            </a:r>
            <a:r>
              <a:rPr lang="zh-CN" altLang="en-US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学号   姓名 高数 英语 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语言 总分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\n"); </a:t>
            </a:r>
          </a:p>
          <a:p>
            <a:r>
              <a:rPr lang="en-US" altLang="zh-CN" dirty="0"/>
              <a:t>      while(!</a:t>
            </a:r>
            <a:r>
              <a:rPr lang="en-US" altLang="zh-CN" dirty="0" err="1"/>
              <a:t>feof</a:t>
            </a:r>
            <a:r>
              <a:rPr lang="en-US" altLang="zh-CN" dirty="0"/>
              <a:t>(</a:t>
            </a:r>
            <a:r>
              <a:rPr lang="en-US" altLang="zh-CN" dirty="0" err="1"/>
              <a:t>pfIn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fscanf</a:t>
            </a:r>
            <a:r>
              <a:rPr lang="en-US" altLang="zh-CN" dirty="0"/>
              <a:t>(</a:t>
            </a:r>
            <a:r>
              <a:rPr lang="en-US" altLang="zh-CN" dirty="0" err="1"/>
              <a:t>pfIn</a:t>
            </a:r>
            <a:r>
              <a:rPr lang="en-US" altLang="zh-CN" dirty="0"/>
              <a:t>, "%</a:t>
            </a:r>
            <a:r>
              <a:rPr lang="en-US" altLang="zh-CN" dirty="0" err="1"/>
              <a:t>d%s%d%d%d</a:t>
            </a:r>
            <a:r>
              <a:rPr lang="en-US" altLang="zh-CN" dirty="0"/>
              <a:t>\n", &amp;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, &amp;</a:t>
            </a:r>
            <a:r>
              <a:rPr lang="en-US" altLang="zh-CN" dirty="0" err="1"/>
              <a:t>iScores</a:t>
            </a:r>
            <a:r>
              <a:rPr lang="en-US" altLang="zh-CN" dirty="0"/>
              <a:t>[0], &amp;</a:t>
            </a:r>
            <a:r>
              <a:rPr lang="en-US" altLang="zh-CN" dirty="0" err="1"/>
              <a:t>iScores</a:t>
            </a:r>
            <a:r>
              <a:rPr lang="en-US" altLang="zh-CN" dirty="0"/>
              <a:t>[1], &amp;</a:t>
            </a:r>
            <a:r>
              <a:rPr lang="en-US" altLang="zh-CN" dirty="0" err="1"/>
              <a:t>iScores</a:t>
            </a:r>
            <a:r>
              <a:rPr lang="en-US" altLang="zh-CN" dirty="0"/>
              <a:t>[2]);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iTotalScore</a:t>
            </a:r>
            <a:r>
              <a:rPr lang="en-US" altLang="zh-CN" dirty="0"/>
              <a:t> = </a:t>
            </a:r>
            <a:r>
              <a:rPr lang="en-US" altLang="zh-CN" dirty="0" err="1"/>
              <a:t>iScores</a:t>
            </a:r>
            <a:r>
              <a:rPr lang="en-US" altLang="zh-CN" dirty="0"/>
              <a:t>[0] + </a:t>
            </a:r>
            <a:r>
              <a:rPr lang="en-US" altLang="zh-CN" dirty="0" err="1"/>
              <a:t>iScores</a:t>
            </a:r>
            <a:r>
              <a:rPr lang="en-US" altLang="zh-CN" dirty="0"/>
              <a:t>[1] + </a:t>
            </a:r>
            <a:r>
              <a:rPr lang="en-US" altLang="zh-CN" dirty="0" err="1"/>
              <a:t>iScores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printf</a:t>
            </a:r>
            <a:r>
              <a:rPr lang="en-US" altLang="zh-CN" dirty="0"/>
              <a:t>("%d, %s, %d,  %d,  %d,  %d\n", 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,  </a:t>
            </a:r>
            <a:r>
              <a:rPr lang="en-US" altLang="zh-CN" dirty="0" err="1"/>
              <a:t>iScores</a:t>
            </a:r>
            <a:r>
              <a:rPr lang="en-US" altLang="zh-CN" dirty="0"/>
              <a:t>[0], </a:t>
            </a:r>
            <a:r>
              <a:rPr lang="en-US" altLang="zh-CN" dirty="0" err="1"/>
              <a:t>iScores</a:t>
            </a:r>
            <a:r>
              <a:rPr lang="en-US" altLang="zh-CN" dirty="0"/>
              <a:t>[1], </a:t>
            </a:r>
            <a:r>
              <a:rPr lang="en-US" altLang="zh-CN" dirty="0" err="1"/>
              <a:t>iScores</a:t>
            </a:r>
            <a:r>
              <a:rPr lang="en-US" altLang="zh-CN" dirty="0"/>
              <a:t>[2], </a:t>
            </a:r>
            <a:r>
              <a:rPr lang="en-US" altLang="zh-CN" dirty="0" err="1"/>
              <a:t>iTotalScore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	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146AB4-0C37-2634-7B3A-04C361EA986B}"/>
              </a:ext>
            </a:extLst>
          </p:cNvPr>
          <p:cNvCxnSpPr/>
          <p:nvPr/>
        </p:nvCxnSpPr>
        <p:spPr>
          <a:xfrm>
            <a:off x="4503986" y="2204864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3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二进制文件的读写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77361-CC8F-9975-F350-100CFBDE0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二进制文件的读写程序模板</a:t>
            </a:r>
            <a:endParaRPr lang="zh-CN" altLang="en-US" sz="2800" b="1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996856-6BA2-96A3-DC78-6D8E39775909}"/>
              </a:ext>
            </a:extLst>
          </p:cNvPr>
          <p:cNvSpPr txBox="1"/>
          <p:nvPr/>
        </p:nvSpPr>
        <p:spPr>
          <a:xfrm>
            <a:off x="216024" y="2296384"/>
            <a:ext cx="439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main(){ 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……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1: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以写模式打开文件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FILE *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pfOut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(…, “w”); 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2: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主循环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将数据写到文件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while( … ){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//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直接将数据原原本本写到文件中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“写”函数为：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5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3: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关闭文件，即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pfOut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4DC9B85-FFB1-156F-D9D7-0F2892DA384F}"/>
              </a:ext>
            </a:extLst>
          </p:cNvPr>
          <p:cNvSpPr txBox="1"/>
          <p:nvPr/>
        </p:nvSpPr>
        <p:spPr>
          <a:xfrm>
            <a:off x="4824536" y="2310064"/>
            <a:ext cx="4283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main(){ 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……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1: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以读模式打开文件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FILE *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pfIn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(…, “r”); 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2: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主循环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从文件读数据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while( … ){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//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从文件中直接把数据读取到对应的变量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“读”函数有：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5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3: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关闭文件，即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pfIn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8056E4B-4A4B-8186-4764-9A0291086958}"/>
              </a:ext>
            </a:extLst>
          </p:cNvPr>
          <p:cNvCxnSpPr/>
          <p:nvPr/>
        </p:nvCxnSpPr>
        <p:spPr>
          <a:xfrm>
            <a:off x="4680520" y="2204864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6">
            <a:extLst>
              <a:ext uri="{FF2B5EF4-FFF2-40B4-BE49-F238E27FC236}">
                <a16:creationId xmlns:a16="http://schemas.microsoft.com/office/drawing/2014/main" id="{2BC3F8EA-E1F7-9070-6682-49DF7ED686CB}"/>
              </a:ext>
            </a:extLst>
          </p:cNvPr>
          <p:cNvSpPr txBox="1"/>
          <p:nvPr/>
        </p:nvSpPr>
        <p:spPr>
          <a:xfrm>
            <a:off x="1151508" y="6280382"/>
            <a:ext cx="208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写文件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23E90A02-B3C1-3770-F685-1793CEE93FBB}"/>
              </a:ext>
            </a:extLst>
          </p:cNvPr>
          <p:cNvSpPr txBox="1"/>
          <p:nvPr/>
        </p:nvSpPr>
        <p:spPr>
          <a:xfrm>
            <a:off x="5832648" y="6280382"/>
            <a:ext cx="208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读文件</a:t>
            </a:r>
          </a:p>
        </p:txBody>
      </p:sp>
    </p:spTree>
    <p:extLst>
      <p:ext uri="{BB962C8B-B14F-4D97-AF65-F5344CB8AC3E}">
        <p14:creationId xmlns:p14="http://schemas.microsoft.com/office/powerpoint/2010/main" val="9136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01284D-02D4-0AD9-2F06-DE2316B128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4752330" cy="4248472"/>
          </a:xfrm>
        </p:spPr>
        <p:txBody>
          <a:bodyPr/>
          <a:lstStyle/>
          <a:p>
            <a:pPr lvl="0"/>
            <a:r>
              <a:rPr lang="zh-CN" altLang="en-US" sz="20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写函数</a:t>
            </a: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b="1" kern="1200" dirty="0"/>
              <a:t>int </a:t>
            </a:r>
            <a:r>
              <a:rPr lang="en-US" altLang="zh-CN" sz="2000" b="1" kern="1200" dirty="0" err="1"/>
              <a:t>fwrite</a:t>
            </a:r>
            <a:r>
              <a:rPr lang="en-US" altLang="zh-CN" sz="2000" b="1" kern="1200" dirty="0"/>
              <a:t>(void *buffer, unsigned size, unsigned count, FILE *</a:t>
            </a:r>
            <a:r>
              <a:rPr lang="en-US" altLang="zh-CN" sz="2000" b="1" kern="1200" dirty="0" err="1"/>
              <a:t>fp</a:t>
            </a:r>
            <a:r>
              <a:rPr lang="en-US" altLang="zh-CN" sz="2000" b="1" kern="1200" dirty="0"/>
              <a:t>)</a:t>
            </a:r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14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读函数：</a:t>
            </a:r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da-DK" altLang="zh-CN" sz="2000" b="1" kern="1200" dirty="0"/>
              <a:t>int fread(</a:t>
            </a:r>
            <a:r>
              <a:rPr lang="en-US" altLang="zh-CN" sz="2000" b="1" kern="1200" dirty="0"/>
              <a:t>void</a:t>
            </a:r>
            <a:r>
              <a:rPr lang="da-DK" altLang="zh-CN" sz="2000" b="1" kern="1200" dirty="0"/>
              <a:t> *buffer, unsigned size, unsigned count, FILE  *fp)</a:t>
            </a:r>
            <a:endParaRPr lang="zh-CN" altLang="en-US" sz="20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995EB-38F3-371C-E365-D033C5DA17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二进制文件的读写函数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86D92EC-561F-8055-C2C1-18BAA43F9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5888"/>
            <a:ext cx="8435975" cy="54451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二进制文件的读写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AD3B31-04E9-5479-0882-124666F2186E}"/>
              </a:ext>
            </a:extLst>
          </p:cNvPr>
          <p:cNvSpPr/>
          <p:nvPr/>
        </p:nvSpPr>
        <p:spPr>
          <a:xfrm>
            <a:off x="5032623" y="2060848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latin typeface="Times New Roman" pitchFamily="18" charset="0"/>
                <a:cs typeface="Times New Roman" pitchFamily="18" charset="0"/>
              </a:rPr>
              <a:t>示例：</a:t>
            </a: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= 10;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double 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= 12.5;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double 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[3] = {1.5, 3.0, 4.5};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可以用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代替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dValue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变量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12.5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写到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之后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的第一个元素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写到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12.5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之后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[0],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[1],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[2],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961C94-BA82-AA7E-A980-38A2369114CD}"/>
              </a:ext>
            </a:extLst>
          </p:cNvPr>
          <p:cNvSpPr/>
          <p:nvPr/>
        </p:nvSpPr>
        <p:spPr>
          <a:xfrm>
            <a:off x="5038848" y="4408537"/>
            <a:ext cx="4105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latin typeface="Times New Roman" pitchFamily="18" charset="0"/>
                <a:cs typeface="Times New Roman" pitchFamily="18" charset="0"/>
              </a:rPr>
              <a:t>示例：</a:t>
            </a: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double 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double 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[3];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从当前位置读入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个字节，存储到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继续读入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个字节的数据，存储到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dValue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再继续读入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个字节的数据，存储到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[0]*/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[0],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[1],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/* 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同上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(&amp;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dArr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[2],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(double), 1,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);  /* </a:t>
            </a:r>
            <a:r>
              <a:rPr lang="zh-CN" altLang="zh-CN" sz="1200" dirty="0">
                <a:latin typeface="Times New Roman" pitchFamily="18" charset="0"/>
                <a:cs typeface="Times New Roman" pitchFamily="18" charset="0"/>
              </a:rPr>
              <a:t>同上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*/</a:t>
            </a:r>
            <a:endParaRPr lang="zh-CN" altLang="zh-C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8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二进制文件的读写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77361-CC8F-9975-F350-100CFBDE0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“写”文件的代码</a:t>
            </a:r>
            <a:endParaRPr lang="zh-CN" altLang="en-US" sz="2800" b="1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490450-D9D2-0335-DD44-1D50DE5527C8}"/>
              </a:ext>
            </a:extLst>
          </p:cNvPr>
          <p:cNvSpPr txBox="1"/>
          <p:nvPr/>
        </p:nvSpPr>
        <p:spPr>
          <a:xfrm>
            <a:off x="107504" y="1988840"/>
            <a:ext cx="4355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</a:t>
            </a:r>
          </a:p>
          <a:p>
            <a:r>
              <a:rPr lang="en-US" altLang="zh-CN" dirty="0"/>
              <a:t>int main(){  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iNo</a:t>
            </a:r>
            <a:r>
              <a:rPr lang="en-US" altLang="zh-CN" dirty="0"/>
              <a:t>;     char </a:t>
            </a:r>
            <a:r>
              <a:rPr lang="en-US" altLang="zh-CN" dirty="0" err="1"/>
              <a:t>strName</a:t>
            </a:r>
            <a:r>
              <a:rPr lang="en-US" altLang="zh-CN" dirty="0"/>
              <a:t>[32] = {0};  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iScores</a:t>
            </a:r>
            <a:r>
              <a:rPr lang="en-US" altLang="zh-CN" dirty="0"/>
              <a:t>[3] = {0};</a:t>
            </a:r>
          </a:p>
          <a:p>
            <a:r>
              <a:rPr lang="en-US" altLang="zh-CN" dirty="0"/>
              <a:t>    FILE* </a:t>
            </a:r>
            <a:r>
              <a:rPr lang="en-US" altLang="zh-CN" dirty="0" err="1"/>
              <a:t>pfOut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1;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pfOut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("I:\\devc_projs\\teaching\\ stu_scores.dat", "</a:t>
            </a:r>
            <a:r>
              <a:rPr lang="en-US" altLang="zh-CN" dirty="0" err="1"/>
              <a:t>wb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if(!</a:t>
            </a:r>
            <a:r>
              <a:rPr lang="en-US" altLang="zh-CN" dirty="0" err="1"/>
              <a:t>pfOut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打开文件出错！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     return -1;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while(1){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请输入第</a:t>
            </a:r>
            <a:r>
              <a:rPr lang="en-US" altLang="zh-CN" dirty="0"/>
              <a:t>%d</a:t>
            </a:r>
            <a:r>
              <a:rPr lang="zh-CN" altLang="en-US" dirty="0"/>
              <a:t>位学生的信息</a:t>
            </a:r>
            <a:r>
              <a:rPr lang="en-US" altLang="zh-CN" dirty="0"/>
              <a:t>(</a:t>
            </a:r>
            <a:r>
              <a:rPr lang="zh-CN" altLang="en-US" dirty="0"/>
              <a:t>学号、姓名、高数、英语、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\n",  i++);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B91C36-71BA-4622-804B-560BC9608F8C}"/>
              </a:ext>
            </a:extLst>
          </p:cNvPr>
          <p:cNvSpPr txBox="1"/>
          <p:nvPr/>
        </p:nvSpPr>
        <p:spPr>
          <a:xfrm>
            <a:off x="4572000" y="1975556"/>
            <a:ext cx="4572000" cy="421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pPr lvl="2"/>
            <a:r>
              <a:rPr lang="en-US" altLang="zh-CN" dirty="0"/>
              <a:t>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d%s%d%d%d</a:t>
            </a:r>
            <a:r>
              <a:rPr lang="en-US" altLang="zh-CN" dirty="0"/>
              <a:t>", &amp;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, &amp;</a:t>
            </a:r>
            <a:r>
              <a:rPr lang="en-US" altLang="zh-CN" dirty="0" err="1"/>
              <a:t>iScores</a:t>
            </a:r>
            <a:r>
              <a:rPr lang="en-US" altLang="zh-CN" dirty="0"/>
              <a:t>[0],   &amp;</a:t>
            </a:r>
            <a:r>
              <a:rPr lang="en-US" altLang="zh-CN" dirty="0" err="1"/>
              <a:t>iScores</a:t>
            </a:r>
            <a:r>
              <a:rPr lang="en-US" altLang="zh-CN" dirty="0"/>
              <a:t>[1], &amp;</a:t>
            </a:r>
            <a:r>
              <a:rPr lang="en-US" altLang="zh-CN" dirty="0" err="1"/>
              <a:t>iScores</a:t>
            </a:r>
            <a:r>
              <a:rPr lang="en-US" altLang="zh-CN" dirty="0"/>
              <a:t>[2]);    	</a:t>
            </a:r>
          </a:p>
          <a:p>
            <a:r>
              <a:rPr lang="en-US" altLang="zh-CN" dirty="0"/>
              <a:t>      if(</a:t>
            </a:r>
            <a:r>
              <a:rPr lang="en-US" altLang="zh-CN" dirty="0" err="1"/>
              <a:t>iNo</a:t>
            </a:r>
            <a:r>
              <a:rPr lang="en-US" altLang="zh-CN" dirty="0"/>
              <a:t> == -1)   </a:t>
            </a:r>
          </a:p>
          <a:p>
            <a:r>
              <a:rPr lang="en-US" altLang="zh-CN" dirty="0"/>
              <a:t>             break;    	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iNo</a:t>
            </a:r>
            <a:r>
              <a:rPr lang="en-US" altLang="zh-CN" dirty="0"/>
              <a:t>), 1, </a:t>
            </a:r>
            <a:r>
              <a:rPr lang="en-US" altLang="zh-CN" dirty="0" err="1"/>
              <a:t>pfOut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strName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strName</a:t>
            </a:r>
            <a:r>
              <a:rPr lang="en-US" altLang="zh-CN" dirty="0"/>
              <a:t>), 1, </a:t>
            </a:r>
            <a:r>
              <a:rPr lang="en-US" altLang="zh-CN" dirty="0" err="1"/>
              <a:t>pfOut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iScores</a:t>
            </a:r>
            <a:r>
              <a:rPr lang="en-US" altLang="zh-CN" dirty="0"/>
              <a:t>[0],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iScores</a:t>
            </a:r>
            <a:r>
              <a:rPr lang="en-US" altLang="zh-CN" dirty="0"/>
              <a:t>[0]), 1, </a:t>
            </a:r>
            <a:r>
              <a:rPr lang="en-US" altLang="zh-CN" dirty="0" err="1"/>
              <a:t>pfOut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iScores</a:t>
            </a:r>
            <a:r>
              <a:rPr lang="en-US" altLang="zh-CN" dirty="0"/>
              <a:t>[1],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iScores</a:t>
            </a:r>
            <a:r>
              <a:rPr lang="en-US" altLang="zh-CN" dirty="0"/>
              <a:t>[1]), 1, </a:t>
            </a:r>
            <a:r>
              <a:rPr lang="en-US" altLang="zh-CN" dirty="0" err="1"/>
              <a:t>pfOut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fwrite</a:t>
            </a:r>
            <a:r>
              <a:rPr lang="en-US" altLang="zh-CN" dirty="0"/>
              <a:t>(&amp;</a:t>
            </a:r>
            <a:r>
              <a:rPr lang="en-US" altLang="zh-CN" dirty="0" err="1"/>
              <a:t>iScores</a:t>
            </a:r>
            <a:r>
              <a:rPr lang="en-US" altLang="zh-CN" dirty="0"/>
              <a:t>[2],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iScores</a:t>
            </a:r>
            <a:r>
              <a:rPr lang="en-US" altLang="zh-CN" dirty="0"/>
              <a:t>[2]), 1, </a:t>
            </a:r>
            <a:r>
              <a:rPr lang="en-US" altLang="zh-CN" dirty="0" err="1"/>
              <a:t>pfOut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	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pfOut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  return 0;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DFEF89-525A-0CAD-8A77-C6BD5D2D36A3}"/>
              </a:ext>
            </a:extLst>
          </p:cNvPr>
          <p:cNvCxnSpPr>
            <a:cxnSpLocks/>
          </p:cNvCxnSpPr>
          <p:nvPr/>
        </p:nvCxnSpPr>
        <p:spPr>
          <a:xfrm>
            <a:off x="4424536" y="1975556"/>
            <a:ext cx="0" cy="45497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1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10.4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二进制文件的读写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77361-CC8F-9975-F350-100CFBDE0F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“读”文件的代码</a:t>
            </a:r>
            <a:endParaRPr lang="zh-CN" altLang="en-US" sz="2800" b="1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761BA7-CF84-FBCB-CAB5-6968536B5AF4}"/>
              </a:ext>
            </a:extLst>
          </p:cNvPr>
          <p:cNvSpPr txBox="1"/>
          <p:nvPr/>
        </p:nvSpPr>
        <p:spPr>
          <a:xfrm>
            <a:off x="-4868" y="2099753"/>
            <a:ext cx="4311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</a:t>
            </a:r>
          </a:p>
          <a:p>
            <a:r>
              <a:rPr lang="en-US" altLang="zh-CN" dirty="0"/>
              <a:t>int main(){  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iNo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strName</a:t>
            </a:r>
            <a:r>
              <a:rPr lang="en-US" altLang="zh-CN" dirty="0"/>
              <a:t>[32] = {0};  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iScores</a:t>
            </a:r>
            <a:r>
              <a:rPr lang="en-US" altLang="zh-CN" dirty="0"/>
              <a:t>[3] = {0};</a:t>
            </a:r>
          </a:p>
          <a:p>
            <a:r>
              <a:rPr lang="en-US" altLang="zh-CN" dirty="0"/>
              <a:t>    FILE* </a:t>
            </a:r>
            <a:r>
              <a:rPr lang="en-US" altLang="zh-CN" dirty="0" err="1"/>
              <a:t>pfIn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iTotalScore</a:t>
            </a:r>
            <a:r>
              <a:rPr lang="en-US" altLang="zh-CN" dirty="0"/>
              <a:t> = 0;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pfIn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("I:\\devc_projs\\teaching\\ stu_scores.dat", "</a:t>
            </a:r>
            <a:r>
              <a:rPr lang="en-US" altLang="zh-CN" dirty="0" err="1"/>
              <a:t>rb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if(!</a:t>
            </a:r>
            <a:r>
              <a:rPr lang="en-US" altLang="zh-CN" dirty="0" err="1"/>
              <a:t>pfIn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打开文件出错！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       return -1;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7026F-0BB4-F7B7-857A-D007BD02A634}"/>
              </a:ext>
            </a:extLst>
          </p:cNvPr>
          <p:cNvSpPr txBox="1"/>
          <p:nvPr/>
        </p:nvSpPr>
        <p:spPr>
          <a:xfrm>
            <a:off x="4084779" y="2217053"/>
            <a:ext cx="5011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 </a:t>
            </a:r>
            <a:r>
              <a:rPr lang="zh-CN" altLang="en-US" dirty="0"/>
              <a:t>学号   姓名 高数 英语 </a:t>
            </a:r>
            <a:r>
              <a:rPr lang="en-US" altLang="zh-CN" dirty="0"/>
              <a:t>C</a:t>
            </a:r>
            <a:r>
              <a:rPr lang="zh-CN" altLang="en-US" dirty="0"/>
              <a:t>语言 总分</a:t>
            </a:r>
            <a:r>
              <a:rPr lang="en-US" altLang="zh-CN" dirty="0"/>
              <a:t>\n"); </a:t>
            </a:r>
          </a:p>
          <a:p>
            <a:r>
              <a:rPr lang="en-US" altLang="zh-CN" dirty="0"/>
              <a:t>     while(!</a:t>
            </a:r>
            <a:r>
              <a:rPr lang="en-US" altLang="zh-CN" dirty="0" err="1"/>
              <a:t>feof</a:t>
            </a:r>
            <a:r>
              <a:rPr lang="en-US" altLang="zh-CN" dirty="0"/>
              <a:t>(</a:t>
            </a:r>
            <a:r>
              <a:rPr lang="en-US" altLang="zh-CN" dirty="0" err="1"/>
              <a:t>pfIn</a:t>
            </a:r>
            <a:r>
              <a:rPr lang="en-US" altLang="zh-CN" dirty="0"/>
              <a:t>)){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iNo</a:t>
            </a:r>
            <a:r>
              <a:rPr lang="en-US" altLang="zh-CN" dirty="0"/>
              <a:t>), 1, </a:t>
            </a:r>
            <a:r>
              <a:rPr lang="en-US" altLang="zh-CN" dirty="0" err="1"/>
              <a:t>pfIn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fread</a:t>
            </a:r>
            <a:r>
              <a:rPr lang="en-US" altLang="zh-CN" dirty="0"/>
              <a:t>(</a:t>
            </a:r>
            <a:r>
              <a:rPr lang="en-US" altLang="zh-CN" dirty="0" err="1"/>
              <a:t>strName</a:t>
            </a:r>
            <a:r>
              <a:rPr lang="en-US" altLang="zh-CN" dirty="0"/>
              <a:t>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strName</a:t>
            </a:r>
            <a:r>
              <a:rPr lang="en-US" altLang="zh-CN" dirty="0"/>
              <a:t>), 1, </a:t>
            </a:r>
            <a:r>
              <a:rPr lang="en-US" altLang="zh-CN" dirty="0" err="1"/>
              <a:t>pfIn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iScores</a:t>
            </a:r>
            <a:r>
              <a:rPr lang="en-US" altLang="zh-CN" dirty="0"/>
              <a:t>[0],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iScores</a:t>
            </a:r>
            <a:r>
              <a:rPr lang="en-US" altLang="zh-CN" dirty="0"/>
              <a:t>[0]), 1, </a:t>
            </a:r>
            <a:r>
              <a:rPr lang="en-US" altLang="zh-CN" dirty="0" err="1"/>
              <a:t>pfIn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iScores</a:t>
            </a:r>
            <a:r>
              <a:rPr lang="en-US" altLang="zh-CN" dirty="0"/>
              <a:t>[1],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iScores</a:t>
            </a:r>
            <a:r>
              <a:rPr lang="en-US" altLang="zh-CN" dirty="0"/>
              <a:t>[1]), 1, </a:t>
            </a:r>
            <a:r>
              <a:rPr lang="en-US" altLang="zh-CN" dirty="0" err="1"/>
              <a:t>pfIn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fread</a:t>
            </a:r>
            <a:r>
              <a:rPr lang="en-US" altLang="zh-CN" dirty="0"/>
              <a:t>(&amp;</a:t>
            </a:r>
            <a:r>
              <a:rPr lang="en-US" altLang="zh-CN" dirty="0" err="1"/>
              <a:t>iScores</a:t>
            </a:r>
            <a:r>
              <a:rPr lang="en-US" altLang="zh-CN" dirty="0"/>
              <a:t>[2],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iScores</a:t>
            </a:r>
            <a:r>
              <a:rPr lang="en-US" altLang="zh-CN" dirty="0"/>
              <a:t>[2]), 1, </a:t>
            </a:r>
            <a:r>
              <a:rPr lang="en-US" altLang="zh-CN" dirty="0" err="1"/>
              <a:t>pfIn</a:t>
            </a:r>
            <a:r>
              <a:rPr lang="en-US" altLang="zh-CN" dirty="0"/>
              <a:t>);    	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iTotalScore</a:t>
            </a:r>
            <a:r>
              <a:rPr lang="en-US" altLang="zh-CN" dirty="0"/>
              <a:t> = </a:t>
            </a:r>
            <a:r>
              <a:rPr lang="en-US" altLang="zh-CN" dirty="0" err="1"/>
              <a:t>iScores</a:t>
            </a:r>
            <a:r>
              <a:rPr lang="en-US" altLang="zh-CN" dirty="0"/>
              <a:t>[0] + </a:t>
            </a:r>
            <a:r>
              <a:rPr lang="en-US" altLang="zh-CN" dirty="0" err="1"/>
              <a:t>iScores</a:t>
            </a:r>
            <a:r>
              <a:rPr lang="en-US" altLang="zh-CN" dirty="0"/>
              <a:t>[1] + </a:t>
            </a:r>
            <a:r>
              <a:rPr lang="en-US" altLang="zh-CN" dirty="0" err="1"/>
              <a:t>iScores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printf</a:t>
            </a:r>
            <a:r>
              <a:rPr lang="en-US" altLang="zh-CN" dirty="0"/>
              <a:t>("%d, %s, %d,  %d,  %d,  %d\n", 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, </a:t>
            </a:r>
            <a:r>
              <a:rPr lang="en-US" altLang="zh-CN" dirty="0" err="1"/>
              <a:t>iScores</a:t>
            </a:r>
            <a:r>
              <a:rPr lang="en-US" altLang="zh-CN" dirty="0"/>
              <a:t>[0],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iScores</a:t>
            </a:r>
            <a:r>
              <a:rPr lang="en-US" altLang="zh-CN" dirty="0"/>
              <a:t>[1], </a:t>
            </a:r>
            <a:r>
              <a:rPr lang="en-US" altLang="zh-CN" dirty="0" err="1"/>
              <a:t>iScores</a:t>
            </a:r>
            <a:r>
              <a:rPr lang="en-US" altLang="zh-CN" dirty="0"/>
              <a:t>[2], </a:t>
            </a:r>
            <a:r>
              <a:rPr lang="en-US" altLang="zh-CN" dirty="0" err="1"/>
              <a:t>iTotalScore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pfIn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     return 0;  </a:t>
            </a:r>
          </a:p>
          <a:p>
            <a:r>
              <a:rPr lang="en-US" altLang="zh-CN" dirty="0"/>
              <a:t>}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32EC1AB-796A-80E9-1F24-E87D6911446B}"/>
              </a:ext>
            </a:extLst>
          </p:cNvPr>
          <p:cNvCxnSpPr>
            <a:cxnSpLocks/>
          </p:cNvCxnSpPr>
          <p:nvPr/>
        </p:nvCxnSpPr>
        <p:spPr>
          <a:xfrm>
            <a:off x="4067944" y="1988840"/>
            <a:ext cx="0" cy="48022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7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01284D-02D4-0AD9-2F06-DE2316B128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1988840"/>
            <a:ext cx="8353425" cy="4248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文件读写位置操作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000" dirty="0"/>
              <a:t>文件读写位置重置函数</a:t>
            </a:r>
            <a:r>
              <a:rPr lang="zh-CN" altLang="en-US" sz="2000" dirty="0"/>
              <a:t>：</a:t>
            </a:r>
            <a:r>
              <a:rPr lang="en-US" altLang="zh-CN" sz="2000" b="1" dirty="0"/>
              <a:t>void rewind(FILE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</a:t>
            </a:r>
          </a:p>
          <a:p>
            <a:pPr lvl="1"/>
            <a:r>
              <a:rPr lang="zh-CN" altLang="zh-CN" sz="2000" dirty="0"/>
              <a:t>文件读写位置移动函数</a:t>
            </a:r>
            <a:r>
              <a:rPr lang="zh-CN" altLang="en-US" sz="2000" dirty="0"/>
              <a:t>：</a:t>
            </a:r>
            <a:r>
              <a:rPr lang="en-US" altLang="zh-CN" sz="2000" b="1" dirty="0"/>
              <a:t>int </a:t>
            </a:r>
            <a:r>
              <a:rPr lang="en-US" altLang="zh-CN" sz="2000" b="1" dirty="0" err="1"/>
              <a:t>fseek</a:t>
            </a:r>
            <a:r>
              <a:rPr lang="en-US" altLang="zh-CN" sz="2000" b="1" dirty="0"/>
              <a:t>(FILE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, long </a:t>
            </a:r>
            <a:r>
              <a:rPr lang="en-US" altLang="zh-CN" sz="2000" b="1" dirty="0" err="1"/>
              <a:t>off_set</a:t>
            </a:r>
            <a:r>
              <a:rPr lang="en-US" altLang="zh-CN" sz="2000" b="1" dirty="0"/>
              <a:t>, int origin);</a:t>
            </a:r>
          </a:p>
          <a:p>
            <a:pPr lvl="1"/>
            <a:r>
              <a:rPr lang="zh-CN" altLang="zh-CN" sz="2000" dirty="0"/>
              <a:t>获取当前读写位置函数</a:t>
            </a:r>
            <a:r>
              <a:rPr lang="zh-CN" altLang="en-US" sz="2000" dirty="0"/>
              <a:t>： </a:t>
            </a:r>
            <a:r>
              <a:rPr lang="en-US" altLang="zh-CN" sz="2000" b="1" dirty="0"/>
              <a:t>long </a:t>
            </a:r>
            <a:r>
              <a:rPr lang="en-US" altLang="zh-CN" sz="2000" b="1" dirty="0" err="1"/>
              <a:t>ftell</a:t>
            </a:r>
            <a:r>
              <a:rPr lang="en-US" altLang="zh-CN" sz="2000" b="1" dirty="0"/>
              <a:t>(FILE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</a:t>
            </a:r>
          </a:p>
          <a:p>
            <a:pPr lvl="1"/>
            <a:r>
              <a:rPr lang="zh-CN" altLang="zh-CN" sz="2000" dirty="0"/>
              <a:t>文件尾检测函数</a:t>
            </a:r>
            <a:r>
              <a:rPr lang="zh-CN" altLang="en-US" sz="2000" dirty="0"/>
              <a:t>： </a:t>
            </a:r>
            <a:r>
              <a:rPr lang="en-US" altLang="zh-CN" sz="2000" b="1" dirty="0"/>
              <a:t>int </a:t>
            </a:r>
            <a:r>
              <a:rPr lang="en-US" altLang="zh-CN" sz="2000" b="1" dirty="0" err="1"/>
              <a:t>feof</a:t>
            </a:r>
            <a:r>
              <a:rPr lang="en-US" altLang="zh-CN" sz="2000" b="1" dirty="0"/>
              <a:t>(FILE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文件状态检测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000" dirty="0"/>
              <a:t>读写错误检查函数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int </a:t>
            </a:r>
            <a:r>
              <a:rPr lang="en-US" altLang="zh-CN" sz="2000" b="1" dirty="0" err="1"/>
              <a:t>ferror</a:t>
            </a:r>
            <a:r>
              <a:rPr lang="en-US" altLang="zh-CN" sz="2000" b="1" dirty="0"/>
              <a:t>(FILE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</a:t>
            </a:r>
          </a:p>
          <a:p>
            <a:pPr lvl="1"/>
            <a:r>
              <a:rPr lang="zh-CN" altLang="zh-CN" sz="2000" dirty="0"/>
              <a:t>出错标记清除函数</a:t>
            </a:r>
            <a:r>
              <a:rPr lang="zh-CN" altLang="en-US" sz="2000" dirty="0"/>
              <a:t>： </a:t>
            </a:r>
            <a:r>
              <a:rPr lang="en-US" altLang="zh-CN" sz="2000" b="1" dirty="0"/>
              <a:t>void </a:t>
            </a:r>
            <a:r>
              <a:rPr lang="en-US" altLang="zh-CN" sz="2000" b="1" dirty="0" err="1"/>
              <a:t>clearerr</a:t>
            </a:r>
            <a:r>
              <a:rPr lang="en-US" altLang="zh-CN" sz="2000" b="1" dirty="0"/>
              <a:t>(FILE *</a:t>
            </a:r>
            <a:r>
              <a:rPr lang="en-US" altLang="zh-CN" sz="2000" b="1" dirty="0" err="1"/>
              <a:t>fp</a:t>
            </a:r>
            <a:r>
              <a:rPr lang="en-US" altLang="zh-CN" sz="2000" b="1" dirty="0"/>
              <a:t>);</a:t>
            </a:r>
            <a:endParaRPr lang="zh-CN" altLang="en-US" sz="20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995EB-38F3-371C-E365-D033C5DA17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函数及含义</a:t>
            </a:r>
            <a:endParaRPr lang="zh-CN" altLang="en-US" sz="2800" b="1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86D92EC-561F-8055-C2C1-18BAA43F9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5888"/>
            <a:ext cx="8435975" cy="54451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10.5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文件的其他操作</a:t>
            </a:r>
          </a:p>
        </p:txBody>
      </p:sp>
    </p:spTree>
    <p:extLst>
      <p:ext uri="{BB962C8B-B14F-4D97-AF65-F5344CB8AC3E}">
        <p14:creationId xmlns:p14="http://schemas.microsoft.com/office/powerpoint/2010/main" val="324374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1430C5-24E5-AA8E-9B2F-0D14A24FE6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sz="28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文件相关的基本概念</a:t>
            </a:r>
            <a:r>
              <a:rPr lang="zh-CN" altLang="en-US" sz="2800" b="1" kern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文件、文件读写</a:t>
            </a:r>
          </a:p>
          <a:p>
            <a:pPr lvl="0"/>
            <a:r>
              <a:rPr lang="zh-CN" altLang="en-US" sz="2800" b="1" kern="1200" dirty="0">
                <a:latin typeface="微软雅黑" pitchFamily="34" charset="-122"/>
                <a:ea typeface="微软雅黑" pitchFamily="34" charset="-122"/>
              </a:rPr>
              <a:t>文本文件的加载与保存：</a:t>
            </a:r>
            <a:r>
              <a: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读、写</a:t>
            </a:r>
          </a:p>
          <a:p>
            <a:pPr lvl="0"/>
            <a:r>
              <a:rPr lang="zh-CN" altLang="en-US" sz="2800" b="1" kern="1200" dirty="0">
                <a:latin typeface="微软雅黑" pitchFamily="34" charset="-122"/>
                <a:ea typeface="微软雅黑" pitchFamily="34" charset="-122"/>
              </a:rPr>
              <a:t>二进制文件的加载与保存：</a:t>
            </a:r>
            <a:r>
              <a: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读、写</a:t>
            </a:r>
            <a:endParaRPr lang="zh-CN" altLang="en-US" sz="28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kern="12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利用文件保存程序的数据</a:t>
            </a:r>
            <a:r>
              <a:rPr lang="zh-CN" altLang="en-US" sz="2800" b="1" kern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kern="1200" dirty="0">
                <a:solidFill>
                  <a:srgbClr val="4F81B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文件读写位置操作、文件状态检测</a:t>
            </a:r>
            <a:endParaRPr lang="zh-CN" altLang="en-US" sz="28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64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2F8D32-C980-7692-267A-5388F6BE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en-US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语言文件的基本概念和原理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理解文件读写的一般流程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掌握使用文件实现数据存取的方法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0B84C-AF97-25CF-C9C7-253D778A0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val="18723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FE3CB4-870B-E150-2C8D-ABA5C7CDA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例子</a:t>
            </a:r>
            <a:r>
              <a:rPr lang="en-US" altLang="zh-CN" sz="2400" b="1" i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i="0" dirty="0">
                <a:latin typeface="微软雅黑" pitchFamily="34" charset="-122"/>
                <a:ea typeface="微软雅黑" pitchFamily="34" charset="-122"/>
              </a:rPr>
              <a:t>：给祖国送祝福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6C3E4-8D08-A1FD-0EB2-3B8EDB0F70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一个简单的文件操作程序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D0DAE-9686-A07E-CEDE-B3DD38F7D7C7}"/>
              </a:ext>
            </a:extLst>
          </p:cNvPr>
          <p:cNvSpPr txBox="1"/>
          <p:nvPr/>
        </p:nvSpPr>
        <p:spPr>
          <a:xfrm>
            <a:off x="432048" y="2025352"/>
            <a:ext cx="3995936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stdlib.h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string.h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 Input(){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FILE *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fpOut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              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char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strLine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[200];        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fpOut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("wishes.txt", "w"); 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if(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fpOut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== NULL) {   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无法创建文件！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\n");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exit(0);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  </a:t>
            </a: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while(true) { </a:t>
            </a: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请输入您的祝福语：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\n”);</a:t>
            </a:r>
          </a:p>
          <a:p>
            <a:pPr lvl="1" algn="just">
              <a:tabLst>
                <a:tab pos="228600" algn="l"/>
                <a:tab pos="266700" algn="l"/>
              </a:tabLs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(“%s”,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strLine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 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0E7D92-3BE5-9833-2210-F420D736972C}"/>
              </a:ext>
            </a:extLst>
          </p:cNvPr>
          <p:cNvSpPr txBox="1"/>
          <p:nvPr/>
        </p:nvSpPr>
        <p:spPr>
          <a:xfrm>
            <a:off x="4572000" y="2094377"/>
            <a:ext cx="4248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    if(!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strLine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“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完毕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”))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break;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    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fputs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strLine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fpOut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     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    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fputc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('\n',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fpOut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    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    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memset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strLine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0, 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strLine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));    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}  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fpOut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      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tabLst>
                <a:tab pos="228600" algn="l"/>
                <a:tab pos="266700" algn="l"/>
              </a:tabLst>
            </a:pP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 main(){                        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同学们的祝福语开始录入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\n”);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Input();    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return 0; 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  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0B989B-109D-8AEE-4472-761EC5D9362C}"/>
              </a:ext>
            </a:extLst>
          </p:cNvPr>
          <p:cNvCxnSpPr/>
          <p:nvPr/>
        </p:nvCxnSpPr>
        <p:spPr>
          <a:xfrm>
            <a:off x="4355976" y="2025352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506A5D-B0D9-756D-566A-483D43902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1296144"/>
          </a:xfrm>
        </p:spPr>
        <p:txBody>
          <a:bodyPr/>
          <a:lstStyle/>
          <a:p>
            <a:r>
              <a:rPr lang="zh-CN" altLang="zh-CN" kern="100" dirty="0">
                <a:cs typeface="Times New Roman" panose="02020603050405020304" pitchFamily="18" charset="0"/>
              </a:rPr>
              <a:t>文件：文件是指保存在磁盘上的一组数据的有序集合。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cs typeface="Times New Roman" panose="02020603050405020304" pitchFamily="18" charset="0"/>
              </a:rPr>
              <a:t>文件名：表示文件的数据集合有一个名称，叫做文件名。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文件的基本概念和原理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文件读写概念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666B176-00B5-3501-9454-F0BCEA496E25}"/>
              </a:ext>
            </a:extLst>
          </p:cNvPr>
          <p:cNvGrpSpPr>
            <a:grpSpLocks/>
          </p:cNvGrpSpPr>
          <p:nvPr/>
        </p:nvGrpSpPr>
        <p:grpSpPr bwMode="auto">
          <a:xfrm>
            <a:off x="2825751" y="5038403"/>
            <a:ext cx="1035050" cy="1212850"/>
            <a:chOff x="2051" y="2598"/>
            <a:chExt cx="652" cy="764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7B149C94-4A22-9427-F1BF-1058E6BD9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598"/>
              <a:ext cx="652" cy="764"/>
            </a:xfrm>
            <a:prstGeom prst="flowChartDocument">
              <a:avLst/>
            </a:prstGeom>
            <a:solidFill>
              <a:srgbClr val="CCFF99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3C397EE-0EE1-C592-1D09-F1FBCC2D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692"/>
              <a:ext cx="629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1D5938C-9612-057D-BF83-89609DBF9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776"/>
              <a:ext cx="629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47E6536-7DB8-9F5A-20AB-CBC0157CE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860"/>
              <a:ext cx="629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5663F0FF-4A26-ECFE-B014-68C5EA94D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944"/>
              <a:ext cx="629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604AFF63-280E-EAFA-1D5E-5A0138796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028"/>
              <a:ext cx="629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637262D-B56F-86EE-007F-086EC6033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113"/>
              <a:ext cx="629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EC8E7DE-077B-D0D3-5A2D-6D8C42FDD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3195"/>
              <a:ext cx="3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5192ED5-287D-4652-4E0A-84AF1CE2AE46}"/>
              </a:ext>
            </a:extLst>
          </p:cNvPr>
          <p:cNvGrpSpPr>
            <a:grpSpLocks/>
          </p:cNvGrpSpPr>
          <p:nvPr/>
        </p:nvGrpSpPr>
        <p:grpSpPr bwMode="auto">
          <a:xfrm>
            <a:off x="5522913" y="5289228"/>
            <a:ext cx="1287463" cy="514350"/>
            <a:chOff x="3438" y="2762"/>
            <a:chExt cx="811" cy="324"/>
          </a:xfrm>
        </p:grpSpPr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55B14577-48E8-4F78-7481-C0154D542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762"/>
              <a:ext cx="811" cy="32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400" b="1">
                <a:solidFill>
                  <a:srgbClr val="3366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3A96FBC9-0822-9F77-12AE-092E7E33D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904"/>
              <a:ext cx="82" cy="11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BF899AB1-4BAF-C415-8845-6F81F82BE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904"/>
              <a:ext cx="82" cy="11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1C23408E-D0FD-7DEC-EB72-A0BCBACC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04"/>
              <a:ext cx="82" cy="11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166CCE80-4E3A-5527-1B78-FFA961C4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904"/>
              <a:ext cx="82" cy="11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" name="Text Box 21">
            <a:extLst>
              <a:ext uri="{FF2B5EF4-FFF2-40B4-BE49-F238E27FC236}">
                <a16:creationId xmlns:a16="http://schemas.microsoft.com/office/drawing/2014/main" id="{F183CECE-7366-1FB1-80AD-0144EEC7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6132190"/>
            <a:ext cx="1465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3366FF"/>
                </a:solidFill>
              </a:rPr>
              <a:t>硬盘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8038D232-C5BA-536B-F9E7-3E256FE8C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6" y="5095553"/>
            <a:ext cx="14652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FF00FF"/>
                </a:solidFill>
              </a:rPr>
              <a:t>写</a:t>
            </a:r>
          </a:p>
          <a:p>
            <a:pPr algn="ctr" eaLnBrk="1" hangingPunct="1">
              <a:spcBef>
                <a:spcPct val="50000"/>
              </a:spcBef>
            </a:pPr>
            <a:endParaRPr lang="zh-CN" altLang="en-US" sz="1400" b="1">
              <a:solidFill>
                <a:srgbClr val="FF00FF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FF00FF"/>
                </a:solidFill>
              </a:rPr>
              <a:t>读</a:t>
            </a:r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92147ADA-93F7-63F7-68E2-8A6C0D30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645024"/>
            <a:ext cx="1944688" cy="1009204"/>
          </a:xfrm>
          <a:prstGeom prst="wedgeRectCallout">
            <a:avLst>
              <a:gd name="adj1" fmla="val 46374"/>
              <a:gd name="adj2" fmla="val 89530"/>
            </a:avLst>
          </a:prstGeom>
          <a:gradFill rotWithShape="1">
            <a:gsLst>
              <a:gs pos="0">
                <a:srgbClr val="AFDBAF"/>
              </a:gs>
              <a:gs pos="50000">
                <a:srgbClr val="CCFFCC"/>
              </a:gs>
              <a:gs pos="100000">
                <a:srgbClr val="AFDBAF"/>
              </a:gs>
            </a:gsLst>
            <a:lin ang="2700000" scaled="1"/>
          </a:gradFill>
          <a:ln w="9525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zh-CN" altLang="en-US" sz="1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保存在变量和数组中的数据是暂时的，关机会丢失</a:t>
            </a: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4D7708C3-8ECE-DF63-2A84-F07F570B8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645024"/>
            <a:ext cx="1944688" cy="1009204"/>
          </a:xfrm>
          <a:prstGeom prst="wedgeRectCallout">
            <a:avLst>
              <a:gd name="adj1" fmla="val -45110"/>
              <a:gd name="adj2" fmla="val 113011"/>
            </a:avLst>
          </a:prstGeom>
          <a:gradFill rotWithShape="1">
            <a:gsLst>
              <a:gs pos="0">
                <a:srgbClr val="95BABA"/>
              </a:gs>
              <a:gs pos="50000">
                <a:srgbClr val="CCFFFF"/>
              </a:gs>
              <a:gs pos="100000">
                <a:srgbClr val="95BABA"/>
              </a:gs>
            </a:gsLst>
            <a:lin ang="2700000" scaled="1"/>
          </a:gradFill>
          <a:ln w="952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zh-CN" altLang="en-US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数据保存到文件可实现永久存储，关机也不会丢失</a:t>
            </a:r>
          </a:p>
        </p:txBody>
      </p:sp>
      <p:sp>
        <p:nvSpPr>
          <p:cNvPr id="24" name="右箭头 1">
            <a:extLst>
              <a:ext uri="{FF2B5EF4-FFF2-40B4-BE49-F238E27FC236}">
                <a16:creationId xmlns:a16="http://schemas.microsoft.com/office/drawing/2014/main" id="{5CC5ED41-0800-9EBA-F5B1-B0141FA9029E}"/>
              </a:ext>
            </a:extLst>
          </p:cNvPr>
          <p:cNvSpPr/>
          <p:nvPr/>
        </p:nvSpPr>
        <p:spPr>
          <a:xfrm>
            <a:off x="4068763" y="5386065"/>
            <a:ext cx="1362075" cy="16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右箭头 2">
            <a:extLst>
              <a:ext uri="{FF2B5EF4-FFF2-40B4-BE49-F238E27FC236}">
                <a16:creationId xmlns:a16="http://schemas.microsoft.com/office/drawing/2014/main" id="{AE80147F-682A-EF14-70D0-CF38AF56A5A2}"/>
              </a:ext>
            </a:extLst>
          </p:cNvPr>
          <p:cNvSpPr/>
          <p:nvPr/>
        </p:nvSpPr>
        <p:spPr>
          <a:xfrm rot="10800000">
            <a:off x="4068763" y="5614665"/>
            <a:ext cx="1362075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80E1A23B-C1D1-6638-7D5F-140693791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769" y="6251253"/>
            <a:ext cx="1465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92D050"/>
                </a:solidFill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6020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文件的基本概念和原理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文本文件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二进制文件的区别</a:t>
            </a:r>
            <a:endParaRPr lang="zh-CN" altLang="en-US" sz="28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4ABBCD-0F11-DBA2-BB63-0BED3F3D9300}"/>
              </a:ext>
            </a:extLst>
          </p:cNvPr>
          <p:cNvSpPr txBox="1"/>
          <p:nvPr/>
        </p:nvSpPr>
        <p:spPr>
          <a:xfrm>
            <a:off x="51431" y="2181259"/>
            <a:ext cx="483759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数据被作为字符，并以字符的二进制编码形式保存。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1A63F00E-B879-5CB2-E8F5-F3CDFA8A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59" y="3892947"/>
            <a:ext cx="869950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600" b="1" dirty="0">
                <a:solidFill>
                  <a:srgbClr val="3333FF"/>
                </a:solidFill>
                <a:latin typeface="Courier New" panose="02070309020205020404" pitchFamily="49" charset="0"/>
              </a:rPr>
              <a:t>1234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FC45B87-1577-2D58-F7C6-EC67361A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409" y="4640660"/>
            <a:ext cx="323850" cy="342900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400" b="1">
                <a:solidFill>
                  <a:srgbClr val="9933FF"/>
                </a:solidFill>
                <a:latin typeface="Courier New" panose="02070309020205020404" pitchFamily="49" charset="0"/>
              </a:rPr>
              <a:t>‘1’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7490B39C-C810-3B2E-3F3C-A05547CE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84" y="4640660"/>
            <a:ext cx="323850" cy="342900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400" b="1">
                <a:solidFill>
                  <a:srgbClr val="9933FF"/>
                </a:solidFill>
                <a:latin typeface="Courier New" panose="02070309020205020404" pitchFamily="49" charset="0"/>
              </a:rPr>
              <a:t>‘2’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C0398F6B-9652-E918-8CD2-D61BA590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59" y="4640660"/>
            <a:ext cx="323850" cy="342900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400" b="1">
                <a:solidFill>
                  <a:srgbClr val="9933FF"/>
                </a:solidFill>
                <a:latin typeface="Courier New" panose="02070309020205020404" pitchFamily="49" charset="0"/>
              </a:rPr>
              <a:t>‘3’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6BBC0E7-8C9E-C593-78C2-6BFF205D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34" y="4640660"/>
            <a:ext cx="323850" cy="342900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400" b="1">
                <a:solidFill>
                  <a:srgbClr val="9933FF"/>
                </a:solidFill>
                <a:latin typeface="Courier New" panose="02070309020205020404" pitchFamily="49" charset="0"/>
              </a:rPr>
              <a:t>‘4’</a:t>
            </a: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5055B15D-AA5F-E94E-F367-1D34A4641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34" y="4310460"/>
            <a:ext cx="2254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ECE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prstShdw prst="shdw18" dist="17961" dir="135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4EBF0A9A-8948-019F-2615-D90E2A014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22" y="3843735"/>
            <a:ext cx="104933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50000"/>
              </a:spcBef>
              <a:spcAft>
                <a:spcPts val="825"/>
              </a:spcAft>
            </a:pPr>
            <a:r>
              <a:rPr kumimoji="1" lang="zh-CN" altLang="en-US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整数</a:t>
            </a: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694EF3ED-5441-91FB-E921-78DD9B75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18" y="5810495"/>
            <a:ext cx="378784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ts val="825"/>
              </a:spcAft>
            </a:pPr>
            <a:r>
              <a:rPr kumimoji="1" lang="zh-CN" altLang="en-US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把四位整数转为</a:t>
            </a:r>
            <a:r>
              <a:rPr kumimoji="1" lang="en-US" altLang="zh-CN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个字符，并将其对应的</a:t>
            </a:r>
            <a:r>
              <a:rPr kumimoji="1" lang="en-US" altLang="zh-CN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ACSII</a:t>
            </a:r>
            <a:r>
              <a:rPr kumimoji="1" lang="zh-CN" altLang="en-US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码写入文件中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93702405-F23E-0446-435D-B26E2E77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47" y="5421710"/>
            <a:ext cx="3446462" cy="342900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200" b="1">
                <a:solidFill>
                  <a:srgbClr val="9933FF"/>
                </a:solidFill>
                <a:latin typeface="Courier New" panose="02070309020205020404" pitchFamily="49" charset="0"/>
              </a:rPr>
              <a:t>00110001 00110010 00110011 00110100</a:t>
            </a:r>
          </a:p>
        </p:txBody>
      </p:sp>
      <p:sp>
        <p:nvSpPr>
          <p:cNvPr id="38" name="AutoShape 14">
            <a:extLst>
              <a:ext uri="{FF2B5EF4-FFF2-40B4-BE49-F238E27FC236}">
                <a16:creationId xmlns:a16="http://schemas.microsoft.com/office/drawing/2014/main" id="{13D02FD5-8644-3B7E-79AA-ABB9CC1D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505" y="5131197"/>
            <a:ext cx="2254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ECE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prstShdw prst="shdw18" dist="17961" dir="135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6C3B8E-53F2-33B7-F3B4-71E4E0BE61C4}"/>
              </a:ext>
            </a:extLst>
          </p:cNvPr>
          <p:cNvSpPr txBox="1"/>
          <p:nvPr/>
        </p:nvSpPr>
        <p:spPr>
          <a:xfrm>
            <a:off x="4592552" y="2183819"/>
            <a:ext cx="451595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以数据在内存中的二进制形式保存。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D6495836-E59D-BBF5-3993-0D37C2B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947" y="3943987"/>
            <a:ext cx="849788" cy="342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600" b="1">
                <a:solidFill>
                  <a:srgbClr val="3333FF"/>
                </a:solidFill>
                <a:latin typeface="Courier New" panose="02070309020205020404" pitchFamily="49" charset="0"/>
              </a:rPr>
              <a:t>1234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B1DD0EDD-5958-92B9-01FD-357DA6A6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84" y="4428174"/>
            <a:ext cx="220201" cy="86458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D6ECE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prstShdw prst="shdw18" dist="17961" dir="135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9F46CD80-D4F3-5117-078C-6E682C0B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592" y="3937155"/>
            <a:ext cx="77619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spcAft>
                <a:spcPts val="825"/>
              </a:spcAft>
            </a:pPr>
            <a:r>
              <a:rPr kumimoji="1" lang="zh-CN" altLang="en-US" sz="1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整数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938940C9-AF82-E58F-DEBC-D0943F13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13" y="5429887"/>
            <a:ext cx="1798821" cy="342900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825"/>
              </a:spcBef>
              <a:spcAft>
                <a:spcPts val="825"/>
              </a:spcAft>
            </a:pPr>
            <a:r>
              <a:rPr kumimoji="1" lang="en-US" altLang="zh-CN" sz="1200" b="1" dirty="0">
                <a:solidFill>
                  <a:srgbClr val="9933FF"/>
                </a:solidFill>
                <a:latin typeface="Courier New" panose="02070309020205020404" pitchFamily="49" charset="0"/>
              </a:rPr>
              <a:t>00000100 11010010</a:t>
            </a: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5922FE4D-9CAF-A27C-94D2-E837F2893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462" y="5961053"/>
            <a:ext cx="329704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50000"/>
              </a:spcBef>
              <a:spcAft>
                <a:spcPts val="825"/>
              </a:spcAft>
            </a:pPr>
            <a:r>
              <a:rPr kumimoji="1" lang="zh-CN" altLang="en-US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把值</a:t>
            </a:r>
            <a:r>
              <a:rPr kumimoji="1" lang="en-US" altLang="zh-CN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1234</a:t>
            </a:r>
            <a:r>
              <a:rPr kumimoji="1" lang="zh-CN" altLang="en-US" sz="1600" b="1" dirty="0">
                <a:solidFill>
                  <a:srgbClr val="9933FF"/>
                </a:solidFill>
                <a:latin typeface="Times New Roman" panose="02020603050405020304" pitchFamily="18" charset="0"/>
              </a:rPr>
              <a:t>的二进制编码写入文件中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F1E4CE-EEE8-C5AE-2316-C45029023027}"/>
              </a:ext>
            </a:extLst>
          </p:cNvPr>
          <p:cNvCxnSpPr/>
          <p:nvPr/>
        </p:nvCxnSpPr>
        <p:spPr>
          <a:xfrm>
            <a:off x="5019374" y="1988840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BAB5278-B4E1-1BEE-362B-7C564502EF8A}"/>
              </a:ext>
            </a:extLst>
          </p:cNvPr>
          <p:cNvCxnSpPr/>
          <p:nvPr/>
        </p:nvCxnSpPr>
        <p:spPr>
          <a:xfrm>
            <a:off x="3723230" y="4064397"/>
            <a:ext cx="2952328" cy="0"/>
          </a:xfrm>
          <a:prstGeom prst="line">
            <a:avLst/>
          </a:prstGeom>
          <a:ln w="571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14678DF-86E7-E55D-E71C-06327DA44F48}"/>
              </a:ext>
            </a:extLst>
          </p:cNvPr>
          <p:cNvCxnSpPr/>
          <p:nvPr/>
        </p:nvCxnSpPr>
        <p:spPr>
          <a:xfrm>
            <a:off x="4659957" y="5578658"/>
            <a:ext cx="1727569" cy="0"/>
          </a:xfrm>
          <a:prstGeom prst="line">
            <a:avLst/>
          </a:prstGeom>
          <a:ln w="571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0">
            <a:extLst>
              <a:ext uri="{FF2B5EF4-FFF2-40B4-BE49-F238E27FC236}">
                <a16:creationId xmlns:a16="http://schemas.microsoft.com/office/drawing/2014/main" id="{1CFB4C98-A225-A3E5-430A-43C3013128D0}"/>
              </a:ext>
            </a:extLst>
          </p:cNvPr>
          <p:cNvSpPr txBox="1"/>
          <p:nvPr/>
        </p:nvSpPr>
        <p:spPr>
          <a:xfrm>
            <a:off x="5159397" y="3684555"/>
            <a:ext cx="6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49" name="TextBox 29">
            <a:extLst>
              <a:ext uri="{FF2B5EF4-FFF2-40B4-BE49-F238E27FC236}">
                <a16:creationId xmlns:a16="http://schemas.microsoft.com/office/drawing/2014/main" id="{0F59DD67-A896-477E-6959-069CE72973E4}"/>
              </a:ext>
            </a:extLst>
          </p:cNvPr>
          <p:cNvSpPr txBox="1"/>
          <p:nvPr/>
        </p:nvSpPr>
        <p:spPr>
          <a:xfrm>
            <a:off x="5159396" y="5162431"/>
            <a:ext cx="65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</a:t>
            </a:r>
          </a:p>
        </p:txBody>
      </p:sp>
    </p:spTree>
    <p:extLst>
      <p:ext uri="{BB962C8B-B14F-4D97-AF65-F5344CB8AC3E}">
        <p14:creationId xmlns:p14="http://schemas.microsoft.com/office/powerpoint/2010/main" val="27390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10.2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文件的基本概念和原理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文件读写一般流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6C7A58-6D8B-8F65-367C-871B7310751C}"/>
              </a:ext>
            </a:extLst>
          </p:cNvPr>
          <p:cNvGrpSpPr/>
          <p:nvPr/>
        </p:nvGrpSpPr>
        <p:grpSpPr>
          <a:xfrm rot="5400000">
            <a:off x="2452518" y="2884187"/>
            <a:ext cx="4104456" cy="3033843"/>
            <a:chOff x="2675676" y="1346002"/>
            <a:chExt cx="5271696" cy="3465890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BFE4E03B-2820-37D9-17CA-C75D46EF3CFE}"/>
                </a:ext>
              </a:extLst>
            </p:cNvPr>
            <p:cNvSpPr/>
            <p:nvPr/>
          </p:nvSpPr>
          <p:spPr>
            <a:xfrm>
              <a:off x="2675676" y="1346002"/>
              <a:ext cx="5271696" cy="3465890"/>
            </a:xfrm>
            <a:prstGeom prst="rightArrow">
              <a:avLst>
                <a:gd name="adj1" fmla="val 54221"/>
                <a:gd name="adj2" fmla="val 5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4BC315EA-5DAB-1609-5821-C322EBC85E34}"/>
                </a:ext>
              </a:extLst>
            </p:cNvPr>
            <p:cNvSpPr/>
            <p:nvPr/>
          </p:nvSpPr>
          <p:spPr>
            <a:xfrm>
              <a:off x="3061575" y="2132972"/>
              <a:ext cx="953076" cy="1886627"/>
            </a:xfrm>
            <a:custGeom>
              <a:avLst/>
              <a:gdLst>
                <a:gd name="connsiteX0" fmla="*/ 0 w 1589912"/>
                <a:gd name="connsiteY0" fmla="*/ 171605 h 1029612"/>
                <a:gd name="connsiteX1" fmla="*/ 171605 w 1589912"/>
                <a:gd name="connsiteY1" fmla="*/ 0 h 1029612"/>
                <a:gd name="connsiteX2" fmla="*/ 1418307 w 1589912"/>
                <a:gd name="connsiteY2" fmla="*/ 0 h 1029612"/>
                <a:gd name="connsiteX3" fmla="*/ 1589912 w 1589912"/>
                <a:gd name="connsiteY3" fmla="*/ 171605 h 1029612"/>
                <a:gd name="connsiteX4" fmla="*/ 1589912 w 1589912"/>
                <a:gd name="connsiteY4" fmla="*/ 858007 h 1029612"/>
                <a:gd name="connsiteX5" fmla="*/ 1418307 w 1589912"/>
                <a:gd name="connsiteY5" fmla="*/ 1029612 h 1029612"/>
                <a:gd name="connsiteX6" fmla="*/ 171605 w 1589912"/>
                <a:gd name="connsiteY6" fmla="*/ 1029612 h 1029612"/>
                <a:gd name="connsiteX7" fmla="*/ 0 w 1589912"/>
                <a:gd name="connsiteY7" fmla="*/ 858007 h 1029612"/>
                <a:gd name="connsiteX8" fmla="*/ 0 w 1589912"/>
                <a:gd name="connsiteY8" fmla="*/ 171605 h 102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912" h="1029612">
                  <a:moveTo>
                    <a:pt x="0" y="171605"/>
                  </a:moveTo>
                  <a:cubicBezTo>
                    <a:pt x="0" y="76830"/>
                    <a:pt x="76830" y="0"/>
                    <a:pt x="171605" y="0"/>
                  </a:cubicBezTo>
                  <a:lnTo>
                    <a:pt x="1418307" y="0"/>
                  </a:lnTo>
                  <a:cubicBezTo>
                    <a:pt x="1513082" y="0"/>
                    <a:pt x="1589912" y="76830"/>
                    <a:pt x="1589912" y="171605"/>
                  </a:cubicBezTo>
                  <a:lnTo>
                    <a:pt x="1589912" y="858007"/>
                  </a:lnTo>
                  <a:cubicBezTo>
                    <a:pt x="1589912" y="952782"/>
                    <a:pt x="1513082" y="1029612"/>
                    <a:pt x="1418307" y="1029612"/>
                  </a:cubicBezTo>
                  <a:lnTo>
                    <a:pt x="171605" y="1029612"/>
                  </a:lnTo>
                  <a:cubicBezTo>
                    <a:pt x="76830" y="1029612"/>
                    <a:pt x="0" y="952782"/>
                    <a:pt x="0" y="858007"/>
                  </a:cubicBezTo>
                  <a:lnTo>
                    <a:pt x="0" y="1716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45512" tIns="145512" rIns="145512" bIns="145512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25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打开文件</a:t>
              </a:r>
              <a:endParaRPr lang="zh-CN" altLang="en-US" sz="25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A9D456C-6EAB-B8B7-10DC-F9C308508480}"/>
                </a:ext>
              </a:extLst>
            </p:cNvPr>
            <p:cNvSpPr/>
            <p:nvPr/>
          </p:nvSpPr>
          <p:spPr>
            <a:xfrm>
              <a:off x="4498144" y="2132973"/>
              <a:ext cx="1038827" cy="1918104"/>
            </a:xfrm>
            <a:custGeom>
              <a:avLst/>
              <a:gdLst>
                <a:gd name="connsiteX0" fmla="*/ 0 w 1589912"/>
                <a:gd name="connsiteY0" fmla="*/ 171605 h 1029612"/>
                <a:gd name="connsiteX1" fmla="*/ 171605 w 1589912"/>
                <a:gd name="connsiteY1" fmla="*/ 0 h 1029612"/>
                <a:gd name="connsiteX2" fmla="*/ 1418307 w 1589912"/>
                <a:gd name="connsiteY2" fmla="*/ 0 h 1029612"/>
                <a:gd name="connsiteX3" fmla="*/ 1589912 w 1589912"/>
                <a:gd name="connsiteY3" fmla="*/ 171605 h 1029612"/>
                <a:gd name="connsiteX4" fmla="*/ 1589912 w 1589912"/>
                <a:gd name="connsiteY4" fmla="*/ 858007 h 1029612"/>
                <a:gd name="connsiteX5" fmla="*/ 1418307 w 1589912"/>
                <a:gd name="connsiteY5" fmla="*/ 1029612 h 1029612"/>
                <a:gd name="connsiteX6" fmla="*/ 171605 w 1589912"/>
                <a:gd name="connsiteY6" fmla="*/ 1029612 h 1029612"/>
                <a:gd name="connsiteX7" fmla="*/ 0 w 1589912"/>
                <a:gd name="connsiteY7" fmla="*/ 858007 h 1029612"/>
                <a:gd name="connsiteX8" fmla="*/ 0 w 1589912"/>
                <a:gd name="connsiteY8" fmla="*/ 171605 h 102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912" h="1029612">
                  <a:moveTo>
                    <a:pt x="0" y="171605"/>
                  </a:moveTo>
                  <a:cubicBezTo>
                    <a:pt x="0" y="76830"/>
                    <a:pt x="76830" y="0"/>
                    <a:pt x="171605" y="0"/>
                  </a:cubicBezTo>
                  <a:lnTo>
                    <a:pt x="1418307" y="0"/>
                  </a:lnTo>
                  <a:cubicBezTo>
                    <a:pt x="1513082" y="0"/>
                    <a:pt x="1589912" y="76830"/>
                    <a:pt x="1589912" y="171605"/>
                  </a:cubicBezTo>
                  <a:lnTo>
                    <a:pt x="1589912" y="858007"/>
                  </a:lnTo>
                  <a:cubicBezTo>
                    <a:pt x="1589912" y="952782"/>
                    <a:pt x="1513082" y="1029612"/>
                    <a:pt x="1418307" y="1029612"/>
                  </a:cubicBezTo>
                  <a:lnTo>
                    <a:pt x="171605" y="1029612"/>
                  </a:lnTo>
                  <a:cubicBezTo>
                    <a:pt x="76830" y="1029612"/>
                    <a:pt x="0" y="952782"/>
                    <a:pt x="0" y="858007"/>
                  </a:cubicBezTo>
                  <a:lnTo>
                    <a:pt x="0" y="1716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45512" tIns="145512" rIns="145512" bIns="145512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25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读写文件</a:t>
              </a:r>
              <a:endParaRPr lang="zh-CN" altLang="en-US" sz="25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7C72D43-EAE0-3898-D24C-419A50E33881}"/>
                </a:ext>
              </a:extLst>
            </p:cNvPr>
            <p:cNvSpPr/>
            <p:nvPr/>
          </p:nvSpPr>
          <p:spPr>
            <a:xfrm>
              <a:off x="5996337" y="2132972"/>
              <a:ext cx="1038830" cy="1918103"/>
            </a:xfrm>
            <a:custGeom>
              <a:avLst/>
              <a:gdLst>
                <a:gd name="connsiteX0" fmla="*/ 0 w 1589912"/>
                <a:gd name="connsiteY0" fmla="*/ 171605 h 1029612"/>
                <a:gd name="connsiteX1" fmla="*/ 171605 w 1589912"/>
                <a:gd name="connsiteY1" fmla="*/ 0 h 1029612"/>
                <a:gd name="connsiteX2" fmla="*/ 1418307 w 1589912"/>
                <a:gd name="connsiteY2" fmla="*/ 0 h 1029612"/>
                <a:gd name="connsiteX3" fmla="*/ 1589912 w 1589912"/>
                <a:gd name="connsiteY3" fmla="*/ 171605 h 1029612"/>
                <a:gd name="connsiteX4" fmla="*/ 1589912 w 1589912"/>
                <a:gd name="connsiteY4" fmla="*/ 858007 h 1029612"/>
                <a:gd name="connsiteX5" fmla="*/ 1418307 w 1589912"/>
                <a:gd name="connsiteY5" fmla="*/ 1029612 h 1029612"/>
                <a:gd name="connsiteX6" fmla="*/ 171605 w 1589912"/>
                <a:gd name="connsiteY6" fmla="*/ 1029612 h 1029612"/>
                <a:gd name="connsiteX7" fmla="*/ 0 w 1589912"/>
                <a:gd name="connsiteY7" fmla="*/ 858007 h 1029612"/>
                <a:gd name="connsiteX8" fmla="*/ 0 w 1589912"/>
                <a:gd name="connsiteY8" fmla="*/ 171605 h 102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9912" h="1029612">
                  <a:moveTo>
                    <a:pt x="0" y="171605"/>
                  </a:moveTo>
                  <a:cubicBezTo>
                    <a:pt x="0" y="76830"/>
                    <a:pt x="76830" y="0"/>
                    <a:pt x="171605" y="0"/>
                  </a:cubicBezTo>
                  <a:lnTo>
                    <a:pt x="1418307" y="0"/>
                  </a:lnTo>
                  <a:cubicBezTo>
                    <a:pt x="1513082" y="0"/>
                    <a:pt x="1589912" y="76830"/>
                    <a:pt x="1589912" y="171605"/>
                  </a:cubicBezTo>
                  <a:lnTo>
                    <a:pt x="1589912" y="858007"/>
                  </a:lnTo>
                  <a:cubicBezTo>
                    <a:pt x="1589912" y="952782"/>
                    <a:pt x="1513082" y="1029612"/>
                    <a:pt x="1418307" y="1029612"/>
                  </a:cubicBezTo>
                  <a:lnTo>
                    <a:pt x="171605" y="1029612"/>
                  </a:lnTo>
                  <a:cubicBezTo>
                    <a:pt x="76830" y="1029612"/>
                    <a:pt x="0" y="952782"/>
                    <a:pt x="0" y="858007"/>
                  </a:cubicBezTo>
                  <a:lnTo>
                    <a:pt x="0" y="17160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square" lIns="145512" tIns="145512" rIns="145512" bIns="145512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sz="25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关闭文件</a:t>
              </a:r>
              <a:endParaRPr lang="zh-CN" altLang="en-US" sz="25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84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文本文件的读写程序模板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8B411-CFA4-1383-19D6-165DCCA8DF47}"/>
              </a:ext>
            </a:extLst>
          </p:cNvPr>
          <p:cNvSpPr txBox="1"/>
          <p:nvPr/>
        </p:nvSpPr>
        <p:spPr>
          <a:xfrm>
            <a:off x="107504" y="2327969"/>
            <a:ext cx="439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main(){ 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……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1: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以写模式打开文件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FILE *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pfOut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(…, “w”); 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2: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主循环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将数据写到文件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while( … ){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//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将数据转化为字符，并写到文件中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“写”函数有：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fputc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5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3: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关闭文件，即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pfOut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04FD43D1-010E-2FA9-9DB8-5AB989353124}"/>
              </a:ext>
            </a:extLst>
          </p:cNvPr>
          <p:cNvSpPr txBox="1"/>
          <p:nvPr/>
        </p:nvSpPr>
        <p:spPr>
          <a:xfrm>
            <a:off x="4716016" y="2341649"/>
            <a:ext cx="4427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main(){ 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……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1: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以读模式打开文件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FILE *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pfIn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(…, “r”); 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2: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主循环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将数据写到文件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while( … ){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//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从文件中读取字符或字符串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// 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转换类型，并赋值给对应的变量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“读”函数有：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fgetc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15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120000"/>
              </a:lnSpc>
            </a:pP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Step 3: </a:t>
            </a:r>
            <a:r>
              <a:rPr lang="zh-CN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关闭文件，即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pfIn</a:t>
            </a:r>
            <a:r>
              <a:rPr lang="en-US" altLang="zh-CN" sz="15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1438172-52A2-E7A8-5222-FB50151A59F8}"/>
              </a:ext>
            </a:extLst>
          </p:cNvPr>
          <p:cNvCxnSpPr/>
          <p:nvPr/>
        </p:nvCxnSpPr>
        <p:spPr>
          <a:xfrm>
            <a:off x="4572000" y="2236449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6">
            <a:extLst>
              <a:ext uri="{FF2B5EF4-FFF2-40B4-BE49-F238E27FC236}">
                <a16:creationId xmlns:a16="http://schemas.microsoft.com/office/drawing/2014/main" id="{950B753C-F74D-7230-97FD-0F4C21354191}"/>
              </a:ext>
            </a:extLst>
          </p:cNvPr>
          <p:cNvSpPr txBox="1"/>
          <p:nvPr/>
        </p:nvSpPr>
        <p:spPr>
          <a:xfrm>
            <a:off x="1042988" y="6311967"/>
            <a:ext cx="208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写文件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36FEEA9D-916F-C6B5-89B8-201D1A12F769}"/>
              </a:ext>
            </a:extLst>
          </p:cNvPr>
          <p:cNvSpPr txBox="1"/>
          <p:nvPr/>
        </p:nvSpPr>
        <p:spPr>
          <a:xfrm>
            <a:off x="5724128" y="6311967"/>
            <a:ext cx="208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读文件</a:t>
            </a:r>
          </a:p>
        </p:txBody>
      </p:sp>
    </p:spTree>
    <p:extLst>
      <p:ext uri="{BB962C8B-B14F-4D97-AF65-F5344CB8AC3E}">
        <p14:creationId xmlns:p14="http://schemas.microsoft.com/office/powerpoint/2010/main" val="376045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01284D-02D4-0AD9-2F06-DE2316B128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sz="2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写函数</a:t>
            </a:r>
            <a:r>
              <a:rPr lang="zh-CN" altLang="en-US" sz="2200" b="1" kern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kern="1200" dirty="0"/>
              <a:t>int </a:t>
            </a:r>
            <a:r>
              <a:rPr lang="en-US" altLang="zh-CN" sz="2200" b="1" kern="1200" dirty="0" err="1"/>
              <a:t>fprintf</a:t>
            </a:r>
            <a:r>
              <a:rPr lang="en-US" altLang="zh-CN" sz="2200" b="1" kern="1200" dirty="0"/>
              <a:t>(FILE *</a:t>
            </a:r>
            <a:r>
              <a:rPr lang="en-US" altLang="zh-CN" sz="2200" b="1" kern="1200" dirty="0" err="1"/>
              <a:t>fp</a:t>
            </a:r>
            <a:r>
              <a:rPr lang="en-US" altLang="zh-CN" sz="2200" b="1" kern="1200" dirty="0"/>
              <a:t>, </a:t>
            </a:r>
            <a:r>
              <a:rPr lang="zh-CN" altLang="zh-CN" sz="2200" b="1" kern="1200" dirty="0"/>
              <a:t>格式字符串</a:t>
            </a:r>
            <a:r>
              <a:rPr lang="en-US" altLang="zh-CN" sz="2200" b="1" kern="1200" dirty="0"/>
              <a:t>, </a:t>
            </a:r>
            <a:r>
              <a:rPr lang="zh-CN" altLang="zh-CN" sz="2200" b="1" kern="1200" dirty="0"/>
              <a:t>输出项列表</a:t>
            </a:r>
            <a:r>
              <a:rPr lang="en-US" altLang="zh-CN" sz="2200" b="1" kern="1200" dirty="0"/>
              <a:t>);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kern="1200" dirty="0"/>
              <a:t>int </a:t>
            </a:r>
            <a:r>
              <a:rPr lang="en-US" altLang="zh-CN" sz="2200" b="1" kern="1200" dirty="0" err="1"/>
              <a:t>fputc</a:t>
            </a:r>
            <a:r>
              <a:rPr lang="en-US" altLang="zh-CN" sz="2200" b="1" kern="1200" dirty="0"/>
              <a:t> (int c, FILE *</a:t>
            </a:r>
            <a:r>
              <a:rPr lang="en-US" altLang="zh-CN" sz="2200" b="1" kern="1200" dirty="0" err="1"/>
              <a:t>fp</a:t>
            </a:r>
            <a:r>
              <a:rPr lang="en-US" altLang="zh-CN" sz="2200" b="1" kern="1200" dirty="0"/>
              <a:t>);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kern="1200" dirty="0"/>
              <a:t>int </a:t>
            </a:r>
            <a:r>
              <a:rPr lang="en-US" altLang="zh-CN" sz="2200" b="1" kern="1200" dirty="0" err="1"/>
              <a:t>fputs</a:t>
            </a:r>
            <a:r>
              <a:rPr lang="en-US" altLang="zh-CN" sz="2200" b="1" kern="1200" dirty="0"/>
              <a:t>(char *str, FILE *</a:t>
            </a:r>
            <a:r>
              <a:rPr lang="en-US" altLang="zh-CN" sz="2200" b="1" kern="1200" dirty="0" err="1"/>
              <a:t>fp</a:t>
            </a:r>
            <a:r>
              <a:rPr lang="en-US" altLang="zh-CN" sz="2200" b="1" kern="1200" dirty="0"/>
              <a:t>)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200" b="1" kern="1200" dirty="0">
                <a:latin typeface="微软雅黑" pitchFamily="34" charset="-122"/>
                <a:ea typeface="微软雅黑" pitchFamily="34" charset="-122"/>
              </a:rPr>
              <a:t>读函数：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kern="1200" dirty="0"/>
              <a:t>int </a:t>
            </a:r>
            <a:r>
              <a:rPr lang="en-US" altLang="zh-CN" sz="2200" b="1" kern="1200" dirty="0" err="1"/>
              <a:t>fscanf</a:t>
            </a:r>
            <a:r>
              <a:rPr lang="en-US" altLang="zh-CN" sz="2200" b="1" kern="1200" dirty="0"/>
              <a:t>(FILE *</a:t>
            </a:r>
            <a:r>
              <a:rPr lang="en-US" altLang="zh-CN" sz="2200" b="1" kern="1200" dirty="0" err="1"/>
              <a:t>fp</a:t>
            </a:r>
            <a:r>
              <a:rPr lang="en-US" altLang="zh-CN" sz="2200" b="1" kern="1200" dirty="0"/>
              <a:t>,</a:t>
            </a:r>
            <a:r>
              <a:rPr lang="zh-CN" altLang="zh-CN" sz="2200" b="1" kern="1200" dirty="0"/>
              <a:t>格式字符串</a:t>
            </a:r>
            <a:r>
              <a:rPr lang="en-US" altLang="zh-CN" sz="2200" b="1" kern="1200" dirty="0"/>
              <a:t>,</a:t>
            </a:r>
            <a:r>
              <a:rPr lang="zh-CN" altLang="zh-CN" sz="2200" b="1" kern="1200" dirty="0"/>
              <a:t>输入项地址列表</a:t>
            </a:r>
            <a:r>
              <a:rPr lang="en-US" altLang="zh-CN" sz="2200" b="1" kern="1200" dirty="0"/>
              <a:t>);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kern="1200" dirty="0"/>
              <a:t>int </a:t>
            </a:r>
            <a:r>
              <a:rPr lang="en-US" altLang="zh-CN" sz="2200" b="1" kern="1200" dirty="0" err="1"/>
              <a:t>fgetc</a:t>
            </a:r>
            <a:r>
              <a:rPr lang="en-US" altLang="zh-CN" sz="2200" b="1" kern="1200" dirty="0"/>
              <a:t> (FILE *</a:t>
            </a:r>
            <a:r>
              <a:rPr lang="en-US" altLang="zh-CN" sz="2200" b="1" kern="1200" dirty="0" err="1"/>
              <a:t>fp</a:t>
            </a:r>
            <a:r>
              <a:rPr lang="en-US" altLang="zh-CN" sz="2200" b="1" kern="1200" dirty="0"/>
              <a:t>);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200" b="1" kern="1200" dirty="0"/>
              <a:t>char *</a:t>
            </a:r>
            <a:r>
              <a:rPr lang="en-US" altLang="zh-CN" sz="2200" b="1" kern="1200" dirty="0" err="1"/>
              <a:t>fgets</a:t>
            </a:r>
            <a:r>
              <a:rPr lang="en-US" altLang="zh-CN" sz="2200" b="1" kern="1200" dirty="0"/>
              <a:t>(char *str, int n, FILE *</a:t>
            </a:r>
            <a:r>
              <a:rPr lang="en-US" altLang="zh-CN" sz="2200" b="1" kern="1200" dirty="0" err="1"/>
              <a:t>fp</a:t>
            </a:r>
            <a:r>
              <a:rPr lang="en-US" altLang="zh-CN" sz="2200" b="1" kern="1200" dirty="0"/>
              <a:t>)</a:t>
            </a:r>
            <a:endParaRPr lang="zh-CN" altLang="en-US" sz="2200" b="1" kern="12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995EB-38F3-371C-E365-D033C5DA17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文本文件的读写函数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86D92EC-561F-8055-C2C1-18BAA43F9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5888"/>
            <a:ext cx="8435975" cy="54451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08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62DA-F36B-8FD1-8957-11C734567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文本文件的读写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1607-5E32-D04C-04A0-B5788B407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“写”文件的代码：</a:t>
            </a:r>
            <a:endParaRPr lang="zh-CN" altLang="en-US" sz="2800" b="1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7071B3-8E05-42BA-0870-0899B5BBE9DF}"/>
              </a:ext>
            </a:extLst>
          </p:cNvPr>
          <p:cNvSpPr txBox="1"/>
          <p:nvPr/>
        </p:nvSpPr>
        <p:spPr>
          <a:xfrm>
            <a:off x="553957" y="2145900"/>
            <a:ext cx="3816425" cy="420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#include  &lt;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stdio.h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int main(){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int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iNo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char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strName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[32] = {0};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int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iScores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[3] = {0};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FILE*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pfOut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= NULL;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int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= 1;    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pfOut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=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fopen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("I:\\devc_projs\\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teaching\\stu_scores.txt", "w");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if(!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pfOut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lang="en-US" altLang="zh-CN" sz="1600" dirty="0" err="1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打开文件出错！</a:t>
            </a: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\n");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    return -1;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}    	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while(1){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5D04C3-4608-B195-BFC4-A662D28FB143}"/>
              </a:ext>
            </a:extLst>
          </p:cNvPr>
          <p:cNvSpPr txBox="1"/>
          <p:nvPr/>
        </p:nvSpPr>
        <p:spPr>
          <a:xfrm>
            <a:off x="4514398" y="2222635"/>
            <a:ext cx="4522098" cy="361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请输入第</a:t>
            </a:r>
            <a:r>
              <a:rPr lang="en-US" altLang="zh-CN" dirty="0"/>
              <a:t>%d</a:t>
            </a:r>
            <a:r>
              <a:rPr lang="zh-CN" altLang="en-US" dirty="0"/>
              <a:t>位学生信息</a:t>
            </a:r>
            <a:r>
              <a:rPr lang="en-US" altLang="zh-CN" dirty="0"/>
              <a:t>(</a:t>
            </a:r>
            <a:r>
              <a:rPr lang="zh-CN" altLang="en-US" dirty="0"/>
              <a:t>学号、姓名、高数、英语、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\n", i++);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d%s%d%d%d</a:t>
            </a:r>
            <a:r>
              <a:rPr lang="en-US" altLang="zh-CN" dirty="0"/>
              <a:t>",&amp;</a:t>
            </a:r>
            <a:r>
              <a:rPr lang="en-US" altLang="zh-CN" dirty="0" err="1"/>
              <a:t>iNo,strName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&amp;</a:t>
            </a:r>
            <a:r>
              <a:rPr lang="en-US" altLang="zh-CN" dirty="0" err="1"/>
              <a:t>iScores</a:t>
            </a:r>
            <a:r>
              <a:rPr lang="en-US" altLang="zh-CN" dirty="0"/>
              <a:t>[0],&amp;</a:t>
            </a:r>
            <a:r>
              <a:rPr lang="en-US" altLang="zh-CN" dirty="0" err="1"/>
              <a:t>iScores</a:t>
            </a:r>
            <a:r>
              <a:rPr lang="en-US" altLang="zh-CN" dirty="0"/>
              <a:t>[1],&amp;</a:t>
            </a:r>
            <a:r>
              <a:rPr lang="en-US" altLang="zh-CN" dirty="0" err="1"/>
              <a:t>iScores</a:t>
            </a:r>
            <a:r>
              <a:rPr lang="en-US" altLang="zh-CN" dirty="0"/>
              <a:t>[2]);</a:t>
            </a:r>
          </a:p>
          <a:p>
            <a:r>
              <a:rPr lang="en-US" altLang="zh-CN" dirty="0"/>
              <a:t>      if(</a:t>
            </a:r>
            <a:r>
              <a:rPr lang="en-US" altLang="zh-CN" dirty="0" err="1"/>
              <a:t>iNo</a:t>
            </a:r>
            <a:r>
              <a:rPr lang="en-US" altLang="zh-CN" dirty="0"/>
              <a:t> == -1)    </a:t>
            </a:r>
          </a:p>
          <a:p>
            <a:r>
              <a:rPr lang="en-US" altLang="zh-CN" dirty="0"/>
              <a:t>          break;    	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pfOut</a:t>
            </a:r>
            <a:r>
              <a:rPr lang="en-US" altLang="zh-CN" dirty="0"/>
              <a:t>,"%d %s %d %d %d\n", </a:t>
            </a:r>
            <a:r>
              <a:rPr lang="en-US" altLang="zh-CN" dirty="0" err="1"/>
              <a:t>iNo</a:t>
            </a:r>
            <a:r>
              <a:rPr lang="en-US" altLang="zh-CN" dirty="0"/>
              <a:t>, </a:t>
            </a:r>
            <a:r>
              <a:rPr lang="en-US" altLang="zh-CN" dirty="0" err="1"/>
              <a:t>strName</a:t>
            </a:r>
            <a:r>
              <a:rPr lang="en-US" altLang="zh-CN" dirty="0"/>
              <a:t>, </a:t>
            </a:r>
            <a:r>
              <a:rPr lang="en-US" altLang="zh-CN" dirty="0" err="1"/>
              <a:t>iScores</a:t>
            </a:r>
            <a:r>
              <a:rPr lang="en-US" altLang="zh-CN" dirty="0"/>
              <a:t>[0], </a:t>
            </a:r>
            <a:r>
              <a:rPr lang="en-US" altLang="zh-CN" dirty="0" err="1"/>
              <a:t>iScores</a:t>
            </a:r>
            <a:r>
              <a:rPr lang="en-US" altLang="zh-CN" dirty="0"/>
              <a:t>[1], </a:t>
            </a:r>
            <a:r>
              <a:rPr lang="en-US" altLang="zh-CN" dirty="0" err="1"/>
              <a:t>iScores</a:t>
            </a:r>
            <a:r>
              <a:rPr lang="en-US" altLang="zh-CN" dirty="0"/>
              <a:t>[2]);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pfOut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ABA12E-D55B-AAE6-1AF9-9B4DA6A4288C}"/>
              </a:ext>
            </a:extLst>
          </p:cNvPr>
          <p:cNvCxnSpPr/>
          <p:nvPr/>
        </p:nvCxnSpPr>
        <p:spPr>
          <a:xfrm>
            <a:off x="4370382" y="2060848"/>
            <a:ext cx="0" cy="4572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81781"/>
      </p:ext>
    </p:extLst>
  </p:cSld>
  <p:clrMapOvr>
    <a:masterClrMapping/>
  </p:clrMapOvr>
</p:sld>
</file>

<file path=ppt/theme/theme1.xml><?xml version="1.0" encoding="utf-8"?>
<a:theme xmlns:a="http://schemas.openxmlformats.org/drawingml/2006/main" name="C教材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accent1">
              <a:lumMod val="75000"/>
            </a:schemeClr>
          </a:solidFill>
        </a:ln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2319</Words>
  <Application>Microsoft Office PowerPoint</Application>
  <PresentationFormat>全屏显示(4:3)</PresentationFormat>
  <Paragraphs>293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Courier New</vt:lpstr>
      <vt:lpstr>Times New Roman</vt:lpstr>
      <vt:lpstr>Wingdings</vt:lpstr>
      <vt:lpstr>C教材模版</vt:lpstr>
      <vt:lpstr>第10章  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远山 林</dc:creator>
  <cp:lastModifiedBy>远山 林</cp:lastModifiedBy>
  <cp:revision>17</cp:revision>
  <dcterms:created xsi:type="dcterms:W3CDTF">2024-07-31T14:49:52Z</dcterms:created>
  <dcterms:modified xsi:type="dcterms:W3CDTF">2024-07-31T16:18:42Z</dcterms:modified>
</cp:coreProperties>
</file>