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72" r:id="rId5"/>
    <p:sldId id="273" r:id="rId6"/>
    <p:sldId id="275" r:id="rId7"/>
    <p:sldId id="276" r:id="rId8"/>
    <p:sldId id="278" r:id="rId9"/>
    <p:sldId id="280" r:id="rId10"/>
    <p:sldId id="281" r:id="rId11"/>
    <p:sldId id="282" r:id="rId12"/>
    <p:sldId id="283" r:id="rId13"/>
    <p:sldId id="284" r:id="rId14"/>
    <p:sldId id="285" r:id="rId15"/>
    <p:sldId id="286" r:id="rId16"/>
    <p:sldId id="287" r:id="rId17"/>
    <p:sldId id="290" r:id="rId18"/>
    <p:sldId id="294" r:id="rId19"/>
    <p:sldId id="295" r:id="rId20"/>
    <p:sldId id="297" r:id="rId21"/>
    <p:sldId id="298" r:id="rId22"/>
    <p:sldId id="300" r:id="rId23"/>
    <p:sldId id="301" r:id="rId24"/>
    <p:sldId id="303" r:id="rId25"/>
    <p:sldId id="306" r:id="rId26"/>
    <p:sldId id="307" r:id="rId27"/>
    <p:sldId id="308" r:id="rId28"/>
    <p:sldId id="310" r:id="rId29"/>
    <p:sldId id="311" r:id="rId30"/>
    <p:sldId id="312" r:id="rId31"/>
    <p:sldId id="314" r:id="rId32"/>
    <p:sldId id="326" r:id="rId33"/>
    <p:sldId id="318" r:id="rId34"/>
    <p:sldId id="309" r:id="rId35"/>
    <p:sldId id="319" r:id="rId36"/>
    <p:sldId id="320" r:id="rId37"/>
    <p:sldId id="321" r:id="rId38"/>
    <p:sldId id="322" r:id="rId39"/>
    <p:sldId id="323" r:id="rId40"/>
    <p:sldId id="324" r:id="rId41"/>
    <p:sldId id="325" r:id="rId42"/>
    <p:sldId id="327" r:id="rId43"/>
    <p:sldId id="330" r:id="rId44"/>
    <p:sldId id="328" r:id="rId45"/>
    <p:sldId id="333" r:id="rId46"/>
    <p:sldId id="332" r:id="rId47"/>
    <p:sldId id="331" r:id="rId48"/>
    <p:sldId id="338" r:id="rId49"/>
    <p:sldId id="337" r:id="rId50"/>
    <p:sldId id="336" r:id="rId51"/>
    <p:sldId id="335" r:id="rId52"/>
    <p:sldId id="334" r:id="rId53"/>
    <p:sldId id="343" r:id="rId54"/>
    <p:sldId id="342" r:id="rId55"/>
    <p:sldId id="341" r:id="rId56"/>
    <p:sldId id="340" r:id="rId57"/>
    <p:sldId id="344" r:id="rId58"/>
    <p:sldId id="345" r:id="rId59"/>
    <p:sldId id="347" r:id="rId60"/>
    <p:sldId id="350" r:id="rId61"/>
    <p:sldId id="348" r:id="rId62"/>
    <p:sldId id="349" r:id="rId63"/>
    <p:sldId id="351" r:id="rId64"/>
    <p:sldId id="354" r:id="rId65"/>
    <p:sldId id="353" r:id="rId66"/>
    <p:sldId id="352" r:id="rId67"/>
    <p:sldId id="355" r:id="rId68"/>
    <p:sldId id="356" r:id="rId69"/>
    <p:sldId id="358" r:id="rId70"/>
    <p:sldId id="359" r:id="rId71"/>
    <p:sldId id="360" r:id="rId72"/>
    <p:sldId id="363" r:id="rId73"/>
    <p:sldId id="364" r:id="rId74"/>
    <p:sldId id="365" r:id="rId75"/>
    <p:sldId id="271" r:id="rId7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18D3AAE0-7626-4E28-991E-4211FF64D9DB}">
          <p14:sldIdLst>
            <p14:sldId id="256"/>
            <p14:sldId id="257"/>
            <p14:sldId id="258"/>
            <p14:sldId id="272"/>
            <p14:sldId id="273"/>
            <p14:sldId id="275"/>
            <p14:sldId id="276"/>
            <p14:sldId id="278"/>
            <p14:sldId id="280"/>
            <p14:sldId id="281"/>
            <p14:sldId id="282"/>
            <p14:sldId id="283"/>
            <p14:sldId id="284"/>
            <p14:sldId id="285"/>
            <p14:sldId id="286"/>
            <p14:sldId id="287"/>
            <p14:sldId id="290"/>
            <p14:sldId id="294"/>
            <p14:sldId id="295"/>
            <p14:sldId id="297"/>
            <p14:sldId id="298"/>
            <p14:sldId id="300"/>
            <p14:sldId id="301"/>
            <p14:sldId id="303"/>
            <p14:sldId id="306"/>
            <p14:sldId id="307"/>
            <p14:sldId id="308"/>
            <p14:sldId id="310"/>
            <p14:sldId id="311"/>
            <p14:sldId id="312"/>
            <p14:sldId id="314"/>
            <p14:sldId id="326"/>
            <p14:sldId id="318"/>
            <p14:sldId id="309"/>
            <p14:sldId id="319"/>
            <p14:sldId id="320"/>
            <p14:sldId id="321"/>
            <p14:sldId id="322"/>
            <p14:sldId id="323"/>
            <p14:sldId id="324"/>
            <p14:sldId id="325"/>
            <p14:sldId id="327"/>
            <p14:sldId id="330"/>
            <p14:sldId id="328"/>
            <p14:sldId id="333"/>
            <p14:sldId id="332"/>
            <p14:sldId id="331"/>
            <p14:sldId id="338"/>
            <p14:sldId id="337"/>
            <p14:sldId id="336"/>
            <p14:sldId id="335"/>
            <p14:sldId id="334"/>
            <p14:sldId id="343"/>
            <p14:sldId id="342"/>
            <p14:sldId id="341"/>
            <p14:sldId id="340"/>
            <p14:sldId id="344"/>
            <p14:sldId id="345"/>
            <p14:sldId id="347"/>
            <p14:sldId id="350"/>
            <p14:sldId id="348"/>
            <p14:sldId id="349"/>
            <p14:sldId id="351"/>
            <p14:sldId id="354"/>
            <p14:sldId id="353"/>
            <p14:sldId id="352"/>
            <p14:sldId id="355"/>
            <p14:sldId id="356"/>
            <p14:sldId id="358"/>
            <p14:sldId id="359"/>
            <p14:sldId id="360"/>
            <p14:sldId id="363"/>
            <p14:sldId id="364"/>
            <p14:sldId id="36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ys"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6D7"/>
    <a:srgbClr val="C5C9D9"/>
    <a:srgbClr val="C5D7DB"/>
    <a:srgbClr val="C4DDD3"/>
    <a:srgbClr val="C4DFC4"/>
    <a:srgbClr val="D5E0C4"/>
    <a:srgbClr val="C5D2DA"/>
    <a:srgbClr val="C5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C149A-2768-4871-A646-4415B5AEDDA9}" v="24" dt="2024-07-31T15:22:35.05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244" autoAdjust="0"/>
  </p:normalViewPr>
  <p:slideViewPr>
    <p:cSldViewPr>
      <p:cViewPr varScale="1">
        <p:scale>
          <a:sx n="138" d="100"/>
          <a:sy n="138" d="100"/>
        </p:scale>
        <p:origin x="214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AF469D7-9704-476B-A1A3-99055D35411A}" type="datetimeFigureOut">
              <a:rPr lang="zh-CN" altLang="en-US"/>
              <a:pPr>
                <a:defRPr/>
              </a:pPr>
              <a:t>2024/8/6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48423DFC-B605-4D42-9250-06D4EC6F7893}" type="slidenum">
              <a:rPr lang="zh-CN" altLang="en-US"/>
              <a:pPr>
                <a:defRPr/>
              </a:pPr>
              <a:t>‹#›</a:t>
            </a:fld>
            <a:endParaRPr lang="zh-CN" altLang="en-US"/>
          </a:p>
        </p:txBody>
      </p:sp>
    </p:spTree>
    <p:extLst>
      <p:ext uri="{BB962C8B-B14F-4D97-AF65-F5344CB8AC3E}">
        <p14:creationId xmlns:p14="http://schemas.microsoft.com/office/powerpoint/2010/main" val="39815507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653136"/>
            <a:ext cx="6400800" cy="1296144"/>
          </a:xfrm>
        </p:spPr>
        <p:txBody>
          <a:bodyPr/>
          <a:lstStyle>
            <a:lvl1pPr marL="0" indent="0" algn="ctr">
              <a:buNone/>
              <a:defRPr>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E1D6006-6E46-4CA8-96A3-D6458F4D5A6E}" type="datetimeFigureOut">
              <a:rPr lang="zh-CN" altLang="en-US"/>
              <a:pPr>
                <a:defRPr/>
              </a:pPr>
              <a:t>2024/8/6</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80215A6F-E5BE-426E-BFC9-36067E6ECE4A}" type="slidenum">
              <a:rPr lang="zh-CN" altLang="en-US"/>
              <a:pPr>
                <a:defRPr/>
              </a:pPr>
              <a:t>‹#›</a:t>
            </a:fld>
            <a:endParaRPr lang="zh-CN" altLang="en-US"/>
          </a:p>
        </p:txBody>
      </p:sp>
      <p:sp>
        <p:nvSpPr>
          <p:cNvPr id="7" name="矩形 6"/>
          <p:cNvSpPr/>
          <p:nvPr userDrawn="1"/>
        </p:nvSpPr>
        <p:spPr>
          <a:xfrm>
            <a:off x="0" y="1699356"/>
            <a:ext cx="9144000" cy="2357437"/>
          </a:xfrm>
          <a:prstGeom prst="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4071938"/>
            <a:ext cx="9144000" cy="2143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562473"/>
            <a:ext cx="7772400" cy="794519"/>
          </a:xfrm>
          <a:prstGeom prst="rect">
            <a:avLst/>
          </a:prstGeom>
        </p:spPr>
        <p:txBody>
          <a:bodyPr/>
          <a:lstStyle>
            <a:lvl1pPr algn="ctr" rtl="0" eaLnBrk="1" fontAlgn="base" hangingPunct="1">
              <a:spcBef>
                <a:spcPct val="0"/>
              </a:spcBef>
              <a:spcAft>
                <a:spcPct val="0"/>
              </a:spcAft>
              <a:defRPr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37CB323-F620-4644-9494-E0DFD0D416D1}"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8ACEE8-EB98-4E99-880E-BF0E6F84E93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17675CBA-D54D-4247-9F79-41D9CCF397BB}" type="datetimeFigureOut">
              <a:rPr lang="zh-CN" altLang="en-US"/>
              <a:pPr>
                <a:defRPr/>
              </a:pPr>
              <a:t>2024/8/6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33B340-0BF3-4BA7-B8B7-F7AEB1E2062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9634016E-217A-4D0E-8109-7EE50AE4A469}" type="datetimeFigureOut">
              <a:rPr lang="zh-CN" altLang="en-US"/>
              <a:pPr>
                <a:defRPr/>
              </a:pPr>
              <a:t>2024/8/6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FECCF0-497A-42FA-A5C5-C1768B70E01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B21B1E6-975C-4995-BA48-8A11475CA287}" type="datetimeFigureOut">
              <a:rPr lang="zh-CN" altLang="en-US"/>
              <a:pPr>
                <a:defRPr/>
              </a:pPr>
              <a:t>2024/8/6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94BBA2-7C7A-46B8-85E5-1B2AA0ADF57D}"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7EB262-796A-4EAB-8117-941E1DECB007}" type="datetimeFigureOut">
              <a:rPr lang="zh-CN" altLang="en-US"/>
              <a:pPr>
                <a:defRPr/>
              </a:pPr>
              <a:t>2024/8/6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B135BF1-C40C-427B-BA2E-0D60139A96B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835DDB-9E60-4152-A276-6A6D27EF1695}" type="datetimeFigureOut">
              <a:rPr lang="zh-CN" altLang="en-US"/>
              <a:pPr>
                <a:defRPr/>
              </a:pPr>
              <a:t>2024/8/6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8840C2-35A9-46B8-8B02-E8590DB1407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94E0AB-D52B-41E3-B8E1-395D9F792D5A}" type="datetimeFigureOut">
              <a:rPr lang="zh-CN" altLang="en-US"/>
              <a:pPr>
                <a:defRPr/>
              </a:pPr>
              <a:t>2024/8/6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447634-BB17-46D9-97A5-CBA193115D27}"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3703D7E5-8E84-4755-9663-CFD559248EBC}"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90F7D1-9964-4500-8246-AB2115293869}"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07FDB9C1-9FF6-4A7E-A098-3B8CD955C87F}"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04C8D0-82BA-4D04-AD80-02B0309B418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5231409"/>
          </a:xfrm>
        </p:spPr>
        <p:txBody>
          <a:bodyPr/>
          <a:lstStyle>
            <a:lvl1pPr marL="342900" indent="-342900">
              <a:lnSpc>
                <a:spcPct val="150000"/>
              </a:lnSpc>
              <a:buFont typeface="Wingdings" panose="05000000000000000000" pitchFamily="2" charset="2"/>
              <a:buChar char="u"/>
              <a:defRPr sz="2400">
                <a:latin typeface="微软雅黑" panose="020B0503020204020204" pitchFamily="34" charset="-122"/>
                <a:ea typeface="微软雅黑" panose="020B0503020204020204" pitchFamily="34" charset="-122"/>
              </a:defRPr>
            </a:lvl1pPr>
            <a:lvl2pPr marL="742950" indent="-285750">
              <a:lnSpc>
                <a:spcPct val="150000"/>
              </a:lnSpc>
              <a:buFont typeface="Wingdings" panose="05000000000000000000" pitchFamily="2" charset="2"/>
              <a:buChar char="Ø"/>
              <a:defRPr sz="2200">
                <a:latin typeface="微软雅黑" panose="020B0503020204020204" pitchFamily="34" charset="-122"/>
                <a:ea typeface="微软雅黑" panose="020B0503020204020204" pitchFamily="34" charset="-122"/>
              </a:defRPr>
            </a:lvl2pPr>
            <a:lvl3pPr>
              <a:lnSpc>
                <a:spcPct val="150000"/>
              </a:lnSpc>
              <a:defRPr sz="22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graphicFrame>
        <p:nvGraphicFramePr>
          <p:cNvPr id="15" name="图示 14"/>
          <p:cNvGraphicFramePr/>
          <p:nvPr userDrawn="1">
            <p:extLst>
              <p:ext uri="{D42A27DB-BD31-4B8C-83A1-F6EECF244321}">
                <p14:modId xmlns:p14="http://schemas.microsoft.com/office/powerpoint/2010/main" val="50344576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占位符 12"/>
          <p:cNvSpPr>
            <a:spLocks noGrp="1"/>
          </p:cNvSpPr>
          <p:nvPr>
            <p:ph type="body" sz="quarter" idx="16"/>
          </p:nvPr>
        </p:nvSpPr>
        <p:spPr>
          <a:xfrm>
            <a:off x="611561" y="1252155"/>
            <a:ext cx="4392488" cy="504701"/>
          </a:xfrm>
        </p:spPr>
        <p:txBody>
          <a:bodyPr/>
          <a:lstStyle>
            <a:lvl1pPr marL="0" indent="0">
              <a:buNone/>
              <a:defRPr lang="zh-CN" altLang="en-US" sz="24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
        <p:nvSpPr>
          <p:cNvPr id="11" name="内容占位符 10"/>
          <p:cNvSpPr>
            <a:spLocks noGrp="1"/>
          </p:cNvSpPr>
          <p:nvPr>
            <p:ph sz="quarter" idx="17"/>
          </p:nvPr>
        </p:nvSpPr>
        <p:spPr>
          <a:xfrm>
            <a:off x="539552" y="2060848"/>
            <a:ext cx="8247290" cy="3815581"/>
          </a:xfrm>
        </p:spPr>
        <p:txBody>
          <a:bodyPr/>
          <a:lstStyle>
            <a:lvl1pPr marL="0" indent="0">
              <a:buNone/>
              <a:defRPr/>
            </a:lvl1pPr>
          </a:lstStyle>
          <a:p>
            <a:pPr lvl="0"/>
            <a:r>
              <a:rPr lang="zh-CN" altLang="en-US" dirty="0"/>
              <a:t>单击此处编辑母版文本样式</a:t>
            </a:r>
          </a:p>
        </p:txBody>
      </p:sp>
      <p:sp>
        <p:nvSpPr>
          <p:cNvPr id="2" name="矩形 1">
            <a:extLst>
              <a:ext uri="{FF2B5EF4-FFF2-40B4-BE49-F238E27FC236}">
                <a16:creationId xmlns:a16="http://schemas.microsoft.com/office/drawing/2014/main" id="{97445860-8612-F97E-6845-3EFE5E763B7D}"/>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A69A312-F33A-3CA9-3592-6DC72B332FD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B3D5BBD0-51FB-F875-FA8E-480899DF50E4}"/>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4498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3" name="文本占位符 2"/>
          <p:cNvSpPr>
            <a:spLocks noGrp="1"/>
          </p:cNvSpPr>
          <p:nvPr>
            <p:ph type="body" sz="quarter" idx="17"/>
          </p:nvPr>
        </p:nvSpPr>
        <p:spPr>
          <a:xfrm>
            <a:off x="539750" y="1988840"/>
            <a:ext cx="8280400" cy="4248472"/>
          </a:xfrm>
        </p:spPr>
        <p:txBody>
          <a:bodyPr/>
          <a:lstStyle>
            <a:lvl1pPr marL="342900" indent="-342900">
              <a:lnSpc>
                <a:spcPct val="150000"/>
              </a:lnSpc>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nSpc>
                <a:spcPct val="150000"/>
              </a:lnSpc>
              <a:buFont typeface="Wingdings" panose="05000000000000000000" pitchFamily="2" charset="2"/>
              <a:buChar char="ü"/>
              <a:defRPr sz="2200"/>
            </a:lvl2pPr>
          </a:lstStyle>
          <a:p>
            <a:pPr lvl="0"/>
            <a:r>
              <a:rPr lang="zh-CN" altLang="en-US" dirty="0"/>
              <a:t>单击此处编辑母版文本样式</a:t>
            </a:r>
          </a:p>
          <a:p>
            <a:pPr lvl="1"/>
            <a:r>
              <a:rPr lang="zh-CN" altLang="en-US" dirty="0"/>
              <a:t>二级</a:t>
            </a:r>
          </a:p>
        </p:txBody>
      </p:sp>
      <p:sp>
        <p:nvSpPr>
          <p:cNvPr id="2" name="矩形 1">
            <a:extLst>
              <a:ext uri="{FF2B5EF4-FFF2-40B4-BE49-F238E27FC236}">
                <a16:creationId xmlns:a16="http://schemas.microsoft.com/office/drawing/2014/main" id="{902FA5AA-F121-D09F-F9BC-7140EBD6031B}"/>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C85D82E1-C8DB-03BE-9344-4E39FA10053D}"/>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a:extLst>
              <a:ext uri="{FF2B5EF4-FFF2-40B4-BE49-F238E27FC236}">
                <a16:creationId xmlns:a16="http://schemas.microsoft.com/office/drawing/2014/main" id="{46BBA011-C3B5-7E44-4580-965A8E7129F8}"/>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2" name="图示 11">
            <a:extLst>
              <a:ext uri="{FF2B5EF4-FFF2-40B4-BE49-F238E27FC236}">
                <a16:creationId xmlns:a16="http://schemas.microsoft.com/office/drawing/2014/main" id="{DE809D4B-FCFE-6618-859E-3074FC44E4FA}"/>
              </a:ext>
            </a:extLst>
          </p:cNvPr>
          <p:cNvGraphicFramePr/>
          <p:nvPr userDrawn="1">
            <p:extLst>
              <p:ext uri="{D42A27DB-BD31-4B8C-83A1-F6EECF244321}">
                <p14:modId xmlns:p14="http://schemas.microsoft.com/office/powerpoint/2010/main" val="62595004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占位符 12">
            <a:extLst>
              <a:ext uri="{FF2B5EF4-FFF2-40B4-BE49-F238E27FC236}">
                <a16:creationId xmlns:a16="http://schemas.microsoft.com/office/drawing/2014/main" id="{037294EB-6F8C-392B-85D6-BCAA4C6535C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335502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程序代码">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id="{CC3ECA4F-EFC8-7E08-74CA-FEDB601282DE}"/>
              </a:ext>
            </a:extLst>
          </p:cNvPr>
          <p:cNvCxnSpPr>
            <a:cxnSpLocks/>
          </p:cNvCxnSpPr>
          <p:nvPr userDrawn="1"/>
        </p:nvCxnSpPr>
        <p:spPr>
          <a:xfrm>
            <a:off x="4427984" y="1916832"/>
            <a:ext cx="0" cy="436090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文本占位符 20"/>
          <p:cNvSpPr>
            <a:spLocks noGrp="1"/>
          </p:cNvSpPr>
          <p:nvPr>
            <p:ph type="body" sz="quarter" idx="17"/>
          </p:nvPr>
        </p:nvSpPr>
        <p:spPr>
          <a:xfrm>
            <a:off x="179512"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2" name="文本占位符 20"/>
          <p:cNvSpPr>
            <a:spLocks noGrp="1"/>
          </p:cNvSpPr>
          <p:nvPr>
            <p:ph type="body" sz="quarter" idx="18"/>
          </p:nvPr>
        </p:nvSpPr>
        <p:spPr>
          <a:xfrm>
            <a:off x="4572000"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 name="矩形 1">
            <a:extLst>
              <a:ext uri="{FF2B5EF4-FFF2-40B4-BE49-F238E27FC236}">
                <a16:creationId xmlns:a16="http://schemas.microsoft.com/office/drawing/2014/main" id="{86C7EB2B-B792-F210-11CA-EDC232F0EB00}"/>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B740702A-36FE-BF34-F188-C70B332809C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6A12C65A-1ECA-3733-B01B-CF37548DEBFE}"/>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id="{BC22DBD0-16D7-5637-CB1F-CE10DE49EC00}"/>
              </a:ext>
            </a:extLst>
          </p:cNvPr>
          <p:cNvGraphicFramePr/>
          <p:nvPr userDrawn="1">
            <p:extLst>
              <p:ext uri="{D42A27DB-BD31-4B8C-83A1-F6EECF244321}">
                <p14:modId xmlns:p14="http://schemas.microsoft.com/office/powerpoint/2010/main" val="3273503521"/>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id="{EB3578EC-9381-BB52-D036-966B545A958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255805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id="{CC3ECA4F-EFC8-7E08-74CA-FEDB601282DE}"/>
              </a:ext>
            </a:extLst>
          </p:cNvPr>
          <p:cNvCxnSpPr/>
          <p:nvPr userDrawn="1"/>
        </p:nvCxnSpPr>
        <p:spPr>
          <a:xfrm>
            <a:off x="4427984" y="2060848"/>
            <a:ext cx="0" cy="4104456"/>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0" name="文本占位符 39"/>
          <p:cNvSpPr>
            <a:spLocks noGrp="1"/>
          </p:cNvSpPr>
          <p:nvPr>
            <p:ph type="body" sz="quarter" idx="19"/>
          </p:nvPr>
        </p:nvSpPr>
        <p:spPr>
          <a:xfrm>
            <a:off x="323850"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二级</a:t>
            </a:r>
          </a:p>
        </p:txBody>
      </p:sp>
      <p:sp>
        <p:nvSpPr>
          <p:cNvPr id="41" name="文本占位符 39"/>
          <p:cNvSpPr>
            <a:spLocks noGrp="1"/>
          </p:cNvSpPr>
          <p:nvPr>
            <p:ph type="body" sz="quarter" idx="20"/>
          </p:nvPr>
        </p:nvSpPr>
        <p:spPr>
          <a:xfrm>
            <a:off x="4559821"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二级</a:t>
            </a:r>
          </a:p>
        </p:txBody>
      </p:sp>
      <p:sp>
        <p:nvSpPr>
          <p:cNvPr id="2" name="矩形 1">
            <a:extLst>
              <a:ext uri="{FF2B5EF4-FFF2-40B4-BE49-F238E27FC236}">
                <a16:creationId xmlns:a16="http://schemas.microsoft.com/office/drawing/2014/main" id="{5298DB55-05BD-C636-68EE-3C4F2C0152C5}"/>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3D76F21D-1A3B-741A-8B5D-8817B5829C9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0FF4BDD8-6F8D-54E4-A8F0-2733E6EFA757}"/>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id="{AAB37769-9A95-D1C0-94D3-3ACB926574D6}"/>
              </a:ext>
            </a:extLst>
          </p:cNvPr>
          <p:cNvGraphicFramePr/>
          <p:nvPr userDrawn="1">
            <p:extLst>
              <p:ext uri="{D42A27DB-BD31-4B8C-83A1-F6EECF244321}">
                <p14:modId xmlns:p14="http://schemas.microsoft.com/office/powerpoint/2010/main" val="195146690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占位符 12">
            <a:extLst>
              <a:ext uri="{FF2B5EF4-FFF2-40B4-BE49-F238E27FC236}">
                <a16:creationId xmlns:a16="http://schemas.microsoft.com/office/drawing/2014/main" id="{0E6B0A3E-EF62-F3CD-2796-053B7FA437F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7210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13" name="文本占位符 12"/>
          <p:cNvSpPr>
            <a:spLocks noGrp="1"/>
          </p:cNvSpPr>
          <p:nvPr>
            <p:ph type="body" sz="quarter" idx="14"/>
          </p:nvPr>
        </p:nvSpPr>
        <p:spPr>
          <a:xfrm>
            <a:off x="323850" y="2059657"/>
            <a:ext cx="8496300" cy="4177655"/>
          </a:xfrm>
        </p:spPr>
        <p:txBody>
          <a:bodyPr/>
          <a:lstStyle>
            <a:lvl1pPr>
              <a:lnSpc>
                <a:spcPct val="150000"/>
              </a:lnSpc>
              <a:defRPr lang="zh-CN" altLang="en-US" sz="2400" b="1" kern="1200" dirty="0" smtClean="0">
                <a:solidFill>
                  <a:prstClr val="black">
                    <a:hueOff val="0"/>
                    <a:satOff val="0"/>
                    <a:lumOff val="0"/>
                    <a:alphaOff val="0"/>
                  </a:prstClr>
                </a:solidFill>
                <a:latin typeface="微软雅黑" pitchFamily="34" charset="-122"/>
                <a:ea typeface="微软雅黑" pitchFamily="34" charset="-122"/>
                <a:cs typeface="+mn-cs"/>
              </a:defRPr>
            </a:lvl1pPr>
            <a:lvl2pPr marL="742950" indent="-285750">
              <a:lnSpc>
                <a:spcPct val="150000"/>
              </a:lnSpc>
              <a:buFont typeface="Arial" pitchFamily="34" charset="0"/>
              <a:buChar char="•"/>
              <a:defRPr lang="zh-CN" altLang="en-US" sz="2400" b="1" kern="1200" dirty="0" smtClean="0">
                <a:solidFill>
                  <a:schemeClr val="tx1"/>
                </a:solidFill>
                <a:latin typeface="Arial" charset="0"/>
                <a:ea typeface="宋体" pitchFamily="2" charset="-122"/>
                <a:cs typeface="+mn-cs"/>
              </a:defRPr>
            </a:lvl2pPr>
          </a:lstStyle>
          <a:p>
            <a:pPr lvl="0"/>
            <a:r>
              <a:rPr lang="zh-CN" altLang="en-US" dirty="0"/>
              <a:t>单击此处编辑母版文本样式</a:t>
            </a:r>
          </a:p>
          <a:p>
            <a:pPr lvl="1"/>
            <a:r>
              <a:rPr lang="zh-CN" altLang="en-US" dirty="0"/>
              <a:t>二级</a:t>
            </a:r>
          </a:p>
        </p:txBody>
      </p:sp>
      <p:sp>
        <p:nvSpPr>
          <p:cNvPr id="12" name="矩形 11">
            <a:extLst>
              <a:ext uri="{FF2B5EF4-FFF2-40B4-BE49-F238E27FC236}">
                <a16:creationId xmlns:a16="http://schemas.microsoft.com/office/drawing/2014/main" id="{6037ECB9-7D51-D8F4-A0F7-5FAFCE19977F}"/>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id="{2CD4EB76-D036-A1BE-7F23-75C70CD7CC93}"/>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占位符 2">
            <a:extLst>
              <a:ext uri="{FF2B5EF4-FFF2-40B4-BE49-F238E27FC236}">
                <a16:creationId xmlns:a16="http://schemas.microsoft.com/office/drawing/2014/main" id="{02288E44-8C82-BD76-2BCC-17B70526DCD9}"/>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8" name="图示 17">
            <a:extLst>
              <a:ext uri="{FF2B5EF4-FFF2-40B4-BE49-F238E27FC236}">
                <a16:creationId xmlns:a16="http://schemas.microsoft.com/office/drawing/2014/main" id="{82FD220C-3877-6037-6EDC-9009E3AC1AAF}"/>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文本占位符 12">
            <a:extLst>
              <a:ext uri="{FF2B5EF4-FFF2-40B4-BE49-F238E27FC236}">
                <a16:creationId xmlns:a16="http://schemas.microsoft.com/office/drawing/2014/main" id="{0E53FDD7-E8B5-34E3-CCE7-1B95C481A783}"/>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387085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上文字下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41" name="文本占位符 40"/>
          <p:cNvSpPr>
            <a:spLocks noGrp="1"/>
          </p:cNvSpPr>
          <p:nvPr>
            <p:ph type="body" sz="quarter" idx="17"/>
          </p:nvPr>
        </p:nvSpPr>
        <p:spPr>
          <a:xfrm>
            <a:off x="539750" y="2091818"/>
            <a:ext cx="8280722" cy="1553082"/>
          </a:xfrm>
        </p:spPr>
        <p:txBody>
          <a:bodyPr/>
          <a:lstStyle>
            <a:lvl1pPr>
              <a:defRPr lang="zh-CN" altLang="en-US" sz="2400" b="1"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dirty="0"/>
              <a:t>单击此处编辑母版文本样式</a:t>
            </a:r>
          </a:p>
        </p:txBody>
      </p:sp>
      <p:sp>
        <p:nvSpPr>
          <p:cNvPr id="47" name="内容占位符 46"/>
          <p:cNvSpPr>
            <a:spLocks noGrp="1"/>
          </p:cNvSpPr>
          <p:nvPr>
            <p:ph sz="quarter" idx="18"/>
          </p:nvPr>
        </p:nvSpPr>
        <p:spPr>
          <a:xfrm>
            <a:off x="539750" y="3789040"/>
            <a:ext cx="8280721" cy="2232348"/>
          </a:xfrm>
        </p:spPr>
        <p:txBody>
          <a:bodyP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2" name="矩形 1">
            <a:extLst>
              <a:ext uri="{FF2B5EF4-FFF2-40B4-BE49-F238E27FC236}">
                <a16:creationId xmlns:a16="http://schemas.microsoft.com/office/drawing/2014/main" id="{CD20C22B-97F2-05DA-C7FC-FC64D644B1D1}"/>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06BB0E08-CFAD-7C42-1D81-2A7F777154A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C6BB1AE6-C714-3D5F-B255-273C321A7D65}"/>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aphicFrame>
        <p:nvGraphicFramePr>
          <p:cNvPr id="10" name="图示 9">
            <a:extLst>
              <a:ext uri="{FF2B5EF4-FFF2-40B4-BE49-F238E27FC236}">
                <a16:creationId xmlns:a16="http://schemas.microsoft.com/office/drawing/2014/main" id="{6CA121E6-6277-179B-B32B-77B3C0B6F616}"/>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id="{8A3B705D-D54B-F322-6CB2-FFE08BD388F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26660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小结">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27384"/>
            <a:ext cx="9144000" cy="1143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1115616"/>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占位符 40"/>
          <p:cNvSpPr>
            <a:spLocks noGrp="1"/>
          </p:cNvSpPr>
          <p:nvPr>
            <p:ph type="body" sz="quarter" idx="17"/>
          </p:nvPr>
        </p:nvSpPr>
        <p:spPr>
          <a:xfrm>
            <a:off x="539750" y="1412776"/>
            <a:ext cx="8352730" cy="4752528"/>
          </a:xfrm>
        </p:spPr>
        <p:txBody>
          <a:bodyPr/>
          <a:lstStyle>
            <a:lvl1pPr>
              <a:lnSpc>
                <a:spcPct val="150000"/>
              </a:lnSpc>
              <a:buFont typeface="+mj-lt"/>
              <a:buAutoNum type="arabicPeriod"/>
              <a:defRPr lang="zh-CN" altLang="en-US" sz="2800" b="1" kern="1200" dirty="0" smtClean="0">
                <a:solidFill>
                  <a:prstClr val="black">
                    <a:hueOff val="0"/>
                    <a:satOff val="0"/>
                    <a:lumOff val="0"/>
                    <a:alphaOff val="0"/>
                  </a:prstClr>
                </a:solidFill>
                <a:latin typeface="微软雅黑" pitchFamily="34" charset="-122"/>
                <a:ea typeface="微软雅黑" pitchFamily="34" charset="-122"/>
                <a:cs typeface="+mn-cs"/>
              </a:defRPr>
            </a:lvl1pPr>
          </a:lstStyle>
          <a:p>
            <a:pPr lvl="0"/>
            <a:r>
              <a:rPr lang="zh-CN" altLang="en-US" dirty="0"/>
              <a:t>单击此处编辑母版文本样式</a:t>
            </a:r>
          </a:p>
        </p:txBody>
      </p:sp>
      <p:sp>
        <p:nvSpPr>
          <p:cNvPr id="20" name="TextBox 5"/>
          <p:cNvSpPr txBox="1">
            <a:spLocks noChangeArrowheads="1"/>
          </p:cNvSpPr>
          <p:nvPr userDrawn="1"/>
        </p:nvSpPr>
        <p:spPr bwMode="auto">
          <a:xfrm>
            <a:off x="539552" y="252016"/>
            <a:ext cx="7715250" cy="584200"/>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本章小结</a:t>
            </a:r>
          </a:p>
        </p:txBody>
      </p:sp>
    </p:spTree>
    <p:extLst>
      <p:ext uri="{BB962C8B-B14F-4D97-AF65-F5344CB8AC3E}">
        <p14:creationId xmlns:p14="http://schemas.microsoft.com/office/powerpoint/2010/main" val="31383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6ED159C-1A6F-47B8-BAC2-AA324F133C9B}" type="datetimeFigureOut">
              <a:rPr lang="zh-CN" altLang="en-US"/>
              <a:pPr>
                <a:defRPr/>
              </a:pPr>
              <a:t>2024/8/6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057CFEFE-8A8B-4519-9E22-38B8C87590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 id="2147483661" r:id="rId5"/>
    <p:sldLayoutId id="2147483664" r:id="rId6"/>
    <p:sldLayoutId id="2147483662" r:id="rId7"/>
    <p:sldLayoutId id="2147483663" r:id="rId8"/>
    <p:sldLayoutId id="2147483667"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xStyles>
    <p:titleStyle>
      <a:lvl1pPr algn="ctr" rtl="0" eaLnBrk="1" fontAlgn="base" hangingPunct="1">
        <a:spcBef>
          <a:spcPct val="0"/>
        </a:spcBef>
        <a:spcAft>
          <a:spcPct val="0"/>
        </a:spcAft>
        <a:defRPr lang="zh-CN" altLang="en-US" sz="4000" b="1" kern="1200" dirty="0">
          <a:solidFill>
            <a:schemeClr val="bg1"/>
          </a:solidFill>
          <a:latin typeface="Calibri" pitchFamily="34" charset="0"/>
          <a:ea typeface="宋体" pitchFamily="2" charset="-122"/>
          <a:cs typeface="+mn-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p:txBody>
          <a:bodyPr/>
          <a:lstStyle/>
          <a:p>
            <a:r>
              <a:rPr lang="zh-CN" altLang="en-US" dirty="0"/>
              <a:t>第</a:t>
            </a:r>
            <a:r>
              <a:rPr lang="en-US" altLang="zh-CN" dirty="0"/>
              <a:t>2</a:t>
            </a:r>
            <a:r>
              <a:rPr lang="zh-CN" altLang="en-US" dirty="0"/>
              <a:t>章 </a:t>
            </a:r>
            <a:r>
              <a:rPr lang="en-US" altLang="zh-CN" dirty="0"/>
              <a:t>C</a:t>
            </a:r>
            <a:r>
              <a:rPr lang="zh-CN" altLang="en-US" dirty="0"/>
              <a:t>语言程序初体验</a:t>
            </a:r>
          </a:p>
        </p:txBody>
      </p:sp>
    </p:spTree>
    <p:extLst>
      <p:ext uri="{BB962C8B-B14F-4D97-AF65-F5344CB8AC3E}">
        <p14:creationId xmlns:p14="http://schemas.microsoft.com/office/powerpoint/2010/main" val="38289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45F4FD-4AB7-3A04-F370-6AA4D9B6F25D}"/>
              </a:ext>
            </a:extLst>
          </p:cNvPr>
          <p:cNvSpPr>
            <a:spLocks noGrp="1"/>
          </p:cNvSpPr>
          <p:nvPr>
            <p:ph type="body" sz="quarter" idx="16"/>
          </p:nvPr>
        </p:nvSpPr>
        <p:spPr/>
        <p:txBody>
          <a:bodyPr/>
          <a:lstStyle/>
          <a:p>
            <a:endParaRPr lang="zh-CN" altLang="en-US"/>
          </a:p>
        </p:txBody>
      </p:sp>
      <p:pic>
        <p:nvPicPr>
          <p:cNvPr id="6" name="内容占位符 5">
            <a:extLst>
              <a:ext uri="{FF2B5EF4-FFF2-40B4-BE49-F238E27FC236}">
                <a16:creationId xmlns:a16="http://schemas.microsoft.com/office/drawing/2014/main" id="{70A4F74F-1C67-80FB-347B-E719E35DA7F0}"/>
              </a:ext>
            </a:extLst>
          </p:cNvPr>
          <p:cNvPicPr>
            <a:picLocks noGrp="1" noChangeAspect="1"/>
          </p:cNvPicPr>
          <p:nvPr>
            <p:ph sz="quarter" idx="17"/>
          </p:nvPr>
        </p:nvPicPr>
        <p:blipFill>
          <a:blip r:embed="rId2"/>
          <a:stretch>
            <a:fillRect/>
          </a:stretch>
        </p:blipFill>
        <p:spPr>
          <a:xfrm>
            <a:off x="468714" y="2276872"/>
            <a:ext cx="7271638" cy="2805082"/>
          </a:xfrm>
        </p:spPr>
      </p:pic>
      <p:sp>
        <p:nvSpPr>
          <p:cNvPr id="4" name="文本占位符 3">
            <a:extLst>
              <a:ext uri="{FF2B5EF4-FFF2-40B4-BE49-F238E27FC236}">
                <a16:creationId xmlns:a16="http://schemas.microsoft.com/office/drawing/2014/main" id="{EF0F8923-B8B0-DE42-985F-A515D5C3002B}"/>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07892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7B871A-8762-60C5-FD07-D72B1626F378}"/>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2.1.4 </a:t>
            </a:r>
            <a:r>
              <a:rPr lang="zh-CN" altLang="zh-CN" b="1" kern="100" dirty="0">
                <a:effectLst/>
                <a:cs typeface="Times New Roman" panose="02020603050405020304" pitchFamily="18" charset="0"/>
              </a:rPr>
              <a:t>Ｃ语言语句</a:t>
            </a:r>
          </a:p>
        </p:txBody>
      </p:sp>
      <p:sp>
        <p:nvSpPr>
          <p:cNvPr id="3" name="内容占位符 2">
            <a:extLst>
              <a:ext uri="{FF2B5EF4-FFF2-40B4-BE49-F238E27FC236}">
                <a16:creationId xmlns:a16="http://schemas.microsoft.com/office/drawing/2014/main" id="{63E44851-19CB-BAFE-C1EC-ABC07B10D9BD}"/>
              </a:ext>
            </a:extLst>
          </p:cNvPr>
          <p:cNvSpPr>
            <a:spLocks noGrp="1"/>
          </p:cNvSpPr>
          <p:nvPr>
            <p:ph sz="quarter" idx="17"/>
          </p:nvPr>
        </p:nvSpPr>
        <p:spPr/>
        <p:txBody>
          <a:bodyPr/>
          <a:lstStyle/>
          <a:p>
            <a:pPr indent="266700" algn="just"/>
            <a:r>
              <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rPr>
              <a:t>C</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语言语句分为五类：</a:t>
            </a:r>
          </a:p>
          <a:p>
            <a:pPr marL="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）表达式语句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797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功能：执行表达式所代表的动作，完成相应的操作。</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赋值语句：计算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的值并将计算结果赋给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a+3;      /*a+3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加法语句，计算结果没有赋值给变量，并无实际意义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前缀自增语句：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的值增</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C6891247-B959-27C6-AD6F-ED9923B1D88F}"/>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04597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6D7338-B1C4-0AAF-AA05-E6243485C342}"/>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FB34E3CB-0BC1-409E-C2A9-35DAA5973A58}"/>
              </a:ext>
            </a:extLst>
          </p:cNvPr>
          <p:cNvSpPr>
            <a:spLocks noGrp="1"/>
          </p:cNvSpPr>
          <p:nvPr>
            <p:ph sz="quarter" idx="17"/>
          </p:nvPr>
        </p:nvSpPr>
        <p:spPr>
          <a:xfrm>
            <a:off x="539552" y="2060848"/>
            <a:ext cx="8247290" cy="4032448"/>
          </a:xfrm>
        </p:spPr>
        <p:txBody>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）函数调用语句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实际参数表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功能：将程序流程转入到函数体中执行，并进行实际参数和形式参数的传值（地址），执行函数结束后，将特定的函数值返回到主调函数。</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你好，中国</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调用基本输出库函数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，在屏幕输出：你好，中国</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02F4E608-B1CE-E674-15DD-F7B1855E5145}"/>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0506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44333F-6151-6180-D676-3C1CBED9D780}"/>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81D408DC-4089-324C-FF25-EBF0EAEF011F}"/>
              </a:ext>
            </a:extLst>
          </p:cNvPr>
          <p:cNvSpPr>
            <a:spLocks noGrp="1"/>
          </p:cNvSpPr>
          <p:nvPr>
            <p:ph sz="quarter" idx="17"/>
          </p:nvPr>
        </p:nvSpPr>
        <p:spPr/>
        <p:txBody>
          <a:bodyPr/>
          <a:lstStyle/>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）控制语句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分为三类：</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lvl="0" indent="-342900">
              <a:lnSpc>
                <a:spcPct val="150000"/>
              </a:lnSpc>
              <a:buFont typeface="Wingdings" panose="05000000000000000000" pitchFamily="2" charset="2"/>
              <a:buChar char="l"/>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分支语句：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if</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switch</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语句，第三章详细介绍。</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Wingdings" panose="05000000000000000000" pitchFamily="2" charset="2"/>
              <a:buChar char="l"/>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循环语句：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do while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while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语句和</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语句。第四章详细介绍。</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Wingdings" panose="05000000000000000000" pitchFamily="2" charset="2"/>
              <a:buChar char="l"/>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流程控制语句：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break</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goto</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continue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语句和</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return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语句。具体用法将分在本书第三章、第四章、第六章详细介绍。</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23D5B4A9-4E96-A1E4-D8F1-4D2BCC58989C}"/>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17798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7E89F79-B768-2F47-AF6D-16465C04AB18}"/>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8443C263-17C4-5625-087D-AB76DC78FFDF}"/>
              </a:ext>
            </a:extLst>
          </p:cNvPr>
          <p:cNvSpPr>
            <a:spLocks noGrp="1"/>
          </p:cNvSpPr>
          <p:nvPr>
            <p:ph sz="quarter" idx="17"/>
          </p:nvPr>
        </p:nvSpPr>
        <p:spPr>
          <a:xfrm>
            <a:off x="539552" y="2060848"/>
            <a:ext cx="8247290" cy="4464496"/>
          </a:xfrm>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）复合语句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将彼此相关的操作放在一起</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使用花括号</a:t>
            </a:r>
            <a:r>
              <a:rPr lang="en-US" altLang="zh-CN" sz="1800" kern="100" dirty="0">
                <a:latin typeface="Times New Roman" panose="02020603050405020304" pitchFamily="18" charset="0"/>
                <a:cs typeface="Times New Roman" panose="02020603050405020304" pitchFamily="18" charset="0"/>
              </a:rPr>
              <a:t>“{}”</a:t>
            </a:r>
            <a:r>
              <a:rPr lang="zh-CN" altLang="en-US" sz="1800" kern="100" dirty="0">
                <a:latin typeface="Times New Roman" panose="02020603050405020304" pitchFamily="18" charset="0"/>
                <a:cs typeface="Times New Roman" panose="02020603050405020304" pitchFamily="18" charset="0"/>
              </a:rPr>
              <a:t>括起来。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 a, b=2, c;</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a=b+1;</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c=a+3;</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a,b,c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中定义，并使用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函数输出。</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02C987B7-137D-8BAF-BBBF-B358680899C0}"/>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49226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03EC8C-74A1-EAD4-933E-FDBE92D0BA67}"/>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7B653555-B152-3D8C-89E7-4BEDE7EDA788}"/>
              </a:ext>
            </a:extLst>
          </p:cNvPr>
          <p:cNvSpPr>
            <a:spLocks noGrp="1"/>
          </p:cNvSpPr>
          <p:nvPr>
            <p:ph sz="quarter" idx="17"/>
          </p:nvPr>
        </p:nvSpPr>
        <p:spPr/>
        <p:txBody>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）空语句</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只有分号“；”构成的语句称为空语句。空语句是什么也不执行的语句。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=1;i&lt;100;i++)</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或作为无条件转移的标号，例如：</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goto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label1;</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label 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Times New Roman" panose="02020603050405020304" pitchFamily="18" charset="0"/>
                <a:cs typeface="Times New Roman" panose="02020603050405020304" pitchFamily="18" charset="0"/>
              </a:rPr>
              <a:t> </a:t>
            </a:r>
            <a:r>
              <a:rPr lang="en-US" altLang="zh-CN" sz="1800" kern="100" dirty="0">
                <a:effectLst/>
                <a:latin typeface="宋体" panose="02010600030101010101" pitchFamily="2" charset="-122"/>
                <a:ea typeface="Times New Roman" panose="02020603050405020304" pitchFamily="18" charset="0"/>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309398F8-B4AD-A08B-C3D8-F629F162ABD7}"/>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71671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FB14D5-ED27-BE85-1BB7-7A401F444010}"/>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2.1.5 </a:t>
            </a:r>
            <a:r>
              <a:rPr lang="zh-CN" altLang="zh-CN" b="1" kern="100" dirty="0">
                <a:effectLst/>
                <a:cs typeface="Times New Roman" panose="02020603050405020304" pitchFamily="18" charset="0"/>
              </a:rPr>
              <a:t>变量和赋值</a:t>
            </a:r>
          </a:p>
        </p:txBody>
      </p:sp>
      <p:sp>
        <p:nvSpPr>
          <p:cNvPr id="3" name="内容占位符 2">
            <a:extLst>
              <a:ext uri="{FF2B5EF4-FFF2-40B4-BE49-F238E27FC236}">
                <a16:creationId xmlns:a16="http://schemas.microsoft.com/office/drawing/2014/main" id="{3247DCF6-FB5B-A367-5141-3B47CA89157C}"/>
              </a:ext>
            </a:extLst>
          </p:cNvPr>
          <p:cNvSpPr>
            <a:spLocks noGrp="1"/>
          </p:cNvSpPr>
          <p:nvPr>
            <p:ph sz="quarter" idx="17"/>
          </p:nvPr>
        </p:nvSpPr>
        <p:spPr>
          <a:xfrm>
            <a:off x="539552" y="2060848"/>
            <a:ext cx="8247290" cy="4392488"/>
          </a:xfrm>
        </p:spPr>
        <p:txBody>
          <a:bodyPr/>
          <a:lstStyle/>
          <a:p>
            <a:pPr marL="285750" indent="-285750" algn="just">
              <a:lnSpc>
                <a:spcPct val="150000"/>
              </a:lnSpc>
              <a:buFont typeface="Wingdings" panose="05000000000000000000" pitchFamily="2" charset="2"/>
              <a:buChar char="l"/>
            </a:pP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基本概念</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在程序运行过程中其值可以改变的量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称为</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变量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变量声明</a:t>
            </a:r>
          </a:p>
          <a:p>
            <a:pPr lvl="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单变量声明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数据类型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tra_area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声明变量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tra_area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，用其表示梯形面积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1800" dirty="0"/>
              <a:t>（</a:t>
            </a:r>
            <a:r>
              <a:rPr lang="en-US" altLang="zh-CN" sz="1800" dirty="0"/>
              <a:t>2</a:t>
            </a:r>
            <a:r>
              <a:rPr lang="zh-CN" altLang="en-US" sz="1800" dirty="0"/>
              <a:t>）多变量声明</a:t>
            </a:r>
          </a:p>
          <a:p>
            <a:pPr>
              <a:lnSpc>
                <a:spcPct val="150000"/>
              </a:lnSpc>
            </a:pPr>
            <a:r>
              <a:rPr lang="zh-CN" altLang="en-US" sz="1800" dirty="0"/>
              <a:t>     数据类型  变量名</a:t>
            </a:r>
            <a:r>
              <a:rPr lang="en-US" altLang="zh-CN" sz="1800" dirty="0"/>
              <a:t>1</a:t>
            </a:r>
            <a:r>
              <a:rPr lang="zh-CN" altLang="en-US" sz="1800" dirty="0"/>
              <a:t>，变量名</a:t>
            </a:r>
            <a:r>
              <a:rPr lang="en-US" altLang="zh-CN" sz="1800" dirty="0"/>
              <a:t>2</a:t>
            </a:r>
            <a:r>
              <a:rPr lang="zh-CN" altLang="en-US" sz="1800" dirty="0"/>
              <a:t>，</a:t>
            </a:r>
            <a:r>
              <a:rPr lang="en-US" altLang="zh-CN" sz="1800" dirty="0"/>
              <a:t>......</a:t>
            </a:r>
            <a:r>
              <a:rPr lang="zh-CN" altLang="en-US" sz="1800" dirty="0"/>
              <a:t>，变量名</a:t>
            </a:r>
            <a:r>
              <a:rPr lang="en-US" altLang="zh-CN" sz="1800" dirty="0"/>
              <a:t>n;</a:t>
            </a:r>
          </a:p>
          <a:p>
            <a:pPr>
              <a:lnSpc>
                <a:spcPct val="150000"/>
              </a:lnSpc>
            </a:pPr>
            <a:r>
              <a:rPr lang="zh-CN" altLang="en-US" sz="1800" dirty="0"/>
              <a:t>     例如，</a:t>
            </a:r>
            <a:r>
              <a:rPr lang="en-US" altLang="zh-CN" sz="1800" dirty="0"/>
              <a:t>     int top, bottom, height; /*</a:t>
            </a:r>
            <a:r>
              <a:rPr lang="zh-CN" altLang="en-US" sz="1800" dirty="0"/>
              <a:t>一条语句声明三个变量*</a:t>
            </a:r>
            <a:r>
              <a:rPr lang="en-US" altLang="zh-CN" sz="1800" dirty="0"/>
              <a:t>/</a:t>
            </a:r>
          </a:p>
          <a:p>
            <a:pPr indent="266700" algn="just"/>
            <a:endParaRPr lang="zh-CN" altLang="en-US" sz="1800" dirty="0"/>
          </a:p>
        </p:txBody>
      </p:sp>
      <p:sp>
        <p:nvSpPr>
          <p:cNvPr id="4" name="文本占位符 3">
            <a:extLst>
              <a:ext uri="{FF2B5EF4-FFF2-40B4-BE49-F238E27FC236}">
                <a16:creationId xmlns:a16="http://schemas.microsoft.com/office/drawing/2014/main" id="{C3FE2BC3-B5DF-76DA-5339-3E3AED15983D}"/>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29942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714C886-C839-702C-E4D2-1482BAC6FC22}"/>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E8C716A4-C99F-7FE0-F73B-66A11C59C95F}"/>
              </a:ext>
            </a:extLst>
          </p:cNvPr>
          <p:cNvSpPr>
            <a:spLocks noGrp="1"/>
          </p:cNvSpPr>
          <p:nvPr>
            <p:ph sz="quarter" idx="17"/>
          </p:nvPr>
        </p:nvSpPr>
        <p:spPr>
          <a:xfrm>
            <a:off x="539552" y="2060848"/>
            <a:ext cx="3816424" cy="3815581"/>
          </a:xfrm>
        </p:spPr>
        <p:txBody>
          <a:bodyPr/>
          <a:lstStyle/>
          <a:p>
            <a:pPr marL="285750" indent="-285750" algn="just">
              <a:lnSpc>
                <a:spcPct val="150000"/>
              </a:lnSpc>
              <a:buFont typeface="Wingdings" panose="05000000000000000000" pitchFamily="2" charset="2"/>
              <a:buChar char="l"/>
            </a:pPr>
            <a:r>
              <a:rPr lang="zh-CN" altLang="en-US" sz="1800" b="1" kern="100" dirty="0">
                <a:effectLst/>
                <a:latin typeface="黑体" panose="02010609060101010101" pitchFamily="49" charset="-122"/>
                <a:ea typeface="黑体" panose="02010609060101010101" pitchFamily="49" charset="-122"/>
                <a:cs typeface="Times New Roman" panose="02020603050405020304" pitchFamily="18" charset="0"/>
              </a:rPr>
              <a:t>变量赋值</a:t>
            </a:r>
            <a:endPar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简单赋值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top = 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给梯形上底长度赋值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bottom = 8</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给梯形下底长度赋值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height = 5;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给梯形高赋值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EC3546B-B58E-5235-D710-56EF3C6462C5}"/>
              </a:ext>
            </a:extLst>
          </p:cNvPr>
          <p:cNvSpPr>
            <a:spLocks noGrp="1"/>
          </p:cNvSpPr>
          <p:nvPr>
            <p:ph type="body" sz="quarter" idx="13"/>
          </p:nvPr>
        </p:nvSpPr>
        <p:spPr/>
        <p:txBody>
          <a:bodyPr/>
          <a:lstStyle/>
          <a:p>
            <a:endParaRPr lang="zh-CN" altLang="en-US"/>
          </a:p>
        </p:txBody>
      </p:sp>
      <p:sp>
        <p:nvSpPr>
          <p:cNvPr id="5" name="内容占位符 2">
            <a:extLst>
              <a:ext uri="{FF2B5EF4-FFF2-40B4-BE49-F238E27FC236}">
                <a16:creationId xmlns:a16="http://schemas.microsoft.com/office/drawing/2014/main" id="{B56899CB-E1AA-0C7B-3F18-3E7E72465631}"/>
              </a:ext>
            </a:extLst>
          </p:cNvPr>
          <p:cNvSpPr txBox="1">
            <a:spLocks/>
          </p:cNvSpPr>
          <p:nvPr/>
        </p:nvSpPr>
        <p:spPr bwMode="auto">
          <a:xfrm>
            <a:off x="4355976" y="2493739"/>
            <a:ext cx="4536504" cy="38155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连续赋值</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top = bottom=height = 5; </a:t>
            </a:r>
            <a:endParaRPr lang="zh-CN" altLang="en-US" dirty="0"/>
          </a:p>
        </p:txBody>
      </p:sp>
      <p:cxnSp>
        <p:nvCxnSpPr>
          <p:cNvPr id="6" name="直接连接符 5">
            <a:extLst>
              <a:ext uri="{FF2B5EF4-FFF2-40B4-BE49-F238E27FC236}">
                <a16:creationId xmlns:a16="http://schemas.microsoft.com/office/drawing/2014/main" id="{C8918EF1-693F-3D9A-62C6-32CCAC2C77A0}"/>
              </a:ext>
            </a:extLst>
          </p:cNvPr>
          <p:cNvCxnSpPr/>
          <p:nvPr/>
        </p:nvCxnSpPr>
        <p:spPr>
          <a:xfrm>
            <a:off x="4355976"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8344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68F340-3B3C-5AFE-5560-B00F988AC2B9}"/>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272B2ECE-4A41-4954-FDE8-7ED83A1A05C4}"/>
              </a:ext>
            </a:extLst>
          </p:cNvPr>
          <p:cNvSpPr>
            <a:spLocks noGrp="1"/>
          </p:cNvSpPr>
          <p:nvPr>
            <p:ph sz="quarter" idx="17"/>
          </p:nvPr>
        </p:nvSpPr>
        <p:spPr/>
        <p:txBody>
          <a:bodyPr/>
          <a:lstStyle/>
          <a:p>
            <a:pPr marL="285750" indent="-285750" algn="just">
              <a:lnSpc>
                <a:spcPct val="150000"/>
              </a:lnSpc>
              <a:buFont typeface="Wingdings" panose="05000000000000000000" pitchFamily="2" charset="2"/>
              <a:buChar char="l"/>
            </a:pP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变量的初始化</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数据类型变量名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例如，变量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bottom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height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可以用以下语句进行变量初始化：</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  top=3, bottom=5, height=8;</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0D21658-3D94-7DAB-5F33-9ACE8F5971D9}"/>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08221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AE4C554-668A-1C74-8739-F5E040364919}"/>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2.1.6 </a:t>
            </a:r>
            <a:r>
              <a:rPr lang="zh-CN" altLang="zh-CN" b="1" kern="100" dirty="0">
                <a:effectLst/>
                <a:cs typeface="Times New Roman" panose="02020603050405020304" pitchFamily="18" charset="0"/>
              </a:rPr>
              <a:t>算术运算</a:t>
            </a:r>
          </a:p>
        </p:txBody>
      </p:sp>
      <p:sp>
        <p:nvSpPr>
          <p:cNvPr id="3" name="内容占位符 2">
            <a:extLst>
              <a:ext uri="{FF2B5EF4-FFF2-40B4-BE49-F238E27FC236}">
                <a16:creationId xmlns:a16="http://schemas.microsoft.com/office/drawing/2014/main" id="{0ADC1B24-0BAD-DDFA-3BFB-11BEC51CEF18}"/>
              </a:ext>
            </a:extLst>
          </p:cNvPr>
          <p:cNvSpPr>
            <a:spLocks noGrp="1"/>
          </p:cNvSpPr>
          <p:nvPr>
            <p:ph sz="quarter" idx="17"/>
          </p:nvPr>
        </p:nvSpPr>
        <p:spPr>
          <a:xfrm>
            <a:off x="448355" y="2060848"/>
            <a:ext cx="8247290" cy="3815581"/>
          </a:xfrm>
        </p:spPr>
        <p:txBody>
          <a:bodyPr/>
          <a:lstStyle/>
          <a:p>
            <a:pPr marL="285750" indent="-285750">
              <a:lnSpc>
                <a:spcPct val="150000"/>
              </a:lnSpc>
              <a:buFont typeface="Wingdings" panose="05000000000000000000" pitchFamily="2" charset="2"/>
              <a:buChar char="l"/>
            </a:pPr>
            <a:r>
              <a:rPr lang="zh-CN" altLang="en-US" sz="1800" b="1" dirty="0">
                <a:latin typeface="黑体" panose="02010609060101010101" pitchFamily="49" charset="-122"/>
                <a:ea typeface="黑体" panose="02010609060101010101" pitchFamily="49" charset="-122"/>
              </a:rPr>
              <a:t>算术运算符</a:t>
            </a:r>
          </a:p>
          <a:p>
            <a:pPr>
              <a:lnSpc>
                <a:spcPct val="150000"/>
              </a:lnSpc>
            </a:pPr>
            <a:r>
              <a:rPr lang="zh-CN" altLang="en-US" sz="1800" dirty="0"/>
              <a:t>主要包括：加（</a:t>
            </a:r>
            <a:r>
              <a:rPr lang="en-US" altLang="zh-CN" sz="1800" dirty="0"/>
              <a:t>+</a:t>
            </a:r>
            <a:r>
              <a:rPr lang="zh-CN" altLang="en-US" sz="1800" dirty="0"/>
              <a:t>）、减（</a:t>
            </a:r>
            <a:r>
              <a:rPr lang="en-US" altLang="zh-CN" sz="1800" dirty="0"/>
              <a:t>-</a:t>
            </a:r>
            <a:r>
              <a:rPr lang="zh-CN" altLang="en-US" sz="1800" dirty="0"/>
              <a:t>）、乘（*）、除（</a:t>
            </a:r>
            <a:r>
              <a:rPr lang="en-US" altLang="zh-CN" sz="1800" dirty="0"/>
              <a:t>/</a:t>
            </a:r>
            <a:r>
              <a:rPr lang="zh-CN" altLang="en-US" sz="1800" dirty="0"/>
              <a:t>）、求模（</a:t>
            </a:r>
            <a:r>
              <a:rPr lang="en-US" altLang="zh-CN" sz="1800" dirty="0"/>
              <a:t>%</a:t>
            </a:r>
            <a:r>
              <a:rPr lang="zh-CN" altLang="en-US" sz="1800" dirty="0"/>
              <a:t>）。</a:t>
            </a:r>
          </a:p>
        </p:txBody>
      </p:sp>
      <p:sp>
        <p:nvSpPr>
          <p:cNvPr id="4" name="文本占位符 3">
            <a:extLst>
              <a:ext uri="{FF2B5EF4-FFF2-40B4-BE49-F238E27FC236}">
                <a16:creationId xmlns:a16="http://schemas.microsoft.com/office/drawing/2014/main" id="{DC70B5C4-2DD5-2491-B57B-CE401C059DFF}"/>
              </a:ext>
            </a:extLst>
          </p:cNvPr>
          <p:cNvSpPr>
            <a:spLocks noGrp="1"/>
          </p:cNvSpPr>
          <p:nvPr>
            <p:ph type="body" sz="quarter" idx="13"/>
          </p:nvPr>
        </p:nvSpPr>
        <p:spPr/>
        <p:txBody>
          <a:bodyPr/>
          <a:lstStyle/>
          <a:p>
            <a:endParaRPr lang="zh-CN" altLang="en-US"/>
          </a:p>
        </p:txBody>
      </p:sp>
      <p:pic>
        <p:nvPicPr>
          <p:cNvPr id="8" name="图片 7">
            <a:extLst>
              <a:ext uri="{FF2B5EF4-FFF2-40B4-BE49-F238E27FC236}">
                <a16:creationId xmlns:a16="http://schemas.microsoft.com/office/drawing/2014/main" id="{CC4042DB-E2CB-779A-6A19-71BDEFE5B6BC}"/>
              </a:ext>
            </a:extLst>
          </p:cNvPr>
          <p:cNvPicPr>
            <a:picLocks noChangeAspect="1"/>
          </p:cNvPicPr>
          <p:nvPr/>
        </p:nvPicPr>
        <p:blipFill>
          <a:blip r:embed="rId2"/>
          <a:stretch>
            <a:fillRect/>
          </a:stretch>
        </p:blipFill>
        <p:spPr>
          <a:xfrm>
            <a:off x="483065" y="3341367"/>
            <a:ext cx="7704856" cy="2319881"/>
          </a:xfrm>
          <a:prstGeom prst="rect">
            <a:avLst/>
          </a:prstGeom>
        </p:spPr>
      </p:pic>
    </p:spTree>
    <p:extLst>
      <p:ext uri="{BB962C8B-B14F-4D97-AF65-F5344CB8AC3E}">
        <p14:creationId xmlns:p14="http://schemas.microsoft.com/office/powerpoint/2010/main" val="276122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2F8D32-C980-7692-267A-5388F6BE1633}"/>
              </a:ext>
            </a:extLst>
          </p:cNvPr>
          <p:cNvSpPr>
            <a:spLocks noGrp="1"/>
          </p:cNvSpPr>
          <p:nvPr>
            <p:ph idx="1"/>
          </p:nvPr>
        </p:nvSpPr>
        <p:spPr/>
        <p:txBody>
          <a:bodyPr/>
          <a:lstStyle/>
          <a:p>
            <a:pPr>
              <a:lnSpc>
                <a:spcPct val="200000"/>
              </a:lnSpc>
            </a:pP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语言的标识符、变量、常量；</a:t>
            </a:r>
          </a:p>
          <a:p>
            <a:pPr>
              <a:lnSpc>
                <a:spcPct val="200000"/>
              </a:lnSpc>
            </a:pP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语言的数据类型和数据类型转换；</a:t>
            </a:r>
          </a:p>
          <a:p>
            <a:pPr>
              <a:lnSpc>
                <a:spcPct val="200000"/>
              </a:lnSpc>
            </a:pP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语言的表达式、赋值运算、算术运算、自增自减运算；</a:t>
            </a:r>
          </a:p>
          <a:p>
            <a:pPr>
              <a:lnSpc>
                <a:spcPct val="200000"/>
              </a:lnSpc>
            </a:pP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语言的常用函数；</a:t>
            </a:r>
          </a:p>
          <a:p>
            <a:pPr>
              <a:lnSpc>
                <a:spcPct val="200000"/>
              </a:lnSpc>
            </a:pPr>
            <a:r>
              <a:rPr lang="en-US" altLang="zh-CN" b="1" dirty="0">
                <a:latin typeface="微软雅黑" pitchFamily="34" charset="-122"/>
                <a:ea typeface="微软雅黑" pitchFamily="34" charset="-122"/>
              </a:rPr>
              <a:t>C</a:t>
            </a:r>
            <a:r>
              <a:rPr lang="zh-CN" altLang="en-US" b="1" dirty="0">
                <a:latin typeface="微软雅黑" pitchFamily="34" charset="-122"/>
                <a:ea typeface="微软雅黑" pitchFamily="34" charset="-122"/>
              </a:rPr>
              <a:t>语言顺序结构程序的编写方法和执行过程。</a:t>
            </a:r>
          </a:p>
          <a:p>
            <a:pPr>
              <a:lnSpc>
                <a:spcPct val="200000"/>
              </a:lnSpc>
            </a:pPr>
            <a:endParaRPr lang="zh-CN" altLang="zh-CN" b="1" dirty="0">
              <a:latin typeface="微软雅黑" pitchFamily="34" charset="-122"/>
              <a:ea typeface="微软雅黑" pitchFamily="34" charset="-122"/>
            </a:endParaRPr>
          </a:p>
          <a:p>
            <a:endParaRPr lang="zh-CN" altLang="en-US" b="1" dirty="0">
              <a:latin typeface="微软雅黑" pitchFamily="34" charset="-122"/>
              <a:ea typeface="微软雅黑" pitchFamily="34" charset="-122"/>
            </a:endParaRPr>
          </a:p>
          <a:p>
            <a:endParaRPr lang="zh-CN" altLang="en-US" dirty="0"/>
          </a:p>
        </p:txBody>
      </p:sp>
      <p:sp>
        <p:nvSpPr>
          <p:cNvPr id="3" name="文本占位符 2">
            <a:extLst>
              <a:ext uri="{FF2B5EF4-FFF2-40B4-BE49-F238E27FC236}">
                <a16:creationId xmlns:a16="http://schemas.microsoft.com/office/drawing/2014/main" id="{7A50B84C-AF97-25CF-C9C7-253D778A0182}"/>
              </a:ext>
            </a:extLst>
          </p:cNvPr>
          <p:cNvSpPr>
            <a:spLocks noGrp="1"/>
          </p:cNvSpPr>
          <p:nvPr>
            <p:ph type="body" sz="quarter" idx="13"/>
          </p:nvPr>
        </p:nvSpPr>
        <p:spPr/>
        <p:txBody>
          <a:bodyPr/>
          <a:lstStyle/>
          <a:p>
            <a:pPr algn="ctr"/>
            <a:r>
              <a:rPr lang="zh-CN" altLang="en-US" dirty="0"/>
              <a:t>本章目标</a:t>
            </a:r>
          </a:p>
        </p:txBody>
      </p:sp>
    </p:spTree>
    <p:extLst>
      <p:ext uri="{BB962C8B-B14F-4D97-AF65-F5344CB8AC3E}">
        <p14:creationId xmlns:p14="http://schemas.microsoft.com/office/powerpoint/2010/main" val="187230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BC78A0-7809-1C29-9061-22180AADA687}"/>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EEA35230-30C2-EB4A-B194-A1C8C3CF6922}"/>
              </a:ext>
            </a:extLst>
          </p:cNvPr>
          <p:cNvSpPr>
            <a:spLocks noGrp="1"/>
          </p:cNvSpPr>
          <p:nvPr>
            <p:ph sz="quarter" idx="17"/>
          </p:nvPr>
        </p:nvSpPr>
        <p:spPr/>
        <p:txBody>
          <a:bodyPr/>
          <a:lstStyle/>
          <a:p>
            <a:pPr marL="285750" lvl="0" indent="-285750" fontAlgn="base">
              <a:lnSpc>
                <a:spcPct val="150000"/>
              </a:lnSpc>
              <a:buClr>
                <a:srgbClr val="000000"/>
              </a:buClr>
              <a:buFont typeface="Wingdings" panose="05000000000000000000" pitchFamily="2" charset="2"/>
              <a:buChar char="l"/>
            </a:pPr>
            <a:r>
              <a:rPr lang="zh-CN" altLang="zh-CN" sz="1800" b="1" u="none" strike="noStrike" kern="100" spc="0" dirty="0">
                <a:effectLst/>
                <a:latin typeface="黑体" panose="02010609060101010101" pitchFamily="49" charset="-122"/>
                <a:ea typeface="黑体" panose="02010609060101010101" pitchFamily="49" charset="-122"/>
              </a:rPr>
              <a:t>算术运算符的优先级</a:t>
            </a:r>
          </a:p>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当表达式中包含多个运算符时，需要区分运算符之间的优先级。</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算术运算符号的优先级与一般的算术运算相同，相对优先级如下：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最高优先级：乘（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）、除（</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）、求模（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最低优先级：加（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EEE8C6AB-29BB-EBDC-FB60-3927960612B2}"/>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41421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1B27DD7-4A31-C93B-F01D-DFFA35527FE3}"/>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2.1.7 </a:t>
            </a:r>
            <a:r>
              <a:rPr lang="zh-CN" altLang="zh-CN" b="1" kern="100" dirty="0">
                <a:effectLst/>
                <a:cs typeface="Times New Roman" panose="02020603050405020304" pitchFamily="18" charset="0"/>
              </a:rPr>
              <a:t>格式化输出函数</a:t>
            </a:r>
          </a:p>
        </p:txBody>
      </p:sp>
      <p:sp>
        <p:nvSpPr>
          <p:cNvPr id="3" name="内容占位符 2">
            <a:extLst>
              <a:ext uri="{FF2B5EF4-FFF2-40B4-BE49-F238E27FC236}">
                <a16:creationId xmlns:a16="http://schemas.microsoft.com/office/drawing/2014/main" id="{08845387-A711-9480-9C98-AEE8BD3C6C86}"/>
              </a:ext>
            </a:extLst>
          </p:cNvPr>
          <p:cNvSpPr>
            <a:spLocks noGrp="1"/>
          </p:cNvSpPr>
          <p:nvPr>
            <p:ph sz="quarter" idx="17"/>
          </p:nvPr>
        </p:nvSpPr>
        <p:spPr/>
        <p:txBody>
          <a:bodyPr/>
          <a:lstStyle/>
          <a:p>
            <a:pPr algn="just">
              <a:lnSpc>
                <a:spcPct val="150000"/>
              </a:lnSpc>
            </a:pPr>
            <a:r>
              <a:rPr lang="zh-CN" altLang="en-US" sz="1800" b="1" kern="100" dirty="0">
                <a:effectLst/>
                <a:latin typeface="黑体" panose="02010609060101010101" pitchFamily="49" charset="-122"/>
                <a:ea typeface="黑体" panose="02010609060101010101" pitchFamily="49" charset="-122"/>
                <a:cs typeface="Times New Roman" panose="02020603050405020304" pitchFamily="18" charset="0"/>
              </a:rPr>
              <a:t>格式化输出函数：</a:t>
            </a:r>
            <a:r>
              <a:rPr lang="en-US" altLang="zh-CN" sz="1800" b="1" kern="100" dirty="0" err="1">
                <a:effectLst/>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1800" b="1" kern="100" dirty="0">
                <a:effectLst/>
                <a:latin typeface="Times New Roman" panose="02020603050405020304" pitchFamily="18" charset="0"/>
                <a:ea typeface="黑体" panose="02010609060101010101" pitchFamily="49" charset="-122"/>
                <a:cs typeface="Times New Roman" panose="02020603050405020304" pitchFamily="18" charset="0"/>
              </a:rPr>
              <a:t>()</a:t>
            </a: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默认情况下，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将程序运行结果输出到屏幕上。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在程序中使用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函数，必须要包含头文件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stdio.h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en-US" altLang="zh-CN" sz="1800" dirty="0" err="1"/>
              <a:t>printf</a:t>
            </a:r>
            <a:r>
              <a:rPr lang="en-US" altLang="zh-CN" sz="1800" dirty="0"/>
              <a:t>()</a:t>
            </a:r>
            <a:r>
              <a:rPr lang="zh-CN" altLang="en-US" sz="1800" dirty="0"/>
              <a:t>函数原型为：</a:t>
            </a:r>
          </a:p>
          <a:p>
            <a:r>
              <a:rPr lang="en-US" altLang="zh-CN" sz="1800" dirty="0"/>
              <a:t>          int </a:t>
            </a:r>
            <a:r>
              <a:rPr lang="en-US" altLang="zh-CN" sz="1800" dirty="0" err="1"/>
              <a:t>printf</a:t>
            </a:r>
            <a:r>
              <a:rPr lang="en-US" altLang="zh-CN" sz="1800" dirty="0"/>
              <a:t>( const char *format , argument1, argument2, ... );</a:t>
            </a:r>
          </a:p>
          <a:p>
            <a:pPr marL="285750" indent="-285750" algn="just">
              <a:lnSpc>
                <a:spcPct val="150000"/>
              </a:lnSpc>
              <a:buFont typeface="Wingdings" panose="05000000000000000000" pitchFamily="2" charset="2"/>
              <a:buChar char="l"/>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86C4D148-AD9C-8B66-59D0-08DDCB70AF7F}"/>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760299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C45AE84-91EB-DA06-47A6-F557ED80169E}"/>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5D5C0A98-4F7E-C60D-25EE-5B1515F2A014}"/>
              </a:ext>
            </a:extLst>
          </p:cNvPr>
          <p:cNvSpPr>
            <a:spLocks noGrp="1"/>
          </p:cNvSpPr>
          <p:nvPr>
            <p:ph sz="quarter" idx="17"/>
          </p:nvPr>
        </p:nvSpPr>
        <p:spPr/>
        <p:txBody>
          <a:bodyPr/>
          <a:lstStyle/>
          <a:p>
            <a:pPr marL="285750" indent="-285750">
              <a:lnSpc>
                <a:spcPct val="150000"/>
              </a:lnSpc>
              <a:buFont typeface="Wingdings" panose="05000000000000000000" pitchFamily="2" charset="2"/>
              <a:buChar char="l"/>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常见用法</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输出字符串</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29E55F96-80BA-F865-D2E4-2EE1E8A99E0B}"/>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987721AA-C900-1E05-762F-F6FD5990F4E3}"/>
              </a:ext>
            </a:extLst>
          </p:cNvPr>
          <p:cNvPicPr>
            <a:picLocks noChangeAspect="1"/>
          </p:cNvPicPr>
          <p:nvPr/>
        </p:nvPicPr>
        <p:blipFill>
          <a:blip r:embed="rId2"/>
          <a:stretch>
            <a:fillRect/>
          </a:stretch>
        </p:blipFill>
        <p:spPr>
          <a:xfrm>
            <a:off x="683568" y="3064103"/>
            <a:ext cx="6912767" cy="2541742"/>
          </a:xfrm>
          <a:prstGeom prst="rect">
            <a:avLst/>
          </a:prstGeom>
        </p:spPr>
      </p:pic>
    </p:spTree>
    <p:extLst>
      <p:ext uri="{BB962C8B-B14F-4D97-AF65-F5344CB8AC3E}">
        <p14:creationId xmlns:p14="http://schemas.microsoft.com/office/powerpoint/2010/main" val="359319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C9B59C-8DB4-55B1-7147-E718097A9168}"/>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67C3C266-14AF-10A1-41BA-6C43C6B9A6DB}"/>
              </a:ext>
            </a:extLst>
          </p:cNvPr>
          <p:cNvSpPr>
            <a:spLocks noGrp="1"/>
          </p:cNvSpPr>
          <p:nvPr>
            <p:ph sz="quarter" idx="17"/>
          </p:nvPr>
        </p:nvSpPr>
        <p:spPr/>
        <p:txBody>
          <a:bodyPr/>
          <a:lstStyle/>
          <a:p>
            <a:pPr>
              <a:lnSpc>
                <a:spcPct val="150000"/>
              </a:lnSpc>
            </a:pPr>
            <a:r>
              <a:rPr lang="zh-CN" altLang="en-US" sz="1800" dirty="0"/>
              <a:t>（</a:t>
            </a:r>
            <a:r>
              <a:rPr lang="en-US" altLang="zh-CN" sz="1800" dirty="0"/>
              <a:t>2</a:t>
            </a:r>
            <a:r>
              <a:rPr lang="zh-CN" altLang="en-US" sz="1800" dirty="0"/>
              <a:t>）输出单个变量</a:t>
            </a:r>
            <a:endParaRPr lang="en-US" altLang="zh-CN" sz="1800" dirty="0"/>
          </a:p>
          <a:p>
            <a:pPr marL="266700" indent="1270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变量格式控制符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1800" dirty="0"/>
          </a:p>
        </p:txBody>
      </p:sp>
      <p:sp>
        <p:nvSpPr>
          <p:cNvPr id="4" name="文本占位符 3">
            <a:extLst>
              <a:ext uri="{FF2B5EF4-FFF2-40B4-BE49-F238E27FC236}">
                <a16:creationId xmlns:a16="http://schemas.microsoft.com/office/drawing/2014/main" id="{BB8D1D36-2324-5A27-9BFD-9E974EDB9096}"/>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41824230-95C1-CEF8-EABE-2B2653301FF0}"/>
              </a:ext>
            </a:extLst>
          </p:cNvPr>
          <p:cNvPicPr>
            <a:picLocks noChangeAspect="1"/>
          </p:cNvPicPr>
          <p:nvPr/>
        </p:nvPicPr>
        <p:blipFill>
          <a:blip r:embed="rId2"/>
          <a:stretch>
            <a:fillRect/>
          </a:stretch>
        </p:blipFill>
        <p:spPr>
          <a:xfrm>
            <a:off x="424307" y="3157801"/>
            <a:ext cx="8180141" cy="2775281"/>
          </a:xfrm>
          <a:prstGeom prst="rect">
            <a:avLst/>
          </a:prstGeom>
        </p:spPr>
      </p:pic>
    </p:spTree>
    <p:extLst>
      <p:ext uri="{BB962C8B-B14F-4D97-AF65-F5344CB8AC3E}">
        <p14:creationId xmlns:p14="http://schemas.microsoft.com/office/powerpoint/2010/main" val="73810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34183A-370A-0F51-83A9-F60C507D3CB9}"/>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D61718FF-1D9E-2DEF-3243-70839B0B3207}"/>
              </a:ext>
            </a:extLst>
          </p:cNvPr>
          <p:cNvSpPr>
            <a:spLocks noGrp="1"/>
          </p:cNvSpPr>
          <p:nvPr>
            <p:ph sz="quarter" idx="17"/>
          </p:nvPr>
        </p:nvSpPr>
        <p:spPr/>
        <p:txBody>
          <a:bodyPr/>
          <a:lstStyle/>
          <a:p>
            <a:pPr lvl="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输出多个变量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变量格式控制符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变量格式控制符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533E8FD3-1868-53FB-FF60-3D287A407872}"/>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AAD19D04-E248-E998-7F48-E08F187C9380}"/>
              </a:ext>
            </a:extLst>
          </p:cNvPr>
          <p:cNvPicPr>
            <a:picLocks noChangeAspect="1"/>
          </p:cNvPicPr>
          <p:nvPr/>
        </p:nvPicPr>
        <p:blipFill>
          <a:blip r:embed="rId2"/>
          <a:stretch>
            <a:fillRect/>
          </a:stretch>
        </p:blipFill>
        <p:spPr>
          <a:xfrm>
            <a:off x="611561" y="3212976"/>
            <a:ext cx="7056784" cy="3376536"/>
          </a:xfrm>
          <a:prstGeom prst="rect">
            <a:avLst/>
          </a:prstGeom>
        </p:spPr>
      </p:pic>
    </p:spTree>
    <p:extLst>
      <p:ext uri="{BB962C8B-B14F-4D97-AF65-F5344CB8AC3E}">
        <p14:creationId xmlns:p14="http://schemas.microsoft.com/office/powerpoint/2010/main" val="290381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66D3FE-77E6-6A85-308E-3EDC5A4C8E18}"/>
              </a:ext>
            </a:extLst>
          </p:cNvPr>
          <p:cNvSpPr>
            <a:spLocks noGrp="1"/>
          </p:cNvSpPr>
          <p:nvPr>
            <p:ph type="body" sz="quarter" idx="16"/>
          </p:nvPr>
        </p:nvSpPr>
        <p:spPr/>
        <p:txBody>
          <a:bodyPr/>
          <a:lstStyle/>
          <a:p>
            <a:endParaRPr lang="zh-CN" altLang="en-US" dirty="0"/>
          </a:p>
        </p:txBody>
      </p:sp>
      <p:sp>
        <p:nvSpPr>
          <p:cNvPr id="3" name="内容占位符 2">
            <a:extLst>
              <a:ext uri="{FF2B5EF4-FFF2-40B4-BE49-F238E27FC236}">
                <a16:creationId xmlns:a16="http://schemas.microsoft.com/office/drawing/2014/main" id="{68701A01-AF7E-B9BF-0504-0A2A33D280E7}"/>
              </a:ext>
            </a:extLst>
          </p:cNvPr>
          <p:cNvSpPr>
            <a:spLocks noGrp="1"/>
          </p:cNvSpPr>
          <p:nvPr>
            <p:ph sz="quarter" idx="17"/>
          </p:nvPr>
        </p:nvSpPr>
        <p:spPr/>
        <p:txBody>
          <a:bodyPr/>
          <a:lstStyle/>
          <a:p>
            <a:pPr>
              <a:lnSpc>
                <a:spcPct val="150000"/>
              </a:lnSpc>
            </a:pPr>
            <a:r>
              <a:rPr lang="zh-CN" altLang="en-US" sz="1800" dirty="0"/>
              <a:t>（</a:t>
            </a:r>
            <a:r>
              <a:rPr lang="en-US" altLang="zh-CN" sz="1800" dirty="0"/>
              <a:t>4</a:t>
            </a:r>
            <a:r>
              <a:rPr lang="zh-CN" altLang="en-US" sz="1800" dirty="0"/>
              <a:t>）变量与提示信息混合输出</a:t>
            </a:r>
          </a:p>
          <a:p>
            <a:pPr>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学生社团定期到对口帮扶的农民工子弟小学进行学习辅导，社团负责人在辅导小学生的过程中发现学生在进行算术运算的时候经常出错，因此决定组织社团成员编写一个验算程序帮助学生进行算术运算结果验算，为了测试该方法是否可行，先假定两个数分别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，编写程序计算这两个数的和、差、积、商、取余的结果。</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1CA9608B-8B42-ACBC-88FB-CDFE039ED574}"/>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49094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84EE8FF-EA00-A558-5C67-6033BC4D401E}"/>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ECE90922-E897-9DBA-B6B5-B06B3D171789}"/>
              </a:ext>
            </a:extLst>
          </p:cNvPr>
          <p:cNvSpPr>
            <a:spLocks noGrp="1"/>
          </p:cNvSpPr>
          <p:nvPr>
            <p:ph sz="quarter" idx="17"/>
          </p:nvPr>
        </p:nvSpPr>
        <p:spPr/>
        <p:txBody>
          <a:bodyPr/>
          <a:lstStyle/>
          <a:p>
            <a:endParaRPr lang="zh-CN" altLang="en-US" dirty="0"/>
          </a:p>
        </p:txBody>
      </p:sp>
      <p:sp>
        <p:nvSpPr>
          <p:cNvPr id="4" name="文本占位符 3">
            <a:extLst>
              <a:ext uri="{FF2B5EF4-FFF2-40B4-BE49-F238E27FC236}">
                <a16:creationId xmlns:a16="http://schemas.microsoft.com/office/drawing/2014/main" id="{AFA6923A-1EBF-603C-DEC5-6708A50838EE}"/>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8DB609D4-EB3C-E86D-F111-116FC8B1A18F}"/>
              </a:ext>
            </a:extLst>
          </p:cNvPr>
          <p:cNvPicPr>
            <a:picLocks noChangeAspect="1"/>
          </p:cNvPicPr>
          <p:nvPr/>
        </p:nvPicPr>
        <p:blipFill>
          <a:blip r:embed="rId2"/>
          <a:stretch>
            <a:fillRect/>
          </a:stretch>
        </p:blipFill>
        <p:spPr>
          <a:xfrm>
            <a:off x="529283" y="1988840"/>
            <a:ext cx="6247308" cy="4713397"/>
          </a:xfrm>
          <a:prstGeom prst="rect">
            <a:avLst/>
          </a:prstGeom>
        </p:spPr>
      </p:pic>
      <p:sp>
        <p:nvSpPr>
          <p:cNvPr id="5" name="内容占位符 2">
            <a:extLst>
              <a:ext uri="{FF2B5EF4-FFF2-40B4-BE49-F238E27FC236}">
                <a16:creationId xmlns:a16="http://schemas.microsoft.com/office/drawing/2014/main" id="{3F5738C1-FD08-9CFA-1B83-E0C3516EACAC}"/>
              </a:ext>
            </a:extLst>
          </p:cNvPr>
          <p:cNvSpPr txBox="1">
            <a:spLocks/>
          </p:cNvSpPr>
          <p:nvPr/>
        </p:nvSpPr>
        <p:spPr bwMode="auto">
          <a:xfrm>
            <a:off x="6300192" y="2060848"/>
            <a:ext cx="2808312"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66700" algn="just"/>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程序运行结果：</a:t>
            </a:r>
            <a:endParaRPr lang="zh-CN" altLang="zh-CN" sz="1400" kern="100" dirty="0">
              <a:latin typeface="Cambria" panose="02040503050406030204" pitchFamily="18"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err="1">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numA</a:t>
            </a: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 = 20, </a:t>
            </a:r>
            <a:r>
              <a:rPr lang="en-US" altLang="zh-CN" sz="1400" kern="100" dirty="0" err="1">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numB</a:t>
            </a: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 = 6</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20 +6 = 26</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20 - 6 = 14</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20 * 6 = 120</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20 /6 =</a:t>
            </a: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宋体" panose="02010600030101010101" pitchFamily="2" charset="-122"/>
              </a:rPr>
              <a:t>3.333333</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1755775" algn="l"/>
              </a:tabLst>
            </a:pPr>
            <a:r>
              <a:rPr lang="en-US" altLang="zh-CN" sz="1400" kern="100" dirty="0">
                <a:solidFill>
                  <a:srgbClr val="000000"/>
                </a:solidFill>
                <a:highlight>
                  <a:srgbClr val="D9D9D9"/>
                </a:highlight>
                <a:latin typeface="Times New Roman" panose="02020603050405020304" pitchFamily="18" charset="0"/>
                <a:ea typeface="宋体" panose="02010600030101010101" pitchFamily="2" charset="-122"/>
                <a:cs typeface="Times New Roman" panose="02020603050405020304" pitchFamily="18" charset="0"/>
              </a:rPr>
              <a:t>20 % 6 =2</a:t>
            </a:r>
            <a:endParaRPr lang="zh-CN" altLang="zh-CN" sz="1400" kern="100" dirty="0">
              <a:highlight>
                <a:srgbClr val="D9D9D9"/>
              </a:highligh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8152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016FB4-35AC-BFCE-5CE3-C8A1CCB340C9}"/>
              </a:ext>
            </a:extLst>
          </p:cNvPr>
          <p:cNvSpPr>
            <a:spLocks noGrp="1"/>
          </p:cNvSpPr>
          <p:nvPr>
            <p:ph type="body" sz="quarter" idx="16"/>
          </p:nvPr>
        </p:nvSpPr>
        <p:spPr/>
        <p:txBody>
          <a:bodyPr/>
          <a:lstStyle/>
          <a:p>
            <a:r>
              <a:rPr lang="en-US" altLang="zh-CN" dirty="0"/>
              <a:t>2.2.1 </a:t>
            </a:r>
            <a:r>
              <a:rPr lang="zh-CN" altLang="en-US" dirty="0"/>
              <a:t>程序解析</a:t>
            </a:r>
          </a:p>
        </p:txBody>
      </p:sp>
      <p:sp>
        <p:nvSpPr>
          <p:cNvPr id="3" name="内容占位符 2">
            <a:extLst>
              <a:ext uri="{FF2B5EF4-FFF2-40B4-BE49-F238E27FC236}">
                <a16:creationId xmlns:a16="http://schemas.microsoft.com/office/drawing/2014/main" id="{123ABD5C-6E3B-1B1D-071D-576BBCB20035}"/>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】学校校园里要铺设多个圆环形草坪，要求用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语言编程计算每个草坪的面积，用键盘输入圆环的内外半径，要求：结果保留两位小数。</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4B506D6F-1BAE-CDC1-5B4E-1CE2D80317BA}"/>
              </a:ext>
            </a:extLst>
          </p:cNvPr>
          <p:cNvSpPr>
            <a:spLocks noGrp="1"/>
          </p:cNvSpPr>
          <p:nvPr>
            <p:ph type="body" sz="quarter" idx="13"/>
          </p:nvPr>
        </p:nvSpPr>
        <p:spPr/>
        <p:txBody>
          <a:bodyPr/>
          <a:lstStyle/>
          <a:p>
            <a:r>
              <a:rPr lang="en-US" altLang="zh-CN" dirty="0"/>
              <a:t>2.2 </a:t>
            </a:r>
            <a:r>
              <a:rPr lang="zh-CN" altLang="zh-CN" dirty="0"/>
              <a:t>加点小难度——计算圆环的面积</a:t>
            </a:r>
          </a:p>
        </p:txBody>
      </p:sp>
      <p:pic>
        <p:nvPicPr>
          <p:cNvPr id="6" name="图片 5">
            <a:extLst>
              <a:ext uri="{FF2B5EF4-FFF2-40B4-BE49-F238E27FC236}">
                <a16:creationId xmlns:a16="http://schemas.microsoft.com/office/drawing/2014/main" id="{7DFC5CF1-271E-77EC-9B02-42E908CE07BC}"/>
              </a:ext>
            </a:extLst>
          </p:cNvPr>
          <p:cNvPicPr>
            <a:picLocks noChangeAspect="1"/>
          </p:cNvPicPr>
          <p:nvPr/>
        </p:nvPicPr>
        <p:blipFill>
          <a:blip r:embed="rId2"/>
          <a:stretch>
            <a:fillRect/>
          </a:stretch>
        </p:blipFill>
        <p:spPr>
          <a:xfrm>
            <a:off x="611560" y="2812047"/>
            <a:ext cx="6552728" cy="2819197"/>
          </a:xfrm>
          <a:prstGeom prst="rect">
            <a:avLst/>
          </a:prstGeom>
        </p:spPr>
      </p:pic>
    </p:spTree>
    <p:extLst>
      <p:ext uri="{BB962C8B-B14F-4D97-AF65-F5344CB8AC3E}">
        <p14:creationId xmlns:p14="http://schemas.microsoft.com/office/powerpoint/2010/main" val="2170171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5F8262-8598-7BEA-4EA5-FA30FDC94E16}"/>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2.2.2 </a:t>
            </a:r>
            <a:r>
              <a:rPr lang="zh-CN" altLang="zh-CN" b="1" kern="100" dirty="0">
                <a:effectLst/>
                <a:cs typeface="Times New Roman" panose="02020603050405020304" pitchFamily="18" charset="0"/>
              </a:rPr>
              <a:t>常量的使用</a:t>
            </a:r>
          </a:p>
        </p:txBody>
      </p:sp>
      <p:sp>
        <p:nvSpPr>
          <p:cNvPr id="3" name="内容占位符 2">
            <a:extLst>
              <a:ext uri="{FF2B5EF4-FFF2-40B4-BE49-F238E27FC236}">
                <a16:creationId xmlns:a16="http://schemas.microsoft.com/office/drawing/2014/main" id="{A0432EBE-BCAD-A152-BFCB-306CDD67069C}"/>
              </a:ext>
            </a:extLst>
          </p:cNvPr>
          <p:cNvSpPr>
            <a:spLocks noGrp="1"/>
          </p:cNvSpPr>
          <p:nvPr>
            <p:ph sz="quarter" idx="17"/>
          </p:nvPr>
        </p:nvSpPr>
        <p:spPr/>
        <p:txBody>
          <a:bodyPr/>
          <a:lstStyle/>
          <a:p>
            <a:pPr lvl="0" fontAlgn="base">
              <a:lnSpc>
                <a:spcPct val="150000"/>
              </a:lnSpc>
              <a:buClr>
                <a:srgbClr val="000000"/>
              </a:buClr>
            </a:pPr>
            <a:r>
              <a:rPr lang="zh-CN" altLang="en-US" sz="1800" u="none" strike="noStrike" kern="100" spc="0" dirty="0">
                <a:effectLst/>
                <a:latin typeface="Times New Roman" panose="02020603050405020304" pitchFamily="18" charset="0"/>
                <a:ea typeface="宋体" panose="02010600030101010101" pitchFamily="2" charset="-122"/>
              </a:rPr>
              <a:t>（</a:t>
            </a:r>
            <a:r>
              <a:rPr lang="en-US" altLang="zh-CN" sz="1800" u="none" strike="noStrike" kern="100" spc="0" dirty="0">
                <a:effectLst/>
                <a:latin typeface="Times New Roman" panose="02020603050405020304" pitchFamily="18" charset="0"/>
                <a:ea typeface="宋体" panose="02010600030101010101" pitchFamily="2" charset="-122"/>
              </a:rPr>
              <a:t>1</a:t>
            </a:r>
            <a:r>
              <a:rPr lang="zh-CN" altLang="en-US" sz="1800" u="none" strike="noStrike" kern="100" spc="0" dirty="0">
                <a:effectLst/>
                <a:latin typeface="Times New Roman" panose="02020603050405020304" pitchFamily="18" charset="0"/>
                <a:ea typeface="宋体" panose="02010600030101010101" pitchFamily="2" charset="-122"/>
              </a:rPr>
              <a:t>）</a:t>
            </a:r>
            <a:r>
              <a:rPr lang="zh-CN" altLang="zh-CN" sz="1800" u="none" strike="noStrike" kern="100" spc="0" dirty="0">
                <a:effectLst/>
                <a:latin typeface="Times New Roman" panose="02020603050405020304" pitchFamily="18" charset="0"/>
                <a:ea typeface="宋体" panose="02010600030101010101" pitchFamily="2" charset="-122"/>
              </a:rPr>
              <a:t>常量的定义及分类</a:t>
            </a: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定义：常量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值不可以被程序改变的量。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中用到的圆周率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3.1415926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分类：数值常量、字符常量和字符串常量。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常量限定符：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const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050D55C0-610F-4D5E-CF01-B9E4F26830B0}"/>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37380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8ED3FB-94E4-9596-288D-5FA4A2FAD361}"/>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FA95595D-4C7A-C9D5-B329-150640294EA5}"/>
              </a:ext>
            </a:extLst>
          </p:cNvPr>
          <p:cNvSpPr>
            <a:spLocks noGrp="1"/>
          </p:cNvSpPr>
          <p:nvPr>
            <p:ph sz="quarter" idx="17"/>
          </p:nvPr>
        </p:nvSpPr>
        <p:spPr/>
        <p:txBody>
          <a:bodyPr/>
          <a:lstStyle/>
          <a:p>
            <a:pPr marL="285750" lvl="0" indent="-285750" fontAlgn="base">
              <a:lnSpc>
                <a:spcPct val="150000"/>
              </a:lnSpc>
              <a:buClr>
                <a:srgbClr val="000000"/>
              </a:buClr>
              <a:buFont typeface="Wingdings" panose="05000000000000000000" pitchFamily="2" charset="2"/>
              <a:buChar char="l"/>
            </a:pPr>
            <a:r>
              <a:rPr lang="zh-CN" altLang="zh-CN" sz="1800" u="none" strike="noStrike" kern="100" spc="0" dirty="0">
                <a:effectLst/>
                <a:latin typeface="Times New Roman" panose="02020603050405020304" pitchFamily="18" charset="0"/>
                <a:ea typeface="宋体" panose="02010600030101010101" pitchFamily="2" charset="-122"/>
              </a:rPr>
              <a:t>数</a:t>
            </a:r>
            <a:r>
              <a:rPr lang="zh-CN" altLang="en-US" sz="1800" u="none" strike="noStrike" kern="100" spc="0" dirty="0">
                <a:effectLst/>
                <a:latin typeface="Times New Roman" panose="02020603050405020304" pitchFamily="18" charset="0"/>
                <a:ea typeface="宋体" panose="02010600030101010101" pitchFamily="2" charset="-122"/>
              </a:rPr>
              <a:t>值</a:t>
            </a:r>
            <a:r>
              <a:rPr lang="zh-CN" altLang="zh-CN" sz="1800" u="none" strike="noStrike" kern="100" spc="0" dirty="0">
                <a:effectLst/>
                <a:latin typeface="Times New Roman" panose="02020603050405020304" pitchFamily="18" charset="0"/>
                <a:ea typeface="宋体" panose="02010600030101010101" pitchFamily="2" charset="-122"/>
              </a:rPr>
              <a:t>常量</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以一个数值的形式出现，既可以是整数，也可以小数。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tra_area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(top + bottom)*height / 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中的数值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annular_area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3.1415926 * R * R - 3.1415926 * r * 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3.1415926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7B7688A7-5F7E-FBF9-5D05-8735358D9043}"/>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52318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2FE3CB4-870B-E150-2C8D-ABA5C7CDABEB}"/>
              </a:ext>
            </a:extLst>
          </p:cNvPr>
          <p:cNvSpPr>
            <a:spLocks noGrp="1"/>
          </p:cNvSpPr>
          <p:nvPr>
            <p:ph type="body" sz="quarter" idx="16"/>
          </p:nvPr>
        </p:nvSpPr>
        <p:spPr>
          <a:xfrm>
            <a:off x="611560" y="1252155"/>
            <a:ext cx="8064895" cy="504701"/>
          </a:xfrm>
        </p:spPr>
        <p:txBody>
          <a:bodyPr/>
          <a:lstStyle/>
          <a:p>
            <a:r>
              <a:rPr lang="en-US" altLang="zh-CN" dirty="0"/>
              <a:t>2.1.1</a:t>
            </a:r>
            <a:r>
              <a:rPr lang="zh-CN" altLang="en-US" dirty="0"/>
              <a:t> </a:t>
            </a:r>
            <a:r>
              <a:rPr lang="zh-CN" altLang="en-US" sz="2400" b="1" i="0" dirty="0">
                <a:latin typeface="微软雅黑" pitchFamily="34" charset="-122"/>
                <a:ea typeface="微软雅黑" pitchFamily="34" charset="-122"/>
              </a:rPr>
              <a:t>计算梯形面积</a:t>
            </a:r>
          </a:p>
        </p:txBody>
      </p:sp>
      <p:sp>
        <p:nvSpPr>
          <p:cNvPr id="4" name="文本占位符 3">
            <a:extLst>
              <a:ext uri="{FF2B5EF4-FFF2-40B4-BE49-F238E27FC236}">
                <a16:creationId xmlns:a16="http://schemas.microsoft.com/office/drawing/2014/main" id="{EAA6C3E4-8D08-A1FD-0EB2-3B8EDB0F7087}"/>
              </a:ext>
            </a:extLst>
          </p:cNvPr>
          <p:cNvSpPr>
            <a:spLocks noGrp="1"/>
          </p:cNvSpPr>
          <p:nvPr>
            <p:ph type="body" sz="quarter" idx="13"/>
          </p:nvPr>
        </p:nvSpPr>
        <p:spPr/>
        <p:txBody>
          <a:bodyPr/>
          <a:lstStyle/>
          <a:p>
            <a:r>
              <a:rPr lang="en-US" altLang="zh-CN" dirty="0"/>
              <a:t>2</a:t>
            </a:r>
            <a:r>
              <a:rPr lang="en-US" altLang="zh-CN" b="1" dirty="0">
                <a:solidFill>
                  <a:schemeClr val="bg1"/>
                </a:solidFill>
              </a:rPr>
              <a:t>.1 </a:t>
            </a:r>
            <a:r>
              <a:rPr lang="zh-CN" altLang="zh-CN" b="1" kern="0" dirty="0">
                <a:effectLst/>
                <a:cs typeface="Times New Roman" panose="02020603050405020304" pitchFamily="18" charset="0"/>
              </a:rPr>
              <a:t>来个简单题——</a:t>
            </a:r>
            <a:r>
              <a:rPr lang="zh-CN" altLang="zh-CN" b="1" kern="100" dirty="0">
                <a:effectLst/>
                <a:cs typeface="Times New Roman" panose="02020603050405020304" pitchFamily="18" charset="0"/>
              </a:rPr>
              <a:t>计算梯形面积</a:t>
            </a:r>
          </a:p>
          <a:p>
            <a:endParaRPr lang="zh-CN" altLang="en-US" sz="3200" b="1" dirty="0">
              <a:solidFill>
                <a:schemeClr val="bg1"/>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31831D1B-8A57-036C-436D-84F137424CE9}"/>
              </a:ext>
            </a:extLst>
          </p:cNvPr>
          <p:cNvPicPr>
            <a:picLocks noChangeAspect="1"/>
          </p:cNvPicPr>
          <p:nvPr/>
        </p:nvPicPr>
        <p:blipFill>
          <a:blip r:embed="rId2"/>
          <a:stretch>
            <a:fillRect/>
          </a:stretch>
        </p:blipFill>
        <p:spPr>
          <a:xfrm>
            <a:off x="408686" y="2099727"/>
            <a:ext cx="8248800" cy="3489598"/>
          </a:xfrm>
          <a:prstGeom prst="rect">
            <a:avLst/>
          </a:prstGeom>
        </p:spPr>
      </p:pic>
    </p:spTree>
    <p:extLst>
      <p:ext uri="{BB962C8B-B14F-4D97-AF65-F5344CB8AC3E}">
        <p14:creationId xmlns:p14="http://schemas.microsoft.com/office/powerpoint/2010/main" val="41271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22E7F5-14F6-3624-F86B-D9AD67BD8844}"/>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62618ADE-7EC6-9BFB-7B80-661B756D5D83}"/>
              </a:ext>
            </a:extLst>
          </p:cNvPr>
          <p:cNvSpPr>
            <a:spLocks noGrp="1"/>
          </p:cNvSpPr>
          <p:nvPr>
            <p:ph sz="quarter" idx="17"/>
          </p:nvPr>
        </p:nvSpPr>
        <p:spPr/>
        <p:txBody>
          <a:bodyPr/>
          <a:lstStyle/>
          <a:p>
            <a:pPr marL="285750" lvl="0" indent="-285750">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整数常量</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整数可以使用十进制、八进制、十六进制来表示。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90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用十进制表示数值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0x5a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用十六进制表示十进制数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0132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用八进制表示十进制数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endParaRPr lang="en-US" altLang="zh-CN" sz="1800" kern="100" dirty="0">
              <a:latin typeface="Times New Roman" panose="02020603050405020304" pitchFamily="18" charset="0"/>
              <a:ea typeface="宋体" panose="02010600030101010101" pitchFamily="2" charset="-122"/>
            </a:endParaRPr>
          </a:p>
          <a:p>
            <a:pPr marL="266700" indent="-266700"/>
            <a:r>
              <a:rPr lang="zh-CN" altLang="zh-CN" sz="1800" kern="100" dirty="0">
                <a:effectLst/>
                <a:latin typeface="Times New Roman" panose="02020603050405020304" pitchFamily="18" charset="0"/>
                <a:ea typeface="宋体" panose="02010600030101010101" pitchFamily="2" charset="-122"/>
              </a:rPr>
              <a:t>注意：前缀中的“</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”是阿拉伯数字</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，不是字母</a:t>
            </a:r>
            <a:r>
              <a:rPr lang="en-US" altLang="zh-CN" sz="1800" kern="100" dirty="0">
                <a:effectLst/>
                <a:latin typeface="Times New Roman" panose="02020603050405020304" pitchFamily="18" charset="0"/>
                <a:ea typeface="宋体" panose="02010600030101010101" pitchFamily="2" charset="-122"/>
              </a:rPr>
              <a:t>o</a:t>
            </a:r>
            <a:r>
              <a:rPr lang="zh-CN" altLang="zh-CN" sz="1800" kern="100" dirty="0">
                <a:effectLst/>
                <a:latin typeface="Times New Roman" panose="02020603050405020304" pitchFamily="18" charset="0"/>
                <a:ea typeface="宋体" panose="02010600030101010101" pitchFamily="2" charset="-122"/>
              </a:rPr>
              <a:t>。</a:t>
            </a:r>
          </a:p>
          <a:p>
            <a:endParaRPr lang="zh-CN" altLang="en-US" dirty="0"/>
          </a:p>
        </p:txBody>
      </p:sp>
      <p:sp>
        <p:nvSpPr>
          <p:cNvPr id="4" name="文本占位符 3">
            <a:extLst>
              <a:ext uri="{FF2B5EF4-FFF2-40B4-BE49-F238E27FC236}">
                <a16:creationId xmlns:a16="http://schemas.microsoft.com/office/drawing/2014/main" id="{00CBF7DC-0E47-BEDC-1C87-DDBF5BD1033D}"/>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026714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2E815E-1BE9-B091-20B5-6BD71FC25F29}"/>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C0049B8-3B33-E01A-AF89-3882F50FBE99}"/>
              </a:ext>
            </a:extLst>
          </p:cNvPr>
          <p:cNvSpPr>
            <a:spLocks noGrp="1"/>
          </p:cNvSpPr>
          <p:nvPr>
            <p:ph sz="quarter" idx="17"/>
          </p:nvPr>
        </p:nvSpPr>
        <p:spPr>
          <a:xfrm>
            <a:off x="395536" y="2060848"/>
            <a:ext cx="3816422" cy="3815581"/>
          </a:xfrm>
        </p:spPr>
        <p:txBody>
          <a:bodyPr/>
          <a:lstStyle/>
          <a:p>
            <a:pPr marL="285750" lvl="0" indent="-285750">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实数常量</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实数有两种基本表示方法：</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采用十进制数形式书写小数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0.24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.24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小数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，省略了整数部分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5.24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    </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小数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，省略了小数部分的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37470DEC-B2F0-24E4-9FB1-99CD1879B385}"/>
              </a:ext>
            </a:extLst>
          </p:cNvPr>
          <p:cNvSpPr>
            <a:spLocks noGrp="1"/>
          </p:cNvSpPr>
          <p:nvPr>
            <p:ph type="body" sz="quarter" idx="13"/>
          </p:nvPr>
        </p:nvSpPr>
        <p:spPr/>
        <p:txBody>
          <a:bodyPr/>
          <a:lstStyle/>
          <a:p>
            <a:endParaRPr lang="zh-CN" altLang="en-US"/>
          </a:p>
        </p:txBody>
      </p:sp>
      <p:sp>
        <p:nvSpPr>
          <p:cNvPr id="5" name="内容占位符 2">
            <a:extLst>
              <a:ext uri="{FF2B5EF4-FFF2-40B4-BE49-F238E27FC236}">
                <a16:creationId xmlns:a16="http://schemas.microsoft.com/office/drawing/2014/main" id="{75D580FE-E13D-3550-03F1-49703171C825}"/>
              </a:ext>
            </a:extLst>
          </p:cNvPr>
          <p:cNvSpPr txBox="1">
            <a:spLocks/>
          </p:cNvSpPr>
          <p:nvPr/>
        </p:nvSpPr>
        <p:spPr bwMode="auto">
          <a:xfrm>
            <a:off x="4283968" y="3002914"/>
            <a:ext cx="4464497" cy="34504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科学表示法</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0.24E3   //</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0.24×10</a:t>
            </a:r>
            <a:r>
              <a:rPr lang="en-US" altLang="zh-CN" sz="1800" kern="100" baseline="300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240.0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0.24E-2  //</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0.24×10</a:t>
            </a:r>
            <a:r>
              <a:rPr lang="en-US" altLang="zh-CN" sz="1800" kern="100" baseline="30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0.0024</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-5.24E4  //</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-5.24×10</a:t>
            </a:r>
            <a:r>
              <a:rPr lang="en-US" altLang="zh-CN" sz="1800" kern="100" baseline="300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-52400.0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5e2         //</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-5.0×10</a:t>
            </a:r>
            <a:r>
              <a:rPr lang="en-US" altLang="zh-CN" sz="1800" kern="100" baseline="30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500.0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cxnSp>
        <p:nvCxnSpPr>
          <p:cNvPr id="6" name="直接连接符 5">
            <a:extLst>
              <a:ext uri="{FF2B5EF4-FFF2-40B4-BE49-F238E27FC236}">
                <a16:creationId xmlns:a16="http://schemas.microsoft.com/office/drawing/2014/main" id="{87C91BCB-0C19-3DE7-1A7E-A71FF6F8262D}"/>
              </a:ext>
            </a:extLst>
          </p:cNvPr>
          <p:cNvCxnSpPr/>
          <p:nvPr/>
        </p:nvCxnSpPr>
        <p:spPr>
          <a:xfrm>
            <a:off x="4355976"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5557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219F3B-290F-2C62-2DFE-B3540D4D84C2}"/>
              </a:ext>
            </a:extLst>
          </p:cNvPr>
          <p:cNvSpPr>
            <a:spLocks noGrp="1"/>
          </p:cNvSpPr>
          <p:nvPr>
            <p:ph type="body" sz="quarter" idx="16"/>
          </p:nvPr>
        </p:nvSpPr>
        <p:spPr/>
        <p:txBody>
          <a:bodyPr/>
          <a:lstStyle/>
          <a:p>
            <a:endParaRPr lang="zh-CN" altLang="en-US"/>
          </a:p>
        </p:txBody>
      </p:sp>
      <p:sp>
        <p:nvSpPr>
          <p:cNvPr id="4" name="文本占位符 3">
            <a:extLst>
              <a:ext uri="{FF2B5EF4-FFF2-40B4-BE49-F238E27FC236}">
                <a16:creationId xmlns:a16="http://schemas.microsoft.com/office/drawing/2014/main" id="{58A43C4B-7A4A-F307-EBF3-AE14A27C70BD}"/>
              </a:ext>
            </a:extLst>
          </p:cNvPr>
          <p:cNvSpPr>
            <a:spLocks noGrp="1"/>
          </p:cNvSpPr>
          <p:nvPr>
            <p:ph type="body" sz="quarter" idx="13"/>
          </p:nvPr>
        </p:nvSpPr>
        <p:spPr/>
        <p:txBody>
          <a:bodyPr/>
          <a:lstStyle/>
          <a:p>
            <a:endParaRPr lang="zh-CN" altLang="en-US"/>
          </a:p>
        </p:txBody>
      </p:sp>
      <p:sp>
        <p:nvSpPr>
          <p:cNvPr id="6" name="Rectangle 2">
            <a:extLst>
              <a:ext uri="{FF2B5EF4-FFF2-40B4-BE49-F238E27FC236}">
                <a16:creationId xmlns:a16="http://schemas.microsoft.com/office/drawing/2014/main" id="{A1280112-2FDE-681E-ECBC-A91EEDF1ABA3}"/>
              </a:ext>
            </a:extLst>
          </p:cNvPr>
          <p:cNvSpPr>
            <a:spLocks noGrp="1" noChangeArrowheads="1"/>
          </p:cNvSpPr>
          <p:nvPr>
            <p:ph sz="quarter" idx="17"/>
          </p:nvPr>
        </p:nvSpPr>
        <p:spPr bwMode="auto">
          <a:xfrm>
            <a:off x="323528" y="1886679"/>
            <a:ext cx="8324808" cy="170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latin typeface="宋体" panose="02010600030101010101" pitchFamily="2" charset="-122"/>
                <a:ea typeface="宋体" panose="02010600030101010101" pitchFamily="2" charset="-122"/>
                <a:cs typeface="Times New Roman" panose="02020603050405020304" pitchFamily="18" charset="0"/>
              </a:rPr>
              <a:t>3</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）字符常量</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单引号（</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）括起来的单个字符。</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转义字符是以反斜线</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开头，</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的含义是将其后的字符转换为特定的含义，故称</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转义</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字符。常用的转义字符见下表：</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F8536DF3-A517-B969-C291-A2197C4F27FB}"/>
              </a:ext>
            </a:extLst>
          </p:cNvPr>
          <p:cNvPicPr>
            <a:picLocks noChangeAspect="1"/>
          </p:cNvPicPr>
          <p:nvPr/>
        </p:nvPicPr>
        <p:blipFill>
          <a:blip r:embed="rId2"/>
          <a:stretch>
            <a:fillRect/>
          </a:stretch>
        </p:blipFill>
        <p:spPr>
          <a:xfrm>
            <a:off x="2267744" y="3501008"/>
            <a:ext cx="3962400" cy="3257550"/>
          </a:xfrm>
          <a:prstGeom prst="rect">
            <a:avLst/>
          </a:prstGeom>
        </p:spPr>
      </p:pic>
    </p:spTree>
    <p:extLst>
      <p:ext uri="{BB962C8B-B14F-4D97-AF65-F5344CB8AC3E}">
        <p14:creationId xmlns:p14="http://schemas.microsoft.com/office/powerpoint/2010/main" val="326391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BB3C79-2BBD-EA88-0B94-7781FB5AB69C}"/>
              </a:ext>
            </a:extLst>
          </p:cNvPr>
          <p:cNvSpPr>
            <a:spLocks noGrp="1"/>
          </p:cNvSpPr>
          <p:nvPr>
            <p:ph type="body" sz="quarter" idx="16"/>
          </p:nvPr>
        </p:nvSpPr>
        <p:spPr/>
        <p:txBody>
          <a:bodyPr/>
          <a:lstStyle/>
          <a:p>
            <a:endParaRPr lang="zh-CN" altLang="en-US" dirty="0"/>
          </a:p>
        </p:txBody>
      </p:sp>
      <p:sp>
        <p:nvSpPr>
          <p:cNvPr id="3" name="内容占位符 2">
            <a:extLst>
              <a:ext uri="{FF2B5EF4-FFF2-40B4-BE49-F238E27FC236}">
                <a16:creationId xmlns:a16="http://schemas.microsoft.com/office/drawing/2014/main" id="{35AADE17-D013-D4D0-CC04-9C5752F3D3E3}"/>
              </a:ext>
            </a:extLst>
          </p:cNvPr>
          <p:cNvSpPr>
            <a:spLocks noGrp="1"/>
          </p:cNvSpPr>
          <p:nvPr>
            <p:ph sz="quarter" idx="17"/>
          </p:nvPr>
        </p:nvSpPr>
        <p:spPr/>
        <p:txBody>
          <a:bodyPr/>
          <a:lstStyle/>
          <a:p>
            <a:pPr lvl="0" fontAlgn="base">
              <a:lnSpc>
                <a:spcPct val="150000"/>
              </a:lnSpc>
              <a:buClr>
                <a:srgbClr val="000000"/>
              </a:buClr>
            </a:pPr>
            <a:r>
              <a:rPr lang="zh-CN" altLang="en-US" sz="2000" dirty="0"/>
              <a:t>（</a:t>
            </a:r>
            <a:r>
              <a:rPr lang="en-US" altLang="zh-CN" sz="2000" dirty="0"/>
              <a:t>4</a:t>
            </a:r>
            <a:r>
              <a:rPr lang="zh-CN" altLang="en-US" sz="2000" dirty="0"/>
              <a:t>）字符串常量</a:t>
            </a:r>
            <a:endParaRPr lang="en-US" altLang="zh-CN" sz="2000" dirty="0"/>
          </a:p>
          <a:p>
            <a:pPr marL="342900" indent="-342900">
              <a:lnSpc>
                <a:spcPct val="150000"/>
              </a:lnSpc>
              <a:buFont typeface="Wingdings" panose="05000000000000000000" pitchFamily="2" charset="2"/>
              <a:buChar char="l"/>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用双引号（</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）括起来的</a:t>
            </a:r>
            <a:r>
              <a:rPr lang="en-US" altLang="zh-CN" sz="2000" kern="100" dirty="0">
                <a:effectLst/>
                <a:latin typeface="Times New Roman" panose="02020603050405020304" pitchFamily="18" charset="0"/>
                <a:ea typeface="宋体" panose="02010600030101010101" pitchFamily="2" charset="-122"/>
              </a:rPr>
              <a:t>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个或多个字符。</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a:effectLst/>
                <a:latin typeface="Times New Roman" panose="02020603050405020304" pitchFamily="18" charset="0"/>
                <a:ea typeface="宋体" panose="02010600030101010101" pitchFamily="2" charset="-122"/>
              </a:rPr>
              <a:t>Thank you very much</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是由多个字符构成的字符串常量。</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2000" kern="100" dirty="0">
                <a:effectLst/>
                <a:latin typeface="Times New Roman" panose="02020603050405020304" pitchFamily="18" charset="0"/>
                <a:ea typeface="宋体" panose="02010600030101010101" pitchFamily="2" charset="-122"/>
              </a:rPr>
              <a:t>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个字符，表示一个空串。</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a:effectLst/>
                <a:latin typeface="Times New Roman" panose="02020603050405020304" pitchFamily="18" charset="0"/>
                <a:ea typeface="宋体" panose="02010600030101010101" pitchFamily="2" charset="-122"/>
              </a:rPr>
              <a:t>a</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是只包含一个字符的字符串</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p>
        </p:txBody>
      </p:sp>
      <p:sp>
        <p:nvSpPr>
          <p:cNvPr id="4" name="文本占位符 3">
            <a:extLst>
              <a:ext uri="{FF2B5EF4-FFF2-40B4-BE49-F238E27FC236}">
                <a16:creationId xmlns:a16="http://schemas.microsoft.com/office/drawing/2014/main" id="{3A6D4BD2-7708-84C6-5795-A25CFD0EF451}"/>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413770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52107E-4852-74C1-1253-703F4C190C2F}"/>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F4B8CDA3-9DC2-BAFF-F3A7-288F4955F835}"/>
              </a:ext>
            </a:extLst>
          </p:cNvPr>
          <p:cNvSpPr>
            <a:spLocks noGrp="1"/>
          </p:cNvSpPr>
          <p:nvPr>
            <p:ph sz="quarter" idx="17"/>
          </p:nvPr>
        </p:nvSpPr>
        <p:spPr/>
        <p:txBody>
          <a:bodyPr/>
          <a:lstStyle/>
          <a:p>
            <a:pPr lvl="0" fontAlgn="base">
              <a:lnSpc>
                <a:spcPct val="150000"/>
              </a:lnSpc>
              <a:buClr>
                <a:srgbClr val="000000"/>
              </a:buClr>
            </a:pPr>
            <a:r>
              <a:rPr lang="zh-CN" altLang="en-US" sz="1800" u="none" strike="noStrike" kern="100" spc="0" dirty="0">
                <a:effectLst/>
                <a:latin typeface="Times New Roman" panose="02020603050405020304" pitchFamily="18" charset="0"/>
                <a:ea typeface="宋体" panose="02010600030101010101" pitchFamily="2" charset="-122"/>
              </a:rPr>
              <a:t>（</a:t>
            </a:r>
            <a:r>
              <a:rPr lang="en-US" altLang="zh-CN" sz="1800" u="none" strike="noStrike" kern="100" spc="0" dirty="0">
                <a:effectLst/>
                <a:latin typeface="Times New Roman" panose="02020603050405020304" pitchFamily="18" charset="0"/>
                <a:ea typeface="宋体" panose="02010600030101010101" pitchFamily="2" charset="-122"/>
              </a:rPr>
              <a:t>5</a:t>
            </a:r>
            <a:r>
              <a:rPr lang="zh-CN" altLang="en-US" sz="1800" u="none" strike="noStrike" kern="100" spc="0" dirty="0">
                <a:effectLst/>
                <a:latin typeface="Times New Roman" panose="02020603050405020304" pitchFamily="18" charset="0"/>
                <a:ea typeface="宋体" panose="02010600030101010101" pitchFamily="2" charset="-122"/>
              </a:rPr>
              <a:t>）</a:t>
            </a:r>
            <a:r>
              <a:rPr lang="zh-CN" altLang="zh-CN" sz="1800" u="none" strike="noStrike" kern="100" spc="0" dirty="0">
                <a:effectLst/>
                <a:latin typeface="Times New Roman" panose="02020603050405020304" pitchFamily="18" charset="0"/>
                <a:ea typeface="宋体" panose="02010600030101010101" pitchFamily="2" charset="-122"/>
              </a:rPr>
              <a:t>常量的符号表示方法</a:t>
            </a: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使用预处理指令</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#define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进行宏定义。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为圆周率定义一个常量符号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，宏定义方法如下：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#define  PI   3.1415926</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当对程序进行编译时，预处理器会将宏替换为其所代表的数值</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例如计算圆的面积，以下语句：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annular_area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PI * R * R - PI * r * 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将变为：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annular_area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3.1415926 * R * R - 3.1415926 * r * 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D6AA7B4-FCC3-DBD5-C9C3-7CF56F22332A}"/>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326415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E77DAB-B26F-CBFB-EC1D-DF61F233E99E}"/>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585FE5A9-AEAF-D635-29DA-3B195D3BED2A}"/>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rPr>
              <a:t>例</a:t>
            </a:r>
            <a:r>
              <a:rPr lang="en-US" altLang="zh-CN" sz="1800" kern="100" dirty="0">
                <a:effectLst/>
                <a:latin typeface="Cambria" panose="02040503050406030204" pitchFamily="18" charset="0"/>
                <a:ea typeface="宋体" panose="02010600030101010101" pitchFamily="2" charset="-122"/>
                <a:cs typeface="Times New Roman" panose="02020603050405020304" pitchFamily="18" charset="0"/>
              </a:rPr>
              <a:t>2‑8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求圆环面积中的常量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3.1415926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用符号常量表示：</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1C037470-C5A5-C197-7C1A-E3C5DC234F3B}"/>
              </a:ext>
            </a:extLst>
          </p:cNvPr>
          <p:cNvSpPr>
            <a:spLocks noGrp="1"/>
          </p:cNvSpPr>
          <p:nvPr>
            <p:ph type="body" sz="quarter" idx="13"/>
          </p:nvPr>
        </p:nvSpPr>
        <p:spPr/>
        <p:txBody>
          <a:bodyPr/>
          <a:lstStyle/>
          <a:p>
            <a:endParaRPr lang="zh-CN" altLang="en-US"/>
          </a:p>
        </p:txBody>
      </p:sp>
      <p:pic>
        <p:nvPicPr>
          <p:cNvPr id="7" name="图片 6">
            <a:extLst>
              <a:ext uri="{FF2B5EF4-FFF2-40B4-BE49-F238E27FC236}">
                <a16:creationId xmlns:a16="http://schemas.microsoft.com/office/drawing/2014/main" id="{7C088545-BC33-D53C-BEF9-1C1400B7B1DE}"/>
              </a:ext>
            </a:extLst>
          </p:cNvPr>
          <p:cNvPicPr>
            <a:picLocks noChangeAspect="1"/>
          </p:cNvPicPr>
          <p:nvPr/>
        </p:nvPicPr>
        <p:blipFill>
          <a:blip r:embed="rId2"/>
          <a:stretch>
            <a:fillRect/>
          </a:stretch>
        </p:blipFill>
        <p:spPr>
          <a:xfrm>
            <a:off x="683568" y="2492896"/>
            <a:ext cx="5544616" cy="2635627"/>
          </a:xfrm>
          <a:prstGeom prst="rect">
            <a:avLst/>
          </a:prstGeom>
        </p:spPr>
      </p:pic>
      <p:pic>
        <p:nvPicPr>
          <p:cNvPr id="9" name="图片 8">
            <a:extLst>
              <a:ext uri="{FF2B5EF4-FFF2-40B4-BE49-F238E27FC236}">
                <a16:creationId xmlns:a16="http://schemas.microsoft.com/office/drawing/2014/main" id="{58106B10-8405-B0EC-24A3-3DBE9CA6C2E7}"/>
              </a:ext>
            </a:extLst>
          </p:cNvPr>
          <p:cNvPicPr>
            <a:picLocks noChangeAspect="1"/>
          </p:cNvPicPr>
          <p:nvPr/>
        </p:nvPicPr>
        <p:blipFill>
          <a:blip r:embed="rId3"/>
          <a:stretch>
            <a:fillRect/>
          </a:stretch>
        </p:blipFill>
        <p:spPr>
          <a:xfrm>
            <a:off x="683568" y="5322904"/>
            <a:ext cx="2592288" cy="859619"/>
          </a:xfrm>
          <a:prstGeom prst="rect">
            <a:avLst/>
          </a:prstGeom>
        </p:spPr>
      </p:pic>
    </p:spTree>
    <p:extLst>
      <p:ext uri="{BB962C8B-B14F-4D97-AF65-F5344CB8AC3E}">
        <p14:creationId xmlns:p14="http://schemas.microsoft.com/office/powerpoint/2010/main" val="3532287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D2D48D-C466-3889-508D-E2AA0019C0D1}"/>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1445441A-655A-17F8-174F-F93CB9A929F7}"/>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】某粮仓建设了一批圆锥形的粮仓，已知圆锥形粮仓高和圆口半径，为了计算这些粮仓能放多少粮食，需要编程计算圆锥形粮仓的体积。</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AE28E3C7-D75F-17CD-9290-91A9DC9E81BB}"/>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9720D56C-6836-5666-B121-ED7731AE823A}"/>
              </a:ext>
            </a:extLst>
          </p:cNvPr>
          <p:cNvPicPr>
            <a:picLocks noChangeAspect="1"/>
          </p:cNvPicPr>
          <p:nvPr/>
        </p:nvPicPr>
        <p:blipFill>
          <a:blip r:embed="rId2"/>
          <a:stretch>
            <a:fillRect/>
          </a:stretch>
        </p:blipFill>
        <p:spPr>
          <a:xfrm>
            <a:off x="621855" y="2822725"/>
            <a:ext cx="6182393" cy="2583253"/>
          </a:xfrm>
          <a:prstGeom prst="rect">
            <a:avLst/>
          </a:prstGeom>
        </p:spPr>
      </p:pic>
      <p:pic>
        <p:nvPicPr>
          <p:cNvPr id="7" name="图片 6">
            <a:extLst>
              <a:ext uri="{FF2B5EF4-FFF2-40B4-BE49-F238E27FC236}">
                <a16:creationId xmlns:a16="http://schemas.microsoft.com/office/drawing/2014/main" id="{14EEA051-EAD8-A4E2-297D-C959AA162008}"/>
              </a:ext>
            </a:extLst>
          </p:cNvPr>
          <p:cNvPicPr>
            <a:picLocks noChangeAspect="1"/>
          </p:cNvPicPr>
          <p:nvPr/>
        </p:nvPicPr>
        <p:blipFill>
          <a:blip r:embed="rId3"/>
          <a:stretch>
            <a:fillRect/>
          </a:stretch>
        </p:blipFill>
        <p:spPr>
          <a:xfrm>
            <a:off x="640696" y="5594083"/>
            <a:ext cx="2376264" cy="505693"/>
          </a:xfrm>
          <a:prstGeom prst="rect">
            <a:avLst/>
          </a:prstGeom>
        </p:spPr>
      </p:pic>
    </p:spTree>
    <p:extLst>
      <p:ext uri="{BB962C8B-B14F-4D97-AF65-F5344CB8AC3E}">
        <p14:creationId xmlns:p14="http://schemas.microsoft.com/office/powerpoint/2010/main" val="1408015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2950872-6E2C-704E-92FD-BABF9219E7D0}"/>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74CB66E-9755-F35D-BC91-B9A6E751145A}"/>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】在屏幕上输出：热烈欢迎新同学！</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B5757745-E47F-A461-0804-ED29A97D2816}"/>
              </a:ext>
            </a:extLst>
          </p:cNvPr>
          <p:cNvSpPr>
            <a:spLocks noGrp="1"/>
          </p:cNvSpPr>
          <p:nvPr>
            <p:ph type="body" sz="quarter" idx="13"/>
          </p:nvPr>
        </p:nvSpPr>
        <p:spPr/>
        <p:txBody>
          <a:bodyPr/>
          <a:lstStyle/>
          <a:p>
            <a:endParaRPr lang="zh-CN" altLang="en-US"/>
          </a:p>
        </p:txBody>
      </p:sp>
      <p:pic>
        <p:nvPicPr>
          <p:cNvPr id="7" name="图片 6">
            <a:extLst>
              <a:ext uri="{FF2B5EF4-FFF2-40B4-BE49-F238E27FC236}">
                <a16:creationId xmlns:a16="http://schemas.microsoft.com/office/drawing/2014/main" id="{E95A3792-C843-6989-FEEB-07644AC80520}"/>
              </a:ext>
            </a:extLst>
          </p:cNvPr>
          <p:cNvPicPr>
            <a:picLocks noChangeAspect="1"/>
          </p:cNvPicPr>
          <p:nvPr/>
        </p:nvPicPr>
        <p:blipFill>
          <a:blip r:embed="rId2"/>
          <a:stretch>
            <a:fillRect/>
          </a:stretch>
        </p:blipFill>
        <p:spPr>
          <a:xfrm>
            <a:off x="683568" y="2636912"/>
            <a:ext cx="6300226" cy="1584176"/>
          </a:xfrm>
          <a:prstGeom prst="rect">
            <a:avLst/>
          </a:prstGeom>
        </p:spPr>
      </p:pic>
    </p:spTree>
    <p:extLst>
      <p:ext uri="{BB962C8B-B14F-4D97-AF65-F5344CB8AC3E}">
        <p14:creationId xmlns:p14="http://schemas.microsoft.com/office/powerpoint/2010/main" val="4248701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2EF594E-0471-FFF4-2DAC-7F2AC9C34D8B}"/>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2.2.3 </a:t>
            </a:r>
            <a:r>
              <a:rPr lang="zh-CN" altLang="zh-CN" b="1" kern="100" dirty="0">
                <a:effectLst/>
                <a:cs typeface="Times New Roman" panose="02020603050405020304" pitchFamily="18" charset="0"/>
              </a:rPr>
              <a:t>数据类型转换</a:t>
            </a:r>
          </a:p>
        </p:txBody>
      </p:sp>
      <p:sp>
        <p:nvSpPr>
          <p:cNvPr id="3" name="内容占位符 2">
            <a:extLst>
              <a:ext uri="{FF2B5EF4-FFF2-40B4-BE49-F238E27FC236}">
                <a16:creationId xmlns:a16="http://schemas.microsoft.com/office/drawing/2014/main" id="{B2CFCD19-DA6B-D5CB-2FB7-26E6A5C3BFD7}"/>
              </a:ext>
            </a:extLst>
          </p:cNvPr>
          <p:cNvSpPr>
            <a:spLocks noGrp="1"/>
          </p:cNvSpPr>
          <p:nvPr>
            <p:ph sz="quarter" idx="17"/>
          </p:nvPr>
        </p:nvSpPr>
        <p:spPr>
          <a:xfrm>
            <a:off x="551195" y="2060848"/>
            <a:ext cx="8247290" cy="3815581"/>
          </a:xfrm>
        </p:spPr>
        <p:txBody>
          <a:bodyPr/>
          <a:lstStyle/>
          <a:p>
            <a:pPr marL="285750" lvl="0" indent="-285750" fontAlgn="base">
              <a:buClr>
                <a:srgbClr val="000000"/>
              </a:buClr>
              <a:buFont typeface="Wingdings" panose="05000000000000000000" pitchFamily="2" charset="2"/>
              <a:buChar char="l"/>
            </a:pPr>
            <a:r>
              <a:rPr lang="zh-CN" altLang="zh-CN" sz="1800" u="none" strike="noStrike" kern="100" spc="0" dirty="0">
                <a:effectLst/>
                <a:latin typeface="Times New Roman" panose="02020603050405020304" pitchFamily="18" charset="0"/>
                <a:ea typeface="宋体" panose="02010600030101010101" pitchFamily="2" charset="-122"/>
              </a:rPr>
              <a:t>自动数据类型转换</a:t>
            </a:r>
          </a:p>
          <a:p>
            <a:pPr lvl="0"/>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）赋值运算中的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转换</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当赋值号“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两边的数据类型不同时，则在赋值操作前编译器会把赋值号右边表达式的类型转换为左边变量的类型。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例如，</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3F9D9C22-1654-5C2B-769D-3DF9E5BE94D5}"/>
              </a:ext>
            </a:extLst>
          </p:cNvPr>
          <p:cNvSpPr>
            <a:spLocks noGrp="1"/>
          </p:cNvSpPr>
          <p:nvPr>
            <p:ph type="body" sz="quarter" idx="13"/>
          </p:nvPr>
        </p:nvSpPr>
        <p:spPr/>
        <p:txBody>
          <a:bodyPr/>
          <a:lstStyle/>
          <a:p>
            <a:endParaRPr lang="zh-CN" altLang="en-US"/>
          </a:p>
        </p:txBody>
      </p:sp>
      <p:pic>
        <p:nvPicPr>
          <p:cNvPr id="7" name="图片 6">
            <a:extLst>
              <a:ext uri="{FF2B5EF4-FFF2-40B4-BE49-F238E27FC236}">
                <a16:creationId xmlns:a16="http://schemas.microsoft.com/office/drawing/2014/main" id="{BAAB3D2F-A5E6-2A19-4280-FDAD172D9AF8}"/>
              </a:ext>
            </a:extLst>
          </p:cNvPr>
          <p:cNvPicPr>
            <a:picLocks noChangeAspect="1"/>
          </p:cNvPicPr>
          <p:nvPr/>
        </p:nvPicPr>
        <p:blipFill>
          <a:blip r:embed="rId2"/>
          <a:stretch>
            <a:fillRect/>
          </a:stretch>
        </p:blipFill>
        <p:spPr>
          <a:xfrm>
            <a:off x="789692" y="3690090"/>
            <a:ext cx="3666280" cy="1755134"/>
          </a:xfrm>
          <a:prstGeom prst="rect">
            <a:avLst/>
          </a:prstGeom>
        </p:spPr>
      </p:pic>
      <p:pic>
        <p:nvPicPr>
          <p:cNvPr id="9" name="图片 8">
            <a:extLst>
              <a:ext uri="{FF2B5EF4-FFF2-40B4-BE49-F238E27FC236}">
                <a16:creationId xmlns:a16="http://schemas.microsoft.com/office/drawing/2014/main" id="{B7216F9D-1FF6-7727-707C-EFCFBD18D21F}"/>
              </a:ext>
            </a:extLst>
          </p:cNvPr>
          <p:cNvPicPr>
            <a:picLocks noChangeAspect="1"/>
          </p:cNvPicPr>
          <p:nvPr/>
        </p:nvPicPr>
        <p:blipFill>
          <a:blip r:embed="rId3"/>
          <a:stretch>
            <a:fillRect/>
          </a:stretch>
        </p:blipFill>
        <p:spPr>
          <a:xfrm>
            <a:off x="6012160" y="4797152"/>
            <a:ext cx="1473018" cy="504056"/>
          </a:xfrm>
          <a:prstGeom prst="rect">
            <a:avLst/>
          </a:prstGeom>
        </p:spPr>
      </p:pic>
    </p:spTree>
    <p:extLst>
      <p:ext uri="{BB962C8B-B14F-4D97-AF65-F5344CB8AC3E}">
        <p14:creationId xmlns:p14="http://schemas.microsoft.com/office/powerpoint/2010/main" val="313704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CF5459-A273-E868-9B26-D963252551D3}"/>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8FC7FE72-2E1A-ED42-0225-15D8A56CECDB}"/>
              </a:ext>
            </a:extLst>
          </p:cNvPr>
          <p:cNvSpPr>
            <a:spLocks noGrp="1"/>
          </p:cNvSpPr>
          <p:nvPr>
            <p:ph sz="quarter" idx="17"/>
          </p:nvPr>
        </p:nvSpPr>
        <p:spPr>
          <a:xfrm>
            <a:off x="551195" y="2060848"/>
            <a:ext cx="8247290" cy="3815581"/>
          </a:xfrm>
        </p:spPr>
        <p:txBody>
          <a:bodyPr/>
          <a:lstStyle/>
          <a:p>
            <a:pPr lvl="0"/>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混合运算中的类型自动转换</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编译器将参与运算的所有数据先转换为同一种类型，然后再进行计算。</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例如：</a:t>
            </a:r>
          </a:p>
          <a:p>
            <a:endParaRPr lang="zh-CN" altLang="en-US" dirty="0"/>
          </a:p>
        </p:txBody>
      </p:sp>
      <p:sp>
        <p:nvSpPr>
          <p:cNvPr id="4" name="文本占位符 3">
            <a:extLst>
              <a:ext uri="{FF2B5EF4-FFF2-40B4-BE49-F238E27FC236}">
                <a16:creationId xmlns:a16="http://schemas.microsoft.com/office/drawing/2014/main" id="{A9D66656-F0AA-5F1B-DAF2-D7856384D249}"/>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A87A42AD-8147-DBD7-617E-42806FCE13C4}"/>
              </a:ext>
            </a:extLst>
          </p:cNvPr>
          <p:cNvPicPr>
            <a:picLocks noChangeAspect="1"/>
          </p:cNvPicPr>
          <p:nvPr/>
        </p:nvPicPr>
        <p:blipFill>
          <a:blip r:embed="rId2"/>
          <a:stretch>
            <a:fillRect/>
          </a:stretch>
        </p:blipFill>
        <p:spPr>
          <a:xfrm>
            <a:off x="755576" y="3429000"/>
            <a:ext cx="4320481" cy="2407803"/>
          </a:xfrm>
          <a:prstGeom prst="rect">
            <a:avLst/>
          </a:prstGeom>
        </p:spPr>
      </p:pic>
      <p:pic>
        <p:nvPicPr>
          <p:cNvPr id="9" name="图片 8">
            <a:extLst>
              <a:ext uri="{FF2B5EF4-FFF2-40B4-BE49-F238E27FC236}">
                <a16:creationId xmlns:a16="http://schemas.microsoft.com/office/drawing/2014/main" id="{31E8D5B4-8FEE-8596-1D06-193F69A0B112}"/>
              </a:ext>
            </a:extLst>
          </p:cNvPr>
          <p:cNvPicPr>
            <a:picLocks noChangeAspect="1"/>
          </p:cNvPicPr>
          <p:nvPr/>
        </p:nvPicPr>
        <p:blipFill>
          <a:blip r:embed="rId3"/>
          <a:stretch>
            <a:fillRect/>
          </a:stretch>
        </p:blipFill>
        <p:spPr>
          <a:xfrm>
            <a:off x="5364088" y="5229200"/>
            <a:ext cx="2715196" cy="499009"/>
          </a:xfrm>
          <a:prstGeom prst="rect">
            <a:avLst/>
          </a:prstGeom>
        </p:spPr>
      </p:pic>
    </p:spTree>
    <p:extLst>
      <p:ext uri="{BB962C8B-B14F-4D97-AF65-F5344CB8AC3E}">
        <p14:creationId xmlns:p14="http://schemas.microsoft.com/office/powerpoint/2010/main" val="41028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3BAEB8-E593-CF52-C038-73505399B2D3}"/>
              </a:ext>
            </a:extLst>
          </p:cNvPr>
          <p:cNvSpPr>
            <a:spLocks noGrp="1"/>
          </p:cNvSpPr>
          <p:nvPr>
            <p:ph type="body" sz="quarter" idx="16"/>
          </p:nvPr>
        </p:nvSpPr>
        <p:spPr/>
        <p:txBody>
          <a:bodyPr/>
          <a:lstStyle/>
          <a:p>
            <a:r>
              <a:rPr lang="en-US" altLang="zh-CN" dirty="0"/>
              <a:t>2.1.2	</a:t>
            </a:r>
            <a:r>
              <a:rPr lang="zh-CN" altLang="en-US" dirty="0"/>
              <a:t>标识符和关键字</a:t>
            </a:r>
          </a:p>
        </p:txBody>
      </p:sp>
      <p:sp>
        <p:nvSpPr>
          <p:cNvPr id="3" name="内容占位符 2">
            <a:extLst>
              <a:ext uri="{FF2B5EF4-FFF2-40B4-BE49-F238E27FC236}">
                <a16:creationId xmlns:a16="http://schemas.microsoft.com/office/drawing/2014/main" id="{E09C7412-7D6E-F21D-C850-5EEA587ADE5C}"/>
              </a:ext>
            </a:extLst>
          </p:cNvPr>
          <p:cNvSpPr>
            <a:spLocks noGrp="1"/>
          </p:cNvSpPr>
          <p:nvPr>
            <p:ph sz="quarter" idx="17"/>
          </p:nvPr>
        </p:nvSpPr>
        <p:spPr>
          <a:xfrm>
            <a:off x="539552" y="2060848"/>
            <a:ext cx="8247290" cy="3816424"/>
          </a:xfrm>
        </p:spPr>
        <p:txBody>
          <a:bodyPr/>
          <a:lstStyle/>
          <a:p>
            <a:pPr indent="266700" algn="just"/>
            <a:r>
              <a:rPr lang="zh-CN" altLang="en-US" sz="2000" b="1" kern="100" dirty="0">
                <a:effectLst/>
                <a:latin typeface="黑体" panose="02010609060101010101" pitchFamily="49" charset="-122"/>
                <a:ea typeface="黑体" panose="02010609060101010101" pitchFamily="49" charset="-122"/>
                <a:cs typeface="Times New Roman" panose="02020603050405020304" pitchFamily="18" charset="0"/>
              </a:rPr>
              <a:t>标识符</a:t>
            </a:r>
            <a:r>
              <a:rPr lang="zh-CN" altLang="zh-CN" sz="2000" b="1" kern="100" dirty="0">
                <a:effectLst/>
                <a:latin typeface="黑体" panose="02010609060101010101" pitchFamily="49" charset="-122"/>
                <a:ea typeface="黑体" panose="02010609060101010101" pitchFamily="49" charset="-122"/>
                <a:cs typeface="Times New Roman" panose="02020603050405020304" pitchFamily="18" charset="0"/>
              </a:rPr>
              <a:t>命名规范：</a:t>
            </a:r>
          </a:p>
          <a:p>
            <a:pPr marL="342900" lvl="0" indent="-360000" algn="just">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标识符的</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构成</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字母（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A~Z,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a~z</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）和下划线（</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），第一个字符必须是字母或下划线。</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60000" algn="just">
              <a:lnSpc>
                <a:spcPct val="150000"/>
              </a:lnSpc>
              <a:buFont typeface="Wingdings" panose="05000000000000000000" pitchFamily="2" charset="2"/>
              <a:buChar char="l"/>
            </a:pPr>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区分</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大小写</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60000" algn="just">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标识符的</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长度</a:t>
            </a:r>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受不同编译器和操作系统的限制。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60000" algn="just">
              <a:lnSpc>
                <a:spcPct val="150000"/>
              </a:lnSpc>
              <a:buFont typeface="Wingdings" panose="05000000000000000000" pitchFamily="2" charset="2"/>
              <a:buChar char="l"/>
            </a:pP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标识符命名建议</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见名知意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6000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不能使用</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关键字</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作为标识符名字。</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2478254E-B496-D944-3697-AD1C7221295B}"/>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594733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A4A2AC-44AA-3299-A8CE-6AA6433DBFB3}"/>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3BB492D6-0043-FD9F-6759-9810DDF07B5F}"/>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数据类型的自动转换规则：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1F101EB4-0E08-B1AF-0E22-6D0981BF6BAA}"/>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45F2F829-5ED5-9DF6-20A9-C0ECFE5BB5E5}"/>
              </a:ext>
            </a:extLst>
          </p:cNvPr>
          <p:cNvPicPr>
            <a:picLocks noChangeAspect="1"/>
          </p:cNvPicPr>
          <p:nvPr/>
        </p:nvPicPr>
        <p:blipFill>
          <a:blip r:embed="rId2"/>
          <a:stretch>
            <a:fillRect/>
          </a:stretch>
        </p:blipFill>
        <p:spPr>
          <a:xfrm>
            <a:off x="2195736" y="2492896"/>
            <a:ext cx="4007964" cy="3815581"/>
          </a:xfrm>
          <a:prstGeom prst="rect">
            <a:avLst/>
          </a:prstGeom>
        </p:spPr>
      </p:pic>
    </p:spTree>
    <p:extLst>
      <p:ext uri="{BB962C8B-B14F-4D97-AF65-F5344CB8AC3E}">
        <p14:creationId xmlns:p14="http://schemas.microsoft.com/office/powerpoint/2010/main" val="902063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2D8C392-4307-3DB7-C77E-B7AA83608868}"/>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4DF16405-2966-0926-E074-CB6F19BDBFDC}"/>
              </a:ext>
            </a:extLst>
          </p:cNvPr>
          <p:cNvSpPr>
            <a:spLocks noGrp="1"/>
          </p:cNvSpPr>
          <p:nvPr>
            <p:ph sz="quarter" idx="17"/>
          </p:nvPr>
        </p:nvSpPr>
        <p:spPr/>
        <p:txBody>
          <a:bodyPr/>
          <a:lstStyle/>
          <a:p>
            <a:pPr marL="285750" lvl="0" indent="-285750" fontAlgn="base">
              <a:lnSpc>
                <a:spcPct val="150000"/>
              </a:lnSpc>
              <a:buClr>
                <a:srgbClr val="000000"/>
              </a:buClr>
              <a:buFont typeface="Wingdings" panose="05000000000000000000" pitchFamily="2" charset="2"/>
              <a:buChar char="l"/>
            </a:pPr>
            <a:r>
              <a:rPr lang="zh-CN" altLang="zh-CN" sz="1800" u="none" strike="noStrike" kern="100" spc="0" dirty="0">
                <a:effectLst/>
                <a:latin typeface="Times New Roman" panose="02020603050405020304" pitchFamily="18" charset="0"/>
                <a:ea typeface="宋体" panose="02010600030101010101" pitchFamily="2" charset="-122"/>
              </a:rPr>
              <a:t>强制数据类型转换</a:t>
            </a:r>
          </a:p>
          <a:p>
            <a:pPr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数据类型名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a+b</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先将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强制转化为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型，然后再和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相加</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a+b</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先执行加法，然后将加法结果转换为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 100;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将数值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类型）转换为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float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 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将变量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转换为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float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ED507B7B-A005-EA4B-C1B2-D4F9072C6DAB}"/>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993054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E963ADB-C7A0-984F-ED2E-E4C31A491554}"/>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0BF414D-1A89-0A25-7020-66DD66FF5E4D}"/>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】某社团组织给希望小学捐款活动，编程计算平均捐款数。</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8A6073B2-A08E-E882-2A45-5FB8688EBD20}"/>
              </a:ext>
            </a:extLst>
          </p:cNvPr>
          <p:cNvSpPr>
            <a:spLocks noGrp="1"/>
          </p:cNvSpPr>
          <p:nvPr>
            <p:ph type="body" sz="quarter" idx="13"/>
          </p:nvPr>
        </p:nvSpPr>
        <p:spPr/>
        <p:txBody>
          <a:bodyPr/>
          <a:lstStyle/>
          <a:p>
            <a:endParaRPr lang="zh-CN" altLang="en-US"/>
          </a:p>
        </p:txBody>
      </p:sp>
      <p:pic>
        <p:nvPicPr>
          <p:cNvPr id="8" name="图片 7">
            <a:extLst>
              <a:ext uri="{FF2B5EF4-FFF2-40B4-BE49-F238E27FC236}">
                <a16:creationId xmlns:a16="http://schemas.microsoft.com/office/drawing/2014/main" id="{8C5A44F5-157B-212B-071D-7FD1A76E7B52}"/>
              </a:ext>
            </a:extLst>
          </p:cNvPr>
          <p:cNvPicPr>
            <a:picLocks noChangeAspect="1"/>
          </p:cNvPicPr>
          <p:nvPr/>
        </p:nvPicPr>
        <p:blipFill>
          <a:blip r:embed="rId2"/>
          <a:stretch>
            <a:fillRect/>
          </a:stretch>
        </p:blipFill>
        <p:spPr>
          <a:xfrm>
            <a:off x="587277" y="2564904"/>
            <a:ext cx="6288979" cy="3072811"/>
          </a:xfrm>
          <a:prstGeom prst="rect">
            <a:avLst/>
          </a:prstGeom>
        </p:spPr>
      </p:pic>
      <p:pic>
        <p:nvPicPr>
          <p:cNvPr id="6" name="图片 5">
            <a:extLst>
              <a:ext uri="{FF2B5EF4-FFF2-40B4-BE49-F238E27FC236}">
                <a16:creationId xmlns:a16="http://schemas.microsoft.com/office/drawing/2014/main" id="{50B634AE-BB8B-377B-378D-626B2203DBD5}"/>
              </a:ext>
            </a:extLst>
          </p:cNvPr>
          <p:cNvPicPr>
            <a:picLocks noChangeAspect="1"/>
          </p:cNvPicPr>
          <p:nvPr/>
        </p:nvPicPr>
        <p:blipFill>
          <a:blip r:embed="rId3"/>
          <a:stretch>
            <a:fillRect/>
          </a:stretch>
        </p:blipFill>
        <p:spPr>
          <a:xfrm>
            <a:off x="755576" y="5733256"/>
            <a:ext cx="2643407" cy="772926"/>
          </a:xfrm>
          <a:prstGeom prst="rect">
            <a:avLst/>
          </a:prstGeom>
        </p:spPr>
      </p:pic>
    </p:spTree>
    <p:extLst>
      <p:ext uri="{BB962C8B-B14F-4D97-AF65-F5344CB8AC3E}">
        <p14:creationId xmlns:p14="http://schemas.microsoft.com/office/powerpoint/2010/main" val="421334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02664B-36ED-869A-2CB3-E73801FEDED7}"/>
              </a:ext>
            </a:extLst>
          </p:cNvPr>
          <p:cNvSpPr>
            <a:spLocks noGrp="1"/>
          </p:cNvSpPr>
          <p:nvPr>
            <p:ph type="body" sz="quarter" idx="16"/>
          </p:nvPr>
        </p:nvSpPr>
        <p:spPr/>
        <p:txBody>
          <a:bodyPr/>
          <a:lstStyle/>
          <a:p>
            <a:endParaRPr lang="zh-CN" altLang="en-US" dirty="0"/>
          </a:p>
        </p:txBody>
      </p:sp>
      <p:sp>
        <p:nvSpPr>
          <p:cNvPr id="3" name="内容占位符 2">
            <a:extLst>
              <a:ext uri="{FF2B5EF4-FFF2-40B4-BE49-F238E27FC236}">
                <a16:creationId xmlns:a16="http://schemas.microsoft.com/office/drawing/2014/main" id="{F4072AAC-C0DE-EC2C-3328-710D13002714}"/>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】某社团组织给希望小学捐款活动，编程计算平均捐款数，并用两种不同精度输出捐款总数。</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D74BF382-D2DB-27EB-072F-5BE02F23106B}"/>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6619A92A-F23F-5064-CD3D-20BC736768D7}"/>
              </a:ext>
            </a:extLst>
          </p:cNvPr>
          <p:cNvPicPr>
            <a:picLocks noChangeAspect="1"/>
          </p:cNvPicPr>
          <p:nvPr/>
        </p:nvPicPr>
        <p:blipFill>
          <a:blip r:embed="rId2"/>
          <a:stretch>
            <a:fillRect/>
          </a:stretch>
        </p:blipFill>
        <p:spPr>
          <a:xfrm>
            <a:off x="611561" y="2708921"/>
            <a:ext cx="5320819" cy="3240360"/>
          </a:xfrm>
          <a:prstGeom prst="rect">
            <a:avLst/>
          </a:prstGeom>
        </p:spPr>
      </p:pic>
      <p:pic>
        <p:nvPicPr>
          <p:cNvPr id="7" name="图片 6">
            <a:extLst>
              <a:ext uri="{FF2B5EF4-FFF2-40B4-BE49-F238E27FC236}">
                <a16:creationId xmlns:a16="http://schemas.microsoft.com/office/drawing/2014/main" id="{D40799BE-AEBC-CAAD-CD42-4CA160B83A55}"/>
              </a:ext>
            </a:extLst>
          </p:cNvPr>
          <p:cNvPicPr>
            <a:picLocks noChangeAspect="1"/>
          </p:cNvPicPr>
          <p:nvPr/>
        </p:nvPicPr>
        <p:blipFill>
          <a:blip r:embed="rId3"/>
          <a:stretch>
            <a:fillRect/>
          </a:stretch>
        </p:blipFill>
        <p:spPr>
          <a:xfrm>
            <a:off x="6660232" y="5157192"/>
            <a:ext cx="1628205" cy="921281"/>
          </a:xfrm>
          <a:prstGeom prst="rect">
            <a:avLst/>
          </a:prstGeom>
        </p:spPr>
      </p:pic>
    </p:spTree>
    <p:extLst>
      <p:ext uri="{BB962C8B-B14F-4D97-AF65-F5344CB8AC3E}">
        <p14:creationId xmlns:p14="http://schemas.microsoft.com/office/powerpoint/2010/main" val="362866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45369D-4303-5565-F12F-766B8AA3137C}"/>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2.2.4 </a:t>
            </a:r>
            <a:r>
              <a:rPr lang="zh-CN" altLang="zh-CN" b="1" kern="100" dirty="0">
                <a:effectLst/>
                <a:cs typeface="Times New Roman" panose="02020603050405020304" pitchFamily="18" charset="0"/>
              </a:rPr>
              <a:t>格式化输入函数</a:t>
            </a:r>
          </a:p>
        </p:txBody>
      </p:sp>
      <p:sp>
        <p:nvSpPr>
          <p:cNvPr id="3" name="内容占位符 2">
            <a:extLst>
              <a:ext uri="{FF2B5EF4-FFF2-40B4-BE49-F238E27FC236}">
                <a16:creationId xmlns:a16="http://schemas.microsoft.com/office/drawing/2014/main" id="{F7A9CF5C-129F-7CAE-8158-BF9272DE7FCF}"/>
              </a:ext>
            </a:extLst>
          </p:cNvPr>
          <p:cNvSpPr>
            <a:spLocks noGrp="1"/>
          </p:cNvSpPr>
          <p:nvPr>
            <p:ph sz="quarter" idx="17"/>
          </p:nvPr>
        </p:nvSpPr>
        <p:spPr>
          <a:xfrm>
            <a:off x="539552" y="2060848"/>
            <a:ext cx="8247290" cy="4392488"/>
          </a:xfrm>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格式化输入函数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scanf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默认情况下，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scanf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接受从键盘输入的数据</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必须要包含头文件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stdio.h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scanf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函数原型：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scanf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char * format [ ,argument, ... ]);</a:t>
            </a:r>
          </a:p>
          <a:p>
            <a:pPr marL="285750" lvl="0" indent="-285750" fontAlgn="base">
              <a:lnSpc>
                <a:spcPct val="150000"/>
              </a:lnSpc>
              <a:buClr>
                <a:srgbClr val="000000"/>
              </a:buClr>
              <a:buFont typeface="Wingdings" panose="05000000000000000000" pitchFamily="2" charset="2"/>
              <a:buChar char="l"/>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scanf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用法</a:t>
            </a:r>
            <a:endParaRPr lang="en-US" altLang="zh-CN" sz="1800" u="none" strike="noStrike" kern="100" spc="0" dirty="0">
              <a:effectLst/>
              <a:latin typeface="Times New Roman" panose="02020603050405020304" pitchFamily="18" charset="0"/>
              <a:ea typeface="宋体" panose="02010600030101010101" pitchFamily="2" charset="-122"/>
            </a:endParaRPr>
          </a:p>
          <a:p>
            <a:pPr lvl="0" fontAlgn="base">
              <a:lnSpc>
                <a:spcPct val="150000"/>
              </a:lnSpc>
              <a:buClr>
                <a:srgbClr val="000000"/>
              </a:buClr>
            </a:pPr>
            <a:r>
              <a:rPr lang="zh-CN" altLang="en-US" sz="1800" u="none" strike="noStrike" kern="100" spc="0" dirty="0">
                <a:effectLst/>
                <a:latin typeface="Times New Roman" panose="02020603050405020304" pitchFamily="18" charset="0"/>
                <a:ea typeface="宋体" panose="02010600030101010101" pitchFamily="2" charset="-122"/>
              </a:rPr>
              <a:t>（</a:t>
            </a:r>
            <a:r>
              <a:rPr lang="en-US" altLang="zh-CN" sz="1800" u="none" strike="noStrike" kern="100" spc="0" dirty="0">
                <a:effectLst/>
                <a:latin typeface="Times New Roman" panose="02020603050405020304" pitchFamily="18" charset="0"/>
                <a:ea typeface="宋体" panose="02010600030101010101" pitchFamily="2" charset="-122"/>
              </a:rPr>
              <a:t>1</a:t>
            </a:r>
            <a:r>
              <a:rPr lang="zh-CN" altLang="en-US" sz="1800" u="none" strike="noStrike" kern="100" spc="0" dirty="0">
                <a:effectLst/>
                <a:latin typeface="Times New Roman" panose="02020603050405020304" pitchFamily="18" charset="0"/>
                <a:ea typeface="宋体" panose="02010600030101010101" pitchFamily="2" charset="-122"/>
              </a:rPr>
              <a:t>）</a:t>
            </a:r>
            <a:r>
              <a:rPr lang="zh-CN" altLang="zh-CN" sz="1800" u="none" strike="noStrike" kern="100" spc="0" dirty="0">
                <a:effectLst/>
                <a:latin typeface="Times New Roman" panose="02020603050405020304" pitchFamily="18" charset="0"/>
                <a:ea typeface="宋体" panose="02010600030101010101" pitchFamily="2" charset="-122"/>
              </a:rPr>
              <a:t>输入单个变量</a:t>
            </a:r>
          </a:p>
          <a:p>
            <a:pPr marL="266700" indent="-266700" algn="just">
              <a:lnSpc>
                <a:spcPct val="150000"/>
              </a:lnSpc>
            </a:pPr>
            <a:r>
              <a:rPr lang="en-US" altLang="zh-CN" sz="1800" kern="100" dirty="0">
                <a:effectLst/>
                <a:latin typeface="Times New Roman" panose="02020603050405020304" pitchFamily="18" charset="0"/>
                <a:ea typeface="等线" panose="02010600030101010101" pitchFamily="2" charset="-122"/>
              </a:rPr>
              <a:t>                </a:t>
            </a:r>
            <a:r>
              <a:rPr lang="en-US" altLang="zh-CN" sz="1800" kern="100" dirty="0" err="1">
                <a:effectLst/>
                <a:latin typeface="Times New Roman" panose="02020603050405020304" pitchFamily="18" charset="0"/>
                <a:ea typeface="等线" panose="02010600030101010101" pitchFamily="2" charset="-122"/>
              </a:rPr>
              <a:t>scanf</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格式控制符</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等线" panose="02010600030101010101" pitchFamily="2" charset="-122"/>
              </a:rPr>
              <a:t>&amp;</a:t>
            </a:r>
            <a:r>
              <a:rPr lang="zh-CN" altLang="zh-CN" sz="1800" kern="100" dirty="0">
                <a:effectLst/>
                <a:latin typeface="Times New Roman" panose="02020603050405020304" pitchFamily="18" charset="0"/>
                <a:ea typeface="等线" panose="02010600030101010101" pitchFamily="2" charset="-122"/>
              </a:rPr>
              <a:t>变量</a:t>
            </a:r>
            <a:r>
              <a:rPr lang="en-US"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说明：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&amp;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是地址运算符，表示变量的内存地址，不能省略。</a:t>
            </a:r>
            <a:endParaRPr lang="zh-CN" altLang="en-US" sz="1800" dirty="0"/>
          </a:p>
          <a:p>
            <a:pPr indent="266700" algn="just">
              <a:lnSpc>
                <a:spcPct val="150000"/>
              </a:lnSpc>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897F4B1-6761-8284-2EDC-43DCCA90FAF0}"/>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289287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ED071E-200E-AD2B-D565-8AE1B2524EDC}"/>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672D3436-480D-37C2-AC55-3C754B3BC971}"/>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】在准备新生入学迎新时，需要随时更新并输出已经报到的学生人数，请编写程序从键盘输入已经报到的人数，并在屏幕上输出报到人数，给出完整代码。</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5B7C7CFC-8617-7E4B-76AA-15E5EA264986}"/>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DAABFEF8-5FBC-6577-F910-0543435E8089}"/>
              </a:ext>
            </a:extLst>
          </p:cNvPr>
          <p:cNvPicPr>
            <a:picLocks noChangeAspect="1"/>
          </p:cNvPicPr>
          <p:nvPr/>
        </p:nvPicPr>
        <p:blipFill>
          <a:blip r:embed="rId2"/>
          <a:stretch>
            <a:fillRect/>
          </a:stretch>
        </p:blipFill>
        <p:spPr>
          <a:xfrm>
            <a:off x="611561" y="3062919"/>
            <a:ext cx="6840759" cy="2241686"/>
          </a:xfrm>
          <a:prstGeom prst="rect">
            <a:avLst/>
          </a:prstGeom>
        </p:spPr>
      </p:pic>
      <p:pic>
        <p:nvPicPr>
          <p:cNvPr id="7" name="图片 6">
            <a:extLst>
              <a:ext uri="{FF2B5EF4-FFF2-40B4-BE49-F238E27FC236}">
                <a16:creationId xmlns:a16="http://schemas.microsoft.com/office/drawing/2014/main" id="{BFC2E65B-AFD9-65B3-7111-174FB269E8D2}"/>
              </a:ext>
            </a:extLst>
          </p:cNvPr>
          <p:cNvPicPr>
            <a:picLocks noChangeAspect="1"/>
          </p:cNvPicPr>
          <p:nvPr/>
        </p:nvPicPr>
        <p:blipFill>
          <a:blip r:embed="rId3"/>
          <a:stretch>
            <a:fillRect/>
          </a:stretch>
        </p:blipFill>
        <p:spPr>
          <a:xfrm>
            <a:off x="683568" y="5445224"/>
            <a:ext cx="1916896" cy="1068845"/>
          </a:xfrm>
          <a:prstGeom prst="rect">
            <a:avLst/>
          </a:prstGeom>
        </p:spPr>
      </p:pic>
    </p:spTree>
    <p:extLst>
      <p:ext uri="{BB962C8B-B14F-4D97-AF65-F5344CB8AC3E}">
        <p14:creationId xmlns:p14="http://schemas.microsoft.com/office/powerpoint/2010/main" val="3388582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54C458-061A-577A-CE36-53D18FB054BF}"/>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E04F965F-5B2B-64D8-D223-B0BD2979AEB9}"/>
              </a:ext>
            </a:extLst>
          </p:cNvPr>
          <p:cNvSpPr>
            <a:spLocks noGrp="1"/>
          </p:cNvSpPr>
          <p:nvPr>
            <p:ph sz="quarter" idx="17"/>
          </p:nvPr>
        </p:nvSpPr>
        <p:spPr/>
        <p:txBody>
          <a:bodyPr/>
          <a:lstStyle/>
          <a:p>
            <a:endParaRPr lang="zh-CN" altLang="en-US"/>
          </a:p>
        </p:txBody>
      </p:sp>
      <p:sp>
        <p:nvSpPr>
          <p:cNvPr id="4" name="文本占位符 3">
            <a:extLst>
              <a:ext uri="{FF2B5EF4-FFF2-40B4-BE49-F238E27FC236}">
                <a16:creationId xmlns:a16="http://schemas.microsoft.com/office/drawing/2014/main" id="{455B71EE-26A3-4A0E-E6EB-A7EE9D67DA51}"/>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BB7404C4-ED34-B319-AD7D-8E021DFB50AD}"/>
              </a:ext>
            </a:extLst>
          </p:cNvPr>
          <p:cNvPicPr>
            <a:picLocks noChangeAspect="1"/>
          </p:cNvPicPr>
          <p:nvPr/>
        </p:nvPicPr>
        <p:blipFill>
          <a:blip r:embed="rId2"/>
          <a:stretch>
            <a:fillRect/>
          </a:stretch>
        </p:blipFill>
        <p:spPr>
          <a:xfrm>
            <a:off x="557529" y="2023582"/>
            <a:ext cx="7980699" cy="3672408"/>
          </a:xfrm>
          <a:prstGeom prst="rect">
            <a:avLst/>
          </a:prstGeom>
        </p:spPr>
      </p:pic>
      <p:sp>
        <p:nvSpPr>
          <p:cNvPr id="9" name="文本框 8">
            <a:extLst>
              <a:ext uri="{FF2B5EF4-FFF2-40B4-BE49-F238E27FC236}">
                <a16:creationId xmlns:a16="http://schemas.microsoft.com/office/drawing/2014/main" id="{E1E796B9-520D-362A-B6A1-9F5FEA77BBAE}"/>
              </a:ext>
            </a:extLst>
          </p:cNvPr>
          <p:cNvSpPr txBox="1"/>
          <p:nvPr/>
        </p:nvSpPr>
        <p:spPr>
          <a:xfrm>
            <a:off x="2267744" y="5691763"/>
            <a:ext cx="5389271" cy="369332"/>
          </a:xfrm>
          <a:prstGeom prst="rect">
            <a:avLst/>
          </a:prstGeom>
          <a:noFill/>
        </p:spPr>
        <p:txBody>
          <a:bodyPr wrap="square">
            <a:spAutoFit/>
          </a:bodyPr>
          <a:lstStyle/>
          <a:p>
            <a:r>
              <a:rPr lang="zh-CN" altLang="en-US" dirty="0"/>
              <a:t>例</a:t>
            </a:r>
            <a:r>
              <a:rPr lang="en-US" altLang="zh-CN" dirty="0"/>
              <a:t>2-13</a:t>
            </a:r>
            <a:r>
              <a:rPr lang="zh-CN" altLang="en-US" dirty="0"/>
              <a:t>代码执行流程及内存和屏幕变化模拟图</a:t>
            </a:r>
          </a:p>
        </p:txBody>
      </p:sp>
    </p:spTree>
    <p:extLst>
      <p:ext uri="{BB962C8B-B14F-4D97-AF65-F5344CB8AC3E}">
        <p14:creationId xmlns:p14="http://schemas.microsoft.com/office/powerpoint/2010/main" val="953037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D9D3497-B40A-D1E6-C0FD-BE87A711DD4D}"/>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48CCA9F1-4606-5678-0927-F080416EC23E}"/>
              </a:ext>
            </a:extLst>
          </p:cNvPr>
          <p:cNvSpPr>
            <a:spLocks noGrp="1"/>
          </p:cNvSpPr>
          <p:nvPr>
            <p:ph sz="quarter" idx="17"/>
          </p:nvPr>
        </p:nvSpPr>
        <p:spPr/>
        <p:txBody>
          <a:bodyPr/>
          <a:lstStyle/>
          <a:p>
            <a:pPr lvl="0" fontAlgn="base">
              <a:buClr>
                <a:srgbClr val="000000"/>
              </a:buClr>
            </a:pPr>
            <a:r>
              <a:rPr lang="zh-CN" altLang="en-US" sz="1800" u="none" strike="noStrike" kern="100" spc="0" dirty="0">
                <a:effectLst/>
                <a:latin typeface="+mn-ea"/>
              </a:rPr>
              <a:t>（</a:t>
            </a:r>
            <a:r>
              <a:rPr lang="en-US" altLang="zh-CN" sz="1800" u="none" strike="noStrike" kern="100" spc="0" dirty="0">
                <a:effectLst/>
                <a:latin typeface="+mn-ea"/>
              </a:rPr>
              <a:t>2</a:t>
            </a:r>
            <a:r>
              <a:rPr lang="zh-CN" altLang="en-US" sz="1800" u="none" strike="noStrike" kern="100" spc="0" dirty="0">
                <a:effectLst/>
                <a:latin typeface="+mn-ea"/>
              </a:rPr>
              <a:t>）</a:t>
            </a:r>
            <a:r>
              <a:rPr lang="zh-CN" altLang="zh-CN" sz="1800" u="none" strike="noStrike" kern="100" spc="0" dirty="0">
                <a:effectLst/>
                <a:latin typeface="+mn-ea"/>
              </a:rPr>
              <a:t>输入多个变量</a:t>
            </a:r>
          </a:p>
          <a:p>
            <a:pPr indent="266700" algn="just"/>
            <a:r>
              <a:rPr lang="en-US" altLang="zh-CN" sz="1800" kern="100" dirty="0" err="1">
                <a:effectLst/>
                <a:latin typeface="+mn-ea"/>
                <a:cs typeface="Times New Roman" panose="02020603050405020304" pitchFamily="18" charset="0"/>
              </a:rPr>
              <a:t>scanf</a:t>
            </a:r>
            <a:r>
              <a:rPr lang="en-US" altLang="zh-CN" sz="1800" kern="100" dirty="0">
                <a:effectLst/>
                <a:latin typeface="+mn-ea"/>
                <a:cs typeface="Times New Roman" panose="02020603050405020304" pitchFamily="18" charset="0"/>
              </a:rPr>
              <a:t>(“</a:t>
            </a:r>
            <a:r>
              <a:rPr lang="zh-CN" altLang="zh-CN" sz="1800" kern="100" dirty="0">
                <a:effectLst/>
                <a:latin typeface="+mn-ea"/>
                <a:cs typeface="Times New Roman" panose="02020603050405020304" pitchFamily="18" charset="0"/>
              </a:rPr>
              <a:t>变量格式控制符</a:t>
            </a:r>
            <a:r>
              <a:rPr lang="en-US" altLang="zh-CN" sz="1800" kern="100" dirty="0">
                <a:effectLst/>
                <a:latin typeface="+mn-ea"/>
                <a:cs typeface="Times New Roman" panose="02020603050405020304" pitchFamily="18" charset="0"/>
              </a:rPr>
              <a:t>1</a:t>
            </a:r>
            <a:r>
              <a:rPr lang="zh-CN" altLang="en-US" sz="1800" kern="100" dirty="0">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变量格式控制符</a:t>
            </a:r>
            <a:r>
              <a:rPr lang="en-US" altLang="zh-CN" sz="1800" kern="100" dirty="0">
                <a:effectLst/>
                <a:latin typeface="+mn-ea"/>
                <a:cs typeface="Times New Roman" panose="02020603050405020304" pitchFamily="18" charset="0"/>
              </a:rPr>
              <a:t>2...", &amp;</a:t>
            </a:r>
            <a:r>
              <a:rPr lang="zh-CN" altLang="zh-CN" sz="1800" kern="100" dirty="0">
                <a:effectLst/>
                <a:latin typeface="+mn-ea"/>
                <a:cs typeface="Times New Roman" panose="02020603050405020304" pitchFamily="18" charset="0"/>
              </a:rPr>
              <a:t>变量</a:t>
            </a:r>
            <a:r>
              <a:rPr lang="en-US" altLang="zh-CN" sz="1800" kern="100" dirty="0">
                <a:effectLst/>
                <a:latin typeface="+mn-ea"/>
                <a:cs typeface="Times New Roman" panose="02020603050405020304" pitchFamily="18" charset="0"/>
              </a:rPr>
              <a:t>1,&amp;</a:t>
            </a:r>
            <a:r>
              <a:rPr lang="zh-CN" altLang="zh-CN" sz="1800" kern="100" dirty="0">
                <a:effectLst/>
                <a:latin typeface="+mn-ea"/>
                <a:cs typeface="Times New Roman" panose="02020603050405020304" pitchFamily="18" charset="0"/>
              </a:rPr>
              <a:t>变量</a:t>
            </a:r>
            <a:r>
              <a:rPr lang="en-US" altLang="zh-CN" sz="1800" kern="100" dirty="0">
                <a:effectLst/>
                <a:latin typeface="+mn-ea"/>
                <a:cs typeface="Times New Roman" panose="02020603050405020304" pitchFamily="18" charset="0"/>
              </a:rPr>
              <a:t>2, ...);</a:t>
            </a:r>
            <a:endParaRPr lang="zh-CN" altLang="zh-CN" sz="1800" kern="100" dirty="0">
              <a:effectLst/>
              <a:latin typeface="+mn-ea"/>
              <a:cs typeface="Times New Roman" panose="02020603050405020304" pitchFamily="18" charset="0"/>
            </a:endParaRPr>
          </a:p>
          <a:p>
            <a:pPr indent="266700" algn="just"/>
            <a:r>
              <a:rPr lang="zh-CN" altLang="en-US" sz="1800" kern="100" dirty="0">
                <a:effectLst/>
                <a:latin typeface="+mn-ea"/>
                <a:cs typeface="Times New Roman" panose="02020603050405020304" pitchFamily="18" charset="0"/>
              </a:rPr>
              <a:t>说明：</a:t>
            </a:r>
            <a:r>
              <a:rPr lang="zh-CN" altLang="zh-CN" sz="1800" kern="100" dirty="0">
                <a:effectLst/>
                <a:latin typeface="+mn-ea"/>
                <a:cs typeface="Times New Roman" panose="02020603050405020304" pitchFamily="18" charset="0"/>
              </a:rPr>
              <a:t>格式控制符与变量的位置和个数要一一对应。</a:t>
            </a:r>
            <a:endParaRPr lang="en-US" altLang="zh-CN" sz="1800" kern="100" dirty="0">
              <a:effectLst/>
              <a:latin typeface="+mn-ea"/>
              <a:cs typeface="Times New Roman" panose="02020603050405020304" pitchFamily="18" charset="0"/>
            </a:endParaRPr>
          </a:p>
          <a:p>
            <a:pPr indent="266700" algn="just"/>
            <a:endParaRPr lang="en-US" altLang="zh-CN" sz="1800" kern="100" dirty="0">
              <a:latin typeface="+mn-ea"/>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A413F84C-02EA-C044-7226-B1606D4D3B24}"/>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D3965AE3-5A68-73DF-39F2-BEF8A5045096}"/>
              </a:ext>
            </a:extLst>
          </p:cNvPr>
          <p:cNvPicPr>
            <a:picLocks noChangeAspect="1"/>
          </p:cNvPicPr>
          <p:nvPr/>
        </p:nvPicPr>
        <p:blipFill>
          <a:blip r:embed="rId2"/>
          <a:stretch>
            <a:fillRect/>
          </a:stretch>
        </p:blipFill>
        <p:spPr>
          <a:xfrm>
            <a:off x="755576" y="3157801"/>
            <a:ext cx="6920381" cy="2592288"/>
          </a:xfrm>
          <a:prstGeom prst="rect">
            <a:avLst/>
          </a:prstGeom>
        </p:spPr>
      </p:pic>
      <p:pic>
        <p:nvPicPr>
          <p:cNvPr id="8" name="图片 7">
            <a:extLst>
              <a:ext uri="{FF2B5EF4-FFF2-40B4-BE49-F238E27FC236}">
                <a16:creationId xmlns:a16="http://schemas.microsoft.com/office/drawing/2014/main" id="{E9321DEB-92FF-8C4D-E5C5-5D47AEE32058}"/>
              </a:ext>
            </a:extLst>
          </p:cNvPr>
          <p:cNvPicPr>
            <a:picLocks noChangeAspect="1"/>
          </p:cNvPicPr>
          <p:nvPr/>
        </p:nvPicPr>
        <p:blipFill>
          <a:blip r:embed="rId3"/>
          <a:stretch>
            <a:fillRect/>
          </a:stretch>
        </p:blipFill>
        <p:spPr>
          <a:xfrm>
            <a:off x="5004049" y="5317116"/>
            <a:ext cx="3274027" cy="1118626"/>
          </a:xfrm>
          <a:prstGeom prst="rect">
            <a:avLst/>
          </a:prstGeom>
        </p:spPr>
      </p:pic>
    </p:spTree>
    <p:extLst>
      <p:ext uri="{BB962C8B-B14F-4D97-AF65-F5344CB8AC3E}">
        <p14:creationId xmlns:p14="http://schemas.microsoft.com/office/powerpoint/2010/main" val="3939013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C7816B-0A0B-33DD-7347-C9BA2E5BC4CD}"/>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00B4A506-23AF-50E5-7144-4EBBBF2537A2}"/>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】某社团组织给希望小学捐款活动，编程计算平均捐款数，要求：从键盘输入总捐款数和捐款人数，并用浮点型存储并输出捐款总数。</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29AFA9A4-EAF7-BFFD-6647-4C641257646F}"/>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6F57D934-5CF6-4C59-9627-DA9DEBB4B2C6}"/>
              </a:ext>
            </a:extLst>
          </p:cNvPr>
          <p:cNvPicPr>
            <a:picLocks noChangeAspect="1"/>
          </p:cNvPicPr>
          <p:nvPr/>
        </p:nvPicPr>
        <p:blipFill>
          <a:blip r:embed="rId2"/>
          <a:stretch>
            <a:fillRect/>
          </a:stretch>
        </p:blipFill>
        <p:spPr>
          <a:xfrm>
            <a:off x="601216" y="2780929"/>
            <a:ext cx="6707088" cy="2841888"/>
          </a:xfrm>
          <a:prstGeom prst="rect">
            <a:avLst/>
          </a:prstGeom>
        </p:spPr>
      </p:pic>
      <p:pic>
        <p:nvPicPr>
          <p:cNvPr id="7" name="图片 6">
            <a:extLst>
              <a:ext uri="{FF2B5EF4-FFF2-40B4-BE49-F238E27FC236}">
                <a16:creationId xmlns:a16="http://schemas.microsoft.com/office/drawing/2014/main" id="{5393A9B2-F1B5-6F59-0080-20C981D7E4D5}"/>
              </a:ext>
            </a:extLst>
          </p:cNvPr>
          <p:cNvPicPr>
            <a:picLocks noChangeAspect="1"/>
          </p:cNvPicPr>
          <p:nvPr/>
        </p:nvPicPr>
        <p:blipFill>
          <a:blip r:embed="rId3"/>
          <a:stretch>
            <a:fillRect/>
          </a:stretch>
        </p:blipFill>
        <p:spPr>
          <a:xfrm>
            <a:off x="6514367" y="4738467"/>
            <a:ext cx="1869449" cy="1714869"/>
          </a:xfrm>
          <a:prstGeom prst="rect">
            <a:avLst/>
          </a:prstGeom>
        </p:spPr>
      </p:pic>
    </p:spTree>
    <p:extLst>
      <p:ext uri="{BB962C8B-B14F-4D97-AF65-F5344CB8AC3E}">
        <p14:creationId xmlns:p14="http://schemas.microsoft.com/office/powerpoint/2010/main" val="3399553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94974E-D5F5-A989-5A8F-9C0F9476B369}"/>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2.3.1 </a:t>
            </a:r>
            <a:r>
              <a:rPr lang="zh-CN" altLang="zh-CN" b="1" kern="100" dirty="0">
                <a:effectLst/>
                <a:cs typeface="Times New Roman" panose="02020603050405020304" pitchFamily="18" charset="0"/>
              </a:rPr>
              <a:t>自增和自减运算符</a:t>
            </a:r>
          </a:p>
        </p:txBody>
      </p:sp>
      <p:sp>
        <p:nvSpPr>
          <p:cNvPr id="3" name="内容占位符 2">
            <a:extLst>
              <a:ext uri="{FF2B5EF4-FFF2-40B4-BE49-F238E27FC236}">
                <a16:creationId xmlns:a16="http://schemas.microsoft.com/office/drawing/2014/main" id="{BD32C3A1-A553-4301-3E8C-F8F608909B69}"/>
              </a:ext>
            </a:extLst>
          </p:cNvPr>
          <p:cNvSpPr>
            <a:spLocks noGrp="1"/>
          </p:cNvSpPr>
          <p:nvPr>
            <p:ph sz="quarter" idx="17"/>
          </p:nvPr>
        </p:nvSpPr>
        <p:spPr/>
        <p:txBody>
          <a:bodyPr/>
          <a:lstStyle/>
          <a:p>
            <a:pPr lvl="0" algn="just">
              <a:lnSpc>
                <a:spcPct val="150000"/>
              </a:lnSpc>
            </a:pPr>
            <a:r>
              <a:rPr lang="zh-CN" altLang="en-US" sz="1600" kern="100" dirty="0">
                <a:effectLst/>
                <a:latin typeface="+mn-ea"/>
                <a:cs typeface="Times New Roman" panose="02020603050405020304" pitchFamily="18" charset="0"/>
              </a:rPr>
              <a:t>（</a:t>
            </a:r>
            <a:r>
              <a:rPr lang="en-US" altLang="zh-CN" sz="1600" kern="100" dirty="0">
                <a:effectLst/>
                <a:latin typeface="+mn-ea"/>
                <a:cs typeface="Times New Roman" panose="02020603050405020304" pitchFamily="18" charset="0"/>
              </a:rPr>
              <a:t>1</a:t>
            </a:r>
            <a:r>
              <a:rPr lang="zh-CN" altLang="en-US"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自增</a:t>
            </a:r>
            <a:r>
              <a:rPr lang="zh-CN" altLang="en-US"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自减运算</a:t>
            </a:r>
            <a:r>
              <a:rPr lang="zh-CN" altLang="en-US" sz="1600" kern="100" dirty="0">
                <a:latin typeface="+mn-ea"/>
                <a:cs typeface="Times New Roman" panose="02020603050405020304" pitchFamily="18" charset="0"/>
              </a:rPr>
              <a:t>分类</a:t>
            </a:r>
            <a:endParaRPr lang="zh-CN" altLang="zh-CN" sz="1600" kern="100" dirty="0">
              <a:effectLst/>
              <a:latin typeface="+mn-ea"/>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600" kern="100" dirty="0">
                <a:effectLst/>
                <a:latin typeface="+mn-ea"/>
                <a:cs typeface="Times New Roman" panose="02020603050405020304" pitchFamily="18" charset="0"/>
              </a:rPr>
              <a:t>自增运算：</a:t>
            </a:r>
            <a:r>
              <a:rPr lang="en-US" altLang="zh-CN"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，变量加</a:t>
            </a:r>
            <a:r>
              <a:rPr lang="en-US" altLang="zh-CN" sz="1600" kern="100" dirty="0">
                <a:effectLst/>
                <a:latin typeface="+mn-ea"/>
                <a:cs typeface="Times New Roman" panose="02020603050405020304" pitchFamily="18" charset="0"/>
              </a:rPr>
              <a:t>1</a:t>
            </a:r>
            <a:r>
              <a:rPr lang="zh-CN" altLang="zh-CN" sz="1600" kern="100" dirty="0">
                <a:effectLst/>
                <a:latin typeface="+mn-ea"/>
                <a:cs typeface="Times New Roman" panose="02020603050405020304" pitchFamily="18" charset="0"/>
              </a:rPr>
              <a:t>。</a:t>
            </a:r>
          </a:p>
          <a:p>
            <a:pPr marL="285750" indent="-285750" algn="just">
              <a:lnSpc>
                <a:spcPct val="150000"/>
              </a:lnSpc>
              <a:buFont typeface="Wingdings" panose="05000000000000000000" pitchFamily="2" charset="2"/>
              <a:buChar char="l"/>
            </a:pPr>
            <a:r>
              <a:rPr lang="zh-CN" altLang="zh-CN" sz="1600" kern="100" dirty="0">
                <a:effectLst/>
                <a:latin typeface="+mn-ea"/>
                <a:cs typeface="Times New Roman" panose="02020603050405020304" pitchFamily="18" charset="0"/>
              </a:rPr>
              <a:t>自增运算：</a:t>
            </a:r>
            <a:r>
              <a:rPr lang="en-US" altLang="zh-CN"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，变量减</a:t>
            </a:r>
            <a:r>
              <a:rPr lang="en-US" altLang="zh-CN" sz="1600" kern="100" dirty="0">
                <a:effectLst/>
                <a:latin typeface="+mn-ea"/>
                <a:cs typeface="Times New Roman" panose="02020603050405020304" pitchFamily="18" charset="0"/>
              </a:rPr>
              <a:t>1</a:t>
            </a:r>
            <a:r>
              <a:rPr lang="zh-CN" altLang="zh-CN" sz="1600" kern="100" dirty="0">
                <a:effectLst/>
                <a:latin typeface="+mn-ea"/>
                <a:cs typeface="Times New Roman" panose="02020603050405020304" pitchFamily="18" charset="0"/>
              </a:rPr>
              <a:t>。</a:t>
            </a:r>
          </a:p>
          <a:p>
            <a:pPr lvl="0" algn="just">
              <a:lnSpc>
                <a:spcPct val="150000"/>
              </a:lnSpc>
            </a:pP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2</a:t>
            </a:r>
            <a:r>
              <a:rPr lang="zh-CN" altLang="en-US" sz="1600" kern="100" dirty="0">
                <a:latin typeface="+mn-ea"/>
                <a:cs typeface="Times New Roman" panose="02020603050405020304" pitchFamily="18" charset="0"/>
              </a:rPr>
              <a:t>）</a:t>
            </a:r>
            <a:r>
              <a:rPr lang="zh-CN" altLang="zh-CN" sz="1600" kern="100" dirty="0">
                <a:effectLst/>
                <a:latin typeface="+mn-ea"/>
                <a:cs typeface="Times New Roman" panose="02020603050405020304" pitchFamily="18" charset="0"/>
              </a:rPr>
              <a:t>使用形式</a:t>
            </a:r>
          </a:p>
          <a:p>
            <a:pPr marL="285750" indent="-285750" algn="just">
              <a:lnSpc>
                <a:spcPct val="150000"/>
              </a:lnSpc>
              <a:buFont typeface="Wingdings" panose="05000000000000000000" pitchFamily="2" charset="2"/>
              <a:buChar char="l"/>
            </a:pPr>
            <a:r>
              <a:rPr lang="zh-CN" altLang="zh-CN" sz="1600" kern="100" dirty="0">
                <a:effectLst/>
                <a:latin typeface="+mn-ea"/>
                <a:cs typeface="Times New Roman" panose="02020603050405020304" pitchFamily="18" charset="0"/>
              </a:rPr>
              <a:t>前缀形式：运算符在变量前面。</a:t>
            </a:r>
          </a:p>
          <a:p>
            <a:pPr indent="266700" algn="just">
              <a:lnSpc>
                <a:spcPct val="150000"/>
              </a:lnSpc>
            </a:pPr>
            <a:r>
              <a:rPr lang="zh-CN" altLang="zh-CN" sz="1600" kern="100" dirty="0">
                <a:effectLst/>
                <a:latin typeface="+mn-ea"/>
                <a:cs typeface="Times New Roman" panose="02020603050405020304" pitchFamily="18" charset="0"/>
              </a:rPr>
              <a:t>例如：对变量</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的前缀自增、自减运算分别是</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和</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a:t>
            </a:r>
          </a:p>
          <a:p>
            <a:pPr marL="285750" indent="-285750" algn="just">
              <a:lnSpc>
                <a:spcPct val="150000"/>
              </a:lnSpc>
              <a:buFont typeface="Wingdings" panose="05000000000000000000" pitchFamily="2" charset="2"/>
              <a:buChar char="l"/>
            </a:pPr>
            <a:r>
              <a:rPr lang="zh-CN" altLang="zh-CN" sz="1600" kern="100" dirty="0">
                <a:effectLst/>
                <a:latin typeface="+mn-ea"/>
                <a:cs typeface="Times New Roman" panose="02020603050405020304" pitchFamily="18" charset="0"/>
              </a:rPr>
              <a:t>后缀形式：运算符在变量后面。</a:t>
            </a:r>
          </a:p>
          <a:p>
            <a:pPr indent="266700" algn="just">
              <a:lnSpc>
                <a:spcPct val="150000"/>
              </a:lnSpc>
            </a:pPr>
            <a:r>
              <a:rPr lang="zh-CN" altLang="zh-CN" sz="1600" kern="100" dirty="0">
                <a:effectLst/>
                <a:latin typeface="+mn-ea"/>
                <a:cs typeface="Times New Roman" panose="02020603050405020304" pitchFamily="18" charset="0"/>
              </a:rPr>
              <a:t>例如：对变量</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的后缀自增、自减运算分别是</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和</a:t>
            </a:r>
            <a:r>
              <a:rPr lang="en-US" altLang="zh-CN" sz="1600" kern="100" dirty="0">
                <a:effectLst/>
                <a:latin typeface="+mn-ea"/>
                <a:cs typeface="Times New Roman" panose="02020603050405020304" pitchFamily="18" charset="0"/>
              </a:rPr>
              <a:t>a--</a:t>
            </a:r>
            <a:r>
              <a:rPr lang="zh-CN" altLang="zh-CN" sz="1600" kern="100" dirty="0">
                <a:effectLst/>
                <a:latin typeface="+mn-ea"/>
                <a:cs typeface="Times New Roman" panose="02020603050405020304" pitchFamily="18" charset="0"/>
              </a:rPr>
              <a:t>。</a:t>
            </a:r>
          </a:p>
          <a:p>
            <a:endParaRPr lang="zh-CN" altLang="en-US" sz="1600" dirty="0">
              <a:latin typeface="+mn-ea"/>
            </a:endParaRPr>
          </a:p>
        </p:txBody>
      </p:sp>
      <p:sp>
        <p:nvSpPr>
          <p:cNvPr id="4" name="文本占位符 3">
            <a:extLst>
              <a:ext uri="{FF2B5EF4-FFF2-40B4-BE49-F238E27FC236}">
                <a16:creationId xmlns:a16="http://schemas.microsoft.com/office/drawing/2014/main" id="{D12746DA-8A4B-8843-1BFB-039F910935FF}"/>
              </a:ext>
            </a:extLst>
          </p:cNvPr>
          <p:cNvSpPr>
            <a:spLocks noGrp="1"/>
          </p:cNvSpPr>
          <p:nvPr>
            <p:ph type="body" sz="quarter" idx="13"/>
          </p:nvPr>
        </p:nvSpPr>
        <p:spPr/>
        <p:txBody>
          <a:bodyPr/>
          <a:lstStyle/>
          <a:p>
            <a:r>
              <a:rPr lang="en-US" altLang="zh-CN" sz="2800" b="1" kern="0" dirty="0">
                <a:effectLst/>
                <a:cs typeface="Times New Roman" panose="02020603050405020304" pitchFamily="18" charset="0"/>
              </a:rPr>
              <a:t>2.3 </a:t>
            </a:r>
            <a:r>
              <a:rPr lang="zh-CN" altLang="zh-CN" sz="2800" b="1" kern="0" dirty="0">
                <a:effectLst/>
                <a:cs typeface="Times New Roman" panose="02020603050405020304" pitchFamily="18" charset="0"/>
              </a:rPr>
              <a:t>来点与数学不一样的</a:t>
            </a:r>
            <a:endParaRPr lang="zh-CN" altLang="zh-CN" sz="2800" b="1" kern="100" dirty="0">
              <a:effectLst/>
              <a:cs typeface="Times New Roman" panose="02020603050405020304" pitchFamily="18" charset="0"/>
            </a:endParaRPr>
          </a:p>
        </p:txBody>
      </p:sp>
    </p:spTree>
    <p:extLst>
      <p:ext uri="{BB962C8B-B14F-4D97-AF65-F5344CB8AC3E}">
        <p14:creationId xmlns:p14="http://schemas.microsoft.com/office/powerpoint/2010/main" val="181401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C5DFE0-24B5-92FD-52E1-07756DD7900D}"/>
              </a:ext>
            </a:extLst>
          </p:cNvPr>
          <p:cNvSpPr>
            <a:spLocks noGrp="1"/>
          </p:cNvSpPr>
          <p:nvPr>
            <p:ph type="body" sz="quarter" idx="16"/>
          </p:nvPr>
        </p:nvSpPr>
        <p:spPr/>
        <p:txBody>
          <a:bodyPr/>
          <a:lstStyle/>
          <a:p>
            <a:r>
              <a:rPr lang="zh-CN" altLang="en-US" dirty="0"/>
              <a:t>关键字</a:t>
            </a:r>
          </a:p>
        </p:txBody>
      </p:sp>
      <p:sp>
        <p:nvSpPr>
          <p:cNvPr id="3" name="内容占位符 2">
            <a:extLst>
              <a:ext uri="{FF2B5EF4-FFF2-40B4-BE49-F238E27FC236}">
                <a16:creationId xmlns:a16="http://schemas.microsoft.com/office/drawing/2014/main" id="{EE630A1F-54CF-C953-AE67-83B55B96842E}"/>
              </a:ext>
            </a:extLst>
          </p:cNvPr>
          <p:cNvSpPr>
            <a:spLocks noGrp="1"/>
          </p:cNvSpPr>
          <p:nvPr>
            <p:ph sz="quarter" idx="17"/>
          </p:nvPr>
        </p:nvSpPr>
        <p:spPr/>
        <p:txBody>
          <a:bodyPr/>
          <a:lstStyle/>
          <a:p>
            <a:pPr marL="342900" indent="-342900">
              <a:lnSpc>
                <a:spcPct val="15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rPr>
              <a:t>关键字</a:t>
            </a:r>
            <a:endParaRPr lang="en-US" altLang="zh-CN" sz="1800" dirty="0">
              <a:latin typeface="黑体" panose="02010609060101010101" pitchFamily="49" charset="-122"/>
              <a:ea typeface="黑体" panose="02010609060101010101" pitchFamily="49" charset="-122"/>
            </a:endParaRPr>
          </a:p>
          <a:p>
            <a:pPr>
              <a:lnSpc>
                <a:spcPct val="150000"/>
              </a:lnSpc>
            </a:pPr>
            <a:r>
              <a:rPr lang="zh-CN" altLang="en-US" sz="1800" dirty="0"/>
              <a:t>被赋予了特定含义的标识符，称为关键字。</a:t>
            </a:r>
            <a:endParaRPr lang="en-US" altLang="zh-CN" sz="1800" dirty="0"/>
          </a:p>
          <a:p>
            <a:pPr>
              <a:lnSpc>
                <a:spcPct val="150000"/>
              </a:lnSpc>
            </a:pPr>
            <a:r>
              <a:rPr lang="zh-CN" altLang="en-US" sz="1800" dirty="0"/>
              <a:t>例如，</a:t>
            </a:r>
            <a:r>
              <a:rPr lang="en-US" altLang="zh-CN" sz="1800" dirty="0"/>
              <a:t>float</a:t>
            </a:r>
            <a:r>
              <a:rPr lang="zh-CN" altLang="en-US" sz="1800" dirty="0"/>
              <a:t>，</a:t>
            </a:r>
            <a:r>
              <a:rPr lang="en-US" altLang="zh-CN" sz="1800" dirty="0"/>
              <a:t>int</a:t>
            </a:r>
            <a:r>
              <a:rPr lang="zh-CN" altLang="en-US" sz="1800" dirty="0"/>
              <a:t>。</a:t>
            </a:r>
            <a:endParaRPr lang="en-US" altLang="zh-CN" sz="1800" dirty="0"/>
          </a:p>
          <a:p>
            <a:pPr marL="342900" indent="-342900">
              <a:lnSpc>
                <a:spcPct val="150000"/>
              </a:lnSpc>
              <a:buFont typeface="Wingdings" panose="05000000000000000000" pitchFamily="2" charset="2"/>
              <a:buChar char="l"/>
            </a:pPr>
            <a:r>
              <a:rPr lang="zh-CN" altLang="en-US" sz="1800" b="1" dirty="0"/>
              <a:t>共</a:t>
            </a:r>
            <a:r>
              <a:rPr lang="en-US" altLang="zh-CN" sz="1800" b="1" dirty="0"/>
              <a:t>32</a:t>
            </a:r>
            <a:r>
              <a:rPr lang="zh-CN" altLang="en-US" sz="1800" b="1" dirty="0"/>
              <a:t>个关键字</a:t>
            </a:r>
          </a:p>
        </p:txBody>
      </p:sp>
      <p:sp>
        <p:nvSpPr>
          <p:cNvPr id="4" name="文本占位符 3">
            <a:extLst>
              <a:ext uri="{FF2B5EF4-FFF2-40B4-BE49-F238E27FC236}">
                <a16:creationId xmlns:a16="http://schemas.microsoft.com/office/drawing/2014/main" id="{CA231A1B-DA81-E5CE-61AE-5179E9FE162A}"/>
              </a:ext>
            </a:extLst>
          </p:cNvPr>
          <p:cNvSpPr>
            <a:spLocks noGrp="1"/>
          </p:cNvSpPr>
          <p:nvPr>
            <p:ph type="body" sz="quarter" idx="13"/>
          </p:nvPr>
        </p:nvSpPr>
        <p:spPr>
          <a:xfrm>
            <a:off x="457200" y="40556"/>
            <a:ext cx="8435280" cy="543271"/>
          </a:xfrm>
        </p:spPr>
        <p:txBody>
          <a:bodyPr/>
          <a:lstStyle/>
          <a:p>
            <a:endParaRPr lang="zh-CN" altLang="en-US"/>
          </a:p>
        </p:txBody>
      </p:sp>
      <p:pic>
        <p:nvPicPr>
          <p:cNvPr id="6" name="内容占位符 5">
            <a:extLst>
              <a:ext uri="{FF2B5EF4-FFF2-40B4-BE49-F238E27FC236}">
                <a16:creationId xmlns:a16="http://schemas.microsoft.com/office/drawing/2014/main" id="{EC95C645-F237-414D-8718-FCCAFCE8051E}"/>
              </a:ext>
            </a:extLst>
          </p:cNvPr>
          <p:cNvPicPr>
            <a:picLocks noChangeAspect="1"/>
          </p:cNvPicPr>
          <p:nvPr/>
        </p:nvPicPr>
        <p:blipFill>
          <a:blip r:embed="rId2"/>
          <a:stretch>
            <a:fillRect/>
          </a:stretch>
        </p:blipFill>
        <p:spPr bwMode="auto">
          <a:xfrm>
            <a:off x="457200" y="3933056"/>
            <a:ext cx="8247063" cy="2485133"/>
          </a:xfrm>
          <a:prstGeom prst="rect">
            <a:avLst/>
          </a:prstGeom>
          <a:noFill/>
          <a:ln w="9525">
            <a:noFill/>
            <a:miter lim="800000"/>
            <a:headEnd/>
            <a:tailEnd/>
          </a:ln>
        </p:spPr>
      </p:pic>
    </p:spTree>
    <p:extLst>
      <p:ext uri="{BB962C8B-B14F-4D97-AF65-F5344CB8AC3E}">
        <p14:creationId xmlns:p14="http://schemas.microsoft.com/office/powerpoint/2010/main" val="2618671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AB3B6D-0EA2-A854-DA05-8408E8C7483C}"/>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EDE41FC3-C967-3A62-0DD4-F79BAEE6772D}"/>
              </a:ext>
            </a:extLst>
          </p:cNvPr>
          <p:cNvSpPr>
            <a:spLocks noGrp="1"/>
          </p:cNvSpPr>
          <p:nvPr>
            <p:ph sz="quarter" idx="17"/>
          </p:nvPr>
        </p:nvSpPr>
        <p:spPr/>
        <p:txBody>
          <a:bodyPr/>
          <a:lstStyle/>
          <a:p>
            <a:pPr marL="285750" indent="-285750">
              <a:lnSpc>
                <a:spcPct val="150000"/>
              </a:lnSpc>
              <a:buFont typeface="Wingdings" panose="05000000000000000000" pitchFamily="2" charset="2"/>
              <a:buChar char="l"/>
            </a:pPr>
            <a:r>
              <a:rPr lang="zh-CN" altLang="en-US" sz="1800" dirty="0"/>
              <a:t>前缀、后缀形式区别</a:t>
            </a:r>
          </a:p>
          <a:p>
            <a:pPr marL="285750" indent="-285750">
              <a:lnSpc>
                <a:spcPct val="150000"/>
              </a:lnSpc>
              <a:buFont typeface="Wingdings" panose="05000000000000000000" pitchFamily="2" charset="2"/>
              <a:buChar char="Ø"/>
            </a:pPr>
            <a:r>
              <a:rPr lang="zh-CN" altLang="en-US" sz="1800" dirty="0"/>
              <a:t>如果独立使用自增、自减运算时，前缀和后缀的形式效果等价。例如，语句</a:t>
            </a:r>
            <a:r>
              <a:rPr lang="en-US" altLang="zh-CN" sz="1800" dirty="0"/>
              <a:t>++a</a:t>
            </a:r>
            <a:r>
              <a:rPr lang="zh-CN" altLang="en-US" sz="1800" dirty="0"/>
              <a:t>和 </a:t>
            </a:r>
            <a:r>
              <a:rPr lang="en-US" altLang="zh-CN" sz="1800" dirty="0"/>
              <a:t>a++ </a:t>
            </a:r>
            <a:r>
              <a:rPr lang="zh-CN" altLang="en-US" sz="1800" dirty="0"/>
              <a:t>的效果都等价于语句</a:t>
            </a:r>
            <a:r>
              <a:rPr lang="en-US" altLang="zh-CN" sz="1800" dirty="0"/>
              <a:t>a=a+1</a:t>
            </a:r>
            <a:r>
              <a:rPr lang="zh-CN" altLang="en-US" sz="1800" dirty="0"/>
              <a:t>。</a:t>
            </a:r>
          </a:p>
          <a:p>
            <a:pPr marL="285750" indent="-285750">
              <a:lnSpc>
                <a:spcPct val="150000"/>
              </a:lnSpc>
              <a:buFont typeface="Wingdings" panose="05000000000000000000" pitchFamily="2" charset="2"/>
              <a:buChar char="Ø"/>
            </a:pPr>
            <a:r>
              <a:rPr lang="zh-CN" altLang="en-US" sz="1800" dirty="0"/>
              <a:t>如果自增、自减运算不是独立使用，而是作为表达式的一部分时，区别在于变量值的自增</a:t>
            </a:r>
            <a:r>
              <a:rPr lang="en-US" altLang="zh-CN" sz="1800" dirty="0"/>
              <a:t>1</a:t>
            </a:r>
            <a:r>
              <a:rPr lang="zh-CN" altLang="en-US" sz="1800" dirty="0"/>
              <a:t>或自减</a:t>
            </a:r>
            <a:r>
              <a:rPr lang="en-US" altLang="zh-CN" sz="1800" dirty="0"/>
              <a:t>1</a:t>
            </a:r>
            <a:r>
              <a:rPr lang="zh-CN" altLang="en-US" sz="1800" dirty="0"/>
              <a:t>运算发生的时间不同。</a:t>
            </a:r>
          </a:p>
          <a:p>
            <a:pPr>
              <a:lnSpc>
                <a:spcPct val="150000"/>
              </a:lnSpc>
            </a:pPr>
            <a:endParaRPr lang="zh-CN" altLang="en-US" sz="1800" dirty="0"/>
          </a:p>
        </p:txBody>
      </p:sp>
      <p:sp>
        <p:nvSpPr>
          <p:cNvPr id="4" name="文本占位符 3">
            <a:extLst>
              <a:ext uri="{FF2B5EF4-FFF2-40B4-BE49-F238E27FC236}">
                <a16:creationId xmlns:a16="http://schemas.microsoft.com/office/drawing/2014/main" id="{CB3109A0-B6E4-3E11-9DAF-F1F4C7BAB131}"/>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817321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C32243-5F3F-ADFF-6D51-432940531BA4}"/>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9FFCC3C7-B23F-4DC0-9968-7353CACF0FC9}"/>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】独立使用自增、自减运算的实例。</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7A868035-08AF-514E-2A2A-39B5A32E9037}"/>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69BE0D40-2D51-FA90-C732-F178B6E0F015}"/>
              </a:ext>
            </a:extLst>
          </p:cNvPr>
          <p:cNvPicPr>
            <a:picLocks noChangeAspect="1"/>
          </p:cNvPicPr>
          <p:nvPr/>
        </p:nvPicPr>
        <p:blipFill>
          <a:blip r:embed="rId2"/>
          <a:stretch>
            <a:fillRect/>
          </a:stretch>
        </p:blipFill>
        <p:spPr>
          <a:xfrm>
            <a:off x="624707" y="2524244"/>
            <a:ext cx="5626520" cy="3081601"/>
          </a:xfrm>
          <a:prstGeom prst="rect">
            <a:avLst/>
          </a:prstGeom>
        </p:spPr>
      </p:pic>
      <p:pic>
        <p:nvPicPr>
          <p:cNvPr id="7" name="图片 6">
            <a:extLst>
              <a:ext uri="{FF2B5EF4-FFF2-40B4-BE49-F238E27FC236}">
                <a16:creationId xmlns:a16="http://schemas.microsoft.com/office/drawing/2014/main" id="{44D20B20-295C-B399-3804-7F77D8D985C0}"/>
              </a:ext>
            </a:extLst>
          </p:cNvPr>
          <p:cNvPicPr>
            <a:picLocks noChangeAspect="1"/>
          </p:cNvPicPr>
          <p:nvPr/>
        </p:nvPicPr>
        <p:blipFill>
          <a:blip r:embed="rId3"/>
          <a:stretch>
            <a:fillRect/>
          </a:stretch>
        </p:blipFill>
        <p:spPr>
          <a:xfrm>
            <a:off x="755577" y="5634438"/>
            <a:ext cx="1222160" cy="962914"/>
          </a:xfrm>
          <a:prstGeom prst="rect">
            <a:avLst/>
          </a:prstGeom>
        </p:spPr>
      </p:pic>
    </p:spTree>
    <p:extLst>
      <p:ext uri="{BB962C8B-B14F-4D97-AF65-F5344CB8AC3E}">
        <p14:creationId xmlns:p14="http://schemas.microsoft.com/office/powerpoint/2010/main" val="142162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A5B12F0-28B0-7388-B852-17012CC3A69C}"/>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6AB0CA45-87D2-14D2-C876-33E91EF7A006}"/>
              </a:ext>
            </a:extLst>
          </p:cNvPr>
          <p:cNvSpPr>
            <a:spLocks noGrp="1"/>
          </p:cNvSpPr>
          <p:nvPr>
            <p:ph sz="quarter" idx="17"/>
          </p:nvPr>
        </p:nvSpPr>
        <p:spPr/>
        <p:txBody>
          <a:bodyPr/>
          <a:lstStyle/>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例：</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表达式中的前缀自增</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自减运算</a:t>
            </a:r>
          </a:p>
          <a:p>
            <a:endParaRPr lang="zh-CN" altLang="en-US" dirty="0"/>
          </a:p>
        </p:txBody>
      </p:sp>
      <p:sp>
        <p:nvSpPr>
          <p:cNvPr id="4" name="文本占位符 3">
            <a:extLst>
              <a:ext uri="{FF2B5EF4-FFF2-40B4-BE49-F238E27FC236}">
                <a16:creationId xmlns:a16="http://schemas.microsoft.com/office/drawing/2014/main" id="{F0CB75E9-379F-CE32-2F4B-1FB5E3266A62}"/>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BDB50BE8-8DA7-E153-00CC-AA4F4257C181}"/>
              </a:ext>
            </a:extLst>
          </p:cNvPr>
          <p:cNvPicPr>
            <a:picLocks noChangeAspect="1"/>
          </p:cNvPicPr>
          <p:nvPr/>
        </p:nvPicPr>
        <p:blipFill>
          <a:blip r:embed="rId2"/>
          <a:stretch>
            <a:fillRect/>
          </a:stretch>
        </p:blipFill>
        <p:spPr>
          <a:xfrm>
            <a:off x="683569" y="2463688"/>
            <a:ext cx="3800106" cy="2261456"/>
          </a:xfrm>
          <a:prstGeom prst="rect">
            <a:avLst/>
          </a:prstGeom>
        </p:spPr>
      </p:pic>
      <p:pic>
        <p:nvPicPr>
          <p:cNvPr id="7" name="图片 6">
            <a:extLst>
              <a:ext uri="{FF2B5EF4-FFF2-40B4-BE49-F238E27FC236}">
                <a16:creationId xmlns:a16="http://schemas.microsoft.com/office/drawing/2014/main" id="{67BB26A4-CE4C-FC10-D05A-52E7B6590957}"/>
              </a:ext>
            </a:extLst>
          </p:cNvPr>
          <p:cNvPicPr>
            <a:picLocks noChangeAspect="1"/>
          </p:cNvPicPr>
          <p:nvPr/>
        </p:nvPicPr>
        <p:blipFill>
          <a:blip r:embed="rId3"/>
          <a:stretch>
            <a:fillRect/>
          </a:stretch>
        </p:blipFill>
        <p:spPr>
          <a:xfrm>
            <a:off x="827585" y="5180900"/>
            <a:ext cx="1368152" cy="627319"/>
          </a:xfrm>
          <a:prstGeom prst="rect">
            <a:avLst/>
          </a:prstGeom>
        </p:spPr>
      </p:pic>
    </p:spTree>
    <p:extLst>
      <p:ext uri="{BB962C8B-B14F-4D97-AF65-F5344CB8AC3E}">
        <p14:creationId xmlns:p14="http://schemas.microsoft.com/office/powerpoint/2010/main" val="3824190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AE523D-263E-7E3B-D53C-5F06CF6ACCC4}"/>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147ACEC4-F3AD-0D97-16FC-0D735EA8914B}"/>
              </a:ext>
            </a:extLst>
          </p:cNvPr>
          <p:cNvSpPr>
            <a:spLocks noGrp="1"/>
          </p:cNvSpPr>
          <p:nvPr>
            <p:ph sz="quarter" idx="17"/>
          </p:nvPr>
        </p:nvSpPr>
        <p:spPr/>
        <p:txBody>
          <a:bodyPr/>
          <a:lstStyle/>
          <a:p>
            <a:pPr lvl="0"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例：</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表达式中的后缀自增</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自减运算</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先参与表达式的运算，而后再</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自增</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自减运算</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
        <p:nvSpPr>
          <p:cNvPr id="4" name="文本占位符 3">
            <a:extLst>
              <a:ext uri="{FF2B5EF4-FFF2-40B4-BE49-F238E27FC236}">
                <a16:creationId xmlns:a16="http://schemas.microsoft.com/office/drawing/2014/main" id="{CAA334CB-3523-1A29-4F6E-BF1D536578F6}"/>
              </a:ext>
            </a:extLst>
          </p:cNvPr>
          <p:cNvSpPr>
            <a:spLocks noGrp="1"/>
          </p:cNvSpPr>
          <p:nvPr>
            <p:ph type="body" sz="quarter" idx="13"/>
          </p:nvPr>
        </p:nvSpPr>
        <p:spPr/>
        <p:txBody>
          <a:bodyPr/>
          <a:lstStyle/>
          <a:p>
            <a:endParaRPr lang="zh-CN" altLang="en-US"/>
          </a:p>
        </p:txBody>
      </p:sp>
      <p:pic>
        <p:nvPicPr>
          <p:cNvPr id="7" name="图片 6">
            <a:extLst>
              <a:ext uri="{FF2B5EF4-FFF2-40B4-BE49-F238E27FC236}">
                <a16:creationId xmlns:a16="http://schemas.microsoft.com/office/drawing/2014/main" id="{EF9E2028-E8DB-E14A-4E57-15D8353654CE}"/>
              </a:ext>
            </a:extLst>
          </p:cNvPr>
          <p:cNvPicPr>
            <a:picLocks noChangeAspect="1"/>
          </p:cNvPicPr>
          <p:nvPr/>
        </p:nvPicPr>
        <p:blipFill>
          <a:blip r:embed="rId2"/>
          <a:stretch>
            <a:fillRect/>
          </a:stretch>
        </p:blipFill>
        <p:spPr>
          <a:xfrm>
            <a:off x="755576" y="2852936"/>
            <a:ext cx="3672408" cy="2010401"/>
          </a:xfrm>
          <a:prstGeom prst="rect">
            <a:avLst/>
          </a:prstGeom>
        </p:spPr>
      </p:pic>
      <p:pic>
        <p:nvPicPr>
          <p:cNvPr id="9" name="图片 8">
            <a:extLst>
              <a:ext uri="{FF2B5EF4-FFF2-40B4-BE49-F238E27FC236}">
                <a16:creationId xmlns:a16="http://schemas.microsoft.com/office/drawing/2014/main" id="{E1B33A33-E75B-0BD0-5814-9B182F77017B}"/>
              </a:ext>
            </a:extLst>
          </p:cNvPr>
          <p:cNvPicPr>
            <a:picLocks noChangeAspect="1"/>
          </p:cNvPicPr>
          <p:nvPr/>
        </p:nvPicPr>
        <p:blipFill>
          <a:blip r:embed="rId3"/>
          <a:stretch>
            <a:fillRect/>
          </a:stretch>
        </p:blipFill>
        <p:spPr>
          <a:xfrm>
            <a:off x="727193" y="5085184"/>
            <a:ext cx="1324527" cy="529811"/>
          </a:xfrm>
          <a:prstGeom prst="rect">
            <a:avLst/>
          </a:prstGeom>
        </p:spPr>
      </p:pic>
    </p:spTree>
    <p:extLst>
      <p:ext uri="{BB962C8B-B14F-4D97-AF65-F5344CB8AC3E}">
        <p14:creationId xmlns:p14="http://schemas.microsoft.com/office/powerpoint/2010/main" val="1097181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E9AECD4-D974-F759-EE43-B1D16AE4D016}"/>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2.3.2 </a:t>
            </a:r>
            <a:r>
              <a:rPr lang="zh-CN" altLang="zh-CN" b="1" kern="100" dirty="0">
                <a:effectLst/>
                <a:cs typeface="Times New Roman" panose="02020603050405020304" pitchFamily="18" charset="0"/>
              </a:rPr>
              <a:t>复合赋值运算符</a:t>
            </a:r>
          </a:p>
        </p:txBody>
      </p:sp>
      <p:sp>
        <p:nvSpPr>
          <p:cNvPr id="3" name="内容占位符 2">
            <a:extLst>
              <a:ext uri="{FF2B5EF4-FFF2-40B4-BE49-F238E27FC236}">
                <a16:creationId xmlns:a16="http://schemas.microsoft.com/office/drawing/2014/main" id="{5C1082F5-0720-8803-7629-3A70C1C980B9}"/>
              </a:ext>
            </a:extLst>
          </p:cNvPr>
          <p:cNvSpPr>
            <a:spLocks noGrp="1"/>
          </p:cNvSpPr>
          <p:nvPr>
            <p:ph sz="quarter" idx="17"/>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使用复合赋值运算符的表达式称之为复合赋值表达式，其基本格式如下：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变量运算符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表达式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它等价于：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变量运算符表达式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752149CC-ADC7-38DF-7550-B0184BEF2071}"/>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868505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436246-DB76-1EDE-AFBD-F472B8CC2443}"/>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97A8C215-7DE3-5901-5EFE-E8E9A351707C}"/>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】加减乘除复合赋值运算符。</a:t>
            </a:r>
            <a:endParaRPr lang="zh-CN"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4F1F23D-43B4-E754-3CC6-261F486690A0}"/>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6EA368D9-548F-C914-DBDF-7AEF44C11C06}"/>
              </a:ext>
            </a:extLst>
          </p:cNvPr>
          <p:cNvPicPr>
            <a:picLocks noChangeAspect="1"/>
          </p:cNvPicPr>
          <p:nvPr/>
        </p:nvPicPr>
        <p:blipFill>
          <a:blip r:embed="rId2"/>
          <a:stretch>
            <a:fillRect/>
          </a:stretch>
        </p:blipFill>
        <p:spPr>
          <a:xfrm>
            <a:off x="621855" y="2456478"/>
            <a:ext cx="4070970" cy="4284890"/>
          </a:xfrm>
          <a:prstGeom prst="rect">
            <a:avLst/>
          </a:prstGeom>
        </p:spPr>
      </p:pic>
      <p:pic>
        <p:nvPicPr>
          <p:cNvPr id="7" name="图片 6">
            <a:extLst>
              <a:ext uri="{FF2B5EF4-FFF2-40B4-BE49-F238E27FC236}">
                <a16:creationId xmlns:a16="http://schemas.microsoft.com/office/drawing/2014/main" id="{5DD8EE5A-C5E1-0FFB-34E0-7A2E19003AA1}"/>
              </a:ext>
            </a:extLst>
          </p:cNvPr>
          <p:cNvPicPr>
            <a:picLocks noChangeAspect="1"/>
          </p:cNvPicPr>
          <p:nvPr/>
        </p:nvPicPr>
        <p:blipFill>
          <a:blip r:embed="rId3"/>
          <a:stretch>
            <a:fillRect/>
          </a:stretch>
        </p:blipFill>
        <p:spPr>
          <a:xfrm>
            <a:off x="5868144" y="4601232"/>
            <a:ext cx="1920423" cy="2033389"/>
          </a:xfrm>
          <a:prstGeom prst="rect">
            <a:avLst/>
          </a:prstGeom>
        </p:spPr>
      </p:pic>
    </p:spTree>
    <p:extLst>
      <p:ext uri="{BB962C8B-B14F-4D97-AF65-F5344CB8AC3E}">
        <p14:creationId xmlns:p14="http://schemas.microsoft.com/office/powerpoint/2010/main" val="997070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E721BC-13A7-D0EB-39A1-F9E3C3889849}"/>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2.3.3 </a:t>
            </a:r>
            <a:r>
              <a:rPr lang="zh-CN" altLang="zh-CN" b="1" kern="100" dirty="0">
                <a:effectLst/>
                <a:cs typeface="Times New Roman" panose="02020603050405020304" pitchFamily="18" charset="0"/>
              </a:rPr>
              <a:t>逗号运算符与逗号表达式</a:t>
            </a:r>
          </a:p>
        </p:txBody>
      </p:sp>
      <p:sp>
        <p:nvSpPr>
          <p:cNvPr id="3" name="内容占位符 2">
            <a:extLst>
              <a:ext uri="{FF2B5EF4-FFF2-40B4-BE49-F238E27FC236}">
                <a16:creationId xmlns:a16="http://schemas.microsoft.com/office/drawing/2014/main" id="{CC46CCD4-E8D9-78F4-5A29-5E97D27E7531}"/>
              </a:ext>
            </a:extLst>
          </p:cNvPr>
          <p:cNvSpPr>
            <a:spLocks noGrp="1"/>
          </p:cNvSpPr>
          <p:nvPr>
            <p:ph sz="quarter" idx="17"/>
          </p:nvPr>
        </p:nvSpPr>
        <p:spPr/>
        <p:txBody>
          <a:bodyPr/>
          <a:lstStyle/>
          <a:p>
            <a:pPr marL="285750" indent="-285750" algn="just">
              <a:lnSpc>
                <a:spcPct val="150000"/>
              </a:lnSpc>
              <a:buFont typeface="Wingdings" panose="05000000000000000000" pitchFamily="2" charset="2"/>
              <a:buChar char="l"/>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逗号运算符：用逗号把多个表达式联接起来，构成一个新的表达式，这里的逗号被称为逗号运算符。</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逗号表达式：由逗号运算符将两个以上的表达式连接而成的表达式。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格式：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依次计算表达式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的值，表达式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的值，…，表达式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的值，最后将表达式</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的值作为整个表达式的值。</a:t>
            </a:r>
            <a:endParaRPr lang="zh-CN" altLang="en-US" dirty="0"/>
          </a:p>
        </p:txBody>
      </p:sp>
      <p:sp>
        <p:nvSpPr>
          <p:cNvPr id="4" name="文本占位符 3">
            <a:extLst>
              <a:ext uri="{FF2B5EF4-FFF2-40B4-BE49-F238E27FC236}">
                <a16:creationId xmlns:a16="http://schemas.microsoft.com/office/drawing/2014/main" id="{62BD355A-9DCB-2D8F-8142-F11108738B73}"/>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728235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38E3CE-E980-BC72-A10D-DA8C5F8A27AF}"/>
              </a:ext>
            </a:extLst>
          </p:cNvPr>
          <p:cNvSpPr>
            <a:spLocks noGrp="1"/>
          </p:cNvSpPr>
          <p:nvPr>
            <p:ph type="body" sz="quarter" idx="16"/>
          </p:nvPr>
        </p:nvSpPr>
        <p:spPr/>
        <p:txBody>
          <a:bodyPr/>
          <a:lstStyle/>
          <a:p>
            <a:endParaRPr lang="zh-CN" altLang="en-US"/>
          </a:p>
        </p:txBody>
      </p:sp>
      <p:sp>
        <p:nvSpPr>
          <p:cNvPr id="4" name="文本占位符 3">
            <a:extLst>
              <a:ext uri="{FF2B5EF4-FFF2-40B4-BE49-F238E27FC236}">
                <a16:creationId xmlns:a16="http://schemas.microsoft.com/office/drawing/2014/main" id="{43146176-7A5B-DE7F-F9AF-D80113297744}"/>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1C77B6C1-A53F-DEA4-FA58-1B2E21355CC9}"/>
              </a:ext>
            </a:extLst>
          </p:cNvPr>
          <p:cNvPicPr>
            <a:picLocks noChangeAspect="1"/>
          </p:cNvPicPr>
          <p:nvPr/>
        </p:nvPicPr>
        <p:blipFill>
          <a:blip r:embed="rId2"/>
          <a:stretch>
            <a:fillRect/>
          </a:stretch>
        </p:blipFill>
        <p:spPr>
          <a:xfrm>
            <a:off x="1060773" y="2780928"/>
            <a:ext cx="4735363" cy="2225839"/>
          </a:xfrm>
          <a:prstGeom prst="rect">
            <a:avLst/>
          </a:prstGeom>
        </p:spPr>
      </p:pic>
      <p:pic>
        <p:nvPicPr>
          <p:cNvPr id="11" name="图片 10">
            <a:extLst>
              <a:ext uri="{FF2B5EF4-FFF2-40B4-BE49-F238E27FC236}">
                <a16:creationId xmlns:a16="http://schemas.microsoft.com/office/drawing/2014/main" id="{30D9D2E9-FB98-D93F-D91A-D77566FB0D66}"/>
              </a:ext>
            </a:extLst>
          </p:cNvPr>
          <p:cNvPicPr>
            <a:picLocks noChangeAspect="1"/>
          </p:cNvPicPr>
          <p:nvPr/>
        </p:nvPicPr>
        <p:blipFill>
          <a:blip r:embed="rId3"/>
          <a:stretch>
            <a:fillRect/>
          </a:stretch>
        </p:blipFill>
        <p:spPr>
          <a:xfrm>
            <a:off x="1043608" y="5239466"/>
            <a:ext cx="1152128" cy="540905"/>
          </a:xfrm>
          <a:prstGeom prst="rect">
            <a:avLst/>
          </a:prstGeom>
        </p:spPr>
      </p:pic>
      <p:sp>
        <p:nvSpPr>
          <p:cNvPr id="12" name="文本框 11">
            <a:extLst>
              <a:ext uri="{FF2B5EF4-FFF2-40B4-BE49-F238E27FC236}">
                <a16:creationId xmlns:a16="http://schemas.microsoft.com/office/drawing/2014/main" id="{CB097175-AB16-A45A-75E7-1EBF406F705E}"/>
              </a:ext>
            </a:extLst>
          </p:cNvPr>
          <p:cNvSpPr txBox="1"/>
          <p:nvPr/>
        </p:nvSpPr>
        <p:spPr>
          <a:xfrm>
            <a:off x="1043608" y="2276872"/>
            <a:ext cx="877163" cy="369332"/>
          </a:xfrm>
          <a:prstGeom prst="rect">
            <a:avLst/>
          </a:prstGeom>
          <a:noFill/>
        </p:spPr>
        <p:txBody>
          <a:bodyPr wrap="none" rtlCol="0">
            <a:spAutoFit/>
          </a:bodyPr>
          <a:lstStyle/>
          <a:p>
            <a:r>
              <a:rPr lang="zh-CN" altLang="en-US" dirty="0"/>
              <a:t>例子：</a:t>
            </a:r>
          </a:p>
        </p:txBody>
      </p:sp>
    </p:spTree>
    <p:extLst>
      <p:ext uri="{BB962C8B-B14F-4D97-AF65-F5344CB8AC3E}">
        <p14:creationId xmlns:p14="http://schemas.microsoft.com/office/powerpoint/2010/main" val="573815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856CBD5-4976-57B1-FA6B-1484F90D2FA0}"/>
              </a:ext>
            </a:extLst>
          </p:cNvPr>
          <p:cNvSpPr>
            <a:spLocks noGrp="1"/>
          </p:cNvSpPr>
          <p:nvPr>
            <p:ph type="body" sz="quarter" idx="16"/>
          </p:nvPr>
        </p:nvSpPr>
        <p:spPr/>
        <p:txBody>
          <a:bodyPr/>
          <a:lstStyle/>
          <a:p>
            <a:r>
              <a:rPr lang="en-US" altLang="zh-CN" b="1" kern="100" dirty="0">
                <a:effectLst/>
                <a:cs typeface="Times New Roman" panose="02020603050405020304" pitchFamily="18" charset="0"/>
              </a:rPr>
              <a:t>2.4.1 </a:t>
            </a:r>
            <a:r>
              <a:rPr lang="zh-CN" altLang="zh-CN" b="1" kern="100" dirty="0">
                <a:effectLst/>
                <a:cs typeface="Times New Roman" panose="02020603050405020304" pitchFamily="18" charset="0"/>
              </a:rPr>
              <a:t>库函数的类别及函数调用</a:t>
            </a:r>
          </a:p>
        </p:txBody>
      </p:sp>
      <p:sp>
        <p:nvSpPr>
          <p:cNvPr id="3" name="内容占位符 2">
            <a:extLst>
              <a:ext uri="{FF2B5EF4-FFF2-40B4-BE49-F238E27FC236}">
                <a16:creationId xmlns:a16="http://schemas.microsoft.com/office/drawing/2014/main" id="{0612FD05-57D6-6837-E4BE-A8261F9181F9}"/>
              </a:ext>
            </a:extLst>
          </p:cNvPr>
          <p:cNvSpPr>
            <a:spLocks noGrp="1"/>
          </p:cNvSpPr>
          <p:nvPr>
            <p:ph sz="quarter" idx="17"/>
          </p:nvPr>
        </p:nvSpPr>
        <p:spPr>
          <a:xfrm>
            <a:off x="395536" y="1844824"/>
            <a:ext cx="8247290" cy="4536504"/>
          </a:xfrm>
        </p:spPr>
        <p:txBody>
          <a:bodyPr/>
          <a:lstStyle/>
          <a:p>
            <a:pPr marL="342900" indent="-342900">
              <a:lnSpc>
                <a:spcPct val="150000"/>
              </a:lnSpc>
              <a:buFont typeface="Wingdings" panose="05000000000000000000" pitchFamily="2" charset="2"/>
              <a:buChar char="l"/>
            </a:pPr>
            <a:r>
              <a:rPr lang="zh-CN" altLang="en-US" sz="2000" dirty="0"/>
              <a:t>常用库函数的类别</a:t>
            </a:r>
            <a:endParaRPr lang="zh-CN" altLang="en-US" sz="1800" dirty="0"/>
          </a:p>
          <a:p>
            <a:pPr>
              <a:lnSpc>
                <a:spcPct val="120000"/>
              </a:lnSpc>
            </a:pPr>
            <a:r>
              <a:rPr lang="zh-CN" altLang="en-US" sz="1800" b="1" dirty="0"/>
              <a:t>（</a:t>
            </a:r>
            <a:r>
              <a:rPr lang="en-US" altLang="zh-CN" sz="1800" b="1" dirty="0"/>
              <a:t>1</a:t>
            </a:r>
            <a:r>
              <a:rPr lang="zh-CN" altLang="en-US" sz="1800" b="1" dirty="0"/>
              <a:t>）标准输入</a:t>
            </a:r>
            <a:r>
              <a:rPr lang="en-US" altLang="zh-CN" sz="1800" b="1" dirty="0"/>
              <a:t>/</a:t>
            </a:r>
            <a:r>
              <a:rPr lang="zh-CN" altLang="en-US" sz="1800" b="1" dirty="0"/>
              <a:t>输出函数：</a:t>
            </a:r>
            <a:r>
              <a:rPr lang="zh-CN" altLang="en-US" sz="1800" dirty="0"/>
              <a:t>包含在头文件</a:t>
            </a:r>
            <a:r>
              <a:rPr lang="en-US" altLang="zh-CN" sz="1800" dirty="0"/>
              <a:t>&lt;</a:t>
            </a:r>
            <a:r>
              <a:rPr lang="en-US" altLang="zh-CN" sz="1800" dirty="0" err="1"/>
              <a:t>stdio.h</a:t>
            </a:r>
            <a:r>
              <a:rPr lang="en-US" altLang="zh-CN" sz="1800" dirty="0"/>
              <a:t>&gt;</a:t>
            </a:r>
            <a:r>
              <a:rPr lang="zh-CN" altLang="en-US" sz="1800" dirty="0"/>
              <a:t>中。</a:t>
            </a:r>
            <a:endParaRPr lang="en-US" altLang="zh-CN" sz="1800" dirty="0"/>
          </a:p>
          <a:p>
            <a:pPr>
              <a:lnSpc>
                <a:spcPct val="120000"/>
              </a:lnSpc>
            </a:pPr>
            <a:r>
              <a:rPr lang="zh-CN" altLang="en-US" sz="1800" b="1" dirty="0"/>
              <a:t>（</a:t>
            </a:r>
            <a:r>
              <a:rPr lang="en-US" altLang="zh-CN" sz="1800" b="1" dirty="0"/>
              <a:t>2</a:t>
            </a:r>
            <a:r>
              <a:rPr lang="zh-CN" altLang="en-US" sz="1800" b="1" dirty="0"/>
              <a:t>）字符类型判断和转换：</a:t>
            </a:r>
            <a:r>
              <a:rPr lang="zh-CN" altLang="en-US" sz="1800" dirty="0"/>
              <a:t>定义了判定字符类型和转换的函数，包含在头文件</a:t>
            </a:r>
            <a:r>
              <a:rPr lang="en-US" altLang="zh-CN" sz="1800" dirty="0"/>
              <a:t>&lt;</a:t>
            </a:r>
            <a:r>
              <a:rPr lang="en-US" altLang="zh-CN" sz="1800" dirty="0" err="1"/>
              <a:t>ctype.h</a:t>
            </a:r>
            <a:r>
              <a:rPr lang="en-US" altLang="zh-CN" sz="1800" dirty="0"/>
              <a:t>&gt;</a:t>
            </a:r>
            <a:r>
              <a:rPr lang="zh-CN" altLang="en-US" sz="1800" dirty="0"/>
              <a:t>中。</a:t>
            </a:r>
            <a:endParaRPr lang="en-US" altLang="zh-CN" sz="1800" dirty="0"/>
          </a:p>
          <a:p>
            <a:pPr>
              <a:lnSpc>
                <a:spcPct val="120000"/>
              </a:lnSpc>
            </a:pPr>
            <a:r>
              <a:rPr lang="zh-CN" altLang="en-US" sz="1800" b="1" dirty="0"/>
              <a:t>（</a:t>
            </a:r>
            <a:r>
              <a:rPr lang="en-US" altLang="zh-CN" sz="1800" b="1" dirty="0"/>
              <a:t>3</a:t>
            </a:r>
            <a:r>
              <a:rPr lang="zh-CN" altLang="en-US" sz="1800" b="1" dirty="0"/>
              <a:t>）字符串处理函数：</a:t>
            </a:r>
            <a:r>
              <a:rPr lang="zh-CN" altLang="en-US" sz="1800" dirty="0"/>
              <a:t>定义了对字符数组进行操作的函数，包含在头文件</a:t>
            </a:r>
            <a:r>
              <a:rPr lang="en-US" altLang="zh-CN" sz="1800" dirty="0"/>
              <a:t>&lt;</a:t>
            </a:r>
            <a:r>
              <a:rPr lang="en-US" altLang="zh-CN" sz="1800" dirty="0" err="1"/>
              <a:t>string.h</a:t>
            </a:r>
            <a:r>
              <a:rPr lang="en-US" altLang="zh-CN" sz="1800" dirty="0"/>
              <a:t>&gt;</a:t>
            </a:r>
            <a:r>
              <a:rPr lang="zh-CN" altLang="en-US" sz="1800" dirty="0"/>
              <a:t>中。</a:t>
            </a:r>
            <a:endParaRPr lang="en-US" altLang="zh-CN" sz="1800" dirty="0"/>
          </a:p>
          <a:p>
            <a:pPr>
              <a:lnSpc>
                <a:spcPct val="120000"/>
              </a:lnSpc>
            </a:pPr>
            <a:r>
              <a:rPr lang="zh-CN" altLang="en-US" sz="1800" b="1" dirty="0"/>
              <a:t>（</a:t>
            </a:r>
            <a:r>
              <a:rPr lang="en-US" altLang="zh-CN" sz="1800" b="1" dirty="0"/>
              <a:t>4</a:t>
            </a:r>
            <a:r>
              <a:rPr lang="zh-CN" altLang="en-US" sz="1800" b="1" dirty="0"/>
              <a:t>）时间与日期函数：</a:t>
            </a:r>
            <a:r>
              <a:rPr lang="zh-CN" altLang="en-US" sz="1800" dirty="0"/>
              <a:t>定义了操作日期和时间的函数，包含在头文件</a:t>
            </a:r>
            <a:r>
              <a:rPr lang="en-US" altLang="zh-CN" sz="1800" dirty="0"/>
              <a:t>&lt;</a:t>
            </a:r>
            <a:r>
              <a:rPr lang="en-US" altLang="zh-CN" sz="1800" dirty="0" err="1"/>
              <a:t>time.h</a:t>
            </a:r>
            <a:r>
              <a:rPr lang="en-US" altLang="zh-CN" sz="1800" dirty="0"/>
              <a:t>&gt;</a:t>
            </a:r>
            <a:r>
              <a:rPr lang="zh-CN" altLang="en-US" sz="1800" dirty="0"/>
              <a:t>。</a:t>
            </a:r>
            <a:endParaRPr lang="en-US" altLang="zh-CN" sz="1800" dirty="0"/>
          </a:p>
          <a:p>
            <a:pPr>
              <a:lnSpc>
                <a:spcPct val="120000"/>
              </a:lnSpc>
            </a:pPr>
            <a:r>
              <a:rPr lang="zh-CN" altLang="en-US" sz="1800" b="1" dirty="0"/>
              <a:t>（</a:t>
            </a:r>
            <a:r>
              <a:rPr lang="en-US" altLang="zh-CN" sz="1800" b="1" dirty="0"/>
              <a:t>5</a:t>
            </a:r>
            <a:r>
              <a:rPr lang="zh-CN" altLang="en-US" sz="1800" b="1" dirty="0"/>
              <a:t>）数学函数</a:t>
            </a:r>
            <a:r>
              <a:rPr lang="zh-CN" altLang="en-US" sz="1800" dirty="0"/>
              <a:t>：定义常用数学函数，如三角函数、反三角函数、指数、对数函数等，包含在头文件</a:t>
            </a:r>
            <a:r>
              <a:rPr lang="en-US" altLang="zh-CN" sz="1800" dirty="0"/>
              <a:t>&lt;</a:t>
            </a:r>
            <a:r>
              <a:rPr lang="en-US" altLang="zh-CN" sz="1800" dirty="0" err="1"/>
              <a:t>math.h</a:t>
            </a:r>
            <a:r>
              <a:rPr lang="en-US" altLang="zh-CN" sz="1800" dirty="0"/>
              <a:t>&gt;</a:t>
            </a:r>
            <a:r>
              <a:rPr lang="zh-CN" altLang="en-US" sz="1800" dirty="0"/>
              <a:t>中。</a:t>
            </a:r>
          </a:p>
          <a:p>
            <a:pPr>
              <a:lnSpc>
                <a:spcPct val="120000"/>
              </a:lnSpc>
            </a:pPr>
            <a:r>
              <a:rPr lang="zh-CN" altLang="en-US" sz="1800" b="1" dirty="0"/>
              <a:t>（</a:t>
            </a:r>
            <a:r>
              <a:rPr lang="en-US" altLang="zh-CN" sz="1800" b="1" dirty="0"/>
              <a:t>6</a:t>
            </a:r>
            <a:r>
              <a:rPr lang="zh-CN" altLang="en-US" sz="1800" b="1" dirty="0"/>
              <a:t>）标准库函数</a:t>
            </a:r>
            <a:r>
              <a:rPr lang="zh-CN" altLang="en-US" sz="1800" dirty="0"/>
              <a:t>：定义通用工具函数，如求绝对值、生成随机数、内存空间的分配和释放等，包含在头文件</a:t>
            </a:r>
            <a:r>
              <a:rPr lang="en-US" altLang="zh-CN" sz="1800" dirty="0"/>
              <a:t>&lt;</a:t>
            </a:r>
            <a:r>
              <a:rPr lang="en-US" altLang="zh-CN" sz="1800" dirty="0" err="1"/>
              <a:t>stdlib</a:t>
            </a:r>
            <a:r>
              <a:rPr lang="en-US" altLang="zh-CN" sz="1800" dirty="0"/>
              <a:t>&gt;</a:t>
            </a:r>
            <a:r>
              <a:rPr lang="zh-CN" altLang="en-US" sz="1800" dirty="0"/>
              <a:t>中</a:t>
            </a:r>
            <a:r>
              <a:rPr lang="zh-CN" altLang="en-US" sz="2000" dirty="0"/>
              <a:t>。</a:t>
            </a:r>
          </a:p>
          <a:p>
            <a:pPr>
              <a:lnSpc>
                <a:spcPct val="150000"/>
              </a:lnSpc>
            </a:pPr>
            <a:endParaRPr lang="zh-CN" altLang="en-US" sz="1800" dirty="0"/>
          </a:p>
          <a:p>
            <a:endParaRPr lang="zh-CN" altLang="en-US" sz="2000" dirty="0"/>
          </a:p>
        </p:txBody>
      </p:sp>
      <p:sp>
        <p:nvSpPr>
          <p:cNvPr id="4" name="文本占位符 3">
            <a:extLst>
              <a:ext uri="{FF2B5EF4-FFF2-40B4-BE49-F238E27FC236}">
                <a16:creationId xmlns:a16="http://schemas.microsoft.com/office/drawing/2014/main" id="{17C9EB49-01A6-2228-5FAB-7D902FA4341A}"/>
              </a:ext>
            </a:extLst>
          </p:cNvPr>
          <p:cNvSpPr>
            <a:spLocks noGrp="1"/>
          </p:cNvSpPr>
          <p:nvPr>
            <p:ph type="body" sz="quarter" idx="13"/>
          </p:nvPr>
        </p:nvSpPr>
        <p:spPr/>
        <p:txBody>
          <a:bodyPr/>
          <a:lstStyle/>
          <a:p>
            <a:r>
              <a:rPr lang="en-US" altLang="zh-CN" sz="2800" b="1" kern="100" dirty="0">
                <a:effectLst/>
                <a:cs typeface="Times New Roman" panose="02020603050405020304" pitchFamily="18" charset="0"/>
              </a:rPr>
              <a:t>2.4 </a:t>
            </a:r>
            <a:r>
              <a:rPr lang="zh-CN" altLang="zh-CN" sz="2800" b="1" kern="100" dirty="0">
                <a:effectLst/>
                <a:cs typeface="Times New Roman" panose="02020603050405020304" pitchFamily="18" charset="0"/>
              </a:rPr>
              <a:t>常用函数助编程</a:t>
            </a:r>
          </a:p>
        </p:txBody>
      </p:sp>
    </p:spTree>
    <p:extLst>
      <p:ext uri="{BB962C8B-B14F-4D97-AF65-F5344CB8AC3E}">
        <p14:creationId xmlns:p14="http://schemas.microsoft.com/office/powerpoint/2010/main" val="3300400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CE530C-BC66-6D98-012E-84FFB075D9F7}"/>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BD9B512-6BDF-42ED-4A99-BC8C284F50FC}"/>
              </a:ext>
            </a:extLst>
          </p:cNvPr>
          <p:cNvSpPr>
            <a:spLocks noGrp="1"/>
          </p:cNvSpPr>
          <p:nvPr>
            <p:ph sz="quarter" idx="17"/>
          </p:nvPr>
        </p:nvSpPr>
        <p:spPr/>
        <p:txBody>
          <a:bodyPr/>
          <a:lstStyle/>
          <a:p>
            <a:pPr marL="285750" indent="-285750">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库函数的使用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include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语句的格式：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#include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头文件名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功能：将指定头文件嵌入源文件中，使得编译程序可以到头文件中找头文件中包含的函数定义。</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7E16912E-E8A5-FCA8-3FA9-BED81B18A5F6}"/>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93799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52B791-E6CB-6FA5-36AB-A0A1535D37C7}"/>
              </a:ext>
            </a:extLst>
          </p:cNvPr>
          <p:cNvSpPr>
            <a:spLocks noGrp="1"/>
          </p:cNvSpPr>
          <p:nvPr>
            <p:ph type="body" sz="quarter" idx="16"/>
          </p:nvPr>
        </p:nvSpPr>
        <p:spPr/>
        <p:txBody>
          <a:bodyPr/>
          <a:lstStyle/>
          <a:p>
            <a:endParaRPr lang="zh-CN" altLang="en-US"/>
          </a:p>
        </p:txBody>
      </p:sp>
      <p:pic>
        <p:nvPicPr>
          <p:cNvPr id="6" name="内容占位符 5">
            <a:extLst>
              <a:ext uri="{FF2B5EF4-FFF2-40B4-BE49-F238E27FC236}">
                <a16:creationId xmlns:a16="http://schemas.microsoft.com/office/drawing/2014/main" id="{94FDEBDF-D541-710A-3FE4-A413B89BD655}"/>
              </a:ext>
            </a:extLst>
          </p:cNvPr>
          <p:cNvPicPr>
            <a:picLocks noGrp="1" noChangeAspect="1"/>
          </p:cNvPicPr>
          <p:nvPr>
            <p:ph sz="quarter" idx="17"/>
          </p:nvPr>
        </p:nvPicPr>
        <p:blipFill>
          <a:blip r:embed="rId2"/>
          <a:stretch>
            <a:fillRect/>
          </a:stretch>
        </p:blipFill>
        <p:spPr>
          <a:xfrm>
            <a:off x="520845" y="2708920"/>
            <a:ext cx="7571184" cy="2948007"/>
          </a:xfrm>
        </p:spPr>
      </p:pic>
      <p:sp>
        <p:nvSpPr>
          <p:cNvPr id="4" name="文本占位符 3">
            <a:extLst>
              <a:ext uri="{FF2B5EF4-FFF2-40B4-BE49-F238E27FC236}">
                <a16:creationId xmlns:a16="http://schemas.microsoft.com/office/drawing/2014/main" id="{65C2A9D9-3652-6B74-2964-4F0EA20A249E}"/>
              </a:ext>
            </a:extLst>
          </p:cNvPr>
          <p:cNvSpPr>
            <a:spLocks noGrp="1"/>
          </p:cNvSpPr>
          <p:nvPr>
            <p:ph type="body" sz="quarter" idx="13"/>
          </p:nvPr>
        </p:nvSpPr>
        <p:spPr/>
        <p:txBody>
          <a:bodyPr/>
          <a:lstStyle/>
          <a:p>
            <a:endParaRPr lang="zh-CN" altLang="en-US"/>
          </a:p>
        </p:txBody>
      </p:sp>
      <p:sp>
        <p:nvSpPr>
          <p:cNvPr id="5" name="文本框 4">
            <a:extLst>
              <a:ext uri="{FF2B5EF4-FFF2-40B4-BE49-F238E27FC236}">
                <a16:creationId xmlns:a16="http://schemas.microsoft.com/office/drawing/2014/main" id="{CC743FB9-89C0-7562-6642-AEB83180ABA2}"/>
              </a:ext>
            </a:extLst>
          </p:cNvPr>
          <p:cNvSpPr txBox="1"/>
          <p:nvPr/>
        </p:nvSpPr>
        <p:spPr>
          <a:xfrm>
            <a:off x="514878" y="2137597"/>
            <a:ext cx="4585854" cy="442878"/>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1800" dirty="0">
                <a:latin typeface="黑体" panose="02010609060101010101" pitchFamily="49" charset="-122"/>
                <a:ea typeface="黑体" panose="02010609060101010101" pitchFamily="49" charset="-122"/>
              </a:rPr>
              <a:t>不合法标识符</a:t>
            </a:r>
            <a:endParaRPr lang="en-US" altLang="zh-CN"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4013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3EFB7E4-7B3D-57DE-9A04-3791670C0CED}"/>
              </a:ext>
            </a:extLst>
          </p:cNvPr>
          <p:cNvSpPr>
            <a:spLocks noGrp="1"/>
          </p:cNvSpPr>
          <p:nvPr>
            <p:ph type="body" sz="quarter" idx="16"/>
          </p:nvPr>
        </p:nvSpPr>
        <p:spPr/>
        <p:txBody>
          <a:bodyPr/>
          <a:lstStyle/>
          <a:p>
            <a:r>
              <a:rPr lang="en-US" altLang="zh-CN" dirty="0"/>
              <a:t>2.4.2  </a:t>
            </a:r>
            <a:r>
              <a:rPr lang="zh-CN" altLang="en-US" dirty="0"/>
              <a:t>数学函数的使用</a:t>
            </a:r>
          </a:p>
        </p:txBody>
      </p:sp>
      <p:sp>
        <p:nvSpPr>
          <p:cNvPr id="3" name="内容占位符 2">
            <a:extLst>
              <a:ext uri="{FF2B5EF4-FFF2-40B4-BE49-F238E27FC236}">
                <a16:creationId xmlns:a16="http://schemas.microsoft.com/office/drawing/2014/main" id="{58A8246C-F63B-D0A3-691D-927FC9CC0630}"/>
              </a:ext>
            </a:extLst>
          </p:cNvPr>
          <p:cNvSpPr>
            <a:spLocks noGrp="1"/>
          </p:cNvSpPr>
          <p:nvPr>
            <p:ph sz="quarter" idx="17"/>
          </p:nvPr>
        </p:nvSpPr>
        <p:spPr/>
        <p:txBody>
          <a:bodyPr/>
          <a:lstStyle/>
          <a:p>
            <a:pPr marL="285750" indent="-285750" algn="just">
              <a:lnSpc>
                <a:spcPct val="150000"/>
              </a:lnSpc>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常用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）三角函数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cos(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tan</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功能：返回参数所指定的角的三角函数值。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参数是双精度类型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用弧度表示的角</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如果给定的是角度值，需要先将其转换为弧度。</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E79AC90A-7501-2418-3D3F-0DB8693E9A36}"/>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189569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F237630-ECEF-3314-B593-7E4AB5F6F865}"/>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B2F944E9-7524-B45E-1BCA-D3A6ECCEBC3D}"/>
              </a:ext>
            </a:extLst>
          </p:cNvPr>
          <p:cNvSpPr>
            <a:spLocks noGrp="1"/>
          </p:cNvSpPr>
          <p:nvPr>
            <p:ph sz="quarter" idx="17"/>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°角的正弦函数值</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用格式输出函数调用语句：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°角的正弦函数值为：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sin(70*3.14159265/180));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也可以用下面的一组语句：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int angle=70;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double radian;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radian=angle*3.1415926/180;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°角的正弦函数值为：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",angle, sin(radian));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运行结果为：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70°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角的正弦函数值为：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9.396926E-01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1C45808-9B94-1286-1FE6-F48992C57C60}"/>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222472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45A495-A0B2-A715-30AB-41018068A89C}"/>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14A5847-F9D5-38D7-F68A-4108E99565E9}"/>
              </a:ext>
            </a:extLst>
          </p:cNvPr>
          <p:cNvSpPr>
            <a:spLocks noGrp="1"/>
          </p:cNvSpPr>
          <p:nvPr>
            <p:ph sz="quarter" idx="17"/>
          </p:nvPr>
        </p:nvSpPr>
        <p:spPr>
          <a:xfrm>
            <a:off x="539552" y="2060848"/>
            <a:ext cx="8247290" cy="4176464"/>
          </a:xfrm>
        </p:spPr>
        <p:txBody>
          <a:bodyPr/>
          <a:lstStyle/>
          <a:p>
            <a:pPr indent="266700" algn="just"/>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指数函数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功能：返回以自然常数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为底，以参数值为幂的指数函数值。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说明：参数和返回值均为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double x=3;</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double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expX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expX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=exp(x);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expX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运行结果为：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e^3.000000=20.085537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D71D03C8-F7D1-886F-CBFD-98F659DD107D}"/>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4067043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88FBE2-243B-16E8-D7AD-6C5E2E90A58E}"/>
              </a:ext>
            </a:extLst>
          </p:cNvPr>
          <p:cNvSpPr>
            <a:spLocks noGrp="1"/>
          </p:cNvSpPr>
          <p:nvPr>
            <p:ph type="body" sz="quarter" idx="16"/>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2CEF68-EE67-C198-07F6-9DF18B80E708}"/>
                  </a:ext>
                </a:extLst>
              </p:cNvPr>
              <p:cNvSpPr>
                <a:spLocks noGrp="1"/>
              </p:cNvSpPr>
              <p:nvPr>
                <p:ph sz="quarter" idx="17"/>
              </p:nvPr>
            </p:nvSpPr>
            <p:spPr>
              <a:xfrm>
                <a:off x="323528" y="1916832"/>
                <a:ext cx="8247290" cy="4752528"/>
              </a:xfrm>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）对数函数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功能：返回参数的对数函数值。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为底的对数，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为底的对数。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）参数和返回值均为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10</m:t>
                            </m:r>
                          </m:sub>
                        </m:sSub>
                      </m:fName>
                      <m:e>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100</m:t>
                        </m:r>
                      </m:e>
                    </m:fun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 x=100;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 log10x;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log10x= log10 (x);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("log10^%</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 log10x);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运行结果为：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log10^100.000000=2.000000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5A2CEF68-EE67-C198-07F6-9DF18B80E708}"/>
                  </a:ext>
                </a:extLst>
              </p:cNvPr>
              <p:cNvSpPr>
                <a:spLocks noGrp="1" noRot="1" noChangeAspect="1" noMove="1" noResize="1" noEditPoints="1" noAdjustHandles="1" noChangeArrowheads="1" noChangeShapeType="1" noTextEdit="1"/>
              </p:cNvSpPr>
              <p:nvPr>
                <p:ph sz="quarter" idx="17"/>
              </p:nvPr>
            </p:nvSpPr>
            <p:spPr>
              <a:xfrm>
                <a:off x="323528" y="1916832"/>
                <a:ext cx="8247290" cy="4752528"/>
              </a:xfrm>
              <a:blipFill>
                <a:blip r:embed="rId2"/>
                <a:stretch>
                  <a:fillRect t="-1026"/>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168D51FC-8790-AC35-4F71-AB46E49EE2EB}"/>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575826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07B567-85AC-E8C5-E1B8-CDD6282EC0AA}"/>
              </a:ext>
            </a:extLst>
          </p:cNvPr>
          <p:cNvSpPr>
            <a:spLocks noGrp="1"/>
          </p:cNvSpPr>
          <p:nvPr>
            <p:ph type="body" sz="quarter" idx="16"/>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EF6BEC-53E5-13A0-D8ED-AB0449F626AA}"/>
                  </a:ext>
                </a:extLst>
              </p:cNvPr>
              <p:cNvSpPr>
                <a:spLocks noGrp="1"/>
              </p:cNvSpPr>
              <p:nvPr>
                <p:ph sz="quarter" idx="17"/>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）平方根函数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sqrt(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功能：返回参数的平方根。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参数和返回值均为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参数必须是一个大于或等于零的数。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10</m:t>
                            </m:r>
                          </m:sub>
                        </m:sSub>
                      </m:fName>
                      <m:e>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100</m:t>
                        </m:r>
                      </m:e>
                    </m:fun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 x=100;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sqrtX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sqrtX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sqrt (x);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squarerootof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sqrtX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运行结果为：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squarerootof^100.000000=10.000000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FEF6BEC-53E5-13A0-D8ED-AB0449F626AA}"/>
                  </a:ext>
                </a:extLst>
              </p:cNvPr>
              <p:cNvSpPr>
                <a:spLocks noGrp="1" noRot="1" noChangeAspect="1" noMove="1" noResize="1" noEditPoints="1" noAdjustHandles="1" noChangeArrowheads="1" noChangeShapeType="1" noTextEdit="1"/>
              </p:cNvSpPr>
              <p:nvPr>
                <p:ph sz="quarter" idx="17"/>
              </p:nvPr>
            </p:nvSpPr>
            <p:spPr>
              <a:blipFill>
                <a:blip r:embed="rId2"/>
                <a:stretch>
                  <a:fillRect t="-1278" b="-1549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182D29AE-83E2-A89B-48F2-E1EB64A4985C}"/>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529973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5661D0-5D15-0F06-7815-8A0ADA72997A}"/>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0CD135A4-69F5-6729-530A-6585C4020A30}"/>
              </a:ext>
            </a:extLst>
          </p:cNvPr>
          <p:cNvSpPr>
            <a:spLocks noGrp="1"/>
          </p:cNvSpPr>
          <p:nvPr>
            <p:ph sz="quarter" idx="17"/>
          </p:nvPr>
        </p:nvSpPr>
        <p:spPr/>
        <p:txBody>
          <a:bodyPr/>
          <a:lstStyle/>
          <a:p>
            <a:pPr indent="266700" algn="just"/>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latin typeface="Times New Roman" panose="02020603050405020304" pitchFamily="18" charset="0"/>
                <a:ea typeface="宋体" panose="02010600030101010101" pitchFamily="2" charset="-122"/>
                <a:cs typeface="Times New Roman" panose="02020603050405020304" pitchFamily="18" charset="0"/>
              </a:rPr>
              <a:t>浮点数的绝对值函数</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格式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fabs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功能：返回参数的绝对值。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说明：参数和返回值均为浮点型，不可为整数</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的绝对值。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 x=-5.8;</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fabsX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fabsX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=fabs (x);</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("Absolute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valueof%f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 ",x,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fabs</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输出结果为：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Absolute valueof-5.800000=5.800000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47BDC040-76AC-8357-D3FE-246BDC6AF7C1}"/>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49247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86A220D-702A-C2DA-44C3-840DCC3048D2}"/>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1F4F4DB7-A954-69C3-381B-84C99378607C}"/>
              </a:ext>
            </a:extLst>
          </p:cNvPr>
          <p:cNvSpPr>
            <a:spLocks noGrp="1"/>
          </p:cNvSpPr>
          <p:nvPr>
            <p:ph sz="quarter" idx="17"/>
          </p:nvPr>
        </p:nvSpPr>
        <p:spPr/>
        <p:txBody>
          <a:bodyPr/>
          <a:lstStyle/>
          <a:p>
            <a:pPr indent="266700" algn="just"/>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幂函数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pow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功能：返回参数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次幂。</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说明：两个参数以及返回值均为浮点型。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1800" kern="100" baseline="30000" dirty="0" err="1">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D4490682-10FD-F67B-9D82-126023C67732}"/>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223A5C48-F9A9-73DC-2318-ED8B4ACB0EC2}"/>
              </a:ext>
            </a:extLst>
          </p:cNvPr>
          <p:cNvPicPr>
            <a:picLocks noChangeAspect="1"/>
          </p:cNvPicPr>
          <p:nvPr/>
        </p:nvPicPr>
        <p:blipFill>
          <a:blip r:embed="rId2"/>
          <a:stretch>
            <a:fillRect/>
          </a:stretch>
        </p:blipFill>
        <p:spPr>
          <a:xfrm>
            <a:off x="323528" y="3717032"/>
            <a:ext cx="5289298" cy="2376264"/>
          </a:xfrm>
          <a:prstGeom prst="rect">
            <a:avLst/>
          </a:prstGeom>
        </p:spPr>
      </p:pic>
      <p:pic>
        <p:nvPicPr>
          <p:cNvPr id="7" name="图片 6">
            <a:extLst>
              <a:ext uri="{FF2B5EF4-FFF2-40B4-BE49-F238E27FC236}">
                <a16:creationId xmlns:a16="http://schemas.microsoft.com/office/drawing/2014/main" id="{A0F710E2-3385-142C-2836-BA02A8F16D0D}"/>
              </a:ext>
            </a:extLst>
          </p:cNvPr>
          <p:cNvPicPr>
            <a:picLocks noChangeAspect="1"/>
          </p:cNvPicPr>
          <p:nvPr/>
        </p:nvPicPr>
        <p:blipFill>
          <a:blip r:embed="rId3"/>
          <a:stretch>
            <a:fillRect/>
          </a:stretch>
        </p:blipFill>
        <p:spPr>
          <a:xfrm>
            <a:off x="5964163" y="5110420"/>
            <a:ext cx="2848917" cy="982876"/>
          </a:xfrm>
          <a:prstGeom prst="rect">
            <a:avLst/>
          </a:prstGeom>
        </p:spPr>
      </p:pic>
    </p:spTree>
    <p:extLst>
      <p:ext uri="{BB962C8B-B14F-4D97-AF65-F5344CB8AC3E}">
        <p14:creationId xmlns:p14="http://schemas.microsoft.com/office/powerpoint/2010/main" val="4067669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6E4875F-793D-9430-D51F-B3AFACB74A23}"/>
              </a:ext>
            </a:extLst>
          </p:cNvPr>
          <p:cNvSpPr>
            <a:spLocks noGrp="1"/>
          </p:cNvSpPr>
          <p:nvPr>
            <p:ph type="body" sz="quarter" idx="16"/>
          </p:nvPr>
        </p:nvSpPr>
        <p:spPr/>
        <p:txBody>
          <a:bodyPr/>
          <a:lstStyle/>
          <a:p>
            <a:r>
              <a:rPr lang="en-US" altLang="zh-CN" dirty="0"/>
              <a:t>2.4.3 </a:t>
            </a:r>
            <a:r>
              <a:rPr lang="zh-CN" altLang="en-US" dirty="0"/>
              <a:t>标准函数的使用</a:t>
            </a:r>
          </a:p>
        </p:txBody>
      </p:sp>
      <p:sp>
        <p:nvSpPr>
          <p:cNvPr id="3" name="内容占位符 2">
            <a:extLst>
              <a:ext uri="{FF2B5EF4-FFF2-40B4-BE49-F238E27FC236}">
                <a16:creationId xmlns:a16="http://schemas.microsoft.com/office/drawing/2014/main" id="{FFC5DD54-679F-4AE1-072B-3E5A94A59404}"/>
              </a:ext>
            </a:extLst>
          </p:cNvPr>
          <p:cNvSpPr>
            <a:spLocks noGrp="1"/>
          </p:cNvSpPr>
          <p:nvPr>
            <p:ph sz="quarter" idx="17"/>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）整型数的绝对值函数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式：函数名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参数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返回参数的绝对值。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说明：</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）函数名为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abs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时，计算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类型整数的绝对值；函数名为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labs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时，计算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long int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类型整数的绝对值。</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参数和返回值均为整型数，不可为浮点数。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）两类函数需要包含的头文件不同</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整型数绝对值函数在通用工具包中，而浮点型数绝对值</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在数学函数包中，。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673E234E-38C9-4307-FD99-B55C65289AAE}"/>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817423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D80E2B-5F1D-DF2C-7566-561F436FAA0F}"/>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72BFC2C6-15F8-286A-FA65-6D1184CAF853}"/>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例：下面的代码计算并输出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的绝对值。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FC2082B4-12E6-6F96-9C77-76FD6AB6FCB7}"/>
              </a:ext>
            </a:extLst>
          </p:cNvPr>
          <p:cNvSpPr>
            <a:spLocks noGrp="1"/>
          </p:cNvSpPr>
          <p:nvPr>
            <p:ph type="body" sz="quarter" idx="13"/>
          </p:nvPr>
        </p:nvSpPr>
        <p:spPr/>
        <p:txBody>
          <a:bodyPr/>
          <a:lstStyle/>
          <a:p>
            <a:endParaRPr lang="zh-CN" altLang="en-US"/>
          </a:p>
        </p:txBody>
      </p:sp>
      <p:pic>
        <p:nvPicPr>
          <p:cNvPr id="7" name="图片 6">
            <a:extLst>
              <a:ext uri="{FF2B5EF4-FFF2-40B4-BE49-F238E27FC236}">
                <a16:creationId xmlns:a16="http://schemas.microsoft.com/office/drawing/2014/main" id="{7875C060-44BC-FAF7-5651-DC122383EE40}"/>
              </a:ext>
            </a:extLst>
          </p:cNvPr>
          <p:cNvPicPr>
            <a:picLocks noChangeAspect="1"/>
          </p:cNvPicPr>
          <p:nvPr/>
        </p:nvPicPr>
        <p:blipFill>
          <a:blip r:embed="rId2"/>
          <a:stretch>
            <a:fillRect/>
          </a:stretch>
        </p:blipFill>
        <p:spPr>
          <a:xfrm>
            <a:off x="611561" y="2492896"/>
            <a:ext cx="3565637" cy="2752527"/>
          </a:xfrm>
          <a:prstGeom prst="rect">
            <a:avLst/>
          </a:prstGeom>
        </p:spPr>
      </p:pic>
      <p:pic>
        <p:nvPicPr>
          <p:cNvPr id="9" name="图片 8">
            <a:extLst>
              <a:ext uri="{FF2B5EF4-FFF2-40B4-BE49-F238E27FC236}">
                <a16:creationId xmlns:a16="http://schemas.microsoft.com/office/drawing/2014/main" id="{4F7B7BA0-C789-02D2-1213-047FC0DB878B}"/>
              </a:ext>
            </a:extLst>
          </p:cNvPr>
          <p:cNvPicPr>
            <a:picLocks noChangeAspect="1"/>
          </p:cNvPicPr>
          <p:nvPr/>
        </p:nvPicPr>
        <p:blipFill>
          <a:blip r:embed="rId3"/>
          <a:stretch>
            <a:fillRect/>
          </a:stretch>
        </p:blipFill>
        <p:spPr>
          <a:xfrm>
            <a:off x="626128" y="5359795"/>
            <a:ext cx="2357614" cy="948681"/>
          </a:xfrm>
          <a:prstGeom prst="rect">
            <a:avLst/>
          </a:prstGeom>
        </p:spPr>
      </p:pic>
    </p:spTree>
    <p:extLst>
      <p:ext uri="{BB962C8B-B14F-4D97-AF65-F5344CB8AC3E}">
        <p14:creationId xmlns:p14="http://schemas.microsoft.com/office/powerpoint/2010/main" val="7114168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C1ED43-4543-90A9-11AE-F74DE0258866}"/>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F70C28C4-F272-AC51-0555-EB16D5F9A599}"/>
              </a:ext>
            </a:extLst>
          </p:cNvPr>
          <p:cNvSpPr>
            <a:spLocks noGrp="1"/>
          </p:cNvSpPr>
          <p:nvPr>
            <p:ph sz="quarter" idx="17"/>
          </p:nvPr>
        </p:nvSpPr>
        <p:spPr/>
        <p:txBody>
          <a:bodyPr/>
          <a:lstStyle/>
          <a:p>
            <a:pPr indent="266700" algn="just"/>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伪随机数函数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rand()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返回一个从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到最大随机数的任意一个整数。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4259CBF3-DADA-ED19-C25C-F53A0F4F9687}"/>
              </a:ext>
            </a:extLst>
          </p:cNvPr>
          <p:cNvSpPr>
            <a:spLocks noGrp="1"/>
          </p:cNvSpPr>
          <p:nvPr>
            <p:ph type="body" sz="quarter" idx="13"/>
          </p:nvPr>
        </p:nvSpPr>
        <p:spPr/>
        <p:txBody>
          <a:bodyPr/>
          <a:lstStyle/>
          <a:p>
            <a:endParaRPr lang="zh-CN" altLang="en-US"/>
          </a:p>
        </p:txBody>
      </p:sp>
      <p:sp>
        <p:nvSpPr>
          <p:cNvPr id="6" name="文本框 5">
            <a:extLst>
              <a:ext uri="{FF2B5EF4-FFF2-40B4-BE49-F238E27FC236}">
                <a16:creationId xmlns:a16="http://schemas.microsoft.com/office/drawing/2014/main" id="{3B0999A3-E975-26EC-E4D1-6B080DDD421D}"/>
              </a:ext>
            </a:extLst>
          </p:cNvPr>
          <p:cNvSpPr txBox="1"/>
          <p:nvPr/>
        </p:nvSpPr>
        <p:spPr>
          <a:xfrm>
            <a:off x="539552" y="3105834"/>
            <a:ext cx="648072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例：下面的代码产生并输出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（不包括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）之间的整数。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DA4F309C-C0EF-CE7C-A3E8-003F1771050C}"/>
              </a:ext>
            </a:extLst>
          </p:cNvPr>
          <p:cNvPicPr>
            <a:picLocks noChangeAspect="1"/>
          </p:cNvPicPr>
          <p:nvPr/>
        </p:nvPicPr>
        <p:blipFill>
          <a:blip r:embed="rId2"/>
          <a:stretch>
            <a:fillRect/>
          </a:stretch>
        </p:blipFill>
        <p:spPr>
          <a:xfrm>
            <a:off x="539552" y="3429000"/>
            <a:ext cx="5485076" cy="2481680"/>
          </a:xfrm>
          <a:prstGeom prst="rect">
            <a:avLst/>
          </a:prstGeom>
        </p:spPr>
      </p:pic>
      <p:sp>
        <p:nvSpPr>
          <p:cNvPr id="8" name="文本框 7">
            <a:extLst>
              <a:ext uri="{FF2B5EF4-FFF2-40B4-BE49-F238E27FC236}">
                <a16:creationId xmlns:a16="http://schemas.microsoft.com/office/drawing/2014/main" id="{8F5692E3-DA52-1CC3-AD7F-63122E1B5C37}"/>
              </a:ext>
            </a:extLst>
          </p:cNvPr>
          <p:cNvSpPr txBox="1"/>
          <p:nvPr/>
        </p:nvSpPr>
        <p:spPr>
          <a:xfrm>
            <a:off x="539552" y="5876429"/>
            <a:ext cx="4585854" cy="646331"/>
          </a:xfrm>
          <a:prstGeom prst="rect">
            <a:avLst/>
          </a:prstGeom>
          <a:noFill/>
        </p:spPr>
        <p:txBody>
          <a:bodyPr wrap="square">
            <a:spAutoFit/>
          </a:bodyPr>
          <a:lstStyle/>
          <a:p>
            <a:pPr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运行结果：</a:t>
            </a:r>
          </a:p>
          <a:p>
            <a:pPr indent="266700" algn="just">
              <a:tabLst>
                <a:tab pos="228600" algn="l"/>
                <a:tab pos="266700"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random data is:83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088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5144211-AA75-E10B-1FC7-A17B4B29E3C2}"/>
              </a:ext>
            </a:extLst>
          </p:cNvPr>
          <p:cNvSpPr>
            <a:spLocks noGrp="1"/>
          </p:cNvSpPr>
          <p:nvPr>
            <p:ph type="body" sz="quarter" idx="16"/>
          </p:nvPr>
        </p:nvSpPr>
        <p:spPr/>
        <p:txBody>
          <a:bodyPr/>
          <a:lstStyle/>
          <a:p>
            <a:r>
              <a:rPr lang="en-US" altLang="zh-CN" dirty="0"/>
              <a:t>2.1.3 </a:t>
            </a:r>
            <a:r>
              <a:rPr lang="zh-CN" altLang="en-US" dirty="0"/>
              <a:t>基本数</a:t>
            </a:r>
            <a:r>
              <a:rPr lang="zh-CN" altLang="zh-CN" dirty="0"/>
              <a:t>据类型</a:t>
            </a:r>
          </a:p>
          <a:p>
            <a:endParaRPr lang="zh-CN" altLang="en-US" dirty="0"/>
          </a:p>
        </p:txBody>
      </p:sp>
      <p:sp>
        <p:nvSpPr>
          <p:cNvPr id="3" name="内容占位符 2">
            <a:extLst>
              <a:ext uri="{FF2B5EF4-FFF2-40B4-BE49-F238E27FC236}">
                <a16:creationId xmlns:a16="http://schemas.microsoft.com/office/drawing/2014/main" id="{0B36018E-E834-7F1F-2619-EBC1C328F5C8}"/>
              </a:ext>
            </a:extLst>
          </p:cNvPr>
          <p:cNvSpPr>
            <a:spLocks noGrp="1"/>
          </p:cNvSpPr>
          <p:nvPr>
            <p:ph sz="quarter" idx="17"/>
          </p:nvPr>
        </p:nvSpPr>
        <p:spPr>
          <a:xfrm>
            <a:off x="357158" y="2060848"/>
            <a:ext cx="8247290" cy="3815581"/>
          </a:xfrm>
        </p:spPr>
        <p:txBody>
          <a:bodyPr/>
          <a:lstStyle/>
          <a:p>
            <a:pPr lvl="0" fontAlgn="base">
              <a:buClr>
                <a:srgbClr val="000000"/>
              </a:buClr>
            </a:pPr>
            <a:r>
              <a:rPr lang="en-US" altLang="zh-CN" sz="2000" kern="100" dirty="0">
                <a:latin typeface="黑体" panose="02010609060101010101" pitchFamily="49" charset="-122"/>
                <a:ea typeface="黑体" panose="02010609060101010101" pitchFamily="49" charset="-122"/>
              </a:rPr>
              <a:t>  </a:t>
            </a:r>
            <a:r>
              <a:rPr lang="en-US" altLang="zh-CN" sz="2000" u="none" strike="noStrike" kern="100" spc="0" dirty="0">
                <a:effectLst/>
                <a:latin typeface="黑体" panose="02010609060101010101" pitchFamily="49" charset="-122"/>
                <a:ea typeface="黑体" panose="02010609060101010101" pitchFamily="49" charset="-122"/>
              </a:rPr>
              <a:t>4</a:t>
            </a:r>
            <a:r>
              <a:rPr lang="zh-CN" altLang="en-US" sz="2000" u="none" strike="noStrike" kern="100" spc="0" dirty="0">
                <a:effectLst/>
                <a:latin typeface="黑体" panose="02010609060101010101" pitchFamily="49" charset="-122"/>
                <a:ea typeface="黑体" panose="02010609060101010101" pitchFamily="49" charset="-122"/>
              </a:rPr>
              <a:t>种</a:t>
            </a:r>
            <a:r>
              <a:rPr lang="zh-CN" altLang="zh-CN" sz="2000" u="none" strike="noStrike" kern="100" spc="0" dirty="0">
                <a:effectLst/>
                <a:latin typeface="黑体" panose="02010609060101010101" pitchFamily="49" charset="-122"/>
                <a:ea typeface="黑体" panose="02010609060101010101" pitchFamily="49" charset="-122"/>
              </a:rPr>
              <a:t>基本数据类型</a:t>
            </a:r>
            <a:r>
              <a:rPr lang="zh-CN" altLang="en-US" sz="2000" u="none" strike="noStrike" kern="100" spc="0" dirty="0">
                <a:effectLst/>
                <a:latin typeface="黑体" panose="02010609060101010101" pitchFamily="49" charset="-122"/>
                <a:ea typeface="黑体" panose="02010609060101010101" pitchFamily="49" charset="-122"/>
              </a:rPr>
              <a:t>：</a:t>
            </a:r>
            <a:endParaRPr lang="zh-CN" altLang="zh-CN" sz="2000" u="none" strike="noStrike" kern="100" spc="0" dirty="0">
              <a:effectLst/>
              <a:latin typeface="黑体" panose="02010609060101010101" pitchFamily="49" charset="-122"/>
              <a:ea typeface="黑体" panose="02010609060101010101" pitchFamily="49" charset="-122"/>
            </a:endParaRPr>
          </a:p>
          <a:p>
            <a:pPr marL="342900" lvl="0" indent="-342900">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整型：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-210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占用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个字节，表示数据范围为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-32768~32768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gn="just">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单精度浮点型：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5.2</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-1.7</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占用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个字节，有效数位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位，数值范围为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-3.4e-38~3.4e+38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lvl="0" indent="-285750">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双精度浮点型：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double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，占用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有效数位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15~16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位，数值范围为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-1.7e-308~1.7e+308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lvl="0" indent="-285750">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字符型：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char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占用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个字节。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ASCII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码字符集请见附录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gn="just">
              <a:buFont typeface="+mj-lt"/>
              <a:buAutoNum type="arabicParenR"/>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DCB549AE-3E51-1EA0-9BAB-326F08D13FF4}"/>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2927837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3C4BB5-9B8E-BA29-2216-955900BE2E97}"/>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80717F47-FDA5-2FF0-3B36-6F0FD5BE0951}"/>
              </a:ext>
            </a:extLst>
          </p:cNvPr>
          <p:cNvSpPr>
            <a:spLocks noGrp="1"/>
          </p:cNvSpPr>
          <p:nvPr>
            <p:ph sz="quarter" idx="17"/>
          </p:nvPr>
        </p:nvSpPr>
        <p:spPr>
          <a:xfrm>
            <a:off x="457200" y="1988840"/>
            <a:ext cx="8247290" cy="3815581"/>
          </a:xfrm>
        </p:spPr>
        <p:txBody>
          <a:bodyPr/>
          <a:lstStyle/>
          <a:p>
            <a:pPr indent="266700" algn="just"/>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伪随机数的种子函数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srand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(seed)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功能：</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seed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rand()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的种子，用来初始化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rand()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的起始值。</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例：下面的代码产生并输出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（不包括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）之间的整数，要求每次执行产生不同的随机数。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E2A556A6-C3EA-8346-7312-69DAC281F0E3}"/>
              </a:ext>
            </a:extLst>
          </p:cNvPr>
          <p:cNvSpPr>
            <a:spLocks noGrp="1"/>
          </p:cNvSpPr>
          <p:nvPr>
            <p:ph type="body" sz="quarter" idx="13"/>
          </p:nvPr>
        </p:nvSpPr>
        <p:spPr/>
        <p:txBody>
          <a:bodyPr/>
          <a:lstStyle/>
          <a:p>
            <a:endParaRPr lang="zh-CN" altLang="en-US"/>
          </a:p>
        </p:txBody>
      </p:sp>
      <p:pic>
        <p:nvPicPr>
          <p:cNvPr id="6" name="图片 5">
            <a:extLst>
              <a:ext uri="{FF2B5EF4-FFF2-40B4-BE49-F238E27FC236}">
                <a16:creationId xmlns:a16="http://schemas.microsoft.com/office/drawing/2014/main" id="{48141E22-3519-7B4E-D9CB-2C4671DAAC61}"/>
              </a:ext>
            </a:extLst>
          </p:cNvPr>
          <p:cNvPicPr>
            <a:picLocks noChangeAspect="1"/>
          </p:cNvPicPr>
          <p:nvPr/>
        </p:nvPicPr>
        <p:blipFill>
          <a:blip r:embed="rId2"/>
          <a:stretch>
            <a:fillRect/>
          </a:stretch>
        </p:blipFill>
        <p:spPr>
          <a:xfrm>
            <a:off x="467543" y="3573016"/>
            <a:ext cx="5982665" cy="2664296"/>
          </a:xfrm>
          <a:prstGeom prst="rect">
            <a:avLst/>
          </a:prstGeom>
        </p:spPr>
      </p:pic>
      <p:sp>
        <p:nvSpPr>
          <p:cNvPr id="9" name="文本框 8">
            <a:extLst>
              <a:ext uri="{FF2B5EF4-FFF2-40B4-BE49-F238E27FC236}">
                <a16:creationId xmlns:a16="http://schemas.microsoft.com/office/drawing/2014/main" id="{044BB916-5AEC-D43E-0FEE-4EE25D031A34}"/>
              </a:ext>
            </a:extLst>
          </p:cNvPr>
          <p:cNvSpPr txBox="1"/>
          <p:nvPr/>
        </p:nvSpPr>
        <p:spPr>
          <a:xfrm>
            <a:off x="6012160" y="5713239"/>
            <a:ext cx="2304256" cy="646331"/>
          </a:xfrm>
          <a:prstGeom prst="rect">
            <a:avLst/>
          </a:prstGeom>
          <a:noFill/>
        </p:spPr>
        <p:txBody>
          <a:bodyPr wrap="square">
            <a:spAutoFit/>
          </a:bodyPr>
          <a:lstStyle/>
          <a:p>
            <a:r>
              <a:rPr lang="zh-CN" altLang="en-US" dirty="0"/>
              <a:t>运行结果：</a:t>
            </a:r>
          </a:p>
          <a:p>
            <a:r>
              <a:rPr lang="en-US" altLang="zh-CN" dirty="0"/>
              <a:t>random data is:74 </a:t>
            </a:r>
          </a:p>
        </p:txBody>
      </p:sp>
    </p:spTree>
    <p:extLst>
      <p:ext uri="{BB962C8B-B14F-4D97-AF65-F5344CB8AC3E}">
        <p14:creationId xmlns:p14="http://schemas.microsoft.com/office/powerpoint/2010/main" val="3221081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8585D1-68D8-6358-A927-0B36E084600C}"/>
              </a:ext>
            </a:extLst>
          </p:cNvPr>
          <p:cNvSpPr>
            <a:spLocks noGrp="1"/>
          </p:cNvSpPr>
          <p:nvPr>
            <p:ph type="body" sz="quarter" idx="16"/>
          </p:nvPr>
        </p:nvSpPr>
        <p:spPr/>
        <p:txBody>
          <a:bodyPr/>
          <a:lstStyle/>
          <a:p>
            <a:r>
              <a:rPr lang="en-US" altLang="zh-CN" dirty="0"/>
              <a:t>2.5.1</a:t>
            </a:r>
            <a:r>
              <a:rPr lang="zh-CN" altLang="en-US" dirty="0"/>
              <a:t>案例问题描述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D68FB8-87E8-A1E3-6440-CD056174225E}"/>
                  </a:ext>
                </a:extLst>
              </p:cNvPr>
              <p:cNvSpPr>
                <a:spLocks noGrp="1"/>
              </p:cNvSpPr>
              <p:nvPr>
                <p:ph sz="quarter" idx="17"/>
              </p:nvPr>
            </p:nvSpPr>
            <p:spPr>
              <a:xfrm>
                <a:off x="467544" y="1988840"/>
                <a:ext cx="8247290" cy="4176464"/>
              </a:xfrm>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假设某钢结构构件的受力</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计算如公式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w</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𝐸𝐺</m:t>
                        </m:r>
                      </m:num>
                      <m:den>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𝑒𝐿</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den>
                    </m:f>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(2-3)</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中：π是圆周率，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是自然常数，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是构件的弹性模量和剪变模量，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是构件长度，这三个变量均是浮点数，</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β</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是受力系数，其定义如公式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β</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1−2</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en>
                        </m:f>
                      </m:e>
                    </m:rad>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(2-4)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是构件两端的弯矩，是浮点数，</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φ</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的定义如公式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φ</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sup>
                    </m:sSup>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den>
                        </m:f>
                      </m:e>
                    </m:rad>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(2-5)</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是自然常数，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是构件上的轴力，</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同公式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请编写程序完成该构件的受力计算，要求：从键盘输入各个变量。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F3D68FB8-87E8-A1E3-6440-CD056174225E}"/>
                  </a:ext>
                </a:extLst>
              </p:cNvPr>
              <p:cNvSpPr>
                <a:spLocks noGrp="1" noRot="1" noChangeAspect="1" noMove="1" noResize="1" noEditPoints="1" noAdjustHandles="1" noChangeArrowheads="1" noChangeShapeType="1" noTextEdit="1"/>
              </p:cNvSpPr>
              <p:nvPr>
                <p:ph sz="quarter" idx="17"/>
              </p:nvPr>
            </p:nvSpPr>
            <p:spPr>
              <a:xfrm>
                <a:off x="467544" y="1988840"/>
                <a:ext cx="8247290" cy="4176464"/>
              </a:xfrm>
              <a:blipFill>
                <a:blip r:embed="rId2"/>
                <a:stretch>
                  <a:fillRect l="-665" t="-1168" r="-591" b="-292"/>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8C7E9B24-3297-E68B-A440-166F5E0BFABA}"/>
              </a:ext>
            </a:extLst>
          </p:cNvPr>
          <p:cNvSpPr>
            <a:spLocks noGrp="1"/>
          </p:cNvSpPr>
          <p:nvPr>
            <p:ph type="body" sz="quarter" idx="13"/>
          </p:nvPr>
        </p:nvSpPr>
        <p:spPr/>
        <p:txBody>
          <a:bodyPr/>
          <a:lstStyle/>
          <a:p>
            <a:r>
              <a:rPr lang="en-US" altLang="zh-CN" dirty="0"/>
              <a:t>2.5</a:t>
            </a:r>
            <a:r>
              <a:rPr lang="zh-CN" altLang="en-US" dirty="0"/>
              <a:t>顺序结构案例项目</a:t>
            </a:r>
            <a:r>
              <a:rPr lang="en-US" altLang="zh-CN" dirty="0"/>
              <a:t>—</a:t>
            </a:r>
            <a:r>
              <a:rPr lang="zh-CN" altLang="en-US" dirty="0"/>
              <a:t>钢结构构件受力计算</a:t>
            </a:r>
          </a:p>
        </p:txBody>
      </p:sp>
    </p:spTree>
    <p:extLst>
      <p:ext uri="{BB962C8B-B14F-4D97-AF65-F5344CB8AC3E}">
        <p14:creationId xmlns:p14="http://schemas.microsoft.com/office/powerpoint/2010/main" val="1251272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2A79329-FBCF-E6D5-37B7-98EEB762F4D3}"/>
              </a:ext>
            </a:extLst>
          </p:cNvPr>
          <p:cNvSpPr>
            <a:spLocks noGrp="1"/>
          </p:cNvSpPr>
          <p:nvPr>
            <p:ph type="body" sz="quarter" idx="16"/>
          </p:nvPr>
        </p:nvSpPr>
        <p:spPr/>
        <p:txBody>
          <a:bodyPr/>
          <a:lstStyle/>
          <a:p>
            <a:r>
              <a:rPr lang="en-US" altLang="zh-CN" dirty="0"/>
              <a:t>2.5.2 </a:t>
            </a:r>
            <a:r>
              <a:rPr lang="zh-CN" altLang="en-US" dirty="0"/>
              <a:t>案例分析</a:t>
            </a:r>
          </a:p>
        </p:txBody>
      </p:sp>
      <p:sp>
        <p:nvSpPr>
          <p:cNvPr id="3" name="内容占位符 2">
            <a:extLst>
              <a:ext uri="{FF2B5EF4-FFF2-40B4-BE49-F238E27FC236}">
                <a16:creationId xmlns:a16="http://schemas.microsoft.com/office/drawing/2014/main" id="{D13D38C2-47D8-AA4E-75DD-1398E8B6FD95}"/>
              </a:ext>
            </a:extLst>
          </p:cNvPr>
          <p:cNvSpPr>
            <a:spLocks noGrp="1"/>
          </p:cNvSpPr>
          <p:nvPr>
            <p:ph sz="quarter" idx="17"/>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）程序中的变量和常量定义分析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）程序中的常用函数分析</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）程序中的公式计算顺序分析</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）程序中的输入输出语句设计</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程序中表达式语句分析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8681D701-FA4F-B1A8-8009-D9351A967DA5}"/>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729957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5C86A5-BD59-462F-9656-06A6BE5ACF91}"/>
              </a:ext>
            </a:extLst>
          </p:cNvPr>
          <p:cNvSpPr>
            <a:spLocks noGrp="1"/>
          </p:cNvSpPr>
          <p:nvPr>
            <p:ph type="body" sz="quarter" idx="16"/>
          </p:nvPr>
        </p:nvSpPr>
        <p:spPr/>
        <p:txBody>
          <a:bodyPr/>
          <a:lstStyle/>
          <a:p>
            <a:r>
              <a:rPr lang="en-US" altLang="zh-CN" dirty="0"/>
              <a:t>2.5.3 </a:t>
            </a:r>
            <a:r>
              <a:rPr lang="zh-CN" altLang="en-US" dirty="0"/>
              <a:t>案例代码编写</a:t>
            </a:r>
          </a:p>
        </p:txBody>
      </p:sp>
      <p:sp>
        <p:nvSpPr>
          <p:cNvPr id="4" name="文本占位符 3">
            <a:extLst>
              <a:ext uri="{FF2B5EF4-FFF2-40B4-BE49-F238E27FC236}">
                <a16:creationId xmlns:a16="http://schemas.microsoft.com/office/drawing/2014/main" id="{FA6A0076-DE57-9A17-C0B8-165855E9CBE6}"/>
              </a:ext>
            </a:extLst>
          </p:cNvPr>
          <p:cNvSpPr>
            <a:spLocks noGrp="1"/>
          </p:cNvSpPr>
          <p:nvPr>
            <p:ph type="body" sz="quarter" idx="13"/>
          </p:nvPr>
        </p:nvSpPr>
        <p:spPr/>
        <p:txBody>
          <a:bodyPr/>
          <a:lstStyle/>
          <a:p>
            <a:endParaRPr lang="zh-CN" altLang="en-US"/>
          </a:p>
        </p:txBody>
      </p:sp>
      <p:sp>
        <p:nvSpPr>
          <p:cNvPr id="5" name="内容占位符 4">
            <a:extLst>
              <a:ext uri="{FF2B5EF4-FFF2-40B4-BE49-F238E27FC236}">
                <a16:creationId xmlns:a16="http://schemas.microsoft.com/office/drawing/2014/main" id="{70D3E566-705A-638B-4907-B344A88EEAC6}"/>
              </a:ext>
            </a:extLst>
          </p:cNvPr>
          <p:cNvSpPr>
            <a:spLocks noGrp="1"/>
          </p:cNvSpPr>
          <p:nvPr>
            <p:ph sz="quarter" idx="17"/>
          </p:nvPr>
        </p:nvSpPr>
        <p:spPr/>
        <p:txBody>
          <a:bodyPr/>
          <a:lstStyle/>
          <a:p>
            <a:endParaRPr lang="zh-CN" altLang="en-US" dirty="0"/>
          </a:p>
        </p:txBody>
      </p:sp>
      <p:pic>
        <p:nvPicPr>
          <p:cNvPr id="8" name="图片 7">
            <a:extLst>
              <a:ext uri="{FF2B5EF4-FFF2-40B4-BE49-F238E27FC236}">
                <a16:creationId xmlns:a16="http://schemas.microsoft.com/office/drawing/2014/main" id="{A4672EA6-A0D0-DA36-692F-75BEC431910E}"/>
              </a:ext>
            </a:extLst>
          </p:cNvPr>
          <p:cNvPicPr>
            <a:picLocks noChangeAspect="1"/>
          </p:cNvPicPr>
          <p:nvPr/>
        </p:nvPicPr>
        <p:blipFill>
          <a:blip r:embed="rId2"/>
          <a:stretch>
            <a:fillRect/>
          </a:stretch>
        </p:blipFill>
        <p:spPr>
          <a:xfrm>
            <a:off x="457200" y="1988840"/>
            <a:ext cx="5235711" cy="4808576"/>
          </a:xfrm>
          <a:prstGeom prst="rect">
            <a:avLst/>
          </a:prstGeom>
        </p:spPr>
      </p:pic>
    </p:spTree>
    <p:extLst>
      <p:ext uri="{BB962C8B-B14F-4D97-AF65-F5344CB8AC3E}">
        <p14:creationId xmlns:p14="http://schemas.microsoft.com/office/powerpoint/2010/main" val="8707740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6B8985-248F-726D-CAF4-D9F411ACB02E}"/>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2BD30191-1F20-245D-5CD3-52F1CF6DE091}"/>
              </a:ext>
            </a:extLst>
          </p:cNvPr>
          <p:cNvSpPr>
            <a:spLocks noGrp="1"/>
          </p:cNvSpPr>
          <p:nvPr>
            <p:ph sz="quarter" idx="17"/>
          </p:nvPr>
        </p:nvSpPr>
        <p:spPr/>
        <p:txBody>
          <a:bodyPr/>
          <a:lstStyle/>
          <a:p>
            <a:pPr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运行结果：</a:t>
            </a:r>
          </a:p>
          <a:p>
            <a:pPr indent="266700"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请输入构件弹性模量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和构件轴力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（用逗号分隔）：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2,3</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请输入构件两端的弯矩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（用逗号分隔）：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请输入构件剪变模量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和长度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（用逗号分隔）：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5,6</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tabLst>
                <a:tab pos="228600" algn="l"/>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钢结构构件受力为：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  0.54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670638A8-4D90-FE9C-CA96-288A61784BD9}"/>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9626402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1430C5-24E5-AA8E-9B2F-0D14A24FE639}"/>
              </a:ext>
            </a:extLst>
          </p:cNvPr>
          <p:cNvSpPr>
            <a:spLocks noGrp="1"/>
          </p:cNvSpPr>
          <p:nvPr>
            <p:ph type="body" sz="quarter" idx="17"/>
          </p:nvPr>
        </p:nvSpPr>
        <p:spPr/>
        <p:txBody>
          <a:bodyPr/>
          <a:lstStyle/>
          <a:p>
            <a:pPr lvl="0"/>
            <a:r>
              <a:rPr lang="en-US" altLang="zh-CN" sz="2000" kern="100" dirty="0">
                <a:effectLst/>
                <a:cs typeface="Times New Roman" panose="02020603050405020304" pitchFamily="18" charset="0"/>
              </a:rPr>
              <a:t>C</a:t>
            </a:r>
            <a:r>
              <a:rPr lang="zh-CN" altLang="zh-CN" sz="2000" kern="100" dirty="0">
                <a:effectLst/>
                <a:cs typeface="Times New Roman" panose="02020603050405020304" pitchFamily="18" charset="0"/>
              </a:rPr>
              <a:t>的基本数据类型</a:t>
            </a:r>
            <a:r>
              <a:rPr lang="zh-CN" altLang="en-US" sz="2000" kern="100" dirty="0">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int, float, double, </a:t>
            </a:r>
            <a:r>
              <a:rPr lang="en-US" altLang="zh-CN" sz="2000" kern="100" dirty="0">
                <a:solidFill>
                  <a:srgbClr val="0070C0"/>
                </a:solidFill>
                <a:cs typeface="Times New Roman" panose="02020603050405020304" pitchFamily="18" charset="0"/>
              </a:rPr>
              <a:t>char</a:t>
            </a:r>
            <a:endParaRPr lang="en-US" altLang="zh-CN" sz="2000" kern="100" dirty="0">
              <a:solidFill>
                <a:srgbClr val="0070C0"/>
              </a:solidFill>
              <a:effectLst/>
              <a:cs typeface="Times New Roman" panose="02020603050405020304" pitchFamily="18" charset="0"/>
            </a:endParaRPr>
          </a:p>
          <a:p>
            <a:pPr lvl="0"/>
            <a:r>
              <a:rPr lang="en-US" altLang="zh-CN" sz="2000" kern="100" dirty="0">
                <a:effectLst/>
                <a:cs typeface="Times New Roman" panose="02020603050405020304" pitchFamily="18" charset="0"/>
              </a:rPr>
              <a:t>C</a:t>
            </a:r>
            <a:r>
              <a:rPr lang="zh-CN" altLang="zh-CN" sz="2000" kern="100" dirty="0">
                <a:effectLst/>
                <a:cs typeface="Times New Roman" panose="02020603050405020304" pitchFamily="18" charset="0"/>
              </a:rPr>
              <a:t>语言的语句结构和类别</a:t>
            </a:r>
            <a:r>
              <a:rPr lang="zh-CN" altLang="en-US" sz="2000" kern="100" dirty="0">
                <a:cs typeface="Times New Roman" panose="02020603050405020304" pitchFamily="18" charset="0"/>
              </a:rPr>
              <a:t>：</a:t>
            </a:r>
            <a:r>
              <a:rPr lang="zh-CN" altLang="en-US" sz="2000" kern="100" dirty="0">
                <a:solidFill>
                  <a:srgbClr val="0070C0"/>
                </a:solidFill>
                <a:effectLst/>
                <a:cs typeface="Times New Roman" panose="02020603050405020304" pitchFamily="18" charset="0"/>
              </a:rPr>
              <a:t>表达式语句、控制语句、函数调用语句、复合语句、空语句</a:t>
            </a:r>
            <a:endParaRPr lang="en-US" altLang="zh-CN" sz="2000" kern="100" dirty="0">
              <a:solidFill>
                <a:srgbClr val="0070C0"/>
              </a:solidFill>
              <a:effectLst/>
              <a:cs typeface="Times New Roman" panose="02020603050405020304" pitchFamily="18" charset="0"/>
            </a:endParaRPr>
          </a:p>
          <a:p>
            <a:pPr lvl="0"/>
            <a:r>
              <a:rPr lang="en-US" altLang="zh-CN" sz="2000" kern="100" dirty="0">
                <a:effectLst/>
                <a:cs typeface="Times New Roman" panose="02020603050405020304" pitchFamily="18" charset="0"/>
              </a:rPr>
              <a:t>C</a:t>
            </a:r>
            <a:r>
              <a:rPr lang="zh-CN" altLang="zh-CN" sz="2000" kern="100" dirty="0">
                <a:effectLst/>
                <a:cs typeface="Times New Roman" panose="02020603050405020304" pitchFamily="18" charset="0"/>
              </a:rPr>
              <a:t>语言中常见的算术运算</a:t>
            </a:r>
            <a:r>
              <a:rPr lang="zh-CN" altLang="en-US" sz="2000" kern="100" dirty="0">
                <a:effectLst/>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a:t>
            </a:r>
            <a:r>
              <a:rPr lang="zh-CN" altLang="en-US" sz="2000" kern="100" dirty="0">
                <a:solidFill>
                  <a:srgbClr val="0070C0"/>
                </a:solidFill>
                <a:effectLst/>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a:t>
            </a:r>
            <a:r>
              <a:rPr lang="zh-CN" altLang="en-US" sz="2000" kern="100" dirty="0">
                <a:solidFill>
                  <a:srgbClr val="0070C0"/>
                </a:solidFill>
                <a:effectLst/>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a:t>
            </a:r>
            <a:r>
              <a:rPr lang="zh-CN" altLang="en-US" sz="2000" kern="100" dirty="0">
                <a:solidFill>
                  <a:srgbClr val="0070C0"/>
                </a:solidFill>
                <a:effectLst/>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 %</a:t>
            </a:r>
            <a:endParaRPr lang="en-US" altLang="zh-CN" sz="2000" kern="100" dirty="0">
              <a:effectLst/>
              <a:cs typeface="Times New Roman" panose="02020603050405020304" pitchFamily="18" charset="0"/>
            </a:endParaRPr>
          </a:p>
          <a:p>
            <a:pPr lvl="0"/>
            <a:r>
              <a:rPr lang="zh-CN" altLang="zh-CN" sz="2000" kern="100" dirty="0">
                <a:effectLst/>
                <a:cs typeface="Times New Roman" panose="02020603050405020304" pitchFamily="18" charset="0"/>
              </a:rPr>
              <a:t>数据类型转换的类别和方法</a:t>
            </a:r>
            <a:r>
              <a:rPr lang="zh-CN" altLang="en-US" sz="2000" kern="100" dirty="0">
                <a:cs typeface="Times New Roman" panose="02020603050405020304" pitchFamily="18" charset="0"/>
              </a:rPr>
              <a:t>：</a:t>
            </a:r>
            <a:r>
              <a:rPr lang="zh-CN" altLang="en-US" sz="2000" kern="100" dirty="0">
                <a:solidFill>
                  <a:srgbClr val="0070C0"/>
                </a:solidFill>
                <a:effectLst/>
                <a:cs typeface="Times New Roman" panose="02020603050405020304" pitchFamily="18" charset="0"/>
              </a:rPr>
              <a:t>自动转换、强制转换</a:t>
            </a:r>
            <a:endParaRPr lang="en-US" altLang="zh-CN" sz="2000" kern="100" dirty="0">
              <a:solidFill>
                <a:srgbClr val="0070C0"/>
              </a:solidFill>
              <a:effectLst/>
              <a:cs typeface="Times New Roman" panose="02020603050405020304" pitchFamily="18" charset="0"/>
            </a:endParaRPr>
          </a:p>
          <a:p>
            <a:pPr lvl="0"/>
            <a:r>
              <a:rPr lang="zh-CN" altLang="zh-CN" sz="2000" kern="100" dirty="0">
                <a:effectLst/>
                <a:cs typeface="Times New Roman" panose="02020603050405020304" pitchFamily="18" charset="0"/>
              </a:rPr>
              <a:t>自增自减运算、赋值运算、逗号运算</a:t>
            </a:r>
            <a:r>
              <a:rPr lang="en-US" altLang="zh-CN" sz="2000" kern="100" dirty="0">
                <a:effectLst/>
                <a:cs typeface="Times New Roman" panose="02020603050405020304" pitchFamily="18" charset="0"/>
              </a:rPr>
              <a:t>: </a:t>
            </a:r>
            <a:r>
              <a:rPr lang="en-US" altLang="zh-CN" sz="2000" kern="100" dirty="0">
                <a:solidFill>
                  <a:srgbClr val="0070C0"/>
                </a:solidFill>
                <a:effectLst/>
                <a:cs typeface="Times New Roman" panose="02020603050405020304" pitchFamily="18" charset="0"/>
              </a:rPr>
              <a:t>++, --, =, ,</a:t>
            </a:r>
          </a:p>
          <a:p>
            <a:pPr lvl="0"/>
            <a:r>
              <a:rPr lang="zh-CN" altLang="zh-CN" sz="2000" kern="100" dirty="0">
                <a:effectLst/>
                <a:cs typeface="Times New Roman" panose="02020603050405020304" pitchFamily="18" charset="0"/>
              </a:rPr>
              <a:t>格式化输出函数、格式化输入函数</a:t>
            </a:r>
            <a:r>
              <a:rPr lang="zh-CN" altLang="en-US" sz="2000" kern="100" dirty="0">
                <a:cs typeface="Times New Roman" panose="02020603050405020304" pitchFamily="18" charset="0"/>
              </a:rPr>
              <a:t>：</a:t>
            </a:r>
            <a:r>
              <a:rPr lang="en-US" altLang="zh-CN" sz="2000" kern="100" dirty="0" err="1">
                <a:solidFill>
                  <a:srgbClr val="0070C0"/>
                </a:solidFill>
                <a:effectLst/>
                <a:cs typeface="Times New Roman" panose="02020603050405020304" pitchFamily="18" charset="0"/>
              </a:rPr>
              <a:t>printf</a:t>
            </a:r>
            <a:r>
              <a:rPr lang="en-US" altLang="zh-CN" sz="2000" kern="100" dirty="0">
                <a:solidFill>
                  <a:srgbClr val="0070C0"/>
                </a:solidFill>
                <a:effectLst/>
                <a:cs typeface="Times New Roman" panose="02020603050405020304" pitchFamily="18" charset="0"/>
              </a:rPr>
              <a:t>(), </a:t>
            </a:r>
            <a:r>
              <a:rPr lang="en-US" altLang="zh-CN" sz="2000" kern="100" dirty="0" err="1">
                <a:solidFill>
                  <a:srgbClr val="0070C0"/>
                </a:solidFill>
                <a:effectLst/>
                <a:cs typeface="Times New Roman" panose="02020603050405020304" pitchFamily="18" charset="0"/>
              </a:rPr>
              <a:t>scanf</a:t>
            </a:r>
            <a:r>
              <a:rPr lang="en-US" altLang="zh-CN" sz="2000" kern="100" dirty="0">
                <a:solidFill>
                  <a:srgbClr val="0070C0"/>
                </a:solidFill>
                <a:effectLst/>
                <a:cs typeface="Times New Roman" panose="02020603050405020304" pitchFamily="18" charset="0"/>
              </a:rPr>
              <a:t>()</a:t>
            </a:r>
          </a:p>
          <a:p>
            <a:pPr lvl="0"/>
            <a:r>
              <a:rPr lang="zh-CN" altLang="zh-CN" sz="2000" kern="100" dirty="0">
                <a:effectLst/>
                <a:cs typeface="Times New Roman" panose="02020603050405020304" pitchFamily="18" charset="0"/>
              </a:rPr>
              <a:t>数学函数、标准函数等常用函数的使用</a:t>
            </a:r>
            <a:r>
              <a:rPr lang="zh-CN" altLang="en-US" sz="2000" kern="100" dirty="0">
                <a:solidFill>
                  <a:srgbClr val="0070C0"/>
                </a:solidFill>
                <a:cs typeface="Times New Roman" panose="02020603050405020304" pitchFamily="18" charset="0"/>
              </a:rPr>
              <a:t>：</a:t>
            </a:r>
            <a:r>
              <a:rPr lang="en-US" altLang="zh-CN" sz="2000" kern="100" dirty="0">
                <a:solidFill>
                  <a:srgbClr val="0070C0"/>
                </a:solidFill>
                <a:effectLst/>
                <a:cs typeface="Times New Roman" panose="02020603050405020304" pitchFamily="18" charset="0"/>
              </a:rPr>
              <a:t>#include, </a:t>
            </a:r>
            <a:r>
              <a:rPr lang="zh-CN" altLang="en-US" sz="2000" kern="100" dirty="0">
                <a:solidFill>
                  <a:srgbClr val="0070C0"/>
                </a:solidFill>
                <a:effectLst/>
                <a:cs typeface="Times New Roman" panose="02020603050405020304" pitchFamily="18" charset="0"/>
              </a:rPr>
              <a:t>调用</a:t>
            </a:r>
            <a:endParaRPr lang="en-US" altLang="zh-CN" sz="2000" kern="100" dirty="0">
              <a:solidFill>
                <a:srgbClr val="0070C0"/>
              </a:solidFill>
              <a:effectLst/>
              <a:cs typeface="Times New Roman" panose="02020603050405020304" pitchFamily="18" charset="0"/>
            </a:endParaRPr>
          </a:p>
          <a:p>
            <a:pPr lvl="0"/>
            <a:endParaRPr lang="zh-CN" altLang="en-US" sz="2800" b="1" kern="1200" dirty="0">
              <a:solidFill>
                <a:schemeClr val="accent1">
                  <a:lumMod val="75000"/>
                </a:schemeClr>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424364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662C88-124E-CA4C-D75E-CBEE83C0B2BE}"/>
              </a:ext>
            </a:extLst>
          </p:cNvPr>
          <p:cNvSpPr>
            <a:spLocks noGrp="1"/>
          </p:cNvSpPr>
          <p:nvPr>
            <p:ph type="body" sz="quarter" idx="16"/>
          </p:nvPr>
        </p:nvSpPr>
        <p:spPr/>
        <p:txBody>
          <a:bodyPr/>
          <a:lstStyle/>
          <a:p>
            <a:r>
              <a:rPr lang="zh-CN" altLang="zh-CN" sz="2400" u="none" strike="noStrike" kern="100" spc="0" dirty="0">
                <a:effectLst/>
              </a:rPr>
              <a:t>数据类型限定符</a:t>
            </a:r>
          </a:p>
          <a:p>
            <a:endParaRPr lang="zh-CN" altLang="en-US" dirty="0"/>
          </a:p>
        </p:txBody>
      </p:sp>
      <p:sp>
        <p:nvSpPr>
          <p:cNvPr id="3" name="内容占位符 2">
            <a:extLst>
              <a:ext uri="{FF2B5EF4-FFF2-40B4-BE49-F238E27FC236}">
                <a16:creationId xmlns:a16="http://schemas.microsoft.com/office/drawing/2014/main" id="{EEE1426D-48B8-15C7-8D8D-47673B430E62}"/>
              </a:ext>
            </a:extLst>
          </p:cNvPr>
          <p:cNvSpPr>
            <a:spLocks noGrp="1"/>
          </p:cNvSpPr>
          <p:nvPr>
            <p:ph sz="quarter" idx="17"/>
          </p:nvPr>
        </p:nvSpPr>
        <p:spPr/>
        <p:txBody>
          <a:bodyPr/>
          <a:lstStyle/>
          <a:p>
            <a:pPr marL="285750" indent="-285750" algn="just">
              <a:lnSpc>
                <a:spcPct val="150000"/>
              </a:lnSpc>
              <a:buFont typeface="Wingdings" panose="05000000000000000000" pitchFamily="2" charset="2"/>
              <a:buChar char="l"/>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个数据类型</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限定符</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short, long, signed, unsigned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个限定符的作用：</a:t>
            </a:r>
            <a:endPar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p>
            <a:pPr lvl="0">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hort</a:t>
            </a:r>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long</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限定数据的长度</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short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修饰后，该类型占用的空间要比原来的基本类型</a:t>
            </a:r>
            <a:r>
              <a:rPr lang="zh-CN" altLang="zh-CN" sz="1800" b="1" kern="100" dirty="0">
                <a:effectLst/>
                <a:latin typeface="黑体" panose="02010609060101010101" pitchFamily="49" charset="-122"/>
                <a:ea typeface="黑体" panose="02010609060101010101" pitchFamily="49" charset="-122"/>
                <a:cs typeface="Times New Roman" panose="02020603050405020304" pitchFamily="18" charset="0"/>
              </a:rPr>
              <a:t>更小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的作用与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short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正好相反，它会占用</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更大</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的内存空间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pPr>
            <a:r>
              <a:rPr lang="zh-CN" altLang="en-US" sz="1800" dirty="0"/>
              <a:t>（</a:t>
            </a:r>
            <a:r>
              <a:rPr lang="en-US" altLang="zh-CN" sz="1800" dirty="0"/>
              <a:t>2</a:t>
            </a:r>
            <a:r>
              <a:rPr lang="zh-CN" altLang="en-US" sz="1800" dirty="0"/>
              <a:t>）</a:t>
            </a:r>
            <a:r>
              <a:rPr lang="en-US" altLang="zh-CN" sz="1800" b="1" dirty="0"/>
              <a:t>signed</a:t>
            </a:r>
            <a:r>
              <a:rPr lang="zh-CN" altLang="en-US" sz="1800" b="1" dirty="0"/>
              <a:t>、</a:t>
            </a:r>
            <a:r>
              <a:rPr lang="en-US" altLang="zh-CN" sz="1800" b="1" dirty="0"/>
              <a:t>unsigned</a:t>
            </a:r>
            <a:r>
              <a:rPr lang="zh-CN" altLang="en-US" sz="1800" b="1" dirty="0"/>
              <a:t>：</a:t>
            </a:r>
            <a:r>
              <a:rPr lang="zh-CN" altLang="en-US" sz="1800" dirty="0"/>
              <a:t>限定数据的符号。</a:t>
            </a:r>
            <a:endParaRPr lang="en-US" altLang="zh-CN" sz="1800" dirty="0"/>
          </a:p>
          <a:p>
            <a:pPr lvl="0">
              <a:lnSpc>
                <a:spcPct val="150000"/>
              </a:lnSpc>
            </a:pPr>
            <a:r>
              <a:rPr lang="zh-CN" altLang="en-US" sz="1800" dirty="0"/>
              <a:t>用</a:t>
            </a:r>
            <a:r>
              <a:rPr lang="en-US" altLang="zh-CN" sz="1800" dirty="0"/>
              <a:t>unsigned</a:t>
            </a:r>
            <a:r>
              <a:rPr lang="zh-CN" altLang="en-US" sz="1800" dirty="0"/>
              <a:t>限定的数称为</a:t>
            </a:r>
            <a:r>
              <a:rPr lang="zh-CN" altLang="en-US" sz="1800" dirty="0">
                <a:latin typeface="黑体" panose="02010609060101010101" pitchFamily="49" charset="-122"/>
                <a:ea typeface="黑体" panose="02010609060101010101" pitchFamily="49" charset="-122"/>
              </a:rPr>
              <a:t>无符号数</a:t>
            </a:r>
            <a:r>
              <a:rPr lang="zh-CN" altLang="en-US" sz="1800" dirty="0"/>
              <a:t>；</a:t>
            </a:r>
            <a:endParaRPr lang="en-US" altLang="zh-CN" sz="1800" dirty="0"/>
          </a:p>
          <a:p>
            <a:pPr lvl="0">
              <a:lnSpc>
                <a:spcPct val="150000"/>
              </a:lnSpc>
            </a:pPr>
            <a:r>
              <a:rPr lang="en-US" altLang="zh-CN" sz="1800" dirty="0"/>
              <a:t>signed</a:t>
            </a:r>
            <a:r>
              <a:rPr lang="zh-CN" altLang="en-US" sz="1800" dirty="0"/>
              <a:t>为有符号数，包括了负整数。默认情况下，</a:t>
            </a:r>
            <a:r>
              <a:rPr lang="en-US" altLang="zh-CN" sz="1800" dirty="0"/>
              <a:t>int</a:t>
            </a:r>
            <a:r>
              <a:rPr lang="zh-CN" altLang="en-US" sz="1800" dirty="0"/>
              <a:t>是</a:t>
            </a:r>
            <a:r>
              <a:rPr lang="zh-CN" altLang="en-US" sz="1800" dirty="0">
                <a:latin typeface="黑体" panose="02010609060101010101" pitchFamily="49" charset="-122"/>
                <a:ea typeface="黑体" panose="02010609060101010101" pitchFamily="49" charset="-122"/>
              </a:rPr>
              <a:t>有符号数</a:t>
            </a:r>
            <a:r>
              <a:rPr lang="zh-CN" altLang="en-US" sz="1800" dirty="0"/>
              <a:t>。</a:t>
            </a:r>
          </a:p>
          <a:p>
            <a:pPr lvl="0"/>
            <a:endParaRPr lang="zh-CN" altLang="en-US" sz="1800" dirty="0"/>
          </a:p>
        </p:txBody>
      </p:sp>
      <p:sp>
        <p:nvSpPr>
          <p:cNvPr id="4" name="文本占位符 3">
            <a:extLst>
              <a:ext uri="{FF2B5EF4-FFF2-40B4-BE49-F238E27FC236}">
                <a16:creationId xmlns:a16="http://schemas.microsoft.com/office/drawing/2014/main" id="{4DCBE37E-1F27-DA00-A9B3-553BA140FF2A}"/>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5096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869E85C-C283-3B9C-2D0E-B23F6621D84E}"/>
              </a:ext>
            </a:extLst>
          </p:cNvPr>
          <p:cNvSpPr>
            <a:spLocks noGrp="1"/>
          </p:cNvSpPr>
          <p:nvPr>
            <p:ph type="body" sz="quarter" idx="16"/>
          </p:nvPr>
        </p:nvSpPr>
        <p:spPr/>
        <p:txBody>
          <a:bodyPr/>
          <a:lstStyle/>
          <a:p>
            <a:endParaRPr lang="zh-CN" altLang="en-US"/>
          </a:p>
        </p:txBody>
      </p:sp>
      <p:sp>
        <p:nvSpPr>
          <p:cNvPr id="3" name="内容占位符 2">
            <a:extLst>
              <a:ext uri="{FF2B5EF4-FFF2-40B4-BE49-F238E27FC236}">
                <a16:creationId xmlns:a16="http://schemas.microsoft.com/office/drawing/2014/main" id="{C3A9DA79-913A-77CE-7B1A-FA0277F0C820}"/>
              </a:ext>
            </a:extLst>
          </p:cNvPr>
          <p:cNvSpPr>
            <a:spLocks noGrp="1"/>
          </p:cNvSpPr>
          <p:nvPr>
            <p:ph sz="quarter" idx="17"/>
          </p:nvPr>
        </p:nvSpPr>
        <p:spPr/>
        <p:txBody>
          <a:bodyPr/>
          <a:lstStyle/>
          <a:p>
            <a:pPr lvl="0" fontAlgn="base">
              <a:lnSpc>
                <a:spcPct val="150000"/>
              </a:lnSpc>
              <a:buClr>
                <a:srgbClr val="000000"/>
              </a:buClr>
            </a:pPr>
            <a:r>
              <a:rPr lang="en-US" altLang="zh-CN" sz="2000" b="1" u="none" strike="noStrike" kern="100" spc="0" dirty="0" err="1">
                <a:effectLst/>
                <a:latin typeface="Times New Roman" panose="02020603050405020304" pitchFamily="18" charset="0"/>
                <a:ea typeface="黑体" panose="02010609060101010101" pitchFamily="49" charset="-122"/>
                <a:cs typeface="Times New Roman" panose="02020603050405020304" pitchFamily="18" charset="0"/>
              </a:rPr>
              <a:t>sizeof</a:t>
            </a:r>
            <a:r>
              <a:rPr lang="en-US" altLang="zh-CN" sz="2000" b="1" u="none" strike="noStrike" kern="100" spc="0" dirty="0">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b="1" u="none" strike="noStrike" kern="100" spc="0" dirty="0">
                <a:effectLst/>
                <a:latin typeface="黑体" panose="02010609060101010101" pitchFamily="49" charset="-122"/>
                <a:ea typeface="黑体" panose="02010609060101010101" pitchFamily="49" charset="-122"/>
              </a:rPr>
              <a:t>运算符</a:t>
            </a:r>
          </a:p>
          <a:p>
            <a:pPr marL="285750" indent="-285750" algn="just">
              <a:lnSpc>
                <a:spcPct val="150000"/>
              </a:lnSpc>
              <a:buFont typeface="Wingdings" panose="05000000000000000000" pitchFamily="2" charset="2"/>
              <a:buChar char="l"/>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作用：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获取数据长度</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格式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sizeof</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(type)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返回值：</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返回</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type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类型所占的存储字节个数。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文本占位符 3">
            <a:extLst>
              <a:ext uri="{FF2B5EF4-FFF2-40B4-BE49-F238E27FC236}">
                <a16:creationId xmlns:a16="http://schemas.microsoft.com/office/drawing/2014/main" id="{AA27B581-0A47-3C0F-CD90-78D16DA831F6}"/>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863104156"/>
      </p:ext>
    </p:extLst>
  </p:cSld>
  <p:clrMapOvr>
    <a:masterClrMapping/>
  </p:clrMapOvr>
</p:sld>
</file>

<file path=ppt/theme/theme1.xml><?xml version="1.0" encoding="utf-8"?>
<a:theme xmlns:a="http://schemas.openxmlformats.org/drawingml/2006/main" name="C教材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a:spPr>
      <a:bodyPr anchor="ctr"/>
      <a:lstStyle>
        <a:defPPr algn="ctr" eaLnBrk="1" fontAlgn="auto" hangingPunct="1">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TotalTime>
  <Words>4182</Words>
  <Application>Microsoft Office PowerPoint</Application>
  <PresentationFormat>全屏显示(4:3)</PresentationFormat>
  <Paragraphs>403</Paragraphs>
  <Slides>75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黑体</vt:lpstr>
      <vt:lpstr>宋体</vt:lpstr>
      <vt:lpstr>微软雅黑</vt:lpstr>
      <vt:lpstr>Arial</vt:lpstr>
      <vt:lpstr>Calibri</vt:lpstr>
      <vt:lpstr>Cambria</vt:lpstr>
      <vt:lpstr>Cambria Math</vt:lpstr>
      <vt:lpstr>Times New Roman</vt:lpstr>
      <vt:lpstr>Wingdings</vt:lpstr>
      <vt:lpstr>C教材模版</vt:lpstr>
      <vt:lpstr>第2章 C语言程序初体验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远山 林</dc:creator>
  <cp:lastModifiedBy>World Hello</cp:lastModifiedBy>
  <cp:revision>184</cp:revision>
  <dcterms:created xsi:type="dcterms:W3CDTF">2024-07-31T14:49:52Z</dcterms:created>
  <dcterms:modified xsi:type="dcterms:W3CDTF">2024-08-06T10:19:25Z</dcterms:modified>
</cp:coreProperties>
</file>