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00.xml" ContentType="application/vnd.openxmlformats-officedocument.presentationml.tag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70" r:id="rId6"/>
    <p:sldId id="318" r:id="rId7"/>
    <p:sldId id="358" r:id="rId8"/>
    <p:sldId id="319" r:id="rId9"/>
    <p:sldId id="321" r:id="rId10"/>
    <p:sldId id="322" r:id="rId11"/>
    <p:sldId id="323" r:id="rId12"/>
    <p:sldId id="324" r:id="rId13"/>
    <p:sldId id="325" r:id="rId14"/>
    <p:sldId id="326" r:id="rId15"/>
    <p:sldId id="327" r:id="rId16"/>
    <p:sldId id="328" r:id="rId17"/>
    <p:sldId id="329" r:id="rId18"/>
    <p:sldId id="342" r:id="rId19"/>
    <p:sldId id="330" r:id="rId20"/>
    <p:sldId id="331" r:id="rId21"/>
    <p:sldId id="333" r:id="rId22"/>
    <p:sldId id="332" r:id="rId23"/>
    <p:sldId id="334" r:id="rId24"/>
    <p:sldId id="336" r:id="rId25"/>
    <p:sldId id="338" r:id="rId26"/>
    <p:sldId id="337" r:id="rId27"/>
    <p:sldId id="340" r:id="rId28"/>
    <p:sldId id="341" r:id="rId29"/>
    <p:sldId id="343" r:id="rId30"/>
    <p:sldId id="335" r:id="rId31"/>
    <p:sldId id="355" r:id="rId32"/>
    <p:sldId id="344" r:id="rId33"/>
    <p:sldId id="345" r:id="rId34"/>
    <p:sldId id="346" r:id="rId35"/>
    <p:sldId id="348" r:id="rId36"/>
    <p:sldId id="354" r:id="rId37"/>
    <p:sldId id="347" r:id="rId38"/>
    <p:sldId id="349" r:id="rId39"/>
    <p:sldId id="350" r:id="rId40"/>
    <p:sldId id="351" r:id="rId41"/>
    <p:sldId id="352" r:id="rId42"/>
    <p:sldId id="353"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18D3AAE0-7626-4E28-991E-4211FF64D9DB}">
          <p14:sldIdLst>
            <p14:sldId id="256"/>
            <p14:sldId id="257"/>
            <p14:sldId id="258"/>
            <p14:sldId id="259"/>
            <p14:sldId id="270"/>
            <p14:sldId id="318"/>
            <p14:sldId id="358"/>
            <p14:sldId id="319"/>
            <p14:sldId id="321"/>
            <p14:sldId id="322"/>
            <p14:sldId id="323"/>
            <p14:sldId id="324"/>
            <p14:sldId id="325"/>
            <p14:sldId id="326"/>
            <p14:sldId id="327"/>
            <p14:sldId id="328"/>
            <p14:sldId id="329"/>
            <p14:sldId id="342"/>
            <p14:sldId id="330"/>
            <p14:sldId id="331"/>
            <p14:sldId id="333"/>
            <p14:sldId id="332"/>
            <p14:sldId id="334"/>
            <p14:sldId id="336"/>
            <p14:sldId id="338"/>
            <p14:sldId id="337"/>
            <p14:sldId id="340"/>
            <p14:sldId id="341"/>
            <p14:sldId id="343"/>
            <p14:sldId id="335"/>
            <p14:sldId id="355"/>
            <p14:sldId id="344"/>
            <p14:sldId id="345"/>
            <p14:sldId id="346"/>
            <p14:sldId id="348"/>
            <p14:sldId id="354"/>
            <p14:sldId id="347"/>
            <p14:sldId id="349"/>
            <p14:sldId id="350"/>
            <p14:sldId id="351"/>
            <p14:sldId id="352"/>
            <p14:sldId id="35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ys"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6D7"/>
    <a:srgbClr val="C5C9D9"/>
    <a:srgbClr val="C5D7DB"/>
    <a:srgbClr val="C4DDD3"/>
    <a:srgbClr val="C4DFC4"/>
    <a:srgbClr val="D5E0C4"/>
    <a:srgbClr val="C5D2DA"/>
    <a:srgbClr val="C5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C149A-2768-4871-A646-4415B5AEDDA9}" v="24" dt="2024-07-31T15:22:35.05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244" autoAdjust="0"/>
  </p:normalViewPr>
  <p:slideViewPr>
    <p:cSldViewPr>
      <p:cViewPr varScale="1">
        <p:scale>
          <a:sx n="109" d="100"/>
          <a:sy n="109" d="100"/>
        </p:scale>
        <p:origin x="-14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t>
        <a:bodyPr/>
        <a:lstStyle/>
        <a:p>
          <a:endParaRPr lang="zh-CN" altLang="en-US"/>
        </a:p>
      </dgm:t>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t>
        <a:bodyPr/>
        <a:lstStyle/>
        <a:p>
          <a:endParaRPr lang="zh-CN" altLang="en-US"/>
        </a:p>
      </dgm:t>
    </dgm:pt>
  </dgm:ptLst>
  <dgm:cxnLst>
    <dgm:cxn modelId="{48BCE1F9-8001-4B65-9A6B-CC2634F14B82}" srcId="{A2FA95E6-20AE-4424-BF2E-085960ACC303}" destId="{E416B851-D3E9-4704-ABCF-6A8FB6C1887A}" srcOrd="0" destOrd="0" parTransId="{0260C1D6-D8C0-4294-ABE8-A60A10B53602}" sibTransId="{D50981F3-679B-4CE9-9AA5-41FC05F778CF}"/>
    <dgm:cxn modelId="{334B77CF-EB93-4987-9C9A-7B5861A8E449}" type="presOf" srcId="{E416B851-D3E9-4704-ABCF-6A8FB6C1887A}" destId="{3D102004-D88D-40DD-8850-F001CB09A20D}" srcOrd="0" destOrd="0" presId="urn:microsoft.com/office/officeart/2005/8/layout/vList2"/>
    <dgm:cxn modelId="{37E602A7-1000-4240-88D3-7EF930B9D8C0}" type="presOf" srcId="{A2FA95E6-20AE-4424-BF2E-085960ACC303}" destId="{3D53212D-E5ED-4F46-B906-D9E1C9FD94E9}" srcOrd="0" destOrd="0" presId="urn:microsoft.com/office/officeart/2005/8/layout/vList2"/>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AF469D7-9704-476B-A1A3-99055D35411A}" type="datetimeFigureOut">
              <a:rPr lang="zh-CN" altLang="en-US"/>
              <a:pPr>
                <a:defRPr/>
              </a:pPr>
              <a:t>2024/8/4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48423DFC-B605-4D42-9250-06D4EC6F7893}" type="slidenum">
              <a:rPr lang="zh-CN" altLang="en-US"/>
              <a:pPr>
                <a:defRPr/>
              </a:pPr>
              <a:t>‹#›</a:t>
            </a:fld>
            <a:endParaRPr lang="zh-CN" altLang="en-US"/>
          </a:p>
        </p:txBody>
      </p:sp>
    </p:spTree>
    <p:extLst>
      <p:ext uri="{BB962C8B-B14F-4D97-AF65-F5344CB8AC3E}">
        <p14:creationId xmlns:p14="http://schemas.microsoft.com/office/powerpoint/2010/main" val="39815507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653136"/>
            <a:ext cx="6400800" cy="1296144"/>
          </a:xfrm>
        </p:spPr>
        <p:txBody>
          <a:bodyPr/>
          <a:lstStyle>
            <a:lvl1pPr marL="0" indent="0" algn="ctr">
              <a:buNone/>
              <a:defRPr>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E1D6006-6E46-4CA8-96A3-D6458F4D5A6E}" type="datetimeFigureOut">
              <a:rPr lang="zh-CN" altLang="en-US"/>
              <a:pPr>
                <a:defRPr/>
              </a:pPr>
              <a:t>2024/8/4</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80215A6F-E5BE-426E-BFC9-36067E6ECE4A}" type="slidenum">
              <a:rPr lang="zh-CN" altLang="en-US"/>
              <a:pPr>
                <a:defRPr/>
              </a:pPr>
              <a:t>‹#›</a:t>
            </a:fld>
            <a:endParaRPr lang="zh-CN" altLang="en-US"/>
          </a:p>
        </p:txBody>
      </p:sp>
      <p:sp>
        <p:nvSpPr>
          <p:cNvPr id="7" name="矩形 6"/>
          <p:cNvSpPr/>
          <p:nvPr userDrawn="1"/>
        </p:nvSpPr>
        <p:spPr>
          <a:xfrm>
            <a:off x="0" y="1699356"/>
            <a:ext cx="9144000" cy="2357437"/>
          </a:xfrm>
          <a:prstGeom prst="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4071938"/>
            <a:ext cx="9144000" cy="2143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562473"/>
            <a:ext cx="7772400" cy="794519"/>
          </a:xfrm>
          <a:prstGeom prst="rect">
            <a:avLst/>
          </a:prstGeom>
        </p:spPr>
        <p:txBody>
          <a:bodyPr/>
          <a:lstStyle>
            <a:lvl1pPr algn="ctr" rtl="0" eaLnBrk="1" fontAlgn="base" hangingPunct="1">
              <a:spcBef>
                <a:spcPct val="0"/>
              </a:spcBef>
              <a:spcAft>
                <a:spcPct val="0"/>
              </a:spcAft>
              <a:defRPr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37CB323-F620-4644-9494-E0DFD0D416D1}"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8ACEE8-EB98-4E99-880E-BF0E6F84E93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17675CBA-D54D-4247-9F79-41D9CCF397BB}"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33B340-0BF3-4BA7-B8B7-F7AEB1E2062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9634016E-217A-4D0E-8109-7EE50AE4A469}" type="datetimeFigureOut">
              <a:rPr lang="zh-CN" altLang="en-US"/>
              <a:pPr>
                <a:defRPr/>
              </a:pPr>
              <a:t>2024/8/4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FECCF0-497A-42FA-A5C5-C1768B70E01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B21B1E6-975C-4995-BA48-8A11475CA287}" type="datetimeFigureOut">
              <a:rPr lang="zh-CN" altLang="en-US"/>
              <a:pPr>
                <a:defRPr/>
              </a:pPr>
              <a:t>2024/8/4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94BBA2-7C7A-46B8-85E5-1B2AA0ADF57D}"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7EB262-796A-4EAB-8117-941E1DECB007}" type="datetimeFigureOut">
              <a:rPr lang="zh-CN" altLang="en-US"/>
              <a:pPr>
                <a:defRPr/>
              </a:pPr>
              <a:t>2024/8/4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B135BF1-C40C-427B-BA2E-0D60139A96B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835DDB-9E60-4152-A276-6A6D27EF1695}"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8840C2-35A9-46B8-8B02-E8590DB1407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94E0AB-D52B-41E3-B8E1-395D9F792D5A}"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447634-BB17-46D9-97A5-CBA193115D27}"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3703D7E5-8E84-4755-9663-CFD559248EBC}"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90F7D1-9964-4500-8246-AB2115293869}"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07FDB9C1-9FF6-4A7E-A098-3B8CD955C87F}"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04C8D0-82BA-4D04-AD80-02B0309B418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5231409"/>
          </a:xfrm>
        </p:spPr>
        <p:txBody>
          <a:bodyPr/>
          <a:lstStyle>
            <a:lvl1pPr marL="342900" indent="-342900">
              <a:lnSpc>
                <a:spcPct val="150000"/>
              </a:lnSpc>
              <a:buFont typeface="Wingdings" panose="05000000000000000000" pitchFamily="2" charset="2"/>
              <a:buChar char="u"/>
              <a:defRPr sz="2400">
                <a:latin typeface="微软雅黑" panose="020B0503020204020204" pitchFamily="34" charset="-122"/>
                <a:ea typeface="微软雅黑" panose="020B0503020204020204" pitchFamily="34" charset="-122"/>
              </a:defRPr>
            </a:lvl1pPr>
            <a:lvl2pPr marL="742950" indent="-285750">
              <a:lnSpc>
                <a:spcPct val="150000"/>
              </a:lnSpc>
              <a:buFont typeface="Wingdings" panose="05000000000000000000" pitchFamily="2" charset="2"/>
              <a:buChar char="Ø"/>
              <a:defRPr sz="2200">
                <a:latin typeface="微软雅黑" panose="020B0503020204020204" pitchFamily="34" charset="-122"/>
                <a:ea typeface="微软雅黑" panose="020B0503020204020204" pitchFamily="34" charset="-122"/>
              </a:defRPr>
            </a:lvl2pPr>
            <a:lvl3pPr>
              <a:lnSpc>
                <a:spcPct val="150000"/>
              </a:lnSpc>
              <a:defRPr sz="22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graphicFrame>
        <p:nvGraphicFramePr>
          <p:cNvPr id="15" name="图示 14"/>
          <p:cNvGraphicFramePr/>
          <p:nvPr userDrawn="1">
            <p:extLst>
              <p:ext uri="{D42A27DB-BD31-4B8C-83A1-F6EECF244321}">
                <p14:modId xmlns:p14="http://schemas.microsoft.com/office/powerpoint/2010/main" val="50344576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占位符 12"/>
          <p:cNvSpPr>
            <a:spLocks noGrp="1"/>
          </p:cNvSpPr>
          <p:nvPr>
            <p:ph type="body" sz="quarter" idx="16"/>
          </p:nvPr>
        </p:nvSpPr>
        <p:spPr>
          <a:xfrm>
            <a:off x="611561" y="1252155"/>
            <a:ext cx="4392488" cy="504701"/>
          </a:xfrm>
        </p:spPr>
        <p:txBody>
          <a:bodyPr/>
          <a:lstStyle>
            <a:lvl1pPr marL="0" indent="0">
              <a:buNone/>
              <a:defRPr lang="zh-CN" altLang="en-US" sz="24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
        <p:nvSpPr>
          <p:cNvPr id="11" name="内容占位符 10"/>
          <p:cNvSpPr>
            <a:spLocks noGrp="1"/>
          </p:cNvSpPr>
          <p:nvPr>
            <p:ph sz="quarter" idx="17"/>
          </p:nvPr>
        </p:nvSpPr>
        <p:spPr>
          <a:xfrm>
            <a:off x="539552" y="2060848"/>
            <a:ext cx="8247290" cy="3815581"/>
          </a:xfrm>
        </p:spPr>
        <p:txBody>
          <a:bodyPr/>
          <a:lstStyle>
            <a:lvl1pPr marL="0" indent="0">
              <a:buNone/>
              <a:defRPr/>
            </a:lvl1pPr>
          </a:lstStyle>
          <a:p>
            <a:pPr lvl="0"/>
            <a:r>
              <a:rPr lang="zh-CN" altLang="en-US" dirty="0"/>
              <a:t>单击此处编辑母版文本样式</a:t>
            </a:r>
          </a:p>
        </p:txBody>
      </p:sp>
      <p:sp>
        <p:nvSpPr>
          <p:cNvPr id="2" name="矩形 1">
            <a:extLst>
              <a:ext uri="{FF2B5EF4-FFF2-40B4-BE49-F238E27FC236}">
                <a16:creationId xmlns:a16="http://schemas.microsoft.com/office/drawing/2014/main" xmlns="" id="{97445860-8612-F97E-6845-3EFE5E763B7D}"/>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6A69A312-F33A-3CA9-3592-6DC72B332FD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xmlns="" id="{B3D5BBD0-51FB-F875-FA8E-480899DF50E4}"/>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4498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3" name="文本占位符 2"/>
          <p:cNvSpPr>
            <a:spLocks noGrp="1"/>
          </p:cNvSpPr>
          <p:nvPr>
            <p:ph type="body" sz="quarter" idx="17"/>
          </p:nvPr>
        </p:nvSpPr>
        <p:spPr>
          <a:xfrm>
            <a:off x="539750" y="1988840"/>
            <a:ext cx="8280400" cy="4248472"/>
          </a:xfrm>
        </p:spPr>
        <p:txBody>
          <a:bodyPr/>
          <a:lstStyle>
            <a:lvl1pPr marL="342900" indent="-342900">
              <a:lnSpc>
                <a:spcPct val="150000"/>
              </a:lnSpc>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nSpc>
                <a:spcPct val="150000"/>
              </a:lnSpc>
              <a:buFont typeface="Wingdings" panose="05000000000000000000" pitchFamily="2" charset="2"/>
              <a:buChar char="ü"/>
              <a:defRPr sz="2200"/>
            </a:lvl2pPr>
          </a:lstStyle>
          <a:p>
            <a:pPr lvl="0"/>
            <a:r>
              <a:rPr lang="zh-CN" altLang="en-US" dirty="0"/>
              <a:t>单击此处编辑母版文本样式</a:t>
            </a:r>
          </a:p>
          <a:p>
            <a:pPr lvl="1"/>
            <a:r>
              <a:rPr lang="zh-CN" altLang="en-US" dirty="0"/>
              <a:t>二级</a:t>
            </a:r>
          </a:p>
        </p:txBody>
      </p:sp>
      <p:sp>
        <p:nvSpPr>
          <p:cNvPr id="2" name="矩形 1">
            <a:extLst>
              <a:ext uri="{FF2B5EF4-FFF2-40B4-BE49-F238E27FC236}">
                <a16:creationId xmlns:a16="http://schemas.microsoft.com/office/drawing/2014/main" xmlns="" id="{902FA5AA-F121-D09F-F9BC-7140EBD6031B}"/>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xmlns="" id="{C85D82E1-C8DB-03BE-9344-4E39FA10053D}"/>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a:extLst>
              <a:ext uri="{FF2B5EF4-FFF2-40B4-BE49-F238E27FC236}">
                <a16:creationId xmlns:a16="http://schemas.microsoft.com/office/drawing/2014/main" xmlns="" id="{46BBA011-C3B5-7E44-4580-965A8E7129F8}"/>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2" name="图示 11">
            <a:extLst>
              <a:ext uri="{FF2B5EF4-FFF2-40B4-BE49-F238E27FC236}">
                <a16:creationId xmlns:a16="http://schemas.microsoft.com/office/drawing/2014/main" xmlns="" id="{DE809D4B-FCFE-6618-859E-3074FC44E4FA}"/>
              </a:ext>
            </a:extLst>
          </p:cNvPr>
          <p:cNvGraphicFramePr/>
          <p:nvPr userDrawn="1">
            <p:extLst>
              <p:ext uri="{D42A27DB-BD31-4B8C-83A1-F6EECF244321}">
                <p14:modId xmlns:p14="http://schemas.microsoft.com/office/powerpoint/2010/main" val="62595004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占位符 12">
            <a:extLst>
              <a:ext uri="{FF2B5EF4-FFF2-40B4-BE49-F238E27FC236}">
                <a16:creationId xmlns:a16="http://schemas.microsoft.com/office/drawing/2014/main" xmlns="" id="{037294EB-6F8C-392B-85D6-BCAA4C6535C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335502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程序代码">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xmlns="" id="{CC3ECA4F-EFC8-7E08-74CA-FEDB601282DE}"/>
              </a:ext>
            </a:extLst>
          </p:cNvPr>
          <p:cNvCxnSpPr>
            <a:cxnSpLocks/>
          </p:cNvCxnSpPr>
          <p:nvPr userDrawn="1"/>
        </p:nvCxnSpPr>
        <p:spPr>
          <a:xfrm>
            <a:off x="4427984" y="1916832"/>
            <a:ext cx="0" cy="436090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文本占位符 20"/>
          <p:cNvSpPr>
            <a:spLocks noGrp="1"/>
          </p:cNvSpPr>
          <p:nvPr>
            <p:ph type="body" sz="quarter" idx="17"/>
          </p:nvPr>
        </p:nvSpPr>
        <p:spPr>
          <a:xfrm>
            <a:off x="179512"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2" name="文本占位符 20"/>
          <p:cNvSpPr>
            <a:spLocks noGrp="1"/>
          </p:cNvSpPr>
          <p:nvPr>
            <p:ph type="body" sz="quarter" idx="18"/>
          </p:nvPr>
        </p:nvSpPr>
        <p:spPr>
          <a:xfrm>
            <a:off x="4572000"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 name="矩形 1">
            <a:extLst>
              <a:ext uri="{FF2B5EF4-FFF2-40B4-BE49-F238E27FC236}">
                <a16:creationId xmlns:a16="http://schemas.microsoft.com/office/drawing/2014/main" xmlns="" id="{86C7EB2B-B792-F210-11CA-EDC232F0EB00}"/>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B740702A-36FE-BF34-F188-C70B332809C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xmlns="" id="{6A12C65A-1ECA-3733-B01B-CF37548DEBFE}"/>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xmlns="" id="{BC22DBD0-16D7-5637-CB1F-CE10DE49EC00}"/>
              </a:ext>
            </a:extLst>
          </p:cNvPr>
          <p:cNvGraphicFramePr/>
          <p:nvPr userDrawn="1">
            <p:extLst>
              <p:ext uri="{D42A27DB-BD31-4B8C-83A1-F6EECF244321}">
                <p14:modId xmlns:p14="http://schemas.microsoft.com/office/powerpoint/2010/main" val="3273503521"/>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xmlns="" id="{EB3578EC-9381-BB52-D036-966B545A958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255805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xmlns="" id="{CC3ECA4F-EFC8-7E08-74CA-FEDB601282DE}"/>
              </a:ext>
            </a:extLst>
          </p:cNvPr>
          <p:cNvCxnSpPr/>
          <p:nvPr userDrawn="1"/>
        </p:nvCxnSpPr>
        <p:spPr>
          <a:xfrm>
            <a:off x="4427984" y="2060848"/>
            <a:ext cx="0" cy="4104456"/>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0" name="文本占位符 39"/>
          <p:cNvSpPr>
            <a:spLocks noGrp="1"/>
          </p:cNvSpPr>
          <p:nvPr>
            <p:ph type="body" sz="quarter" idx="19"/>
          </p:nvPr>
        </p:nvSpPr>
        <p:spPr>
          <a:xfrm>
            <a:off x="323850"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二级</a:t>
            </a:r>
          </a:p>
        </p:txBody>
      </p:sp>
      <p:sp>
        <p:nvSpPr>
          <p:cNvPr id="41" name="文本占位符 39"/>
          <p:cNvSpPr>
            <a:spLocks noGrp="1"/>
          </p:cNvSpPr>
          <p:nvPr>
            <p:ph type="body" sz="quarter" idx="20"/>
          </p:nvPr>
        </p:nvSpPr>
        <p:spPr>
          <a:xfrm>
            <a:off x="4559821"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二级</a:t>
            </a:r>
          </a:p>
        </p:txBody>
      </p:sp>
      <p:sp>
        <p:nvSpPr>
          <p:cNvPr id="2" name="矩形 1">
            <a:extLst>
              <a:ext uri="{FF2B5EF4-FFF2-40B4-BE49-F238E27FC236}">
                <a16:creationId xmlns:a16="http://schemas.microsoft.com/office/drawing/2014/main" xmlns="" id="{5298DB55-05BD-C636-68EE-3C4F2C0152C5}"/>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3D76F21D-1A3B-741A-8B5D-8817B5829C9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xmlns="" id="{0FF4BDD8-6F8D-54E4-A8F0-2733E6EFA757}"/>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xmlns="" id="{AAB37769-9A95-D1C0-94D3-3ACB926574D6}"/>
              </a:ext>
            </a:extLst>
          </p:cNvPr>
          <p:cNvGraphicFramePr/>
          <p:nvPr userDrawn="1">
            <p:extLst>
              <p:ext uri="{D42A27DB-BD31-4B8C-83A1-F6EECF244321}">
                <p14:modId xmlns:p14="http://schemas.microsoft.com/office/powerpoint/2010/main" val="195146690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占位符 12">
            <a:extLst>
              <a:ext uri="{FF2B5EF4-FFF2-40B4-BE49-F238E27FC236}">
                <a16:creationId xmlns:a16="http://schemas.microsoft.com/office/drawing/2014/main" xmlns="" id="{0E6B0A3E-EF62-F3CD-2796-053B7FA437F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7210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13" name="文本占位符 12"/>
          <p:cNvSpPr>
            <a:spLocks noGrp="1"/>
          </p:cNvSpPr>
          <p:nvPr>
            <p:ph type="body" sz="quarter" idx="14"/>
          </p:nvPr>
        </p:nvSpPr>
        <p:spPr>
          <a:xfrm>
            <a:off x="323850" y="2059657"/>
            <a:ext cx="8496300" cy="4177655"/>
          </a:xfrm>
        </p:spPr>
        <p:txBody>
          <a:bodyPr/>
          <a:lstStyle>
            <a:lvl1pPr>
              <a:lnSpc>
                <a:spcPct val="150000"/>
              </a:lnSpc>
              <a:defRPr lang="zh-CN" altLang="en-US" sz="2400" b="1" kern="1200" dirty="0" smtClean="0">
                <a:solidFill>
                  <a:prstClr val="black">
                    <a:hueOff val="0"/>
                    <a:satOff val="0"/>
                    <a:lumOff val="0"/>
                    <a:alphaOff val="0"/>
                  </a:prstClr>
                </a:solidFill>
                <a:latin typeface="微软雅黑" pitchFamily="34" charset="-122"/>
                <a:ea typeface="微软雅黑" pitchFamily="34" charset="-122"/>
                <a:cs typeface="+mn-cs"/>
              </a:defRPr>
            </a:lvl1pPr>
            <a:lvl2pPr marL="742950" indent="-285750">
              <a:lnSpc>
                <a:spcPct val="150000"/>
              </a:lnSpc>
              <a:buFont typeface="Arial" pitchFamily="34" charset="0"/>
              <a:buChar char="•"/>
              <a:defRPr lang="zh-CN" altLang="en-US" sz="2400" b="1" kern="1200" dirty="0" smtClean="0">
                <a:solidFill>
                  <a:schemeClr val="tx1"/>
                </a:solidFill>
                <a:latin typeface="Arial" charset="0"/>
                <a:ea typeface="宋体" pitchFamily="2" charset="-122"/>
                <a:cs typeface="+mn-cs"/>
              </a:defRPr>
            </a:lvl2pPr>
          </a:lstStyle>
          <a:p>
            <a:pPr lvl="0"/>
            <a:r>
              <a:rPr lang="zh-CN" altLang="en-US" dirty="0"/>
              <a:t>单击此处编辑母版文本样式</a:t>
            </a:r>
          </a:p>
          <a:p>
            <a:pPr lvl="1"/>
            <a:r>
              <a:rPr lang="zh-CN" altLang="en-US" dirty="0"/>
              <a:t>二级</a:t>
            </a:r>
          </a:p>
        </p:txBody>
      </p:sp>
      <p:sp>
        <p:nvSpPr>
          <p:cNvPr id="12" name="矩形 11">
            <a:extLst>
              <a:ext uri="{FF2B5EF4-FFF2-40B4-BE49-F238E27FC236}">
                <a16:creationId xmlns:a16="http://schemas.microsoft.com/office/drawing/2014/main" xmlns="" id="{6037ECB9-7D51-D8F4-A0F7-5FAFCE19977F}"/>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2CD4EB76-D036-A1BE-7F23-75C70CD7CC93}"/>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占位符 2">
            <a:extLst>
              <a:ext uri="{FF2B5EF4-FFF2-40B4-BE49-F238E27FC236}">
                <a16:creationId xmlns:a16="http://schemas.microsoft.com/office/drawing/2014/main" xmlns="" id="{02288E44-8C82-BD76-2BCC-17B70526DCD9}"/>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8" name="图示 17">
            <a:extLst>
              <a:ext uri="{FF2B5EF4-FFF2-40B4-BE49-F238E27FC236}">
                <a16:creationId xmlns:a16="http://schemas.microsoft.com/office/drawing/2014/main" xmlns="" id="{82FD220C-3877-6037-6EDC-9009E3AC1AAF}"/>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文本占位符 12">
            <a:extLst>
              <a:ext uri="{FF2B5EF4-FFF2-40B4-BE49-F238E27FC236}">
                <a16:creationId xmlns:a16="http://schemas.microsoft.com/office/drawing/2014/main" xmlns="" id="{0E53FDD7-E8B5-34E3-CCE7-1B95C481A783}"/>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387085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上文字下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41" name="文本占位符 40"/>
          <p:cNvSpPr>
            <a:spLocks noGrp="1"/>
          </p:cNvSpPr>
          <p:nvPr>
            <p:ph type="body" sz="quarter" idx="17"/>
          </p:nvPr>
        </p:nvSpPr>
        <p:spPr>
          <a:xfrm>
            <a:off x="539750" y="2091818"/>
            <a:ext cx="8280722" cy="1553082"/>
          </a:xfrm>
        </p:spPr>
        <p:txBody>
          <a:bodyPr/>
          <a:lstStyle>
            <a:lvl1pPr>
              <a:defRPr lang="zh-CN" altLang="en-US" sz="2400" b="1"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dirty="0"/>
              <a:t>单击此处编辑母版文本样式</a:t>
            </a:r>
          </a:p>
        </p:txBody>
      </p:sp>
      <p:sp>
        <p:nvSpPr>
          <p:cNvPr id="47" name="内容占位符 46"/>
          <p:cNvSpPr>
            <a:spLocks noGrp="1"/>
          </p:cNvSpPr>
          <p:nvPr>
            <p:ph sz="quarter" idx="18"/>
          </p:nvPr>
        </p:nvSpPr>
        <p:spPr>
          <a:xfrm>
            <a:off x="539750" y="3789040"/>
            <a:ext cx="8280721" cy="2232348"/>
          </a:xfrm>
        </p:spPr>
        <p:txBody>
          <a:bodyP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2" name="矩形 1">
            <a:extLst>
              <a:ext uri="{FF2B5EF4-FFF2-40B4-BE49-F238E27FC236}">
                <a16:creationId xmlns:a16="http://schemas.microsoft.com/office/drawing/2014/main" xmlns="" id="{CD20C22B-97F2-05DA-C7FC-FC64D644B1D1}"/>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06BB0E08-CFAD-7C42-1D81-2A7F777154A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xmlns="" id="{C6BB1AE6-C714-3D5F-B255-273C321A7D65}"/>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xmlns="" id="{6CA121E6-6277-179B-B32B-77B3C0B6F616}"/>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xmlns="" id="{8A3B705D-D54B-F322-6CB2-FFE08BD388F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26660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小结">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27384"/>
            <a:ext cx="9144000" cy="1143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1115616"/>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占位符 40"/>
          <p:cNvSpPr>
            <a:spLocks noGrp="1"/>
          </p:cNvSpPr>
          <p:nvPr>
            <p:ph type="body" sz="quarter" idx="17"/>
          </p:nvPr>
        </p:nvSpPr>
        <p:spPr>
          <a:xfrm>
            <a:off x="539750" y="1412776"/>
            <a:ext cx="8352730" cy="4752528"/>
          </a:xfrm>
        </p:spPr>
        <p:txBody>
          <a:bodyPr/>
          <a:lstStyle>
            <a:lvl1pPr>
              <a:lnSpc>
                <a:spcPct val="150000"/>
              </a:lnSpc>
              <a:buFont typeface="+mj-lt"/>
              <a:buAutoNum type="arabicPeriod"/>
              <a:defRPr lang="zh-CN" altLang="en-US" sz="2800" b="1" kern="1200" dirty="0" smtClean="0">
                <a:solidFill>
                  <a:prstClr val="black">
                    <a:hueOff val="0"/>
                    <a:satOff val="0"/>
                    <a:lumOff val="0"/>
                    <a:alphaOff val="0"/>
                  </a:prstClr>
                </a:solidFill>
                <a:latin typeface="微软雅黑" pitchFamily="34" charset="-122"/>
                <a:ea typeface="微软雅黑" pitchFamily="34" charset="-122"/>
                <a:cs typeface="+mn-cs"/>
              </a:defRPr>
            </a:lvl1pPr>
          </a:lstStyle>
          <a:p>
            <a:pPr lvl="0"/>
            <a:r>
              <a:rPr lang="zh-CN" altLang="en-US" dirty="0"/>
              <a:t>单击此处编辑母版文本样式</a:t>
            </a:r>
          </a:p>
        </p:txBody>
      </p:sp>
      <p:sp>
        <p:nvSpPr>
          <p:cNvPr id="20" name="TextBox 5"/>
          <p:cNvSpPr txBox="1">
            <a:spLocks noChangeArrowheads="1"/>
          </p:cNvSpPr>
          <p:nvPr userDrawn="1"/>
        </p:nvSpPr>
        <p:spPr bwMode="auto">
          <a:xfrm>
            <a:off x="539552" y="252016"/>
            <a:ext cx="7715250" cy="584200"/>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本章小结</a:t>
            </a:r>
          </a:p>
        </p:txBody>
      </p:sp>
    </p:spTree>
    <p:extLst>
      <p:ext uri="{BB962C8B-B14F-4D97-AF65-F5344CB8AC3E}">
        <p14:creationId xmlns:p14="http://schemas.microsoft.com/office/powerpoint/2010/main" val="31383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6ED159C-1A6F-47B8-BAC2-AA324F133C9B}" type="datetimeFigureOut">
              <a:rPr lang="zh-CN" altLang="en-US"/>
              <a:pPr>
                <a:defRPr/>
              </a:pPr>
              <a:t>2024/8/4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057CFEFE-8A8B-4519-9E22-38B8C87590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 id="2147483661" r:id="rId5"/>
    <p:sldLayoutId id="2147483664" r:id="rId6"/>
    <p:sldLayoutId id="2147483662" r:id="rId7"/>
    <p:sldLayoutId id="2147483663" r:id="rId8"/>
    <p:sldLayoutId id="2147483667"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xStyles>
    <p:titleStyle>
      <a:lvl1pPr algn="ctr" rtl="0" eaLnBrk="1" fontAlgn="base" hangingPunct="1">
        <a:spcBef>
          <a:spcPct val="0"/>
        </a:spcBef>
        <a:spcAft>
          <a:spcPct val="0"/>
        </a:spcAft>
        <a:defRPr lang="zh-CN" altLang="en-US" sz="4000" b="1" kern="1200" dirty="0">
          <a:solidFill>
            <a:schemeClr val="bg1"/>
          </a:solidFill>
          <a:latin typeface="Calibri" pitchFamily="34" charset="0"/>
          <a:ea typeface="宋体" pitchFamily="2" charset="-122"/>
          <a:cs typeface="+mn-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7.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0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3.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p:txBody>
          <a:bodyPr/>
          <a:lstStyle/>
          <a:p>
            <a:r>
              <a:rPr lang="zh-CN" altLang="en-US" dirty="0" smtClean="0"/>
              <a:t>第</a:t>
            </a:r>
            <a:r>
              <a:rPr lang="en-US" altLang="zh-CN" dirty="0" smtClean="0"/>
              <a:t>3</a:t>
            </a:r>
            <a:r>
              <a:rPr lang="zh-CN" altLang="en-US" dirty="0" smtClean="0"/>
              <a:t>章  选择结构</a:t>
            </a:r>
            <a:endParaRPr lang="zh-CN" altLang="en-US" dirty="0"/>
          </a:p>
        </p:txBody>
      </p:sp>
    </p:spTree>
    <p:extLst>
      <p:ext uri="{BB962C8B-B14F-4D97-AF65-F5344CB8AC3E}">
        <p14:creationId xmlns:p14="http://schemas.microsoft.com/office/powerpoint/2010/main" val="38289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pPr marL="0" lvl="2" indent="0">
              <a:buNone/>
            </a:pPr>
            <a:r>
              <a:rPr lang="zh-CN" altLang="zh-CN" sz="2800" b="1" dirty="0" smtClean="0">
                <a:solidFill>
                  <a:schemeClr val="bg1"/>
                </a:solidFill>
                <a:latin typeface="微软雅黑" pitchFamily="34" charset="-122"/>
                <a:ea typeface="微软雅黑" pitchFamily="34" charset="-122"/>
              </a:rPr>
              <a:t>双分支结构</a:t>
            </a:r>
            <a:r>
              <a:rPr lang="en-US" altLang="zh-CN" sz="2800" b="1" dirty="0" smtClean="0">
                <a:solidFill>
                  <a:schemeClr val="bg1"/>
                </a:solidFill>
                <a:latin typeface="微软雅黑" pitchFamily="34" charset="-122"/>
                <a:ea typeface="微软雅黑" pitchFamily="34" charset="-122"/>
              </a:rPr>
              <a:t>if-else</a:t>
            </a:r>
            <a:r>
              <a:rPr lang="zh-CN" altLang="zh-CN" sz="2800" b="1" dirty="0" smtClean="0">
                <a:solidFill>
                  <a:schemeClr val="bg1"/>
                </a:solidFill>
                <a:latin typeface="微软雅黑" pitchFamily="34" charset="-122"/>
                <a:ea typeface="微软雅黑" pitchFamily="34" charset="-122"/>
              </a:rPr>
              <a:t>语句</a:t>
            </a:r>
            <a:endParaRPr lang="zh-CN" altLang="zh-CN" sz="2800" b="1" dirty="0">
              <a:solidFill>
                <a:schemeClr val="bg1"/>
              </a:solidFill>
              <a:latin typeface="微软雅黑" pitchFamily="34" charset="-122"/>
              <a:ea typeface="微软雅黑" pitchFamily="34" charset="-122"/>
            </a:endParaRP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1" indent="0">
              <a:buNone/>
            </a:pPr>
            <a:r>
              <a:rPr lang="en-US" altLang="zh-CN" sz="3200" b="1" dirty="0" smtClean="0">
                <a:solidFill>
                  <a:schemeClr val="bg1"/>
                </a:solidFill>
                <a:latin typeface="微软雅黑" pitchFamily="34" charset="-122"/>
                <a:ea typeface="微软雅黑" pitchFamily="34" charset="-122"/>
              </a:rPr>
              <a:t>3.2</a:t>
            </a:r>
            <a:r>
              <a:rPr lang="zh-CN" altLang="zh-CN" sz="3200" b="1" dirty="0" smtClean="0">
                <a:solidFill>
                  <a:schemeClr val="bg1"/>
                </a:solidFill>
                <a:latin typeface="微软雅黑" pitchFamily="34" charset="-122"/>
                <a:ea typeface="微软雅黑" pitchFamily="34" charset="-122"/>
              </a:rPr>
              <a:t>一起</a:t>
            </a:r>
            <a:r>
              <a:rPr lang="zh-CN" altLang="zh-CN" sz="3200" b="1" dirty="0">
                <a:solidFill>
                  <a:schemeClr val="bg1"/>
                </a:solidFill>
                <a:latin typeface="微软雅黑" pitchFamily="34" charset="-122"/>
                <a:ea typeface="微软雅黑" pitchFamily="34" charset="-122"/>
              </a:rPr>
              <a:t>来评优</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396044" y="1916832"/>
            <a:ext cx="6300192" cy="4321183"/>
          </a:xfrm>
          <a:prstGeom prst="rect">
            <a:avLst/>
          </a:prstGeom>
          <a:noFill/>
        </p:spPr>
        <p:txBody>
          <a:bodyPr wrap="square" rtlCol="0">
            <a:spAutoFit/>
          </a:bodyPr>
          <a:lstStyle/>
          <a:p>
            <a:pPr eaLnBrk="1" hangingPunct="1">
              <a:lnSpc>
                <a:spcPct val="150000"/>
              </a:lnSpc>
              <a:spcBef>
                <a:spcPct val="20000"/>
              </a:spcBef>
            </a:pPr>
            <a:r>
              <a:rPr lang="zh-CN" altLang="zh-CN"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）双分支结构</a:t>
            </a:r>
            <a:r>
              <a:rPr lang="en-US" altLang="zh-CN" sz="2000" b="1" dirty="0" smtClean="0">
                <a:latin typeface="微软雅黑" pitchFamily="34" charset="-122"/>
                <a:ea typeface="微软雅黑" pitchFamily="34" charset="-122"/>
              </a:rPr>
              <a:t>if-else</a:t>
            </a:r>
            <a:r>
              <a:rPr lang="zh-CN" altLang="zh-CN" sz="2000" b="1" dirty="0" smtClean="0">
                <a:latin typeface="微软雅黑" pitchFamily="34" charset="-122"/>
                <a:ea typeface="微软雅黑" pitchFamily="34" charset="-122"/>
              </a:rPr>
              <a:t>语句的格式</a:t>
            </a:r>
          </a:p>
          <a:p>
            <a:pPr eaLnBrk="1" hangingPunct="1">
              <a:lnSpc>
                <a:spcPct val="150000"/>
              </a:lnSpc>
              <a:spcBef>
                <a:spcPct val="20000"/>
              </a:spcBef>
            </a:pPr>
            <a:r>
              <a:rPr lang="en-US" altLang="zh-CN" b="1" dirty="0" smtClean="0">
                <a:latin typeface="微软雅黑" pitchFamily="34" charset="-122"/>
                <a:ea typeface="微软雅黑" pitchFamily="34" charset="-122"/>
              </a:rPr>
              <a:t>if</a:t>
            </a:r>
            <a:r>
              <a:rPr lang="en-US" altLang="zh-CN" b="1" dirty="0">
                <a:latin typeface="微软雅黑" pitchFamily="34" charset="-122"/>
                <a:ea typeface="微软雅黑" pitchFamily="34" charset="-122"/>
              </a:rPr>
              <a:t>(</a:t>
            </a:r>
            <a:r>
              <a:rPr lang="zh-CN" altLang="zh-CN" b="1" dirty="0">
                <a:latin typeface="微软雅黑" pitchFamily="34" charset="-122"/>
                <a:ea typeface="微软雅黑" pitchFamily="34" charset="-122"/>
              </a:rPr>
              <a:t>条件表达式</a:t>
            </a:r>
            <a:r>
              <a:rPr lang="en-US" altLang="zh-CN" b="1" dirty="0">
                <a:latin typeface="微软雅黑" pitchFamily="34" charset="-122"/>
                <a:ea typeface="微软雅黑" pitchFamily="34" charset="-122"/>
              </a:rPr>
              <a:t>)</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语句</a:t>
            </a:r>
            <a:r>
              <a:rPr lang="zh-CN" altLang="zh-CN" b="1" dirty="0">
                <a:latin typeface="微软雅黑" pitchFamily="34" charset="-122"/>
                <a:ea typeface="微软雅黑" pitchFamily="34" charset="-122"/>
              </a:rPr>
              <a:t>块</a:t>
            </a:r>
            <a:r>
              <a:rPr lang="en-US" altLang="zh-CN" b="1" dirty="0">
                <a:latin typeface="微软雅黑" pitchFamily="34" charset="-122"/>
                <a:ea typeface="微软雅黑" pitchFamily="34" charset="-122"/>
              </a:rPr>
              <a:t>1</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else</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 </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语句块</a:t>
            </a:r>
            <a:r>
              <a:rPr lang="en-US" altLang="zh-CN" b="1" dirty="0">
                <a:latin typeface="微软雅黑" pitchFamily="34" charset="-122"/>
                <a:ea typeface="微软雅黑" pitchFamily="34" charset="-122"/>
              </a:rPr>
              <a:t>2</a:t>
            </a:r>
            <a:endParaRPr lang="zh-CN" altLang="zh-CN" b="1" dirty="0">
              <a:latin typeface="微软雅黑" pitchFamily="34" charset="-122"/>
              <a:ea typeface="微软雅黑" pitchFamily="34" charset="-122"/>
            </a:endParaRPr>
          </a:p>
          <a:p>
            <a:pPr eaLnBrk="1" hangingPunct="1">
              <a:lnSpc>
                <a:spcPct val="150000"/>
              </a:lnSpc>
              <a:spcBef>
                <a:spcPct val="20000"/>
              </a:spcBef>
            </a:pPr>
            <a:r>
              <a:rPr lang="en-US" altLang="zh-CN" b="1" dirty="0">
                <a:latin typeface="微软雅黑" pitchFamily="34" charset="-122"/>
                <a:ea typeface="微软雅黑" pitchFamily="34" charset="-122"/>
              </a:rPr>
              <a:t>}</a:t>
            </a:r>
            <a:endParaRPr lang="zh-CN" altLang="zh-CN" b="1" dirty="0">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2247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pPr marL="0" lvl="2" indent="0">
              <a:buNone/>
            </a:pPr>
            <a:r>
              <a:rPr lang="zh-CN" altLang="zh-CN" sz="2800" b="1" dirty="0">
                <a:solidFill>
                  <a:schemeClr val="bg1"/>
                </a:solidFill>
                <a:latin typeface="微软雅黑" pitchFamily="34" charset="-122"/>
                <a:ea typeface="微软雅黑" pitchFamily="34" charset="-122"/>
              </a:rPr>
              <a:t>双分支结构</a:t>
            </a:r>
            <a:r>
              <a:rPr lang="en-US" altLang="zh-CN" sz="2800" b="1" dirty="0">
                <a:solidFill>
                  <a:schemeClr val="bg1"/>
                </a:solidFill>
                <a:latin typeface="微软雅黑" pitchFamily="34" charset="-122"/>
                <a:ea typeface="微软雅黑" pitchFamily="34" charset="-122"/>
              </a:rPr>
              <a:t>if-else</a:t>
            </a:r>
            <a:r>
              <a:rPr lang="zh-CN" altLang="zh-CN" sz="2800" b="1" dirty="0">
                <a:solidFill>
                  <a:schemeClr val="bg1"/>
                </a:solidFill>
                <a:latin typeface="微软雅黑" pitchFamily="34" charset="-122"/>
                <a:ea typeface="微软雅黑" pitchFamily="34" charset="-122"/>
              </a:rPr>
              <a:t>语句</a:t>
            </a: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1" indent="0">
              <a:buNone/>
            </a:pPr>
            <a:r>
              <a:rPr lang="en-US" altLang="zh-CN" sz="3200" b="1" dirty="0" smtClean="0">
                <a:solidFill>
                  <a:schemeClr val="bg1"/>
                </a:solidFill>
                <a:latin typeface="微软雅黑" pitchFamily="34" charset="-122"/>
                <a:ea typeface="微软雅黑" pitchFamily="34" charset="-122"/>
              </a:rPr>
              <a:t>3.2</a:t>
            </a:r>
            <a:r>
              <a:rPr lang="zh-CN" altLang="zh-CN" sz="3200" b="1" dirty="0" smtClean="0">
                <a:solidFill>
                  <a:schemeClr val="bg1"/>
                </a:solidFill>
                <a:latin typeface="微软雅黑" pitchFamily="34" charset="-122"/>
                <a:ea typeface="微软雅黑" pitchFamily="34" charset="-122"/>
              </a:rPr>
              <a:t>一起</a:t>
            </a:r>
            <a:r>
              <a:rPr lang="zh-CN" altLang="zh-CN" sz="3200" b="1" dirty="0">
                <a:solidFill>
                  <a:schemeClr val="bg1"/>
                </a:solidFill>
                <a:latin typeface="微软雅黑" pitchFamily="34" charset="-122"/>
                <a:ea typeface="微软雅黑" pitchFamily="34" charset="-122"/>
              </a:rPr>
              <a:t>来评优</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396044" y="1916832"/>
            <a:ext cx="6300192" cy="1077218"/>
          </a:xfrm>
          <a:prstGeom prst="rect">
            <a:avLst/>
          </a:prstGeom>
          <a:noFill/>
        </p:spPr>
        <p:txBody>
          <a:bodyPr wrap="square" rtlCol="0">
            <a:spAutoFit/>
          </a:bodyPr>
          <a:lstStyle/>
          <a:p>
            <a:pPr eaLnBrk="1" hangingPunct="1">
              <a:lnSpc>
                <a:spcPct val="150000"/>
              </a:lnSpc>
              <a:spcBef>
                <a:spcPct val="20000"/>
              </a:spcBef>
            </a:pPr>
            <a:r>
              <a:rPr lang="zh-CN"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zh-CN" sz="2000" b="1" dirty="0">
                <a:latin typeface="微软雅黑" pitchFamily="34" charset="-122"/>
                <a:ea typeface="微软雅黑" pitchFamily="34" charset="-122"/>
              </a:rPr>
              <a:t>）双分支结构</a:t>
            </a:r>
            <a:r>
              <a:rPr lang="en-US" altLang="zh-CN" sz="2000" b="1" dirty="0">
                <a:latin typeface="微软雅黑" pitchFamily="34" charset="-122"/>
                <a:ea typeface="微软雅黑" pitchFamily="34" charset="-122"/>
              </a:rPr>
              <a:t>if-else</a:t>
            </a:r>
            <a:r>
              <a:rPr lang="zh-CN" altLang="zh-CN" sz="2000" b="1" dirty="0">
                <a:latin typeface="微软雅黑" pitchFamily="34" charset="-122"/>
                <a:ea typeface="微软雅黑" pitchFamily="34" charset="-122"/>
              </a:rPr>
              <a:t>语句的执行流程</a:t>
            </a:r>
          </a:p>
          <a:p>
            <a:pPr eaLnBrk="1" hangingPunct="1">
              <a:lnSpc>
                <a:spcPct val="150000"/>
              </a:lnSpc>
              <a:spcBef>
                <a:spcPct val="20000"/>
              </a:spcBef>
            </a:pPr>
            <a:endParaRPr lang="zh-CN" altLang="zh-CN" sz="2000" b="1" dirty="0" smtClean="0">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descr="D:\微信文件\WeChat Files\wxid_x7i0crs4m10721\FileStorage\Temp\1678931721621.jpg"/>
          <p:cNvPicPr/>
          <p:nvPr/>
        </p:nvPicPr>
        <p:blipFill>
          <a:blip r:embed="rId2" cstate="print">
            <a:extLst>
              <a:ext uri="{28A0092B-C50C-407E-A947-70E740481C1C}">
                <a14:useLocalDpi xmlns:a14="http://schemas.microsoft.com/office/drawing/2010/main" val="0"/>
              </a:ext>
            </a:extLst>
          </a:blip>
          <a:srcRect/>
          <a:stretch>
            <a:fillRect/>
          </a:stretch>
        </p:blipFill>
        <p:spPr>
          <a:xfrm>
            <a:off x="2915816" y="3068960"/>
            <a:ext cx="2964180" cy="1817370"/>
          </a:xfrm>
          <a:prstGeom prst="rect">
            <a:avLst/>
          </a:prstGeom>
          <a:noFill/>
          <a:ln>
            <a:noFill/>
          </a:ln>
        </p:spPr>
      </p:pic>
    </p:spTree>
    <p:extLst>
      <p:ext uri="{BB962C8B-B14F-4D97-AF65-F5344CB8AC3E}">
        <p14:creationId xmlns:p14="http://schemas.microsoft.com/office/powerpoint/2010/main" val="207747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269776" y="1052736"/>
            <a:ext cx="8550696" cy="2376264"/>
          </a:xfrm>
          <a:solidFill>
            <a:schemeClr val="accent2"/>
          </a:solidFill>
        </p:spPr>
        <p:txBody>
          <a:bodyPr/>
          <a:lstStyle/>
          <a:p>
            <a:r>
              <a:rPr lang="zh-CN" altLang="zh-CN" dirty="0"/>
              <a:t>【例</a:t>
            </a:r>
            <a:r>
              <a:rPr lang="en-US" altLang="zh-CN" dirty="0"/>
              <a:t>3‑3</a:t>
            </a:r>
            <a:r>
              <a:rPr lang="zh-CN" altLang="zh-CN" dirty="0"/>
              <a:t>】百分制转五分制，学生考试成绩达到</a:t>
            </a:r>
            <a:r>
              <a:rPr lang="en-US" altLang="zh-CN" dirty="0"/>
              <a:t>90</a:t>
            </a:r>
            <a:r>
              <a:rPr lang="zh-CN" altLang="zh-CN" dirty="0"/>
              <a:t>分及以上输出</a:t>
            </a:r>
            <a:r>
              <a:rPr lang="en-US" altLang="zh-CN" dirty="0"/>
              <a:t>“</a:t>
            </a:r>
            <a:r>
              <a:rPr lang="zh-CN" altLang="zh-CN" dirty="0"/>
              <a:t>你的成绩为</a:t>
            </a:r>
            <a:r>
              <a:rPr lang="en-US" altLang="zh-CN" dirty="0"/>
              <a:t>A</a:t>
            </a:r>
            <a:r>
              <a:rPr lang="zh-CN" altLang="zh-CN" dirty="0"/>
              <a:t>级！</a:t>
            </a:r>
            <a:r>
              <a:rPr lang="en-US" altLang="zh-CN" dirty="0"/>
              <a:t>”</a:t>
            </a:r>
            <a:r>
              <a:rPr lang="zh-CN" altLang="zh-CN" dirty="0"/>
              <a:t>，成绩</a:t>
            </a:r>
            <a:r>
              <a:rPr lang="en-US" altLang="zh-CN" dirty="0"/>
              <a:t>≥80</a:t>
            </a:r>
            <a:r>
              <a:rPr lang="zh-CN" altLang="zh-CN" dirty="0"/>
              <a:t>分并且</a:t>
            </a:r>
            <a:r>
              <a:rPr lang="en-US" altLang="zh-CN" dirty="0"/>
              <a:t>&lt;90</a:t>
            </a:r>
            <a:r>
              <a:rPr lang="zh-CN" altLang="zh-CN" dirty="0"/>
              <a:t>分输出</a:t>
            </a:r>
            <a:r>
              <a:rPr lang="en-US" altLang="zh-CN" dirty="0"/>
              <a:t>“</a:t>
            </a:r>
            <a:r>
              <a:rPr lang="zh-CN" altLang="zh-CN" dirty="0"/>
              <a:t>你的成绩为</a:t>
            </a:r>
            <a:r>
              <a:rPr lang="en-US" altLang="zh-CN" dirty="0"/>
              <a:t>B</a:t>
            </a:r>
            <a:r>
              <a:rPr lang="zh-CN" altLang="zh-CN" dirty="0"/>
              <a:t>级！</a:t>
            </a:r>
            <a:r>
              <a:rPr lang="en-US" altLang="zh-CN" dirty="0"/>
              <a:t>”</a:t>
            </a:r>
            <a:r>
              <a:rPr lang="zh-CN" altLang="zh-CN" dirty="0"/>
              <a:t>，成绩</a:t>
            </a:r>
            <a:r>
              <a:rPr lang="en-US" altLang="zh-CN" dirty="0"/>
              <a:t>≥70</a:t>
            </a:r>
            <a:r>
              <a:rPr lang="zh-CN" altLang="zh-CN" dirty="0"/>
              <a:t>分并且</a:t>
            </a:r>
            <a:r>
              <a:rPr lang="en-US" altLang="zh-CN" dirty="0"/>
              <a:t>&lt;80</a:t>
            </a:r>
            <a:r>
              <a:rPr lang="zh-CN" altLang="zh-CN" dirty="0"/>
              <a:t>分输出</a:t>
            </a:r>
            <a:r>
              <a:rPr lang="en-US" altLang="zh-CN" dirty="0"/>
              <a:t>“</a:t>
            </a:r>
            <a:r>
              <a:rPr lang="zh-CN" altLang="zh-CN" dirty="0"/>
              <a:t>你的成绩为</a:t>
            </a:r>
            <a:r>
              <a:rPr lang="en-US" altLang="zh-CN" dirty="0"/>
              <a:t>C</a:t>
            </a:r>
            <a:r>
              <a:rPr lang="zh-CN" altLang="zh-CN" dirty="0"/>
              <a:t>级！</a:t>
            </a:r>
            <a:r>
              <a:rPr lang="en-US" altLang="zh-CN" dirty="0"/>
              <a:t>”</a:t>
            </a:r>
            <a:r>
              <a:rPr lang="zh-CN" altLang="zh-CN" dirty="0"/>
              <a:t>，成绩</a:t>
            </a:r>
            <a:r>
              <a:rPr lang="en-US" altLang="zh-CN" dirty="0"/>
              <a:t>≥60</a:t>
            </a:r>
            <a:r>
              <a:rPr lang="zh-CN" altLang="zh-CN" dirty="0"/>
              <a:t>分并且</a:t>
            </a:r>
            <a:r>
              <a:rPr lang="en-US" altLang="zh-CN" dirty="0"/>
              <a:t>&lt;70</a:t>
            </a:r>
            <a:r>
              <a:rPr lang="zh-CN" altLang="zh-CN" dirty="0"/>
              <a:t>分输出</a:t>
            </a:r>
            <a:r>
              <a:rPr lang="en-US" altLang="zh-CN" dirty="0"/>
              <a:t>“</a:t>
            </a:r>
            <a:r>
              <a:rPr lang="zh-CN" altLang="zh-CN" dirty="0"/>
              <a:t>你的成绩为</a:t>
            </a:r>
            <a:r>
              <a:rPr lang="en-US" altLang="zh-CN" dirty="0"/>
              <a:t>D</a:t>
            </a:r>
            <a:r>
              <a:rPr lang="zh-CN" altLang="zh-CN" dirty="0"/>
              <a:t>级！</a:t>
            </a:r>
            <a:r>
              <a:rPr lang="en-US" altLang="zh-CN" dirty="0"/>
              <a:t>”</a:t>
            </a:r>
            <a:r>
              <a:rPr lang="zh-CN" altLang="zh-CN" dirty="0"/>
              <a:t>，对于</a:t>
            </a:r>
            <a:r>
              <a:rPr lang="en-US" altLang="zh-CN" dirty="0"/>
              <a:t>&lt;60</a:t>
            </a:r>
            <a:r>
              <a:rPr lang="zh-CN" altLang="zh-CN" dirty="0"/>
              <a:t>分的，输出</a:t>
            </a:r>
            <a:r>
              <a:rPr lang="en-US" altLang="zh-CN" dirty="0"/>
              <a:t>“</a:t>
            </a:r>
            <a:r>
              <a:rPr lang="zh-CN" altLang="zh-CN" dirty="0"/>
              <a:t>你的成绩为</a:t>
            </a:r>
            <a:r>
              <a:rPr lang="en-US" altLang="zh-CN" dirty="0"/>
              <a:t>E</a:t>
            </a:r>
            <a:r>
              <a:rPr lang="zh-CN" altLang="zh-CN" dirty="0"/>
              <a:t>级！</a:t>
            </a:r>
            <a:r>
              <a:rPr lang="en-US" altLang="zh-CN" dirty="0"/>
              <a:t>”</a:t>
            </a:r>
            <a:r>
              <a:rPr lang="zh-CN" altLang="zh-CN" dirty="0"/>
              <a:t>。你能编写这样一个百分制转五分制的程序吗</a:t>
            </a:r>
            <a:r>
              <a:rPr lang="zh-CN" altLang="zh-CN" dirty="0" smtClean="0"/>
              <a:t>？</a:t>
            </a:r>
            <a:endParaRPr lang="zh-CN" altLang="zh-CN" sz="1800" dirty="0"/>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1" indent="0">
              <a:buNone/>
            </a:pPr>
            <a:r>
              <a:rPr lang="en-US" altLang="zh-CN" sz="3200" b="1" dirty="0" smtClean="0">
                <a:solidFill>
                  <a:schemeClr val="bg1"/>
                </a:solidFill>
                <a:latin typeface="微软雅黑" pitchFamily="34" charset="-122"/>
                <a:ea typeface="微软雅黑" pitchFamily="34" charset="-122"/>
              </a:rPr>
              <a:t>3.3</a:t>
            </a:r>
            <a:r>
              <a:rPr lang="zh-CN" altLang="zh-CN" sz="3200" b="1" dirty="0" smtClean="0">
                <a:solidFill>
                  <a:schemeClr val="bg1"/>
                </a:solidFill>
                <a:latin typeface="微软雅黑" pitchFamily="34" charset="-122"/>
                <a:ea typeface="微软雅黑" pitchFamily="34" charset="-122"/>
              </a:rPr>
              <a:t>成绩</a:t>
            </a:r>
            <a:r>
              <a:rPr lang="zh-CN" altLang="zh-CN" sz="3200" b="1" dirty="0">
                <a:solidFill>
                  <a:schemeClr val="bg1"/>
                </a:solidFill>
                <a:latin typeface="微软雅黑" pitchFamily="34" charset="-122"/>
                <a:ea typeface="微软雅黑" pitchFamily="34" charset="-122"/>
              </a:rPr>
              <a:t>等级评一评</a:t>
            </a:r>
          </a:p>
          <a:p>
            <a:pPr marL="0" lvl="1" indent="0">
              <a:buNone/>
            </a:pPr>
            <a:endParaRPr lang="zh-CN" altLang="zh-CN" sz="3200" b="1" dirty="0">
              <a:solidFill>
                <a:schemeClr val="bg1"/>
              </a:solidFill>
              <a:latin typeface="微软雅黑" pitchFamily="34" charset="-122"/>
              <a:ea typeface="微软雅黑" pitchFamily="34" charset="-122"/>
            </a:endParaRPr>
          </a:p>
          <a:p>
            <a:endParaRPr lang="zh-CN" altLang="en-US" sz="3200" b="1" dirty="0">
              <a:solidFill>
                <a:schemeClr val="bg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79512" y="3441680"/>
            <a:ext cx="4464496" cy="3416320"/>
          </a:xfrm>
          <a:prstGeom prst="rect">
            <a:avLst/>
          </a:prstGeom>
        </p:spPr>
        <p:txBody>
          <a:bodyPr wrap="square">
            <a:spAutoFit/>
          </a:bodyPr>
          <a:lstStyle/>
          <a:p>
            <a:pPr lvl="0"/>
            <a:r>
              <a:rPr lang="en-US" altLang="zh-CN" dirty="0"/>
              <a:t>#include&lt;</a:t>
            </a:r>
            <a:r>
              <a:rPr lang="en-US" altLang="zh-CN" dirty="0" err="1"/>
              <a:t>stdio.h</a:t>
            </a:r>
            <a:r>
              <a:rPr lang="en-US" altLang="zh-CN" dirty="0"/>
              <a:t>&gt;</a:t>
            </a:r>
            <a:endParaRPr lang="zh-CN" altLang="zh-CN" dirty="0"/>
          </a:p>
          <a:p>
            <a:pPr lvl="0"/>
            <a:r>
              <a:rPr lang="en-US" altLang="zh-CN" dirty="0" err="1"/>
              <a:t>int</a:t>
            </a:r>
            <a:r>
              <a:rPr lang="en-US" altLang="zh-CN" dirty="0"/>
              <a:t> main(){</a:t>
            </a:r>
            <a:endParaRPr lang="zh-CN" altLang="zh-CN" dirty="0"/>
          </a:p>
          <a:p>
            <a:pPr lvl="0"/>
            <a:r>
              <a:rPr lang="en-US" altLang="zh-CN" dirty="0"/>
              <a:t>	</a:t>
            </a:r>
            <a:r>
              <a:rPr lang="en-US" altLang="zh-CN" dirty="0" err="1"/>
              <a:t>int</a:t>
            </a:r>
            <a:r>
              <a:rPr lang="en-US" altLang="zh-CN" dirty="0"/>
              <a:t> score;</a:t>
            </a:r>
            <a:endParaRPr lang="zh-CN" altLang="zh-CN" dirty="0"/>
          </a:p>
          <a:p>
            <a:pPr lvl="0"/>
            <a:r>
              <a:rPr lang="en-US" altLang="zh-CN" dirty="0"/>
              <a:t>    </a:t>
            </a:r>
            <a:r>
              <a:rPr lang="en-US" altLang="zh-CN" dirty="0" err="1"/>
              <a:t>printf</a:t>
            </a:r>
            <a:r>
              <a:rPr lang="en-US" altLang="zh-CN" dirty="0"/>
              <a:t>("</a:t>
            </a:r>
            <a:r>
              <a:rPr lang="zh-CN" altLang="zh-CN" dirty="0"/>
              <a:t>请输入你的成绩</a:t>
            </a:r>
            <a:r>
              <a:rPr lang="en-US" altLang="zh-CN" dirty="0"/>
              <a:t>:");</a:t>
            </a:r>
            <a:endParaRPr lang="zh-CN" altLang="zh-CN" dirty="0"/>
          </a:p>
          <a:p>
            <a:pPr lvl="0"/>
            <a:r>
              <a:rPr lang="en-US" altLang="zh-CN" dirty="0"/>
              <a:t>	</a:t>
            </a:r>
            <a:r>
              <a:rPr lang="en-US" altLang="zh-CN" dirty="0" err="1"/>
              <a:t>scanf</a:t>
            </a:r>
            <a:r>
              <a:rPr lang="en-US" altLang="zh-CN" dirty="0"/>
              <a:t>("%</a:t>
            </a:r>
            <a:r>
              <a:rPr lang="en-US" altLang="zh-CN" dirty="0" err="1"/>
              <a:t>d",&amp;score</a:t>
            </a:r>
            <a:r>
              <a:rPr lang="en-US" altLang="zh-CN" dirty="0"/>
              <a:t>);</a:t>
            </a:r>
            <a:endParaRPr lang="zh-CN" altLang="zh-CN" dirty="0"/>
          </a:p>
          <a:p>
            <a:pPr lvl="0"/>
            <a:r>
              <a:rPr lang="en-US" altLang="zh-CN" dirty="0"/>
              <a:t>	if(score&gt;=90)</a:t>
            </a:r>
            <a:endParaRPr lang="zh-CN" altLang="zh-CN" dirty="0"/>
          </a:p>
          <a:p>
            <a:pPr lvl="0"/>
            <a:r>
              <a:rPr lang="en-US" altLang="zh-CN" dirty="0"/>
              <a:t>	</a:t>
            </a:r>
            <a:r>
              <a:rPr lang="en-US" altLang="zh-CN" dirty="0" smtClean="0"/>
              <a:t>    </a:t>
            </a:r>
            <a:r>
              <a:rPr lang="en-US" altLang="zh-CN" dirty="0" err="1" smtClean="0"/>
              <a:t>printf</a:t>
            </a:r>
            <a:r>
              <a:rPr lang="en-US" altLang="zh-CN" dirty="0"/>
              <a:t>("</a:t>
            </a:r>
            <a:r>
              <a:rPr lang="zh-CN" altLang="zh-CN" dirty="0"/>
              <a:t>你的成绩为</a:t>
            </a:r>
            <a:r>
              <a:rPr lang="en-US" altLang="zh-CN" dirty="0"/>
              <a:t>A</a:t>
            </a:r>
            <a:r>
              <a:rPr lang="zh-CN" altLang="zh-CN" dirty="0"/>
              <a:t>级！</a:t>
            </a:r>
            <a:r>
              <a:rPr lang="en-US" altLang="zh-CN" dirty="0"/>
              <a:t>\n");</a:t>
            </a:r>
            <a:endParaRPr lang="zh-CN" altLang="zh-CN" dirty="0"/>
          </a:p>
          <a:p>
            <a:pPr lvl="0"/>
            <a:r>
              <a:rPr lang="en-US" altLang="zh-CN" dirty="0"/>
              <a:t>	else if(score&gt;=80)</a:t>
            </a:r>
            <a:endParaRPr lang="zh-CN" altLang="zh-CN" dirty="0"/>
          </a:p>
          <a:p>
            <a:pPr lvl="0"/>
            <a:r>
              <a:rPr lang="en-US" altLang="zh-CN" dirty="0"/>
              <a:t>	</a:t>
            </a:r>
            <a:r>
              <a:rPr lang="en-US" altLang="zh-CN" dirty="0" smtClean="0"/>
              <a:t>    </a:t>
            </a:r>
            <a:r>
              <a:rPr lang="en-US" altLang="zh-CN" dirty="0" err="1" smtClean="0"/>
              <a:t>printf</a:t>
            </a:r>
            <a:r>
              <a:rPr lang="en-US" altLang="zh-CN" dirty="0"/>
              <a:t>("</a:t>
            </a:r>
            <a:r>
              <a:rPr lang="zh-CN" altLang="zh-CN" dirty="0"/>
              <a:t>你的成绩为</a:t>
            </a:r>
            <a:r>
              <a:rPr lang="en-US" altLang="zh-CN" dirty="0"/>
              <a:t>B</a:t>
            </a:r>
            <a:r>
              <a:rPr lang="zh-CN" altLang="zh-CN" dirty="0"/>
              <a:t>级！</a:t>
            </a:r>
            <a:r>
              <a:rPr lang="en-US" altLang="zh-CN" dirty="0"/>
              <a:t>\n");</a:t>
            </a:r>
            <a:endParaRPr lang="zh-CN" altLang="zh-CN" dirty="0"/>
          </a:p>
          <a:p>
            <a:pPr lvl="0"/>
            <a:r>
              <a:rPr lang="en-US" altLang="zh-CN" dirty="0"/>
              <a:t>	else if(score&gt;=70)</a:t>
            </a:r>
            <a:endParaRPr lang="zh-CN" altLang="zh-CN" dirty="0"/>
          </a:p>
          <a:p>
            <a:pPr lvl="0"/>
            <a:r>
              <a:rPr lang="en-US" altLang="zh-CN" dirty="0"/>
              <a:t>	</a:t>
            </a:r>
            <a:r>
              <a:rPr lang="en-US" altLang="zh-CN" dirty="0" smtClean="0"/>
              <a:t>    </a:t>
            </a:r>
            <a:r>
              <a:rPr lang="en-US" altLang="zh-CN" dirty="0" err="1" smtClean="0"/>
              <a:t>printf</a:t>
            </a:r>
            <a:r>
              <a:rPr lang="en-US" altLang="zh-CN" dirty="0"/>
              <a:t>("</a:t>
            </a:r>
            <a:r>
              <a:rPr lang="zh-CN" altLang="zh-CN" dirty="0"/>
              <a:t>你的成绩为</a:t>
            </a:r>
            <a:r>
              <a:rPr lang="en-US" altLang="zh-CN" dirty="0"/>
              <a:t>C</a:t>
            </a:r>
            <a:r>
              <a:rPr lang="zh-CN" altLang="zh-CN" dirty="0"/>
              <a:t>级！</a:t>
            </a:r>
            <a:r>
              <a:rPr lang="en-US" altLang="zh-CN" dirty="0"/>
              <a:t>\n");</a:t>
            </a:r>
            <a:endParaRPr lang="zh-CN" altLang="zh-CN" dirty="0"/>
          </a:p>
          <a:p>
            <a:pPr lvl="0"/>
            <a:r>
              <a:rPr lang="en-US" altLang="zh-CN" dirty="0"/>
              <a:t>	</a:t>
            </a:r>
            <a:endParaRPr lang="zh-CN" altLang="zh-CN" dirty="0"/>
          </a:p>
        </p:txBody>
      </p:sp>
      <p:sp>
        <p:nvSpPr>
          <p:cNvPr id="12" name="矩形 11"/>
          <p:cNvSpPr/>
          <p:nvPr/>
        </p:nvSpPr>
        <p:spPr>
          <a:xfrm>
            <a:off x="4644008" y="3573016"/>
            <a:ext cx="4572000" cy="1754326"/>
          </a:xfrm>
          <a:prstGeom prst="rect">
            <a:avLst/>
          </a:prstGeom>
        </p:spPr>
        <p:txBody>
          <a:bodyPr>
            <a:spAutoFit/>
          </a:bodyPr>
          <a:lstStyle/>
          <a:p>
            <a:pPr lvl="0"/>
            <a:r>
              <a:rPr lang="en-US" altLang="zh-CN" dirty="0"/>
              <a:t>else if(score&gt;=60)</a:t>
            </a:r>
            <a:endParaRPr lang="zh-CN" altLang="zh-CN" dirty="0"/>
          </a:p>
          <a:p>
            <a:pPr lvl="0"/>
            <a:r>
              <a:rPr lang="en-US" altLang="zh-CN" dirty="0"/>
              <a:t>	</a:t>
            </a:r>
            <a:r>
              <a:rPr lang="en-US" altLang="zh-CN" dirty="0" err="1" smtClean="0"/>
              <a:t>printf</a:t>
            </a:r>
            <a:r>
              <a:rPr lang="en-US" altLang="zh-CN" dirty="0"/>
              <a:t>("</a:t>
            </a:r>
            <a:r>
              <a:rPr lang="zh-CN" altLang="zh-CN" dirty="0"/>
              <a:t>你的成绩为</a:t>
            </a:r>
            <a:r>
              <a:rPr lang="en-US" altLang="zh-CN" dirty="0"/>
              <a:t>D</a:t>
            </a:r>
            <a:r>
              <a:rPr lang="zh-CN" altLang="zh-CN" dirty="0"/>
              <a:t>级！</a:t>
            </a:r>
            <a:r>
              <a:rPr lang="en-US" altLang="zh-CN" dirty="0"/>
              <a:t>\n");</a:t>
            </a:r>
            <a:endParaRPr lang="zh-CN" altLang="zh-CN" dirty="0"/>
          </a:p>
          <a:p>
            <a:pPr lvl="0"/>
            <a:r>
              <a:rPr lang="en-US" altLang="zh-CN" dirty="0" smtClean="0"/>
              <a:t>        else</a:t>
            </a:r>
            <a:endParaRPr lang="zh-CN" altLang="zh-CN" dirty="0"/>
          </a:p>
          <a:p>
            <a:pPr lvl="0"/>
            <a:r>
              <a:rPr lang="en-US" altLang="zh-CN" dirty="0"/>
              <a:t>	</a:t>
            </a:r>
            <a:r>
              <a:rPr lang="en-US" altLang="zh-CN" dirty="0" err="1" smtClean="0"/>
              <a:t>printf</a:t>
            </a:r>
            <a:r>
              <a:rPr lang="en-US" altLang="zh-CN" dirty="0"/>
              <a:t>("</a:t>
            </a:r>
            <a:r>
              <a:rPr lang="zh-CN" altLang="zh-CN" dirty="0"/>
              <a:t>你的成绩为</a:t>
            </a:r>
            <a:r>
              <a:rPr lang="en-US" altLang="zh-CN" dirty="0"/>
              <a:t>E</a:t>
            </a:r>
            <a:r>
              <a:rPr lang="zh-CN" altLang="zh-CN" dirty="0"/>
              <a:t>级！</a:t>
            </a:r>
            <a:r>
              <a:rPr lang="en-US" altLang="zh-CN" dirty="0"/>
              <a:t>\n");</a:t>
            </a:r>
            <a:endParaRPr lang="zh-CN" altLang="zh-CN" dirty="0"/>
          </a:p>
          <a:p>
            <a:pPr lvl="0"/>
            <a:r>
              <a:rPr lang="en-US" altLang="zh-CN" dirty="0"/>
              <a:t>    return 0;</a:t>
            </a:r>
            <a:endParaRPr lang="zh-CN" altLang="zh-CN" dirty="0"/>
          </a:p>
          <a:p>
            <a:pPr lvl="0"/>
            <a:r>
              <a:rPr lang="en-US" altLang="zh-CN" dirty="0"/>
              <a:t>}</a:t>
            </a:r>
            <a:endParaRPr lang="zh-CN" altLang="zh-CN" dirty="0"/>
          </a:p>
        </p:txBody>
      </p:sp>
      <p:cxnSp>
        <p:nvCxnSpPr>
          <p:cNvPr id="13" name="直接连接符 12">
            <a:extLst>
              <a:ext uri="{FF2B5EF4-FFF2-40B4-BE49-F238E27FC236}">
                <a16:creationId xmlns:a16="http://schemas.microsoft.com/office/drawing/2014/main" xmlns="" id="{210B989B-109D-8AEE-4472-761EC5D9362C}"/>
              </a:ext>
            </a:extLst>
          </p:cNvPr>
          <p:cNvCxnSpPr/>
          <p:nvPr/>
        </p:nvCxnSpPr>
        <p:spPr>
          <a:xfrm>
            <a:off x="4383792" y="3573016"/>
            <a:ext cx="0" cy="3347864"/>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398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pPr marL="0" lvl="2" indent="0">
              <a:buNone/>
            </a:pPr>
            <a:r>
              <a:rPr lang="zh-CN" altLang="zh-CN" sz="2800" b="1" dirty="0" smtClean="0">
                <a:solidFill>
                  <a:schemeClr val="bg1"/>
                </a:solidFill>
                <a:latin typeface="微软雅黑" pitchFamily="34" charset="-122"/>
                <a:ea typeface="微软雅黑" pitchFamily="34" charset="-122"/>
              </a:rPr>
              <a:t>多</a:t>
            </a:r>
            <a:r>
              <a:rPr lang="zh-CN" altLang="zh-CN" sz="2800" b="1" dirty="0">
                <a:solidFill>
                  <a:schemeClr val="bg1"/>
                </a:solidFill>
                <a:latin typeface="微软雅黑" pitchFamily="34" charset="-122"/>
                <a:ea typeface="微软雅黑" pitchFamily="34" charset="-122"/>
              </a:rPr>
              <a:t>分支结构</a:t>
            </a:r>
            <a:r>
              <a:rPr lang="en-US" altLang="zh-CN" sz="2800" b="1" dirty="0">
                <a:solidFill>
                  <a:schemeClr val="bg1"/>
                </a:solidFill>
                <a:latin typeface="微软雅黑" pitchFamily="34" charset="-122"/>
                <a:ea typeface="微软雅黑" pitchFamily="34" charset="-122"/>
              </a:rPr>
              <a:t>if-else </a:t>
            </a:r>
            <a:r>
              <a:rPr lang="en-US" altLang="zh-CN" sz="2800" b="1" dirty="0" err="1">
                <a:solidFill>
                  <a:schemeClr val="bg1"/>
                </a:solidFill>
                <a:latin typeface="微软雅黑" pitchFamily="34" charset="-122"/>
                <a:ea typeface="微软雅黑" pitchFamily="34" charset="-122"/>
              </a:rPr>
              <a:t>if-else</a:t>
            </a:r>
            <a:r>
              <a:rPr lang="zh-CN" altLang="zh-CN" sz="2800" b="1" dirty="0">
                <a:solidFill>
                  <a:schemeClr val="bg1"/>
                </a:solidFill>
                <a:latin typeface="微软雅黑" pitchFamily="34" charset="-122"/>
                <a:ea typeface="微软雅黑" pitchFamily="34" charset="-122"/>
              </a:rPr>
              <a:t>语句</a:t>
            </a:r>
          </a:p>
          <a:p>
            <a:pPr marL="0" lvl="2" indent="0">
              <a:buNone/>
            </a:pPr>
            <a:endParaRPr lang="zh-CN" altLang="zh-CN" sz="2800" b="1" dirty="0">
              <a:solidFill>
                <a:schemeClr val="bg1"/>
              </a:solidFill>
              <a:latin typeface="微软雅黑" pitchFamily="34" charset="-122"/>
              <a:ea typeface="微软雅黑" pitchFamily="34" charset="-122"/>
            </a:endParaRP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407349" y="1916832"/>
            <a:ext cx="6300192" cy="4154984"/>
          </a:xfrm>
          <a:prstGeom prst="rect">
            <a:avLst/>
          </a:prstGeom>
          <a:noFill/>
        </p:spPr>
        <p:txBody>
          <a:bodyPr wrap="square" rtlCol="0">
            <a:spAutoFit/>
          </a:bodyPr>
          <a:lstStyle/>
          <a:p>
            <a:pPr eaLnBrk="1" hangingPunct="1">
              <a:lnSpc>
                <a:spcPct val="150000"/>
              </a:lnSpc>
              <a:spcBef>
                <a:spcPct val="20000"/>
              </a:spcBef>
            </a:pPr>
            <a:r>
              <a:rPr lang="zh-CN" altLang="zh-CN"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）多</a:t>
            </a:r>
            <a:r>
              <a:rPr lang="zh-CN" altLang="zh-CN" sz="2000" b="1" dirty="0">
                <a:latin typeface="微软雅黑" pitchFamily="34" charset="-122"/>
                <a:ea typeface="微软雅黑" pitchFamily="34" charset="-122"/>
              </a:rPr>
              <a:t>分支结构</a:t>
            </a:r>
            <a:r>
              <a:rPr lang="en-US" altLang="zh-CN" sz="2000" b="1" dirty="0">
                <a:latin typeface="微软雅黑" pitchFamily="34" charset="-122"/>
                <a:ea typeface="微软雅黑" pitchFamily="34" charset="-122"/>
              </a:rPr>
              <a:t>if-else </a:t>
            </a:r>
            <a:r>
              <a:rPr lang="en-US" altLang="zh-CN" sz="2000" b="1" dirty="0" err="1" smtClean="0">
                <a:latin typeface="微软雅黑" pitchFamily="34" charset="-122"/>
                <a:ea typeface="微软雅黑" pitchFamily="34" charset="-122"/>
              </a:rPr>
              <a:t>if-else</a:t>
            </a:r>
            <a:r>
              <a:rPr lang="en-US" altLang="zh-CN" sz="2000" b="1" dirty="0" smtClean="0">
                <a:latin typeface="微软雅黑" pitchFamily="34" charset="-122"/>
                <a:ea typeface="微软雅黑" pitchFamily="34" charset="-122"/>
              </a:rPr>
              <a:t> </a:t>
            </a:r>
            <a:r>
              <a:rPr lang="zh-CN" altLang="zh-CN" sz="2000" b="1" dirty="0" smtClean="0">
                <a:latin typeface="微软雅黑" pitchFamily="34" charset="-122"/>
                <a:ea typeface="微软雅黑" pitchFamily="34" charset="-122"/>
              </a:rPr>
              <a:t>语句</a:t>
            </a:r>
            <a:r>
              <a:rPr lang="zh-CN" altLang="zh-CN" sz="2000" b="1" dirty="0">
                <a:latin typeface="微软雅黑" pitchFamily="34" charset="-122"/>
                <a:ea typeface="微软雅黑" pitchFamily="34" charset="-122"/>
              </a:rPr>
              <a:t>的格式</a:t>
            </a:r>
          </a:p>
          <a:p>
            <a:r>
              <a:rPr lang="en-US" altLang="zh-CN" dirty="0"/>
              <a:t>if(</a:t>
            </a:r>
            <a:r>
              <a:rPr lang="zh-CN" altLang="zh-CN" dirty="0"/>
              <a:t>表达式</a:t>
            </a:r>
            <a:r>
              <a:rPr lang="en-US" altLang="zh-CN" dirty="0"/>
              <a:t>1)</a:t>
            </a:r>
            <a:endParaRPr lang="zh-CN" altLang="zh-CN" dirty="0"/>
          </a:p>
          <a:p>
            <a:r>
              <a:rPr lang="en-US" altLang="zh-CN" dirty="0"/>
              <a:t>{</a:t>
            </a:r>
            <a:endParaRPr lang="zh-CN" altLang="zh-CN" dirty="0"/>
          </a:p>
          <a:p>
            <a:r>
              <a:rPr lang="zh-CN" altLang="zh-CN" dirty="0"/>
              <a:t>语句块</a:t>
            </a:r>
            <a:r>
              <a:rPr lang="en-US" altLang="zh-CN" dirty="0"/>
              <a:t>1</a:t>
            </a:r>
            <a:endParaRPr lang="zh-CN" altLang="zh-CN" dirty="0"/>
          </a:p>
          <a:p>
            <a:r>
              <a:rPr lang="en-US" altLang="zh-CN" dirty="0"/>
              <a:t>}</a:t>
            </a:r>
            <a:endParaRPr lang="zh-CN" altLang="zh-CN" dirty="0"/>
          </a:p>
          <a:p>
            <a:r>
              <a:rPr lang="en-US" altLang="zh-CN" dirty="0"/>
              <a:t>else if(</a:t>
            </a:r>
            <a:r>
              <a:rPr lang="zh-CN" altLang="zh-CN" dirty="0"/>
              <a:t>表达式</a:t>
            </a:r>
            <a:r>
              <a:rPr lang="en-US" altLang="zh-CN" dirty="0"/>
              <a:t>2)</a:t>
            </a:r>
            <a:endParaRPr lang="zh-CN" altLang="zh-CN" dirty="0"/>
          </a:p>
          <a:p>
            <a:r>
              <a:rPr lang="en-US" altLang="zh-CN" dirty="0"/>
              <a:t>{</a:t>
            </a:r>
            <a:endParaRPr lang="zh-CN" altLang="zh-CN" dirty="0"/>
          </a:p>
          <a:p>
            <a:r>
              <a:rPr lang="zh-CN" altLang="zh-CN" dirty="0"/>
              <a:t>语句块</a:t>
            </a:r>
            <a:r>
              <a:rPr lang="en-US" altLang="zh-CN" dirty="0"/>
              <a:t>2</a:t>
            </a:r>
            <a:endParaRPr lang="zh-CN" altLang="zh-CN" dirty="0"/>
          </a:p>
          <a:p>
            <a:r>
              <a:rPr lang="en-US" altLang="zh-CN" dirty="0"/>
              <a:t>}</a:t>
            </a:r>
            <a:endParaRPr lang="zh-CN" altLang="zh-CN" dirty="0"/>
          </a:p>
          <a:p>
            <a:r>
              <a:rPr lang="en-US" altLang="zh-CN" dirty="0"/>
              <a:t>else if(</a:t>
            </a:r>
            <a:r>
              <a:rPr lang="zh-CN" altLang="zh-CN" dirty="0"/>
              <a:t>表达式</a:t>
            </a:r>
            <a:r>
              <a:rPr lang="en-US" altLang="zh-CN" dirty="0"/>
              <a:t>3)</a:t>
            </a:r>
            <a:endParaRPr lang="zh-CN" altLang="zh-CN" dirty="0"/>
          </a:p>
          <a:p>
            <a:r>
              <a:rPr lang="en-US" altLang="zh-CN" dirty="0"/>
              <a:t>{</a:t>
            </a:r>
            <a:endParaRPr lang="zh-CN" altLang="zh-CN" dirty="0"/>
          </a:p>
          <a:p>
            <a:r>
              <a:rPr lang="zh-CN" altLang="zh-CN" dirty="0"/>
              <a:t>语句块</a:t>
            </a:r>
            <a:r>
              <a:rPr lang="en-US" altLang="zh-CN" dirty="0"/>
              <a:t>3</a:t>
            </a:r>
            <a:endParaRPr lang="zh-CN" altLang="zh-CN" dirty="0"/>
          </a:p>
          <a:p>
            <a:r>
              <a:rPr lang="en-US" altLang="zh-CN" dirty="0"/>
              <a:t>}</a:t>
            </a:r>
            <a:endParaRPr lang="zh-CN" altLang="zh-CN" dirty="0"/>
          </a:p>
          <a:p>
            <a:r>
              <a:rPr lang="en-US" altLang="zh-CN" dirty="0" smtClean="0"/>
              <a:t>……</a:t>
            </a:r>
            <a:endParaRPr lang="zh-CN" altLang="zh-CN"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410236" y="2492896"/>
            <a:ext cx="3546140" cy="2308324"/>
          </a:xfrm>
          <a:prstGeom prst="rect">
            <a:avLst/>
          </a:prstGeom>
        </p:spPr>
        <p:txBody>
          <a:bodyPr wrap="square">
            <a:spAutoFit/>
          </a:bodyPr>
          <a:lstStyle/>
          <a:p>
            <a:r>
              <a:rPr lang="en-US" altLang="zh-CN" dirty="0"/>
              <a:t>else if(</a:t>
            </a:r>
            <a:r>
              <a:rPr lang="zh-CN" altLang="zh-CN" dirty="0"/>
              <a:t>表达式</a:t>
            </a:r>
            <a:r>
              <a:rPr lang="en-US" altLang="zh-CN" dirty="0"/>
              <a:t>n-1)</a:t>
            </a:r>
            <a:endParaRPr lang="zh-CN" altLang="zh-CN" dirty="0"/>
          </a:p>
          <a:p>
            <a:r>
              <a:rPr lang="en-US" altLang="zh-CN" dirty="0"/>
              <a:t>{</a:t>
            </a:r>
            <a:endParaRPr lang="zh-CN" altLang="zh-CN" dirty="0"/>
          </a:p>
          <a:p>
            <a:r>
              <a:rPr lang="zh-CN" altLang="zh-CN" dirty="0"/>
              <a:t>语句块</a:t>
            </a:r>
            <a:r>
              <a:rPr lang="en-US" altLang="zh-CN" dirty="0"/>
              <a:t>n-1</a:t>
            </a:r>
            <a:endParaRPr lang="zh-CN" altLang="zh-CN" dirty="0"/>
          </a:p>
          <a:p>
            <a:r>
              <a:rPr lang="en-US" altLang="zh-CN" dirty="0"/>
              <a:t>}</a:t>
            </a:r>
            <a:endParaRPr lang="zh-CN" altLang="zh-CN" dirty="0"/>
          </a:p>
          <a:p>
            <a:r>
              <a:rPr lang="en-US" altLang="zh-CN" dirty="0"/>
              <a:t>else</a:t>
            </a:r>
            <a:endParaRPr lang="zh-CN" altLang="zh-CN" dirty="0"/>
          </a:p>
          <a:p>
            <a:r>
              <a:rPr lang="en-US" altLang="zh-CN" dirty="0"/>
              <a:t>{</a:t>
            </a:r>
            <a:endParaRPr lang="zh-CN" altLang="zh-CN" dirty="0"/>
          </a:p>
          <a:p>
            <a:r>
              <a:rPr lang="zh-CN" altLang="zh-CN" dirty="0"/>
              <a:t>语句块</a:t>
            </a:r>
            <a:r>
              <a:rPr lang="en-US" altLang="zh-CN" dirty="0"/>
              <a:t>n</a:t>
            </a:r>
            <a:endParaRPr lang="zh-CN" altLang="zh-CN" dirty="0"/>
          </a:p>
          <a:p>
            <a:r>
              <a:rPr lang="en-US" altLang="zh-CN" dirty="0"/>
              <a:t>}</a:t>
            </a:r>
            <a:endParaRPr lang="zh-CN" altLang="zh-CN" dirty="0"/>
          </a:p>
        </p:txBody>
      </p:sp>
      <p:cxnSp>
        <p:nvCxnSpPr>
          <p:cNvPr id="10" name="直接连接符 9">
            <a:extLst>
              <a:ext uri="{FF2B5EF4-FFF2-40B4-BE49-F238E27FC236}">
                <a16:creationId xmlns:a16="http://schemas.microsoft.com/office/drawing/2014/main" xmlns="" id="{210B989B-109D-8AEE-4472-761EC5D9362C}"/>
              </a:ext>
            </a:extLst>
          </p:cNvPr>
          <p:cNvCxnSpPr/>
          <p:nvPr/>
        </p:nvCxnSpPr>
        <p:spPr>
          <a:xfrm>
            <a:off x="4067944" y="2508737"/>
            <a:ext cx="0" cy="3563079"/>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2426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pPr marL="0" lvl="2" indent="0">
              <a:buNone/>
            </a:pPr>
            <a:r>
              <a:rPr lang="zh-CN" altLang="en-US" sz="2800" b="1" dirty="0" smtClean="0">
                <a:solidFill>
                  <a:schemeClr val="bg1"/>
                </a:solidFill>
                <a:latin typeface="微软雅黑" pitchFamily="34" charset="-122"/>
                <a:ea typeface="微软雅黑" pitchFamily="34" charset="-122"/>
              </a:rPr>
              <a:t>多</a:t>
            </a:r>
            <a:r>
              <a:rPr lang="zh-CN" altLang="zh-CN" sz="2800" b="1" dirty="0" smtClean="0">
                <a:solidFill>
                  <a:schemeClr val="bg1"/>
                </a:solidFill>
                <a:latin typeface="微软雅黑" pitchFamily="34" charset="-122"/>
                <a:ea typeface="微软雅黑" pitchFamily="34" charset="-122"/>
              </a:rPr>
              <a:t>分支</a:t>
            </a:r>
            <a:r>
              <a:rPr lang="zh-CN" altLang="zh-CN" sz="2800" b="1" dirty="0">
                <a:solidFill>
                  <a:schemeClr val="bg1"/>
                </a:solidFill>
                <a:latin typeface="微软雅黑" pitchFamily="34" charset="-122"/>
                <a:ea typeface="微软雅黑" pitchFamily="34" charset="-122"/>
              </a:rPr>
              <a:t>结构</a:t>
            </a:r>
            <a:r>
              <a:rPr lang="en-US" altLang="zh-CN" sz="2800" b="1" dirty="0">
                <a:solidFill>
                  <a:schemeClr val="bg1"/>
                </a:solidFill>
                <a:latin typeface="微软雅黑" pitchFamily="34" charset="-122"/>
                <a:ea typeface="微软雅黑" pitchFamily="34" charset="-122"/>
              </a:rPr>
              <a:t>if-else</a:t>
            </a:r>
            <a:r>
              <a:rPr lang="zh-CN" altLang="zh-CN" sz="2800" b="1" dirty="0">
                <a:solidFill>
                  <a:schemeClr val="bg1"/>
                </a:solidFill>
                <a:latin typeface="微软雅黑" pitchFamily="34" charset="-122"/>
                <a:ea typeface="微软雅黑" pitchFamily="34" charset="-122"/>
              </a:rPr>
              <a:t>语句</a:t>
            </a: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396044" y="1916832"/>
            <a:ext cx="6300192" cy="1077218"/>
          </a:xfrm>
          <a:prstGeom prst="rect">
            <a:avLst/>
          </a:prstGeom>
          <a:noFill/>
        </p:spPr>
        <p:txBody>
          <a:bodyPr wrap="square" rtlCol="0">
            <a:spAutoFit/>
          </a:bodyPr>
          <a:lstStyle/>
          <a:p>
            <a:pPr eaLnBrk="1" hangingPunct="1">
              <a:lnSpc>
                <a:spcPct val="150000"/>
              </a:lnSpc>
              <a:spcBef>
                <a:spcPct val="20000"/>
              </a:spcBef>
            </a:pPr>
            <a:r>
              <a:rPr lang="zh-CN"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多</a:t>
            </a:r>
            <a:r>
              <a:rPr lang="zh-CN" altLang="zh-CN" sz="2000" b="1" dirty="0" smtClean="0">
                <a:latin typeface="微软雅黑" pitchFamily="34" charset="-122"/>
                <a:ea typeface="微软雅黑" pitchFamily="34" charset="-122"/>
              </a:rPr>
              <a:t>分支</a:t>
            </a:r>
            <a:r>
              <a:rPr lang="zh-CN" altLang="zh-CN" sz="2000" b="1" dirty="0">
                <a:latin typeface="微软雅黑" pitchFamily="34" charset="-122"/>
                <a:ea typeface="微软雅黑" pitchFamily="34" charset="-122"/>
              </a:rPr>
              <a:t>结构</a:t>
            </a:r>
            <a:r>
              <a:rPr lang="en-US" altLang="zh-CN" sz="2000" b="1" dirty="0" smtClean="0">
                <a:latin typeface="微软雅黑" pitchFamily="34" charset="-122"/>
                <a:ea typeface="微软雅黑" pitchFamily="34" charset="-122"/>
              </a:rPr>
              <a:t>if-else</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if-else</a:t>
            </a:r>
            <a:r>
              <a:rPr lang="zh-CN" altLang="zh-CN" sz="2000" b="1" dirty="0" smtClean="0">
                <a:latin typeface="微软雅黑" pitchFamily="34" charset="-122"/>
                <a:ea typeface="微软雅黑" pitchFamily="34" charset="-122"/>
              </a:rPr>
              <a:t>语句</a:t>
            </a:r>
            <a:r>
              <a:rPr lang="zh-CN" altLang="zh-CN" sz="2000" b="1" dirty="0">
                <a:latin typeface="微软雅黑" pitchFamily="34" charset="-122"/>
                <a:ea typeface="微软雅黑" pitchFamily="34" charset="-122"/>
              </a:rPr>
              <a:t>的执行流程</a:t>
            </a:r>
          </a:p>
          <a:p>
            <a:pPr eaLnBrk="1" hangingPunct="1">
              <a:lnSpc>
                <a:spcPct val="150000"/>
              </a:lnSpc>
              <a:spcBef>
                <a:spcPct val="20000"/>
              </a:spcBef>
            </a:pPr>
            <a:endParaRPr lang="zh-CN" altLang="zh-CN" sz="2000" b="1" dirty="0" smtClean="0">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占位符 2"/>
          <p:cNvSpPr>
            <a:spLocks noGrp="1"/>
          </p:cNvSpPr>
          <p:nvPr>
            <p:ph type="body" sz="quarter" idx="13"/>
          </p:nvPr>
        </p:nvSpPr>
        <p:spPr/>
        <p:txBody>
          <a:bodyPr/>
          <a:lstStyle/>
          <a:p>
            <a:endParaRPr lang="zh-CN" altLang="en-US" dirty="0"/>
          </a:p>
        </p:txBody>
      </p:sp>
      <p:pic>
        <p:nvPicPr>
          <p:cNvPr id="9" name="图片 8" descr="D:\微信文件\WeChat Files\wxid_x7i0crs4m10721\FileStorage\Temp\1678931936573.jpg"/>
          <p:cNvPicPr/>
          <p:nvPr/>
        </p:nvPicPr>
        <p:blipFill>
          <a:blip r:embed="rId2">
            <a:extLst>
              <a:ext uri="{28A0092B-C50C-407E-A947-70E740481C1C}">
                <a14:useLocalDpi xmlns:a14="http://schemas.microsoft.com/office/drawing/2010/main" val="0"/>
              </a:ext>
            </a:extLst>
          </a:blip>
          <a:srcRect/>
          <a:stretch>
            <a:fillRect/>
          </a:stretch>
        </p:blipFill>
        <p:spPr>
          <a:xfrm>
            <a:off x="2288089" y="2456510"/>
            <a:ext cx="4633595" cy="3245485"/>
          </a:xfrm>
          <a:prstGeom prst="rect">
            <a:avLst/>
          </a:prstGeom>
          <a:noFill/>
          <a:ln>
            <a:noFill/>
          </a:ln>
        </p:spPr>
      </p:pic>
    </p:spTree>
    <p:extLst>
      <p:ext uri="{BB962C8B-B14F-4D97-AF65-F5344CB8AC3E}">
        <p14:creationId xmlns:p14="http://schemas.microsoft.com/office/powerpoint/2010/main" val="19302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pPr marL="0" lvl="2" indent="0">
              <a:buNone/>
            </a:pPr>
            <a:r>
              <a:rPr lang="zh-CN" altLang="zh-CN" sz="2800" b="1" dirty="0" smtClean="0">
                <a:solidFill>
                  <a:schemeClr val="bg1"/>
                </a:solidFill>
                <a:latin typeface="微软雅黑" pitchFamily="34" charset="-122"/>
                <a:ea typeface="微软雅黑" pitchFamily="34" charset="-122"/>
              </a:rPr>
              <a:t>多</a:t>
            </a:r>
            <a:r>
              <a:rPr lang="zh-CN" altLang="zh-CN" sz="2800" b="1" dirty="0">
                <a:solidFill>
                  <a:schemeClr val="bg1"/>
                </a:solidFill>
                <a:latin typeface="微软雅黑" pitchFamily="34" charset="-122"/>
                <a:ea typeface="微软雅黑" pitchFamily="34" charset="-122"/>
              </a:rPr>
              <a:t>分支结构</a:t>
            </a:r>
            <a:r>
              <a:rPr lang="en-US" altLang="zh-CN" sz="2800" b="1" dirty="0">
                <a:solidFill>
                  <a:schemeClr val="bg1"/>
                </a:solidFill>
                <a:latin typeface="微软雅黑" pitchFamily="34" charset="-122"/>
                <a:ea typeface="微软雅黑" pitchFamily="34" charset="-122"/>
              </a:rPr>
              <a:t>if-else </a:t>
            </a:r>
            <a:r>
              <a:rPr lang="en-US" altLang="zh-CN" sz="2800" b="1" dirty="0" err="1">
                <a:solidFill>
                  <a:schemeClr val="bg1"/>
                </a:solidFill>
                <a:latin typeface="微软雅黑" pitchFamily="34" charset="-122"/>
                <a:ea typeface="微软雅黑" pitchFamily="34" charset="-122"/>
              </a:rPr>
              <a:t>if-else</a:t>
            </a:r>
            <a:r>
              <a:rPr lang="zh-CN" altLang="zh-CN" sz="2800" b="1" dirty="0">
                <a:solidFill>
                  <a:schemeClr val="bg1"/>
                </a:solidFill>
                <a:latin typeface="微软雅黑" pitchFamily="34" charset="-122"/>
                <a:ea typeface="微软雅黑" pitchFamily="34" charset="-122"/>
              </a:rPr>
              <a:t>语句</a:t>
            </a:r>
          </a:p>
          <a:p>
            <a:pPr marL="0" lvl="2" indent="0">
              <a:buNone/>
            </a:pPr>
            <a:endParaRPr lang="zh-CN" altLang="zh-CN" sz="2800" b="1" dirty="0">
              <a:solidFill>
                <a:schemeClr val="bg1"/>
              </a:solidFill>
              <a:latin typeface="微软雅黑" pitchFamily="34" charset="-122"/>
              <a:ea typeface="微软雅黑" pitchFamily="34" charset="-122"/>
            </a:endParaRP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407349" y="1916832"/>
            <a:ext cx="6300192" cy="4154984"/>
          </a:xfrm>
          <a:prstGeom prst="rect">
            <a:avLst/>
          </a:prstGeom>
          <a:noFill/>
        </p:spPr>
        <p:txBody>
          <a:bodyPr wrap="square" rtlCol="0">
            <a:spAutoFit/>
          </a:bodyPr>
          <a:lstStyle/>
          <a:p>
            <a:pPr eaLnBrk="1" hangingPunct="1">
              <a:lnSpc>
                <a:spcPct val="150000"/>
              </a:lnSpc>
              <a:spcBef>
                <a:spcPct val="20000"/>
              </a:spcBef>
            </a:pPr>
            <a:r>
              <a:rPr lang="zh-CN" altLang="zh-CN"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）多</a:t>
            </a:r>
            <a:r>
              <a:rPr lang="zh-CN" altLang="zh-CN" sz="2000" b="1" dirty="0">
                <a:latin typeface="微软雅黑" pitchFamily="34" charset="-122"/>
                <a:ea typeface="微软雅黑" pitchFamily="34" charset="-122"/>
              </a:rPr>
              <a:t>分支结构</a:t>
            </a:r>
            <a:r>
              <a:rPr lang="en-US" altLang="zh-CN" sz="2000" b="1" dirty="0">
                <a:latin typeface="微软雅黑" pitchFamily="34" charset="-122"/>
                <a:ea typeface="微软雅黑" pitchFamily="34" charset="-122"/>
              </a:rPr>
              <a:t>if-else </a:t>
            </a:r>
            <a:r>
              <a:rPr lang="en-US" altLang="zh-CN" sz="2000" b="1" dirty="0" err="1" smtClean="0">
                <a:latin typeface="微软雅黑" pitchFamily="34" charset="-122"/>
                <a:ea typeface="微软雅黑" pitchFamily="34" charset="-122"/>
              </a:rPr>
              <a:t>if-else</a:t>
            </a:r>
            <a:r>
              <a:rPr lang="en-US" altLang="zh-CN" sz="2000" b="1" dirty="0" smtClean="0">
                <a:latin typeface="微软雅黑" pitchFamily="34" charset="-122"/>
                <a:ea typeface="微软雅黑" pitchFamily="34" charset="-122"/>
              </a:rPr>
              <a:t> </a:t>
            </a:r>
            <a:r>
              <a:rPr lang="zh-CN" altLang="zh-CN" sz="2000" b="1" dirty="0" smtClean="0">
                <a:latin typeface="微软雅黑" pitchFamily="34" charset="-122"/>
                <a:ea typeface="微软雅黑" pitchFamily="34" charset="-122"/>
              </a:rPr>
              <a:t>语句</a:t>
            </a:r>
            <a:r>
              <a:rPr lang="zh-CN" altLang="zh-CN" sz="2000" b="1" dirty="0">
                <a:latin typeface="微软雅黑" pitchFamily="34" charset="-122"/>
                <a:ea typeface="微软雅黑" pitchFamily="34" charset="-122"/>
              </a:rPr>
              <a:t>的格式</a:t>
            </a:r>
          </a:p>
          <a:p>
            <a:r>
              <a:rPr lang="en-US" altLang="zh-CN" dirty="0"/>
              <a:t>if(</a:t>
            </a:r>
            <a:r>
              <a:rPr lang="zh-CN" altLang="zh-CN" dirty="0"/>
              <a:t>表达式</a:t>
            </a:r>
            <a:r>
              <a:rPr lang="en-US" altLang="zh-CN" dirty="0"/>
              <a:t>1)</a:t>
            </a:r>
            <a:endParaRPr lang="zh-CN" altLang="zh-CN" dirty="0"/>
          </a:p>
          <a:p>
            <a:r>
              <a:rPr lang="en-US" altLang="zh-CN" dirty="0"/>
              <a:t>{</a:t>
            </a:r>
            <a:endParaRPr lang="zh-CN" altLang="zh-CN" dirty="0"/>
          </a:p>
          <a:p>
            <a:r>
              <a:rPr lang="zh-CN" altLang="zh-CN" dirty="0"/>
              <a:t>语句块</a:t>
            </a:r>
            <a:r>
              <a:rPr lang="en-US" altLang="zh-CN" dirty="0"/>
              <a:t>1</a:t>
            </a:r>
            <a:endParaRPr lang="zh-CN" altLang="zh-CN" dirty="0"/>
          </a:p>
          <a:p>
            <a:r>
              <a:rPr lang="en-US" altLang="zh-CN" dirty="0"/>
              <a:t>}</a:t>
            </a:r>
            <a:endParaRPr lang="zh-CN" altLang="zh-CN" dirty="0"/>
          </a:p>
          <a:p>
            <a:r>
              <a:rPr lang="en-US" altLang="zh-CN" dirty="0"/>
              <a:t>else if(</a:t>
            </a:r>
            <a:r>
              <a:rPr lang="zh-CN" altLang="zh-CN" dirty="0"/>
              <a:t>表达式</a:t>
            </a:r>
            <a:r>
              <a:rPr lang="en-US" altLang="zh-CN" dirty="0"/>
              <a:t>2)</a:t>
            </a:r>
            <a:endParaRPr lang="zh-CN" altLang="zh-CN" dirty="0"/>
          </a:p>
          <a:p>
            <a:r>
              <a:rPr lang="en-US" altLang="zh-CN" dirty="0"/>
              <a:t>{</a:t>
            </a:r>
            <a:endParaRPr lang="zh-CN" altLang="zh-CN" dirty="0"/>
          </a:p>
          <a:p>
            <a:r>
              <a:rPr lang="zh-CN" altLang="zh-CN" dirty="0"/>
              <a:t>语句块</a:t>
            </a:r>
            <a:r>
              <a:rPr lang="en-US" altLang="zh-CN" dirty="0"/>
              <a:t>2</a:t>
            </a:r>
            <a:endParaRPr lang="zh-CN" altLang="zh-CN" dirty="0"/>
          </a:p>
          <a:p>
            <a:r>
              <a:rPr lang="en-US" altLang="zh-CN" dirty="0"/>
              <a:t>}</a:t>
            </a:r>
            <a:endParaRPr lang="zh-CN" altLang="zh-CN" dirty="0"/>
          </a:p>
          <a:p>
            <a:r>
              <a:rPr lang="en-US" altLang="zh-CN" dirty="0"/>
              <a:t>else if(</a:t>
            </a:r>
            <a:r>
              <a:rPr lang="zh-CN" altLang="zh-CN" dirty="0"/>
              <a:t>表达式</a:t>
            </a:r>
            <a:r>
              <a:rPr lang="en-US" altLang="zh-CN" dirty="0"/>
              <a:t>3)</a:t>
            </a:r>
            <a:endParaRPr lang="zh-CN" altLang="zh-CN" dirty="0"/>
          </a:p>
          <a:p>
            <a:r>
              <a:rPr lang="en-US" altLang="zh-CN" dirty="0"/>
              <a:t>{</a:t>
            </a:r>
            <a:endParaRPr lang="zh-CN" altLang="zh-CN" dirty="0"/>
          </a:p>
          <a:p>
            <a:r>
              <a:rPr lang="zh-CN" altLang="zh-CN" dirty="0"/>
              <a:t>语句块</a:t>
            </a:r>
            <a:r>
              <a:rPr lang="en-US" altLang="zh-CN" dirty="0"/>
              <a:t>3</a:t>
            </a:r>
            <a:endParaRPr lang="zh-CN" altLang="zh-CN" dirty="0"/>
          </a:p>
          <a:p>
            <a:r>
              <a:rPr lang="en-US" altLang="zh-CN" dirty="0"/>
              <a:t>}</a:t>
            </a:r>
            <a:endParaRPr lang="zh-CN" altLang="zh-CN" dirty="0"/>
          </a:p>
          <a:p>
            <a:r>
              <a:rPr lang="en-US" altLang="zh-CN" dirty="0" smtClean="0"/>
              <a:t>……</a:t>
            </a:r>
            <a:endParaRPr lang="zh-CN" altLang="zh-CN"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410236" y="2492896"/>
            <a:ext cx="3546140" cy="2308324"/>
          </a:xfrm>
          <a:prstGeom prst="rect">
            <a:avLst/>
          </a:prstGeom>
        </p:spPr>
        <p:txBody>
          <a:bodyPr wrap="square">
            <a:spAutoFit/>
          </a:bodyPr>
          <a:lstStyle/>
          <a:p>
            <a:r>
              <a:rPr lang="en-US" altLang="zh-CN" dirty="0"/>
              <a:t>else if(</a:t>
            </a:r>
            <a:r>
              <a:rPr lang="zh-CN" altLang="zh-CN" dirty="0"/>
              <a:t>表达式</a:t>
            </a:r>
            <a:r>
              <a:rPr lang="en-US" altLang="zh-CN" dirty="0"/>
              <a:t>n-1)</a:t>
            </a:r>
            <a:endParaRPr lang="zh-CN" altLang="zh-CN" dirty="0"/>
          </a:p>
          <a:p>
            <a:r>
              <a:rPr lang="en-US" altLang="zh-CN" dirty="0"/>
              <a:t>{</a:t>
            </a:r>
            <a:endParaRPr lang="zh-CN" altLang="zh-CN" dirty="0"/>
          </a:p>
          <a:p>
            <a:r>
              <a:rPr lang="zh-CN" altLang="zh-CN" dirty="0"/>
              <a:t>语句块</a:t>
            </a:r>
            <a:r>
              <a:rPr lang="en-US" altLang="zh-CN" dirty="0"/>
              <a:t>n-1</a:t>
            </a:r>
            <a:endParaRPr lang="zh-CN" altLang="zh-CN" dirty="0"/>
          </a:p>
          <a:p>
            <a:r>
              <a:rPr lang="en-US" altLang="zh-CN" dirty="0"/>
              <a:t>}</a:t>
            </a:r>
            <a:endParaRPr lang="zh-CN" altLang="zh-CN" dirty="0"/>
          </a:p>
          <a:p>
            <a:r>
              <a:rPr lang="en-US" altLang="zh-CN" dirty="0"/>
              <a:t>else</a:t>
            </a:r>
            <a:endParaRPr lang="zh-CN" altLang="zh-CN" dirty="0"/>
          </a:p>
          <a:p>
            <a:r>
              <a:rPr lang="en-US" altLang="zh-CN" dirty="0"/>
              <a:t>{</a:t>
            </a:r>
            <a:endParaRPr lang="zh-CN" altLang="zh-CN" dirty="0"/>
          </a:p>
          <a:p>
            <a:r>
              <a:rPr lang="zh-CN" altLang="zh-CN" dirty="0"/>
              <a:t>语句块</a:t>
            </a:r>
            <a:r>
              <a:rPr lang="en-US" altLang="zh-CN" dirty="0"/>
              <a:t>n</a:t>
            </a:r>
            <a:endParaRPr lang="zh-CN" altLang="zh-CN" dirty="0"/>
          </a:p>
          <a:p>
            <a:r>
              <a:rPr lang="en-US" altLang="zh-CN" dirty="0"/>
              <a:t>}</a:t>
            </a:r>
            <a:endParaRPr lang="zh-CN" altLang="zh-CN" dirty="0"/>
          </a:p>
        </p:txBody>
      </p:sp>
      <p:cxnSp>
        <p:nvCxnSpPr>
          <p:cNvPr id="10" name="直接连接符 9">
            <a:extLst>
              <a:ext uri="{FF2B5EF4-FFF2-40B4-BE49-F238E27FC236}">
                <a16:creationId xmlns:a16="http://schemas.microsoft.com/office/drawing/2014/main" xmlns="" id="{210B989B-109D-8AEE-4472-761EC5D9362C}"/>
              </a:ext>
            </a:extLst>
          </p:cNvPr>
          <p:cNvCxnSpPr/>
          <p:nvPr/>
        </p:nvCxnSpPr>
        <p:spPr>
          <a:xfrm>
            <a:off x="4067944" y="2508737"/>
            <a:ext cx="0" cy="3563079"/>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669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r>
              <a:rPr lang="zh-CN" altLang="zh-CN" dirty="0"/>
              <a:t>（</a:t>
            </a:r>
            <a:r>
              <a:rPr lang="en-US" altLang="zh-CN" dirty="0"/>
              <a:t>1</a:t>
            </a:r>
            <a:r>
              <a:rPr lang="zh-CN" altLang="zh-CN" dirty="0"/>
              <a:t>）嵌套的</a:t>
            </a:r>
            <a:r>
              <a:rPr lang="en-US" altLang="zh-CN" dirty="0"/>
              <a:t>if</a:t>
            </a:r>
            <a:r>
              <a:rPr lang="zh-CN" altLang="zh-CN" dirty="0"/>
              <a:t>语句格式</a:t>
            </a: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2" indent="0">
              <a:buNone/>
            </a:pPr>
            <a:r>
              <a:rPr lang="en-US" altLang="zh-CN" sz="3200" b="1" dirty="0" smtClean="0">
                <a:solidFill>
                  <a:schemeClr val="bg1"/>
                </a:solidFill>
                <a:latin typeface="微软雅黑" panose="020B0503020204020204" pitchFamily="34" charset="-122"/>
                <a:ea typeface="微软雅黑" panose="020B0503020204020204" pitchFamily="34" charset="-122"/>
              </a:rPr>
              <a:t>if</a:t>
            </a:r>
            <a:r>
              <a:rPr lang="zh-CN" altLang="zh-CN" sz="3200" b="1" dirty="0" smtClean="0">
                <a:solidFill>
                  <a:schemeClr val="bg1"/>
                </a:solidFill>
                <a:latin typeface="微软雅黑" panose="020B0503020204020204" pitchFamily="34" charset="-122"/>
                <a:ea typeface="微软雅黑" panose="020B0503020204020204" pitchFamily="34" charset="-122"/>
              </a:rPr>
              <a:t>语句的嵌套</a:t>
            </a:r>
          </a:p>
          <a:p>
            <a:endParaRPr lang="zh-CN" altLang="en-US" sz="3200" b="1" dirty="0">
              <a:solidFill>
                <a:schemeClr val="bg1"/>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CFBD0DAE-9686-A07E-CEDE-B3DD38F7D7C7}"/>
                  </a:ext>
                </a:extLst>
              </p:cNvPr>
              <p:cNvSpPr txBox="1"/>
              <p:nvPr/>
            </p:nvSpPr>
            <p:spPr>
              <a:xfrm>
                <a:off x="407349" y="1916832"/>
                <a:ext cx="6300192" cy="3133935"/>
              </a:xfrm>
              <a:prstGeom prst="rect">
                <a:avLst/>
              </a:prstGeom>
              <a:noFill/>
            </p:spPr>
            <p:txBody>
              <a:bodyPr wrap="square" rtlCol="0">
                <a:spAutoFit/>
              </a:bodyPr>
              <a:lstStyle/>
              <a:p>
                <a:r>
                  <a:rPr lang="en-US" altLang="zh-CN" sz="2000" dirty="0"/>
                  <a:t>if(</a:t>
                </a:r>
                <a:r>
                  <a:rPr lang="zh-CN" altLang="zh-CN" sz="2000" dirty="0"/>
                  <a:t>表达式</a:t>
                </a:r>
                <a:r>
                  <a:rPr lang="en-US" altLang="zh-CN" sz="2000" dirty="0"/>
                  <a:t>1)      /*</a:t>
                </a:r>
                <a:r>
                  <a:rPr lang="zh-CN" altLang="zh-CN" sz="2000" dirty="0"/>
                  <a:t>外层</a:t>
                </a:r>
                <a:r>
                  <a:rPr lang="en-US" altLang="zh-CN" sz="2000" dirty="0"/>
                  <a:t>if</a:t>
                </a:r>
                <a:r>
                  <a:rPr lang="zh-CN" altLang="zh-CN" sz="2000" dirty="0"/>
                  <a:t>语句</a:t>
                </a:r>
                <a:r>
                  <a:rPr lang="en-US" altLang="zh-CN" sz="2000" dirty="0"/>
                  <a:t>*/</a:t>
                </a:r>
                <a:endParaRPr lang="zh-CN" altLang="zh-CN" sz="2000" dirty="0"/>
              </a:p>
              <a:p>
                <a14:m>
                  <m:oMath xmlns:m="http://schemas.openxmlformats.org/officeDocument/2006/math">
                    <m:d>
                      <m:dPr>
                        <m:begChr m:val=""/>
                        <m:endChr m:val="}"/>
                        <m:ctrlPr>
                          <a:rPr lang="zh-CN" altLang="zh-CN" sz="2000" i="1">
                            <a:latin typeface="Cambria Math"/>
                          </a:rPr>
                        </m:ctrlPr>
                      </m:dPr>
                      <m:e>
                        <m:eqArr>
                          <m:eqArrPr>
                            <m:ctrlPr>
                              <a:rPr lang="zh-CN" altLang="zh-CN" sz="2000" i="1">
                                <a:latin typeface="Cambria Math"/>
                              </a:rPr>
                            </m:ctrlPr>
                          </m:eqArrPr>
                          <m:e>
                            <m:r>
                              <m:rPr>
                                <m:sty m:val="p"/>
                              </m:rPr>
                              <a:rPr lang="en-US" altLang="zh-CN" sz="2000">
                                <a:latin typeface="Cambria Math"/>
                              </a:rPr>
                              <m:t>if</m:t>
                            </m:r>
                            <m:d>
                              <m:dPr>
                                <m:ctrlPr>
                                  <a:rPr lang="zh-CN" altLang="zh-CN" sz="2000" i="1">
                                    <a:latin typeface="Cambria Math"/>
                                  </a:rPr>
                                </m:ctrlPr>
                              </m:dPr>
                              <m:e>
                                <m:r>
                                  <a:rPr lang="zh-CN" altLang="zh-CN" sz="2000">
                                    <a:latin typeface="Cambria Math"/>
                                  </a:rPr>
                                  <m:t>表达式</m:t>
                                </m:r>
                                <m:r>
                                  <a:rPr lang="en-US" altLang="zh-CN" sz="2000">
                                    <a:latin typeface="Cambria Math"/>
                                  </a:rPr>
                                  <m:t>2</m:t>
                                </m:r>
                              </m:e>
                            </m:d>
                          </m:e>
                          <m:e>
                            <m:r>
                              <a:rPr lang="zh-CN" altLang="zh-CN" sz="2000">
                                <a:latin typeface="Cambria Math"/>
                              </a:rPr>
                              <m:t>语句</m:t>
                            </m:r>
                            <m:r>
                              <a:rPr lang="en-US" altLang="zh-CN" sz="2000">
                                <a:latin typeface="Cambria Math"/>
                              </a:rPr>
                              <m:t>1</m:t>
                            </m:r>
                          </m:e>
                          <m:e>
                            <m:r>
                              <m:rPr>
                                <m:sty m:val="p"/>
                              </m:rPr>
                              <a:rPr lang="en-US" altLang="zh-CN" sz="2000">
                                <a:latin typeface="Cambria Math"/>
                              </a:rPr>
                              <m:t>else</m:t>
                            </m:r>
                            <m:r>
                              <a:rPr lang="en-US" altLang="zh-CN" sz="2000">
                                <a:latin typeface="Cambria Math"/>
                              </a:rPr>
                              <m:t>       </m:t>
                            </m:r>
                          </m:e>
                          <m:e>
                            <m:r>
                              <a:rPr lang="zh-CN" altLang="zh-CN" sz="2000">
                                <a:latin typeface="Cambria Math"/>
                              </a:rPr>
                              <m:t>语句</m:t>
                            </m:r>
                            <m:r>
                              <a:rPr lang="en-US" altLang="zh-CN" sz="2000">
                                <a:latin typeface="Cambria Math"/>
                              </a:rPr>
                              <m:t>2</m:t>
                            </m:r>
                          </m:e>
                        </m:eqArr>
                      </m:e>
                    </m:d>
                  </m:oMath>
                </a14:m>
                <a:r>
                  <a:rPr lang="en-US" altLang="zh-CN" sz="2000" dirty="0"/>
                  <a:t>  /*</a:t>
                </a:r>
                <a:r>
                  <a:rPr lang="zh-CN" altLang="zh-CN" sz="2000" dirty="0"/>
                  <a:t>内层</a:t>
                </a:r>
                <a:r>
                  <a:rPr lang="en-US" altLang="zh-CN" sz="2000" dirty="0"/>
                  <a:t>if</a:t>
                </a:r>
                <a:r>
                  <a:rPr lang="zh-CN" altLang="zh-CN" sz="2000" dirty="0"/>
                  <a:t>语句</a:t>
                </a:r>
                <a:r>
                  <a:rPr lang="en-US" altLang="zh-CN" sz="2000" dirty="0"/>
                  <a:t>*/</a:t>
                </a:r>
                <a:endParaRPr lang="zh-CN" altLang="zh-CN" sz="2000" dirty="0"/>
              </a:p>
              <a:p>
                <a:r>
                  <a:rPr lang="en-US" altLang="zh-CN" sz="2000" dirty="0"/>
                  <a:t>else </a:t>
                </a:r>
                <a:endParaRPr lang="zh-CN" altLang="zh-CN" sz="2000" dirty="0"/>
              </a:p>
              <a:p>
                <a14:m>
                  <m:oMath xmlns:m="http://schemas.openxmlformats.org/officeDocument/2006/math">
                    <m:d>
                      <m:dPr>
                        <m:begChr m:val=""/>
                        <m:endChr m:val="}"/>
                        <m:ctrlPr>
                          <a:rPr lang="zh-CN" altLang="zh-CN" sz="2000" i="1">
                            <a:latin typeface="Cambria Math"/>
                          </a:rPr>
                        </m:ctrlPr>
                      </m:dPr>
                      <m:e>
                        <m:eqArr>
                          <m:eqArrPr>
                            <m:ctrlPr>
                              <a:rPr lang="zh-CN" altLang="zh-CN" sz="2000" i="1">
                                <a:latin typeface="Cambria Math"/>
                              </a:rPr>
                            </m:ctrlPr>
                          </m:eqArrPr>
                          <m:e>
                            <m:r>
                              <m:rPr>
                                <m:sty m:val="p"/>
                              </m:rPr>
                              <a:rPr lang="en-US" altLang="zh-CN" sz="2000">
                                <a:latin typeface="Cambria Math"/>
                              </a:rPr>
                              <m:t>if</m:t>
                            </m:r>
                            <m:d>
                              <m:dPr>
                                <m:ctrlPr>
                                  <a:rPr lang="zh-CN" altLang="zh-CN" sz="2000" i="1">
                                    <a:latin typeface="Cambria Math"/>
                                  </a:rPr>
                                </m:ctrlPr>
                              </m:dPr>
                              <m:e>
                                <m:r>
                                  <a:rPr lang="zh-CN" altLang="zh-CN" sz="2000">
                                    <a:latin typeface="Cambria Math"/>
                                  </a:rPr>
                                  <m:t>表达式</m:t>
                                </m:r>
                                <m:r>
                                  <a:rPr lang="en-US" altLang="zh-CN" sz="2000">
                                    <a:latin typeface="Cambria Math"/>
                                  </a:rPr>
                                  <m:t>3</m:t>
                                </m:r>
                              </m:e>
                            </m:d>
                          </m:e>
                          <m:e>
                            <m:r>
                              <a:rPr lang="zh-CN" altLang="zh-CN" sz="2000">
                                <a:latin typeface="Cambria Math"/>
                              </a:rPr>
                              <m:t>语句</m:t>
                            </m:r>
                            <m:r>
                              <a:rPr lang="en-US" altLang="zh-CN" sz="2000">
                                <a:latin typeface="Cambria Math"/>
                              </a:rPr>
                              <m:t>3</m:t>
                            </m:r>
                          </m:e>
                          <m:e>
                            <m:r>
                              <m:rPr>
                                <m:sty m:val="p"/>
                              </m:rPr>
                              <a:rPr lang="en-US" altLang="zh-CN" sz="2000">
                                <a:latin typeface="Cambria Math"/>
                              </a:rPr>
                              <m:t>else</m:t>
                            </m:r>
                            <m:r>
                              <a:rPr lang="en-US" altLang="zh-CN" sz="2000">
                                <a:latin typeface="Cambria Math"/>
                              </a:rPr>
                              <m:t>       </m:t>
                            </m:r>
                          </m:e>
                          <m:e>
                            <m:r>
                              <a:rPr lang="zh-CN" altLang="zh-CN" sz="2000">
                                <a:latin typeface="Cambria Math"/>
                              </a:rPr>
                              <m:t>语句</m:t>
                            </m:r>
                            <m:r>
                              <a:rPr lang="en-US" altLang="zh-CN" sz="2000">
                                <a:latin typeface="Cambria Math"/>
                              </a:rPr>
                              <m:t>4</m:t>
                            </m:r>
                          </m:e>
                        </m:eqArr>
                      </m:e>
                    </m:d>
                  </m:oMath>
                </a14:m>
                <a:r>
                  <a:rPr lang="en-US" altLang="zh-CN" sz="2000" dirty="0"/>
                  <a:t>  /*</a:t>
                </a:r>
                <a:r>
                  <a:rPr lang="zh-CN" altLang="zh-CN" sz="2000" dirty="0"/>
                  <a:t>内层</a:t>
                </a:r>
                <a:r>
                  <a:rPr lang="en-US" altLang="zh-CN" sz="2000" dirty="0"/>
                  <a:t>if</a:t>
                </a:r>
                <a:r>
                  <a:rPr lang="zh-CN" altLang="zh-CN" sz="2000" dirty="0"/>
                  <a:t>语句</a:t>
                </a:r>
                <a:r>
                  <a:rPr lang="en-US" altLang="zh-CN" sz="2000" dirty="0"/>
                  <a:t>*/</a:t>
                </a:r>
                <a:endParaRPr lang="zh-CN" altLang="zh-CN" sz="2000" dirty="0"/>
              </a:p>
            </p:txBody>
          </p:sp>
        </mc:Choice>
        <mc:Fallback xmlns="">
          <p:sp>
            <p:nvSpPr>
              <p:cNvPr id="5" name="文本框 4">
                <a:extLst>
                  <a:ext uri="{FF2B5EF4-FFF2-40B4-BE49-F238E27FC236}">
                    <a16:creationId xmlns:a16="http://schemas.microsoft.com/office/drawing/2014/main" xmlns="" id="{CFBD0DAE-9686-A07E-CEDE-B3DD38F7D7C7}"/>
                  </a:ext>
                </a:extLst>
              </p:cNvPr>
              <p:cNvSpPr txBox="1">
                <a:spLocks noRot="1" noChangeAspect="1" noMove="1" noResize="1" noEditPoints="1" noAdjustHandles="1" noChangeArrowheads="1" noChangeShapeType="1" noTextEdit="1"/>
              </p:cNvSpPr>
              <p:nvPr/>
            </p:nvSpPr>
            <p:spPr>
              <a:xfrm>
                <a:off x="407349" y="1916832"/>
                <a:ext cx="6300192" cy="3133935"/>
              </a:xfrm>
              <a:prstGeom prst="rect">
                <a:avLst/>
              </a:prstGeom>
              <a:blipFill rotWithShape="1">
                <a:blip r:embed="rId2"/>
                <a:stretch>
                  <a:fillRect l="-1065" t="-135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63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96752"/>
            <a:ext cx="8604448" cy="1296144"/>
          </a:xfrm>
        </p:spPr>
        <p:txBody>
          <a:bodyPr/>
          <a:lstStyle/>
          <a:p>
            <a:r>
              <a:rPr lang="zh-CN" altLang="zh-CN" dirty="0" smtClean="0"/>
              <a:t>（</a:t>
            </a:r>
            <a:r>
              <a:rPr lang="en-US" altLang="zh-CN" dirty="0" smtClean="0"/>
              <a:t>2</a:t>
            </a:r>
            <a:r>
              <a:rPr lang="zh-CN" altLang="zh-CN" dirty="0" smtClean="0"/>
              <a:t>）嵌套</a:t>
            </a:r>
            <a:r>
              <a:rPr lang="zh-CN" altLang="zh-CN" dirty="0"/>
              <a:t>的</a:t>
            </a:r>
            <a:r>
              <a:rPr lang="en-US" altLang="zh-CN" dirty="0"/>
              <a:t>if</a:t>
            </a:r>
            <a:r>
              <a:rPr lang="zh-CN" altLang="zh-CN" dirty="0"/>
              <a:t>语句分类</a:t>
            </a:r>
            <a:endParaRPr lang="zh-CN" altLang="en-US" dirty="0"/>
          </a:p>
          <a:p>
            <a:endParaRPr lang="zh-CN" altLang="zh-CN" dirty="0"/>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2" indent="0">
              <a:buNone/>
            </a:pPr>
            <a:r>
              <a:rPr lang="en-US" altLang="zh-CN" sz="3200" b="1" dirty="0" smtClean="0">
                <a:solidFill>
                  <a:schemeClr val="bg1"/>
                </a:solidFill>
                <a:latin typeface="微软雅黑" panose="020B0503020204020204" pitchFamily="34" charset="-122"/>
                <a:ea typeface="微软雅黑" panose="020B0503020204020204" pitchFamily="34" charset="-122"/>
              </a:rPr>
              <a:t>if</a:t>
            </a:r>
            <a:r>
              <a:rPr lang="zh-CN" altLang="zh-CN" sz="3200" b="1" dirty="0" smtClean="0">
                <a:solidFill>
                  <a:schemeClr val="bg1"/>
                </a:solidFill>
                <a:latin typeface="微软雅黑" panose="020B0503020204020204" pitchFamily="34" charset="-122"/>
                <a:ea typeface="微软雅黑" panose="020B0503020204020204" pitchFamily="34" charset="-122"/>
              </a:rPr>
              <a:t>语句的嵌套</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407349" y="1916832"/>
            <a:ext cx="6300192" cy="400110"/>
          </a:xfrm>
          <a:prstGeom prst="rect">
            <a:avLst/>
          </a:prstGeom>
          <a:noFill/>
        </p:spPr>
        <p:txBody>
          <a:bodyPr wrap="square" rtlCol="0">
            <a:spAutoFit/>
          </a:bodyPr>
          <a:lstStyle/>
          <a:p>
            <a:r>
              <a:rPr lang="zh-CN" altLang="zh-CN" sz="2000" dirty="0" smtClean="0"/>
              <a:t>内层</a:t>
            </a:r>
            <a:r>
              <a:rPr lang="en-US" altLang="zh-CN" sz="2000" dirty="0"/>
              <a:t>if</a:t>
            </a:r>
            <a:r>
              <a:rPr lang="zh-CN" altLang="zh-CN" sz="2000" dirty="0"/>
              <a:t>语句</a:t>
            </a:r>
            <a:r>
              <a:rPr lang="en-US" altLang="zh-CN" sz="2000" dirty="0"/>
              <a:t>*/</a:t>
            </a:r>
            <a:endParaRPr lang="zh-CN" altLang="zh-CN" sz="2000"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内容占位符 9"/>
          <p:cNvSpPr>
            <a:spLocks noGrp="1"/>
          </p:cNvSpPr>
          <p:nvPr>
            <p:ph idx="4294967295"/>
          </p:nvPr>
        </p:nvSpPr>
        <p:spPr>
          <a:xfrm>
            <a:off x="457200" y="1660351"/>
            <a:ext cx="8229600" cy="5231409"/>
          </a:xfrm>
          <a:prstGeom prst="rect">
            <a:avLst/>
          </a:prstGeom>
        </p:spPr>
        <p:txBody>
          <a:bodyPr/>
          <a:lstStyle/>
          <a:p>
            <a:endParaRPr lang="zh-CN" altLang="en-US" dirty="0"/>
          </a:p>
        </p:txBody>
      </p:sp>
      <p:sp>
        <p:nvSpPr>
          <p:cNvPr id="8" name="矩形 7"/>
          <p:cNvSpPr/>
          <p:nvPr/>
        </p:nvSpPr>
        <p:spPr>
          <a:xfrm>
            <a:off x="386056" y="1788727"/>
            <a:ext cx="2750199" cy="1173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dirty="0">
                <a:latin typeface="+mn-ea"/>
              </a:rPr>
              <a:t>if (</a:t>
            </a:r>
            <a:r>
              <a:rPr lang="zh-CN" altLang="en-US" sz="2000" b="1" dirty="0">
                <a:latin typeface="+mn-ea"/>
              </a:rPr>
              <a:t>表达式</a:t>
            </a:r>
            <a:r>
              <a:rPr lang="en-US" altLang="zh-CN" sz="2000" b="1" dirty="0">
                <a:latin typeface="+mn-ea"/>
              </a:rPr>
              <a:t>) </a:t>
            </a:r>
            <a:r>
              <a:rPr lang="zh-CN" altLang="en-US" sz="2000" b="1" dirty="0">
                <a:latin typeface="+mn-ea"/>
              </a:rPr>
              <a:t>语句</a:t>
            </a:r>
            <a:r>
              <a:rPr lang="en-US" altLang="zh-CN" sz="2000" b="1" dirty="0">
                <a:latin typeface="+mn-ea"/>
              </a:rPr>
              <a:t>1</a:t>
            </a:r>
          </a:p>
          <a:p>
            <a:pPr>
              <a:lnSpc>
                <a:spcPct val="120000"/>
              </a:lnSpc>
            </a:pPr>
            <a:r>
              <a:rPr lang="en-US" altLang="zh-CN" sz="2000" b="1" dirty="0" smtClean="0">
                <a:latin typeface="+mn-ea"/>
              </a:rPr>
              <a:t>[ </a:t>
            </a:r>
            <a:r>
              <a:rPr lang="en-US" altLang="zh-CN" sz="2000" b="1" dirty="0">
                <a:latin typeface="+mn-ea"/>
              </a:rPr>
              <a:t>else  </a:t>
            </a:r>
            <a:r>
              <a:rPr lang="zh-CN" altLang="en-US" sz="2000" b="1" dirty="0">
                <a:latin typeface="+mn-ea"/>
              </a:rPr>
              <a:t>语句</a:t>
            </a:r>
            <a:r>
              <a:rPr lang="en-US" altLang="zh-CN" sz="2000" b="1" dirty="0">
                <a:latin typeface="+mn-ea"/>
              </a:rPr>
              <a:t>2 ]</a:t>
            </a:r>
            <a:endParaRPr lang="zh-CN" altLang="en-US" sz="2000" b="1" dirty="0">
              <a:latin typeface="+mn-ea"/>
            </a:endParaRPr>
          </a:p>
        </p:txBody>
      </p:sp>
      <p:sp>
        <p:nvSpPr>
          <p:cNvPr id="9" name="MH_Desc_1"/>
          <p:cNvSpPr/>
          <p:nvPr>
            <p:custDataLst>
              <p:tags r:id="rId1"/>
            </p:custDataLst>
          </p:nvPr>
        </p:nvSpPr>
        <p:spPr>
          <a:xfrm>
            <a:off x="306381" y="2991679"/>
            <a:ext cx="2822207" cy="37496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“表达式”可以是关系表达式、逻辑表达式，甚至是数值</a:t>
            </a:r>
            <a:r>
              <a:rPr lang="zh-CN" altLang="en-US" dirty="0" smtClean="0">
                <a:solidFill>
                  <a:schemeClr val="tx1"/>
                </a:solidFill>
              </a:rPr>
              <a:t>表达式</a:t>
            </a:r>
            <a:endParaRPr lang="en-US" altLang="zh-CN"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方括号内的部分</a:t>
            </a:r>
            <a:r>
              <a:rPr lang="en-US" altLang="zh-CN" dirty="0">
                <a:solidFill>
                  <a:schemeClr val="tx1"/>
                </a:solidFill>
              </a:rPr>
              <a:t>(</a:t>
            </a:r>
            <a:r>
              <a:rPr lang="zh-CN" altLang="en-US" dirty="0">
                <a:solidFill>
                  <a:schemeClr val="tx1"/>
                </a:solidFill>
              </a:rPr>
              <a:t>即</a:t>
            </a:r>
            <a:r>
              <a:rPr lang="en-US" altLang="zh-CN" dirty="0">
                <a:solidFill>
                  <a:schemeClr val="tx1"/>
                </a:solidFill>
              </a:rPr>
              <a:t>else</a:t>
            </a:r>
            <a:r>
              <a:rPr lang="zh-CN" altLang="en-US" dirty="0">
                <a:solidFill>
                  <a:schemeClr val="tx1"/>
                </a:solidFill>
              </a:rPr>
              <a:t>子句</a:t>
            </a:r>
            <a:r>
              <a:rPr lang="en-US" altLang="zh-CN" dirty="0">
                <a:solidFill>
                  <a:schemeClr val="tx1"/>
                </a:solidFill>
              </a:rPr>
              <a:t>)</a:t>
            </a:r>
            <a:r>
              <a:rPr lang="zh-CN" altLang="en-US" dirty="0">
                <a:solidFill>
                  <a:schemeClr val="tx1"/>
                </a:solidFill>
              </a:rPr>
              <a:t>为可选的，既可以有，也可以</a:t>
            </a:r>
            <a:r>
              <a:rPr lang="zh-CN" altLang="en-US" dirty="0" smtClean="0">
                <a:solidFill>
                  <a:schemeClr val="tx1"/>
                </a:solidFill>
              </a:rPr>
              <a:t>没有</a:t>
            </a:r>
            <a:endParaRPr lang="en-US" altLang="zh-CN"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语句</a:t>
            </a:r>
            <a:r>
              <a:rPr lang="en-US" altLang="zh-CN" dirty="0">
                <a:solidFill>
                  <a:schemeClr val="tx1"/>
                </a:solidFill>
              </a:rPr>
              <a:t>1</a:t>
            </a:r>
            <a:r>
              <a:rPr lang="zh-CN" altLang="en-US" dirty="0">
                <a:solidFill>
                  <a:schemeClr val="tx1"/>
                </a:solidFill>
              </a:rPr>
              <a:t>和语句</a:t>
            </a:r>
            <a:r>
              <a:rPr lang="en-US" altLang="zh-CN" dirty="0">
                <a:solidFill>
                  <a:schemeClr val="tx1"/>
                </a:solidFill>
              </a:rPr>
              <a:t>2</a:t>
            </a:r>
            <a:r>
              <a:rPr lang="zh-CN" altLang="en-US" dirty="0">
                <a:solidFill>
                  <a:schemeClr val="tx1"/>
                </a:solidFill>
              </a:rPr>
              <a:t>可以是一个简单的语句，也可以是一个复合语句，还可以是另一个</a:t>
            </a:r>
            <a:r>
              <a:rPr lang="en-US" altLang="zh-CN" dirty="0">
                <a:solidFill>
                  <a:schemeClr val="tx1"/>
                </a:solidFill>
              </a:rPr>
              <a:t>if</a:t>
            </a:r>
            <a:r>
              <a:rPr lang="zh-CN" altLang="en-US" dirty="0">
                <a:solidFill>
                  <a:schemeClr val="tx1"/>
                </a:solidFill>
              </a:rPr>
              <a:t>语句</a:t>
            </a:r>
            <a:endParaRPr lang="en-US" altLang="zh-CN" dirty="0">
              <a:solidFill>
                <a:schemeClr val="tx1"/>
              </a:solidFill>
            </a:endParaRPr>
          </a:p>
        </p:txBody>
      </p:sp>
      <p:cxnSp>
        <p:nvCxnSpPr>
          <p:cNvPr id="11" name="MH_Other_1"/>
          <p:cNvCxnSpPr/>
          <p:nvPr>
            <p:custDataLst>
              <p:tags r:id="rId2"/>
            </p:custDataLst>
          </p:nvPr>
        </p:nvCxnSpPr>
        <p:spPr>
          <a:xfrm>
            <a:off x="3150139" y="2166517"/>
            <a:ext cx="1277845" cy="5495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2" name="MH_Other_3"/>
          <p:cNvCxnSpPr/>
          <p:nvPr>
            <p:custDataLst>
              <p:tags r:id="rId3"/>
            </p:custDataLst>
          </p:nvPr>
        </p:nvCxnSpPr>
        <p:spPr>
          <a:xfrm flipV="1">
            <a:off x="3138066" y="1635505"/>
            <a:ext cx="1285514"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4414100" y="1484784"/>
            <a:ext cx="4262356" cy="824461"/>
            <a:chOff x="6132870" y="2758143"/>
            <a:chExt cx="5136519" cy="824461"/>
          </a:xfrm>
        </p:grpSpPr>
        <p:sp>
          <p:nvSpPr>
            <p:cNvPr id="14"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15"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16" name="组合 15"/>
          <p:cNvGrpSpPr/>
          <p:nvPr/>
        </p:nvGrpSpPr>
        <p:grpSpPr>
          <a:xfrm>
            <a:off x="4423580" y="2369890"/>
            <a:ext cx="4252876" cy="1809617"/>
            <a:chOff x="6132870" y="2758143"/>
            <a:chExt cx="5136519" cy="1809617"/>
          </a:xfrm>
        </p:grpSpPr>
        <p:sp>
          <p:nvSpPr>
            <p:cNvPr id="1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1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2	</a:t>
              </a:r>
              <a:r>
                <a:rPr lang="zh-CN" altLang="en-US" sz="1600" smtClean="0">
                  <a:solidFill>
                    <a:schemeClr val="tx1">
                      <a:lumMod val="50000"/>
                      <a:lumOff val="50000"/>
                    </a:schemeClr>
                  </a:solidFill>
                  <a:latin typeface="微软雅黑" pitchFamily="34" charset="-122"/>
                  <a:ea typeface="微软雅黑" pitchFamily="34" charset="-122"/>
                </a:rPr>
                <a:t>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4431249" y="4386114"/>
            <a:ext cx="4245207" cy="2471886"/>
            <a:chOff x="6132870" y="2758143"/>
            <a:chExt cx="5136519" cy="2420384"/>
          </a:xfrm>
        </p:grpSpPr>
        <mc:AlternateContent xmlns:mc="http://schemas.openxmlformats.org/markup-compatibility/2006" xmlns:a14="http://schemas.microsoft.com/office/drawing/2010/main">
          <mc:Choice Requires="a14">
            <p:sp>
              <p:nvSpPr>
                <p:cNvPr id="2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dirty="0">
                      <a:solidFill>
                        <a:schemeClr val="tx1">
                          <a:lumMod val="65000"/>
                          <a:lumOff val="35000"/>
                        </a:schemeClr>
                      </a:solidFill>
                    </a:rPr>
                    <a:t>if(</a:t>
                  </a:r>
                  <a:r>
                    <a:rPr lang="zh-CN" altLang="en-US" dirty="0">
                      <a:solidFill>
                        <a:schemeClr val="tx1">
                          <a:lumMod val="65000"/>
                          <a:lumOff val="35000"/>
                        </a:schemeClr>
                      </a:solidFill>
                    </a:rPr>
                    <a:t>表达式</a:t>
                  </a:r>
                  <a:r>
                    <a:rPr lang="en-US" altLang="zh-CN" dirty="0">
                      <a:solidFill>
                        <a:schemeClr val="tx1">
                          <a:lumMod val="65000"/>
                          <a:lumOff val="35000"/>
                        </a:schemeClr>
                      </a:solidFill>
                    </a:rPr>
                    <a:t>1)		</a:t>
                  </a:r>
                  <a:r>
                    <a:rPr lang="zh-CN" altLang="en-US" dirty="0">
                      <a:solidFill>
                        <a:schemeClr val="tx1">
                          <a:lumMod val="65000"/>
                          <a:lumOff val="35000"/>
                        </a:schemeClr>
                      </a:solidFill>
                    </a:rPr>
                    <a:t>语句</a:t>
                  </a:r>
                  <a:r>
                    <a:rPr lang="en-US" altLang="zh-CN" dirty="0">
                      <a:solidFill>
                        <a:schemeClr val="tx1">
                          <a:lumMod val="65000"/>
                          <a:lumOff val="35000"/>
                        </a:schemeClr>
                      </a:solidFill>
                    </a:rPr>
                    <a:t>1</a:t>
                  </a: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2) 	</a:t>
                  </a:r>
                  <a:r>
                    <a:rPr lang="zh-CN" altLang="en-US" dirty="0">
                      <a:solidFill>
                        <a:schemeClr val="tx1">
                          <a:lumMod val="65000"/>
                          <a:lumOff val="35000"/>
                        </a:schemeClr>
                      </a:solidFill>
                    </a:rPr>
                    <a:t>语句</a:t>
                  </a:r>
                  <a:r>
                    <a:rPr lang="en-US" altLang="zh-CN" dirty="0">
                      <a:solidFill>
                        <a:schemeClr val="tx1">
                          <a:lumMod val="65000"/>
                          <a:lumOff val="35000"/>
                        </a:schemeClr>
                      </a:solidFill>
                    </a:rPr>
                    <a:t>2</a:t>
                  </a: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3) 	</a:t>
                  </a:r>
                  <a:r>
                    <a:rPr lang="zh-CN" altLang="en-US" dirty="0">
                      <a:solidFill>
                        <a:schemeClr val="tx1">
                          <a:lumMod val="65000"/>
                          <a:lumOff val="35000"/>
                        </a:schemeClr>
                      </a:solidFill>
                    </a:rPr>
                    <a:t>语句</a:t>
                  </a:r>
                  <a:r>
                    <a:rPr lang="en-US" altLang="zh-CN" dirty="0">
                      <a:solidFill>
                        <a:schemeClr val="tx1">
                          <a:lumMod val="65000"/>
                          <a:lumOff val="35000"/>
                        </a:schemeClr>
                      </a:solidFill>
                    </a:rPr>
                    <a:t>3</a:t>
                  </a:r>
                </a:p>
                <a:p>
                  <a:pPr algn="just" defTabSz="625475">
                    <a:lnSpc>
                      <a:spcPct val="120000"/>
                    </a:lnSpc>
                  </a:pPr>
                  <a:r>
                    <a:rPr lang="en-US" altLang="zh-CN" dirty="0">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dirty="0">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dirty="0">
                    <a:solidFill>
                      <a:schemeClr val="tx1">
                        <a:lumMod val="65000"/>
                        <a:lumOff val="35000"/>
                      </a:schemeClr>
                    </a:solidFill>
                    <a:ea typeface="Cambria Math" panose="02040503050406030204" pitchFamily="18" charset="0"/>
                  </a:endParaRPr>
                </a:p>
                <a:p>
                  <a:pPr algn="just" defTabSz="625475">
                    <a:lnSpc>
                      <a:spcPct val="120000"/>
                    </a:lnSpc>
                  </a:pPr>
                  <a:r>
                    <a:rPr lang="en-US" altLang="zh-CN" dirty="0">
                      <a:solidFill>
                        <a:schemeClr val="tx1">
                          <a:lumMod val="65000"/>
                          <a:lumOff val="35000"/>
                        </a:schemeClr>
                      </a:solidFill>
                    </a:rPr>
                    <a:t>else if(</a:t>
                  </a:r>
                  <a:r>
                    <a:rPr lang="zh-CN" altLang="en-US" dirty="0">
                      <a:solidFill>
                        <a:schemeClr val="tx1">
                          <a:lumMod val="65000"/>
                          <a:lumOff val="35000"/>
                        </a:schemeClr>
                      </a:solidFill>
                    </a:rPr>
                    <a:t>表达式</a:t>
                  </a:r>
                  <a:r>
                    <a:rPr lang="en-US" altLang="zh-CN" dirty="0">
                      <a:solidFill>
                        <a:schemeClr val="tx1">
                          <a:lumMod val="65000"/>
                          <a:lumOff val="35000"/>
                        </a:schemeClr>
                      </a:solidFill>
                    </a:rPr>
                    <a:t>m) 	</a:t>
                  </a:r>
                  <a:r>
                    <a:rPr lang="zh-CN" altLang="en-US" dirty="0">
                      <a:solidFill>
                        <a:schemeClr val="tx1">
                          <a:lumMod val="65000"/>
                          <a:lumOff val="35000"/>
                        </a:schemeClr>
                      </a:solidFill>
                    </a:rPr>
                    <a:t>语句</a:t>
                  </a:r>
                  <a:r>
                    <a:rPr lang="en-US" altLang="zh-CN" dirty="0">
                      <a:solidFill>
                        <a:schemeClr val="tx1">
                          <a:lumMod val="65000"/>
                          <a:lumOff val="35000"/>
                        </a:schemeClr>
                      </a:solidFill>
                    </a:rPr>
                    <a:t>m</a:t>
                  </a:r>
                </a:p>
                <a:p>
                  <a:pPr algn="just" defTabSz="625475">
                    <a:lnSpc>
                      <a:spcPct val="120000"/>
                    </a:lnSpc>
                  </a:pPr>
                  <a:r>
                    <a:rPr lang="en-US" altLang="zh-CN" dirty="0">
                      <a:solidFill>
                        <a:schemeClr val="tx1">
                          <a:lumMod val="65000"/>
                          <a:lumOff val="35000"/>
                        </a:schemeClr>
                      </a:solidFill>
                    </a:rPr>
                    <a:t>else			</a:t>
                  </a:r>
                  <a:r>
                    <a:rPr lang="zh-CN" altLang="en-US" dirty="0">
                      <a:solidFill>
                        <a:schemeClr val="tx1">
                          <a:lumMod val="65000"/>
                          <a:lumOff val="35000"/>
                        </a:schemeClr>
                      </a:solidFill>
                    </a:rPr>
                    <a:t>语句</a:t>
                  </a:r>
                  <a:r>
                    <a:rPr lang="en-US" altLang="zh-CN" dirty="0">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21"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dirty="0" smtClean="0">
                  <a:solidFill>
                    <a:schemeClr val="tx1">
                      <a:lumMod val="50000"/>
                      <a:lumOff val="50000"/>
                    </a:schemeClr>
                  </a:solidFill>
                  <a:latin typeface="微软雅黑" pitchFamily="34" charset="-122"/>
                  <a:ea typeface="微软雅黑" pitchFamily="34" charset="-122"/>
                </a:rPr>
                <a:t>形式</a:t>
              </a:r>
              <a:r>
                <a:rPr lang="en-US" altLang="zh-CN" dirty="0" smtClean="0">
                  <a:solidFill>
                    <a:schemeClr val="tx1">
                      <a:lumMod val="50000"/>
                      <a:lumOff val="50000"/>
                    </a:schemeClr>
                  </a:solidFill>
                  <a:latin typeface="微软雅黑" pitchFamily="34" charset="-122"/>
                  <a:ea typeface="微软雅黑" pitchFamily="34" charset="-122"/>
                </a:rPr>
                <a:t>3	</a:t>
              </a:r>
              <a:r>
                <a:rPr lang="zh-CN" altLang="en-US" sz="1600" dirty="0" smtClean="0">
                  <a:solidFill>
                    <a:schemeClr val="tx1">
                      <a:lumMod val="50000"/>
                      <a:lumOff val="50000"/>
                    </a:schemeClr>
                  </a:solidFill>
                  <a:latin typeface="微软雅黑" pitchFamily="34" charset="-122"/>
                  <a:ea typeface="微软雅黑" pitchFamily="34" charset="-122"/>
                </a:rPr>
                <a:t>在</a:t>
              </a:r>
              <a:r>
                <a:rPr lang="en-US" altLang="zh-CN" sz="1600" dirty="0">
                  <a:solidFill>
                    <a:schemeClr val="tx1">
                      <a:lumMod val="50000"/>
                      <a:lumOff val="50000"/>
                    </a:schemeClr>
                  </a:solidFill>
                  <a:latin typeface="微软雅黑" pitchFamily="34" charset="-122"/>
                  <a:ea typeface="微软雅黑" pitchFamily="34" charset="-122"/>
                </a:rPr>
                <a:t>else</a:t>
              </a:r>
              <a:r>
                <a:rPr lang="zh-CN" altLang="en-US" sz="1600" dirty="0">
                  <a:solidFill>
                    <a:schemeClr val="tx1">
                      <a:lumMod val="50000"/>
                      <a:lumOff val="50000"/>
                    </a:schemeClr>
                  </a:solidFill>
                  <a:latin typeface="微软雅黑" pitchFamily="34" charset="-122"/>
                  <a:ea typeface="微软雅黑" pitchFamily="34" charset="-122"/>
                </a:rPr>
                <a:t>部分又嵌套了多层的</a:t>
              </a:r>
              <a:r>
                <a:rPr lang="en-US" altLang="zh-CN" sz="1600" dirty="0">
                  <a:solidFill>
                    <a:schemeClr val="tx1">
                      <a:lumMod val="50000"/>
                      <a:lumOff val="50000"/>
                    </a:schemeClr>
                  </a:solidFill>
                  <a:latin typeface="微软雅黑" pitchFamily="34" charset="-122"/>
                  <a:ea typeface="微软雅黑" pitchFamily="34" charset="-122"/>
                </a:rPr>
                <a:t>if</a:t>
              </a:r>
              <a:r>
                <a:rPr lang="zh-CN" altLang="en-US" sz="1600" dirty="0">
                  <a:solidFill>
                    <a:schemeClr val="tx1">
                      <a:lumMod val="50000"/>
                      <a:lumOff val="50000"/>
                    </a:schemeClr>
                  </a:solidFill>
                  <a:latin typeface="微软雅黑" pitchFamily="34" charset="-122"/>
                  <a:ea typeface="微软雅黑" pitchFamily="34" charset="-122"/>
                </a:rPr>
                <a:t>语句</a:t>
              </a:r>
              <a:endParaRPr lang="en-US" sz="1600" dirty="0">
                <a:solidFill>
                  <a:schemeClr val="tx1">
                    <a:lumMod val="50000"/>
                    <a:lumOff val="50000"/>
                  </a:schemeClr>
                </a:solidFill>
                <a:latin typeface="微软雅黑" pitchFamily="34" charset="-122"/>
                <a:ea typeface="微软雅黑" pitchFamily="34" charset="-122"/>
              </a:endParaRPr>
            </a:p>
          </p:txBody>
        </p:sp>
      </p:grpSp>
      <p:cxnSp>
        <p:nvCxnSpPr>
          <p:cNvPr id="22" name="MH_Other_2"/>
          <p:cNvCxnSpPr/>
          <p:nvPr>
            <p:custDataLst>
              <p:tags r:id="rId4"/>
            </p:custDataLst>
          </p:nvPr>
        </p:nvCxnSpPr>
        <p:spPr>
          <a:xfrm>
            <a:off x="3128588" y="2375373"/>
            <a:ext cx="1285512" cy="227458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41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79512" y="991269"/>
            <a:ext cx="8229600" cy="5231409"/>
          </a:xfrm>
        </p:spPr>
        <p:txBody>
          <a:bodyPr/>
          <a:lstStyle/>
          <a:p>
            <a:endParaRPr lang="zh-CN" altLang="en-US" dirty="0"/>
          </a:p>
        </p:txBody>
      </p:sp>
      <p:sp>
        <p:nvSpPr>
          <p:cNvPr id="8" name="文本占位符 7"/>
          <p:cNvSpPr>
            <a:spLocks noGrp="1"/>
          </p:cNvSpPr>
          <p:nvPr>
            <p:ph type="body" sz="quarter" idx="13"/>
          </p:nvPr>
        </p:nvSpPr>
        <p:spPr/>
        <p:txBody>
          <a:bodyPr/>
          <a:lstStyle/>
          <a:p>
            <a:r>
              <a:rPr lang="zh-CN" altLang="en-US" dirty="0"/>
              <a:t>选择结构的嵌套</a:t>
            </a:r>
          </a:p>
          <a:p>
            <a:endParaRPr lang="zh-CN" altLang="en-US" dirty="0"/>
          </a:p>
        </p:txBody>
      </p:sp>
      <p:sp>
        <p:nvSpPr>
          <p:cNvPr id="4" name="矩形 3"/>
          <p:cNvSpPr/>
          <p:nvPr/>
        </p:nvSpPr>
        <p:spPr>
          <a:xfrm>
            <a:off x="787677" y="1124744"/>
            <a:ext cx="2797865"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dirty="0"/>
              <a:t>if()</a:t>
            </a:r>
          </a:p>
          <a:p>
            <a:pPr>
              <a:lnSpc>
                <a:spcPct val="150000"/>
              </a:lnSpc>
            </a:pPr>
            <a:r>
              <a:rPr lang="en-US" altLang="zh-CN" b="1" dirty="0"/>
              <a:t> </a:t>
            </a:r>
            <a:r>
              <a:rPr lang="en-US" altLang="zh-CN" b="1" dirty="0" smtClean="0"/>
              <a:t>   if()  </a:t>
            </a:r>
            <a:r>
              <a:rPr lang="zh-CN" altLang="en-US" b="1" dirty="0" smtClean="0"/>
              <a:t>语句</a:t>
            </a:r>
            <a:r>
              <a:rPr lang="en-US" altLang="zh-CN" b="1" dirty="0"/>
              <a:t>1</a:t>
            </a:r>
          </a:p>
          <a:p>
            <a:pPr>
              <a:lnSpc>
                <a:spcPct val="150000"/>
              </a:lnSpc>
            </a:pPr>
            <a:r>
              <a:rPr lang="en-US" altLang="zh-CN" b="1" dirty="0" smtClean="0"/>
              <a:t>    else  </a:t>
            </a:r>
            <a:r>
              <a:rPr lang="zh-CN" altLang="en-US" b="1" dirty="0" smtClean="0"/>
              <a:t>语句</a:t>
            </a:r>
            <a:r>
              <a:rPr lang="en-US" altLang="zh-CN" b="1" dirty="0" smtClean="0"/>
              <a:t>2</a:t>
            </a:r>
            <a:endParaRPr lang="en-US" altLang="zh-CN" b="1" dirty="0"/>
          </a:p>
          <a:p>
            <a:pPr>
              <a:lnSpc>
                <a:spcPct val="150000"/>
              </a:lnSpc>
            </a:pPr>
            <a:r>
              <a:rPr lang="en-US" altLang="zh-CN" b="1" dirty="0"/>
              <a:t>else</a:t>
            </a:r>
          </a:p>
          <a:p>
            <a:pPr>
              <a:lnSpc>
                <a:spcPct val="150000"/>
              </a:lnSpc>
            </a:pPr>
            <a:r>
              <a:rPr lang="en-US" altLang="zh-CN" b="1" dirty="0" smtClean="0"/>
              <a:t>     if()  </a:t>
            </a:r>
            <a:r>
              <a:rPr lang="zh-CN" altLang="en-US" b="1" dirty="0" smtClean="0"/>
              <a:t>语句</a:t>
            </a:r>
            <a:r>
              <a:rPr lang="en-US" altLang="zh-CN" b="1" dirty="0"/>
              <a:t>3</a:t>
            </a:r>
          </a:p>
          <a:p>
            <a:pPr>
              <a:lnSpc>
                <a:spcPct val="150000"/>
              </a:lnSpc>
            </a:pPr>
            <a:r>
              <a:rPr lang="en-US" altLang="zh-CN" b="1" dirty="0" smtClean="0"/>
              <a:t>     else  </a:t>
            </a:r>
            <a:r>
              <a:rPr lang="zh-CN" altLang="en-US" b="1" dirty="0" smtClean="0"/>
              <a:t>语句</a:t>
            </a:r>
            <a:r>
              <a:rPr lang="en-US" altLang="zh-CN" b="1" dirty="0" smtClean="0"/>
              <a:t>4</a:t>
            </a:r>
            <a:endParaRPr lang="zh-CN" altLang="en-US" b="1" dirty="0"/>
          </a:p>
        </p:txBody>
      </p:sp>
      <p:sp>
        <p:nvSpPr>
          <p:cNvPr id="3" name="右大括号 2"/>
          <p:cNvSpPr/>
          <p:nvPr/>
        </p:nvSpPr>
        <p:spPr>
          <a:xfrm>
            <a:off x="2267744" y="1844824"/>
            <a:ext cx="119270"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2339752" y="3068960"/>
            <a:ext cx="119270"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2339752" y="2006912"/>
            <a:ext cx="1014703" cy="369332"/>
          </a:xfrm>
          <a:prstGeom prst="rect">
            <a:avLst/>
          </a:prstGeom>
          <a:noFill/>
        </p:spPr>
        <p:txBody>
          <a:bodyPr wrap="square" rtlCol="0">
            <a:spAutoFit/>
          </a:bodyPr>
          <a:lstStyle/>
          <a:p>
            <a:r>
              <a:rPr lang="zh-CN" altLang="en-US" b="1" dirty="0" smtClean="0">
                <a:solidFill>
                  <a:schemeClr val="bg1"/>
                </a:solidFill>
              </a:rPr>
              <a:t>内嵌</a:t>
            </a:r>
            <a:r>
              <a:rPr lang="en-US" altLang="zh-CN" b="1" dirty="0" smtClean="0">
                <a:solidFill>
                  <a:schemeClr val="bg1"/>
                </a:solidFill>
              </a:rPr>
              <a:t>if</a:t>
            </a:r>
            <a:endParaRPr lang="zh-CN" altLang="en-US" b="1" dirty="0">
              <a:solidFill>
                <a:schemeClr val="bg1"/>
              </a:solidFill>
            </a:endParaRPr>
          </a:p>
        </p:txBody>
      </p:sp>
      <p:sp>
        <p:nvSpPr>
          <p:cNvPr id="34" name="文本框 33"/>
          <p:cNvSpPr txBox="1"/>
          <p:nvPr/>
        </p:nvSpPr>
        <p:spPr>
          <a:xfrm>
            <a:off x="2411760" y="3203684"/>
            <a:ext cx="845942" cy="369332"/>
          </a:xfrm>
          <a:prstGeom prst="rect">
            <a:avLst/>
          </a:prstGeom>
          <a:noFill/>
        </p:spPr>
        <p:txBody>
          <a:bodyPr wrap="square" rtlCol="0">
            <a:spAutoFit/>
          </a:bodyPr>
          <a:lstStyle/>
          <a:p>
            <a:r>
              <a:rPr lang="zh-CN" altLang="en-US" b="1" dirty="0" smtClean="0">
                <a:solidFill>
                  <a:schemeClr val="bg1"/>
                </a:solidFill>
              </a:rPr>
              <a:t>内嵌</a:t>
            </a:r>
            <a:r>
              <a:rPr lang="en-US" altLang="zh-CN" b="1" dirty="0" smtClean="0">
                <a:solidFill>
                  <a:schemeClr val="bg1"/>
                </a:solidFill>
              </a:rPr>
              <a:t>if</a:t>
            </a:r>
            <a:endParaRPr lang="zh-CN" altLang="en-US" b="1" dirty="0">
              <a:solidFill>
                <a:schemeClr val="bg1"/>
              </a:solidFill>
            </a:endParaRPr>
          </a:p>
        </p:txBody>
      </p:sp>
      <p:sp>
        <p:nvSpPr>
          <p:cNvPr id="35" name="MH_Other_1"/>
          <p:cNvSpPr/>
          <p:nvPr>
            <p:custDataLst>
              <p:tags r:id="rId1"/>
            </p:custDataLst>
          </p:nvPr>
        </p:nvSpPr>
        <p:spPr>
          <a:xfrm>
            <a:off x="174551" y="3619310"/>
            <a:ext cx="581025" cy="652050"/>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rgbClr val="FEFFFF"/>
                </a:solidFill>
              </a:rPr>
              <a:t>注意</a:t>
            </a:r>
            <a:endParaRPr lang="zh-CN" altLang="en-US" sz="2000" dirty="0">
              <a:solidFill>
                <a:srgbClr val="FEFFFF"/>
              </a:solidFill>
            </a:endParaRPr>
          </a:p>
        </p:txBody>
      </p:sp>
      <p:sp>
        <p:nvSpPr>
          <p:cNvPr id="36" name="MH_SubTitle_1"/>
          <p:cNvSpPr/>
          <p:nvPr>
            <p:custDataLst>
              <p:tags r:id="rId2"/>
            </p:custDataLst>
          </p:nvPr>
        </p:nvSpPr>
        <p:spPr>
          <a:xfrm>
            <a:off x="791965" y="3918533"/>
            <a:ext cx="3203971" cy="231979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dirty="0">
                <a:solidFill>
                  <a:srgbClr val="1C1C1C"/>
                </a:solidFill>
              </a:rPr>
              <a:t>if</a:t>
            </a:r>
            <a:r>
              <a:rPr lang="zh-CN" altLang="en-US" b="1" dirty="0">
                <a:solidFill>
                  <a:srgbClr val="1C1C1C"/>
                </a:solidFill>
              </a:rPr>
              <a:t>与</a:t>
            </a:r>
            <a:r>
              <a:rPr lang="en-US" altLang="zh-CN" b="1" dirty="0">
                <a:solidFill>
                  <a:srgbClr val="1C1C1C"/>
                </a:solidFill>
              </a:rPr>
              <a:t>else</a:t>
            </a:r>
            <a:r>
              <a:rPr lang="zh-CN" altLang="en-US" b="1" dirty="0">
                <a:solidFill>
                  <a:srgbClr val="1C1C1C"/>
                </a:solidFill>
              </a:rPr>
              <a:t>的配对关系</a:t>
            </a:r>
            <a:r>
              <a:rPr lang="zh-CN" altLang="en-US" b="1" dirty="0" smtClean="0">
                <a:solidFill>
                  <a:srgbClr val="1C1C1C"/>
                </a:solidFill>
              </a:rPr>
              <a:t>。</a:t>
            </a:r>
            <a:endParaRPr lang="en-US" altLang="zh-CN" b="1" dirty="0" smtClean="0">
              <a:solidFill>
                <a:srgbClr val="1C1C1C"/>
              </a:solidFill>
            </a:endParaRPr>
          </a:p>
          <a:p>
            <a:pPr>
              <a:lnSpc>
                <a:spcPct val="130000"/>
              </a:lnSpc>
              <a:defRPr/>
            </a:pPr>
            <a:r>
              <a:rPr lang="en-US" altLang="zh-CN" dirty="0" smtClean="0">
                <a:solidFill>
                  <a:srgbClr val="1C1C1C"/>
                </a:solidFill>
              </a:rPr>
              <a:t>else</a:t>
            </a:r>
            <a:r>
              <a:rPr lang="zh-CN" altLang="en-US" dirty="0">
                <a:solidFill>
                  <a:srgbClr val="1C1C1C"/>
                </a:solidFill>
              </a:rPr>
              <a:t>总是与它上面的最近的未配对的</a:t>
            </a:r>
            <a:r>
              <a:rPr lang="en-US" altLang="zh-CN" dirty="0">
                <a:solidFill>
                  <a:srgbClr val="1C1C1C"/>
                </a:solidFill>
              </a:rPr>
              <a:t>if</a:t>
            </a:r>
            <a:r>
              <a:rPr lang="zh-CN" altLang="en-US" dirty="0">
                <a:solidFill>
                  <a:srgbClr val="1C1C1C"/>
                </a:solidFill>
              </a:rPr>
              <a:t>配对</a:t>
            </a:r>
            <a:r>
              <a:rPr lang="zh-CN" altLang="en-US" dirty="0" smtClean="0">
                <a:solidFill>
                  <a:srgbClr val="1C1C1C"/>
                </a:solidFill>
              </a:rPr>
              <a:t>。</a:t>
            </a:r>
            <a:endParaRPr lang="en-US" altLang="zh-CN" dirty="0">
              <a:solidFill>
                <a:srgbClr val="1C1C1C"/>
              </a:solidFill>
            </a:endParaRPr>
          </a:p>
          <a:p>
            <a:pPr>
              <a:lnSpc>
                <a:spcPct val="130000"/>
              </a:lnSpc>
              <a:defRPr/>
            </a:pPr>
            <a:r>
              <a:rPr lang="zh-CN" altLang="en-US" dirty="0">
                <a:solidFill>
                  <a:srgbClr val="1C1C1C"/>
                </a:solidFill>
              </a:rPr>
              <a:t>如果</a:t>
            </a:r>
            <a:r>
              <a:rPr lang="en-US" altLang="zh-CN" dirty="0">
                <a:solidFill>
                  <a:srgbClr val="1C1C1C"/>
                </a:solidFill>
              </a:rPr>
              <a:t>if</a:t>
            </a:r>
            <a:r>
              <a:rPr lang="zh-CN" altLang="en-US" dirty="0">
                <a:solidFill>
                  <a:srgbClr val="1C1C1C"/>
                </a:solidFill>
              </a:rPr>
              <a:t>与</a:t>
            </a:r>
            <a:r>
              <a:rPr lang="en-US" altLang="zh-CN" dirty="0">
                <a:solidFill>
                  <a:srgbClr val="1C1C1C"/>
                </a:solidFill>
              </a:rPr>
              <a:t>else</a:t>
            </a:r>
            <a:r>
              <a:rPr lang="zh-CN" altLang="en-US" dirty="0">
                <a:solidFill>
                  <a:srgbClr val="1C1C1C"/>
                </a:solidFill>
              </a:rPr>
              <a:t>的数目</a:t>
            </a:r>
            <a:r>
              <a:rPr lang="zh-CN" altLang="en-US" dirty="0" smtClean="0">
                <a:solidFill>
                  <a:srgbClr val="1C1C1C"/>
                </a:solidFill>
              </a:rPr>
              <a:t>不一样，为</a:t>
            </a:r>
            <a:r>
              <a:rPr lang="zh-CN" altLang="en-US" dirty="0">
                <a:solidFill>
                  <a:srgbClr val="1C1C1C"/>
                </a:solidFill>
              </a:rPr>
              <a:t>实现程序设计者的思想</a:t>
            </a:r>
            <a:r>
              <a:rPr lang="en-US" altLang="zh-CN" dirty="0">
                <a:solidFill>
                  <a:srgbClr val="1C1C1C"/>
                </a:solidFill>
              </a:rPr>
              <a:t>,</a:t>
            </a:r>
            <a:r>
              <a:rPr lang="zh-CN" altLang="en-US" dirty="0">
                <a:solidFill>
                  <a:srgbClr val="1C1C1C"/>
                </a:solidFill>
              </a:rPr>
              <a:t>可以加花括号来确定配对关系。</a:t>
            </a:r>
          </a:p>
        </p:txBody>
      </p:sp>
      <p:sp>
        <p:nvSpPr>
          <p:cNvPr id="37" name="MH_Other_2"/>
          <p:cNvSpPr/>
          <p:nvPr>
            <p:custDataLst>
              <p:tags r:id="rId3"/>
            </p:custDataLst>
          </p:nvPr>
        </p:nvSpPr>
        <p:spPr>
          <a:xfrm rot="16200000">
            <a:off x="8064729" y="6276027"/>
            <a:ext cx="301625" cy="226219"/>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圆角矩形 38"/>
          <p:cNvSpPr/>
          <p:nvPr/>
        </p:nvSpPr>
        <p:spPr>
          <a:xfrm>
            <a:off x="4804859" y="1113690"/>
            <a:ext cx="1550505"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smtClean="0"/>
              <a:t>	if()	</a:t>
            </a:r>
            <a:r>
              <a:rPr lang="zh-CN" altLang="en-US" sz="1600" smtClean="0"/>
              <a:t>语句</a:t>
            </a:r>
            <a:r>
              <a:rPr lang="en-US" altLang="zh-CN" sz="1600"/>
              <a:t>1</a:t>
            </a:r>
          </a:p>
          <a:p>
            <a:pPr defTabSz="363538">
              <a:lnSpc>
                <a:spcPct val="120000"/>
              </a:lnSpc>
            </a:pPr>
            <a:r>
              <a:rPr lang="en-US" altLang="zh-CN" sz="1600" smtClean="0"/>
              <a:t>else</a:t>
            </a:r>
            <a:endParaRPr lang="en-US" altLang="zh-CN" sz="1600"/>
          </a:p>
          <a:p>
            <a:pPr defTabSz="363538">
              <a:lnSpc>
                <a:spcPct val="120000"/>
              </a:lnSpc>
            </a:pPr>
            <a:r>
              <a:rPr lang="en-US" altLang="zh-CN" sz="1600" smtClean="0"/>
              <a:t>	if()	</a:t>
            </a:r>
            <a:r>
              <a:rPr lang="zh-CN" altLang="en-US" sz="1600" smtClean="0"/>
              <a:t>语句</a:t>
            </a:r>
            <a:r>
              <a:rPr lang="en-US" altLang="zh-CN" sz="1600"/>
              <a:t>2</a:t>
            </a:r>
          </a:p>
          <a:p>
            <a:pPr defTabSz="363538">
              <a:lnSpc>
                <a:spcPct val="120000"/>
              </a:lnSpc>
            </a:pPr>
            <a:r>
              <a:rPr lang="en-US" altLang="zh-CN" sz="1600" smtClean="0"/>
              <a:t>else		</a:t>
            </a:r>
            <a:r>
              <a:rPr lang="zh-CN" altLang="en-US" sz="1600" smtClean="0"/>
              <a:t>语句</a:t>
            </a:r>
            <a:r>
              <a:rPr lang="en-US" altLang="zh-CN" sz="1600"/>
              <a:t>3</a:t>
            </a:r>
          </a:p>
        </p:txBody>
      </p:sp>
      <p:sp>
        <p:nvSpPr>
          <p:cNvPr id="7" name="矩形 6"/>
          <p:cNvSpPr/>
          <p:nvPr/>
        </p:nvSpPr>
        <p:spPr>
          <a:xfrm>
            <a:off x="6444208" y="1059818"/>
            <a:ext cx="2267745" cy="1865126"/>
          </a:xfrm>
          <a:prstGeom prst="rect">
            <a:avLst/>
          </a:prstGeom>
        </p:spPr>
        <p:txBody>
          <a:bodyPr wrap="square">
            <a:spAutoFit/>
          </a:bodyPr>
          <a:lstStyle/>
          <a:p>
            <a:pPr>
              <a:lnSpc>
                <a:spcPct val="120000"/>
              </a:lnSpc>
            </a:pPr>
            <a:r>
              <a:rPr lang="zh-CN" altLang="en-US" sz="1600" dirty="0">
                <a:solidFill>
                  <a:schemeClr val="tx1">
                    <a:lumMod val="75000"/>
                    <a:lumOff val="25000"/>
                  </a:schemeClr>
                </a:solidFill>
              </a:rPr>
              <a:t>编程序者把else写在与第1个if(外层if)同一列</a:t>
            </a:r>
            <a:r>
              <a:rPr lang="zh-CN" altLang="en-US" sz="1600" dirty="0" smtClean="0">
                <a:solidFill>
                  <a:schemeClr val="tx1">
                    <a:lumMod val="75000"/>
                    <a:lumOff val="25000"/>
                  </a:schemeClr>
                </a:solidFill>
              </a:rPr>
              <a:t>上，意图</a:t>
            </a:r>
            <a:r>
              <a:rPr lang="zh-CN" altLang="en-US" sz="1600" dirty="0">
                <a:solidFill>
                  <a:schemeClr val="tx1">
                    <a:lumMod val="75000"/>
                    <a:lumOff val="25000"/>
                  </a:schemeClr>
                </a:solidFill>
              </a:rPr>
              <a:t>是使else与第1个if</a:t>
            </a:r>
            <a:r>
              <a:rPr lang="zh-CN" altLang="en-US" sz="1600" dirty="0" smtClean="0">
                <a:solidFill>
                  <a:schemeClr val="tx1">
                    <a:lumMod val="75000"/>
                    <a:lumOff val="25000"/>
                  </a:schemeClr>
                </a:solidFill>
              </a:rPr>
              <a:t>对应，但</a:t>
            </a:r>
            <a:r>
              <a:rPr lang="zh-CN" altLang="en-US" sz="1600" dirty="0">
                <a:solidFill>
                  <a:schemeClr val="tx1">
                    <a:lumMod val="75000"/>
                    <a:lumOff val="25000"/>
                  </a:schemeClr>
                </a:solidFill>
              </a:rPr>
              <a:t>实际上else是与第2个if</a:t>
            </a:r>
            <a:r>
              <a:rPr lang="zh-CN" altLang="en-US" sz="1600" dirty="0" smtClean="0">
                <a:solidFill>
                  <a:schemeClr val="tx1">
                    <a:lumMod val="75000"/>
                    <a:lumOff val="25000"/>
                  </a:schemeClr>
                </a:solidFill>
              </a:rPr>
              <a:t>配对，因为</a:t>
            </a:r>
            <a:r>
              <a:rPr lang="zh-CN" altLang="en-US" sz="1600" dirty="0">
                <a:solidFill>
                  <a:schemeClr val="tx1">
                    <a:lumMod val="75000"/>
                    <a:lumOff val="25000"/>
                  </a:schemeClr>
                </a:solidFill>
              </a:rPr>
              <a:t>它们相距最近</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0" name="圆角矩形 39"/>
          <p:cNvSpPr/>
          <p:nvPr/>
        </p:nvSpPr>
        <p:spPr>
          <a:xfrm>
            <a:off x="5148064" y="3573016"/>
            <a:ext cx="2376264" cy="185154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dirty="0"/>
              <a:t>if</a:t>
            </a:r>
            <a:r>
              <a:rPr lang="en-US" altLang="zh-CN" sz="1600" dirty="0" smtClean="0"/>
              <a:t>()</a:t>
            </a:r>
          </a:p>
          <a:p>
            <a:pPr defTabSz="363538">
              <a:lnSpc>
                <a:spcPct val="120000"/>
              </a:lnSpc>
            </a:pPr>
            <a:r>
              <a:rPr lang="en-US" altLang="zh-CN" sz="1600" dirty="0" smtClean="0"/>
              <a:t>{</a:t>
            </a:r>
            <a:endParaRPr lang="en-US" altLang="zh-CN" sz="1600" dirty="0"/>
          </a:p>
          <a:p>
            <a:pPr defTabSz="363538">
              <a:lnSpc>
                <a:spcPct val="120000"/>
              </a:lnSpc>
            </a:pPr>
            <a:r>
              <a:rPr lang="en-US" altLang="zh-CN" sz="1600" dirty="0" smtClean="0"/>
              <a:t>	if()	</a:t>
            </a:r>
            <a:r>
              <a:rPr lang="zh-CN" altLang="en-US" sz="1600" dirty="0" smtClean="0"/>
              <a:t>语句</a:t>
            </a:r>
            <a:r>
              <a:rPr lang="en-US" altLang="zh-CN" sz="1600" dirty="0" smtClean="0"/>
              <a:t>1		</a:t>
            </a:r>
          </a:p>
          <a:p>
            <a:pPr defTabSz="363538">
              <a:lnSpc>
                <a:spcPct val="120000"/>
              </a:lnSpc>
            </a:pPr>
            <a:r>
              <a:rPr lang="en-US" altLang="zh-CN" sz="1600" dirty="0" smtClean="0"/>
              <a:t>}</a:t>
            </a:r>
          </a:p>
          <a:p>
            <a:pPr defTabSz="363538">
              <a:lnSpc>
                <a:spcPct val="120000"/>
              </a:lnSpc>
            </a:pPr>
            <a:r>
              <a:rPr lang="en-US" altLang="zh-CN" sz="1600" dirty="0" smtClean="0"/>
              <a:t>else		</a:t>
            </a:r>
          </a:p>
          <a:p>
            <a:pPr defTabSz="363538">
              <a:lnSpc>
                <a:spcPct val="120000"/>
              </a:lnSpc>
            </a:pPr>
            <a:r>
              <a:rPr lang="en-US" altLang="zh-CN" sz="1600" dirty="0"/>
              <a:t> </a:t>
            </a:r>
            <a:r>
              <a:rPr lang="en-US" altLang="zh-CN" sz="1600" dirty="0" smtClean="0"/>
              <a:t>        </a:t>
            </a:r>
            <a:r>
              <a:rPr lang="zh-CN" altLang="en-US" sz="1600" dirty="0" smtClean="0"/>
              <a:t>语句</a:t>
            </a:r>
            <a:r>
              <a:rPr lang="en-US" altLang="zh-CN" sz="1600" dirty="0" smtClean="0"/>
              <a:t>2</a:t>
            </a:r>
            <a:endParaRPr lang="en-US" altLang="zh-CN" sz="1600" dirty="0"/>
          </a:p>
        </p:txBody>
      </p:sp>
      <p:sp>
        <p:nvSpPr>
          <p:cNvPr id="41" name="右大括号 40"/>
          <p:cNvSpPr/>
          <p:nvPr/>
        </p:nvSpPr>
        <p:spPr>
          <a:xfrm>
            <a:off x="6516216" y="3945335"/>
            <a:ext cx="111419"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6627635" y="4149080"/>
            <a:ext cx="761747" cy="424732"/>
          </a:xfrm>
          <a:prstGeom prst="rect">
            <a:avLst/>
          </a:prstGeom>
        </p:spPr>
        <p:txBody>
          <a:bodyPr wrap="none">
            <a:spAutoFit/>
          </a:bodyPr>
          <a:lstStyle/>
          <a:p>
            <a:pPr defTabSz="363538">
              <a:lnSpc>
                <a:spcPct val="120000"/>
              </a:lnSpc>
            </a:pPr>
            <a:r>
              <a:rPr lang="zh-CN" altLang="en-US" dirty="0"/>
              <a:t>内嵌</a:t>
            </a:r>
            <a:r>
              <a:rPr lang="en-US" altLang="zh-CN" dirty="0"/>
              <a:t>if</a:t>
            </a:r>
          </a:p>
        </p:txBody>
      </p:sp>
    </p:spTree>
    <p:extLst>
      <p:ext uri="{BB962C8B-B14F-4D97-AF65-F5344CB8AC3E}">
        <p14:creationId xmlns:p14="http://schemas.microsoft.com/office/powerpoint/2010/main" val="2972080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r>
              <a:rPr lang="zh-CN" altLang="en-US" dirty="0" smtClean="0"/>
              <a:t>例</a:t>
            </a:r>
            <a:r>
              <a:rPr lang="en-US" altLang="zh-CN" dirty="0" smtClean="0"/>
              <a:t>3.4 </a:t>
            </a:r>
            <a:r>
              <a:rPr lang="zh-CN" altLang="zh-CN" dirty="0" smtClean="0"/>
              <a:t>使用</a:t>
            </a:r>
            <a:r>
              <a:rPr lang="zh-CN" altLang="zh-CN" dirty="0"/>
              <a:t>嵌套</a:t>
            </a:r>
            <a:r>
              <a:rPr lang="en-US" altLang="zh-CN" dirty="0"/>
              <a:t>if</a:t>
            </a:r>
            <a:r>
              <a:rPr lang="zh-CN" altLang="zh-CN" dirty="0"/>
              <a:t>语句求解一元二次方程</a:t>
            </a:r>
            <a:r>
              <a:rPr lang="en-US" altLang="zh-CN" dirty="0"/>
              <a:t>ax</a:t>
            </a:r>
            <a:r>
              <a:rPr lang="en-US" altLang="zh-CN" baseline="30000" dirty="0"/>
              <a:t>2</a:t>
            </a:r>
            <a:r>
              <a:rPr lang="en-US" altLang="zh-CN" dirty="0"/>
              <a:t>+bx+c=0</a:t>
            </a:r>
            <a:r>
              <a:rPr lang="zh-CN" altLang="zh-CN" dirty="0"/>
              <a:t>的根。</a:t>
            </a:r>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2" indent="0">
              <a:buNone/>
            </a:pPr>
            <a:r>
              <a:rPr lang="en-US" altLang="zh-CN" sz="3200" b="1" dirty="0" smtClean="0">
                <a:solidFill>
                  <a:schemeClr val="bg1"/>
                </a:solidFill>
                <a:latin typeface="微软雅黑" panose="020B0503020204020204" pitchFamily="34" charset="-122"/>
                <a:ea typeface="微软雅黑" panose="020B0503020204020204" pitchFamily="34" charset="-122"/>
              </a:rPr>
              <a:t>if</a:t>
            </a:r>
            <a:r>
              <a:rPr lang="zh-CN" altLang="zh-CN" sz="3200" b="1" dirty="0" smtClean="0">
                <a:solidFill>
                  <a:schemeClr val="bg1"/>
                </a:solidFill>
                <a:latin typeface="微软雅黑" panose="020B0503020204020204" pitchFamily="34" charset="-122"/>
                <a:ea typeface="微软雅黑" panose="020B0503020204020204" pitchFamily="34" charset="-122"/>
              </a:rPr>
              <a:t>语句的嵌套</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36512" y="1916832"/>
            <a:ext cx="5172763" cy="5016758"/>
          </a:xfrm>
          <a:prstGeom prst="rect">
            <a:avLst/>
          </a:prstGeom>
          <a:noFill/>
        </p:spPr>
        <p:txBody>
          <a:bodyPr wrap="square" rtlCol="0">
            <a:spAutoFit/>
          </a:bodyPr>
          <a:lstStyle/>
          <a:p>
            <a:pPr lvl="0"/>
            <a:r>
              <a:rPr lang="en-US" altLang="zh-CN" sz="2000" dirty="0"/>
              <a:t>#include &lt;</a:t>
            </a:r>
            <a:r>
              <a:rPr lang="en-US" altLang="zh-CN" sz="2000" dirty="0" err="1"/>
              <a:t>stdio.h</a:t>
            </a:r>
            <a:r>
              <a:rPr lang="en-US" altLang="zh-CN" sz="2000" dirty="0"/>
              <a:t>&gt;</a:t>
            </a:r>
            <a:endParaRPr lang="zh-CN" altLang="zh-CN" sz="2000" dirty="0"/>
          </a:p>
          <a:p>
            <a:pPr lvl="0"/>
            <a:r>
              <a:rPr lang="en-US" altLang="zh-CN" sz="2000" dirty="0"/>
              <a:t>#include &lt;</a:t>
            </a:r>
            <a:r>
              <a:rPr lang="en-US" altLang="zh-CN" sz="2000" dirty="0" err="1"/>
              <a:t>math.h</a:t>
            </a:r>
            <a:r>
              <a:rPr lang="en-US" altLang="zh-CN" sz="2000" dirty="0"/>
              <a:t>&gt;</a:t>
            </a:r>
            <a:endParaRPr lang="zh-CN" altLang="zh-CN" sz="2000" dirty="0"/>
          </a:p>
          <a:p>
            <a:pPr lvl="0"/>
            <a:r>
              <a:rPr lang="en-US" altLang="zh-CN" sz="2000" dirty="0" err="1"/>
              <a:t>int</a:t>
            </a:r>
            <a:r>
              <a:rPr lang="en-US" altLang="zh-CN" sz="2000" dirty="0"/>
              <a:t> main(){</a:t>
            </a:r>
            <a:endParaRPr lang="zh-CN" altLang="zh-CN" sz="2000" dirty="0"/>
          </a:p>
          <a:p>
            <a:pPr lvl="0"/>
            <a:r>
              <a:rPr lang="en-US" altLang="zh-CN" sz="2000" dirty="0"/>
              <a:t>  /*delta</a:t>
            </a:r>
            <a:r>
              <a:rPr lang="zh-CN" altLang="zh-CN" sz="2000" dirty="0"/>
              <a:t>判别式</a:t>
            </a:r>
            <a:r>
              <a:rPr lang="en-US" altLang="zh-CN" sz="2000" dirty="0"/>
              <a:t>,</a:t>
            </a:r>
            <a:r>
              <a:rPr lang="en-US" altLang="zh-CN" sz="2000" dirty="0" err="1"/>
              <a:t>RealPart</a:t>
            </a:r>
            <a:r>
              <a:rPr lang="zh-CN" altLang="zh-CN" sz="2000" dirty="0"/>
              <a:t>实部</a:t>
            </a:r>
            <a:r>
              <a:rPr lang="en-US" altLang="zh-CN" sz="2000" dirty="0" smtClean="0"/>
              <a:t>,</a:t>
            </a:r>
          </a:p>
          <a:p>
            <a:pPr lvl="0"/>
            <a:r>
              <a:rPr lang="en-US" altLang="zh-CN" sz="2000" dirty="0"/>
              <a:t> </a:t>
            </a:r>
            <a:r>
              <a:rPr lang="en-US" altLang="zh-CN" sz="2000" dirty="0" smtClean="0"/>
              <a:t>  </a:t>
            </a:r>
            <a:r>
              <a:rPr lang="en-US" altLang="zh-CN" sz="2000" dirty="0" err="1" smtClean="0"/>
              <a:t>ImagPart</a:t>
            </a:r>
            <a:r>
              <a:rPr lang="zh-CN" altLang="zh-CN" sz="2000" dirty="0"/>
              <a:t>虚部</a:t>
            </a:r>
            <a:r>
              <a:rPr lang="en-US" altLang="zh-CN" sz="2000" dirty="0"/>
              <a:t> */</a:t>
            </a:r>
            <a:endParaRPr lang="zh-CN" altLang="zh-CN" sz="2000" dirty="0"/>
          </a:p>
          <a:p>
            <a:pPr lvl="0"/>
            <a:r>
              <a:rPr lang="en-US" altLang="zh-CN" sz="2000" dirty="0"/>
              <a:t>  float a,b,c,delta,x1,x2,m,n</a:t>
            </a:r>
            <a:r>
              <a:rPr lang="en-US" altLang="zh-CN" sz="2000" dirty="0" smtClean="0"/>
              <a:t>,</a:t>
            </a:r>
          </a:p>
          <a:p>
            <a:pPr lvl="0"/>
            <a:r>
              <a:rPr lang="en-US" altLang="zh-CN" sz="2000" dirty="0"/>
              <a:t> </a:t>
            </a:r>
            <a:r>
              <a:rPr lang="en-US" altLang="zh-CN" sz="2000" dirty="0" smtClean="0"/>
              <a:t>         </a:t>
            </a:r>
            <a:r>
              <a:rPr lang="en-US" altLang="zh-CN" sz="2000" dirty="0" err="1" smtClean="0"/>
              <a:t>RealPart,ImagPart</a:t>
            </a:r>
            <a:r>
              <a:rPr lang="en-US" altLang="zh-CN" sz="2000" dirty="0"/>
              <a:t>;</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请输入一元二次方程系数：</a:t>
            </a:r>
            <a:r>
              <a:rPr lang="en-US" altLang="zh-CN" sz="2000" dirty="0" err="1"/>
              <a:t>a,b,c</a:t>
            </a:r>
            <a:r>
              <a:rPr lang="en-US" altLang="zh-CN" sz="2000" dirty="0"/>
              <a:t>\n");</a:t>
            </a:r>
            <a:endParaRPr lang="zh-CN" altLang="zh-CN" sz="2000" dirty="0"/>
          </a:p>
          <a:p>
            <a:pPr lvl="0"/>
            <a:r>
              <a:rPr lang="en-US" altLang="zh-CN" sz="2000" dirty="0"/>
              <a:t>  </a:t>
            </a:r>
            <a:r>
              <a:rPr lang="en-US" altLang="zh-CN" sz="2000" dirty="0" err="1"/>
              <a:t>scanf</a:t>
            </a:r>
            <a:r>
              <a:rPr lang="en-US" altLang="zh-CN" sz="2000" dirty="0"/>
              <a:t>("%</a:t>
            </a:r>
            <a:r>
              <a:rPr lang="en-US" altLang="zh-CN" sz="2000" dirty="0" err="1"/>
              <a:t>f,%f,%f",&amp;a,&amp;b,&amp;c</a:t>
            </a:r>
            <a:r>
              <a:rPr lang="en-US" altLang="zh-CN" sz="2000" dirty="0"/>
              <a:t>);</a:t>
            </a:r>
            <a:endParaRPr lang="zh-CN" altLang="zh-CN" sz="2000" dirty="0"/>
          </a:p>
          <a:p>
            <a:pPr lvl="0"/>
            <a:r>
              <a:rPr lang="en-US" altLang="zh-CN" sz="2000" dirty="0"/>
              <a:t>  delta=b*b-4*a*c;</a:t>
            </a:r>
            <a:endParaRPr lang="zh-CN" altLang="zh-CN" sz="2000" dirty="0"/>
          </a:p>
          <a:p>
            <a:pPr lvl="0"/>
            <a:r>
              <a:rPr lang="en-US" altLang="zh-CN" sz="2000" dirty="0"/>
              <a:t>  m=-b/(2*a);    </a:t>
            </a:r>
            <a:endParaRPr lang="zh-CN" altLang="zh-CN" sz="2000" dirty="0"/>
          </a:p>
          <a:p>
            <a:pPr lvl="0"/>
            <a:r>
              <a:rPr lang="en-US" altLang="zh-CN" sz="2000" dirty="0"/>
              <a:t>  if (delta&gt;=0)         /*</a:t>
            </a:r>
            <a:r>
              <a:rPr lang="zh-CN" altLang="zh-CN" sz="2000" dirty="0"/>
              <a:t>外层</a:t>
            </a:r>
            <a:r>
              <a:rPr lang="en-US" altLang="zh-CN" sz="2000" dirty="0"/>
              <a:t>if</a:t>
            </a:r>
            <a:r>
              <a:rPr lang="zh-CN" altLang="zh-CN" sz="2000" dirty="0"/>
              <a:t>语句</a:t>
            </a:r>
            <a:r>
              <a:rPr lang="en-US" altLang="zh-CN" sz="2000" dirty="0"/>
              <a:t>*/</a:t>
            </a:r>
            <a:endParaRPr lang="zh-CN" altLang="zh-CN" sz="2000" dirty="0"/>
          </a:p>
          <a:p>
            <a:pPr lvl="0"/>
            <a:r>
              <a:rPr lang="en-US" altLang="zh-CN" sz="2000" dirty="0"/>
              <a:t>    if(delta&gt;0) </a:t>
            </a:r>
            <a:endParaRPr lang="en-US" altLang="zh-CN" sz="2000" dirty="0" smtClean="0"/>
          </a:p>
          <a:p>
            <a:r>
              <a:rPr lang="en-US" altLang="zh-CN" sz="2000" dirty="0" smtClean="0"/>
              <a:t>    {/*</a:t>
            </a:r>
            <a:r>
              <a:rPr lang="zh-CN" altLang="zh-CN" sz="2000" dirty="0"/>
              <a:t>两个不等的实根，内层</a:t>
            </a:r>
            <a:r>
              <a:rPr lang="en-US" altLang="zh-CN" sz="2000" dirty="0"/>
              <a:t>if</a:t>
            </a:r>
            <a:r>
              <a:rPr lang="zh-CN" altLang="zh-CN" sz="2000" dirty="0"/>
              <a:t>语句</a:t>
            </a:r>
            <a:r>
              <a:rPr lang="en-US" altLang="zh-CN" sz="2000" dirty="0"/>
              <a:t>*/     </a:t>
            </a:r>
            <a:endParaRPr lang="zh-CN" altLang="zh-CN" sz="2000" dirty="0"/>
          </a:p>
          <a:p>
            <a:pPr lvl="0"/>
            <a:endParaRPr lang="en-US" altLang="zh-CN" sz="2000" dirty="0" smtClean="0"/>
          </a:p>
          <a:p>
            <a:pPr lvl="0"/>
            <a:r>
              <a:rPr lang="pt-BR" altLang="zh-CN" sz="2000" dirty="0" smtClean="0"/>
              <a:t>    </a:t>
            </a:r>
            <a:endParaRPr lang="zh-CN" altLang="zh-CN" sz="2000"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xmlns="" id="{210B989B-109D-8AEE-4472-761EC5D9362C}"/>
              </a:ext>
            </a:extLst>
          </p:cNvPr>
          <p:cNvCxnSpPr/>
          <p:nvPr/>
        </p:nvCxnSpPr>
        <p:spPr>
          <a:xfrm>
            <a:off x="4954785" y="1916832"/>
            <a:ext cx="0" cy="4729306"/>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8" name="矩形 7"/>
          <p:cNvSpPr/>
          <p:nvPr/>
        </p:nvSpPr>
        <p:spPr>
          <a:xfrm>
            <a:off x="4932040" y="1844824"/>
            <a:ext cx="4572000" cy="4801314"/>
          </a:xfrm>
          <a:prstGeom prst="rect">
            <a:avLst/>
          </a:prstGeom>
        </p:spPr>
        <p:txBody>
          <a:bodyPr>
            <a:spAutoFit/>
          </a:bodyPr>
          <a:lstStyle/>
          <a:p>
            <a:pPr lvl="0"/>
            <a:r>
              <a:rPr lang="en-US" altLang="zh-CN" dirty="0" smtClean="0"/>
              <a:t>n=</a:t>
            </a:r>
            <a:r>
              <a:rPr lang="en-US" altLang="zh-CN" dirty="0" err="1" smtClean="0"/>
              <a:t>sqrt</a:t>
            </a:r>
            <a:r>
              <a:rPr lang="en-US" altLang="zh-CN" dirty="0" smtClean="0"/>
              <a:t>(delta</a:t>
            </a:r>
            <a:r>
              <a:rPr lang="en-US" altLang="zh-CN" dirty="0"/>
              <a:t>)/(2*a);	</a:t>
            </a:r>
            <a:endParaRPr lang="zh-CN" altLang="zh-CN" dirty="0"/>
          </a:p>
          <a:p>
            <a:pPr lvl="0"/>
            <a:r>
              <a:rPr lang="en-US" altLang="zh-CN" dirty="0"/>
              <a:t>      x1=</a:t>
            </a:r>
            <a:r>
              <a:rPr lang="en-US" altLang="zh-CN" dirty="0" err="1"/>
              <a:t>m+n</a:t>
            </a:r>
            <a:r>
              <a:rPr lang="en-US" altLang="zh-CN" dirty="0"/>
              <a:t>;</a:t>
            </a:r>
            <a:endParaRPr lang="zh-CN" altLang="zh-CN" dirty="0"/>
          </a:p>
          <a:p>
            <a:pPr lvl="0"/>
            <a:r>
              <a:rPr lang="en-US" altLang="zh-CN" dirty="0"/>
              <a:t>      x2=m-n;</a:t>
            </a:r>
            <a:endParaRPr lang="zh-CN" altLang="zh-CN" dirty="0"/>
          </a:p>
          <a:p>
            <a:pPr lvl="0"/>
            <a:r>
              <a:rPr lang="pt-BR" altLang="zh-CN" dirty="0"/>
              <a:t>      printf("x1=%6.3f  x2=%6.3f\n",x1,x2);</a:t>
            </a:r>
            <a:endParaRPr lang="zh-CN" altLang="zh-CN" dirty="0"/>
          </a:p>
          <a:p>
            <a:pPr lvl="0"/>
            <a:r>
              <a:rPr lang="pt-BR" altLang="zh-CN" dirty="0"/>
              <a:t>     }</a:t>
            </a:r>
            <a:endParaRPr lang="zh-CN" altLang="zh-CN" dirty="0"/>
          </a:p>
          <a:p>
            <a:pPr lvl="0"/>
            <a:r>
              <a:rPr lang="pt-BR" altLang="zh-CN" dirty="0" smtClean="0"/>
              <a:t>else </a:t>
            </a:r>
            <a:r>
              <a:rPr lang="pt-BR" altLang="zh-CN" dirty="0"/>
              <a:t>/*</a:t>
            </a:r>
            <a:r>
              <a:rPr lang="zh-CN" altLang="zh-CN" dirty="0"/>
              <a:t>两个相等的实根</a:t>
            </a:r>
            <a:r>
              <a:rPr lang="pt-BR" altLang="zh-CN" dirty="0"/>
              <a:t>*/</a:t>
            </a:r>
            <a:endParaRPr lang="zh-CN" altLang="zh-CN" dirty="0"/>
          </a:p>
          <a:p>
            <a:pPr lvl="0"/>
            <a:r>
              <a:rPr lang="pt-BR" altLang="zh-CN" dirty="0"/>
              <a:t>       printf("x1=x2=%6.3f\n",m);</a:t>
            </a:r>
            <a:endParaRPr lang="zh-CN" altLang="zh-CN" dirty="0"/>
          </a:p>
          <a:p>
            <a:pPr lvl="0"/>
            <a:r>
              <a:rPr lang="pt-BR" altLang="zh-CN" dirty="0"/>
              <a:t>  else{  /*</a:t>
            </a:r>
            <a:r>
              <a:rPr lang="zh-CN" altLang="zh-CN" dirty="0"/>
              <a:t>两个不相等的虚根</a:t>
            </a:r>
            <a:r>
              <a:rPr lang="pt-BR" altLang="zh-CN" dirty="0"/>
              <a:t>*/</a:t>
            </a:r>
            <a:endParaRPr lang="zh-CN" altLang="zh-CN" dirty="0"/>
          </a:p>
          <a:p>
            <a:pPr lvl="0"/>
            <a:r>
              <a:rPr lang="pt-BR" altLang="zh-CN" dirty="0"/>
              <a:t>     RealPart=m;</a:t>
            </a:r>
            <a:endParaRPr lang="zh-CN" altLang="zh-CN" dirty="0"/>
          </a:p>
          <a:p>
            <a:pPr lvl="0"/>
            <a:r>
              <a:rPr lang="pt-BR" altLang="zh-CN" dirty="0"/>
              <a:t>     ImagPart=sqrt(-delta)/(2*a);</a:t>
            </a:r>
            <a:endParaRPr lang="zh-CN" altLang="zh-CN" dirty="0"/>
          </a:p>
          <a:p>
            <a:pPr lvl="0"/>
            <a:r>
              <a:rPr lang="pt-BR" altLang="zh-CN" dirty="0"/>
              <a:t>     printf("x1=%6.3f+%6.3fi\n",RealPart</a:t>
            </a:r>
            <a:r>
              <a:rPr lang="pt-BR" altLang="zh-CN" dirty="0" smtClean="0"/>
              <a:t>,</a:t>
            </a:r>
          </a:p>
          <a:p>
            <a:pPr lvl="0"/>
            <a:r>
              <a:rPr lang="pt-BR" altLang="zh-CN" dirty="0"/>
              <a:t> </a:t>
            </a:r>
            <a:r>
              <a:rPr lang="pt-BR" altLang="zh-CN" dirty="0" smtClean="0"/>
              <a:t>             ImagPart</a:t>
            </a:r>
            <a:r>
              <a:rPr lang="pt-BR" altLang="zh-CN" dirty="0"/>
              <a:t>);</a:t>
            </a:r>
            <a:endParaRPr lang="zh-CN" altLang="zh-CN" dirty="0"/>
          </a:p>
          <a:p>
            <a:pPr lvl="0"/>
            <a:r>
              <a:rPr lang="pt-BR" altLang="zh-CN" dirty="0"/>
              <a:t>     printf("x2=%</a:t>
            </a:r>
            <a:r>
              <a:rPr lang="pt-BR" altLang="zh-CN" dirty="0" smtClean="0"/>
              <a:t>6.3f-%6.3fi\n",                         </a:t>
            </a:r>
          </a:p>
          <a:p>
            <a:pPr lvl="0"/>
            <a:r>
              <a:rPr lang="pt-BR" altLang="zh-CN" dirty="0"/>
              <a:t> </a:t>
            </a:r>
            <a:r>
              <a:rPr lang="pt-BR" altLang="zh-CN" dirty="0" smtClean="0"/>
              <a:t>             RealPart,ImagPart</a:t>
            </a:r>
            <a:r>
              <a:rPr lang="pt-BR" altLang="zh-CN" dirty="0"/>
              <a:t>);</a:t>
            </a:r>
            <a:endParaRPr lang="zh-CN" altLang="zh-CN" dirty="0"/>
          </a:p>
          <a:p>
            <a:pPr lvl="0"/>
            <a:r>
              <a:rPr lang="en-US" altLang="zh-CN" dirty="0"/>
              <a:t>}</a:t>
            </a:r>
            <a:endParaRPr lang="zh-CN" altLang="zh-CN" dirty="0"/>
          </a:p>
          <a:p>
            <a:pPr lvl="0"/>
            <a:r>
              <a:rPr lang="en-US" altLang="zh-CN" dirty="0"/>
              <a:t>  return 0;</a:t>
            </a:r>
            <a:endParaRPr lang="zh-CN" altLang="zh-CN" dirty="0"/>
          </a:p>
          <a:p>
            <a:pPr lvl="0"/>
            <a:r>
              <a:rPr lang="en-US" altLang="zh-CN" dirty="0"/>
              <a:t>}</a:t>
            </a:r>
            <a:endParaRPr lang="zh-CN" altLang="zh-CN" dirty="0"/>
          </a:p>
        </p:txBody>
      </p:sp>
    </p:spTree>
    <p:extLst>
      <p:ext uri="{BB962C8B-B14F-4D97-AF65-F5344CB8AC3E}">
        <p14:creationId xmlns:p14="http://schemas.microsoft.com/office/powerpoint/2010/main" val="23687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2F8D32-C980-7692-267A-5388F6BE1633}"/>
              </a:ext>
            </a:extLst>
          </p:cNvPr>
          <p:cNvSpPr>
            <a:spLocks noGrp="1"/>
          </p:cNvSpPr>
          <p:nvPr>
            <p:ph idx="1"/>
          </p:nvPr>
        </p:nvSpPr>
        <p:spPr/>
        <p:txBody>
          <a:bodyPr/>
          <a:lstStyle/>
          <a:p>
            <a:pPr lvl="0"/>
            <a:r>
              <a:rPr lang="zh-CN" altLang="zh-CN" b="1" dirty="0" smtClean="0"/>
              <a:t>知识</a:t>
            </a:r>
            <a:r>
              <a:rPr lang="zh-CN" altLang="zh-CN" b="1" dirty="0"/>
              <a:t>目标：掌握</a:t>
            </a:r>
            <a:r>
              <a:rPr lang="en-US" altLang="zh-CN" b="1" dirty="0"/>
              <a:t>if</a:t>
            </a:r>
            <a:r>
              <a:rPr lang="zh-CN" altLang="zh-CN" b="1" dirty="0"/>
              <a:t>、</a:t>
            </a:r>
            <a:r>
              <a:rPr lang="en-US" altLang="zh-CN" b="1" dirty="0"/>
              <a:t>if-else</a:t>
            </a:r>
            <a:r>
              <a:rPr lang="zh-CN" altLang="zh-CN" b="1" dirty="0"/>
              <a:t>、</a:t>
            </a:r>
            <a:r>
              <a:rPr lang="en-US" altLang="zh-CN" b="1" dirty="0"/>
              <a:t>if-else </a:t>
            </a:r>
            <a:r>
              <a:rPr lang="en-US" altLang="zh-CN" b="1" dirty="0" err="1"/>
              <a:t>if-else</a:t>
            </a:r>
            <a:r>
              <a:rPr lang="zh-CN" altLang="zh-CN" b="1" dirty="0"/>
              <a:t>、</a:t>
            </a:r>
            <a:r>
              <a:rPr lang="en-US" altLang="zh-CN" b="1" dirty="0"/>
              <a:t>switch</a:t>
            </a:r>
            <a:r>
              <a:rPr lang="zh-CN" altLang="zh-CN" b="1" dirty="0"/>
              <a:t>等分支结构，掌握关系表达式和逻辑表达式，以及条件表达式。</a:t>
            </a:r>
          </a:p>
          <a:p>
            <a:pPr lvl="0"/>
            <a:r>
              <a:rPr lang="zh-CN" altLang="zh-CN" b="1" dirty="0"/>
              <a:t>能力目标：具备使用</a:t>
            </a:r>
            <a:r>
              <a:rPr lang="en-US" altLang="zh-CN" b="1" dirty="0"/>
              <a:t>if</a:t>
            </a:r>
            <a:r>
              <a:rPr lang="zh-CN" altLang="zh-CN" b="1" dirty="0"/>
              <a:t>和</a:t>
            </a:r>
            <a:r>
              <a:rPr lang="en-US" altLang="zh-CN" b="1" dirty="0"/>
              <a:t>switch</a:t>
            </a:r>
            <a:r>
              <a:rPr lang="zh-CN" altLang="zh-CN" b="1" dirty="0"/>
              <a:t>分支结构来解决现实生活中常见的选择问题。</a:t>
            </a:r>
          </a:p>
          <a:p>
            <a:pPr lvl="0"/>
            <a:r>
              <a:rPr lang="zh-CN" altLang="zh-CN" b="1" dirty="0"/>
              <a:t>素养目标：培养学生解决复杂问题的工程思维能力，通过</a:t>
            </a:r>
            <a:r>
              <a:rPr lang="en-US" altLang="zh-CN" b="1" dirty="0"/>
              <a:t>C</a:t>
            </a:r>
            <a:r>
              <a:rPr lang="zh-CN" altLang="zh-CN" b="1" dirty="0"/>
              <a:t>语言编程实例培养学生追求卓越的精神和用所学知识服务社会的意识</a:t>
            </a:r>
            <a:r>
              <a:rPr lang="zh-CN" altLang="zh-CN" b="1" dirty="0" smtClean="0"/>
              <a:t>。</a:t>
            </a:r>
            <a:endParaRPr lang="zh-CN" altLang="en-US" b="1" dirty="0">
              <a:latin typeface="微软雅黑" pitchFamily="34" charset="-122"/>
              <a:ea typeface="微软雅黑" pitchFamily="34" charset="-122"/>
            </a:endParaRPr>
          </a:p>
          <a:p>
            <a:endParaRPr lang="zh-CN" altLang="en-US" dirty="0"/>
          </a:p>
        </p:txBody>
      </p:sp>
      <p:sp>
        <p:nvSpPr>
          <p:cNvPr id="3" name="文本占位符 2">
            <a:extLst>
              <a:ext uri="{FF2B5EF4-FFF2-40B4-BE49-F238E27FC236}">
                <a16:creationId xmlns:a16="http://schemas.microsoft.com/office/drawing/2014/main" xmlns="" id="{7A50B84C-AF97-25CF-C9C7-253D778A0182}"/>
              </a:ext>
            </a:extLst>
          </p:cNvPr>
          <p:cNvSpPr>
            <a:spLocks noGrp="1"/>
          </p:cNvSpPr>
          <p:nvPr>
            <p:ph type="body" sz="quarter" idx="13"/>
          </p:nvPr>
        </p:nvSpPr>
        <p:spPr/>
        <p:txBody>
          <a:bodyPr/>
          <a:lstStyle/>
          <a:p>
            <a:pPr algn="ctr"/>
            <a:r>
              <a:rPr lang="zh-CN" altLang="en-US" dirty="0"/>
              <a:t>本章目标</a:t>
            </a:r>
          </a:p>
        </p:txBody>
      </p:sp>
    </p:spTree>
    <p:extLst>
      <p:ext uri="{BB962C8B-B14F-4D97-AF65-F5344CB8AC3E}">
        <p14:creationId xmlns:p14="http://schemas.microsoft.com/office/powerpoint/2010/main" val="187230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a:xfrm>
            <a:off x="611560" y="1252155"/>
            <a:ext cx="5472607" cy="504701"/>
          </a:xfrm>
        </p:spPr>
        <p:txBody>
          <a:bodyPr/>
          <a:lstStyle/>
          <a:p>
            <a:r>
              <a:rPr lang="zh-CN" altLang="zh-CN" dirty="0" smtClean="0"/>
              <a:t>例</a:t>
            </a:r>
            <a:r>
              <a:rPr lang="en-US" altLang="zh-CN" dirty="0" smtClean="0"/>
              <a:t>3‑5 </a:t>
            </a:r>
            <a:r>
              <a:rPr lang="zh-CN" altLang="zh-CN" dirty="0" smtClean="0"/>
              <a:t>判断</a:t>
            </a:r>
            <a:r>
              <a:rPr lang="zh-CN" altLang="zh-CN" dirty="0"/>
              <a:t>某一年是否为闰年。</a:t>
            </a:r>
          </a:p>
          <a:p>
            <a:endParaRPr lang="zh-CN" altLang="en-US" dirty="0"/>
          </a:p>
        </p:txBody>
      </p:sp>
      <p:sp>
        <p:nvSpPr>
          <p:cNvPr id="3" name="内容占位符 2"/>
          <p:cNvSpPr>
            <a:spLocks noGrp="1"/>
          </p:cNvSpPr>
          <p:nvPr>
            <p:ph sz="quarter" idx="17"/>
          </p:nvPr>
        </p:nvSpPr>
        <p:spPr/>
        <p:txBody>
          <a:bodyPr/>
          <a:lstStyle/>
          <a:p>
            <a:pPr lvl="0"/>
            <a:r>
              <a:rPr lang="en-US" altLang="zh-CN" sz="2000" dirty="0"/>
              <a:t>#include &lt;</a:t>
            </a:r>
            <a:r>
              <a:rPr lang="en-US" altLang="zh-CN" sz="2000" dirty="0" err="1"/>
              <a:t>stdio.h</a:t>
            </a:r>
            <a:r>
              <a:rPr lang="en-US" altLang="zh-CN" sz="2000" dirty="0"/>
              <a:t>&gt;</a:t>
            </a:r>
            <a:endParaRPr lang="zh-CN" altLang="zh-CN" sz="2000" dirty="0"/>
          </a:p>
          <a:p>
            <a:pPr lvl="0"/>
            <a:r>
              <a:rPr lang="en-US" altLang="zh-CN" sz="2000" dirty="0" err="1"/>
              <a:t>int</a:t>
            </a:r>
            <a:r>
              <a:rPr lang="en-US" altLang="zh-CN" sz="2000" dirty="0"/>
              <a:t> main()</a:t>
            </a:r>
            <a:endParaRPr lang="zh-CN" altLang="zh-CN" sz="2000" dirty="0"/>
          </a:p>
          <a:p>
            <a:pPr lvl="0"/>
            <a:r>
              <a:rPr lang="en-US" altLang="zh-CN" sz="2000" dirty="0"/>
              <a:t>{</a:t>
            </a:r>
            <a:endParaRPr lang="zh-CN" altLang="zh-CN" sz="2000" dirty="0"/>
          </a:p>
          <a:p>
            <a:pPr lvl="0"/>
            <a:r>
              <a:rPr lang="en-US" altLang="zh-CN" sz="2000" dirty="0"/>
              <a:t>  </a:t>
            </a:r>
            <a:r>
              <a:rPr lang="en-US" altLang="zh-CN" sz="2000" dirty="0" err="1"/>
              <a:t>int</a:t>
            </a:r>
            <a:r>
              <a:rPr lang="en-US" altLang="zh-CN" sz="2000" dirty="0"/>
              <a:t> year ;</a:t>
            </a:r>
            <a:endParaRPr lang="zh-CN" altLang="zh-CN" sz="2000" dirty="0"/>
          </a:p>
          <a:p>
            <a:pPr lvl="0"/>
            <a:r>
              <a:rPr lang="en-US" altLang="zh-CN" sz="2000" dirty="0"/>
              <a:t>  </a:t>
            </a:r>
            <a:r>
              <a:rPr lang="en-US" altLang="zh-CN" sz="2000" dirty="0" err="1"/>
              <a:t>scanf</a:t>
            </a:r>
            <a:r>
              <a:rPr lang="en-US" altLang="zh-CN" sz="2000" dirty="0"/>
              <a:t>("%</a:t>
            </a:r>
            <a:r>
              <a:rPr lang="en-US" altLang="zh-CN" sz="2000" dirty="0" err="1"/>
              <a:t>d",&amp;year</a:t>
            </a:r>
            <a:r>
              <a:rPr lang="en-US" altLang="zh-CN" sz="2000" dirty="0"/>
              <a:t>);</a:t>
            </a:r>
            <a:endParaRPr lang="zh-CN" altLang="zh-CN" sz="2000" dirty="0"/>
          </a:p>
          <a:p>
            <a:pPr lvl="0"/>
            <a:r>
              <a:rPr lang="en-US" altLang="zh-CN" sz="2000" dirty="0"/>
              <a:t>  if((year%4 == 0 &amp;&amp; year%100 !=0) || year%400 == 0)  </a:t>
            </a:r>
            <a:endParaRPr lang="zh-CN" altLang="zh-CN" sz="2000" dirty="0"/>
          </a:p>
          <a:p>
            <a:pPr lvl="0"/>
            <a:r>
              <a:rPr lang="en-US" altLang="zh-CN" sz="2000" dirty="0"/>
              <a:t>    </a:t>
            </a:r>
            <a:r>
              <a:rPr lang="en-US" altLang="zh-CN" sz="2000" dirty="0" err="1"/>
              <a:t>printf</a:t>
            </a:r>
            <a:r>
              <a:rPr lang="en-US" altLang="zh-CN" sz="2000" dirty="0"/>
              <a:t>("%d</a:t>
            </a:r>
            <a:r>
              <a:rPr lang="zh-CN" altLang="zh-CN" sz="2000" dirty="0"/>
              <a:t>年是闰年</a:t>
            </a:r>
            <a:r>
              <a:rPr lang="en-US" altLang="zh-CN" sz="2000" dirty="0"/>
              <a:t>\</a:t>
            </a:r>
            <a:r>
              <a:rPr lang="en-US" altLang="zh-CN" sz="2000" dirty="0" err="1"/>
              <a:t>n",year</a:t>
            </a:r>
            <a:r>
              <a:rPr lang="en-US" altLang="zh-CN" sz="2000" dirty="0"/>
              <a:t>);</a:t>
            </a:r>
            <a:endParaRPr lang="zh-CN" altLang="zh-CN" sz="2000" dirty="0"/>
          </a:p>
          <a:p>
            <a:pPr lvl="0"/>
            <a:r>
              <a:rPr lang="en-US" altLang="zh-CN" sz="2000" dirty="0"/>
              <a:t>  else</a:t>
            </a:r>
            <a:endParaRPr lang="zh-CN" altLang="zh-CN" sz="2000" dirty="0"/>
          </a:p>
          <a:p>
            <a:pPr lvl="0"/>
            <a:r>
              <a:rPr lang="en-US" altLang="zh-CN" sz="2000" dirty="0"/>
              <a:t>    </a:t>
            </a:r>
            <a:r>
              <a:rPr lang="en-US" altLang="zh-CN" sz="2000" dirty="0" err="1"/>
              <a:t>printf</a:t>
            </a:r>
            <a:r>
              <a:rPr lang="en-US" altLang="zh-CN" sz="2000" dirty="0"/>
              <a:t>("%d</a:t>
            </a:r>
            <a:r>
              <a:rPr lang="zh-CN" altLang="zh-CN" sz="2000" dirty="0"/>
              <a:t>年不是闰年</a:t>
            </a:r>
            <a:r>
              <a:rPr lang="en-US" altLang="zh-CN" sz="2000" dirty="0"/>
              <a:t>\</a:t>
            </a:r>
            <a:r>
              <a:rPr lang="en-US" altLang="zh-CN" sz="2000" dirty="0" err="1"/>
              <a:t>n",year</a:t>
            </a:r>
            <a:r>
              <a:rPr lang="en-US" altLang="zh-CN" sz="2000" dirty="0"/>
              <a:t>);</a:t>
            </a:r>
            <a:endParaRPr lang="zh-CN" altLang="zh-CN" sz="2000" dirty="0"/>
          </a:p>
          <a:p>
            <a:pPr lvl="0"/>
            <a:r>
              <a:rPr lang="en-US" altLang="zh-CN" sz="2000" dirty="0"/>
              <a:t>  return 0;</a:t>
            </a:r>
            <a:endParaRPr lang="zh-CN" altLang="zh-CN" sz="2000" dirty="0"/>
          </a:p>
          <a:p>
            <a:pPr lvl="0"/>
            <a:r>
              <a:rPr lang="en-US" altLang="zh-CN" sz="2000" dirty="0"/>
              <a:t>}</a:t>
            </a:r>
            <a:endParaRPr lang="zh-CN" altLang="zh-CN" sz="2000" dirty="0"/>
          </a:p>
          <a:p>
            <a:endParaRPr lang="zh-CN" altLang="en-US" dirty="0"/>
          </a:p>
        </p:txBody>
      </p:sp>
      <p:sp>
        <p:nvSpPr>
          <p:cNvPr id="4" name="文本占位符 3"/>
          <p:cNvSpPr>
            <a:spLocks noGrp="1"/>
          </p:cNvSpPr>
          <p:nvPr>
            <p:ph type="body" sz="quarter" idx="13"/>
          </p:nvPr>
        </p:nvSpPr>
        <p:spPr/>
        <p:txBody>
          <a:bodyPr/>
          <a:lstStyle/>
          <a:p>
            <a:pPr marL="0" lvl="1" indent="0">
              <a:buNone/>
            </a:pPr>
            <a:r>
              <a:rPr lang="en-US" altLang="zh-CN" b="1" dirty="0" smtClean="0">
                <a:solidFill>
                  <a:schemeClr val="bg1"/>
                </a:solidFill>
                <a:latin typeface="微软雅黑" panose="020B0503020204020204" pitchFamily="34" charset="-122"/>
                <a:ea typeface="微软雅黑" panose="020B0503020204020204" pitchFamily="34" charset="-122"/>
              </a:rPr>
              <a:t>3.4 </a:t>
            </a:r>
            <a:r>
              <a:rPr lang="zh-CN" altLang="zh-CN" b="1" dirty="0" smtClean="0">
                <a:solidFill>
                  <a:schemeClr val="bg1"/>
                </a:solidFill>
                <a:latin typeface="微软雅黑" panose="020B0503020204020204" pitchFamily="34" charset="-122"/>
                <a:ea typeface="微软雅黑" panose="020B0503020204020204" pitchFamily="34" charset="-122"/>
              </a:rPr>
              <a:t>今年</a:t>
            </a:r>
            <a:r>
              <a:rPr lang="zh-CN" altLang="zh-CN" b="1" dirty="0">
                <a:solidFill>
                  <a:schemeClr val="bg1"/>
                </a:solidFill>
                <a:latin typeface="微软雅黑" panose="020B0503020204020204" pitchFamily="34" charset="-122"/>
                <a:ea typeface="微软雅黑" panose="020B0503020204020204" pitchFamily="34" charset="-122"/>
              </a:rPr>
              <a:t>究竟多少天？</a:t>
            </a:r>
          </a:p>
          <a:p>
            <a:endParaRPr lang="zh-CN" altLang="en-US" dirty="0"/>
          </a:p>
        </p:txBody>
      </p:sp>
    </p:spTree>
    <p:extLst>
      <p:ext uri="{BB962C8B-B14F-4D97-AF65-F5344CB8AC3E}">
        <p14:creationId xmlns:p14="http://schemas.microsoft.com/office/powerpoint/2010/main" val="119584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逻辑运算符及其优先次序</a:t>
            </a:r>
          </a:p>
        </p:txBody>
      </p:sp>
      <p:graphicFrame>
        <p:nvGraphicFramePr>
          <p:cNvPr id="23" name="表格 22"/>
          <p:cNvGraphicFramePr>
            <a:graphicFrameLocks noGrp="1"/>
          </p:cNvGraphicFramePr>
          <p:nvPr>
            <p:extLst>
              <p:ext uri="{D42A27DB-BD31-4B8C-83A1-F6EECF244321}">
                <p14:modId xmlns:p14="http://schemas.microsoft.com/office/powerpoint/2010/main" val="2035376296"/>
              </p:ext>
            </p:extLst>
          </p:nvPr>
        </p:nvGraphicFramePr>
        <p:xfrm>
          <a:off x="656357" y="1601261"/>
          <a:ext cx="7804075" cy="3291840"/>
        </p:xfrm>
        <a:graphic>
          <a:graphicData uri="http://schemas.openxmlformats.org/drawingml/2006/table">
            <a:tbl>
              <a:tblPr firstRow="1" bandRow="1">
                <a:tableStyleId>{5C22544A-7EE6-4342-B048-85BDC9FD1C3A}</a:tableStyleId>
              </a:tblPr>
              <a:tblGrid>
                <a:gridCol w="702295">
                  <a:extLst>
                    <a:ext uri="{9D8B030D-6E8A-4147-A177-3AD203B41FA5}">
                      <a16:colId xmlns="" xmlns:a16="http://schemas.microsoft.com/office/drawing/2014/main" val="3890676953"/>
                    </a:ext>
                  </a:extLst>
                </a:gridCol>
                <a:gridCol w="1213016">
                  <a:extLst>
                    <a:ext uri="{9D8B030D-6E8A-4147-A177-3AD203B41FA5}">
                      <a16:colId xmlns="" xmlns:a16="http://schemas.microsoft.com/office/drawing/2014/main" val="3235808983"/>
                    </a:ext>
                  </a:extLst>
                </a:gridCol>
                <a:gridCol w="698189">
                  <a:extLst>
                    <a:ext uri="{9D8B030D-6E8A-4147-A177-3AD203B41FA5}">
                      <a16:colId xmlns="" xmlns:a16="http://schemas.microsoft.com/office/drawing/2014/main" val="2685979042"/>
                    </a:ext>
                  </a:extLst>
                </a:gridCol>
                <a:gridCol w="5190575">
                  <a:extLst>
                    <a:ext uri="{9D8B030D-6E8A-4147-A177-3AD203B41FA5}">
                      <a16:colId xmlns="" xmlns:a16="http://schemas.microsoft.com/office/drawing/2014/main" val="1527270349"/>
                    </a:ext>
                  </a:extLst>
                </a:gridCol>
              </a:tblGrid>
              <a:tr h="360000">
                <a:tc>
                  <a:txBody>
                    <a:bodyPr/>
                    <a:lstStyle/>
                    <a:p>
                      <a:pPr algn="ctr">
                        <a:lnSpc>
                          <a:spcPct val="150000"/>
                        </a:lnSpc>
                        <a:spcAft>
                          <a:spcPts val="0"/>
                        </a:spcAft>
                      </a:pPr>
                      <a:r>
                        <a:rPr lang="zh-CN" sz="1800" kern="100" dirty="0">
                          <a:effectLst/>
                        </a:rPr>
                        <a:t>运算符</a:t>
                      </a:r>
                      <a:endParaRPr lang="zh-CN" sz="1800" kern="100" dirty="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51435" marR="51435" marT="0" marB="0" anchor="ctr"/>
                </a:tc>
                <a:extLst>
                  <a:ext uri="{0D108BD9-81ED-4DB2-BD59-A6C34878D82A}">
                    <a16:rowId xmlns="" xmlns:a16="http://schemas.microsoft.com/office/drawing/2014/main" val="3350747444"/>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逻辑非</a:t>
                      </a:r>
                      <a:r>
                        <a:rPr lang="en-US" altLang="zh-CN" sz="1800" kern="100" smtClean="0">
                          <a:effectLst/>
                        </a:rPr>
                        <a:t>(NOT)</a:t>
                      </a:r>
                      <a:endParaRPr lang="zh-CN" altLang="zh-CN" sz="1800" kern="100" smtClean="0">
                        <a:effectLst/>
                        <a:latin typeface="+mn-ea"/>
                        <a:ea typeface="+mn-ea"/>
                        <a:cs typeface="Times New Roman" panose="02020603050405020304" pitchFamily="18" charset="0"/>
                      </a:endParaRPr>
                    </a:p>
                  </a:txBody>
                  <a:tcPr marL="51435" marR="51435"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smtClean="0">
                          <a:effectLst/>
                        </a:rPr>
                        <a:t>!a</a:t>
                      </a:r>
                      <a:endParaRPr lang="zh-CN" altLang="zh-CN" sz="1800" kern="100" smtClean="0">
                        <a:effectLst/>
                        <a:latin typeface="+mn-ea"/>
                        <a:ea typeface="+mn-ea"/>
                        <a:cs typeface="Times New Roman" panose="02020603050405020304" pitchFamily="18" charset="0"/>
                      </a:endParaRPr>
                    </a:p>
                  </a:txBody>
                  <a:tcPr marL="51435" marR="51435"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如果</a:t>
                      </a:r>
                      <a:r>
                        <a:rPr lang="en-US" altLang="zh-CN" sz="1800" kern="100" smtClean="0">
                          <a:effectLst/>
                        </a:rPr>
                        <a:t>a</a:t>
                      </a:r>
                      <a:r>
                        <a:rPr lang="zh-CN" altLang="en-US" sz="1800" kern="100" smtClean="0">
                          <a:effectLst/>
                        </a:rPr>
                        <a:t>为假，则</a:t>
                      </a:r>
                      <a:r>
                        <a:rPr lang="en-US" altLang="zh-CN" sz="1800" kern="100" smtClean="0">
                          <a:effectLst/>
                        </a:rPr>
                        <a:t>!a</a:t>
                      </a:r>
                      <a:r>
                        <a:rPr lang="zh-CN" altLang="en-US" sz="1800" kern="100" smtClean="0">
                          <a:effectLst/>
                        </a:rPr>
                        <a:t>为真</a:t>
                      </a:r>
                      <a:r>
                        <a:rPr lang="en-US" altLang="zh-CN" sz="1800" kern="100" smtClean="0">
                          <a:effectLst/>
                        </a:rPr>
                        <a:t>;</a:t>
                      </a:r>
                      <a:r>
                        <a:rPr lang="zh-CN" altLang="en-US" sz="1800" kern="100" smtClean="0">
                          <a:effectLst/>
                        </a:rPr>
                        <a:t>如果</a:t>
                      </a:r>
                      <a:r>
                        <a:rPr lang="en-US" altLang="zh-CN" sz="1800" kern="100" smtClean="0">
                          <a:effectLst/>
                        </a:rPr>
                        <a:t>a</a:t>
                      </a:r>
                      <a:r>
                        <a:rPr lang="zh-CN" altLang="en-US" sz="1800" kern="100" smtClean="0">
                          <a:effectLst/>
                        </a:rPr>
                        <a:t>为真，则</a:t>
                      </a:r>
                      <a:r>
                        <a:rPr lang="en-US" altLang="zh-CN" sz="1800" kern="100" smtClean="0">
                          <a:effectLst/>
                        </a:rPr>
                        <a:t>!a</a:t>
                      </a:r>
                      <a:r>
                        <a:rPr lang="zh-CN" altLang="en-US" sz="1800" kern="100" smtClean="0">
                          <a:effectLst/>
                        </a:rPr>
                        <a:t>为假</a:t>
                      </a:r>
                      <a:endParaRPr lang="zh-CN" altLang="zh-CN" sz="1800" kern="100" smtClean="0">
                        <a:effectLst/>
                        <a:latin typeface="+mn-ea"/>
                        <a:ea typeface="+mn-ea"/>
                        <a:cs typeface="Times New Roman" panose="02020603050405020304" pitchFamily="18" charset="0"/>
                      </a:endParaRPr>
                    </a:p>
                  </a:txBody>
                  <a:tcPr marL="51435" marR="51435" marT="0" marB="0" anchor="ctr"/>
                </a:tc>
                <a:extLst>
                  <a:ext uri="{0D108BD9-81ED-4DB2-BD59-A6C34878D82A}">
                    <a16:rowId xmlns="" xmlns:a16="http://schemas.microsoft.com/office/drawing/2014/main" val="1699790426"/>
                  </a:ext>
                </a:extLst>
              </a:tr>
              <a:tr h="360000">
                <a:tc>
                  <a:txBody>
                    <a:bodyPr/>
                    <a:lstStyle/>
                    <a:p>
                      <a:pPr algn="ctr">
                        <a:lnSpc>
                          <a:spcPct val="150000"/>
                        </a:lnSpc>
                        <a:spcAft>
                          <a:spcPts val="0"/>
                        </a:spcAft>
                      </a:pPr>
                      <a:r>
                        <a:rPr lang="en-US" sz="1800" kern="100" smtClean="0">
                          <a:effectLst/>
                        </a:rPr>
                        <a:t>&amp;&amp;</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逻辑与</a:t>
                      </a:r>
                      <a:r>
                        <a:rPr lang="en-US" altLang="zh-CN" sz="1800" kern="100" smtClean="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altLang="en-US" sz="1800" kern="100" dirty="0" smtClean="0">
                          <a:effectLst/>
                          <a:latin typeface="+mn-ea"/>
                          <a:ea typeface="+mn-ea"/>
                          <a:cs typeface="Times New Roman" panose="02020603050405020304" pitchFamily="18" charset="0"/>
                        </a:rPr>
                        <a:t>如果</a:t>
                      </a:r>
                      <a:r>
                        <a:rPr lang="en-US" altLang="zh-CN" sz="1800" kern="100" dirty="0" smtClean="0">
                          <a:effectLst/>
                          <a:latin typeface="+mn-ea"/>
                          <a:ea typeface="+mn-ea"/>
                          <a:cs typeface="Times New Roman" panose="02020603050405020304" pitchFamily="18" charset="0"/>
                        </a:rPr>
                        <a:t>a</a:t>
                      </a:r>
                      <a:r>
                        <a:rPr lang="zh-CN" altLang="en-US" sz="1800" kern="100" dirty="0" smtClean="0">
                          <a:effectLst/>
                          <a:latin typeface="+mn-ea"/>
                          <a:ea typeface="+mn-ea"/>
                          <a:cs typeface="Times New Roman" panose="02020603050405020304" pitchFamily="18" charset="0"/>
                        </a:rPr>
                        <a:t>和</a:t>
                      </a:r>
                      <a:r>
                        <a:rPr lang="en-US" altLang="zh-CN" sz="1800" kern="100" dirty="0" smtClean="0">
                          <a:effectLst/>
                          <a:latin typeface="+mn-ea"/>
                          <a:ea typeface="+mn-ea"/>
                          <a:cs typeface="Times New Roman" panose="02020603050405020304" pitchFamily="18" charset="0"/>
                        </a:rPr>
                        <a:t>b</a:t>
                      </a:r>
                      <a:r>
                        <a:rPr lang="zh-CN" altLang="en-US" sz="1800" kern="100" dirty="0" smtClean="0">
                          <a:effectLst/>
                          <a:latin typeface="+mn-ea"/>
                          <a:ea typeface="+mn-ea"/>
                          <a:cs typeface="Times New Roman" panose="02020603050405020304" pitchFamily="18" charset="0"/>
                        </a:rPr>
                        <a:t>都为真，则结果为真，否则为假</a:t>
                      </a:r>
                      <a:endParaRPr lang="zh-CN" sz="1800" kern="100" dirty="0">
                        <a:effectLst/>
                        <a:latin typeface="+mn-ea"/>
                        <a:ea typeface="+mn-ea"/>
                        <a:cs typeface="Times New Roman" panose="02020603050405020304" pitchFamily="18" charset="0"/>
                      </a:endParaRPr>
                    </a:p>
                  </a:txBody>
                  <a:tcPr marL="51435" marR="51435" marT="0" marB="0" anchor="ctr"/>
                </a:tc>
                <a:extLst>
                  <a:ext uri="{0D108BD9-81ED-4DB2-BD59-A6C34878D82A}">
                    <a16:rowId xmlns="" xmlns:a16="http://schemas.microsoft.com/office/drawing/2014/main" val="3107255402"/>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altLang="en-US" sz="1800" kern="100" dirty="0" smtClean="0">
                          <a:effectLst/>
                          <a:latin typeface="+mn-ea"/>
                          <a:ea typeface="+mn-ea"/>
                          <a:cs typeface="Times New Roman" panose="02020603050405020304" pitchFamily="18" charset="0"/>
                        </a:rPr>
                        <a:t>逻辑或</a:t>
                      </a:r>
                      <a:r>
                        <a:rPr lang="en-US" altLang="zh-CN" sz="1800" kern="100" dirty="0" smtClean="0">
                          <a:effectLst/>
                          <a:latin typeface="+mn-ea"/>
                          <a:ea typeface="+mn-ea"/>
                          <a:cs typeface="Times New Roman" panose="02020603050405020304" pitchFamily="18" charset="0"/>
                        </a:rPr>
                        <a:t>(OR)</a:t>
                      </a:r>
                      <a:endParaRPr lang="zh-CN" sz="1800" kern="100" dirty="0">
                        <a:effectLst/>
                        <a:latin typeface="+mn-ea"/>
                        <a:ea typeface="+mn-ea"/>
                        <a:cs typeface="Times New Roman" panose="02020603050405020304" pitchFamily="18" charset="0"/>
                      </a:endParaRPr>
                    </a:p>
                  </a:txBody>
                  <a:tcPr marL="51435" marR="51435"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altLang="en-US" sz="1800" kern="100" dirty="0" smtClean="0">
                          <a:effectLst/>
                          <a:latin typeface="+mn-ea"/>
                          <a:ea typeface="+mn-ea"/>
                          <a:cs typeface="Times New Roman" panose="02020603050405020304" pitchFamily="18" charset="0"/>
                        </a:rPr>
                        <a:t>如果</a:t>
                      </a:r>
                      <a:r>
                        <a:rPr lang="en-US" altLang="zh-CN" sz="1800" kern="100" dirty="0" smtClean="0">
                          <a:effectLst/>
                          <a:latin typeface="+mn-ea"/>
                          <a:ea typeface="+mn-ea"/>
                          <a:cs typeface="Times New Roman" panose="02020603050405020304" pitchFamily="18" charset="0"/>
                        </a:rPr>
                        <a:t>a</a:t>
                      </a:r>
                      <a:r>
                        <a:rPr lang="zh-CN" altLang="en-US" sz="1800" kern="100" dirty="0" smtClean="0">
                          <a:effectLst/>
                          <a:latin typeface="+mn-ea"/>
                          <a:ea typeface="+mn-ea"/>
                          <a:cs typeface="Times New Roman" panose="02020603050405020304" pitchFamily="18" charset="0"/>
                        </a:rPr>
                        <a:t>和</a:t>
                      </a:r>
                      <a:r>
                        <a:rPr lang="en-US" altLang="zh-CN" sz="1800" kern="100" dirty="0" smtClean="0">
                          <a:effectLst/>
                          <a:latin typeface="+mn-ea"/>
                          <a:ea typeface="+mn-ea"/>
                          <a:cs typeface="Times New Roman" panose="02020603050405020304" pitchFamily="18" charset="0"/>
                        </a:rPr>
                        <a:t>b</a:t>
                      </a:r>
                      <a:r>
                        <a:rPr lang="zh-CN" altLang="en-US" sz="1800" kern="100" dirty="0" smtClean="0">
                          <a:effectLst/>
                          <a:latin typeface="+mn-ea"/>
                          <a:ea typeface="+mn-ea"/>
                          <a:cs typeface="Times New Roman" panose="02020603050405020304" pitchFamily="18" charset="0"/>
                        </a:rPr>
                        <a:t>有一个以上为真，则结果为真，二者都为假时，结果为假</a:t>
                      </a:r>
                      <a:endParaRPr lang="zh-CN" sz="1800" kern="100" dirty="0">
                        <a:effectLst/>
                        <a:latin typeface="+mn-ea"/>
                        <a:ea typeface="+mn-ea"/>
                        <a:cs typeface="Times New Roman" panose="02020603050405020304" pitchFamily="18" charset="0"/>
                      </a:endParaRPr>
                    </a:p>
                  </a:txBody>
                  <a:tcPr marL="51435" marR="51435" marT="0" marB="0" anchor="ctr"/>
                </a:tc>
                <a:extLst>
                  <a:ext uri="{0D108BD9-81ED-4DB2-BD59-A6C34878D82A}">
                    <a16:rowId xmlns="" xmlns:a16="http://schemas.microsoft.com/office/drawing/2014/main" val="2351891970"/>
                  </a:ext>
                </a:extLst>
              </a:tr>
            </a:tbl>
          </a:graphicData>
        </a:graphic>
      </p:graphicFrame>
    </p:spTree>
    <p:extLst>
      <p:ext uri="{BB962C8B-B14F-4D97-AF65-F5344CB8AC3E}">
        <p14:creationId xmlns:p14="http://schemas.microsoft.com/office/powerpoint/2010/main" val="26632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endParaRPr lang="zh-CN" altLang="en-US"/>
          </a:p>
        </p:txBody>
      </p:sp>
      <p:sp>
        <p:nvSpPr>
          <p:cNvPr id="4" name="文本占位符 3"/>
          <p:cNvSpPr>
            <a:spLocks noGrp="1"/>
          </p:cNvSpPr>
          <p:nvPr>
            <p:ph type="body" sz="quarter" idx="13"/>
          </p:nvPr>
        </p:nvSpPr>
        <p:spPr/>
        <p:txBody>
          <a:bodyPr/>
          <a:lstStyle/>
          <a:p>
            <a:r>
              <a:rPr lang="zh-CN" altLang="en-US" dirty="0"/>
              <a:t>逻辑运算符及其优先次序</a:t>
            </a:r>
          </a:p>
          <a:p>
            <a:endParaRPr lang="zh-CN" altLang="en-US" dirty="0"/>
          </a:p>
        </p:txBody>
      </p:sp>
      <p:sp>
        <p:nvSpPr>
          <p:cNvPr id="7" name="MH_Desc_1"/>
          <p:cNvSpPr>
            <a:spLocks noGrp="1"/>
          </p:cNvSpPr>
          <p:nvPr>
            <p:ph sz="quarter" idx="17"/>
            <p:custDataLst>
              <p:tags r:id="rId1"/>
            </p:custDataLst>
          </p:nvPr>
        </p:nvSpPr>
        <p:spPr>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z="2000" dirty="0">
                <a:solidFill>
                  <a:schemeClr val="tx1"/>
                </a:solidFill>
              </a:rPr>
              <a:t>“</a:t>
            </a:r>
            <a:r>
              <a:rPr lang="en-US" altLang="zh-CN" sz="2000" dirty="0">
                <a:solidFill>
                  <a:schemeClr val="tx1"/>
                </a:solidFill>
              </a:rPr>
              <a:t>&amp;&amp;”</a:t>
            </a:r>
            <a:r>
              <a:rPr lang="zh-CN" altLang="en-US" sz="2000" dirty="0">
                <a:solidFill>
                  <a:schemeClr val="tx1"/>
                </a:solidFill>
              </a:rPr>
              <a:t>和“</a:t>
            </a:r>
            <a:r>
              <a:rPr lang="en-US" altLang="zh-CN" sz="2000" dirty="0">
                <a:solidFill>
                  <a:schemeClr val="tx1"/>
                </a:solidFill>
              </a:rPr>
              <a:t>‖”</a:t>
            </a:r>
            <a:r>
              <a:rPr lang="zh-CN" altLang="en-US" sz="2000" dirty="0">
                <a:solidFill>
                  <a:schemeClr val="tx1"/>
                </a:solidFill>
              </a:rPr>
              <a:t>是双目运算符，要求有两个运算对象</a:t>
            </a:r>
            <a:r>
              <a:rPr lang="en-US" altLang="zh-CN" sz="2000" dirty="0">
                <a:solidFill>
                  <a:schemeClr val="tx1"/>
                </a:solidFill>
              </a:rPr>
              <a:t>(</a:t>
            </a:r>
            <a:r>
              <a:rPr lang="zh-CN" altLang="en-US" sz="2000" dirty="0">
                <a:solidFill>
                  <a:schemeClr val="tx1"/>
                </a:solidFill>
              </a:rPr>
              <a:t>操作数</a:t>
            </a:r>
            <a:r>
              <a:rPr lang="en-US" altLang="zh-CN" sz="2000" dirty="0">
                <a:solidFill>
                  <a:schemeClr val="tx1"/>
                </a:solidFill>
              </a:rPr>
              <a:t>)</a:t>
            </a:r>
            <a:r>
              <a:rPr lang="zh-CN" altLang="en-US" sz="2000" dirty="0">
                <a:solidFill>
                  <a:schemeClr val="tx1"/>
                </a:solidFill>
              </a:rPr>
              <a:t>； “！”是单目运算符，</a:t>
            </a:r>
            <a:r>
              <a:rPr lang="zh-CN" altLang="en-US" sz="2000" dirty="0" smtClean="0">
                <a:solidFill>
                  <a:schemeClr val="tx1"/>
                </a:solidFill>
              </a:rPr>
              <a:t>只要有</a:t>
            </a:r>
            <a:r>
              <a:rPr lang="zh-CN" altLang="en-US" sz="2000" dirty="0">
                <a:solidFill>
                  <a:schemeClr val="tx1"/>
                </a:solidFill>
              </a:rPr>
              <a:t>一个运算</a:t>
            </a:r>
            <a:r>
              <a:rPr lang="zh-CN" altLang="en-US" sz="2000" dirty="0" smtClean="0">
                <a:solidFill>
                  <a:schemeClr val="tx1"/>
                </a:solidFill>
              </a:rPr>
              <a:t>对象</a:t>
            </a:r>
            <a:endParaRPr lang="zh-CN" altLang="en-US" sz="2000" dirty="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z="2000" dirty="0">
                <a:solidFill>
                  <a:schemeClr val="tx1"/>
                </a:solidFill>
              </a:rPr>
              <a:t>优先次序</a:t>
            </a:r>
            <a:r>
              <a:rPr lang="zh-CN" altLang="en-US" sz="2000" dirty="0" smtClean="0">
                <a:solidFill>
                  <a:schemeClr val="tx1"/>
                </a:solidFill>
              </a:rPr>
              <a:t>：</a:t>
            </a:r>
            <a:r>
              <a:rPr lang="en-US" altLang="zh-CN" sz="2000" dirty="0" smtClean="0">
                <a:solidFill>
                  <a:schemeClr val="tx1"/>
                </a:solidFill>
              </a:rPr>
              <a:t>!(</a:t>
            </a:r>
            <a:r>
              <a:rPr lang="zh-CN" altLang="en-US" sz="2000" dirty="0">
                <a:solidFill>
                  <a:schemeClr val="tx1"/>
                </a:solidFill>
              </a:rPr>
              <a:t>非</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a:t>
            </a:r>
            <a:r>
              <a:rPr lang="zh-CN" altLang="en-US" sz="2000" dirty="0">
                <a:solidFill>
                  <a:schemeClr val="tx1"/>
                </a:solidFill>
              </a:rPr>
              <a:t>与</a:t>
            </a:r>
            <a:r>
              <a:rPr lang="en-US" altLang="zh-CN" sz="2000" dirty="0">
                <a:solidFill>
                  <a:schemeClr val="tx1"/>
                </a:solidFill>
              </a:rPr>
              <a:t>)→‖(</a:t>
            </a:r>
            <a:r>
              <a:rPr lang="zh-CN" altLang="en-US" sz="2000" dirty="0">
                <a:solidFill>
                  <a:schemeClr val="tx1"/>
                </a:solidFill>
              </a:rPr>
              <a:t>或</a:t>
            </a:r>
            <a:r>
              <a:rPr lang="en-US" altLang="zh-CN" sz="2000" dirty="0">
                <a:solidFill>
                  <a:schemeClr val="tx1"/>
                </a:solidFill>
              </a:rPr>
              <a:t>)</a:t>
            </a:r>
            <a:r>
              <a:rPr lang="zh-CN" altLang="en-US" sz="2000" dirty="0">
                <a:solidFill>
                  <a:schemeClr val="tx1"/>
                </a:solidFill>
              </a:rPr>
              <a:t>， 即“！”为三者中最高</a:t>
            </a:r>
            <a:r>
              <a:rPr lang="zh-CN" altLang="en-US" sz="2000" dirty="0" smtClean="0">
                <a:solidFill>
                  <a:schemeClr val="tx1"/>
                </a:solidFill>
              </a:rPr>
              <a:t>的； </a:t>
            </a:r>
            <a:r>
              <a:rPr lang="zh-CN" altLang="en-US" sz="2000" dirty="0">
                <a:solidFill>
                  <a:schemeClr val="tx1"/>
                </a:solidFill>
              </a:rPr>
              <a:t>逻辑运算符中的“＆＆”和“</a:t>
            </a:r>
            <a:r>
              <a:rPr lang="en-US" altLang="zh-CN" sz="2000" dirty="0">
                <a:solidFill>
                  <a:schemeClr val="tx1"/>
                </a:solidFill>
              </a:rPr>
              <a:t>‖”</a:t>
            </a:r>
            <a:r>
              <a:rPr lang="zh-CN" altLang="en-US" sz="2000" dirty="0">
                <a:solidFill>
                  <a:schemeClr val="tx1"/>
                </a:solidFill>
              </a:rPr>
              <a:t>低于关系运算符，“！”高于算术运算</a:t>
            </a:r>
            <a:r>
              <a:rPr lang="zh-CN" altLang="en-US" sz="2000" dirty="0" smtClean="0">
                <a:solidFill>
                  <a:schemeClr val="tx1"/>
                </a:solidFill>
              </a:rPr>
              <a:t>符</a:t>
            </a:r>
            <a:endParaRPr lang="en-US" altLang="zh-CN" sz="2000" dirty="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z="2000" dirty="0">
                <a:solidFill>
                  <a:schemeClr val="tx1"/>
                </a:solidFill>
              </a:rPr>
              <a:t>逻辑运算结果不是</a:t>
            </a:r>
            <a:r>
              <a:rPr lang="en-US" altLang="zh-CN" sz="2000" dirty="0">
                <a:solidFill>
                  <a:schemeClr val="tx1"/>
                </a:solidFill>
              </a:rPr>
              <a:t>0</a:t>
            </a:r>
            <a:r>
              <a:rPr lang="zh-CN" altLang="en-US" sz="2000" dirty="0">
                <a:solidFill>
                  <a:schemeClr val="tx1"/>
                </a:solidFill>
              </a:rPr>
              <a:t>就是</a:t>
            </a:r>
            <a:r>
              <a:rPr lang="en-US" altLang="zh-CN" sz="2000" dirty="0">
                <a:solidFill>
                  <a:schemeClr val="tx1"/>
                </a:solidFill>
              </a:rPr>
              <a:t>1</a:t>
            </a:r>
            <a:r>
              <a:rPr lang="zh-CN" altLang="en-US" sz="2000" dirty="0">
                <a:solidFill>
                  <a:schemeClr val="tx1"/>
                </a:solidFill>
              </a:rPr>
              <a:t>，不可能是其他数值。而在逻辑表达式中作为参加逻辑运算的运算对象可以是</a:t>
            </a:r>
            <a:r>
              <a:rPr lang="en-US" altLang="zh-CN" sz="2000" dirty="0">
                <a:solidFill>
                  <a:schemeClr val="tx1"/>
                </a:solidFill>
              </a:rPr>
              <a:t>0(“</a:t>
            </a:r>
            <a:r>
              <a:rPr lang="zh-CN" altLang="en-US" sz="2000" dirty="0">
                <a:solidFill>
                  <a:schemeClr val="tx1"/>
                </a:solidFill>
              </a:rPr>
              <a:t>假”</a:t>
            </a:r>
            <a:r>
              <a:rPr lang="en-US" altLang="zh-CN" sz="2000" dirty="0">
                <a:solidFill>
                  <a:schemeClr val="tx1"/>
                </a:solidFill>
              </a:rPr>
              <a:t>)</a:t>
            </a:r>
            <a:r>
              <a:rPr lang="zh-CN" altLang="en-US" sz="2000" dirty="0">
                <a:solidFill>
                  <a:schemeClr val="tx1"/>
                </a:solidFill>
              </a:rPr>
              <a:t>或任何非</a:t>
            </a:r>
            <a:r>
              <a:rPr lang="en-US" altLang="zh-CN" sz="2000" dirty="0">
                <a:solidFill>
                  <a:schemeClr val="tx1"/>
                </a:solidFill>
              </a:rPr>
              <a:t>0</a:t>
            </a:r>
            <a:r>
              <a:rPr lang="zh-CN" altLang="en-US" sz="2000" dirty="0">
                <a:solidFill>
                  <a:schemeClr val="tx1"/>
                </a:solidFill>
              </a:rPr>
              <a:t>的数值</a:t>
            </a:r>
            <a:r>
              <a:rPr lang="en-US" altLang="zh-CN" sz="2000" dirty="0">
                <a:solidFill>
                  <a:schemeClr val="tx1"/>
                </a:solidFill>
              </a:rPr>
              <a:t>(</a:t>
            </a:r>
            <a:r>
              <a:rPr lang="zh-CN" altLang="en-US" sz="2000" dirty="0">
                <a:solidFill>
                  <a:schemeClr val="tx1"/>
                </a:solidFill>
              </a:rPr>
              <a:t>按“真”对待</a:t>
            </a:r>
            <a:r>
              <a:rPr lang="en-US" altLang="zh-CN" sz="2000" dirty="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191582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231409"/>
          </a:xfrm>
        </p:spPr>
        <p:txBody>
          <a:bodyPr/>
          <a:lstStyle/>
          <a:p>
            <a:endParaRPr lang="zh-CN" altLang="en-US" dirty="0"/>
          </a:p>
        </p:txBody>
      </p:sp>
      <p:sp>
        <p:nvSpPr>
          <p:cNvPr id="5" name="文本占位符 4"/>
          <p:cNvSpPr>
            <a:spLocks noGrp="1"/>
          </p:cNvSpPr>
          <p:nvPr>
            <p:ph type="body" sz="quarter" idx="13"/>
          </p:nvPr>
        </p:nvSpPr>
        <p:spPr/>
        <p:txBody>
          <a:bodyPr/>
          <a:lstStyle/>
          <a:p>
            <a:r>
              <a:rPr lang="zh-CN" altLang="en-US" dirty="0"/>
              <a:t>逻辑运算符及其优先次序</a:t>
            </a:r>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134763322"/>
              </p:ext>
            </p:extLst>
          </p:nvPr>
        </p:nvGraphicFramePr>
        <p:xfrm>
          <a:off x="2123728" y="1268760"/>
          <a:ext cx="3549414" cy="2995948"/>
        </p:xfrm>
        <a:graphic>
          <a:graphicData uri="http://schemas.openxmlformats.org/drawingml/2006/table">
            <a:tbl>
              <a:tblPr firstRow="1">
                <a:tableStyleId>{284E427A-3D55-4303-BF80-6455036E1DE7}</a:tableStyleId>
              </a:tblPr>
              <a:tblGrid>
                <a:gridCol w="591569">
                  <a:extLst>
                    <a:ext uri="{9D8B030D-6E8A-4147-A177-3AD203B41FA5}">
                      <a16:colId xmlns="" xmlns:a16="http://schemas.microsoft.com/office/drawing/2014/main" val="3340877376"/>
                    </a:ext>
                  </a:extLst>
                </a:gridCol>
                <a:gridCol w="591569">
                  <a:extLst>
                    <a:ext uri="{9D8B030D-6E8A-4147-A177-3AD203B41FA5}">
                      <a16:colId xmlns="" xmlns:a16="http://schemas.microsoft.com/office/drawing/2014/main" val="1994263569"/>
                    </a:ext>
                  </a:extLst>
                </a:gridCol>
                <a:gridCol w="591569">
                  <a:extLst>
                    <a:ext uri="{9D8B030D-6E8A-4147-A177-3AD203B41FA5}">
                      <a16:colId xmlns="" xmlns:a16="http://schemas.microsoft.com/office/drawing/2014/main" val="3815812150"/>
                    </a:ext>
                  </a:extLst>
                </a:gridCol>
                <a:gridCol w="591569">
                  <a:extLst>
                    <a:ext uri="{9D8B030D-6E8A-4147-A177-3AD203B41FA5}">
                      <a16:colId xmlns="" xmlns:a16="http://schemas.microsoft.com/office/drawing/2014/main" val="69866498"/>
                    </a:ext>
                  </a:extLst>
                </a:gridCol>
                <a:gridCol w="591569">
                  <a:extLst>
                    <a:ext uri="{9D8B030D-6E8A-4147-A177-3AD203B41FA5}">
                      <a16:colId xmlns="" xmlns:a16="http://schemas.microsoft.com/office/drawing/2014/main" val="895864238"/>
                    </a:ext>
                  </a:extLst>
                </a:gridCol>
                <a:gridCol w="591569">
                  <a:extLst>
                    <a:ext uri="{9D8B030D-6E8A-4147-A177-3AD203B41FA5}">
                      <a16:colId xmlns="" xmlns:a16="http://schemas.microsoft.com/office/drawing/2014/main" val="1339348998"/>
                    </a:ext>
                  </a:extLst>
                </a:gridCol>
              </a:tblGrid>
              <a:tr h="679468">
                <a:tc>
                  <a:txBody>
                    <a:bodyPr/>
                    <a:lstStyle/>
                    <a:p>
                      <a:pPr algn="ctr"/>
                      <a:r>
                        <a:rPr lang="en-US" altLang="zh-CN" sz="1800" dirty="0" smtClean="0"/>
                        <a:t>a</a:t>
                      </a:r>
                      <a:endParaRPr lang="zh-CN" altLang="en-US" sz="18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t>b</a:t>
                      </a:r>
                      <a:endParaRPr lang="zh-CN" altLang="en-US" sz="18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t>!a</a:t>
                      </a:r>
                      <a:endParaRPr lang="zh-CN" altLang="en-US" sz="18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t>!b</a:t>
                      </a:r>
                      <a:endParaRPr lang="zh-CN" altLang="en-US" sz="18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dirty="0" smtClean="0"/>
                        <a:t>假</a:t>
                      </a:r>
                      <a:endParaRPr lang="en-US" altLang="zh-CN" sz="1600" dirty="0" smtClean="0"/>
                    </a:p>
                    <a:p>
                      <a:pPr algn="ctr"/>
                      <a:r>
                        <a:rPr lang="zh-CN" altLang="en-US" sz="1600" dirty="0" smtClean="0"/>
                        <a:t>（</a:t>
                      </a:r>
                      <a:r>
                        <a:rPr lang="en-US" altLang="zh-CN" sz="1600" dirty="0" smtClean="0"/>
                        <a:t>0</a:t>
                      </a:r>
                      <a:r>
                        <a:rPr lang="zh-CN" altLang="en-US" sz="1600" dirty="0" smtClean="0"/>
                        <a:t>）</a:t>
                      </a:r>
                      <a:endParaRPr lang="zh-CN" altLang="en-US" sz="16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dirty="0" smtClean="0"/>
                        <a:t>假</a:t>
                      </a:r>
                      <a:endParaRPr lang="en-US" altLang="zh-CN" sz="1600" dirty="0" smtClean="0"/>
                    </a:p>
                    <a:p>
                      <a:pPr algn="ctr"/>
                      <a:r>
                        <a:rPr lang="zh-CN" altLang="en-US" sz="1600" dirty="0" smtClean="0"/>
                        <a:t>（</a:t>
                      </a:r>
                      <a:r>
                        <a:rPr lang="en-US" altLang="zh-CN" sz="1600" dirty="0" smtClean="0"/>
                        <a:t>0</a:t>
                      </a:r>
                      <a:r>
                        <a:rPr lang="zh-CN" altLang="en-US" sz="1600" dirty="0" smtClean="0"/>
                        <a:t>）</a:t>
                      </a:r>
                      <a:endParaRPr lang="zh-CN" altLang="en-US" sz="1600" dirty="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4211058509"/>
                  </a:ext>
                </a:extLst>
              </a:tr>
            </a:tbl>
          </a:graphicData>
        </a:graphic>
      </p:graphicFrame>
    </p:spTree>
    <p:extLst>
      <p:ext uri="{BB962C8B-B14F-4D97-AF65-F5344CB8AC3E}">
        <p14:creationId xmlns:p14="http://schemas.microsoft.com/office/powerpoint/2010/main" val="303052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【例</a:t>
            </a:r>
            <a:r>
              <a:rPr lang="en-US" altLang="zh-CN" dirty="0"/>
              <a:t>3‑6</a:t>
            </a:r>
            <a:r>
              <a:rPr lang="zh-CN" altLang="zh-CN" dirty="0"/>
              <a:t>】分析逻辑运算的结果</a:t>
            </a:r>
            <a:endParaRPr lang="zh-CN" altLang="en-US" dirty="0"/>
          </a:p>
        </p:txBody>
      </p:sp>
      <p:sp>
        <p:nvSpPr>
          <p:cNvPr id="3" name="内容占位符 2"/>
          <p:cNvSpPr>
            <a:spLocks noGrp="1"/>
          </p:cNvSpPr>
          <p:nvPr>
            <p:ph sz="quarter" idx="17"/>
          </p:nvPr>
        </p:nvSpPr>
        <p:spPr/>
        <p:txBody>
          <a:bodyPr/>
          <a:lstStyle/>
          <a:p>
            <a:pPr lvl="0"/>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stdio.h</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 = 0, b = 10, c = -6;</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result_1 = a&amp;&amp;b, result_2 = c||0;</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("%d, %d\n", result_1, !c);</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("%d, %d\n", 9&amp;&amp;0, result_2);</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("%d, %d\n", b||100, 0&amp;&amp;0);</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return 0;</a:t>
            </a:r>
            <a:endParaRPr lang="zh-CN" altLang="zh-CN" sz="2400" dirty="0">
              <a:latin typeface="Times New Roman" panose="02020603050405020304" pitchFamily="18" charset="0"/>
              <a:cs typeface="Times New Roman" panose="02020603050405020304" pitchFamily="18" charset="0"/>
            </a:endParaRPr>
          </a:p>
          <a:p>
            <a:pPr lvl="0"/>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endParaRPr lang="zh-CN" altLang="en-US" dirty="0"/>
          </a:p>
        </p:txBody>
      </p:sp>
      <p:sp>
        <p:nvSpPr>
          <p:cNvPr id="4" name="文本占位符 3"/>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4201844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【例</a:t>
            </a:r>
            <a:r>
              <a:rPr lang="en-US" altLang="zh-CN" dirty="0"/>
              <a:t>3‑7</a:t>
            </a:r>
            <a:r>
              <a:rPr lang="zh-CN" altLang="zh-CN" dirty="0"/>
              <a:t>】分析逻辑运算的结果</a:t>
            </a:r>
            <a:endParaRPr lang="zh-CN" altLang="en-US" dirty="0"/>
          </a:p>
        </p:txBody>
      </p:sp>
      <p:sp>
        <p:nvSpPr>
          <p:cNvPr id="3" name="内容占位符 2"/>
          <p:cNvSpPr>
            <a:spLocks noGrp="1"/>
          </p:cNvSpPr>
          <p:nvPr>
            <p:ph sz="quarter" idx="17"/>
          </p:nvPr>
        </p:nvSpPr>
        <p:spPr>
          <a:xfrm>
            <a:off x="539552" y="1844824"/>
            <a:ext cx="8247290" cy="3815581"/>
          </a:xfrm>
        </p:spPr>
        <p:txBody>
          <a:bodyPr/>
          <a:lstStyle/>
          <a:p>
            <a:pPr lvl="0"/>
            <a:r>
              <a:rPr lang="en-US" altLang="zh-CN" sz="2400" dirty="0"/>
              <a:t>#include &lt;</a:t>
            </a:r>
            <a:r>
              <a:rPr lang="en-US" altLang="zh-CN" sz="2400" dirty="0" err="1"/>
              <a:t>stdio.h</a:t>
            </a:r>
            <a:r>
              <a:rPr lang="en-US" altLang="zh-CN" sz="2400" dirty="0"/>
              <a:t>&gt;</a:t>
            </a:r>
            <a:endParaRPr lang="zh-CN" altLang="zh-CN" sz="2400" dirty="0"/>
          </a:p>
          <a:p>
            <a:pPr lvl="0"/>
            <a:r>
              <a:rPr lang="en-US" altLang="zh-CN" sz="2400" dirty="0" err="1"/>
              <a:t>int</a:t>
            </a:r>
            <a:r>
              <a:rPr lang="en-US" altLang="zh-CN" sz="2400" dirty="0"/>
              <a:t> main()</a:t>
            </a:r>
            <a:endParaRPr lang="zh-CN" altLang="zh-CN" sz="2400" dirty="0"/>
          </a:p>
          <a:p>
            <a:pPr lvl="0"/>
            <a:r>
              <a:rPr lang="en-US" altLang="zh-CN" sz="2400" dirty="0"/>
              <a:t>  {</a:t>
            </a:r>
            <a:endParaRPr lang="zh-CN" altLang="zh-CN" sz="2400" dirty="0"/>
          </a:p>
          <a:p>
            <a:pPr lvl="0"/>
            <a:r>
              <a:rPr lang="en-US" altLang="zh-CN" sz="2400" dirty="0"/>
              <a:t>	char c='a';</a:t>
            </a:r>
            <a:endParaRPr lang="zh-CN" altLang="zh-CN" sz="2400" dirty="0"/>
          </a:p>
          <a:p>
            <a:pPr lvl="0"/>
            <a:r>
              <a:rPr lang="en-US" altLang="zh-CN" sz="2400" dirty="0"/>
              <a:t>	</a:t>
            </a:r>
            <a:r>
              <a:rPr lang="en-US" altLang="zh-CN" sz="2400" dirty="0" err="1"/>
              <a:t>int</a:t>
            </a:r>
            <a:r>
              <a:rPr lang="en-US" altLang="zh-CN" sz="2400" dirty="0"/>
              <a:t> </a:t>
            </a:r>
            <a:r>
              <a:rPr lang="en-US" altLang="zh-CN" sz="2400" dirty="0" err="1"/>
              <a:t>i</a:t>
            </a:r>
            <a:r>
              <a:rPr lang="en-US" altLang="zh-CN" sz="2400" dirty="0"/>
              <a:t>=3,j=4,k=5;</a:t>
            </a:r>
            <a:endParaRPr lang="zh-CN" altLang="zh-CN" sz="2400" dirty="0"/>
          </a:p>
          <a:p>
            <a:pPr lvl="0"/>
            <a:r>
              <a:rPr lang="en-US" altLang="zh-CN" sz="2400" dirty="0"/>
              <a:t>	float x=2e+5,y=0.3;</a:t>
            </a:r>
            <a:endParaRPr lang="zh-CN" altLang="zh-CN" sz="2400" dirty="0"/>
          </a:p>
          <a:p>
            <a:pPr lvl="0"/>
            <a:r>
              <a:rPr lang="en-US" altLang="zh-CN" sz="2400" dirty="0"/>
              <a:t>	</a:t>
            </a:r>
            <a:r>
              <a:rPr lang="en-US" altLang="zh-CN" sz="2400" dirty="0" err="1"/>
              <a:t>printf</a:t>
            </a:r>
            <a:r>
              <a:rPr lang="en-US" altLang="zh-CN" sz="2400" dirty="0"/>
              <a:t>("%</a:t>
            </a:r>
            <a:r>
              <a:rPr lang="en-US" altLang="zh-CN" sz="2400" dirty="0" err="1"/>
              <a:t>d,%d</a:t>
            </a:r>
            <a:r>
              <a:rPr lang="en-US" altLang="zh-CN" sz="2400" dirty="0"/>
              <a:t>\</a:t>
            </a:r>
            <a:r>
              <a:rPr lang="en-US" altLang="zh-CN" sz="2400" dirty="0" err="1"/>
              <a:t>n",!x</a:t>
            </a:r>
            <a:r>
              <a:rPr lang="en-US" altLang="zh-CN" sz="2400" dirty="0"/>
              <a:t>*!y,!!!x);</a:t>
            </a:r>
            <a:endParaRPr lang="zh-CN" altLang="zh-CN" sz="2400" dirty="0"/>
          </a:p>
          <a:p>
            <a:pPr lvl="0"/>
            <a:r>
              <a:rPr lang="en-US" altLang="zh-CN" sz="2400" dirty="0"/>
              <a:t>	</a:t>
            </a:r>
            <a:r>
              <a:rPr lang="en-US" altLang="zh-CN" sz="2400" dirty="0" err="1"/>
              <a:t>printf</a:t>
            </a:r>
            <a:r>
              <a:rPr lang="en-US" altLang="zh-CN" sz="2400" dirty="0"/>
              <a:t>("%</a:t>
            </a:r>
            <a:r>
              <a:rPr lang="en-US" altLang="zh-CN" sz="2400" dirty="0" err="1"/>
              <a:t>d,%d</a:t>
            </a:r>
            <a:r>
              <a:rPr lang="en-US" altLang="zh-CN" sz="2400" dirty="0"/>
              <a:t>\</a:t>
            </a:r>
            <a:r>
              <a:rPr lang="en-US" altLang="zh-CN" sz="2400" dirty="0" err="1"/>
              <a:t>n",x</a:t>
            </a:r>
            <a:r>
              <a:rPr lang="en-US" altLang="zh-CN" sz="2400" dirty="0"/>
              <a:t>||</a:t>
            </a:r>
            <a:r>
              <a:rPr lang="en-US" altLang="zh-CN" sz="2400" dirty="0" err="1"/>
              <a:t>i</a:t>
            </a:r>
            <a:r>
              <a:rPr lang="en-US" altLang="zh-CN" sz="2400" dirty="0"/>
              <a:t>&amp;&amp;j-3, </a:t>
            </a:r>
            <a:r>
              <a:rPr lang="en-US" altLang="zh-CN" sz="2400" dirty="0" err="1"/>
              <a:t>i</a:t>
            </a:r>
            <a:r>
              <a:rPr lang="en-US" altLang="zh-CN" sz="2400" dirty="0"/>
              <a:t>&lt;j&amp;&amp;x&lt;y);</a:t>
            </a:r>
            <a:endParaRPr lang="zh-CN" altLang="zh-CN" sz="2400" dirty="0"/>
          </a:p>
          <a:p>
            <a:pPr lvl="0"/>
            <a:r>
              <a:rPr lang="en-US" altLang="zh-CN" sz="2400" dirty="0"/>
              <a:t>	</a:t>
            </a:r>
            <a:r>
              <a:rPr lang="en-US" altLang="zh-CN" sz="2400" dirty="0" err="1"/>
              <a:t>printf</a:t>
            </a:r>
            <a:r>
              <a:rPr lang="en-US" altLang="zh-CN" sz="2400" dirty="0"/>
              <a:t>("%</a:t>
            </a:r>
            <a:r>
              <a:rPr lang="en-US" altLang="zh-CN" sz="2400" dirty="0" err="1"/>
              <a:t>d,%d</a:t>
            </a:r>
            <a:r>
              <a:rPr lang="en-US" altLang="zh-CN" sz="2400" dirty="0"/>
              <a:t>\n",</a:t>
            </a:r>
            <a:r>
              <a:rPr lang="en-US" altLang="zh-CN" sz="2400" dirty="0" err="1"/>
              <a:t>i</a:t>
            </a:r>
            <a:r>
              <a:rPr lang="en-US" altLang="zh-CN" sz="2400" dirty="0"/>
              <a:t>==5&amp;&amp;c&amp;&amp;(j=8),</a:t>
            </a:r>
            <a:r>
              <a:rPr lang="en-US" altLang="zh-CN" sz="2400" dirty="0" err="1"/>
              <a:t>x+y</a:t>
            </a:r>
            <a:r>
              <a:rPr lang="en-US" altLang="zh-CN" sz="2400" dirty="0"/>
              <a:t>||</a:t>
            </a:r>
            <a:r>
              <a:rPr lang="en-US" altLang="zh-CN" sz="2400" dirty="0" err="1"/>
              <a:t>i+j+k</a:t>
            </a:r>
            <a:r>
              <a:rPr lang="en-US" altLang="zh-CN" sz="2400" dirty="0"/>
              <a:t>);</a:t>
            </a:r>
            <a:endParaRPr lang="zh-CN" altLang="zh-CN" sz="2400" dirty="0"/>
          </a:p>
          <a:p>
            <a:pPr lvl="0"/>
            <a:r>
              <a:rPr lang="en-US" altLang="zh-CN" sz="2400" dirty="0"/>
              <a:t>   </a:t>
            </a:r>
            <a:r>
              <a:rPr lang="en-US" altLang="zh-CN" sz="2400" dirty="0" smtClean="0"/>
              <a:t>          </a:t>
            </a:r>
            <a:r>
              <a:rPr lang="en-US" altLang="zh-CN" sz="2400" dirty="0"/>
              <a:t>return 0;</a:t>
            </a:r>
            <a:endParaRPr lang="zh-CN" altLang="zh-CN" sz="2400" dirty="0"/>
          </a:p>
          <a:p>
            <a:pPr lvl="0"/>
            <a:r>
              <a:rPr lang="en-US" altLang="zh-CN" sz="2400" dirty="0"/>
              <a:t>  }</a:t>
            </a:r>
            <a:endParaRPr lang="zh-CN" altLang="zh-CN" sz="2400" dirty="0"/>
          </a:p>
          <a:p>
            <a:endParaRPr lang="zh-CN" altLang="en-US" dirty="0"/>
          </a:p>
        </p:txBody>
      </p:sp>
      <p:sp>
        <p:nvSpPr>
          <p:cNvPr id="4" name="文本占位符 3"/>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4201844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a:xfrm>
            <a:off x="323528" y="980728"/>
            <a:ext cx="8496944" cy="1224136"/>
          </a:xfrm>
          <a:solidFill>
            <a:schemeClr val="accent2"/>
          </a:solidFill>
        </p:spPr>
        <p:txBody>
          <a:bodyPr/>
          <a:lstStyle/>
          <a:p>
            <a:r>
              <a:rPr lang="zh-CN" altLang="zh-CN" dirty="0"/>
              <a:t>【例</a:t>
            </a:r>
            <a:r>
              <a:rPr lang="en-US" altLang="zh-CN" dirty="0"/>
              <a:t>3‑8</a:t>
            </a:r>
            <a:r>
              <a:rPr lang="zh-CN" altLang="zh-CN" dirty="0"/>
              <a:t>】键盘输入任意一个字符，判断该字符的类型：数字字符、大写英文字符、小写英文字符、其它字符。使用</a:t>
            </a:r>
            <a:r>
              <a:rPr lang="en-US" altLang="zh-CN" dirty="0"/>
              <a:t>if –else if-else</a:t>
            </a:r>
            <a:r>
              <a:rPr lang="zh-CN" altLang="zh-CN" dirty="0"/>
              <a:t>语句实现。</a:t>
            </a:r>
          </a:p>
          <a:p>
            <a:endParaRPr lang="zh-CN" altLang="en-US" dirty="0"/>
          </a:p>
        </p:txBody>
      </p:sp>
      <p:sp>
        <p:nvSpPr>
          <p:cNvPr id="3" name="内容占位符 2"/>
          <p:cNvSpPr>
            <a:spLocks noGrp="1"/>
          </p:cNvSpPr>
          <p:nvPr>
            <p:ph sz="quarter" idx="17"/>
          </p:nvPr>
        </p:nvSpPr>
        <p:spPr>
          <a:xfrm>
            <a:off x="467544" y="2564904"/>
            <a:ext cx="4464496" cy="3815581"/>
          </a:xfrm>
        </p:spPr>
        <p:txBody>
          <a:bodyPr/>
          <a:lstStyle/>
          <a:p>
            <a:pPr lvl="0"/>
            <a:r>
              <a:rPr lang="en-US" altLang="zh-CN" sz="2400" dirty="0"/>
              <a:t>#include &lt;</a:t>
            </a:r>
            <a:r>
              <a:rPr lang="en-US" altLang="zh-CN" sz="2400" dirty="0" err="1"/>
              <a:t>stdio.h</a:t>
            </a:r>
            <a:r>
              <a:rPr lang="en-US" altLang="zh-CN" sz="2400" dirty="0"/>
              <a:t>&gt;</a:t>
            </a:r>
            <a:endParaRPr lang="zh-CN" altLang="zh-CN" sz="2400" dirty="0"/>
          </a:p>
          <a:p>
            <a:pPr lvl="0"/>
            <a:r>
              <a:rPr lang="en-US" altLang="zh-CN" sz="2400" dirty="0" err="1"/>
              <a:t>int</a:t>
            </a:r>
            <a:r>
              <a:rPr lang="en-US" altLang="zh-CN" sz="2400" dirty="0"/>
              <a:t> main()</a:t>
            </a:r>
            <a:endParaRPr lang="zh-CN" altLang="zh-CN" sz="2400" dirty="0"/>
          </a:p>
          <a:p>
            <a:pPr lvl="0"/>
            <a:r>
              <a:rPr lang="en-US" altLang="zh-CN" sz="2400" dirty="0"/>
              <a:t>{</a:t>
            </a:r>
            <a:endParaRPr lang="zh-CN" altLang="zh-CN" sz="2400" dirty="0"/>
          </a:p>
          <a:p>
            <a:pPr lvl="0"/>
            <a:r>
              <a:rPr lang="en-US" altLang="zh-CN" sz="2400" dirty="0"/>
              <a:t>  char c;</a:t>
            </a:r>
            <a:endParaRPr lang="zh-CN" altLang="zh-CN" sz="2400" dirty="0"/>
          </a:p>
          <a:p>
            <a:pPr lvl="0"/>
            <a:r>
              <a:rPr lang="en-US" altLang="zh-CN" sz="2400" dirty="0"/>
              <a:t>  </a:t>
            </a:r>
            <a:r>
              <a:rPr lang="en-US" altLang="zh-CN" sz="2400" dirty="0" err="1"/>
              <a:t>printf</a:t>
            </a:r>
            <a:r>
              <a:rPr lang="en-US" altLang="zh-CN" sz="2400" dirty="0"/>
              <a:t>("Input a character:");</a:t>
            </a:r>
            <a:endParaRPr lang="zh-CN" altLang="zh-CN" sz="2400" dirty="0"/>
          </a:p>
          <a:p>
            <a:pPr lvl="0"/>
            <a:r>
              <a:rPr lang="en-US" altLang="zh-CN" sz="2400" dirty="0"/>
              <a:t>  c=</a:t>
            </a:r>
            <a:r>
              <a:rPr lang="en-US" altLang="zh-CN" sz="2400" dirty="0" err="1"/>
              <a:t>getchar</a:t>
            </a:r>
            <a:r>
              <a:rPr lang="en-US" altLang="zh-CN" sz="2400" dirty="0"/>
              <a:t>();</a:t>
            </a:r>
            <a:endParaRPr lang="zh-CN" altLang="zh-CN" sz="2400" dirty="0"/>
          </a:p>
          <a:p>
            <a:pPr lvl="0"/>
            <a:r>
              <a:rPr lang="en-US" altLang="zh-CN" sz="2400" dirty="0"/>
              <a:t>  if(c&gt;='0'&amp;&amp;c&lt;='9')</a:t>
            </a:r>
            <a:endParaRPr lang="zh-CN" altLang="zh-CN" sz="2400" dirty="0"/>
          </a:p>
          <a:p>
            <a:pPr lvl="0"/>
            <a:r>
              <a:rPr lang="en-US" altLang="zh-CN" sz="2400" dirty="0"/>
              <a:t>	</a:t>
            </a:r>
            <a:r>
              <a:rPr lang="en-US" altLang="zh-CN" sz="2400" dirty="0" err="1"/>
              <a:t>printf</a:t>
            </a:r>
            <a:r>
              <a:rPr lang="en-US" altLang="zh-CN" sz="2400" dirty="0"/>
              <a:t>("This is a digit\n");</a:t>
            </a:r>
            <a:endParaRPr lang="zh-CN" altLang="zh-CN" sz="2400" dirty="0"/>
          </a:p>
          <a:p>
            <a:pPr lvl="0"/>
            <a:r>
              <a:rPr lang="en-US" altLang="zh-CN" sz="2400" dirty="0"/>
              <a:t>  else if(c&gt;='A'&amp;&amp;c&lt;='Z')</a:t>
            </a:r>
            <a:endParaRPr lang="zh-CN" altLang="zh-CN" sz="2400" dirty="0"/>
          </a:p>
          <a:p>
            <a:pPr lvl="0"/>
            <a:r>
              <a:rPr lang="en-US" altLang="zh-CN" sz="2400" dirty="0"/>
              <a:t>	</a:t>
            </a:r>
            <a:endParaRPr lang="zh-CN" altLang="en-US" sz="2400" dirty="0"/>
          </a:p>
        </p:txBody>
      </p:sp>
      <p:sp>
        <p:nvSpPr>
          <p:cNvPr id="4" name="文本占位符 3"/>
          <p:cNvSpPr>
            <a:spLocks noGrp="1"/>
          </p:cNvSpPr>
          <p:nvPr>
            <p:ph type="body" sz="quarter" idx="13"/>
          </p:nvPr>
        </p:nvSpPr>
        <p:spPr/>
        <p:txBody>
          <a:bodyPr/>
          <a:lstStyle/>
          <a:p>
            <a:endParaRPr lang="zh-CN" altLang="en-US"/>
          </a:p>
        </p:txBody>
      </p:sp>
      <p:sp>
        <p:nvSpPr>
          <p:cNvPr id="7" name="矩形 6"/>
          <p:cNvSpPr/>
          <p:nvPr/>
        </p:nvSpPr>
        <p:spPr>
          <a:xfrm>
            <a:off x="5004048" y="2708920"/>
            <a:ext cx="4032448" cy="2585323"/>
          </a:xfrm>
          <a:prstGeom prst="rect">
            <a:avLst/>
          </a:prstGeom>
        </p:spPr>
        <p:txBody>
          <a:bodyPr wrap="square">
            <a:spAutoFit/>
          </a:bodyPr>
          <a:lstStyle/>
          <a:p>
            <a:pPr lvl="0"/>
            <a:r>
              <a:rPr lang="en-US" altLang="zh-CN" dirty="0" err="1"/>
              <a:t>printf</a:t>
            </a:r>
            <a:r>
              <a:rPr lang="en-US" altLang="zh-CN" dirty="0"/>
              <a:t>("This is a upper case letter\n");</a:t>
            </a:r>
            <a:endParaRPr lang="zh-CN" altLang="zh-CN" dirty="0"/>
          </a:p>
          <a:p>
            <a:pPr lvl="0"/>
            <a:r>
              <a:rPr lang="en-US" altLang="zh-CN" dirty="0"/>
              <a:t>  else if(c&gt;='a'&amp;&amp;c&lt;='z')</a:t>
            </a:r>
            <a:endParaRPr lang="zh-CN" altLang="zh-CN" dirty="0"/>
          </a:p>
          <a:p>
            <a:pPr lvl="0"/>
            <a:r>
              <a:rPr lang="en-US" altLang="zh-CN" dirty="0"/>
              <a:t>	</a:t>
            </a:r>
            <a:r>
              <a:rPr lang="en-US" altLang="zh-CN" dirty="0" err="1"/>
              <a:t>printf</a:t>
            </a:r>
            <a:r>
              <a:rPr lang="en-US" altLang="zh-CN" dirty="0"/>
              <a:t>("This is a lower case letter\n");</a:t>
            </a:r>
            <a:endParaRPr lang="zh-CN" altLang="zh-CN" dirty="0"/>
          </a:p>
          <a:p>
            <a:pPr lvl="0"/>
            <a:r>
              <a:rPr lang="en-US" altLang="zh-CN" dirty="0"/>
              <a:t>  else</a:t>
            </a:r>
            <a:endParaRPr lang="zh-CN" altLang="zh-CN" dirty="0"/>
          </a:p>
          <a:p>
            <a:pPr lvl="0"/>
            <a:r>
              <a:rPr lang="en-US" altLang="zh-CN" dirty="0"/>
              <a:t>	</a:t>
            </a:r>
            <a:r>
              <a:rPr lang="en-US" altLang="zh-CN" dirty="0" err="1"/>
              <a:t>printf</a:t>
            </a:r>
            <a:r>
              <a:rPr lang="en-US" altLang="zh-CN" dirty="0"/>
              <a:t>("This is an other character\n");</a:t>
            </a:r>
            <a:endParaRPr lang="zh-CN" altLang="zh-CN" dirty="0"/>
          </a:p>
          <a:p>
            <a:pPr lvl="0"/>
            <a:r>
              <a:rPr lang="en-US" altLang="zh-CN" dirty="0"/>
              <a:t>  return 0;</a:t>
            </a:r>
            <a:endParaRPr lang="zh-CN" altLang="zh-CN" dirty="0"/>
          </a:p>
          <a:p>
            <a:pPr lvl="0"/>
            <a:r>
              <a:rPr lang="en-US" altLang="zh-CN" dirty="0"/>
              <a:t>}</a:t>
            </a:r>
            <a:endParaRPr lang="zh-CN" altLang="zh-CN" dirty="0"/>
          </a:p>
        </p:txBody>
      </p:sp>
      <p:cxnSp>
        <p:nvCxnSpPr>
          <p:cNvPr id="8" name="直接连接符 7">
            <a:extLst>
              <a:ext uri="{FF2B5EF4-FFF2-40B4-BE49-F238E27FC236}">
                <a16:creationId xmlns:a16="http://schemas.microsoft.com/office/drawing/2014/main" xmlns="" id="{210B989B-109D-8AEE-4472-761EC5D9362C}"/>
              </a:ext>
            </a:extLst>
          </p:cNvPr>
          <p:cNvCxnSpPr/>
          <p:nvPr/>
        </p:nvCxnSpPr>
        <p:spPr>
          <a:xfrm>
            <a:off x="4716016" y="2508737"/>
            <a:ext cx="0" cy="416062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01844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a:xfrm>
            <a:off x="107504" y="908720"/>
            <a:ext cx="8784976" cy="1224136"/>
          </a:xfrm>
          <a:solidFill>
            <a:schemeClr val="accent2"/>
          </a:solidFill>
        </p:spPr>
        <p:txBody>
          <a:bodyPr/>
          <a:lstStyle/>
          <a:p>
            <a:r>
              <a:rPr lang="zh-CN" altLang="zh-CN" dirty="0"/>
              <a:t>【例</a:t>
            </a:r>
            <a:r>
              <a:rPr lang="en-US" altLang="zh-CN" dirty="0"/>
              <a:t>3‑9</a:t>
            </a:r>
            <a:r>
              <a:rPr lang="zh-CN" altLang="zh-CN" dirty="0"/>
              <a:t>】</a:t>
            </a:r>
            <a:r>
              <a:rPr lang="zh-CN" altLang="zh-CN" dirty="0" smtClean="0"/>
              <a:t>从</a:t>
            </a:r>
            <a:r>
              <a:rPr lang="zh-CN" altLang="zh-CN" dirty="0"/>
              <a:t>键盘输入四则运算表达式，输出对应的结果。按如下样式输入（注意操作数与运算符之间没有空格），其中运算符为：</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p>
          <a:p>
            <a:endParaRPr lang="zh-CN" altLang="en-US" dirty="0"/>
          </a:p>
        </p:txBody>
      </p:sp>
      <p:sp>
        <p:nvSpPr>
          <p:cNvPr id="3" name="内容占位符 2"/>
          <p:cNvSpPr>
            <a:spLocks noGrp="1"/>
          </p:cNvSpPr>
          <p:nvPr>
            <p:ph sz="quarter" idx="17"/>
          </p:nvPr>
        </p:nvSpPr>
        <p:spPr>
          <a:xfrm>
            <a:off x="-74890" y="2060848"/>
            <a:ext cx="8247290" cy="3815581"/>
          </a:xfrm>
        </p:spPr>
        <p:txBody>
          <a:bodyPr/>
          <a:lstStyle/>
          <a:p>
            <a:pPr lvl="0"/>
            <a:r>
              <a:rPr lang="en-US" altLang="zh-CN" sz="2000" dirty="0"/>
              <a:t>#</a:t>
            </a:r>
            <a:r>
              <a:rPr lang="en-US" altLang="zh-CN" sz="2000" dirty="0" err="1"/>
              <a:t>include"stdio.h</a:t>
            </a:r>
            <a:r>
              <a:rPr lang="en-US" altLang="zh-CN" sz="2000" dirty="0"/>
              <a:t>"</a:t>
            </a:r>
            <a:endParaRPr lang="zh-CN" altLang="zh-CN" sz="2000" dirty="0"/>
          </a:p>
          <a:p>
            <a:pPr lvl="0"/>
            <a:r>
              <a:rPr lang="en-US" altLang="zh-CN" sz="2000" dirty="0" err="1"/>
              <a:t>int</a:t>
            </a:r>
            <a:r>
              <a:rPr lang="en-US" altLang="zh-CN" sz="2000" dirty="0"/>
              <a:t> main(){</a:t>
            </a:r>
            <a:endParaRPr lang="zh-CN" altLang="zh-CN" sz="2000" dirty="0"/>
          </a:p>
          <a:p>
            <a:pPr lvl="0"/>
            <a:r>
              <a:rPr lang="en-US" altLang="zh-CN" sz="2000" dirty="0"/>
              <a:t>  float </a:t>
            </a:r>
            <a:r>
              <a:rPr lang="en-US" altLang="zh-CN" sz="2000" dirty="0" err="1"/>
              <a:t>x,y,z</a:t>
            </a:r>
            <a:r>
              <a:rPr lang="en-US" altLang="zh-CN" sz="2000" dirty="0"/>
              <a:t>;</a:t>
            </a:r>
            <a:endParaRPr lang="zh-CN" altLang="zh-CN" sz="2000" dirty="0"/>
          </a:p>
          <a:p>
            <a:pPr lvl="0"/>
            <a:r>
              <a:rPr lang="en-US" altLang="zh-CN" sz="2000" dirty="0"/>
              <a:t>  char c;</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请输入要计算的式子：</a:t>
            </a:r>
            <a:r>
              <a:rPr lang="en-US" altLang="zh-CN" sz="2000" dirty="0"/>
              <a:t>");</a:t>
            </a:r>
            <a:endParaRPr lang="zh-CN" altLang="zh-CN" sz="2000" dirty="0"/>
          </a:p>
          <a:p>
            <a:pPr lvl="0"/>
            <a:r>
              <a:rPr lang="en-US" altLang="zh-CN" sz="2000" dirty="0"/>
              <a:t>  </a:t>
            </a:r>
            <a:r>
              <a:rPr lang="en-US" altLang="zh-CN" sz="2000" dirty="0" err="1"/>
              <a:t>scanf</a:t>
            </a:r>
            <a:r>
              <a:rPr lang="en-US" altLang="zh-CN" sz="2000" dirty="0"/>
              <a:t>("%</a:t>
            </a:r>
            <a:r>
              <a:rPr lang="en-US" altLang="zh-CN" sz="2000" dirty="0" err="1"/>
              <a:t>f%c%f</a:t>
            </a:r>
            <a:r>
              <a:rPr lang="en-US" altLang="zh-CN" sz="2000" dirty="0"/>
              <a:t>", &amp;x, &amp;c, &amp;y);</a:t>
            </a:r>
            <a:endParaRPr lang="zh-CN" altLang="zh-CN" sz="2000" dirty="0"/>
          </a:p>
          <a:p>
            <a:pPr lvl="0"/>
            <a:r>
              <a:rPr lang="en-US" altLang="zh-CN" sz="2000" dirty="0"/>
              <a:t>  switch(c){</a:t>
            </a:r>
            <a:endParaRPr lang="zh-CN" altLang="zh-CN" sz="2000" dirty="0"/>
          </a:p>
          <a:p>
            <a:pPr lvl="0"/>
            <a:r>
              <a:rPr lang="en-US" altLang="zh-CN" sz="2000" dirty="0"/>
              <a:t>    case '+': z = x + y; </a:t>
            </a:r>
            <a:r>
              <a:rPr lang="en-US" altLang="zh-CN" sz="2000" dirty="0" err="1"/>
              <a:t>printf</a:t>
            </a:r>
            <a:r>
              <a:rPr lang="en-US" altLang="zh-CN" sz="2000" dirty="0"/>
              <a:t>("%</a:t>
            </a:r>
            <a:r>
              <a:rPr lang="en-US" altLang="zh-CN" sz="2000" dirty="0" err="1"/>
              <a:t>f%c%f</a:t>
            </a:r>
            <a:r>
              <a:rPr lang="en-US" altLang="zh-CN" sz="2000" dirty="0"/>
              <a:t>=%f", x, c, y, z); break;</a:t>
            </a:r>
            <a:endParaRPr lang="zh-CN" altLang="zh-CN" sz="2000" dirty="0"/>
          </a:p>
          <a:p>
            <a:pPr lvl="0"/>
            <a:r>
              <a:rPr lang="en-US" altLang="zh-CN" sz="2000" dirty="0"/>
              <a:t>    case '-': z = x - y; </a:t>
            </a:r>
            <a:r>
              <a:rPr lang="en-US" altLang="zh-CN" sz="2000" dirty="0" err="1"/>
              <a:t>printf</a:t>
            </a:r>
            <a:r>
              <a:rPr lang="en-US" altLang="zh-CN" sz="2000" dirty="0"/>
              <a:t>("%</a:t>
            </a:r>
            <a:r>
              <a:rPr lang="en-US" altLang="zh-CN" sz="2000" dirty="0" err="1"/>
              <a:t>f%c%f</a:t>
            </a:r>
            <a:r>
              <a:rPr lang="en-US" altLang="zh-CN" sz="2000" dirty="0"/>
              <a:t>=%f", x, c, y, z); break;</a:t>
            </a:r>
            <a:endParaRPr lang="zh-CN" altLang="zh-CN" sz="2000" dirty="0"/>
          </a:p>
          <a:p>
            <a:pPr lvl="0"/>
            <a:r>
              <a:rPr lang="en-US" altLang="zh-CN" sz="2000" dirty="0"/>
              <a:t>    case '*': z = x * y; </a:t>
            </a:r>
            <a:r>
              <a:rPr lang="en-US" altLang="zh-CN" sz="2000" dirty="0" err="1"/>
              <a:t>printf</a:t>
            </a:r>
            <a:r>
              <a:rPr lang="en-US" altLang="zh-CN" sz="2000" dirty="0"/>
              <a:t>("%</a:t>
            </a:r>
            <a:r>
              <a:rPr lang="en-US" altLang="zh-CN" sz="2000" dirty="0" err="1"/>
              <a:t>f%c%f</a:t>
            </a:r>
            <a:r>
              <a:rPr lang="en-US" altLang="zh-CN" sz="2000" dirty="0"/>
              <a:t>=%f", x, c, y, z); break;</a:t>
            </a:r>
            <a:endParaRPr lang="zh-CN" altLang="zh-CN" sz="2000" dirty="0"/>
          </a:p>
          <a:p>
            <a:pPr lvl="0"/>
            <a:r>
              <a:rPr lang="en-US" altLang="zh-CN" sz="2000" dirty="0"/>
              <a:t>    case '/': z = x / y; </a:t>
            </a:r>
            <a:r>
              <a:rPr lang="en-US" altLang="zh-CN" sz="2000" dirty="0" err="1"/>
              <a:t>printf</a:t>
            </a:r>
            <a:r>
              <a:rPr lang="en-US" altLang="zh-CN" sz="2000" dirty="0"/>
              <a:t>("%</a:t>
            </a:r>
            <a:r>
              <a:rPr lang="en-US" altLang="zh-CN" sz="2000" dirty="0" err="1"/>
              <a:t>f%c%f</a:t>
            </a:r>
            <a:r>
              <a:rPr lang="en-US" altLang="zh-CN" sz="2000" dirty="0"/>
              <a:t>=%f", x, c, y, z); break;</a:t>
            </a:r>
            <a:endParaRPr lang="zh-CN" altLang="zh-CN" sz="2000" dirty="0"/>
          </a:p>
          <a:p>
            <a:pPr lvl="0"/>
            <a:r>
              <a:rPr lang="en-US" altLang="zh-CN" sz="2000" dirty="0"/>
              <a:t>    </a:t>
            </a:r>
            <a:endParaRPr lang="zh-CN" altLang="en-US" dirty="0"/>
          </a:p>
        </p:txBody>
      </p:sp>
      <p:sp>
        <p:nvSpPr>
          <p:cNvPr id="4" name="文本占位符 3"/>
          <p:cNvSpPr>
            <a:spLocks noGrp="1"/>
          </p:cNvSpPr>
          <p:nvPr>
            <p:ph type="body" sz="quarter" idx="13"/>
          </p:nvPr>
        </p:nvSpPr>
        <p:spPr/>
        <p:txBody>
          <a:bodyPr/>
          <a:lstStyle/>
          <a:p>
            <a:r>
              <a:rPr lang="en-US" altLang="zh-CN" dirty="0"/>
              <a:t>3.5</a:t>
            </a:r>
            <a:r>
              <a:rPr lang="zh-CN" altLang="en-US" dirty="0"/>
              <a:t>辑</a:t>
            </a:r>
            <a:r>
              <a:rPr lang="zh-CN" altLang="zh-CN" dirty="0"/>
              <a:t>编个简易计算器</a:t>
            </a:r>
            <a:endParaRPr lang="zh-CN" altLang="en-US" dirty="0"/>
          </a:p>
        </p:txBody>
      </p:sp>
      <p:sp>
        <p:nvSpPr>
          <p:cNvPr id="8" name="矩形 7"/>
          <p:cNvSpPr/>
          <p:nvPr/>
        </p:nvSpPr>
        <p:spPr>
          <a:xfrm>
            <a:off x="5796136" y="2311712"/>
            <a:ext cx="3528392" cy="1200329"/>
          </a:xfrm>
          <a:prstGeom prst="rect">
            <a:avLst/>
          </a:prstGeom>
        </p:spPr>
        <p:txBody>
          <a:bodyPr wrap="square">
            <a:spAutoFit/>
          </a:bodyPr>
          <a:lstStyle/>
          <a:p>
            <a:pPr lvl="0"/>
            <a:r>
              <a:rPr lang="en-US" altLang="zh-CN" dirty="0"/>
              <a:t>default: </a:t>
            </a:r>
            <a:r>
              <a:rPr lang="en-US" altLang="zh-CN" dirty="0" err="1"/>
              <a:t>printf</a:t>
            </a:r>
            <a:r>
              <a:rPr lang="en-US" altLang="zh-CN" dirty="0"/>
              <a:t>("</a:t>
            </a:r>
            <a:r>
              <a:rPr lang="zh-CN" altLang="zh-CN" dirty="0"/>
              <a:t>运算符错误！</a:t>
            </a:r>
            <a:r>
              <a:rPr lang="en-US" altLang="zh-CN" dirty="0"/>
              <a:t>\n");</a:t>
            </a:r>
            <a:endParaRPr lang="zh-CN" altLang="zh-CN" dirty="0"/>
          </a:p>
          <a:p>
            <a:pPr lvl="0"/>
            <a:r>
              <a:rPr lang="en-US" altLang="zh-CN" dirty="0"/>
              <a:t>  }</a:t>
            </a:r>
            <a:endParaRPr lang="zh-CN" altLang="zh-CN" dirty="0"/>
          </a:p>
          <a:p>
            <a:pPr lvl="0"/>
            <a:r>
              <a:rPr lang="en-US" altLang="zh-CN" dirty="0"/>
              <a:t>return 0;</a:t>
            </a:r>
            <a:endParaRPr lang="zh-CN" altLang="zh-CN" dirty="0"/>
          </a:p>
          <a:p>
            <a:pPr lvl="0"/>
            <a:r>
              <a:rPr lang="en-US" altLang="zh-CN" dirty="0"/>
              <a:t>}</a:t>
            </a:r>
            <a:endParaRPr lang="zh-CN" altLang="zh-CN" dirty="0"/>
          </a:p>
        </p:txBody>
      </p:sp>
      <p:cxnSp>
        <p:nvCxnSpPr>
          <p:cNvPr id="9" name="直接连接符 8">
            <a:extLst>
              <a:ext uri="{FF2B5EF4-FFF2-40B4-BE49-F238E27FC236}">
                <a16:creationId xmlns:a16="http://schemas.microsoft.com/office/drawing/2014/main" xmlns="" id="{210B989B-109D-8AEE-4472-761EC5D9362C}"/>
              </a:ext>
            </a:extLst>
          </p:cNvPr>
          <p:cNvCxnSpPr/>
          <p:nvPr/>
        </p:nvCxnSpPr>
        <p:spPr>
          <a:xfrm>
            <a:off x="5868144" y="2204864"/>
            <a:ext cx="0" cy="416062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90211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1</a:t>
            </a:r>
            <a:r>
              <a:rPr lang="zh-CN" altLang="zh-CN" dirty="0"/>
              <a:t>）</a:t>
            </a:r>
            <a:r>
              <a:rPr lang="en-US" altLang="zh-CN" dirty="0"/>
              <a:t>switch</a:t>
            </a:r>
            <a:r>
              <a:rPr lang="zh-CN" altLang="zh-CN" dirty="0"/>
              <a:t>语句的格式</a:t>
            </a:r>
          </a:p>
          <a:p>
            <a:endParaRPr lang="zh-CN" altLang="en-US" dirty="0"/>
          </a:p>
        </p:txBody>
      </p:sp>
      <p:sp>
        <p:nvSpPr>
          <p:cNvPr id="3" name="内容占位符 2"/>
          <p:cNvSpPr>
            <a:spLocks noGrp="1"/>
          </p:cNvSpPr>
          <p:nvPr>
            <p:ph sz="quarter" idx="17"/>
          </p:nvPr>
        </p:nvSpPr>
        <p:spPr>
          <a:xfrm>
            <a:off x="539552" y="1844824"/>
            <a:ext cx="8247290" cy="3815581"/>
          </a:xfrm>
        </p:spPr>
        <p:txBody>
          <a:bodyPr/>
          <a:lstStyle/>
          <a:p>
            <a:pPr>
              <a:lnSpc>
                <a:spcPct val="150000"/>
              </a:lnSpc>
            </a:pPr>
            <a:r>
              <a:rPr lang="en-US" altLang="zh-CN" sz="1800" b="1" dirty="0">
                <a:latin typeface="微软雅黑" pitchFamily="34" charset="-122"/>
                <a:ea typeface="微软雅黑" pitchFamily="34" charset="-122"/>
              </a:rPr>
              <a:t>switch(</a:t>
            </a:r>
            <a:r>
              <a:rPr lang="zh-CN" altLang="zh-CN" sz="1800" b="1" dirty="0">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case </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1:</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1</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case</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2:</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2;</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case</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m;</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case</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m+1:</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m+1;</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a:t>
            </a:r>
            <a:endParaRPr lang="zh-CN" altLang="zh-CN" sz="1800" b="1" dirty="0">
              <a:latin typeface="微软雅黑" pitchFamily="34" charset="-122"/>
              <a:ea typeface="微软雅黑" pitchFamily="34" charset="-122"/>
            </a:endParaRPr>
          </a:p>
          <a:p>
            <a:pPr>
              <a:lnSpc>
                <a:spcPct val="150000"/>
              </a:lnSpc>
            </a:pPr>
            <a:r>
              <a:rPr lang="en-US" altLang="zh-CN" sz="1800" b="1" dirty="0">
                <a:latin typeface="微软雅黑" pitchFamily="34" charset="-122"/>
                <a:ea typeface="微软雅黑" pitchFamily="34" charset="-122"/>
              </a:rPr>
              <a:t>  case</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n;</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n;</a:t>
            </a:r>
            <a:br>
              <a:rPr lang="en-US" altLang="zh-CN" sz="1800" b="1" dirty="0">
                <a:latin typeface="微软雅黑" pitchFamily="34" charset="-122"/>
                <a:ea typeface="微软雅黑" pitchFamily="34" charset="-122"/>
              </a:rPr>
            </a:br>
            <a:r>
              <a:rPr lang="en-US" altLang="zh-CN" sz="1800" b="1" dirty="0">
                <a:latin typeface="微软雅黑" pitchFamily="34" charset="-122"/>
                <a:ea typeface="微软雅黑" pitchFamily="34" charset="-122"/>
              </a:rPr>
              <a:t>    default: </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 n+1;</a:t>
            </a:r>
            <a:br>
              <a:rPr lang="en-US" altLang="zh-CN" sz="1800" b="1" dirty="0">
                <a:latin typeface="微软雅黑" pitchFamily="34" charset="-122"/>
                <a:ea typeface="微软雅黑" pitchFamily="34" charset="-122"/>
              </a:rPr>
            </a:br>
            <a:r>
              <a:rPr lang="en-US" altLang="zh-CN" sz="1800" b="1" dirty="0">
                <a:latin typeface="微软雅黑" pitchFamily="34" charset="-122"/>
                <a:ea typeface="微软雅黑" pitchFamily="34" charset="-122"/>
              </a:rPr>
              <a:t>  }</a:t>
            </a:r>
            <a:endParaRPr lang="zh-CN" altLang="zh-CN" sz="1800" b="1" dirty="0">
              <a:latin typeface="微软雅黑" pitchFamily="34" charset="-122"/>
              <a:ea typeface="微软雅黑" pitchFamily="34" charset="-122"/>
            </a:endParaRPr>
          </a:p>
          <a:p>
            <a:endParaRPr lang="zh-CN" altLang="en-US" dirty="0"/>
          </a:p>
        </p:txBody>
      </p:sp>
      <p:sp>
        <p:nvSpPr>
          <p:cNvPr id="4" name="文本占位符 3"/>
          <p:cNvSpPr>
            <a:spLocks noGrp="1"/>
          </p:cNvSpPr>
          <p:nvPr>
            <p:ph type="body" sz="quarter" idx="13"/>
          </p:nvPr>
        </p:nvSpPr>
        <p:spPr/>
        <p:txBody>
          <a:bodyPr/>
          <a:lstStyle/>
          <a:p>
            <a:r>
              <a:rPr lang="en-US" altLang="zh-CN" dirty="0" smtClean="0"/>
              <a:t>3.5switch</a:t>
            </a:r>
            <a:r>
              <a:rPr lang="zh-CN" altLang="en-US" dirty="0" smtClean="0"/>
              <a:t>多分支选择结构</a:t>
            </a:r>
          </a:p>
          <a:p>
            <a:endParaRPr lang="zh-CN" altLang="en-US" dirty="0"/>
          </a:p>
        </p:txBody>
      </p:sp>
    </p:spTree>
    <p:extLst>
      <p:ext uri="{BB962C8B-B14F-4D97-AF65-F5344CB8AC3E}">
        <p14:creationId xmlns:p14="http://schemas.microsoft.com/office/powerpoint/2010/main" val="201769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2</a:t>
            </a:r>
            <a:r>
              <a:rPr lang="zh-CN" altLang="zh-CN" dirty="0"/>
              <a:t>）</a:t>
            </a:r>
            <a:r>
              <a:rPr lang="en-US" altLang="zh-CN" dirty="0"/>
              <a:t>switch</a:t>
            </a:r>
            <a:r>
              <a:rPr lang="zh-CN" altLang="zh-CN" dirty="0"/>
              <a:t>语句的执行过程</a:t>
            </a:r>
          </a:p>
          <a:p>
            <a:endParaRPr lang="zh-CN" altLang="en-US" dirty="0"/>
          </a:p>
        </p:txBody>
      </p:sp>
      <p:sp>
        <p:nvSpPr>
          <p:cNvPr id="3" name="内容占位符 2"/>
          <p:cNvSpPr>
            <a:spLocks noGrp="1"/>
          </p:cNvSpPr>
          <p:nvPr>
            <p:ph sz="quarter" idx="17"/>
          </p:nvPr>
        </p:nvSpPr>
        <p:spPr/>
        <p:txBody>
          <a:bodyPr/>
          <a:lstStyle/>
          <a:p>
            <a:pPr marL="457200" indent="-457200">
              <a:lnSpc>
                <a:spcPct val="150000"/>
              </a:lnSpc>
              <a:buFont typeface="Wingdings" panose="05000000000000000000" pitchFamily="2" charset="2"/>
              <a:buChar char="ü"/>
            </a:pPr>
            <a:r>
              <a:rPr lang="en-US" altLang="zh-CN" sz="1800" b="1" dirty="0">
                <a:latin typeface="微软雅黑" pitchFamily="34" charset="-122"/>
                <a:ea typeface="微软雅黑" pitchFamily="34" charset="-122"/>
              </a:rPr>
              <a:t>1</a:t>
            </a:r>
            <a:r>
              <a:rPr lang="zh-CN" altLang="zh-CN" sz="1800" b="1" dirty="0">
                <a:latin typeface="微软雅黑" pitchFamily="34" charset="-122"/>
                <a:ea typeface="微软雅黑" pitchFamily="34" charset="-122"/>
              </a:rPr>
              <a:t>）首先计算</a:t>
            </a:r>
            <a:r>
              <a:rPr lang="en-US" altLang="zh-CN" sz="1800" b="1" dirty="0">
                <a:latin typeface="微软雅黑" pitchFamily="34" charset="-122"/>
                <a:ea typeface="微软雅黑" pitchFamily="34" charset="-122"/>
              </a:rPr>
              <a:t>switch</a:t>
            </a:r>
            <a:r>
              <a:rPr lang="zh-CN" altLang="zh-CN" sz="1800" b="1" dirty="0">
                <a:latin typeface="微软雅黑" pitchFamily="34" charset="-122"/>
                <a:ea typeface="微软雅黑" pitchFamily="34" charset="-122"/>
              </a:rPr>
              <a:t>后的</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的值。</a:t>
            </a:r>
          </a:p>
          <a:p>
            <a:pPr marL="457200" indent="-457200">
              <a:lnSpc>
                <a:spcPct val="150000"/>
              </a:lnSpc>
              <a:buFont typeface="Wingdings" panose="05000000000000000000" pitchFamily="2" charset="2"/>
              <a:buChar char="ü"/>
            </a:pPr>
            <a:r>
              <a:rPr lang="en-US" altLang="zh-CN" sz="1800" b="1" dirty="0">
                <a:latin typeface="微软雅黑" pitchFamily="34" charset="-122"/>
                <a:ea typeface="微软雅黑" pitchFamily="34" charset="-122"/>
              </a:rPr>
              <a:t>2</a:t>
            </a:r>
            <a:r>
              <a:rPr lang="zh-CN" altLang="zh-CN" sz="1800" b="1" dirty="0">
                <a:latin typeface="微软雅黑" pitchFamily="34" charset="-122"/>
                <a:ea typeface="微软雅黑" pitchFamily="34" charset="-122"/>
              </a:rPr>
              <a:t>）然后，程序从第一个</a:t>
            </a:r>
            <a:r>
              <a:rPr lang="en-US" altLang="zh-CN" sz="1800" b="1" dirty="0">
                <a:latin typeface="微软雅黑" pitchFamily="34" charset="-122"/>
                <a:ea typeface="微软雅黑" pitchFamily="34" charset="-122"/>
              </a:rPr>
              <a:t>case</a:t>
            </a:r>
            <a:r>
              <a:rPr lang="zh-CN" altLang="zh-CN" sz="1800" b="1" dirty="0">
                <a:latin typeface="微软雅黑" pitchFamily="34" charset="-122"/>
                <a:ea typeface="微软雅黑" pitchFamily="34" charset="-122"/>
              </a:rPr>
              <a:t>开始，顺序地将</a:t>
            </a:r>
            <a:r>
              <a:rPr lang="en-US" altLang="zh-CN" sz="1800" b="1" dirty="0">
                <a:latin typeface="微软雅黑" pitchFamily="34" charset="-122"/>
                <a:ea typeface="微软雅黑" pitchFamily="34" charset="-122"/>
              </a:rPr>
              <a:t>switch</a:t>
            </a:r>
            <a:r>
              <a:rPr lang="zh-CN" altLang="zh-CN" sz="1800" b="1" dirty="0">
                <a:latin typeface="微软雅黑" pitchFamily="34" charset="-122"/>
                <a:ea typeface="微软雅黑" pitchFamily="34" charset="-122"/>
              </a:rPr>
              <a:t>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的值与各个</a:t>
            </a:r>
            <a:r>
              <a:rPr lang="en-US" altLang="zh-CN" sz="1800" b="1" dirty="0">
                <a:latin typeface="微软雅黑" pitchFamily="34" charset="-122"/>
                <a:ea typeface="微软雅黑" pitchFamily="34" charset="-122"/>
              </a:rPr>
              <a:t>case</a:t>
            </a:r>
            <a:r>
              <a:rPr lang="zh-CN" altLang="zh-CN" sz="1800" b="1" dirty="0">
                <a:latin typeface="微软雅黑" pitchFamily="34" charset="-122"/>
                <a:ea typeface="微软雅黑" pitchFamily="34" charset="-122"/>
              </a:rPr>
              <a:t>后面的</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比较，若相等，程序则从该</a:t>
            </a:r>
            <a:r>
              <a:rPr lang="en-US" altLang="zh-CN" sz="1800" b="1" dirty="0">
                <a:latin typeface="微软雅黑" pitchFamily="34" charset="-122"/>
                <a:ea typeface="微软雅黑" pitchFamily="34" charset="-122"/>
              </a:rPr>
              <a:t>case</a:t>
            </a:r>
            <a:r>
              <a:rPr lang="zh-CN" altLang="zh-CN" sz="1800" b="1" dirty="0">
                <a:latin typeface="微软雅黑" pitchFamily="34" charset="-122"/>
                <a:ea typeface="微软雅黑" pitchFamily="34" charset="-122"/>
              </a:rPr>
              <a:t>进入，执行后面的所有语句，若</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相同，则流程转入</a:t>
            </a:r>
            <a:r>
              <a:rPr lang="en-US" altLang="zh-CN" sz="1800" b="1" dirty="0">
                <a:latin typeface="微软雅黑" pitchFamily="34" charset="-122"/>
                <a:ea typeface="微软雅黑" pitchFamily="34" charset="-122"/>
              </a:rPr>
              <a:t>“case</a:t>
            </a:r>
            <a:r>
              <a:rPr lang="zh-CN" altLang="zh-CN" sz="1800" b="1" dirty="0">
                <a:latin typeface="微软雅黑" pitchFamily="34" charset="-122"/>
                <a:ea typeface="微软雅黑" pitchFamily="34" charset="-122"/>
              </a:rPr>
              <a:t>常量表达式</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支路，执行冒号后面的所有语句，也就是从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一直执行到</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n+1”</a:t>
            </a:r>
            <a:r>
              <a:rPr lang="zh-CN" altLang="zh-CN" sz="1800" b="1" dirty="0">
                <a:latin typeface="微软雅黑" pitchFamily="34" charset="-122"/>
                <a:ea typeface="微软雅黑" pitchFamily="34" charset="-122"/>
              </a:rPr>
              <a:t>，而不管后面的</a:t>
            </a:r>
            <a:r>
              <a:rPr lang="en-US" altLang="zh-CN" sz="1800" b="1" dirty="0">
                <a:latin typeface="微软雅黑" pitchFamily="34" charset="-122"/>
                <a:ea typeface="微软雅黑" pitchFamily="34" charset="-122"/>
              </a:rPr>
              <a:t> case </a:t>
            </a:r>
            <a:r>
              <a:rPr lang="zh-CN" altLang="zh-CN" sz="1800" b="1" dirty="0">
                <a:latin typeface="微软雅黑" pitchFamily="34" charset="-122"/>
                <a:ea typeface="微软雅黑" pitchFamily="34" charset="-122"/>
              </a:rPr>
              <a:t>是否匹配成功。也就是说，如果</a:t>
            </a:r>
            <a:r>
              <a:rPr lang="en-US" altLang="zh-CN" sz="1800" b="1" dirty="0">
                <a:latin typeface="微软雅黑" pitchFamily="34" charset="-122"/>
                <a:ea typeface="微软雅黑" pitchFamily="34" charset="-122"/>
              </a:rPr>
              <a:t>switch</a:t>
            </a:r>
            <a:r>
              <a:rPr lang="zh-CN" altLang="zh-CN" sz="1800" b="1" dirty="0">
                <a:latin typeface="微软雅黑" pitchFamily="34" charset="-122"/>
                <a:ea typeface="微软雅黑" pitchFamily="34" charset="-122"/>
              </a:rPr>
              <a:t>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的值等于</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，程序从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m”</a:t>
            </a:r>
            <a:r>
              <a:rPr lang="zh-CN" altLang="zh-CN" sz="1800" b="1" dirty="0">
                <a:latin typeface="微软雅黑" pitchFamily="34" charset="-122"/>
                <a:ea typeface="微软雅黑" pitchFamily="34" charset="-122"/>
              </a:rPr>
              <a:t>一直执行到</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n+1”</a:t>
            </a:r>
            <a:r>
              <a:rPr lang="zh-CN" altLang="zh-CN" sz="1800" b="1" dirty="0">
                <a:latin typeface="微软雅黑" pitchFamily="34" charset="-122"/>
                <a:ea typeface="微软雅黑" pitchFamily="34" charset="-122"/>
              </a:rPr>
              <a:t>。</a:t>
            </a:r>
          </a:p>
          <a:p>
            <a:pPr marL="457200" indent="-457200">
              <a:lnSpc>
                <a:spcPct val="150000"/>
              </a:lnSpc>
              <a:buFont typeface="Wingdings" panose="05000000000000000000" pitchFamily="2" charset="2"/>
              <a:buChar char="ü"/>
            </a:pPr>
            <a:r>
              <a:rPr lang="en-US" altLang="zh-CN" sz="1800" b="1" dirty="0">
                <a:latin typeface="微软雅黑" pitchFamily="34" charset="-122"/>
                <a:ea typeface="微软雅黑" pitchFamily="34" charset="-122"/>
              </a:rPr>
              <a:t>3</a:t>
            </a:r>
            <a:r>
              <a:rPr lang="zh-CN" altLang="zh-CN" sz="1800" b="1" dirty="0">
                <a:latin typeface="微软雅黑" pitchFamily="34" charset="-122"/>
                <a:ea typeface="微软雅黑" pitchFamily="34" charset="-122"/>
              </a:rPr>
              <a:t>）如果直到最后一个</a:t>
            </a:r>
            <a:r>
              <a:rPr lang="en-US" altLang="zh-CN" sz="1800" b="1" dirty="0">
                <a:latin typeface="微软雅黑" pitchFamily="34" charset="-122"/>
                <a:ea typeface="微软雅黑" pitchFamily="34" charset="-122"/>
              </a:rPr>
              <a:t>case</a:t>
            </a:r>
            <a:r>
              <a:rPr lang="zh-CN" altLang="zh-CN" sz="1800" b="1" dirty="0">
                <a:latin typeface="微软雅黑" pitchFamily="34" charset="-122"/>
                <a:ea typeface="微软雅黑" pitchFamily="34" charset="-122"/>
              </a:rPr>
              <a:t>也没有找到与</a:t>
            </a:r>
            <a:r>
              <a:rPr lang="en-US" altLang="zh-CN" sz="1800" b="1" dirty="0">
                <a:latin typeface="微软雅黑" pitchFamily="34" charset="-122"/>
                <a:ea typeface="微软雅黑" pitchFamily="34" charset="-122"/>
              </a:rPr>
              <a:t>switch</a:t>
            </a:r>
            <a:r>
              <a:rPr lang="zh-CN" altLang="zh-CN" sz="1800" b="1" dirty="0">
                <a:latin typeface="微软雅黑" pitchFamily="34" charset="-122"/>
                <a:ea typeface="微软雅黑" pitchFamily="34" charset="-122"/>
              </a:rPr>
              <a:t>后</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相等的值，那么就执行</a:t>
            </a:r>
            <a:r>
              <a:rPr lang="en-US" altLang="zh-CN" sz="1800" b="1" dirty="0">
                <a:latin typeface="微软雅黑" pitchFamily="34" charset="-122"/>
                <a:ea typeface="微软雅黑" pitchFamily="34" charset="-122"/>
              </a:rPr>
              <a:t>default</a:t>
            </a:r>
            <a:r>
              <a:rPr lang="zh-CN" altLang="zh-CN" sz="1800" b="1" dirty="0">
                <a:latin typeface="微软雅黑" pitchFamily="34" charset="-122"/>
                <a:ea typeface="微软雅黑" pitchFamily="34" charset="-122"/>
              </a:rPr>
              <a:t>后的</a:t>
            </a:r>
            <a:r>
              <a:rPr lang="en-US" altLang="zh-CN" sz="1800" b="1" dirty="0">
                <a:latin typeface="微软雅黑" pitchFamily="34" charset="-122"/>
                <a:ea typeface="微软雅黑" pitchFamily="34" charset="-122"/>
              </a:rPr>
              <a:t>“</a:t>
            </a:r>
            <a:r>
              <a:rPr lang="zh-CN" altLang="zh-CN" sz="1800" b="1" dirty="0">
                <a:latin typeface="微软雅黑" pitchFamily="34" charset="-122"/>
                <a:ea typeface="微软雅黑" pitchFamily="34" charset="-122"/>
              </a:rPr>
              <a:t>语句</a:t>
            </a:r>
            <a:r>
              <a:rPr lang="en-US" altLang="zh-CN" sz="1800" b="1" dirty="0">
                <a:latin typeface="微软雅黑" pitchFamily="34" charset="-122"/>
                <a:ea typeface="微软雅黑" pitchFamily="34" charset="-122"/>
              </a:rPr>
              <a:t>n+1”</a:t>
            </a:r>
            <a:r>
              <a:rPr lang="zh-CN" altLang="zh-CN" sz="1800" b="1" dirty="0">
                <a:latin typeface="微软雅黑" pitchFamily="34" charset="-122"/>
                <a:ea typeface="微软雅黑" pitchFamily="34" charset="-122"/>
              </a:rPr>
              <a:t>。</a:t>
            </a:r>
          </a:p>
          <a:p>
            <a:endParaRPr lang="zh-CN" altLang="en-US" dirty="0"/>
          </a:p>
        </p:txBody>
      </p:sp>
      <p:sp>
        <p:nvSpPr>
          <p:cNvPr id="4" name="文本占位符 3"/>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49549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r>
              <a:rPr lang="zh-CN" altLang="en-US" sz="2000" b="1" i="0" dirty="0" smtClean="0"/>
              <a:t>例</a:t>
            </a:r>
            <a:r>
              <a:rPr lang="en-US" altLang="zh-CN" sz="2000" b="1" i="0" dirty="0" smtClean="0"/>
              <a:t>1</a:t>
            </a:r>
            <a:r>
              <a:rPr lang="zh-CN" altLang="en-US" sz="2000" b="1" i="0" dirty="0" smtClean="0"/>
              <a:t>：</a:t>
            </a:r>
            <a:r>
              <a:rPr lang="zh-CN" altLang="zh-CN" sz="2000" dirty="0" smtClean="0"/>
              <a:t>假设</a:t>
            </a:r>
            <a:r>
              <a:rPr lang="zh-CN" altLang="zh-CN" sz="2000" dirty="0"/>
              <a:t>学校这样规定：学生百分制的平均分超过</a:t>
            </a:r>
            <a:r>
              <a:rPr lang="en-US" altLang="zh-CN" sz="2000" dirty="0"/>
              <a:t>90</a:t>
            </a:r>
            <a:r>
              <a:rPr lang="zh-CN" altLang="zh-CN" sz="2000" dirty="0"/>
              <a:t>分，可认定为成绩优秀。用</a:t>
            </a:r>
            <a:r>
              <a:rPr lang="en-US" altLang="zh-CN" sz="2000" dirty="0"/>
              <a:t>C</a:t>
            </a:r>
            <a:r>
              <a:rPr lang="zh-CN" altLang="zh-CN" sz="2000" dirty="0"/>
              <a:t>语言编写一个小程序，根据平均分评判某个学生成绩是否优秀。</a:t>
            </a:r>
            <a:endParaRPr lang="zh-CN" altLang="en-US" sz="2000" b="1" i="0" dirty="0"/>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1" indent="0">
              <a:buNone/>
            </a:pPr>
            <a:r>
              <a:rPr lang="en-US" altLang="zh-CN" sz="3200" b="1" dirty="0" smtClean="0">
                <a:solidFill>
                  <a:schemeClr val="bg1"/>
                </a:solidFill>
                <a:latin typeface="微软雅黑" pitchFamily="34" charset="-122"/>
                <a:ea typeface="微软雅黑" pitchFamily="34" charset="-122"/>
              </a:rPr>
              <a:t>3.1</a:t>
            </a:r>
            <a:r>
              <a:rPr lang="zh-CN" altLang="zh-CN" sz="3200" b="1" dirty="0">
                <a:solidFill>
                  <a:schemeClr val="bg1"/>
                </a:solidFill>
                <a:latin typeface="微软雅黑" pitchFamily="34" charset="-122"/>
                <a:ea typeface="微软雅黑" pitchFamily="34" charset="-122"/>
              </a:rPr>
              <a:t>一起来评优</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432048" y="2025352"/>
            <a:ext cx="3995936" cy="2585323"/>
          </a:xfrm>
          <a:prstGeom prst="rect">
            <a:avLst/>
          </a:prstGeom>
          <a:noFill/>
        </p:spPr>
        <p:txBody>
          <a:bodyPr wrap="square" rtlCol="0">
            <a:spAutoFit/>
          </a:bodyPr>
          <a:lstStyle/>
          <a:p>
            <a:pPr lvl="1"/>
            <a:r>
              <a:rPr lang="en-US" altLang="zh-CN" dirty="0"/>
              <a:t>#include&lt;</a:t>
            </a:r>
            <a:r>
              <a:rPr lang="en-US" altLang="zh-CN" dirty="0" err="1"/>
              <a:t>stdio.h</a:t>
            </a:r>
            <a:r>
              <a:rPr lang="en-US" altLang="zh-CN" dirty="0"/>
              <a:t>&gt;</a:t>
            </a:r>
            <a:endParaRPr lang="zh-CN" altLang="zh-CN" dirty="0"/>
          </a:p>
          <a:p>
            <a:pPr lvl="1"/>
            <a:r>
              <a:rPr lang="en-US" altLang="zh-CN" dirty="0" err="1"/>
              <a:t>int</a:t>
            </a:r>
            <a:r>
              <a:rPr lang="en-US" altLang="zh-CN" dirty="0"/>
              <a:t> main(){</a:t>
            </a:r>
            <a:endParaRPr lang="zh-CN" altLang="zh-CN" dirty="0"/>
          </a:p>
          <a:p>
            <a:pPr lvl="1"/>
            <a:r>
              <a:rPr lang="en-US" altLang="zh-CN" dirty="0"/>
              <a:t>    </a:t>
            </a:r>
            <a:r>
              <a:rPr lang="en-US" altLang="zh-CN" dirty="0" err="1"/>
              <a:t>int</a:t>
            </a:r>
            <a:r>
              <a:rPr lang="en-US" altLang="zh-CN" dirty="0"/>
              <a:t> score;</a:t>
            </a:r>
            <a:endParaRPr lang="zh-CN" altLang="zh-CN" dirty="0"/>
          </a:p>
          <a:p>
            <a:pPr lvl="1"/>
            <a:r>
              <a:rPr lang="en-US" altLang="zh-CN" dirty="0"/>
              <a:t>    </a:t>
            </a:r>
            <a:r>
              <a:rPr lang="en-US" altLang="zh-CN" dirty="0" err="1"/>
              <a:t>printf</a:t>
            </a:r>
            <a:r>
              <a:rPr lang="en-US" altLang="zh-CN" dirty="0"/>
              <a:t>(“</a:t>
            </a:r>
            <a:r>
              <a:rPr lang="zh-CN" altLang="zh-CN" dirty="0"/>
              <a:t>请输入平均分：</a:t>
            </a:r>
            <a:r>
              <a:rPr lang="en-US" altLang="zh-CN" dirty="0"/>
              <a:t>”);</a:t>
            </a:r>
            <a:endParaRPr lang="zh-CN" altLang="zh-CN" dirty="0"/>
          </a:p>
          <a:p>
            <a:pPr lvl="1"/>
            <a:r>
              <a:rPr lang="en-US" altLang="zh-CN" dirty="0"/>
              <a:t>    </a:t>
            </a:r>
            <a:r>
              <a:rPr lang="en-US" altLang="zh-CN" dirty="0" err="1"/>
              <a:t>scanf</a:t>
            </a:r>
            <a:r>
              <a:rPr lang="en-US" altLang="zh-CN" dirty="0"/>
              <a:t>("%</a:t>
            </a:r>
            <a:r>
              <a:rPr lang="en-US" altLang="zh-CN" dirty="0" err="1"/>
              <a:t>d",&amp;score</a:t>
            </a:r>
            <a:r>
              <a:rPr lang="en-US" altLang="zh-CN" dirty="0"/>
              <a:t>);</a:t>
            </a:r>
            <a:endParaRPr lang="zh-CN" altLang="zh-CN" dirty="0"/>
          </a:p>
          <a:p>
            <a:pPr lvl="1"/>
            <a:r>
              <a:rPr lang="en-US" altLang="zh-CN" dirty="0"/>
              <a:t>    if(score&gt;90)</a:t>
            </a:r>
            <a:endParaRPr lang="zh-CN" altLang="zh-CN" dirty="0"/>
          </a:p>
          <a:p>
            <a:pPr lvl="1"/>
            <a:r>
              <a:rPr lang="en-US" altLang="zh-CN" dirty="0"/>
              <a:t>       </a:t>
            </a:r>
            <a:r>
              <a:rPr lang="en-US" altLang="zh-CN" dirty="0" err="1"/>
              <a:t>printf</a:t>
            </a:r>
            <a:r>
              <a:rPr lang="en-US" altLang="zh-CN" dirty="0"/>
              <a:t>("</a:t>
            </a:r>
            <a:r>
              <a:rPr lang="zh-CN" altLang="zh-CN" dirty="0"/>
              <a:t>您的成绩为优秀</a:t>
            </a:r>
            <a:r>
              <a:rPr lang="en-US" altLang="zh-CN" dirty="0"/>
              <a:t>\n");</a:t>
            </a:r>
            <a:endParaRPr lang="zh-CN" altLang="zh-CN" dirty="0"/>
          </a:p>
          <a:p>
            <a:pPr lvl="1"/>
            <a:r>
              <a:rPr lang="en-US" altLang="zh-CN" dirty="0"/>
              <a:t>    return 0;</a:t>
            </a:r>
            <a:endParaRPr lang="zh-CN" altLang="zh-CN" dirty="0"/>
          </a:p>
          <a:p>
            <a:pPr lvl="1"/>
            <a:r>
              <a:rPr lang="en-US" altLang="zh-CN" dirty="0"/>
              <a:t>}</a:t>
            </a:r>
            <a:endParaRPr lang="zh-CN" altLang="zh-CN"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71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switch</a:t>
            </a:r>
            <a:r>
              <a:rPr lang="zh-CN" altLang="zh-CN" dirty="0"/>
              <a:t>语句的执行过程</a:t>
            </a:r>
          </a:p>
          <a:p>
            <a:endParaRPr lang="zh-CN" altLang="en-US" dirty="0"/>
          </a:p>
        </p:txBody>
      </p:sp>
      <p:pic>
        <p:nvPicPr>
          <p:cNvPr id="4" name="内容占位符 3" descr="D:\微信文件\WeChat Files\wxid_x7i0crs4m10721\FileStorage\Temp\167893236470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48291" y="1122464"/>
            <a:ext cx="8047418" cy="4968671"/>
          </a:xfrm>
          <a:prstGeom prst="rect">
            <a:avLst/>
          </a:prstGeom>
          <a:noFill/>
          <a:ln>
            <a:noFill/>
          </a:ln>
        </p:spPr>
      </p:pic>
    </p:spTree>
    <p:extLst>
      <p:ext uri="{BB962C8B-B14F-4D97-AF65-F5344CB8AC3E}">
        <p14:creationId xmlns:p14="http://schemas.microsoft.com/office/powerpoint/2010/main" val="1948400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endParaRPr lang="zh-CN" altLang="en-US"/>
          </a:p>
        </p:txBody>
      </p:sp>
      <p:sp>
        <p:nvSpPr>
          <p:cNvPr id="2" name="标题 1"/>
          <p:cNvSpPr>
            <a:spLocks noGrp="1"/>
          </p:cNvSpPr>
          <p:nvPr>
            <p:ph type="title" idx="4294967295"/>
          </p:nvPr>
        </p:nvSpPr>
        <p:spPr>
          <a:xfrm>
            <a:off x="0" y="90488"/>
            <a:ext cx="6688138" cy="1325562"/>
          </a:xfrm>
          <a:prstGeom prst="rect">
            <a:avLst/>
          </a:prstGeo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107504" y="1084506"/>
                <a:ext cx="2616029"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dirty="0"/>
                  <a:t>switch(</a:t>
                </a:r>
                <a:r>
                  <a:rPr lang="zh-CN" altLang="en-US" b="1" dirty="0"/>
                  <a:t>表达式</a:t>
                </a:r>
                <a:r>
                  <a:rPr lang="en-US" altLang="zh-CN" b="1" dirty="0"/>
                  <a:t>)</a:t>
                </a:r>
              </a:p>
              <a:p>
                <a:pPr>
                  <a:lnSpc>
                    <a:spcPct val="200000"/>
                  </a:lnSpc>
                </a:pPr>
                <a:r>
                  <a:rPr lang="en-US" altLang="zh-CN" b="1" dirty="0" smtClean="0"/>
                  <a:t>{</a:t>
                </a:r>
                <a:endParaRPr lang="en-US" altLang="zh-CN" b="1" dirty="0"/>
              </a:p>
              <a:p>
                <a:pPr lvl="1" defTabSz="536575">
                  <a:lnSpc>
                    <a:spcPct val="200000"/>
                  </a:lnSpc>
                </a:pPr>
                <a:r>
                  <a:rPr lang="en-US" altLang="zh-CN" b="1" dirty="0" smtClean="0"/>
                  <a:t>case	</a:t>
                </a:r>
                <a:r>
                  <a:rPr lang="zh-CN" altLang="en-US" b="1" dirty="0" smtClean="0"/>
                  <a:t>常量</a:t>
                </a:r>
                <a:r>
                  <a:rPr lang="en-US" altLang="zh-CN" b="1" dirty="0"/>
                  <a:t>1 : </a:t>
                </a:r>
                <a:r>
                  <a:rPr lang="zh-CN" altLang="en-US" b="1" dirty="0"/>
                  <a:t>语句</a:t>
                </a:r>
                <a:r>
                  <a:rPr lang="en-US" altLang="zh-CN" b="1" dirty="0"/>
                  <a:t>1</a:t>
                </a:r>
              </a:p>
              <a:p>
                <a:pPr lvl="1" defTabSz="536575">
                  <a:lnSpc>
                    <a:spcPct val="200000"/>
                  </a:lnSpc>
                </a:pPr>
                <a:r>
                  <a:rPr lang="en-US" altLang="zh-CN" b="1" dirty="0" smtClean="0"/>
                  <a:t>case	</a:t>
                </a:r>
                <a:r>
                  <a:rPr lang="zh-CN" altLang="en-US" b="1" dirty="0" smtClean="0"/>
                  <a:t>常量</a:t>
                </a:r>
                <a:r>
                  <a:rPr lang="en-US" altLang="zh-CN" b="1" dirty="0"/>
                  <a:t>2 : </a:t>
                </a:r>
                <a:r>
                  <a:rPr lang="zh-CN" altLang="en-US" b="1" dirty="0"/>
                  <a:t>语句</a:t>
                </a:r>
                <a:r>
                  <a:rPr lang="en-US" altLang="zh-CN" b="1" dirty="0" smtClean="0"/>
                  <a:t>2</a:t>
                </a:r>
              </a:p>
              <a:p>
                <a:pPr lvl="1" defTabSz="536575">
                  <a:lnSpc>
                    <a:spcPct val="200000"/>
                  </a:lnSpc>
                </a:pPr>
                <a:r>
                  <a:rPr lang="en-US" altLang="zh-CN" b="1" dirty="0"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dirty="0"/>
              </a:p>
              <a:p>
                <a:pPr lvl="1" defTabSz="536575">
                  <a:lnSpc>
                    <a:spcPct val="200000"/>
                  </a:lnSpc>
                </a:pPr>
                <a:r>
                  <a:rPr lang="en-US" altLang="zh-CN" b="1" dirty="0" smtClean="0"/>
                  <a:t>case	</a:t>
                </a:r>
                <a:r>
                  <a:rPr lang="zh-CN" altLang="en-US" b="1" dirty="0" smtClean="0"/>
                  <a:t>常量</a:t>
                </a:r>
                <a:r>
                  <a:rPr lang="en-US" altLang="zh-CN" b="1" dirty="0"/>
                  <a:t>n : </a:t>
                </a:r>
                <a:r>
                  <a:rPr lang="zh-CN" altLang="en-US" b="1" dirty="0"/>
                  <a:t>语句</a:t>
                </a:r>
                <a:r>
                  <a:rPr lang="en-US" altLang="zh-CN" b="1" dirty="0"/>
                  <a:t>n</a:t>
                </a:r>
              </a:p>
              <a:p>
                <a:pPr lvl="1" defTabSz="536575">
                  <a:lnSpc>
                    <a:spcPct val="200000"/>
                  </a:lnSpc>
                </a:pPr>
                <a:r>
                  <a:rPr lang="en-US" altLang="zh-CN" b="1" dirty="0" smtClean="0"/>
                  <a:t>default :	    </a:t>
                </a:r>
                <a:r>
                  <a:rPr lang="zh-CN" altLang="en-US" b="1" dirty="0" smtClean="0"/>
                  <a:t>语句</a:t>
                </a:r>
                <a:r>
                  <a:rPr lang="en-US" altLang="zh-CN" b="1" dirty="0"/>
                  <a:t>n+1</a:t>
                </a:r>
              </a:p>
              <a:p>
                <a:pPr defTabSz="536575">
                  <a:lnSpc>
                    <a:spcPct val="200000"/>
                  </a:lnSpc>
                </a:pPr>
                <a:r>
                  <a:rPr lang="en-US" altLang="zh-CN" b="1" dirty="0" smtClean="0"/>
                  <a:t>}</a:t>
                </a:r>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107504" y="1084506"/>
                <a:ext cx="2616029" cy="5224814"/>
              </a:xfrm>
              <a:prstGeom prst="rect">
                <a:avLst/>
              </a:prstGeom>
              <a:blipFill rotWithShape="1">
                <a:blip r:embed="rId3"/>
                <a:stretch>
                  <a:fillRect l="-1617" r="-924"/>
                </a:stretch>
              </a:blipFill>
            </p:spPr>
            <p:txBody>
              <a:bodyPr/>
              <a:lstStyle/>
              <a:p>
                <a:r>
                  <a:rPr lang="zh-CN" altLang="en-US">
                    <a:noFill/>
                  </a:rPr>
                  <a:t> </a:t>
                </a:r>
              </a:p>
            </p:txBody>
          </p:sp>
        </mc:Fallback>
      </mc:AlternateContent>
      <p:sp>
        <p:nvSpPr>
          <p:cNvPr id="16" name="MH_Desc_1"/>
          <p:cNvSpPr/>
          <p:nvPr>
            <p:custDataLst>
              <p:tags r:id="rId1"/>
            </p:custDataLst>
          </p:nvPr>
        </p:nvSpPr>
        <p:spPr>
          <a:xfrm>
            <a:off x="2887530" y="764704"/>
            <a:ext cx="6076958" cy="630493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dirty="0" smtClean="0">
                <a:solidFill>
                  <a:schemeClr val="tx1"/>
                </a:solidFill>
              </a:rPr>
              <a:t>括号</a:t>
            </a:r>
            <a:r>
              <a:rPr lang="zh-CN" altLang="en-US" sz="1400" dirty="0">
                <a:solidFill>
                  <a:schemeClr val="tx1"/>
                </a:solidFill>
              </a:rPr>
              <a:t>内的“表达式”，其值的类型应为整数类型</a:t>
            </a:r>
            <a:r>
              <a:rPr lang="en-US" altLang="zh-CN" sz="1400" dirty="0">
                <a:solidFill>
                  <a:schemeClr val="tx1"/>
                </a:solidFill>
              </a:rPr>
              <a:t>(</a:t>
            </a:r>
            <a:r>
              <a:rPr lang="zh-CN" altLang="en-US" sz="1400" dirty="0">
                <a:solidFill>
                  <a:schemeClr val="tx1"/>
                </a:solidFill>
              </a:rPr>
              <a:t>包括字符型</a:t>
            </a:r>
            <a:r>
              <a:rPr lang="en-US" altLang="zh-CN" sz="1400" dirty="0">
                <a:solidFill>
                  <a:schemeClr val="tx1"/>
                </a:solidFill>
              </a:rPr>
              <a:t>)</a:t>
            </a:r>
            <a:r>
              <a:rPr lang="zh-CN" altLang="en-US" sz="1400" dirty="0">
                <a:solidFill>
                  <a:schemeClr val="tx1"/>
                </a:solidFill>
              </a:rPr>
              <a:t>。</a:t>
            </a:r>
          </a:p>
          <a:p>
            <a:pPr algn="just">
              <a:lnSpc>
                <a:spcPct val="150000"/>
              </a:lnSpc>
              <a:defRPr/>
            </a:pPr>
            <a:r>
              <a:rPr lang="en-US" altLang="zh-CN" sz="1400" dirty="0" smtClean="0">
                <a:solidFill>
                  <a:schemeClr val="tx1"/>
                </a:solidFill>
              </a:rPr>
              <a:t>(</a:t>
            </a:r>
            <a:r>
              <a:rPr lang="en-US" altLang="zh-CN" sz="1400" dirty="0">
                <a:solidFill>
                  <a:schemeClr val="tx1"/>
                </a:solidFill>
              </a:rPr>
              <a:t>2) </a:t>
            </a:r>
            <a:r>
              <a:rPr lang="zh-CN" altLang="en-US" sz="1400" dirty="0" smtClean="0">
                <a:solidFill>
                  <a:schemeClr val="tx1"/>
                </a:solidFill>
              </a:rPr>
              <a:t>花括号</a:t>
            </a:r>
            <a:r>
              <a:rPr lang="zh-CN" altLang="en-US" sz="1400" dirty="0">
                <a:solidFill>
                  <a:schemeClr val="tx1"/>
                </a:solidFill>
              </a:rPr>
              <a:t>内是一个</a:t>
            </a:r>
            <a:r>
              <a:rPr lang="zh-CN" altLang="en-US" sz="1400" dirty="0" smtClean="0">
                <a:solidFill>
                  <a:schemeClr val="tx1"/>
                </a:solidFill>
              </a:rPr>
              <a:t>复合语句，内</a:t>
            </a:r>
            <a:r>
              <a:rPr lang="zh-CN" altLang="en-US" sz="1400" dirty="0">
                <a:solidFill>
                  <a:schemeClr val="tx1"/>
                </a:solidFill>
              </a:rPr>
              <a:t>包含多个以关键字</a:t>
            </a:r>
            <a:r>
              <a:rPr lang="en-US" altLang="zh-CN" sz="1400" dirty="0">
                <a:solidFill>
                  <a:schemeClr val="tx1"/>
                </a:solidFill>
              </a:rPr>
              <a:t>case</a:t>
            </a:r>
            <a:r>
              <a:rPr lang="zh-CN" altLang="en-US" sz="1400" dirty="0">
                <a:solidFill>
                  <a:schemeClr val="tx1"/>
                </a:solidFill>
              </a:rPr>
              <a:t>开头的语句行和最多一个以</a:t>
            </a:r>
            <a:r>
              <a:rPr lang="en-US" altLang="zh-CN" sz="1400" dirty="0">
                <a:solidFill>
                  <a:schemeClr val="tx1"/>
                </a:solidFill>
              </a:rPr>
              <a:t>default</a:t>
            </a:r>
            <a:r>
              <a:rPr lang="zh-CN" altLang="en-US" sz="1400" dirty="0">
                <a:solidFill>
                  <a:schemeClr val="tx1"/>
                </a:solidFill>
              </a:rPr>
              <a:t>开头的行。</a:t>
            </a:r>
            <a:r>
              <a:rPr lang="en-US" altLang="zh-CN" sz="1400" dirty="0">
                <a:solidFill>
                  <a:schemeClr val="tx1"/>
                </a:solidFill>
              </a:rPr>
              <a:t>case</a:t>
            </a:r>
            <a:r>
              <a:rPr lang="zh-CN" altLang="en-US" sz="1400" dirty="0">
                <a:solidFill>
                  <a:schemeClr val="tx1"/>
                </a:solidFill>
              </a:rPr>
              <a:t>后面跟一个常量</a:t>
            </a:r>
            <a:r>
              <a:rPr lang="en-US" altLang="zh-CN" sz="1400" dirty="0">
                <a:solidFill>
                  <a:schemeClr val="tx1"/>
                </a:solidFill>
              </a:rPr>
              <a:t>(</a:t>
            </a:r>
            <a:r>
              <a:rPr lang="zh-CN" altLang="en-US" sz="1400" dirty="0">
                <a:solidFill>
                  <a:schemeClr val="tx1"/>
                </a:solidFill>
              </a:rPr>
              <a:t>或常量表达式</a:t>
            </a:r>
            <a:r>
              <a:rPr lang="en-US" altLang="zh-CN" sz="1400" dirty="0">
                <a:solidFill>
                  <a:schemeClr val="tx1"/>
                </a:solidFill>
              </a:rPr>
              <a:t>)</a:t>
            </a:r>
            <a:r>
              <a:rPr lang="zh-CN" altLang="en-US" sz="1400" dirty="0" smtClean="0">
                <a:solidFill>
                  <a:schemeClr val="tx1"/>
                </a:solidFill>
              </a:rPr>
              <a:t>，它们</a:t>
            </a:r>
            <a:r>
              <a:rPr lang="zh-CN" altLang="en-US" sz="1400" dirty="0">
                <a:solidFill>
                  <a:schemeClr val="tx1"/>
                </a:solidFill>
              </a:rPr>
              <a:t>和</a:t>
            </a:r>
            <a:r>
              <a:rPr lang="en-US" altLang="zh-CN" sz="1400" dirty="0">
                <a:solidFill>
                  <a:schemeClr val="tx1"/>
                </a:solidFill>
              </a:rPr>
              <a:t>default</a:t>
            </a:r>
            <a:r>
              <a:rPr lang="zh-CN" altLang="en-US" sz="1400" dirty="0">
                <a:solidFill>
                  <a:schemeClr val="tx1"/>
                </a:solidFill>
              </a:rPr>
              <a:t>都是起</a:t>
            </a:r>
            <a:r>
              <a:rPr lang="zh-CN" altLang="en-US" sz="1400" dirty="0" smtClean="0">
                <a:solidFill>
                  <a:schemeClr val="tx1"/>
                </a:solidFill>
              </a:rPr>
              <a:t>标号作用</a:t>
            </a:r>
            <a:r>
              <a:rPr lang="zh-CN" altLang="en-US" sz="1400" dirty="0">
                <a:solidFill>
                  <a:schemeClr val="tx1"/>
                </a:solidFill>
              </a:rPr>
              <a:t>，用来标志一个位置。执行</a:t>
            </a:r>
            <a:r>
              <a:rPr lang="en-US" altLang="zh-CN" sz="1400" dirty="0">
                <a:solidFill>
                  <a:schemeClr val="tx1"/>
                </a:solidFill>
              </a:rPr>
              <a:t>switch</a:t>
            </a:r>
            <a:r>
              <a:rPr lang="zh-CN" altLang="en-US" sz="1400" dirty="0">
                <a:solidFill>
                  <a:schemeClr val="tx1"/>
                </a:solidFill>
              </a:rPr>
              <a:t>语句时，先计算</a:t>
            </a:r>
            <a:r>
              <a:rPr lang="en-US" altLang="zh-CN" sz="1400" dirty="0">
                <a:solidFill>
                  <a:schemeClr val="tx1"/>
                </a:solidFill>
              </a:rPr>
              <a:t>switch</a:t>
            </a:r>
            <a:r>
              <a:rPr lang="zh-CN" altLang="en-US" sz="1400" dirty="0">
                <a:solidFill>
                  <a:schemeClr val="tx1"/>
                </a:solidFill>
              </a:rPr>
              <a:t>后面的“表达式”的值，然后将它与各</a:t>
            </a:r>
            <a:r>
              <a:rPr lang="en-US" altLang="zh-CN" sz="1400" dirty="0">
                <a:solidFill>
                  <a:schemeClr val="tx1"/>
                </a:solidFill>
              </a:rPr>
              <a:t>case</a:t>
            </a:r>
            <a:r>
              <a:rPr lang="zh-CN" altLang="en-US" sz="1400" dirty="0">
                <a:solidFill>
                  <a:schemeClr val="tx1"/>
                </a:solidFill>
              </a:rPr>
              <a:t>标号比较，如果与某一个</a:t>
            </a:r>
            <a:r>
              <a:rPr lang="en-US" altLang="zh-CN" sz="1400" dirty="0">
                <a:solidFill>
                  <a:schemeClr val="tx1"/>
                </a:solidFill>
              </a:rPr>
              <a:t>case</a:t>
            </a:r>
            <a:r>
              <a:rPr lang="zh-CN" altLang="en-US" sz="1400" dirty="0">
                <a:solidFill>
                  <a:schemeClr val="tx1"/>
                </a:solidFill>
              </a:rPr>
              <a:t>标号中的常量相同，流程就转到此</a:t>
            </a:r>
            <a:r>
              <a:rPr lang="en-US" altLang="zh-CN" sz="1400" dirty="0">
                <a:solidFill>
                  <a:schemeClr val="tx1"/>
                </a:solidFill>
              </a:rPr>
              <a:t>case</a:t>
            </a:r>
            <a:r>
              <a:rPr lang="zh-CN" altLang="en-US" sz="1400" dirty="0">
                <a:solidFill>
                  <a:schemeClr val="tx1"/>
                </a:solidFill>
              </a:rPr>
              <a:t>标号后面的语句。如果没有与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常量，流程转去执行</a:t>
            </a:r>
            <a:r>
              <a:rPr lang="en-US" altLang="zh-CN" sz="1400" dirty="0">
                <a:solidFill>
                  <a:schemeClr val="tx1"/>
                </a:solidFill>
              </a:rPr>
              <a:t>default</a:t>
            </a:r>
            <a:r>
              <a:rPr lang="zh-CN" altLang="en-US" sz="1400" dirty="0">
                <a:solidFill>
                  <a:schemeClr val="tx1"/>
                </a:solidFill>
              </a:rPr>
              <a:t>标号后面的语句。</a:t>
            </a:r>
          </a:p>
          <a:p>
            <a:pPr algn="just">
              <a:lnSpc>
                <a:spcPct val="150000"/>
              </a:lnSpc>
              <a:defRPr/>
            </a:pPr>
            <a:r>
              <a:rPr lang="en-US" altLang="zh-CN" sz="1400" dirty="0" smtClean="0">
                <a:solidFill>
                  <a:schemeClr val="tx1"/>
                </a:solidFill>
              </a:rPr>
              <a:t>(</a:t>
            </a:r>
            <a:r>
              <a:rPr lang="en-US" altLang="zh-CN" sz="1400" dirty="0">
                <a:solidFill>
                  <a:schemeClr val="tx1"/>
                </a:solidFill>
              </a:rPr>
              <a:t>3) </a:t>
            </a:r>
            <a:r>
              <a:rPr lang="zh-CN" altLang="en-US" sz="1400" dirty="0">
                <a:solidFill>
                  <a:schemeClr val="tx1"/>
                </a:solidFill>
              </a:rPr>
              <a:t>可以没有</a:t>
            </a:r>
            <a:r>
              <a:rPr lang="en-US" altLang="zh-CN" sz="1400" dirty="0">
                <a:solidFill>
                  <a:schemeClr val="tx1"/>
                </a:solidFill>
              </a:rPr>
              <a:t>default</a:t>
            </a:r>
            <a:r>
              <a:rPr lang="zh-CN" altLang="en-US" sz="1400" dirty="0">
                <a:solidFill>
                  <a:schemeClr val="tx1"/>
                </a:solidFill>
              </a:rPr>
              <a:t>标号，此时如果没有与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常量，则不执行任何</a:t>
            </a:r>
            <a:r>
              <a:rPr lang="zh-CN" altLang="en-US" sz="1400" dirty="0" smtClean="0">
                <a:solidFill>
                  <a:schemeClr val="tx1"/>
                </a:solidFill>
              </a:rPr>
              <a:t>语句。</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4) </a:t>
            </a:r>
            <a:r>
              <a:rPr lang="zh-CN" altLang="en-US" sz="1400" dirty="0">
                <a:solidFill>
                  <a:schemeClr val="tx1"/>
                </a:solidFill>
              </a:rPr>
              <a:t>各个</a:t>
            </a:r>
            <a:r>
              <a:rPr lang="en-US" altLang="zh-CN" sz="1400" dirty="0">
                <a:solidFill>
                  <a:schemeClr val="tx1"/>
                </a:solidFill>
              </a:rPr>
              <a:t>case</a:t>
            </a:r>
            <a:r>
              <a:rPr lang="zh-CN" altLang="en-US" sz="1400" dirty="0">
                <a:solidFill>
                  <a:schemeClr val="tx1"/>
                </a:solidFill>
              </a:rPr>
              <a:t>标号出现次序不影响执行结果</a:t>
            </a:r>
            <a:r>
              <a:rPr lang="zh-CN" altLang="en-US" sz="1400" dirty="0" smtClean="0">
                <a:solidFill>
                  <a:schemeClr val="tx1"/>
                </a:solidFill>
              </a:rPr>
              <a:t>。</a:t>
            </a:r>
            <a:endParaRPr lang="zh-CN" altLang="en-US" sz="1400" dirty="0">
              <a:solidFill>
                <a:schemeClr val="tx1"/>
              </a:solidFill>
            </a:endParaRPr>
          </a:p>
          <a:p>
            <a:pPr algn="just">
              <a:lnSpc>
                <a:spcPct val="150000"/>
              </a:lnSpc>
              <a:defRPr/>
            </a:pPr>
            <a:r>
              <a:rPr lang="en-US" altLang="zh-CN" sz="1400" dirty="0">
                <a:solidFill>
                  <a:schemeClr val="tx1"/>
                </a:solidFill>
              </a:rPr>
              <a:t>(5) </a:t>
            </a:r>
            <a:r>
              <a:rPr lang="zh-CN" altLang="en-US" sz="1400" dirty="0">
                <a:solidFill>
                  <a:schemeClr val="tx1"/>
                </a:solidFill>
              </a:rPr>
              <a:t>每一个</a:t>
            </a:r>
            <a:r>
              <a:rPr lang="en-US" altLang="zh-CN" sz="1400" dirty="0">
                <a:solidFill>
                  <a:schemeClr val="tx1"/>
                </a:solidFill>
              </a:rPr>
              <a:t>case</a:t>
            </a:r>
            <a:r>
              <a:rPr lang="zh-CN" altLang="en-US" sz="1400" dirty="0">
                <a:solidFill>
                  <a:schemeClr val="tx1"/>
                </a:solidFill>
              </a:rPr>
              <a:t>常量必须互不相同；否则就会出现互相矛盾的</a:t>
            </a:r>
            <a:r>
              <a:rPr lang="zh-CN" altLang="en-US" sz="1400" dirty="0" smtClean="0">
                <a:solidFill>
                  <a:schemeClr val="tx1"/>
                </a:solidFill>
              </a:rPr>
              <a:t>现象。</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6) case</a:t>
            </a:r>
            <a:r>
              <a:rPr lang="zh-CN" altLang="en-US" sz="1400" dirty="0">
                <a:solidFill>
                  <a:schemeClr val="tx1"/>
                </a:solidFill>
              </a:rPr>
              <a:t>标号只起标记的作用。在执行</a:t>
            </a:r>
            <a:r>
              <a:rPr lang="en-US" altLang="zh-CN" sz="1400" dirty="0">
                <a:solidFill>
                  <a:schemeClr val="tx1"/>
                </a:solidFill>
              </a:rPr>
              <a:t>switch</a:t>
            </a:r>
            <a:r>
              <a:rPr lang="zh-CN" altLang="en-US" sz="1400" dirty="0">
                <a:solidFill>
                  <a:schemeClr val="tx1"/>
                </a:solidFill>
              </a:rPr>
              <a:t>语句时，根据</a:t>
            </a:r>
            <a:r>
              <a:rPr lang="en-US" altLang="zh-CN" sz="1400" dirty="0">
                <a:solidFill>
                  <a:schemeClr val="tx1"/>
                </a:solidFill>
              </a:rPr>
              <a:t>switch</a:t>
            </a:r>
            <a:r>
              <a:rPr lang="zh-CN" altLang="en-US" sz="1400" dirty="0">
                <a:solidFill>
                  <a:schemeClr val="tx1"/>
                </a:solidFill>
              </a:rPr>
              <a:t>表达式的值找到匹配的入口标号</a:t>
            </a:r>
            <a:r>
              <a:rPr lang="zh-CN" altLang="en-US" sz="1400" dirty="0" smtClean="0">
                <a:solidFill>
                  <a:schemeClr val="tx1"/>
                </a:solidFill>
              </a:rPr>
              <a:t>，在</a:t>
            </a:r>
            <a:r>
              <a:rPr lang="zh-CN" altLang="en-US" sz="1400" dirty="0">
                <a:solidFill>
                  <a:schemeClr val="tx1"/>
                </a:solidFill>
              </a:rPr>
              <a:t>执行完一个</a:t>
            </a:r>
            <a:r>
              <a:rPr lang="en-US" altLang="zh-CN" sz="1400" dirty="0">
                <a:solidFill>
                  <a:schemeClr val="tx1"/>
                </a:solidFill>
              </a:rPr>
              <a:t>case</a:t>
            </a:r>
            <a:r>
              <a:rPr lang="zh-CN" altLang="en-US" sz="1400" dirty="0">
                <a:solidFill>
                  <a:schemeClr val="tx1"/>
                </a:solidFill>
              </a:rPr>
              <a:t>标号后面的语句后，就从此标号开始执行下去，不再进行判断</a:t>
            </a:r>
            <a:r>
              <a:rPr lang="zh-CN" altLang="en-US" sz="1400" dirty="0" smtClean="0">
                <a:solidFill>
                  <a:schemeClr val="tx1"/>
                </a:solidFill>
              </a:rPr>
              <a:t>。因此，一般</a:t>
            </a:r>
            <a:r>
              <a:rPr lang="zh-CN" altLang="en-US" sz="1400" dirty="0">
                <a:solidFill>
                  <a:schemeClr val="tx1"/>
                </a:solidFill>
              </a:rPr>
              <a:t>情况下，在执行一个</a:t>
            </a:r>
            <a:r>
              <a:rPr lang="en-US" altLang="zh-CN" sz="1400" dirty="0">
                <a:solidFill>
                  <a:schemeClr val="tx1"/>
                </a:solidFill>
              </a:rPr>
              <a:t>case</a:t>
            </a:r>
            <a:r>
              <a:rPr lang="zh-CN" altLang="en-US" sz="1400" dirty="0">
                <a:solidFill>
                  <a:schemeClr val="tx1"/>
                </a:solidFill>
              </a:rPr>
              <a:t>子句后，应当用</a:t>
            </a:r>
            <a:r>
              <a:rPr lang="en-US" altLang="zh-CN" sz="1400" dirty="0">
                <a:solidFill>
                  <a:schemeClr val="tx1"/>
                </a:solidFill>
              </a:rPr>
              <a:t>break</a:t>
            </a:r>
            <a:r>
              <a:rPr lang="zh-CN" altLang="en-US" sz="1400" dirty="0">
                <a:solidFill>
                  <a:schemeClr val="tx1"/>
                </a:solidFill>
              </a:rPr>
              <a:t>语句使流程跳出</a:t>
            </a:r>
            <a:r>
              <a:rPr lang="en-US" altLang="zh-CN" sz="1400" dirty="0">
                <a:solidFill>
                  <a:schemeClr val="tx1"/>
                </a:solidFill>
              </a:rPr>
              <a:t>switch</a:t>
            </a:r>
            <a:r>
              <a:rPr lang="zh-CN" altLang="en-US" sz="1400" dirty="0" smtClean="0">
                <a:solidFill>
                  <a:schemeClr val="tx1"/>
                </a:solidFill>
              </a:rPr>
              <a:t>结构。</a:t>
            </a:r>
            <a:r>
              <a:rPr lang="zh-CN" altLang="en-US" sz="1400" dirty="0">
                <a:solidFill>
                  <a:schemeClr val="tx1"/>
                </a:solidFill>
              </a:rPr>
              <a:t>最后一个</a:t>
            </a:r>
            <a:r>
              <a:rPr lang="en-US" altLang="zh-CN" sz="1400" dirty="0">
                <a:solidFill>
                  <a:schemeClr val="tx1"/>
                </a:solidFill>
              </a:rPr>
              <a:t>case</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今为</a:t>
            </a:r>
            <a:r>
              <a:rPr lang="en-US" altLang="zh-CN" sz="1400" dirty="0">
                <a:solidFill>
                  <a:schemeClr val="tx1"/>
                </a:solidFill>
              </a:rPr>
              <a:t>default</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中</a:t>
            </a:r>
            <a:r>
              <a:rPr lang="zh-CN" altLang="en-US" sz="1400" dirty="0" smtClean="0">
                <a:solidFill>
                  <a:schemeClr val="tx1"/>
                </a:solidFill>
              </a:rPr>
              <a:t>可不加</a:t>
            </a:r>
            <a:r>
              <a:rPr lang="en-US" altLang="zh-CN" sz="1400" dirty="0">
                <a:solidFill>
                  <a:schemeClr val="tx1"/>
                </a:solidFill>
              </a:rPr>
              <a:t>break</a:t>
            </a:r>
            <a:r>
              <a:rPr lang="zh-CN" altLang="en-US" sz="1400" dirty="0" smtClean="0">
                <a:solidFill>
                  <a:schemeClr val="tx1"/>
                </a:solidFill>
              </a:rPr>
              <a:t>语句。</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7) </a:t>
            </a:r>
            <a:r>
              <a:rPr lang="zh-CN" altLang="en-US" sz="1400" dirty="0">
                <a:solidFill>
                  <a:schemeClr val="tx1"/>
                </a:solidFill>
              </a:rPr>
              <a:t>在</a:t>
            </a:r>
            <a:r>
              <a:rPr lang="en-US" altLang="zh-CN" sz="1400" dirty="0">
                <a:solidFill>
                  <a:schemeClr val="tx1"/>
                </a:solidFill>
              </a:rPr>
              <a:t>case</a:t>
            </a:r>
            <a:r>
              <a:rPr lang="zh-CN" altLang="en-US" sz="1400" dirty="0">
                <a:solidFill>
                  <a:schemeClr val="tx1"/>
                </a:solidFill>
              </a:rPr>
              <a:t>子句中虽然包含了一个以上执行语句，但可以不必用花括号括起来，会自动顺序执行本</a:t>
            </a:r>
            <a:r>
              <a:rPr lang="en-US" altLang="zh-CN" sz="1400" dirty="0">
                <a:solidFill>
                  <a:schemeClr val="tx1"/>
                </a:solidFill>
              </a:rPr>
              <a:t>case</a:t>
            </a:r>
            <a:r>
              <a:rPr lang="zh-CN" altLang="en-US" sz="1400" dirty="0">
                <a:solidFill>
                  <a:schemeClr val="tx1"/>
                </a:solidFill>
              </a:rPr>
              <a:t>标号后面所有的语句。当然加上花括号也可以。</a:t>
            </a:r>
          </a:p>
          <a:p>
            <a:pPr algn="just">
              <a:lnSpc>
                <a:spcPct val="150000"/>
              </a:lnSpc>
              <a:defRPr/>
            </a:pPr>
            <a:r>
              <a:rPr lang="en-US" altLang="zh-CN" sz="1400" dirty="0" smtClean="0">
                <a:solidFill>
                  <a:schemeClr val="tx1"/>
                </a:solidFill>
              </a:rPr>
              <a:t>(</a:t>
            </a:r>
            <a:r>
              <a:rPr lang="en-US" altLang="zh-CN" sz="1400" dirty="0">
                <a:solidFill>
                  <a:schemeClr val="tx1"/>
                </a:solidFill>
              </a:rPr>
              <a:t>8) </a:t>
            </a:r>
            <a:r>
              <a:rPr lang="zh-CN" altLang="en-US" sz="1400" dirty="0">
                <a:solidFill>
                  <a:schemeClr val="tx1"/>
                </a:solidFill>
              </a:rPr>
              <a:t>多个</a:t>
            </a:r>
            <a:r>
              <a:rPr lang="en-US" altLang="zh-CN" sz="1400" dirty="0">
                <a:solidFill>
                  <a:schemeClr val="tx1"/>
                </a:solidFill>
              </a:rPr>
              <a:t>case</a:t>
            </a:r>
            <a:r>
              <a:rPr lang="zh-CN" altLang="en-US" sz="1400" dirty="0">
                <a:solidFill>
                  <a:schemeClr val="tx1"/>
                </a:solidFill>
              </a:rPr>
              <a:t>标号可以共用一组执行</a:t>
            </a:r>
            <a:r>
              <a:rPr lang="zh-CN" altLang="en-US" sz="1400" dirty="0" smtClean="0">
                <a:solidFill>
                  <a:schemeClr val="tx1"/>
                </a:solidFill>
              </a:rPr>
              <a:t>语句。</a:t>
            </a:r>
            <a:endParaRPr lang="zh-CN" altLang="en-US" sz="1400" dirty="0">
              <a:solidFill>
                <a:schemeClr val="tx1"/>
              </a:solidFill>
            </a:endParaRPr>
          </a:p>
        </p:txBody>
      </p:sp>
    </p:spTree>
    <p:extLst>
      <p:ext uri="{BB962C8B-B14F-4D97-AF65-F5344CB8AC3E}">
        <p14:creationId xmlns:p14="http://schemas.microsoft.com/office/powerpoint/2010/main" val="832484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a:xfrm>
            <a:off x="323528" y="908720"/>
            <a:ext cx="8496943" cy="1152128"/>
          </a:xfrm>
          <a:solidFill>
            <a:schemeClr val="accent2"/>
          </a:solidFill>
        </p:spPr>
        <p:txBody>
          <a:bodyPr/>
          <a:lstStyle/>
          <a:p>
            <a:r>
              <a:rPr lang="zh-CN" altLang="zh-CN" dirty="0"/>
              <a:t>【例</a:t>
            </a:r>
            <a:r>
              <a:rPr lang="en-US" altLang="zh-CN" dirty="0"/>
              <a:t>3‑10</a:t>
            </a:r>
            <a:r>
              <a:rPr lang="zh-CN" altLang="zh-CN" dirty="0" smtClean="0"/>
              <a:t>】</a:t>
            </a:r>
            <a:r>
              <a:rPr lang="zh-CN" altLang="zh-CN" dirty="0"/>
              <a:t>当输入数字</a:t>
            </a:r>
            <a:r>
              <a:rPr lang="en-US" altLang="zh-CN" dirty="0"/>
              <a:t>1</a:t>
            </a:r>
            <a:r>
              <a:rPr lang="zh-CN" altLang="zh-CN" dirty="0"/>
              <a:t>，打印出</a:t>
            </a:r>
            <a:r>
              <a:rPr lang="en-US" altLang="zh-CN" dirty="0"/>
              <a:t>“</a:t>
            </a:r>
            <a:r>
              <a:rPr lang="zh-CN" altLang="zh-CN" dirty="0"/>
              <a:t>星期一</a:t>
            </a:r>
            <a:r>
              <a:rPr lang="en-US" altLang="zh-CN" dirty="0"/>
              <a:t>”</a:t>
            </a:r>
            <a:r>
              <a:rPr lang="zh-CN" altLang="zh-CN" dirty="0"/>
              <a:t>，输入数字</a:t>
            </a:r>
            <a:r>
              <a:rPr lang="en-US" altLang="zh-CN" dirty="0"/>
              <a:t>2</a:t>
            </a:r>
            <a:r>
              <a:rPr lang="zh-CN" altLang="zh-CN" dirty="0"/>
              <a:t>，打印出</a:t>
            </a:r>
            <a:r>
              <a:rPr lang="en-US" altLang="zh-CN" dirty="0"/>
              <a:t>“</a:t>
            </a:r>
            <a:r>
              <a:rPr lang="zh-CN" altLang="zh-CN" dirty="0"/>
              <a:t>星期二</a:t>
            </a:r>
            <a:r>
              <a:rPr lang="en-US" altLang="zh-CN" dirty="0"/>
              <a:t>”</a:t>
            </a:r>
            <a:r>
              <a:rPr lang="zh-CN" altLang="zh-CN" dirty="0"/>
              <a:t>，以此类推，输入数字</a:t>
            </a:r>
            <a:r>
              <a:rPr lang="en-US" altLang="zh-CN" dirty="0"/>
              <a:t>7</a:t>
            </a:r>
            <a:r>
              <a:rPr lang="zh-CN" altLang="zh-CN" dirty="0"/>
              <a:t>，打印出</a:t>
            </a:r>
            <a:r>
              <a:rPr lang="en-US" altLang="zh-CN" dirty="0"/>
              <a:t>“</a:t>
            </a:r>
            <a:r>
              <a:rPr lang="zh-CN" altLang="zh-CN" dirty="0"/>
              <a:t>星期日</a:t>
            </a:r>
            <a:r>
              <a:rPr lang="en-US" altLang="zh-CN" dirty="0"/>
              <a:t>”</a:t>
            </a:r>
            <a:r>
              <a:rPr lang="zh-CN" altLang="zh-CN" dirty="0"/>
              <a:t>。请你用</a:t>
            </a:r>
            <a:r>
              <a:rPr lang="en-US" altLang="zh-CN" dirty="0"/>
              <a:t>switch</a:t>
            </a:r>
            <a:r>
              <a:rPr lang="zh-CN" altLang="zh-CN" dirty="0"/>
              <a:t>多分支结构帮辅导员编写一个程序实现这个功能。</a:t>
            </a:r>
          </a:p>
          <a:p>
            <a:endParaRPr lang="zh-CN" altLang="en-US" dirty="0"/>
          </a:p>
        </p:txBody>
      </p:sp>
      <p:sp>
        <p:nvSpPr>
          <p:cNvPr id="3" name="内容占位符 2"/>
          <p:cNvSpPr>
            <a:spLocks noGrp="1"/>
          </p:cNvSpPr>
          <p:nvPr>
            <p:ph sz="quarter" idx="17"/>
          </p:nvPr>
        </p:nvSpPr>
        <p:spPr>
          <a:xfrm>
            <a:off x="107504" y="2060848"/>
            <a:ext cx="5328592" cy="3815581"/>
          </a:xfrm>
        </p:spPr>
        <p:txBody>
          <a:bodyPr/>
          <a:lstStyle/>
          <a:p>
            <a:pPr lvl="0"/>
            <a:r>
              <a:rPr lang="en-US" altLang="zh-CN" sz="2000" dirty="0"/>
              <a:t>#include &lt;</a:t>
            </a:r>
            <a:r>
              <a:rPr lang="en-US" altLang="zh-CN" sz="2000" dirty="0" err="1"/>
              <a:t>stdio.h</a:t>
            </a:r>
            <a:r>
              <a:rPr lang="en-US" altLang="zh-CN" sz="2000" dirty="0"/>
              <a:t>&gt;</a:t>
            </a:r>
            <a:endParaRPr lang="zh-CN" altLang="zh-CN" sz="2000" dirty="0"/>
          </a:p>
          <a:p>
            <a:pPr lvl="0"/>
            <a:r>
              <a:rPr lang="en-US" altLang="zh-CN" sz="2000" dirty="0" err="1"/>
              <a:t>int</a:t>
            </a:r>
            <a:r>
              <a:rPr lang="en-US" altLang="zh-CN" sz="2000" dirty="0"/>
              <a:t> main(){</a:t>
            </a:r>
            <a:endParaRPr lang="zh-CN" altLang="zh-CN" sz="2000" dirty="0"/>
          </a:p>
          <a:p>
            <a:pPr lvl="0"/>
            <a:r>
              <a:rPr lang="en-US" altLang="zh-CN" sz="2000" dirty="0"/>
              <a:t>  </a:t>
            </a:r>
            <a:r>
              <a:rPr lang="en-US" altLang="zh-CN" sz="2000" dirty="0" err="1"/>
              <a:t>int</a:t>
            </a:r>
            <a:r>
              <a:rPr lang="en-US" altLang="zh-CN" sz="2000" dirty="0"/>
              <a:t> </a:t>
            </a:r>
            <a:r>
              <a:rPr lang="en-US" altLang="zh-CN" sz="2000" dirty="0" err="1"/>
              <a:t>iNum</a:t>
            </a:r>
            <a:r>
              <a:rPr lang="en-US" altLang="zh-CN" sz="2000" dirty="0"/>
              <a:t>;</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请输入</a:t>
            </a:r>
            <a:r>
              <a:rPr lang="en-US" altLang="zh-CN" sz="2000" dirty="0"/>
              <a:t>1-7</a:t>
            </a:r>
            <a:r>
              <a:rPr lang="zh-CN" altLang="zh-CN" sz="2000" dirty="0"/>
              <a:t>的数字：</a:t>
            </a:r>
            <a:r>
              <a:rPr lang="en-US" altLang="zh-CN" sz="2000" dirty="0"/>
              <a:t>");</a:t>
            </a:r>
            <a:endParaRPr lang="zh-CN" altLang="zh-CN" sz="2000" dirty="0"/>
          </a:p>
          <a:p>
            <a:pPr lvl="0"/>
            <a:r>
              <a:rPr lang="en-US" altLang="zh-CN" sz="2000" dirty="0"/>
              <a:t>  </a:t>
            </a:r>
            <a:r>
              <a:rPr lang="en-US" altLang="zh-CN" sz="2000" dirty="0" err="1"/>
              <a:t>scanf</a:t>
            </a:r>
            <a:r>
              <a:rPr lang="en-US" altLang="zh-CN" sz="2000" dirty="0"/>
              <a:t>("%d", &amp;</a:t>
            </a:r>
            <a:r>
              <a:rPr lang="en-US" altLang="zh-CN" sz="2000" dirty="0" err="1"/>
              <a:t>iNum</a:t>
            </a:r>
            <a:r>
              <a:rPr lang="en-US" altLang="zh-CN" sz="2000" dirty="0"/>
              <a:t>);</a:t>
            </a:r>
            <a:endParaRPr lang="zh-CN" altLang="zh-CN" sz="2000" dirty="0"/>
          </a:p>
          <a:p>
            <a:pPr lvl="0"/>
            <a:r>
              <a:rPr lang="en-US" altLang="zh-CN" sz="2000" dirty="0"/>
              <a:t>  switch(</a:t>
            </a:r>
            <a:r>
              <a:rPr lang="en-US" altLang="zh-CN" sz="2000" dirty="0" err="1"/>
              <a:t>iNum</a:t>
            </a:r>
            <a:r>
              <a:rPr lang="en-US" altLang="zh-CN" sz="2000" dirty="0"/>
              <a:t>)  {</a:t>
            </a:r>
            <a:endParaRPr lang="zh-CN" altLang="zh-CN" sz="2000" dirty="0"/>
          </a:p>
          <a:p>
            <a:pPr lvl="0"/>
            <a:r>
              <a:rPr lang="en-US" altLang="zh-CN" sz="2000" dirty="0"/>
              <a:t>	case 1: </a:t>
            </a:r>
            <a:r>
              <a:rPr lang="en-US" altLang="zh-CN" sz="2000" dirty="0" err="1"/>
              <a:t>printf</a:t>
            </a:r>
            <a:r>
              <a:rPr lang="en-US" altLang="zh-CN" sz="2000" dirty="0"/>
              <a:t>("</a:t>
            </a:r>
            <a:r>
              <a:rPr lang="zh-CN" altLang="zh-CN" sz="2000" dirty="0"/>
              <a:t>星期一</a:t>
            </a:r>
            <a:r>
              <a:rPr lang="en-US" altLang="zh-CN" sz="2000" dirty="0"/>
              <a:t>\n"); break;</a:t>
            </a:r>
            <a:endParaRPr lang="zh-CN" altLang="zh-CN" sz="2000" dirty="0"/>
          </a:p>
          <a:p>
            <a:pPr lvl="0"/>
            <a:r>
              <a:rPr lang="en-US" altLang="zh-CN" sz="2000" dirty="0"/>
              <a:t>	case 2: </a:t>
            </a:r>
            <a:r>
              <a:rPr lang="en-US" altLang="zh-CN" sz="2000" dirty="0" err="1"/>
              <a:t>printf</a:t>
            </a:r>
            <a:r>
              <a:rPr lang="en-US" altLang="zh-CN" sz="2000" dirty="0"/>
              <a:t>("</a:t>
            </a:r>
            <a:r>
              <a:rPr lang="zh-CN" altLang="zh-CN" sz="2000" dirty="0"/>
              <a:t>星期二</a:t>
            </a:r>
            <a:r>
              <a:rPr lang="en-US" altLang="zh-CN" sz="2000" dirty="0"/>
              <a:t>\n"); break;</a:t>
            </a:r>
            <a:endParaRPr lang="zh-CN" altLang="zh-CN" sz="2000" dirty="0"/>
          </a:p>
          <a:p>
            <a:pPr lvl="0"/>
            <a:r>
              <a:rPr lang="en-US" altLang="zh-CN" sz="2000" dirty="0"/>
              <a:t>	case 3: </a:t>
            </a:r>
            <a:r>
              <a:rPr lang="en-US" altLang="zh-CN" sz="2000" dirty="0" err="1"/>
              <a:t>printf</a:t>
            </a:r>
            <a:r>
              <a:rPr lang="en-US" altLang="zh-CN" sz="2000" dirty="0"/>
              <a:t>("</a:t>
            </a:r>
            <a:r>
              <a:rPr lang="zh-CN" altLang="zh-CN" sz="2000" dirty="0"/>
              <a:t>星期三</a:t>
            </a:r>
            <a:r>
              <a:rPr lang="en-US" altLang="zh-CN" sz="2000" dirty="0"/>
              <a:t>\n"); break;</a:t>
            </a:r>
            <a:endParaRPr lang="zh-CN" altLang="zh-CN" sz="2000" dirty="0"/>
          </a:p>
          <a:p>
            <a:pPr lvl="0"/>
            <a:r>
              <a:rPr lang="en-US" altLang="zh-CN" sz="2000" dirty="0"/>
              <a:t>	</a:t>
            </a:r>
            <a:r>
              <a:rPr lang="en-US" altLang="zh-CN" sz="2000" dirty="0" smtClean="0"/>
              <a:t>  </a:t>
            </a:r>
            <a:r>
              <a:rPr lang="en-US" altLang="zh-CN" sz="2000" dirty="0"/>
              <a:t>return 0;</a:t>
            </a:r>
            <a:endParaRPr lang="zh-CN" altLang="zh-CN" sz="2000" dirty="0"/>
          </a:p>
          <a:p>
            <a:pPr lvl="0"/>
            <a:r>
              <a:rPr lang="en-US" altLang="zh-CN" sz="2000" dirty="0"/>
              <a:t>}</a:t>
            </a:r>
            <a:endParaRPr lang="zh-CN" altLang="zh-CN" sz="2000" dirty="0"/>
          </a:p>
          <a:p>
            <a:endParaRPr lang="zh-CN" altLang="en-US" dirty="0"/>
          </a:p>
        </p:txBody>
      </p:sp>
      <p:sp>
        <p:nvSpPr>
          <p:cNvPr id="4" name="文本占位符 3"/>
          <p:cNvSpPr>
            <a:spLocks noGrp="1"/>
          </p:cNvSpPr>
          <p:nvPr>
            <p:ph type="body" sz="quarter" idx="13"/>
          </p:nvPr>
        </p:nvSpPr>
        <p:spPr/>
        <p:txBody>
          <a:bodyPr/>
          <a:lstStyle/>
          <a:p>
            <a:endParaRPr lang="zh-CN" altLang="en-US"/>
          </a:p>
        </p:txBody>
      </p:sp>
      <p:sp>
        <p:nvSpPr>
          <p:cNvPr id="8" name="矩形 7"/>
          <p:cNvSpPr/>
          <p:nvPr/>
        </p:nvSpPr>
        <p:spPr>
          <a:xfrm>
            <a:off x="4824536" y="2132856"/>
            <a:ext cx="4499992" cy="2246769"/>
          </a:xfrm>
          <a:prstGeom prst="rect">
            <a:avLst/>
          </a:prstGeom>
        </p:spPr>
        <p:txBody>
          <a:bodyPr wrap="square">
            <a:spAutoFit/>
          </a:bodyPr>
          <a:lstStyle/>
          <a:p>
            <a:pPr eaLnBrk="1" hangingPunct="1">
              <a:spcBef>
                <a:spcPct val="20000"/>
              </a:spcBef>
            </a:pPr>
            <a:r>
              <a:rPr lang="en-US" altLang="zh-CN" sz="2000" dirty="0">
                <a:latin typeface="+mn-lt"/>
                <a:ea typeface="+mn-ea"/>
              </a:rPr>
              <a:t>case 4: </a:t>
            </a:r>
            <a:r>
              <a:rPr lang="en-US" altLang="zh-CN" sz="2000" dirty="0" err="1">
                <a:latin typeface="+mn-lt"/>
                <a:ea typeface="+mn-ea"/>
              </a:rPr>
              <a:t>printf</a:t>
            </a:r>
            <a:r>
              <a:rPr lang="en-US" altLang="zh-CN" sz="2000" dirty="0">
                <a:latin typeface="+mn-lt"/>
                <a:ea typeface="+mn-ea"/>
              </a:rPr>
              <a:t>("</a:t>
            </a:r>
            <a:r>
              <a:rPr lang="zh-CN" altLang="zh-CN" sz="2000" dirty="0">
                <a:latin typeface="+mn-lt"/>
                <a:ea typeface="+mn-ea"/>
              </a:rPr>
              <a:t>星期四</a:t>
            </a:r>
            <a:r>
              <a:rPr lang="en-US" altLang="zh-CN" sz="2000" dirty="0">
                <a:latin typeface="+mn-lt"/>
                <a:ea typeface="+mn-ea"/>
              </a:rPr>
              <a:t>\n"); break;</a:t>
            </a:r>
            <a:endParaRPr lang="zh-CN" altLang="zh-CN" sz="2000" dirty="0">
              <a:latin typeface="+mn-lt"/>
              <a:ea typeface="+mn-ea"/>
            </a:endParaRPr>
          </a:p>
          <a:p>
            <a:pPr eaLnBrk="1" hangingPunct="1">
              <a:spcBef>
                <a:spcPct val="20000"/>
              </a:spcBef>
            </a:pPr>
            <a:r>
              <a:rPr lang="en-US" altLang="zh-CN" sz="2000" dirty="0">
                <a:latin typeface="+mn-lt"/>
                <a:ea typeface="+mn-ea"/>
              </a:rPr>
              <a:t>case 5: </a:t>
            </a:r>
            <a:r>
              <a:rPr lang="en-US" altLang="zh-CN" sz="2000" dirty="0" err="1">
                <a:latin typeface="+mn-lt"/>
                <a:ea typeface="+mn-ea"/>
              </a:rPr>
              <a:t>printf</a:t>
            </a:r>
            <a:r>
              <a:rPr lang="en-US" altLang="zh-CN" sz="2000" dirty="0">
                <a:latin typeface="+mn-lt"/>
                <a:ea typeface="+mn-ea"/>
              </a:rPr>
              <a:t>("</a:t>
            </a:r>
            <a:r>
              <a:rPr lang="zh-CN" altLang="zh-CN" sz="2000" dirty="0">
                <a:latin typeface="+mn-lt"/>
                <a:ea typeface="+mn-ea"/>
              </a:rPr>
              <a:t>星期五</a:t>
            </a:r>
            <a:r>
              <a:rPr lang="en-US" altLang="zh-CN" sz="2000" dirty="0">
                <a:latin typeface="+mn-lt"/>
                <a:ea typeface="+mn-ea"/>
              </a:rPr>
              <a:t>\n"); break;</a:t>
            </a:r>
            <a:endParaRPr lang="zh-CN" altLang="zh-CN" sz="2000" dirty="0">
              <a:latin typeface="+mn-lt"/>
              <a:ea typeface="+mn-ea"/>
            </a:endParaRPr>
          </a:p>
          <a:p>
            <a:pPr eaLnBrk="1" hangingPunct="1">
              <a:spcBef>
                <a:spcPct val="20000"/>
              </a:spcBef>
            </a:pPr>
            <a:r>
              <a:rPr lang="en-US" altLang="zh-CN" sz="2000" dirty="0">
                <a:latin typeface="+mn-lt"/>
                <a:ea typeface="+mn-ea"/>
              </a:rPr>
              <a:t>case 6: </a:t>
            </a:r>
            <a:r>
              <a:rPr lang="en-US" altLang="zh-CN" sz="2000" dirty="0" err="1">
                <a:latin typeface="+mn-lt"/>
                <a:ea typeface="+mn-ea"/>
              </a:rPr>
              <a:t>printf</a:t>
            </a:r>
            <a:r>
              <a:rPr lang="en-US" altLang="zh-CN" sz="2000" dirty="0">
                <a:latin typeface="+mn-lt"/>
                <a:ea typeface="+mn-ea"/>
              </a:rPr>
              <a:t>("</a:t>
            </a:r>
            <a:r>
              <a:rPr lang="zh-CN" altLang="zh-CN" sz="2000" dirty="0">
                <a:latin typeface="+mn-lt"/>
                <a:ea typeface="+mn-ea"/>
              </a:rPr>
              <a:t>星期六</a:t>
            </a:r>
            <a:r>
              <a:rPr lang="en-US" altLang="zh-CN" sz="2000" dirty="0">
                <a:latin typeface="+mn-lt"/>
                <a:ea typeface="+mn-ea"/>
              </a:rPr>
              <a:t>\n"); break;</a:t>
            </a:r>
            <a:endParaRPr lang="zh-CN" altLang="zh-CN" sz="2000" dirty="0">
              <a:latin typeface="+mn-lt"/>
              <a:ea typeface="+mn-ea"/>
            </a:endParaRPr>
          </a:p>
          <a:p>
            <a:pPr eaLnBrk="1" hangingPunct="1">
              <a:spcBef>
                <a:spcPct val="20000"/>
              </a:spcBef>
            </a:pPr>
            <a:r>
              <a:rPr lang="en-US" altLang="zh-CN" sz="2000" dirty="0">
                <a:latin typeface="+mn-lt"/>
                <a:ea typeface="+mn-ea"/>
              </a:rPr>
              <a:t>case 7: </a:t>
            </a:r>
            <a:r>
              <a:rPr lang="en-US" altLang="zh-CN" sz="2000" dirty="0" err="1">
                <a:latin typeface="+mn-lt"/>
                <a:ea typeface="+mn-ea"/>
              </a:rPr>
              <a:t>printf</a:t>
            </a:r>
            <a:r>
              <a:rPr lang="en-US" altLang="zh-CN" sz="2000" dirty="0">
                <a:latin typeface="+mn-lt"/>
                <a:ea typeface="+mn-ea"/>
              </a:rPr>
              <a:t>("</a:t>
            </a:r>
            <a:r>
              <a:rPr lang="zh-CN" altLang="zh-CN" sz="2000" dirty="0">
                <a:latin typeface="+mn-lt"/>
                <a:ea typeface="+mn-ea"/>
              </a:rPr>
              <a:t>星期日</a:t>
            </a:r>
            <a:r>
              <a:rPr lang="en-US" altLang="zh-CN" sz="2000" dirty="0">
                <a:latin typeface="+mn-lt"/>
                <a:ea typeface="+mn-ea"/>
              </a:rPr>
              <a:t>\n"); break;</a:t>
            </a:r>
            <a:endParaRPr lang="zh-CN" altLang="zh-CN" sz="2000" dirty="0">
              <a:latin typeface="+mn-lt"/>
              <a:ea typeface="+mn-ea"/>
            </a:endParaRPr>
          </a:p>
          <a:p>
            <a:pPr eaLnBrk="1" hangingPunct="1">
              <a:spcBef>
                <a:spcPct val="20000"/>
              </a:spcBef>
            </a:pPr>
            <a:r>
              <a:rPr lang="en-US" altLang="zh-CN" sz="2000" dirty="0" err="1">
                <a:latin typeface="+mn-lt"/>
                <a:ea typeface="+mn-ea"/>
              </a:rPr>
              <a:t>default:printf</a:t>
            </a:r>
            <a:r>
              <a:rPr lang="en-US" altLang="zh-CN" sz="2000" dirty="0">
                <a:latin typeface="+mn-lt"/>
                <a:ea typeface="+mn-ea"/>
              </a:rPr>
              <a:t>("</a:t>
            </a:r>
            <a:r>
              <a:rPr lang="zh-CN" altLang="zh-CN" sz="2000" dirty="0">
                <a:latin typeface="+mn-lt"/>
                <a:ea typeface="+mn-ea"/>
              </a:rPr>
              <a:t>输入错误！</a:t>
            </a:r>
            <a:r>
              <a:rPr lang="en-US" altLang="zh-CN" sz="2000" dirty="0">
                <a:latin typeface="+mn-lt"/>
                <a:ea typeface="+mn-ea"/>
              </a:rPr>
              <a:t>\n"); break;</a:t>
            </a:r>
            <a:endParaRPr lang="zh-CN" altLang="zh-CN" sz="2000" dirty="0">
              <a:latin typeface="+mn-lt"/>
              <a:ea typeface="+mn-ea"/>
            </a:endParaRPr>
          </a:p>
          <a:p>
            <a:pPr eaLnBrk="1" hangingPunct="1">
              <a:spcBef>
                <a:spcPct val="20000"/>
              </a:spcBef>
            </a:pPr>
            <a:r>
              <a:rPr lang="en-US" altLang="zh-CN" sz="2000" dirty="0">
                <a:latin typeface="+mn-lt"/>
                <a:ea typeface="+mn-ea"/>
              </a:rPr>
              <a:t>  }</a:t>
            </a:r>
            <a:endParaRPr lang="zh-CN" altLang="zh-CN" sz="2000" dirty="0">
              <a:latin typeface="+mn-lt"/>
              <a:ea typeface="+mn-ea"/>
            </a:endParaRPr>
          </a:p>
        </p:txBody>
      </p:sp>
      <p:cxnSp>
        <p:nvCxnSpPr>
          <p:cNvPr id="9" name="直接连接符 8">
            <a:extLst>
              <a:ext uri="{FF2B5EF4-FFF2-40B4-BE49-F238E27FC236}">
                <a16:creationId xmlns:a16="http://schemas.microsoft.com/office/drawing/2014/main" xmlns="" id="{210B989B-109D-8AEE-4472-761EC5D9362C}"/>
              </a:ext>
            </a:extLst>
          </p:cNvPr>
          <p:cNvCxnSpPr/>
          <p:nvPr/>
        </p:nvCxnSpPr>
        <p:spPr>
          <a:xfrm>
            <a:off x="4716016" y="2204864"/>
            <a:ext cx="0" cy="416062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316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1</a:t>
            </a:r>
            <a:r>
              <a:rPr lang="zh-CN" altLang="zh-CN" dirty="0"/>
              <a:t>）</a:t>
            </a:r>
            <a:r>
              <a:rPr lang="en-US" altLang="zh-CN" dirty="0"/>
              <a:t>switch</a:t>
            </a:r>
            <a:r>
              <a:rPr lang="zh-CN" altLang="zh-CN" dirty="0"/>
              <a:t>语句的格式</a:t>
            </a:r>
          </a:p>
          <a:p>
            <a:endParaRPr lang="zh-CN" altLang="en-US" dirty="0"/>
          </a:p>
        </p:txBody>
      </p:sp>
      <p:sp>
        <p:nvSpPr>
          <p:cNvPr id="3" name="内容占位符 2"/>
          <p:cNvSpPr>
            <a:spLocks noGrp="1"/>
          </p:cNvSpPr>
          <p:nvPr>
            <p:ph sz="quarter" idx="17"/>
          </p:nvPr>
        </p:nvSpPr>
        <p:spPr>
          <a:xfrm>
            <a:off x="539552" y="1844824"/>
            <a:ext cx="4248472" cy="3815581"/>
          </a:xfrm>
        </p:spPr>
        <p:txBody>
          <a:bodyPr/>
          <a:lstStyle/>
          <a:p>
            <a:pPr>
              <a:lnSpc>
                <a:spcPct val="150000"/>
              </a:lnSpc>
            </a:pPr>
            <a:r>
              <a:rPr lang="en-US" altLang="zh-CN" sz="1600" b="1" dirty="0" smtClean="0">
                <a:latin typeface="微软雅黑" pitchFamily="34" charset="-122"/>
                <a:ea typeface="微软雅黑" pitchFamily="34" charset="-122"/>
              </a:rPr>
              <a:t>switch</a:t>
            </a:r>
            <a:r>
              <a:rPr lang="en-US" altLang="zh-CN" sz="1600" b="1" dirty="0">
                <a:latin typeface="微软雅黑" pitchFamily="34" charset="-122"/>
                <a:ea typeface="微软雅黑" pitchFamily="34" charset="-122"/>
              </a:rPr>
              <a:t>(</a:t>
            </a:r>
            <a:r>
              <a:rPr lang="zh-CN" altLang="zh-CN" sz="1600" b="1" dirty="0">
                <a:latin typeface="微软雅黑" pitchFamily="34" charset="-122"/>
                <a:ea typeface="微软雅黑" pitchFamily="34" charset="-122"/>
              </a:rPr>
              <a:t>表达式</a:t>
            </a:r>
            <a:r>
              <a:rPr lang="en-US" altLang="zh-CN" sz="1600" b="1" dirty="0">
                <a:latin typeface="微软雅黑" pitchFamily="34" charset="-122"/>
                <a:ea typeface="微软雅黑" pitchFamily="34" charset="-122"/>
              </a:rPr>
              <a:t>1)</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case </a:t>
            </a:r>
            <a:r>
              <a:rPr lang="zh-CN" altLang="zh-CN" sz="1600" b="1" dirty="0">
                <a:latin typeface="微软雅黑" pitchFamily="34" charset="-122"/>
                <a:ea typeface="微软雅黑" pitchFamily="34" charset="-122"/>
              </a:rPr>
              <a:t>常量</a:t>
            </a:r>
            <a:r>
              <a:rPr lang="en-US" altLang="zh-CN" sz="1600" b="1" dirty="0">
                <a:latin typeface="微软雅黑" pitchFamily="34" charset="-122"/>
                <a:ea typeface="微软雅黑" pitchFamily="34" charset="-122"/>
              </a:rPr>
              <a:t>1:</a:t>
            </a:r>
            <a:r>
              <a:rPr lang="zh-CN" altLang="zh-CN" sz="1600" b="1" dirty="0">
                <a:latin typeface="微软雅黑" pitchFamily="34" charset="-122"/>
                <a:ea typeface="微软雅黑" pitchFamily="34" charset="-122"/>
              </a:rPr>
              <a:t>语句</a:t>
            </a:r>
            <a:r>
              <a:rPr lang="en-US" altLang="zh-CN" sz="1600" b="1" dirty="0">
                <a:latin typeface="微软雅黑" pitchFamily="34" charset="-122"/>
                <a:ea typeface="微软雅黑" pitchFamily="34" charset="-122"/>
              </a:rPr>
              <a:t>1</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case </a:t>
            </a:r>
            <a:r>
              <a:rPr lang="zh-CN" altLang="zh-CN" sz="1600" b="1" dirty="0">
                <a:latin typeface="微软雅黑" pitchFamily="34" charset="-122"/>
                <a:ea typeface="微软雅黑" pitchFamily="34" charset="-122"/>
              </a:rPr>
              <a:t>常量</a:t>
            </a:r>
            <a:r>
              <a:rPr lang="en-US" altLang="zh-CN" sz="1600" b="1" dirty="0">
                <a:latin typeface="微软雅黑" pitchFamily="34" charset="-122"/>
                <a:ea typeface="微软雅黑" pitchFamily="34" charset="-122"/>
              </a:rPr>
              <a:t>2: switch(</a:t>
            </a:r>
            <a:r>
              <a:rPr lang="zh-CN" altLang="zh-CN" sz="1600" b="1" dirty="0">
                <a:latin typeface="微软雅黑" pitchFamily="34" charset="-122"/>
                <a:ea typeface="微软雅黑" pitchFamily="34" charset="-122"/>
              </a:rPr>
              <a:t>表达式</a:t>
            </a:r>
            <a:r>
              <a:rPr lang="en-US" altLang="zh-CN" sz="1600" b="1" dirty="0">
                <a:latin typeface="微软雅黑" pitchFamily="34" charset="-122"/>
                <a:ea typeface="微软雅黑" pitchFamily="34" charset="-122"/>
              </a:rPr>
              <a:t>2)</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 </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case </a:t>
            </a:r>
            <a:r>
              <a:rPr lang="zh-CN" altLang="zh-CN" sz="1600" b="1" dirty="0">
                <a:latin typeface="微软雅黑" pitchFamily="34" charset="-122"/>
                <a:ea typeface="微软雅黑" pitchFamily="34" charset="-122"/>
              </a:rPr>
              <a:t>常量</a:t>
            </a:r>
            <a:r>
              <a:rPr lang="en-US" altLang="zh-CN" sz="1600" b="1" dirty="0">
                <a:latin typeface="微软雅黑" pitchFamily="34" charset="-122"/>
                <a:ea typeface="微软雅黑" pitchFamily="34" charset="-122"/>
              </a:rPr>
              <a:t>1: </a:t>
            </a:r>
            <a:r>
              <a:rPr lang="zh-CN" altLang="zh-CN" sz="1600" b="1" dirty="0">
                <a:latin typeface="微软雅黑" pitchFamily="34" charset="-122"/>
                <a:ea typeface="微软雅黑" pitchFamily="34" charset="-122"/>
              </a:rPr>
              <a:t>语句</a:t>
            </a:r>
            <a:r>
              <a:rPr lang="en-US" altLang="zh-CN" sz="1600" b="1" dirty="0">
                <a:latin typeface="微软雅黑" pitchFamily="34" charset="-122"/>
                <a:ea typeface="微软雅黑" pitchFamily="34" charset="-122"/>
              </a:rPr>
              <a:t>1</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case </a:t>
            </a:r>
            <a:r>
              <a:rPr lang="zh-CN" altLang="zh-CN" sz="1600" b="1" dirty="0">
                <a:latin typeface="微软雅黑" pitchFamily="34" charset="-122"/>
                <a:ea typeface="微软雅黑" pitchFamily="34" charset="-122"/>
              </a:rPr>
              <a:t>常量</a:t>
            </a:r>
            <a:r>
              <a:rPr lang="en-US" altLang="zh-CN" sz="1600" b="1" dirty="0">
                <a:latin typeface="微软雅黑" pitchFamily="34" charset="-122"/>
                <a:ea typeface="微软雅黑" pitchFamily="34" charset="-122"/>
              </a:rPr>
              <a:t>2: </a:t>
            </a:r>
            <a:r>
              <a:rPr lang="zh-CN" altLang="zh-CN" sz="1600" b="1" dirty="0">
                <a:latin typeface="微软雅黑" pitchFamily="34" charset="-122"/>
                <a:ea typeface="微软雅黑" pitchFamily="34" charset="-122"/>
              </a:rPr>
              <a:t>语句</a:t>
            </a:r>
            <a:r>
              <a:rPr lang="en-US" altLang="zh-CN" sz="1600" b="1" dirty="0">
                <a:latin typeface="微软雅黑" pitchFamily="34" charset="-122"/>
                <a:ea typeface="微软雅黑" pitchFamily="34" charset="-122"/>
              </a:rPr>
              <a:t>2</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case </a:t>
            </a:r>
            <a:r>
              <a:rPr lang="zh-CN" altLang="zh-CN" sz="1600" b="1" dirty="0">
                <a:latin typeface="微软雅黑" pitchFamily="34" charset="-122"/>
                <a:ea typeface="微软雅黑" pitchFamily="34" charset="-122"/>
              </a:rPr>
              <a:t>常量</a:t>
            </a:r>
            <a:r>
              <a:rPr lang="en-US" altLang="zh-CN" sz="1600" b="1" dirty="0">
                <a:latin typeface="微软雅黑" pitchFamily="34" charset="-122"/>
                <a:ea typeface="微软雅黑" pitchFamily="34" charset="-122"/>
              </a:rPr>
              <a:t>m: </a:t>
            </a:r>
            <a:r>
              <a:rPr lang="zh-CN" altLang="zh-CN" sz="1600" b="1" dirty="0">
                <a:latin typeface="微软雅黑" pitchFamily="34" charset="-122"/>
                <a:ea typeface="微软雅黑" pitchFamily="34" charset="-122"/>
              </a:rPr>
              <a:t>语句</a:t>
            </a:r>
            <a:r>
              <a:rPr lang="en-US" altLang="zh-CN" sz="1600" b="1" dirty="0">
                <a:latin typeface="微软雅黑" pitchFamily="34" charset="-122"/>
                <a:ea typeface="微软雅黑" pitchFamily="34" charset="-122"/>
              </a:rPr>
              <a:t>m</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default :</a:t>
            </a:r>
            <a:r>
              <a:rPr lang="zh-CN" altLang="zh-CN" sz="1600" b="1" dirty="0">
                <a:latin typeface="微软雅黑" pitchFamily="34" charset="-122"/>
                <a:ea typeface="微软雅黑" pitchFamily="34" charset="-122"/>
              </a:rPr>
              <a:t>语句</a:t>
            </a:r>
            <a:r>
              <a:rPr lang="en-US" altLang="zh-CN" sz="1600" b="1" dirty="0">
                <a:latin typeface="微软雅黑" pitchFamily="34" charset="-122"/>
                <a:ea typeface="微软雅黑" pitchFamily="34" charset="-122"/>
              </a:rPr>
              <a:t>m+1</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a:t>
            </a:r>
            <a:endParaRPr lang="zh-CN" altLang="zh-CN" sz="1600" b="1" dirty="0">
              <a:latin typeface="微软雅黑" pitchFamily="34" charset="-122"/>
              <a:ea typeface="微软雅黑" pitchFamily="34" charset="-122"/>
            </a:endParaRPr>
          </a:p>
          <a:p>
            <a:pPr>
              <a:lnSpc>
                <a:spcPct val="150000"/>
              </a:lnSpc>
            </a:pPr>
            <a:r>
              <a:rPr lang="en-US" altLang="zh-CN" sz="1600" b="1" dirty="0">
                <a:latin typeface="微软雅黑" pitchFamily="34" charset="-122"/>
                <a:ea typeface="微软雅黑" pitchFamily="34" charset="-122"/>
              </a:rPr>
              <a:t>	  ……</a:t>
            </a:r>
            <a:endParaRPr lang="zh-CN" altLang="zh-CN" sz="1600" b="1" dirty="0">
              <a:latin typeface="微软雅黑" pitchFamily="34" charset="-122"/>
              <a:ea typeface="微软雅黑" pitchFamily="34" charset="-122"/>
            </a:endParaRPr>
          </a:p>
          <a:p>
            <a:pPr>
              <a:lnSpc>
                <a:spcPct val="150000"/>
              </a:lnSpc>
            </a:pPr>
            <a:endParaRPr lang="zh-CN" altLang="zh-CN" sz="1800" b="1" dirty="0">
              <a:latin typeface="微软雅黑" pitchFamily="34" charset="-122"/>
              <a:ea typeface="微软雅黑" pitchFamily="34" charset="-122"/>
            </a:endParaRPr>
          </a:p>
          <a:p>
            <a:endParaRPr lang="zh-CN" altLang="en-US" dirty="0"/>
          </a:p>
        </p:txBody>
      </p:sp>
      <p:sp>
        <p:nvSpPr>
          <p:cNvPr id="4" name="文本占位符 3"/>
          <p:cNvSpPr>
            <a:spLocks noGrp="1"/>
          </p:cNvSpPr>
          <p:nvPr>
            <p:ph type="body" sz="quarter" idx="13"/>
          </p:nvPr>
        </p:nvSpPr>
        <p:spPr/>
        <p:txBody>
          <a:bodyPr/>
          <a:lstStyle/>
          <a:p>
            <a:r>
              <a:rPr lang="en-US" altLang="zh-CN" dirty="0" smtClean="0"/>
              <a:t>3.5switch</a:t>
            </a:r>
            <a:r>
              <a:rPr lang="zh-CN" altLang="en-US" dirty="0" smtClean="0"/>
              <a:t>结构的嵌套</a:t>
            </a:r>
          </a:p>
          <a:p>
            <a:endParaRPr lang="zh-CN" altLang="en-US" dirty="0"/>
          </a:p>
        </p:txBody>
      </p:sp>
      <p:sp>
        <p:nvSpPr>
          <p:cNvPr id="6" name="矩形 5"/>
          <p:cNvSpPr/>
          <p:nvPr/>
        </p:nvSpPr>
        <p:spPr>
          <a:xfrm>
            <a:off x="5544616" y="1988840"/>
            <a:ext cx="3347864" cy="1338828"/>
          </a:xfrm>
          <a:prstGeom prst="rect">
            <a:avLst/>
          </a:prstGeom>
        </p:spPr>
        <p:txBody>
          <a:bodyPr wrap="square">
            <a:spAutoFit/>
          </a:bodyPr>
          <a:lstStyle/>
          <a:p>
            <a:pPr>
              <a:lnSpc>
                <a:spcPct val="150000"/>
              </a:lnSpc>
            </a:pPr>
            <a:r>
              <a:rPr lang="en-US" altLang="zh-CN" b="1" dirty="0">
                <a:latin typeface="微软雅黑" pitchFamily="34" charset="-122"/>
                <a:ea typeface="微软雅黑" pitchFamily="34" charset="-122"/>
              </a:rPr>
              <a:t>case </a:t>
            </a:r>
            <a:r>
              <a:rPr lang="zh-CN" altLang="zh-CN" b="1" dirty="0">
                <a:latin typeface="微软雅黑" pitchFamily="34" charset="-122"/>
                <a:ea typeface="微软雅黑" pitchFamily="34" charset="-122"/>
              </a:rPr>
              <a:t>常量</a:t>
            </a:r>
            <a:r>
              <a:rPr lang="en-US" altLang="zh-CN" b="1" dirty="0">
                <a:latin typeface="微软雅黑" pitchFamily="34" charset="-122"/>
                <a:ea typeface="微软雅黑" pitchFamily="34" charset="-122"/>
              </a:rPr>
              <a:t>n: </a:t>
            </a:r>
            <a:r>
              <a:rPr lang="zh-CN" altLang="zh-CN" b="1" dirty="0">
                <a:latin typeface="微软雅黑" pitchFamily="34" charset="-122"/>
                <a:ea typeface="微软雅黑" pitchFamily="34" charset="-122"/>
              </a:rPr>
              <a:t>语句</a:t>
            </a:r>
            <a:r>
              <a:rPr lang="en-US" altLang="zh-CN" b="1" dirty="0">
                <a:latin typeface="微软雅黑" pitchFamily="34" charset="-122"/>
                <a:ea typeface="微软雅黑" pitchFamily="34" charset="-122"/>
              </a:rPr>
              <a:t>n</a:t>
            </a:r>
            <a:endParaRPr lang="zh-CN" altLang="zh-CN" b="1"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	  default :</a:t>
            </a:r>
            <a:r>
              <a:rPr lang="zh-CN" altLang="zh-CN" b="1" dirty="0">
                <a:latin typeface="微软雅黑" pitchFamily="34" charset="-122"/>
                <a:ea typeface="微软雅黑" pitchFamily="34" charset="-122"/>
              </a:rPr>
              <a:t>语句</a:t>
            </a:r>
            <a:r>
              <a:rPr lang="en-US" altLang="zh-CN" b="1" dirty="0">
                <a:latin typeface="微软雅黑" pitchFamily="34" charset="-122"/>
                <a:ea typeface="微软雅黑" pitchFamily="34" charset="-122"/>
              </a:rPr>
              <a:t>n+1</a:t>
            </a:r>
            <a:endParaRPr lang="zh-CN" altLang="zh-CN" b="1"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	}</a:t>
            </a:r>
            <a:endParaRPr lang="zh-CN" altLang="zh-CN" b="1" dirty="0">
              <a:latin typeface="微软雅黑" pitchFamily="34" charset="-122"/>
              <a:ea typeface="微软雅黑" pitchFamily="34" charset="-122"/>
            </a:endParaRPr>
          </a:p>
        </p:txBody>
      </p:sp>
      <p:cxnSp>
        <p:nvCxnSpPr>
          <p:cNvPr id="7" name="直接连接符 6">
            <a:extLst>
              <a:ext uri="{FF2B5EF4-FFF2-40B4-BE49-F238E27FC236}">
                <a16:creationId xmlns:a16="http://schemas.microsoft.com/office/drawing/2014/main" xmlns="" id="{210B989B-109D-8AEE-4472-761EC5D9362C}"/>
              </a:ext>
            </a:extLst>
          </p:cNvPr>
          <p:cNvCxnSpPr/>
          <p:nvPr/>
        </p:nvCxnSpPr>
        <p:spPr>
          <a:xfrm>
            <a:off x="4860032" y="2132856"/>
            <a:ext cx="0" cy="416062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63795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endParaRPr lang="zh-CN" altLang="en-US"/>
          </a:p>
        </p:txBody>
      </p:sp>
      <p:sp>
        <p:nvSpPr>
          <p:cNvPr id="3" name="内容占位符 2"/>
          <p:cNvSpPr>
            <a:spLocks noGrp="1"/>
          </p:cNvSpPr>
          <p:nvPr>
            <p:ph sz="quarter" idx="17"/>
          </p:nvPr>
        </p:nvSpPr>
        <p:spPr/>
        <p:txBody>
          <a:bodyPr/>
          <a:lstStyle/>
          <a:p>
            <a:r>
              <a:rPr lang="zh-CN" altLang="zh-CN" sz="2800" dirty="0">
                <a:latin typeface="微软雅黑" panose="020B0503020204020204" pitchFamily="34" charset="-122"/>
                <a:ea typeface="微软雅黑" panose="020B0503020204020204" pitchFamily="34" charset="-122"/>
              </a:rPr>
              <a:t>首先计算外层</a:t>
            </a:r>
            <a:r>
              <a:rPr lang="en-US" altLang="zh-CN" sz="2800" dirty="0">
                <a:latin typeface="微软雅黑" panose="020B0503020204020204" pitchFamily="34" charset="-122"/>
                <a:ea typeface="微软雅黑" panose="020B0503020204020204" pitchFamily="34" charset="-122"/>
              </a:rPr>
              <a:t>switch</a:t>
            </a:r>
            <a:r>
              <a:rPr lang="zh-CN" altLang="zh-CN" sz="2800" dirty="0">
                <a:latin typeface="微软雅黑" panose="020B0503020204020204" pitchFamily="34" charset="-122"/>
                <a:ea typeface="微软雅黑" panose="020B0503020204020204" pitchFamily="34" charset="-122"/>
              </a:rPr>
              <a:t>后面括号中表达式</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的值，依次与外层各个</a:t>
            </a:r>
            <a:r>
              <a:rPr lang="en-US" altLang="zh-CN" sz="2800" dirty="0">
                <a:latin typeface="微软雅黑" panose="020B0503020204020204" pitchFamily="34" charset="-122"/>
                <a:ea typeface="微软雅黑" panose="020B0503020204020204" pitchFamily="34" charset="-122"/>
              </a:rPr>
              <a:t>case</a:t>
            </a:r>
            <a:r>
              <a:rPr lang="zh-CN" altLang="zh-CN" sz="2800" dirty="0">
                <a:latin typeface="微软雅黑" panose="020B0503020204020204" pitchFamily="34" charset="-122"/>
                <a:ea typeface="微软雅黑" panose="020B0503020204020204" pitchFamily="34" charset="-122"/>
              </a:rPr>
              <a:t>的常量</a:t>
            </a:r>
            <a:r>
              <a:rPr lang="en-US" altLang="zh-CN" sz="2800" dirty="0">
                <a:latin typeface="微软雅黑" panose="020B0503020204020204" pitchFamily="34" charset="-122"/>
                <a:ea typeface="微软雅黑" panose="020B0503020204020204" pitchFamily="34" charset="-122"/>
              </a:rPr>
              <a:t>1…n</a:t>
            </a:r>
            <a:r>
              <a:rPr lang="zh-CN" altLang="zh-CN" sz="2800" dirty="0">
                <a:latin typeface="微软雅黑" panose="020B0503020204020204" pitchFamily="34" charset="-122"/>
                <a:ea typeface="微软雅黑" panose="020B0503020204020204" pitchFamily="34" charset="-122"/>
              </a:rPr>
              <a:t>比较，假定表达式</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的值与</a:t>
            </a:r>
            <a:r>
              <a:rPr lang="en-US" altLang="zh-CN" sz="2800" dirty="0">
                <a:latin typeface="微软雅黑" panose="020B0503020204020204" pitchFamily="34" charset="-122"/>
                <a:ea typeface="微软雅黑" panose="020B0503020204020204" pitchFamily="34" charset="-122"/>
              </a:rPr>
              <a:t>case</a:t>
            </a:r>
            <a:r>
              <a:rPr lang="zh-CN" altLang="zh-CN" sz="2800" dirty="0">
                <a:latin typeface="微软雅黑" panose="020B0503020204020204" pitchFamily="34" charset="-122"/>
                <a:ea typeface="微软雅黑" panose="020B0503020204020204" pitchFamily="34" charset="-122"/>
              </a:rPr>
              <a:t>常量</a:t>
            </a:r>
            <a:r>
              <a:rPr lang="en-US" altLang="zh-CN" sz="2800" dirty="0">
                <a:latin typeface="微软雅黑" panose="020B0503020204020204" pitchFamily="34" charset="-122"/>
                <a:ea typeface="微软雅黑" panose="020B0503020204020204" pitchFamily="34" charset="-122"/>
              </a:rPr>
              <a:t>2</a:t>
            </a:r>
            <a:r>
              <a:rPr lang="zh-CN" altLang="zh-CN" sz="2800" dirty="0">
                <a:latin typeface="微软雅黑" panose="020B0503020204020204" pitchFamily="34" charset="-122"/>
                <a:ea typeface="微软雅黑" panose="020B0503020204020204" pitchFamily="34" charset="-122"/>
              </a:rPr>
              <a:t>相同，就转入执行</a:t>
            </a:r>
            <a:r>
              <a:rPr lang="en-US" altLang="zh-CN" sz="2800" dirty="0">
                <a:latin typeface="微软雅黑" panose="020B0503020204020204" pitchFamily="34" charset="-122"/>
                <a:ea typeface="微软雅黑" panose="020B0503020204020204" pitchFamily="34" charset="-122"/>
              </a:rPr>
              <a:t>case</a:t>
            </a:r>
            <a:r>
              <a:rPr lang="zh-CN" altLang="zh-CN" sz="2800" dirty="0">
                <a:latin typeface="微软雅黑" panose="020B0503020204020204" pitchFamily="34" charset="-122"/>
                <a:ea typeface="微软雅黑" panose="020B0503020204020204" pitchFamily="34" charset="-122"/>
              </a:rPr>
              <a:t>常量</a:t>
            </a:r>
            <a:r>
              <a:rPr lang="en-US" altLang="zh-CN" sz="2800" dirty="0">
                <a:latin typeface="微软雅黑" panose="020B0503020204020204" pitchFamily="34" charset="-122"/>
                <a:ea typeface="微软雅黑" panose="020B0503020204020204" pitchFamily="34" charset="-122"/>
              </a:rPr>
              <a:t>2</a:t>
            </a:r>
            <a:r>
              <a:rPr lang="zh-CN" altLang="zh-CN" sz="2800" dirty="0">
                <a:latin typeface="微软雅黑" panose="020B0503020204020204" pitchFamily="34" charset="-122"/>
                <a:ea typeface="微软雅黑" panose="020B0503020204020204" pitchFamily="34" charset="-122"/>
              </a:rPr>
              <a:t>后面内嵌的</a:t>
            </a:r>
            <a:r>
              <a:rPr lang="en-US" altLang="zh-CN" sz="2800" dirty="0">
                <a:latin typeface="微软雅黑" panose="020B0503020204020204" pitchFamily="34" charset="-122"/>
                <a:ea typeface="微软雅黑" panose="020B0503020204020204" pitchFamily="34" charset="-122"/>
              </a:rPr>
              <a:t>switch</a:t>
            </a:r>
            <a:r>
              <a:rPr lang="zh-CN" altLang="zh-CN" sz="2800" dirty="0">
                <a:latin typeface="微软雅黑" panose="020B0503020204020204" pitchFamily="34" charset="-122"/>
                <a:ea typeface="微软雅黑" panose="020B0503020204020204" pitchFamily="34" charset="-122"/>
              </a:rPr>
              <a:t>语句，内层</a:t>
            </a:r>
            <a:r>
              <a:rPr lang="en-US" altLang="zh-CN" sz="2800" dirty="0">
                <a:latin typeface="微软雅黑" panose="020B0503020204020204" pitchFamily="34" charset="-122"/>
                <a:ea typeface="微软雅黑" panose="020B0503020204020204" pitchFamily="34" charset="-122"/>
              </a:rPr>
              <a:t>switch</a:t>
            </a:r>
            <a:r>
              <a:rPr lang="zh-CN" altLang="zh-CN" sz="2800" dirty="0">
                <a:latin typeface="微软雅黑" panose="020B0503020204020204" pitchFamily="34" charset="-122"/>
                <a:ea typeface="微软雅黑" panose="020B0503020204020204" pitchFamily="34" charset="-122"/>
              </a:rPr>
              <a:t>执行结束后，再继续执行外层</a:t>
            </a:r>
            <a:r>
              <a:rPr lang="en-US" altLang="zh-CN" sz="2800" dirty="0">
                <a:latin typeface="微软雅黑" panose="020B0503020204020204" pitchFamily="34" charset="-122"/>
                <a:ea typeface="微软雅黑" panose="020B0503020204020204" pitchFamily="34" charset="-122"/>
              </a:rPr>
              <a:t>switch</a:t>
            </a:r>
            <a:r>
              <a:rPr lang="zh-CN" altLang="zh-CN" sz="2800" dirty="0">
                <a:latin typeface="微软雅黑" panose="020B0503020204020204" pitchFamily="34" charset="-122"/>
                <a:ea typeface="微软雅黑" panose="020B0503020204020204" pitchFamily="34" charset="-122"/>
              </a:rPr>
              <a:t>语句中剩下的语句。</a:t>
            </a:r>
            <a:endParaRPr lang="zh-CN" altLang="en-US" sz="2800"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a:t>
            </a:r>
            <a:r>
              <a:rPr lang="zh-CN" altLang="en-US" dirty="0" smtClean="0"/>
              <a:t>）</a:t>
            </a:r>
            <a:r>
              <a:rPr lang="en-US" altLang="zh-CN" dirty="0" smtClean="0"/>
              <a:t>switch</a:t>
            </a:r>
            <a:r>
              <a:rPr lang="zh-CN" altLang="zh-CN" dirty="0" smtClean="0"/>
              <a:t>嵌套结构</a:t>
            </a:r>
            <a:r>
              <a:rPr lang="zh-CN" altLang="zh-CN" dirty="0"/>
              <a:t>的执行过程</a:t>
            </a:r>
          </a:p>
          <a:p>
            <a:endParaRPr lang="zh-CN" altLang="en-US" dirty="0"/>
          </a:p>
        </p:txBody>
      </p:sp>
    </p:spTree>
    <p:extLst>
      <p:ext uri="{BB962C8B-B14F-4D97-AF65-F5344CB8AC3E}">
        <p14:creationId xmlns:p14="http://schemas.microsoft.com/office/powerpoint/2010/main" val="1130631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a:xfrm>
            <a:off x="611560" y="1252155"/>
            <a:ext cx="7128791" cy="504701"/>
          </a:xfrm>
        </p:spPr>
        <p:txBody>
          <a:bodyPr/>
          <a:lstStyle/>
          <a:p>
            <a:r>
              <a:rPr lang="zh-CN" altLang="zh-CN" dirty="0"/>
              <a:t>【例</a:t>
            </a:r>
            <a:r>
              <a:rPr lang="en-US" altLang="zh-CN" dirty="0"/>
              <a:t>3‑11</a:t>
            </a:r>
            <a:r>
              <a:rPr lang="zh-CN" altLang="zh-CN" dirty="0"/>
              <a:t>】使用条件运算符将百分制转换为五分制。</a:t>
            </a:r>
          </a:p>
          <a:p>
            <a:endParaRPr lang="zh-CN" altLang="en-US" dirty="0"/>
          </a:p>
        </p:txBody>
      </p:sp>
      <p:sp>
        <p:nvSpPr>
          <p:cNvPr id="3" name="内容占位符 2"/>
          <p:cNvSpPr>
            <a:spLocks noGrp="1"/>
          </p:cNvSpPr>
          <p:nvPr>
            <p:ph sz="quarter" idx="17"/>
          </p:nvPr>
        </p:nvSpPr>
        <p:spPr>
          <a:xfrm>
            <a:off x="539552" y="1989683"/>
            <a:ext cx="7848872" cy="3815581"/>
          </a:xfrm>
        </p:spPr>
        <p:txBody>
          <a:bodyPr/>
          <a:lstStyle/>
          <a:p>
            <a:pPr lvl="0"/>
            <a:r>
              <a:rPr lang="en-US" altLang="zh-CN" sz="2000" dirty="0"/>
              <a:t>#include &lt;</a:t>
            </a:r>
            <a:r>
              <a:rPr lang="en-US" altLang="zh-CN" sz="2000" dirty="0" err="1"/>
              <a:t>stdio.h</a:t>
            </a:r>
            <a:r>
              <a:rPr lang="en-US" altLang="zh-CN" sz="2000" dirty="0"/>
              <a:t>&gt;</a:t>
            </a:r>
            <a:endParaRPr lang="zh-CN" altLang="zh-CN" sz="2000" dirty="0"/>
          </a:p>
          <a:p>
            <a:pPr lvl="0"/>
            <a:r>
              <a:rPr lang="en-US" altLang="zh-CN" sz="2000" dirty="0" err="1"/>
              <a:t>int</a:t>
            </a:r>
            <a:r>
              <a:rPr lang="en-US" altLang="zh-CN" sz="2000" dirty="0"/>
              <a:t> main( ){</a:t>
            </a:r>
            <a:endParaRPr lang="zh-CN" altLang="zh-CN" sz="2000" dirty="0"/>
          </a:p>
          <a:p>
            <a:pPr lvl="0"/>
            <a:r>
              <a:rPr lang="en-US" altLang="zh-CN" sz="2000" dirty="0"/>
              <a:t>  </a:t>
            </a:r>
            <a:r>
              <a:rPr lang="en-US" altLang="zh-CN" sz="2000" dirty="0" err="1"/>
              <a:t>int</a:t>
            </a:r>
            <a:r>
              <a:rPr lang="en-US" altLang="zh-CN" sz="2000" dirty="0"/>
              <a:t> score;</a:t>
            </a:r>
            <a:endParaRPr lang="zh-CN" altLang="zh-CN" sz="2000" dirty="0"/>
          </a:p>
          <a:p>
            <a:pPr lvl="0"/>
            <a:r>
              <a:rPr lang="en-US" altLang="zh-CN" sz="2000" dirty="0"/>
              <a:t>  char grade;</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请输入考试成绩</a:t>
            </a:r>
            <a:r>
              <a:rPr lang="en-US" altLang="zh-CN" sz="2000" dirty="0"/>
              <a:t>\n");</a:t>
            </a:r>
            <a:endParaRPr lang="zh-CN" altLang="zh-CN" sz="2000" dirty="0"/>
          </a:p>
          <a:p>
            <a:pPr lvl="0"/>
            <a:r>
              <a:rPr lang="en-US" altLang="zh-CN" sz="2000" dirty="0"/>
              <a:t>  </a:t>
            </a:r>
            <a:r>
              <a:rPr lang="en-US" altLang="zh-CN" sz="2000" dirty="0" err="1"/>
              <a:t>scanf</a:t>
            </a:r>
            <a:r>
              <a:rPr lang="en-US" altLang="zh-CN" sz="2000" dirty="0"/>
              <a:t>("%</a:t>
            </a:r>
            <a:r>
              <a:rPr lang="en-US" altLang="zh-CN" sz="2000" dirty="0" err="1"/>
              <a:t>d",&amp;score</a:t>
            </a:r>
            <a:r>
              <a:rPr lang="en-US" altLang="zh-CN" sz="2000" dirty="0"/>
              <a:t>);</a:t>
            </a:r>
            <a:endParaRPr lang="zh-CN" altLang="zh-CN" sz="2000" dirty="0"/>
          </a:p>
          <a:p>
            <a:pPr lvl="0"/>
            <a:r>
              <a:rPr lang="en-US" altLang="zh-CN" sz="2000" dirty="0" smtClean="0"/>
              <a:t>  grade=score</a:t>
            </a:r>
            <a:r>
              <a:rPr lang="en-US" altLang="zh-CN" sz="2000" dirty="0"/>
              <a:t>&gt;=90?'A':score&gt;=80?'B':score&gt;=70?'C':score&gt;=60?'P':'F';</a:t>
            </a:r>
            <a:endParaRPr lang="zh-CN" altLang="zh-CN" sz="2000" dirty="0"/>
          </a:p>
          <a:p>
            <a:pPr lvl="0"/>
            <a:r>
              <a:rPr lang="en-US" altLang="zh-CN" sz="2000" dirty="0"/>
              <a:t>  </a:t>
            </a:r>
            <a:r>
              <a:rPr lang="en-US" altLang="zh-CN" sz="2000" dirty="0" err="1"/>
              <a:t>printf</a:t>
            </a:r>
            <a:r>
              <a:rPr lang="en-US" altLang="zh-CN" sz="2000" dirty="0"/>
              <a:t>("</a:t>
            </a:r>
            <a:r>
              <a:rPr lang="zh-CN" altLang="zh-CN" sz="2000" dirty="0"/>
              <a:t>成绩级别为：</a:t>
            </a:r>
            <a:r>
              <a:rPr lang="en-US" altLang="zh-CN" sz="2000" dirty="0"/>
              <a:t>%c\</a:t>
            </a:r>
            <a:r>
              <a:rPr lang="en-US" altLang="zh-CN" sz="2000" dirty="0" err="1"/>
              <a:t>n",grade</a:t>
            </a:r>
            <a:r>
              <a:rPr lang="en-US" altLang="zh-CN" sz="2000" dirty="0"/>
              <a:t>);</a:t>
            </a:r>
            <a:endParaRPr lang="zh-CN" altLang="zh-CN" sz="2000" dirty="0"/>
          </a:p>
          <a:p>
            <a:pPr lvl="0"/>
            <a:r>
              <a:rPr lang="en-US" altLang="zh-CN" sz="2000" dirty="0"/>
              <a:t>  return 0;</a:t>
            </a:r>
            <a:endParaRPr lang="zh-CN" altLang="zh-CN" sz="2000" dirty="0"/>
          </a:p>
          <a:p>
            <a:pPr lvl="0"/>
            <a:r>
              <a:rPr lang="en-US" altLang="zh-CN" sz="2000" dirty="0"/>
              <a:t>}</a:t>
            </a:r>
            <a:endParaRPr lang="zh-CN" altLang="zh-CN" sz="2000" dirty="0"/>
          </a:p>
          <a:p>
            <a:pPr>
              <a:lnSpc>
                <a:spcPct val="150000"/>
              </a:lnSpc>
            </a:pPr>
            <a:r>
              <a:rPr lang="en-US" altLang="zh-CN" sz="1600" b="1" dirty="0" smtClean="0">
                <a:latin typeface="微软雅黑" pitchFamily="34" charset="-122"/>
                <a:ea typeface="微软雅黑" pitchFamily="34" charset="-122"/>
              </a:rPr>
              <a:t>     </a:t>
            </a:r>
            <a:endParaRPr lang="zh-CN" altLang="zh-CN" sz="1800" b="1" dirty="0">
              <a:latin typeface="微软雅黑" pitchFamily="34" charset="-122"/>
              <a:ea typeface="微软雅黑" pitchFamily="34" charset="-122"/>
            </a:endParaRPr>
          </a:p>
          <a:p>
            <a:endParaRPr lang="zh-CN" altLang="en-US" dirty="0"/>
          </a:p>
        </p:txBody>
      </p:sp>
      <p:sp>
        <p:nvSpPr>
          <p:cNvPr id="4" name="文本占位符 3"/>
          <p:cNvSpPr>
            <a:spLocks noGrp="1"/>
          </p:cNvSpPr>
          <p:nvPr>
            <p:ph type="body" sz="quarter" idx="13"/>
          </p:nvPr>
        </p:nvSpPr>
        <p:spPr/>
        <p:txBody>
          <a:bodyPr/>
          <a:lstStyle/>
          <a:p>
            <a:r>
              <a:rPr lang="en-US" altLang="zh-CN" dirty="0" smtClean="0"/>
              <a:t>3.6</a:t>
            </a:r>
            <a:r>
              <a:rPr lang="zh-CN" altLang="en-US" dirty="0" smtClean="0"/>
              <a:t>再来评一评等级</a:t>
            </a:r>
          </a:p>
          <a:p>
            <a:endParaRPr lang="zh-CN" altLang="en-US" dirty="0"/>
          </a:p>
        </p:txBody>
      </p:sp>
    </p:spTree>
    <p:extLst>
      <p:ext uri="{BB962C8B-B14F-4D97-AF65-F5344CB8AC3E}">
        <p14:creationId xmlns:p14="http://schemas.microsoft.com/office/powerpoint/2010/main" val="2817824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文本占位符 4"/>
          <p:cNvSpPr>
            <a:spLocks noGrp="1"/>
          </p:cNvSpPr>
          <p:nvPr>
            <p:ph type="body" sz="quarter" idx="13"/>
          </p:nvPr>
        </p:nvSpPr>
        <p:spPr/>
        <p:txBody>
          <a:bodyPr/>
          <a:lstStyle/>
          <a:p>
            <a:r>
              <a:rPr lang="en-US" altLang="zh-CN" dirty="0" smtClean="0"/>
              <a:t>3.6.2</a:t>
            </a:r>
            <a:r>
              <a:rPr lang="zh-CN" altLang="en-US" dirty="0" smtClean="0"/>
              <a:t>条件</a:t>
            </a:r>
            <a:r>
              <a:rPr lang="zh-CN" altLang="en-US" dirty="0"/>
              <a:t>运算符和</a:t>
            </a:r>
            <a:r>
              <a:rPr lang="zh-CN" altLang="en-US" dirty="0" smtClean="0"/>
              <a:t>条件</a:t>
            </a:r>
            <a:r>
              <a:rPr lang="zh-CN" altLang="en-US" dirty="0"/>
              <a:t>表达式</a:t>
            </a:r>
          </a:p>
        </p:txBody>
      </p:sp>
      <p:sp>
        <p:nvSpPr>
          <p:cNvPr id="4" name="矩形 3"/>
          <p:cNvSpPr/>
          <p:nvPr/>
        </p:nvSpPr>
        <p:spPr>
          <a:xfrm>
            <a:off x="467544" y="2691361"/>
            <a:ext cx="3292337"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504109" y="3243045"/>
            <a:ext cx="3923875" cy="27062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dirty="0">
                <a:solidFill>
                  <a:schemeClr val="tx1"/>
                </a:solidFill>
              </a:rPr>
              <a:t>条件运算符由两个符号</a:t>
            </a:r>
            <a:r>
              <a:rPr lang="en-US" altLang="zh-CN" sz="1400" dirty="0">
                <a:solidFill>
                  <a:schemeClr val="tx1"/>
                </a:solidFill>
              </a:rPr>
              <a:t>(?</a:t>
            </a:r>
            <a:r>
              <a:rPr lang="zh-CN" altLang="en-US" sz="1400" dirty="0">
                <a:solidFill>
                  <a:schemeClr val="tx1"/>
                </a:solidFill>
              </a:rPr>
              <a:t>和</a:t>
            </a:r>
            <a:r>
              <a:rPr lang="en-US" altLang="zh-CN" sz="1400" dirty="0">
                <a:solidFill>
                  <a:schemeClr val="tx1"/>
                </a:solidFill>
              </a:rPr>
              <a:t>:)</a:t>
            </a:r>
            <a:r>
              <a:rPr lang="zh-CN" altLang="en-US" sz="1400" dirty="0">
                <a:solidFill>
                  <a:schemeClr val="tx1"/>
                </a:solidFill>
              </a:rPr>
              <a:t>组成，必须一起使用。要求有</a:t>
            </a:r>
            <a:r>
              <a:rPr lang="en-US" altLang="zh-CN" sz="1400" dirty="0">
                <a:solidFill>
                  <a:schemeClr val="tx1"/>
                </a:solidFill>
              </a:rPr>
              <a:t>3</a:t>
            </a:r>
            <a:r>
              <a:rPr lang="zh-CN" altLang="en-US" sz="1400" dirty="0">
                <a:solidFill>
                  <a:schemeClr val="tx1"/>
                </a:solidFill>
              </a:rPr>
              <a:t>个操作对象，称为三目</a:t>
            </a:r>
            <a:r>
              <a:rPr lang="en-US" altLang="zh-CN" sz="1400" dirty="0">
                <a:solidFill>
                  <a:schemeClr val="tx1"/>
                </a:solidFill>
              </a:rPr>
              <a:t>(</a:t>
            </a:r>
            <a:r>
              <a:rPr lang="zh-CN" altLang="en-US" sz="1400" dirty="0">
                <a:solidFill>
                  <a:schemeClr val="tx1"/>
                </a:solidFill>
              </a:rPr>
              <a:t>元</a:t>
            </a:r>
            <a:r>
              <a:rPr lang="en-US" altLang="zh-CN" sz="1400" dirty="0">
                <a:solidFill>
                  <a:schemeClr val="tx1"/>
                </a:solidFill>
              </a:rPr>
              <a:t>)</a:t>
            </a:r>
            <a:r>
              <a:rPr lang="zh-CN" altLang="en-US" sz="1400" dirty="0">
                <a:solidFill>
                  <a:schemeClr val="tx1"/>
                </a:solidFill>
              </a:rPr>
              <a:t>运算符，它是Ｃ语言中唯一的一个三目运算符</a:t>
            </a:r>
            <a:r>
              <a:rPr lang="zh-CN" altLang="en-US" sz="1400" dirty="0" smtClean="0">
                <a:solidFill>
                  <a:schemeClr val="tx1"/>
                </a:solidFill>
              </a:rPr>
              <a:t>。</a:t>
            </a:r>
            <a:endParaRPr lang="en-US" altLang="zh-CN" sz="1400" dirty="0" smtClean="0">
              <a:solidFill>
                <a:schemeClr val="tx1"/>
              </a:solidFill>
            </a:endParaRPr>
          </a:p>
          <a:p>
            <a:pPr algn="just">
              <a:lnSpc>
                <a:spcPct val="150000"/>
              </a:lnSpc>
              <a:defRPr/>
            </a:pPr>
            <a:r>
              <a:rPr lang="zh-CN" altLang="en-US" sz="1400" dirty="0">
                <a:solidFill>
                  <a:schemeClr val="tx1"/>
                </a:solidFill>
              </a:rPr>
              <a:t>条件运算符的执行顺序</a:t>
            </a:r>
            <a:r>
              <a:rPr lang="en-US" altLang="zh-CN" sz="1400" dirty="0">
                <a:solidFill>
                  <a:schemeClr val="tx1"/>
                </a:solidFill>
              </a:rPr>
              <a:t>: </a:t>
            </a:r>
            <a:r>
              <a:rPr lang="zh-CN" altLang="en-US" sz="1400" dirty="0">
                <a:solidFill>
                  <a:schemeClr val="tx1"/>
                </a:solidFill>
              </a:rPr>
              <a:t>先求解表达式</a:t>
            </a:r>
            <a:r>
              <a:rPr lang="en-US" altLang="zh-CN" sz="1400" dirty="0">
                <a:solidFill>
                  <a:schemeClr val="tx1"/>
                </a:solidFill>
              </a:rPr>
              <a:t>1</a:t>
            </a:r>
            <a:r>
              <a:rPr lang="zh-CN" altLang="en-US" sz="1400" dirty="0">
                <a:solidFill>
                  <a:schemeClr val="tx1"/>
                </a:solidFill>
              </a:rPr>
              <a:t>，若为非</a:t>
            </a:r>
            <a:r>
              <a:rPr lang="en-US" altLang="zh-CN" sz="1400" dirty="0">
                <a:solidFill>
                  <a:schemeClr val="tx1"/>
                </a:solidFill>
              </a:rPr>
              <a:t>0(</a:t>
            </a:r>
            <a:r>
              <a:rPr lang="zh-CN" altLang="en-US" sz="1400" dirty="0">
                <a:solidFill>
                  <a:schemeClr val="tx1"/>
                </a:solidFill>
              </a:rPr>
              <a:t>真</a:t>
            </a:r>
            <a:r>
              <a:rPr lang="en-US" altLang="zh-CN" sz="1400" dirty="0">
                <a:solidFill>
                  <a:schemeClr val="tx1"/>
                </a:solidFill>
              </a:rPr>
              <a:t>)</a:t>
            </a:r>
            <a:r>
              <a:rPr lang="zh-CN" altLang="en-US" sz="1400" dirty="0">
                <a:solidFill>
                  <a:schemeClr val="tx1"/>
                </a:solidFill>
              </a:rPr>
              <a:t>则求解表达式２，此时</a:t>
            </a:r>
            <a:r>
              <a:rPr lang="zh-CN" altLang="en-US" sz="1400" dirty="0" smtClean="0">
                <a:solidFill>
                  <a:schemeClr val="tx1"/>
                </a:solidFill>
              </a:rPr>
              <a:t>表达式</a:t>
            </a:r>
            <a:r>
              <a:rPr lang="zh-CN" altLang="en-US" sz="1400" dirty="0">
                <a:solidFill>
                  <a:schemeClr val="tx1"/>
                </a:solidFill>
              </a:rPr>
              <a:t>２的值就作为整个条件表达式的值。若表达式</a:t>
            </a:r>
            <a:r>
              <a:rPr lang="en-US" altLang="zh-CN" sz="1400" dirty="0">
                <a:solidFill>
                  <a:schemeClr val="tx1"/>
                </a:solidFill>
              </a:rPr>
              <a:t>1</a:t>
            </a:r>
            <a:r>
              <a:rPr lang="zh-CN" altLang="en-US" sz="1400" dirty="0">
                <a:solidFill>
                  <a:schemeClr val="tx1"/>
                </a:solidFill>
              </a:rPr>
              <a:t>的值为</a:t>
            </a:r>
            <a:r>
              <a:rPr lang="en-US" altLang="zh-CN" sz="1400" dirty="0">
                <a:solidFill>
                  <a:schemeClr val="tx1"/>
                </a:solidFill>
              </a:rPr>
              <a:t>0(</a:t>
            </a:r>
            <a:r>
              <a:rPr lang="zh-CN" altLang="en-US" sz="1400" dirty="0">
                <a:solidFill>
                  <a:schemeClr val="tx1"/>
                </a:solidFill>
              </a:rPr>
              <a:t>假</a:t>
            </a:r>
            <a:r>
              <a:rPr lang="en-US" altLang="zh-CN" sz="1400" dirty="0">
                <a:solidFill>
                  <a:schemeClr val="tx1"/>
                </a:solidFill>
              </a:rPr>
              <a:t>)</a:t>
            </a:r>
            <a:r>
              <a:rPr lang="zh-CN" altLang="en-US" sz="1400" dirty="0">
                <a:solidFill>
                  <a:schemeClr val="tx1"/>
                </a:solidFill>
              </a:rPr>
              <a:t>，则求解表达式３，表达式３的值就是整个条件表达式的值。</a:t>
            </a:r>
          </a:p>
        </p:txBody>
      </p:sp>
      <p:sp>
        <p:nvSpPr>
          <p:cNvPr id="16" name="圆角矩形 15"/>
          <p:cNvSpPr/>
          <p:nvPr/>
        </p:nvSpPr>
        <p:spPr>
          <a:xfrm>
            <a:off x="467544" y="1005460"/>
            <a:ext cx="1302027"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1871392" y="1449402"/>
            <a:ext cx="347765"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2308660" y="1445303"/>
            <a:ext cx="1855886"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a:t>
            </a:r>
            <a:r>
              <a:rPr lang="en-US" altLang="zh-CN" sz="1600" smtClean="0"/>
              <a:t>? a : b</a:t>
            </a:r>
            <a:r>
              <a:rPr lang="en-US" altLang="zh-CN" sz="1600"/>
              <a:t>;</a:t>
            </a:r>
          </a:p>
        </p:txBody>
      </p:sp>
      <p:grpSp>
        <p:nvGrpSpPr>
          <p:cNvPr id="30" name="组合 29"/>
          <p:cNvGrpSpPr/>
          <p:nvPr/>
        </p:nvGrpSpPr>
        <p:grpSpPr>
          <a:xfrm>
            <a:off x="5095833" y="2957439"/>
            <a:ext cx="3652631"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83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条件表达式</a:t>
              </a:r>
              <a:endParaRPr lang="en-US" altLang="zh-CN" sz="1600" dirty="0" smtClean="0"/>
            </a:p>
            <a:p>
              <a:pPr algn="ctr"/>
              <a:r>
                <a:rPr lang="zh-CN" altLang="en-US" sz="1600" dirty="0" smtClean="0"/>
                <a:t>取表达式</a:t>
              </a:r>
              <a:r>
                <a:rPr lang="en-US" altLang="zh-CN" sz="1600" dirty="0" smtClean="0"/>
                <a:t>2</a:t>
              </a:r>
              <a:r>
                <a:rPr lang="zh-CN" altLang="en-US" sz="1600" dirty="0" smtClean="0"/>
                <a:t>的值</a:t>
              </a:r>
              <a:endParaRPr lang="zh-CN" altLang="en-US" sz="1600" dirty="0"/>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6"/>
              <a:ext cx="1709530" cy="81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条件表达式</a:t>
              </a:r>
              <a:endParaRPr lang="en-US" altLang="zh-CN" sz="1600" dirty="0" smtClean="0"/>
            </a:p>
            <a:p>
              <a:pPr algn="ctr"/>
              <a:r>
                <a:rPr lang="zh-CN" altLang="en-US" sz="1600" dirty="0" smtClean="0"/>
                <a:t>取表达式</a:t>
              </a:r>
              <a:r>
                <a:rPr lang="en-US" altLang="zh-CN" sz="1600" dirty="0"/>
                <a:t>3</a:t>
              </a:r>
              <a:r>
                <a:rPr lang="zh-CN" altLang="en-US" dirty="0" smtClean="0"/>
                <a:t>的值</a:t>
              </a:r>
              <a:endParaRPr lang="zh-CN" altLang="en-US" dirty="0"/>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874362" y="3660584"/>
              <a:ext cx="1248138" cy="369332"/>
            </a:xfrm>
            <a:prstGeom prst="rect">
              <a:avLst/>
            </a:prstGeom>
            <a:noFill/>
          </p:spPr>
          <p:txBody>
            <a:bodyPr wrap="square" rtlCol="0">
              <a:spAutoFit/>
            </a:bodyPr>
            <a:lstStyle/>
            <a:p>
              <a:pPr defTabSz="447675"/>
              <a:r>
                <a:rPr lang="zh-CN" altLang="en-US" dirty="0" smtClean="0"/>
                <a:t>真</a:t>
              </a:r>
              <a:r>
                <a:rPr lang="en-US" altLang="zh-CN" dirty="0" smtClean="0"/>
                <a:t>(</a:t>
              </a:r>
              <a:r>
                <a:rPr lang="zh-CN" altLang="en-US" dirty="0" smtClean="0"/>
                <a:t>非</a:t>
              </a:r>
              <a:r>
                <a:rPr lang="en-US" altLang="zh-CN" dirty="0" smtClean="0"/>
                <a:t>0)</a:t>
              </a:r>
              <a:endParaRPr lang="zh-CN" altLang="en-US" dirty="0"/>
            </a:p>
          </p:txBody>
        </p:sp>
      </p:grpSp>
      <p:sp>
        <p:nvSpPr>
          <p:cNvPr id="31" name="圆角矩形 30"/>
          <p:cNvSpPr/>
          <p:nvPr/>
        </p:nvSpPr>
        <p:spPr>
          <a:xfrm>
            <a:off x="4574029" y="1340768"/>
            <a:ext cx="4174435" cy="759561"/>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a&gt;b ? (max=a</a:t>
            </a:r>
            <a:r>
              <a:rPr lang="en-US" altLang="zh-CN" sz="1600" dirty="0" smtClean="0"/>
              <a:t>) : (</a:t>
            </a:r>
            <a:r>
              <a:rPr lang="en-US" altLang="zh-CN" sz="1600" dirty="0"/>
              <a:t>max=b</a:t>
            </a:r>
            <a:r>
              <a:rPr lang="en-US" altLang="zh-CN" sz="1600" dirty="0" smtClean="0"/>
              <a:t>);  </a:t>
            </a:r>
            <a:r>
              <a:rPr lang="en-US" altLang="zh-CN" sz="1600" dirty="0" smtClean="0">
                <a:solidFill>
                  <a:srgbClr val="008000"/>
                </a:solidFill>
              </a:rPr>
              <a:t>//</a:t>
            </a:r>
            <a:r>
              <a:rPr lang="zh-CN" altLang="en-US" sz="1600" dirty="0">
                <a:solidFill>
                  <a:srgbClr val="008000"/>
                </a:solidFill>
              </a:rPr>
              <a:t>表达式</a:t>
            </a:r>
            <a:r>
              <a:rPr lang="en-US" altLang="zh-CN" sz="1600" dirty="0">
                <a:solidFill>
                  <a:srgbClr val="008000"/>
                </a:solidFill>
              </a:rPr>
              <a:t>2</a:t>
            </a:r>
            <a:r>
              <a:rPr lang="zh-CN" altLang="en-US" sz="1600" dirty="0">
                <a:solidFill>
                  <a:srgbClr val="008000"/>
                </a:solidFill>
              </a:rPr>
              <a:t>和表达式</a:t>
            </a:r>
            <a:r>
              <a:rPr lang="en-US" altLang="zh-CN" sz="1600" dirty="0">
                <a:solidFill>
                  <a:srgbClr val="008000"/>
                </a:solidFill>
              </a:rPr>
              <a:t>3</a:t>
            </a:r>
            <a:r>
              <a:rPr lang="zh-CN" altLang="en-US" sz="1600" dirty="0">
                <a:solidFill>
                  <a:srgbClr val="008000"/>
                </a:solidFill>
              </a:rPr>
              <a:t>是赋值表达式</a:t>
            </a:r>
            <a:endParaRPr lang="en-US" altLang="zh-CN" sz="1600" dirty="0">
              <a:solidFill>
                <a:srgbClr val="008000"/>
              </a:solidFill>
            </a:endParaRPr>
          </a:p>
        </p:txBody>
      </p:sp>
      <p:sp>
        <p:nvSpPr>
          <p:cNvPr id="32" name="文本框 31"/>
          <p:cNvSpPr txBox="1"/>
          <p:nvPr/>
        </p:nvSpPr>
        <p:spPr>
          <a:xfrm>
            <a:off x="4164546" y="1484784"/>
            <a:ext cx="335446" cy="369332"/>
          </a:xfrm>
          <a:prstGeom prst="rect">
            <a:avLst/>
          </a:prstGeom>
          <a:noFill/>
        </p:spPr>
        <p:txBody>
          <a:bodyPr wrap="square" rtlCol="0">
            <a:spAutoFit/>
          </a:bodyPr>
          <a:lstStyle/>
          <a:p>
            <a:r>
              <a:rPr lang="zh-CN" altLang="en-US" dirty="0" smtClean="0"/>
              <a:t>或</a:t>
            </a:r>
            <a:endParaRPr lang="zh-CN" altLang="en-US" dirty="0"/>
          </a:p>
        </p:txBody>
      </p:sp>
      <p:sp>
        <p:nvSpPr>
          <p:cNvPr id="6" name="矩形 5"/>
          <p:cNvSpPr/>
          <p:nvPr/>
        </p:nvSpPr>
        <p:spPr>
          <a:xfrm>
            <a:off x="7474773" y="3267309"/>
            <a:ext cx="697627" cy="369332"/>
          </a:xfrm>
          <a:prstGeom prst="rect">
            <a:avLst/>
          </a:prstGeom>
        </p:spPr>
        <p:txBody>
          <a:bodyPr wrap="none">
            <a:spAutoFit/>
          </a:bodyPr>
          <a:lstStyle/>
          <a:p>
            <a:r>
              <a:rPr lang="zh-CN" altLang="en-US" dirty="0"/>
              <a:t>假</a:t>
            </a:r>
            <a:r>
              <a:rPr lang="en-US" altLang="zh-CN" dirty="0"/>
              <a:t>(0)</a:t>
            </a:r>
            <a:endParaRPr lang="zh-CN" altLang="en-US" dirty="0"/>
          </a:p>
        </p:txBody>
      </p:sp>
    </p:spTree>
    <p:extLst>
      <p:ext uri="{BB962C8B-B14F-4D97-AF65-F5344CB8AC3E}">
        <p14:creationId xmlns:p14="http://schemas.microsoft.com/office/powerpoint/2010/main" val="1972558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2</a:t>
            </a:r>
            <a:r>
              <a:rPr lang="zh-CN" altLang="zh-CN" dirty="0"/>
              <a:t>）条件</a:t>
            </a:r>
            <a:r>
              <a:rPr lang="zh-CN" altLang="zh-CN" dirty="0" smtClean="0"/>
              <a:t>表达式嵌套</a:t>
            </a:r>
            <a:r>
              <a:rPr lang="zh-CN" altLang="en-US" dirty="0" smtClean="0"/>
              <a:t>使用</a:t>
            </a:r>
            <a:endParaRPr lang="zh-CN" altLang="en-US" dirty="0"/>
          </a:p>
        </p:txBody>
      </p:sp>
      <p:sp>
        <p:nvSpPr>
          <p:cNvPr id="3" name="内容占位符 2"/>
          <p:cNvSpPr>
            <a:spLocks noGrp="1"/>
          </p:cNvSpPr>
          <p:nvPr>
            <p:ph sz="quarter" idx="17"/>
          </p:nvPr>
        </p:nvSpPr>
        <p:spPr>
          <a:xfrm>
            <a:off x="0" y="2061691"/>
            <a:ext cx="9108504" cy="3815581"/>
          </a:xfrm>
        </p:spPr>
        <p:txBody>
          <a:bodyPr/>
          <a:lstStyle/>
          <a:p>
            <a:pPr>
              <a:lnSpc>
                <a:spcPct val="125000"/>
              </a:lnSpc>
            </a:pPr>
            <a:r>
              <a:rPr lang="zh-CN" altLang="zh-CN" sz="2000" dirty="0"/>
              <a:t>（</a:t>
            </a:r>
            <a:r>
              <a:rPr lang="en-US" altLang="zh-CN" sz="2000" dirty="0"/>
              <a:t>2</a:t>
            </a:r>
            <a:r>
              <a:rPr lang="zh-CN" altLang="zh-CN" sz="2000" dirty="0"/>
              <a:t>）</a:t>
            </a:r>
            <a:r>
              <a:rPr lang="zh-CN" altLang="zh-CN" sz="2000" dirty="0">
                <a:latin typeface="微软雅黑" panose="020B0503020204020204" pitchFamily="34" charset="-122"/>
                <a:ea typeface="微软雅黑" panose="020B0503020204020204" pitchFamily="34" charset="-122"/>
              </a:rPr>
              <a:t>条件表达式可以进行嵌套，多级嵌套采用</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自右向左</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结合</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ü"/>
            </a:pPr>
            <a:r>
              <a:rPr lang="zh-CN" altLang="zh-CN" sz="2000" dirty="0" smtClean="0">
                <a:latin typeface="微软雅黑" panose="020B0503020204020204" pitchFamily="34" charset="-122"/>
                <a:ea typeface="微软雅黑" panose="020B0503020204020204" pitchFamily="34" charset="-122"/>
              </a:rPr>
              <a:t>例如</a:t>
            </a:r>
            <a:r>
              <a:rPr lang="zh-CN" altLang="zh-CN"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3-11</a:t>
            </a:r>
            <a:r>
              <a:rPr lang="zh-CN" altLang="zh-CN"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行的条件</a:t>
            </a:r>
            <a:r>
              <a:rPr lang="zh-CN" altLang="zh-CN"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 grade=score</a:t>
            </a:r>
            <a:r>
              <a:rPr lang="en-US" altLang="zh-CN" sz="2000" dirty="0">
                <a:latin typeface="微软雅黑" panose="020B0503020204020204" pitchFamily="34" charset="-122"/>
                <a:ea typeface="微软雅黑" panose="020B0503020204020204" pitchFamily="34" charset="-122"/>
              </a:rPr>
              <a:t>&gt;=90?'A':score&gt;=80?'B':score&gt;=70?'C':score&gt;=60?'P':'F</a:t>
            </a:r>
            <a:r>
              <a:rPr lang="en-US" altLang="zh-CN" sz="2000" dirty="0" smtClean="0">
                <a:latin typeface="微软雅黑" panose="020B0503020204020204" pitchFamily="34" charset="-122"/>
                <a:ea typeface="微软雅黑" panose="020B0503020204020204" pitchFamily="34" charset="-122"/>
              </a:rPr>
              <a:t>';”</a:t>
            </a:r>
          </a:p>
          <a:p>
            <a:pPr marL="342900" indent="-342900">
              <a:lnSpc>
                <a:spcPct val="125000"/>
              </a:lnSpc>
              <a:buFont typeface="Wingdings" panose="05000000000000000000" pitchFamily="2" charset="2"/>
              <a:buChar char="ü"/>
            </a:pPr>
            <a:r>
              <a:rPr lang="zh-CN" altLang="zh-CN" sz="2000" dirty="0" smtClean="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运算符的优先级小于条件运算符</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上</a:t>
            </a:r>
            <a:r>
              <a:rPr lang="zh-CN" altLang="zh-CN" sz="2000" dirty="0">
                <a:latin typeface="微软雅黑" panose="020B0503020204020204" pitchFamily="34" charset="-122"/>
                <a:ea typeface="微软雅黑" panose="020B0503020204020204" pitchFamily="34" charset="-122"/>
              </a:rPr>
              <a:t>式等价于：</a:t>
            </a:r>
          </a:p>
          <a:p>
            <a:pPr marL="342900" indent="-342900">
              <a:lnSpc>
                <a:spcPct val="125000"/>
              </a:lnSpc>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grade=(score&gt;=90?'A':score&gt;=80?'B':score&gt;=70?'C':score&gt;=60?'P':'F');</a:t>
            </a:r>
            <a:endParaRPr lang="zh-CN" altLang="zh-CN" sz="2000"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ü"/>
            </a:pPr>
            <a:r>
              <a:rPr lang="zh-CN" altLang="zh-CN" sz="2000" dirty="0">
                <a:latin typeface="微软雅黑" panose="020B0503020204020204" pitchFamily="34" charset="-122"/>
                <a:ea typeface="微软雅黑" panose="020B0503020204020204" pitchFamily="34" charset="-122"/>
              </a:rPr>
              <a:t>按照条件运算符自右向左结合，该式计算顺序等价于：</a:t>
            </a:r>
          </a:p>
          <a:p>
            <a:pPr marL="342900" indent="-342900">
              <a:lnSpc>
                <a:spcPct val="125000"/>
              </a:lnSpc>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grade=(score&gt;=90?'A':(score&gt;=80?'B':(score&gt;=70?'C':(score&gt;=60?'P':'F'))));</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文本占位符 3"/>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3674902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endParaRPr lang="zh-CN" altLang="en-US"/>
          </a:p>
        </p:txBody>
      </p:sp>
      <p:sp>
        <p:nvSpPr>
          <p:cNvPr id="3" name="内容占位符 2"/>
          <p:cNvSpPr>
            <a:spLocks noGrp="1"/>
          </p:cNvSpPr>
          <p:nvPr>
            <p:ph sz="quarter" idx="17"/>
          </p:nvPr>
        </p:nvSpPr>
        <p:spPr>
          <a:xfrm>
            <a:off x="251520" y="1052736"/>
            <a:ext cx="8640960" cy="5256584"/>
          </a:xfrm>
          <a:solidFill>
            <a:schemeClr val="accent2"/>
          </a:solidFill>
        </p:spPr>
        <p:txBody>
          <a:bodyPr/>
          <a:lstStyle/>
          <a:p>
            <a:r>
              <a:rPr lang="zh-CN" altLang="zh-CN" sz="2400" dirty="0">
                <a:solidFill>
                  <a:schemeClr val="bg1"/>
                </a:solidFill>
              </a:rPr>
              <a:t>为提高销售业务人员的积极性，公司常常制定相应的激励措施，将业务人员的收入与其销售额挂钩，一般把收入分为基本工资和销售提成两部分，而提成部分又根据销售额设置不同的提成比例，以进一步激励业务人员多销售产品。比如，某公司就依据了上述的思想，设计了该公司销售提成方案：当销售额小于</a:t>
            </a:r>
            <a:r>
              <a:rPr lang="en-US" altLang="zh-CN" sz="2400" dirty="0">
                <a:solidFill>
                  <a:schemeClr val="bg1"/>
                </a:solidFill>
              </a:rPr>
              <a:t>10</a:t>
            </a:r>
            <a:r>
              <a:rPr lang="zh-CN" altLang="zh-CN" sz="2400" dirty="0">
                <a:solidFill>
                  <a:schemeClr val="bg1"/>
                </a:solidFill>
              </a:rPr>
              <a:t>万元，提成金额为销售额的</a:t>
            </a:r>
            <a:r>
              <a:rPr lang="en-US" altLang="zh-CN" sz="2400" dirty="0">
                <a:solidFill>
                  <a:schemeClr val="bg1"/>
                </a:solidFill>
              </a:rPr>
              <a:t>5%</a:t>
            </a:r>
            <a:r>
              <a:rPr lang="zh-CN" altLang="zh-CN" sz="2400" dirty="0">
                <a:solidFill>
                  <a:schemeClr val="bg1"/>
                </a:solidFill>
              </a:rPr>
              <a:t>；当销售额大于等于</a:t>
            </a:r>
            <a:r>
              <a:rPr lang="en-US" altLang="zh-CN" sz="2400" dirty="0">
                <a:solidFill>
                  <a:schemeClr val="bg1"/>
                </a:solidFill>
              </a:rPr>
              <a:t>10</a:t>
            </a:r>
            <a:r>
              <a:rPr lang="zh-CN" altLang="zh-CN" sz="2400" dirty="0">
                <a:solidFill>
                  <a:schemeClr val="bg1"/>
                </a:solidFill>
              </a:rPr>
              <a:t>万元而小于</a:t>
            </a:r>
            <a:r>
              <a:rPr lang="en-US" altLang="zh-CN" sz="2400" dirty="0">
                <a:solidFill>
                  <a:schemeClr val="bg1"/>
                </a:solidFill>
              </a:rPr>
              <a:t>20</a:t>
            </a:r>
            <a:r>
              <a:rPr lang="zh-CN" altLang="zh-CN" sz="2400" dirty="0">
                <a:solidFill>
                  <a:schemeClr val="bg1"/>
                </a:solidFill>
              </a:rPr>
              <a:t>万元，提成金额为销售额的</a:t>
            </a:r>
            <a:r>
              <a:rPr lang="en-US" altLang="zh-CN" sz="2400" dirty="0">
                <a:solidFill>
                  <a:schemeClr val="bg1"/>
                </a:solidFill>
              </a:rPr>
              <a:t>8%</a:t>
            </a:r>
            <a:r>
              <a:rPr lang="zh-CN" altLang="zh-CN" sz="2400" dirty="0">
                <a:solidFill>
                  <a:schemeClr val="bg1"/>
                </a:solidFill>
              </a:rPr>
              <a:t>；当销售额大于等于</a:t>
            </a:r>
            <a:r>
              <a:rPr lang="en-US" altLang="zh-CN" sz="2400" dirty="0">
                <a:solidFill>
                  <a:schemeClr val="bg1"/>
                </a:solidFill>
              </a:rPr>
              <a:t>20</a:t>
            </a:r>
            <a:r>
              <a:rPr lang="zh-CN" altLang="zh-CN" sz="2400" dirty="0">
                <a:solidFill>
                  <a:schemeClr val="bg1"/>
                </a:solidFill>
              </a:rPr>
              <a:t>万元而小于</a:t>
            </a:r>
            <a:r>
              <a:rPr lang="en-US" altLang="zh-CN" sz="2400" dirty="0">
                <a:solidFill>
                  <a:schemeClr val="bg1"/>
                </a:solidFill>
              </a:rPr>
              <a:t>40</a:t>
            </a:r>
            <a:r>
              <a:rPr lang="zh-CN" altLang="zh-CN" sz="2400" dirty="0">
                <a:solidFill>
                  <a:schemeClr val="bg1"/>
                </a:solidFill>
              </a:rPr>
              <a:t>万元，提成金额为销售额的</a:t>
            </a:r>
            <a:r>
              <a:rPr lang="en-US" altLang="zh-CN" sz="2400" dirty="0">
                <a:solidFill>
                  <a:schemeClr val="bg1"/>
                </a:solidFill>
              </a:rPr>
              <a:t>10%</a:t>
            </a:r>
            <a:r>
              <a:rPr lang="zh-CN" altLang="zh-CN" sz="2400" dirty="0">
                <a:solidFill>
                  <a:schemeClr val="bg1"/>
                </a:solidFill>
              </a:rPr>
              <a:t>；当销售额大于等于</a:t>
            </a:r>
            <a:r>
              <a:rPr lang="en-US" altLang="zh-CN" sz="2400" dirty="0">
                <a:solidFill>
                  <a:schemeClr val="bg1"/>
                </a:solidFill>
              </a:rPr>
              <a:t>40</a:t>
            </a:r>
            <a:r>
              <a:rPr lang="zh-CN" altLang="zh-CN" sz="2400" dirty="0">
                <a:solidFill>
                  <a:schemeClr val="bg1"/>
                </a:solidFill>
              </a:rPr>
              <a:t>万元，提成金额为销售额的</a:t>
            </a:r>
            <a:r>
              <a:rPr lang="en-US" altLang="zh-CN" sz="2400" dirty="0">
                <a:solidFill>
                  <a:schemeClr val="bg1"/>
                </a:solidFill>
              </a:rPr>
              <a:t>12%</a:t>
            </a:r>
            <a:r>
              <a:rPr lang="zh-CN" altLang="zh-CN" sz="2400" dirty="0">
                <a:solidFill>
                  <a:schemeClr val="bg1"/>
                </a:solidFill>
              </a:rPr>
              <a:t>。该公司的财务每个月需要根据销售业务人员的销售额计算他们的提成，由于业务人员较多，提成金额计算工作量很大，你能用本章所学的知识为该公司的财务部门编写一个</a:t>
            </a:r>
            <a:r>
              <a:rPr lang="en-US" altLang="zh-CN" sz="2400" dirty="0">
                <a:solidFill>
                  <a:schemeClr val="bg1"/>
                </a:solidFill>
              </a:rPr>
              <a:t>C</a:t>
            </a:r>
            <a:r>
              <a:rPr lang="zh-CN" altLang="zh-CN" sz="2400" dirty="0">
                <a:solidFill>
                  <a:schemeClr val="bg1"/>
                </a:solidFill>
              </a:rPr>
              <a:t>语言程序计算提成金额吗？分别用</a:t>
            </a:r>
            <a:r>
              <a:rPr lang="en-US" altLang="zh-CN" sz="2400" dirty="0">
                <a:solidFill>
                  <a:schemeClr val="bg1"/>
                </a:solidFill>
              </a:rPr>
              <a:t>if</a:t>
            </a:r>
            <a:r>
              <a:rPr lang="zh-CN" altLang="zh-CN" sz="2400" dirty="0">
                <a:solidFill>
                  <a:schemeClr val="bg1"/>
                </a:solidFill>
              </a:rPr>
              <a:t>结构和</a:t>
            </a:r>
            <a:r>
              <a:rPr lang="en-US" altLang="zh-CN" sz="2400" dirty="0">
                <a:solidFill>
                  <a:schemeClr val="bg1"/>
                </a:solidFill>
              </a:rPr>
              <a:t>switch</a:t>
            </a:r>
            <a:r>
              <a:rPr lang="zh-CN" altLang="zh-CN" sz="2400" dirty="0">
                <a:solidFill>
                  <a:schemeClr val="bg1"/>
                </a:solidFill>
              </a:rPr>
              <a:t>结构实现提成金额计算程序，输入为业务人员的销售额，输出为该人员的提成金额。</a:t>
            </a:r>
          </a:p>
          <a:p>
            <a:endParaRPr lang="zh-CN" altLang="en-US" dirty="0"/>
          </a:p>
        </p:txBody>
      </p:sp>
      <p:sp>
        <p:nvSpPr>
          <p:cNvPr id="4" name="文本占位符 3"/>
          <p:cNvSpPr>
            <a:spLocks noGrp="1"/>
          </p:cNvSpPr>
          <p:nvPr>
            <p:ph type="body" sz="quarter" idx="13"/>
          </p:nvPr>
        </p:nvSpPr>
        <p:spPr>
          <a:xfrm>
            <a:off x="107504" y="116632"/>
            <a:ext cx="8784976" cy="543271"/>
          </a:xfrm>
        </p:spPr>
        <p:txBody>
          <a:bodyPr/>
          <a:lstStyle/>
          <a:p>
            <a:pPr marL="0" lvl="1" indent="0">
              <a:buNone/>
            </a:pPr>
            <a:r>
              <a:rPr lang="en-US" altLang="zh-CN" b="1" dirty="0" smtClean="0">
                <a:solidFill>
                  <a:schemeClr val="bg1"/>
                </a:solidFill>
                <a:latin typeface="微软雅黑" panose="020B0503020204020204" pitchFamily="34" charset="-122"/>
                <a:ea typeface="微软雅黑" panose="020B0503020204020204" pitchFamily="34" charset="-122"/>
              </a:rPr>
              <a:t>3.7</a:t>
            </a:r>
            <a:r>
              <a:rPr lang="zh-CN" altLang="zh-CN" b="1" dirty="0" smtClean="0">
                <a:solidFill>
                  <a:schemeClr val="bg1"/>
                </a:solidFill>
                <a:latin typeface="微软雅黑" panose="020B0503020204020204" pitchFamily="34" charset="-122"/>
                <a:ea typeface="微软雅黑" panose="020B0503020204020204" pitchFamily="34" charset="-122"/>
              </a:rPr>
              <a:t>案例</a:t>
            </a:r>
            <a:r>
              <a:rPr lang="zh-CN" altLang="zh-CN" b="1" dirty="0">
                <a:solidFill>
                  <a:schemeClr val="bg1"/>
                </a:solidFill>
                <a:latin typeface="微软雅黑" panose="020B0503020204020204" pitchFamily="34" charset="-122"/>
                <a:ea typeface="微软雅黑" panose="020B0503020204020204" pitchFamily="34" charset="-122"/>
              </a:rPr>
              <a:t>项目</a:t>
            </a:r>
            <a:r>
              <a:rPr lang="en-US" altLang="zh-CN" b="1" dirty="0">
                <a:solidFill>
                  <a:schemeClr val="bg1"/>
                </a:solidFill>
                <a:latin typeface="微软雅黑" panose="020B0503020204020204" pitchFamily="34" charset="-122"/>
                <a:ea typeface="微软雅黑" panose="020B0503020204020204" pitchFamily="34" charset="-122"/>
              </a:rPr>
              <a:t>——</a:t>
            </a:r>
            <a:r>
              <a:rPr lang="zh-CN" altLang="zh-CN" b="1" dirty="0">
                <a:solidFill>
                  <a:schemeClr val="bg1"/>
                </a:solidFill>
                <a:latin typeface="微软雅黑" panose="020B0503020204020204" pitchFamily="34" charset="-122"/>
                <a:ea typeface="微软雅黑" panose="020B0503020204020204" pitchFamily="34" charset="-122"/>
              </a:rPr>
              <a:t>用</a:t>
            </a:r>
            <a:r>
              <a:rPr lang="en-US" altLang="zh-CN" b="1" dirty="0">
                <a:solidFill>
                  <a:schemeClr val="bg1"/>
                </a:solidFill>
                <a:latin typeface="微软雅黑" panose="020B0503020204020204" pitchFamily="34" charset="-122"/>
                <a:ea typeface="微软雅黑" panose="020B0503020204020204" pitchFamily="34" charset="-122"/>
              </a:rPr>
              <a:t>if</a:t>
            </a:r>
            <a:r>
              <a:rPr lang="zh-CN" altLang="zh-CN"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switch</a:t>
            </a:r>
            <a:r>
              <a:rPr lang="zh-CN" altLang="zh-CN" b="1" dirty="0">
                <a:solidFill>
                  <a:schemeClr val="bg1"/>
                </a:solidFill>
                <a:latin typeface="微软雅黑" panose="020B0503020204020204" pitchFamily="34" charset="-122"/>
                <a:ea typeface="微软雅黑" panose="020B0503020204020204" pitchFamily="34" charset="-122"/>
              </a:rPr>
              <a:t>结构实现销售提成计算</a:t>
            </a:r>
          </a:p>
          <a:p>
            <a:endParaRPr lang="zh-CN" altLang="en-US" dirty="0"/>
          </a:p>
        </p:txBody>
      </p:sp>
    </p:spTree>
    <p:extLst>
      <p:ext uri="{BB962C8B-B14F-4D97-AF65-F5344CB8AC3E}">
        <p14:creationId xmlns:p14="http://schemas.microsoft.com/office/powerpoint/2010/main" val="1808565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1</a:t>
            </a:r>
            <a:r>
              <a:rPr lang="zh-CN" altLang="zh-CN" dirty="0"/>
              <a:t>）用</a:t>
            </a:r>
            <a:r>
              <a:rPr lang="en-US" altLang="zh-CN" dirty="0"/>
              <a:t>if</a:t>
            </a:r>
            <a:r>
              <a:rPr lang="zh-CN" altLang="zh-CN" dirty="0"/>
              <a:t>结构实现</a:t>
            </a:r>
          </a:p>
          <a:p>
            <a:endParaRPr lang="zh-CN" altLang="en-US" dirty="0"/>
          </a:p>
        </p:txBody>
      </p:sp>
      <p:sp>
        <p:nvSpPr>
          <p:cNvPr id="3" name="内容占位符 2"/>
          <p:cNvSpPr>
            <a:spLocks noGrp="1"/>
          </p:cNvSpPr>
          <p:nvPr>
            <p:ph sz="quarter" idx="17"/>
          </p:nvPr>
        </p:nvSpPr>
        <p:spPr>
          <a:xfrm>
            <a:off x="107504" y="1917675"/>
            <a:ext cx="5040560" cy="3815581"/>
          </a:xfrm>
        </p:spPr>
        <p:txBody>
          <a:bodyPr/>
          <a:lstStyle/>
          <a:p>
            <a:pPr lvl="0"/>
            <a:r>
              <a:rPr lang="en-US" altLang="zh-CN" sz="1800" dirty="0"/>
              <a:t>#include &lt;</a:t>
            </a:r>
            <a:r>
              <a:rPr lang="en-US" altLang="zh-CN" sz="1800" dirty="0" err="1"/>
              <a:t>stdio.h</a:t>
            </a:r>
            <a:r>
              <a:rPr lang="en-US" altLang="zh-CN" sz="1800" dirty="0"/>
              <a:t>&gt;</a:t>
            </a:r>
            <a:endParaRPr lang="zh-CN" altLang="zh-CN" sz="1800" dirty="0"/>
          </a:p>
          <a:p>
            <a:pPr lvl="0"/>
            <a:r>
              <a:rPr lang="en-US" altLang="zh-CN" sz="1800" dirty="0" err="1"/>
              <a:t>int</a:t>
            </a:r>
            <a:r>
              <a:rPr lang="en-US" altLang="zh-CN" sz="1800" dirty="0"/>
              <a:t> main(){</a:t>
            </a:r>
            <a:endParaRPr lang="zh-CN" altLang="zh-CN" sz="1800" dirty="0"/>
          </a:p>
          <a:p>
            <a:pPr lvl="0"/>
            <a:r>
              <a:rPr lang="en-US" altLang="zh-CN" sz="1800" dirty="0"/>
              <a:t>float </a:t>
            </a:r>
            <a:r>
              <a:rPr lang="en-US" altLang="zh-CN" sz="1800" dirty="0" err="1"/>
              <a:t>fSale</a:t>
            </a:r>
            <a:r>
              <a:rPr lang="en-US" altLang="zh-CN" sz="1800" dirty="0"/>
              <a:t>, </a:t>
            </a:r>
            <a:r>
              <a:rPr lang="en-US" altLang="zh-CN" sz="1800" dirty="0" err="1"/>
              <a:t>fCommission</a:t>
            </a:r>
            <a:r>
              <a:rPr lang="en-US" altLang="zh-CN" sz="1800" dirty="0"/>
              <a:t>, </a:t>
            </a:r>
            <a:r>
              <a:rPr lang="en-US" altLang="zh-CN" sz="1800" dirty="0" err="1"/>
              <a:t>fRate</a:t>
            </a:r>
            <a:r>
              <a:rPr lang="en-US" altLang="zh-CN" sz="1800" dirty="0"/>
              <a:t>;</a:t>
            </a:r>
            <a:endParaRPr lang="zh-CN" altLang="zh-CN" sz="1800" dirty="0"/>
          </a:p>
          <a:p>
            <a:pPr lvl="0"/>
            <a:r>
              <a:rPr lang="en-US" altLang="zh-CN" sz="1800" i="1" dirty="0" err="1"/>
              <a:t>printf</a:t>
            </a:r>
            <a:r>
              <a:rPr lang="en-US" altLang="zh-CN" sz="1800" dirty="0"/>
              <a:t>("</a:t>
            </a:r>
            <a:r>
              <a:rPr lang="zh-CN" altLang="zh-CN" sz="1800" dirty="0"/>
              <a:t>请输入业务员本月的销售额（万元）：</a:t>
            </a:r>
            <a:r>
              <a:rPr lang="en-US" altLang="zh-CN" sz="1800" dirty="0"/>
              <a:t>");</a:t>
            </a:r>
            <a:endParaRPr lang="zh-CN" altLang="zh-CN" sz="1800" dirty="0"/>
          </a:p>
          <a:p>
            <a:pPr lvl="0"/>
            <a:r>
              <a:rPr lang="en-US" altLang="zh-CN" sz="1800" i="1" dirty="0" err="1"/>
              <a:t>scanf</a:t>
            </a:r>
            <a:r>
              <a:rPr lang="en-US" altLang="zh-CN" sz="1800" dirty="0"/>
              <a:t>("%f", &amp;</a:t>
            </a:r>
            <a:r>
              <a:rPr lang="en-US" altLang="zh-CN" sz="1800" dirty="0" err="1"/>
              <a:t>fSale</a:t>
            </a:r>
            <a:r>
              <a:rPr lang="en-US" altLang="zh-CN" sz="1800" dirty="0"/>
              <a:t>);</a:t>
            </a:r>
            <a:endParaRPr lang="zh-CN" altLang="zh-CN" sz="1800" dirty="0"/>
          </a:p>
          <a:p>
            <a:pPr lvl="0"/>
            <a:r>
              <a:rPr lang="en-US" altLang="zh-CN" sz="1800" dirty="0"/>
              <a:t>if(</a:t>
            </a:r>
            <a:r>
              <a:rPr lang="en-US" altLang="zh-CN" sz="1800" dirty="0" err="1"/>
              <a:t>fSale</a:t>
            </a:r>
            <a:r>
              <a:rPr lang="en-US" altLang="zh-CN" sz="1800" dirty="0"/>
              <a:t> &lt; 10)</a:t>
            </a:r>
            <a:endParaRPr lang="zh-CN" altLang="zh-CN" sz="1800" dirty="0"/>
          </a:p>
          <a:p>
            <a:pPr lvl="0"/>
            <a:r>
              <a:rPr lang="en-US" altLang="zh-CN" sz="1800" dirty="0"/>
              <a:t>    </a:t>
            </a:r>
            <a:r>
              <a:rPr lang="en-US" altLang="zh-CN" sz="1800" dirty="0" err="1"/>
              <a:t>fRate</a:t>
            </a:r>
            <a:r>
              <a:rPr lang="en-US" altLang="zh-CN" sz="1800" dirty="0"/>
              <a:t> = 0.05;</a:t>
            </a:r>
            <a:endParaRPr lang="zh-CN" altLang="zh-CN" sz="1800" dirty="0"/>
          </a:p>
          <a:p>
            <a:pPr lvl="0"/>
            <a:r>
              <a:rPr lang="en-US" altLang="zh-CN" sz="1800" dirty="0"/>
              <a:t>else if(</a:t>
            </a:r>
            <a:r>
              <a:rPr lang="en-US" altLang="zh-CN" sz="1800" dirty="0" err="1"/>
              <a:t>fSale</a:t>
            </a:r>
            <a:r>
              <a:rPr lang="en-US" altLang="zh-CN" sz="1800" dirty="0"/>
              <a:t> &lt; 20)</a:t>
            </a:r>
            <a:endParaRPr lang="zh-CN" altLang="zh-CN" sz="1800" dirty="0"/>
          </a:p>
          <a:p>
            <a:pPr lvl="0"/>
            <a:r>
              <a:rPr lang="en-US" altLang="zh-CN" sz="1800" dirty="0"/>
              <a:t>    </a:t>
            </a:r>
            <a:r>
              <a:rPr lang="en-US" altLang="zh-CN" sz="1800" dirty="0" err="1"/>
              <a:t>fRate</a:t>
            </a:r>
            <a:r>
              <a:rPr lang="en-US" altLang="zh-CN" sz="1800" dirty="0"/>
              <a:t> = 0.08;</a:t>
            </a:r>
            <a:endParaRPr lang="zh-CN" altLang="zh-CN" sz="1800" dirty="0"/>
          </a:p>
          <a:p>
            <a:pPr lvl="0"/>
            <a:r>
              <a:rPr lang="en-US" altLang="zh-CN" sz="1800" dirty="0"/>
              <a:t>else if(</a:t>
            </a:r>
            <a:r>
              <a:rPr lang="en-US" altLang="zh-CN" sz="1800" dirty="0" err="1"/>
              <a:t>fSale</a:t>
            </a:r>
            <a:r>
              <a:rPr lang="en-US" altLang="zh-CN" sz="1800" dirty="0"/>
              <a:t> &lt; 40)</a:t>
            </a:r>
            <a:endParaRPr lang="zh-CN" altLang="zh-CN" sz="1800" dirty="0"/>
          </a:p>
          <a:p>
            <a:pPr lvl="0"/>
            <a:r>
              <a:rPr lang="en-US" altLang="zh-CN" sz="1800" dirty="0"/>
              <a:t>    </a:t>
            </a:r>
            <a:r>
              <a:rPr lang="en-US" altLang="zh-CN" sz="1800" dirty="0" err="1"/>
              <a:t>fRate</a:t>
            </a:r>
            <a:r>
              <a:rPr lang="en-US" altLang="zh-CN" sz="1800" dirty="0"/>
              <a:t> = 0.1;</a:t>
            </a:r>
            <a:endParaRPr lang="zh-CN" altLang="zh-CN" sz="1800" dirty="0"/>
          </a:p>
          <a:p>
            <a:pPr lvl="0"/>
            <a:r>
              <a:rPr lang="en-US" altLang="zh-CN" sz="1800" dirty="0"/>
              <a:t>else</a:t>
            </a:r>
            <a:endParaRPr lang="zh-CN" altLang="zh-CN" sz="1800" dirty="0"/>
          </a:p>
          <a:p>
            <a:endParaRPr lang="zh-CN" altLang="en-US" dirty="0"/>
          </a:p>
        </p:txBody>
      </p:sp>
      <p:sp>
        <p:nvSpPr>
          <p:cNvPr id="4" name="文本占位符 3"/>
          <p:cNvSpPr>
            <a:spLocks noGrp="1"/>
          </p:cNvSpPr>
          <p:nvPr>
            <p:ph type="body" sz="quarter" idx="13"/>
          </p:nvPr>
        </p:nvSpPr>
        <p:spPr/>
        <p:txBody>
          <a:bodyPr/>
          <a:lstStyle/>
          <a:p>
            <a:endParaRPr lang="zh-CN" altLang="en-US"/>
          </a:p>
        </p:txBody>
      </p:sp>
      <p:sp>
        <p:nvSpPr>
          <p:cNvPr id="7" name="矩形 6"/>
          <p:cNvSpPr/>
          <p:nvPr/>
        </p:nvSpPr>
        <p:spPr>
          <a:xfrm>
            <a:off x="5508104" y="1988840"/>
            <a:ext cx="3600400" cy="2135841"/>
          </a:xfrm>
          <a:prstGeom prst="rect">
            <a:avLst/>
          </a:prstGeom>
        </p:spPr>
        <p:txBody>
          <a:bodyPr wrap="square">
            <a:spAutoFit/>
          </a:bodyPr>
          <a:lstStyle/>
          <a:p>
            <a:pPr lvl="0">
              <a:lnSpc>
                <a:spcPct val="125000"/>
              </a:lnSpc>
            </a:pPr>
            <a:r>
              <a:rPr lang="en-US" altLang="zh-CN" dirty="0"/>
              <a:t> </a:t>
            </a:r>
            <a:r>
              <a:rPr lang="en-US" altLang="zh-CN" dirty="0" err="1"/>
              <a:t>fRate</a:t>
            </a:r>
            <a:r>
              <a:rPr lang="en-US" altLang="zh-CN" dirty="0"/>
              <a:t> = 0.12;</a:t>
            </a:r>
            <a:endParaRPr lang="zh-CN" altLang="zh-CN" dirty="0"/>
          </a:p>
          <a:p>
            <a:pPr lvl="0">
              <a:lnSpc>
                <a:spcPct val="125000"/>
              </a:lnSpc>
            </a:pPr>
            <a:r>
              <a:rPr lang="en-US" altLang="zh-CN" dirty="0"/>
              <a:t>  </a:t>
            </a:r>
            <a:r>
              <a:rPr lang="en-US" altLang="zh-CN" dirty="0" err="1"/>
              <a:t>fCommission</a:t>
            </a:r>
            <a:r>
              <a:rPr lang="en-US" altLang="zh-CN" dirty="0"/>
              <a:t> = </a:t>
            </a:r>
            <a:r>
              <a:rPr lang="en-US" altLang="zh-CN" dirty="0" err="1"/>
              <a:t>fSale</a:t>
            </a:r>
            <a:r>
              <a:rPr lang="en-US" altLang="zh-CN" dirty="0"/>
              <a:t> * </a:t>
            </a:r>
            <a:r>
              <a:rPr lang="en-US" altLang="zh-CN" dirty="0" err="1"/>
              <a:t>fRate</a:t>
            </a:r>
            <a:r>
              <a:rPr lang="en-US" altLang="zh-CN" dirty="0"/>
              <a:t>;</a:t>
            </a:r>
            <a:endParaRPr lang="zh-CN" altLang="zh-CN" dirty="0"/>
          </a:p>
          <a:p>
            <a:pPr lvl="0">
              <a:lnSpc>
                <a:spcPct val="125000"/>
              </a:lnSpc>
            </a:pPr>
            <a:r>
              <a:rPr lang="en-US" altLang="zh-CN" i="1" dirty="0" err="1"/>
              <a:t>printf</a:t>
            </a:r>
            <a:r>
              <a:rPr lang="en-US" altLang="zh-CN" dirty="0"/>
              <a:t>("</a:t>
            </a:r>
            <a:r>
              <a:rPr lang="zh-CN" altLang="zh-CN" dirty="0"/>
              <a:t>该业务员本月的提成金额为：</a:t>
            </a:r>
            <a:r>
              <a:rPr lang="en-US" altLang="zh-CN" dirty="0"/>
              <a:t> %f</a:t>
            </a:r>
            <a:r>
              <a:rPr lang="zh-CN" altLang="zh-CN" dirty="0"/>
              <a:t>万元</a:t>
            </a:r>
            <a:r>
              <a:rPr lang="en-US" altLang="zh-CN" dirty="0"/>
              <a:t>\n", </a:t>
            </a:r>
            <a:r>
              <a:rPr lang="en-US" altLang="zh-CN" dirty="0" err="1"/>
              <a:t>fCommission</a:t>
            </a:r>
            <a:r>
              <a:rPr lang="en-US" altLang="zh-CN" dirty="0"/>
              <a:t>);</a:t>
            </a:r>
            <a:endParaRPr lang="zh-CN" altLang="zh-CN" dirty="0"/>
          </a:p>
          <a:p>
            <a:pPr lvl="0">
              <a:lnSpc>
                <a:spcPct val="125000"/>
              </a:lnSpc>
            </a:pPr>
            <a:r>
              <a:rPr lang="en-US" altLang="zh-CN" dirty="0"/>
              <a:t>  return 0;</a:t>
            </a:r>
            <a:endParaRPr lang="zh-CN" altLang="zh-CN" dirty="0"/>
          </a:p>
          <a:p>
            <a:pPr lvl="0">
              <a:lnSpc>
                <a:spcPct val="125000"/>
              </a:lnSpc>
            </a:pPr>
            <a:r>
              <a:rPr lang="en-US" altLang="zh-CN" dirty="0"/>
              <a:t>}</a:t>
            </a:r>
            <a:endParaRPr lang="zh-CN" altLang="en-US" dirty="0"/>
          </a:p>
        </p:txBody>
      </p:sp>
    </p:spTree>
    <p:extLst>
      <p:ext uri="{BB962C8B-B14F-4D97-AF65-F5344CB8AC3E}">
        <p14:creationId xmlns:p14="http://schemas.microsoft.com/office/powerpoint/2010/main" val="25094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83506A5D-B0D9-756D-566A-483D43902491}"/>
              </a:ext>
            </a:extLst>
          </p:cNvPr>
          <p:cNvSpPr>
            <a:spLocks noGrp="1"/>
          </p:cNvSpPr>
          <p:nvPr>
            <p:ph type="body" sz="quarter" idx="17"/>
          </p:nvPr>
        </p:nvSpPr>
        <p:spPr>
          <a:xfrm>
            <a:off x="539750" y="1988840"/>
            <a:ext cx="8280400" cy="1296144"/>
          </a:xfrm>
        </p:spPr>
        <p:txBody>
          <a:bodyPr/>
          <a:lstStyle/>
          <a:p>
            <a:r>
              <a:rPr lang="zh-CN" altLang="zh-CN" dirty="0"/>
              <a:t>单分支</a:t>
            </a:r>
            <a:r>
              <a:rPr lang="en-US" altLang="zh-CN" dirty="0"/>
              <a:t>if</a:t>
            </a:r>
            <a:r>
              <a:rPr lang="zh-CN" altLang="zh-CN" dirty="0"/>
              <a:t>语句的一般格式为：</a:t>
            </a:r>
          </a:p>
          <a:p>
            <a:pPr marL="0" indent="0">
              <a:buNone/>
            </a:pPr>
            <a:r>
              <a:rPr lang="en-US" altLang="zh-CN" dirty="0"/>
              <a:t>if(</a:t>
            </a:r>
            <a:r>
              <a:rPr lang="zh-CN" altLang="zh-CN" dirty="0"/>
              <a:t>表达式</a:t>
            </a:r>
            <a:r>
              <a:rPr lang="en-US" altLang="zh-CN" dirty="0"/>
              <a:t>)</a:t>
            </a:r>
            <a:endParaRPr lang="zh-CN" altLang="zh-CN" dirty="0"/>
          </a:p>
          <a:p>
            <a:pPr marL="0" indent="0">
              <a:buNone/>
            </a:pPr>
            <a:r>
              <a:rPr lang="en-US" altLang="zh-CN" dirty="0"/>
              <a:t>{</a:t>
            </a:r>
            <a:endParaRPr lang="zh-CN" altLang="zh-CN" dirty="0"/>
          </a:p>
          <a:p>
            <a:pPr marL="0" indent="0">
              <a:buNone/>
            </a:pPr>
            <a:r>
              <a:rPr lang="zh-CN" altLang="zh-CN" dirty="0"/>
              <a:t>语句组</a:t>
            </a:r>
          </a:p>
          <a:p>
            <a:pPr marL="0" indent="0">
              <a:buNone/>
            </a:pPr>
            <a:r>
              <a:rPr lang="en-US" altLang="zh-CN" dirty="0"/>
              <a:t>}</a:t>
            </a:r>
            <a:endParaRPr lang="zh-CN" altLang="zh-CN" dirty="0"/>
          </a:p>
          <a:p>
            <a:pPr marL="0" indent="0">
              <a:buNone/>
            </a:pPr>
            <a:endParaRPr lang="zh-CN" altLang="en-US" dirty="0"/>
          </a:p>
        </p:txBody>
      </p:sp>
      <p:sp>
        <p:nvSpPr>
          <p:cNvPr id="3" name="文本占位符 2">
            <a:extLst>
              <a:ext uri="{FF2B5EF4-FFF2-40B4-BE49-F238E27FC236}">
                <a16:creationId xmlns:a16="http://schemas.microsoft.com/office/drawing/2014/main" xmlns="" id="{0BEB62DA-F36B-8FD1-8957-11C7345678DD}"/>
              </a:ext>
            </a:extLst>
          </p:cNvPr>
          <p:cNvSpPr>
            <a:spLocks noGrp="1"/>
          </p:cNvSpPr>
          <p:nvPr>
            <p:ph type="body" sz="quarter" idx="13"/>
          </p:nvPr>
        </p:nvSpPr>
        <p:spPr/>
        <p:txBody>
          <a:bodyPr/>
          <a:lstStyle/>
          <a:p>
            <a:r>
              <a:rPr lang="zh-CN" altLang="en-US" sz="3200" b="1" dirty="0" smtClean="0">
                <a:solidFill>
                  <a:schemeClr val="bg1"/>
                </a:solidFill>
                <a:latin typeface="微软雅黑" pitchFamily="34" charset="-122"/>
                <a:ea typeface="微软雅黑" pitchFamily="34" charset="-122"/>
              </a:rPr>
              <a:t>单分支选择结构</a:t>
            </a:r>
            <a:endParaRPr lang="zh-CN" altLang="en-US" sz="3200" b="1" dirty="0">
              <a:solidFill>
                <a:schemeClr val="bg1"/>
              </a:solidFill>
              <a:latin typeface="微软雅黑" pitchFamily="34" charset="-122"/>
              <a:ea typeface="微软雅黑" pitchFamily="34" charset="-122"/>
            </a:endParaRPr>
          </a:p>
        </p:txBody>
      </p:sp>
      <p:sp>
        <p:nvSpPr>
          <p:cNvPr id="4" name="文本占位符 3">
            <a:extLst>
              <a:ext uri="{FF2B5EF4-FFF2-40B4-BE49-F238E27FC236}">
                <a16:creationId xmlns:a16="http://schemas.microsoft.com/office/drawing/2014/main" xmlns="" id="{B0011607-5E32-D04C-04A0-B5788B407F30}"/>
              </a:ext>
            </a:extLst>
          </p:cNvPr>
          <p:cNvSpPr>
            <a:spLocks noGrp="1"/>
          </p:cNvSpPr>
          <p:nvPr>
            <p:ph type="body" sz="quarter" idx="16"/>
          </p:nvPr>
        </p:nvSpPr>
        <p:spPr/>
        <p:txBody>
          <a:bodyPr/>
          <a:lstStyle/>
          <a:p>
            <a:r>
              <a:rPr lang="zh-CN" altLang="zh-CN" dirty="0"/>
              <a:t>（</a:t>
            </a:r>
            <a:r>
              <a:rPr lang="en-US" altLang="zh-CN" dirty="0"/>
              <a:t>1</a:t>
            </a:r>
            <a:r>
              <a:rPr lang="zh-CN" altLang="zh-CN" dirty="0"/>
              <a:t>）单分支</a:t>
            </a:r>
            <a:r>
              <a:rPr lang="en-US" altLang="zh-CN" dirty="0"/>
              <a:t>if</a:t>
            </a:r>
            <a:r>
              <a:rPr lang="zh-CN" altLang="zh-CN" dirty="0"/>
              <a:t>语句的格式</a:t>
            </a:r>
          </a:p>
        </p:txBody>
      </p:sp>
      <p:sp>
        <p:nvSpPr>
          <p:cNvPr id="29" name="矩形 28"/>
          <p:cNvSpPr/>
          <p:nvPr/>
        </p:nvSpPr>
        <p:spPr>
          <a:xfrm>
            <a:off x="4788024" y="2132856"/>
            <a:ext cx="4032448" cy="3416320"/>
          </a:xfrm>
          <a:prstGeom prst="rect">
            <a:avLst/>
          </a:prstGeom>
        </p:spPr>
        <p:txBody>
          <a:bodyPr wrap="square">
            <a:spAutoFit/>
          </a:bodyPr>
          <a:lstStyle/>
          <a:p>
            <a:r>
              <a:rPr lang="zh-CN" altLang="zh-CN" sz="2400" b="1" dirty="0">
                <a:latin typeface="微软雅黑" pitchFamily="34" charset="-122"/>
                <a:ea typeface="微软雅黑" pitchFamily="34" charset="-122"/>
              </a:rPr>
              <a:t>说明：</a:t>
            </a:r>
          </a:p>
          <a:p>
            <a:pPr lvl="0"/>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表达式可以是任意表达式，用来判断条件是否满足，表达式的值为</a:t>
            </a:r>
            <a:r>
              <a:rPr lang="en-US" altLang="zh-CN" sz="2400" b="1" dirty="0">
                <a:latin typeface="微软雅黑" pitchFamily="34" charset="-122"/>
                <a:ea typeface="微软雅黑" pitchFamily="34" charset="-122"/>
              </a:rPr>
              <a:t>0</a:t>
            </a:r>
            <a:r>
              <a:rPr lang="zh-CN" altLang="zh-CN" sz="2400" b="1" dirty="0">
                <a:latin typeface="微软雅黑" pitchFamily="34" charset="-122"/>
                <a:ea typeface="微软雅黑" pitchFamily="34" charset="-122"/>
              </a:rPr>
              <a:t>，表示条件不满足，表达式的值非</a:t>
            </a:r>
            <a:r>
              <a:rPr lang="en-US" altLang="zh-CN" sz="2400" b="1" dirty="0">
                <a:latin typeface="微软雅黑" pitchFamily="34" charset="-122"/>
                <a:ea typeface="微软雅黑" pitchFamily="34" charset="-122"/>
              </a:rPr>
              <a:t>0</a:t>
            </a:r>
            <a:r>
              <a:rPr lang="zh-CN" altLang="zh-CN" sz="2400" b="1" dirty="0">
                <a:latin typeface="微软雅黑" pitchFamily="34" charset="-122"/>
                <a:ea typeface="微软雅黑" pitchFamily="34" charset="-122"/>
              </a:rPr>
              <a:t>，表示条件满足；</a:t>
            </a:r>
          </a:p>
          <a:p>
            <a:pPr lvl="0"/>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语句组可以是任意合法的</a:t>
            </a:r>
            <a:r>
              <a:rPr lang="en-US" altLang="zh-CN" sz="2400" b="1" dirty="0">
                <a:latin typeface="微软雅黑" pitchFamily="34" charset="-122"/>
                <a:ea typeface="微软雅黑" pitchFamily="34" charset="-122"/>
              </a:rPr>
              <a:t>C</a:t>
            </a:r>
            <a:r>
              <a:rPr lang="zh-CN" altLang="zh-CN" sz="2400" b="1" dirty="0">
                <a:latin typeface="微软雅黑" pitchFamily="34" charset="-122"/>
                <a:ea typeface="微软雅黑" pitchFamily="34" charset="-122"/>
              </a:rPr>
              <a:t>语言语句，如果是单条语句，可以省略大括号。</a:t>
            </a:r>
          </a:p>
        </p:txBody>
      </p:sp>
    </p:spTree>
    <p:extLst>
      <p:ext uri="{BB962C8B-B14F-4D97-AF65-F5344CB8AC3E}">
        <p14:creationId xmlns:p14="http://schemas.microsoft.com/office/powerpoint/2010/main" val="260203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2</a:t>
            </a:r>
            <a:r>
              <a:rPr lang="zh-CN" altLang="zh-CN" dirty="0"/>
              <a:t>）用</a:t>
            </a:r>
            <a:r>
              <a:rPr lang="en-US" altLang="zh-CN" dirty="0"/>
              <a:t>switch</a:t>
            </a:r>
            <a:r>
              <a:rPr lang="zh-CN" altLang="zh-CN" dirty="0"/>
              <a:t>结构</a:t>
            </a:r>
            <a:r>
              <a:rPr lang="zh-CN" altLang="zh-CN" dirty="0" smtClean="0"/>
              <a:t>实现</a:t>
            </a:r>
            <a:endParaRPr lang="zh-CN" altLang="en-US" dirty="0"/>
          </a:p>
        </p:txBody>
      </p:sp>
      <p:sp>
        <p:nvSpPr>
          <p:cNvPr id="3" name="内容占位符 2"/>
          <p:cNvSpPr>
            <a:spLocks noGrp="1"/>
          </p:cNvSpPr>
          <p:nvPr>
            <p:ph sz="quarter" idx="17"/>
          </p:nvPr>
        </p:nvSpPr>
        <p:spPr/>
        <p:txBody>
          <a:bodyPr/>
          <a:lstStyle/>
          <a:p>
            <a:r>
              <a:rPr lang="zh-CN" altLang="zh-CN" sz="2400" dirty="0"/>
              <a:t>提成比例</a:t>
            </a:r>
            <a:r>
              <a:rPr lang="zh-CN" altLang="zh-CN" sz="2400" dirty="0" smtClean="0"/>
              <a:t>与销售额关系</a:t>
            </a:r>
            <a:endParaRPr lang="en-US" altLang="zh-CN" sz="2400" dirty="0" smtClean="0"/>
          </a:p>
          <a:p>
            <a:endParaRPr lang="zh-CN" altLang="en-US" dirty="0"/>
          </a:p>
        </p:txBody>
      </p:sp>
      <p:sp>
        <p:nvSpPr>
          <p:cNvPr id="4" name="文本占位符 3"/>
          <p:cNvSpPr>
            <a:spLocks noGrp="1"/>
          </p:cNvSpPr>
          <p:nvPr>
            <p:ph type="body" sz="quarter" idx="13"/>
          </p:nvPr>
        </p:nvSpPr>
        <p:spPr/>
        <p:txBody>
          <a:bodyPr/>
          <a:lstStyle/>
          <a:p>
            <a:endParaRPr lang="zh-CN" altLang="en-US"/>
          </a:p>
        </p:txBody>
      </p:sp>
      <p:pic>
        <p:nvPicPr>
          <p:cNvPr id="8" name="图片 7" descr="D:\微信文件\WeChat Files\wxid_x7i0crs4m10721\FileStorage\Temp\1678933392461.jpg"/>
          <p:cNvPicPr/>
          <p:nvPr/>
        </p:nvPicPr>
        <p:blipFill>
          <a:blip r:embed="rId2">
            <a:extLst>
              <a:ext uri="{28A0092B-C50C-407E-A947-70E740481C1C}">
                <a14:useLocalDpi xmlns:a14="http://schemas.microsoft.com/office/drawing/2010/main" val="0"/>
              </a:ext>
            </a:extLst>
          </a:blip>
          <a:srcRect/>
          <a:stretch>
            <a:fillRect/>
          </a:stretch>
        </p:blipFill>
        <p:spPr>
          <a:xfrm>
            <a:off x="2267744" y="2996952"/>
            <a:ext cx="3467100" cy="1805940"/>
          </a:xfrm>
          <a:prstGeom prst="rect">
            <a:avLst/>
          </a:prstGeom>
          <a:noFill/>
          <a:ln>
            <a:noFill/>
          </a:ln>
        </p:spPr>
      </p:pic>
    </p:spTree>
    <p:extLst>
      <p:ext uri="{BB962C8B-B14F-4D97-AF65-F5344CB8AC3E}">
        <p14:creationId xmlns:p14="http://schemas.microsoft.com/office/powerpoint/2010/main" val="2949606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6"/>
          </p:nvPr>
        </p:nvSpPr>
        <p:spPr/>
        <p:txBody>
          <a:bodyPr/>
          <a:lstStyle/>
          <a:p>
            <a:r>
              <a:rPr lang="zh-CN" altLang="zh-CN" dirty="0"/>
              <a:t>（</a:t>
            </a:r>
            <a:r>
              <a:rPr lang="en-US" altLang="zh-CN" dirty="0"/>
              <a:t>2</a:t>
            </a:r>
            <a:r>
              <a:rPr lang="zh-CN" altLang="zh-CN" dirty="0"/>
              <a:t>）用</a:t>
            </a:r>
            <a:r>
              <a:rPr lang="en-US" altLang="zh-CN" dirty="0"/>
              <a:t>switch</a:t>
            </a:r>
            <a:r>
              <a:rPr lang="zh-CN" altLang="zh-CN" dirty="0"/>
              <a:t>结构实现</a:t>
            </a:r>
          </a:p>
          <a:p>
            <a:endParaRPr lang="zh-CN" altLang="en-US" dirty="0"/>
          </a:p>
          <a:p>
            <a:endParaRPr lang="zh-CN" altLang="en-US" dirty="0"/>
          </a:p>
        </p:txBody>
      </p:sp>
      <p:sp>
        <p:nvSpPr>
          <p:cNvPr id="3" name="内容占位符 2"/>
          <p:cNvSpPr>
            <a:spLocks noGrp="1"/>
          </p:cNvSpPr>
          <p:nvPr>
            <p:ph sz="quarter" idx="17"/>
          </p:nvPr>
        </p:nvSpPr>
        <p:spPr>
          <a:xfrm>
            <a:off x="35496" y="1988840"/>
            <a:ext cx="8247290" cy="3815581"/>
          </a:xfrm>
        </p:spPr>
        <p:txBody>
          <a:bodyPr/>
          <a:lstStyle/>
          <a:p>
            <a:pPr lvl="0"/>
            <a:r>
              <a:rPr lang="en-US" altLang="zh-CN" sz="2000" dirty="0"/>
              <a:t>#include &lt;</a:t>
            </a:r>
            <a:r>
              <a:rPr lang="en-US" altLang="zh-CN" sz="2000" dirty="0" err="1"/>
              <a:t>stdio.h</a:t>
            </a:r>
            <a:r>
              <a:rPr lang="en-US" altLang="zh-CN" sz="2000" dirty="0"/>
              <a:t>&gt;</a:t>
            </a:r>
            <a:endParaRPr lang="zh-CN" altLang="zh-CN" sz="2000" dirty="0"/>
          </a:p>
          <a:p>
            <a:pPr lvl="0"/>
            <a:r>
              <a:rPr lang="en-US" altLang="zh-CN" sz="2000" dirty="0" err="1"/>
              <a:t>int</a:t>
            </a:r>
            <a:r>
              <a:rPr lang="en-US" altLang="zh-CN" sz="2000" dirty="0"/>
              <a:t> main(){</a:t>
            </a:r>
            <a:endParaRPr lang="zh-CN" altLang="zh-CN" sz="2000" dirty="0"/>
          </a:p>
          <a:p>
            <a:pPr lvl="0"/>
            <a:r>
              <a:rPr lang="en-US" altLang="zh-CN" sz="2000" dirty="0"/>
              <a:t>  float </a:t>
            </a:r>
            <a:r>
              <a:rPr lang="en-US" altLang="zh-CN" sz="2000" dirty="0" err="1"/>
              <a:t>fSale</a:t>
            </a:r>
            <a:r>
              <a:rPr lang="en-US" altLang="zh-CN" sz="2000" dirty="0"/>
              <a:t>, </a:t>
            </a:r>
            <a:r>
              <a:rPr lang="en-US" altLang="zh-CN" sz="2000" dirty="0" err="1"/>
              <a:t>fCommission</a:t>
            </a:r>
            <a:r>
              <a:rPr lang="en-US" altLang="zh-CN" sz="2000" dirty="0"/>
              <a:t>, </a:t>
            </a:r>
            <a:r>
              <a:rPr lang="en-US" altLang="zh-CN" sz="2000" dirty="0" err="1"/>
              <a:t>fRate</a:t>
            </a:r>
            <a:r>
              <a:rPr lang="en-US" altLang="zh-CN" sz="2000" dirty="0"/>
              <a:t>; </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请输入业务员本月的</a:t>
            </a:r>
            <a:r>
              <a:rPr lang="zh-CN" altLang="zh-CN" sz="2000" dirty="0" smtClean="0"/>
              <a:t>销</a:t>
            </a:r>
            <a:endParaRPr lang="en-US" altLang="zh-CN" sz="2000" dirty="0" smtClean="0"/>
          </a:p>
          <a:p>
            <a:pPr lvl="0"/>
            <a:r>
              <a:rPr lang="en-US" altLang="zh-CN" sz="2000" dirty="0"/>
              <a:t> </a:t>
            </a:r>
            <a:r>
              <a:rPr lang="en-US" altLang="zh-CN" sz="2000" dirty="0" smtClean="0"/>
              <a:t>           </a:t>
            </a:r>
            <a:r>
              <a:rPr lang="zh-CN" altLang="zh-CN" sz="2000" dirty="0" smtClean="0"/>
              <a:t>售</a:t>
            </a:r>
            <a:r>
              <a:rPr lang="zh-CN" altLang="zh-CN" sz="2000" dirty="0"/>
              <a:t>额（万元）：</a:t>
            </a:r>
            <a:r>
              <a:rPr lang="en-US" altLang="zh-CN" sz="2000" dirty="0"/>
              <a:t>");</a:t>
            </a:r>
            <a:endParaRPr lang="zh-CN" altLang="zh-CN" sz="2000" dirty="0"/>
          </a:p>
          <a:p>
            <a:pPr lvl="0"/>
            <a:r>
              <a:rPr lang="en-US" altLang="zh-CN" sz="2000" dirty="0"/>
              <a:t>  </a:t>
            </a:r>
            <a:r>
              <a:rPr lang="en-US" altLang="zh-CN" sz="2000" dirty="0" err="1"/>
              <a:t>scanf</a:t>
            </a:r>
            <a:r>
              <a:rPr lang="en-US" altLang="zh-CN" sz="2000" dirty="0"/>
              <a:t>("%f", &amp;</a:t>
            </a:r>
            <a:r>
              <a:rPr lang="en-US" altLang="zh-CN" sz="2000" dirty="0" err="1"/>
              <a:t>fSale</a:t>
            </a:r>
            <a:r>
              <a:rPr lang="en-US" altLang="zh-CN" sz="2000" dirty="0"/>
              <a:t>);</a:t>
            </a:r>
            <a:endParaRPr lang="zh-CN" altLang="zh-CN" sz="2000" dirty="0"/>
          </a:p>
          <a:p>
            <a:pPr lvl="0"/>
            <a:r>
              <a:rPr lang="en-US" altLang="zh-CN" sz="2000" dirty="0"/>
              <a:t>  </a:t>
            </a:r>
            <a:r>
              <a:rPr lang="en-US" altLang="zh-CN" sz="2000" dirty="0" err="1"/>
              <a:t>int</a:t>
            </a:r>
            <a:r>
              <a:rPr lang="en-US" altLang="zh-CN" sz="2000" dirty="0"/>
              <a:t> </a:t>
            </a:r>
            <a:r>
              <a:rPr lang="en-US" altLang="zh-CN" sz="2000" dirty="0" err="1"/>
              <a:t>iC</a:t>
            </a:r>
            <a:r>
              <a:rPr lang="en-US" altLang="zh-CN" sz="2000" dirty="0"/>
              <a:t> = (</a:t>
            </a:r>
            <a:r>
              <a:rPr lang="en-US" altLang="zh-CN" sz="2000" dirty="0" err="1"/>
              <a:t>int</a:t>
            </a:r>
            <a:r>
              <a:rPr lang="en-US" altLang="zh-CN" sz="2000" dirty="0"/>
              <a:t>)</a:t>
            </a:r>
            <a:r>
              <a:rPr lang="en-US" altLang="zh-CN" sz="2000" dirty="0" err="1"/>
              <a:t>fSale</a:t>
            </a:r>
            <a:r>
              <a:rPr lang="en-US" altLang="zh-CN" sz="2000" dirty="0"/>
              <a:t> / 10;</a:t>
            </a:r>
            <a:endParaRPr lang="zh-CN" altLang="zh-CN" sz="2000" dirty="0"/>
          </a:p>
          <a:p>
            <a:pPr lvl="0"/>
            <a:r>
              <a:rPr lang="en-US" altLang="zh-CN" sz="2000" dirty="0"/>
              <a:t>  switch(</a:t>
            </a:r>
            <a:r>
              <a:rPr lang="en-US" altLang="zh-CN" sz="2000" dirty="0" err="1"/>
              <a:t>iC</a:t>
            </a:r>
            <a:r>
              <a:rPr lang="en-US" altLang="zh-CN" sz="2000" dirty="0"/>
              <a:t>){</a:t>
            </a:r>
            <a:endParaRPr lang="zh-CN" altLang="zh-CN" sz="2000" dirty="0"/>
          </a:p>
          <a:p>
            <a:pPr lvl="0"/>
            <a:r>
              <a:rPr lang="en-US" altLang="zh-CN" sz="2000" dirty="0"/>
              <a:t>    case 0:</a:t>
            </a:r>
            <a:endParaRPr lang="zh-CN" altLang="zh-CN" sz="2000" dirty="0"/>
          </a:p>
          <a:p>
            <a:pPr lvl="0"/>
            <a:r>
              <a:rPr lang="en-US" altLang="zh-CN" sz="2000" dirty="0"/>
              <a:t>      </a:t>
            </a:r>
            <a:r>
              <a:rPr lang="en-US" altLang="zh-CN" sz="2000" dirty="0" err="1"/>
              <a:t>fRate</a:t>
            </a:r>
            <a:r>
              <a:rPr lang="en-US" altLang="zh-CN" sz="2000" dirty="0"/>
              <a:t> = 0.05;</a:t>
            </a:r>
            <a:endParaRPr lang="zh-CN" altLang="zh-CN" sz="2000" dirty="0"/>
          </a:p>
          <a:p>
            <a:pPr lvl="0"/>
            <a:r>
              <a:rPr lang="en-US" altLang="zh-CN" sz="2000" dirty="0"/>
              <a:t>      break</a:t>
            </a:r>
            <a:r>
              <a:rPr lang="en-US" altLang="zh-CN" sz="2000" dirty="0" smtClean="0"/>
              <a:t>;</a:t>
            </a:r>
          </a:p>
          <a:p>
            <a:r>
              <a:rPr lang="en-US" altLang="zh-CN" sz="2000" dirty="0"/>
              <a:t>case 1:</a:t>
            </a:r>
            <a:endParaRPr lang="zh-CN" altLang="zh-CN" sz="2000" dirty="0"/>
          </a:p>
          <a:p>
            <a:pPr lvl="0"/>
            <a:r>
              <a:rPr lang="en-US" altLang="zh-CN" sz="2000" dirty="0"/>
              <a:t> </a:t>
            </a:r>
            <a:endParaRPr lang="zh-CN" altLang="zh-CN" sz="2000" dirty="0"/>
          </a:p>
          <a:p>
            <a:pPr lvl="0"/>
            <a:r>
              <a:rPr lang="en-US" altLang="zh-CN" sz="2400" dirty="0"/>
              <a:t>   </a:t>
            </a:r>
            <a:endParaRPr lang="zh-CN" altLang="en-US" dirty="0"/>
          </a:p>
        </p:txBody>
      </p:sp>
      <p:sp>
        <p:nvSpPr>
          <p:cNvPr id="4" name="文本占位符 3"/>
          <p:cNvSpPr>
            <a:spLocks noGrp="1"/>
          </p:cNvSpPr>
          <p:nvPr>
            <p:ph type="body" sz="quarter" idx="13"/>
          </p:nvPr>
        </p:nvSpPr>
        <p:spPr/>
        <p:txBody>
          <a:bodyPr/>
          <a:lstStyle/>
          <a:p>
            <a:endParaRPr lang="zh-CN" altLang="en-US"/>
          </a:p>
        </p:txBody>
      </p:sp>
      <p:sp>
        <p:nvSpPr>
          <p:cNvPr id="6" name="矩形 5"/>
          <p:cNvSpPr/>
          <p:nvPr/>
        </p:nvSpPr>
        <p:spPr>
          <a:xfrm>
            <a:off x="4464496" y="1916832"/>
            <a:ext cx="4572000" cy="4708981"/>
          </a:xfrm>
          <a:prstGeom prst="rect">
            <a:avLst/>
          </a:prstGeom>
        </p:spPr>
        <p:txBody>
          <a:bodyPr>
            <a:spAutoFit/>
          </a:bodyPr>
          <a:lstStyle/>
          <a:p>
            <a:pPr lvl="0"/>
            <a:r>
              <a:rPr lang="en-US" altLang="zh-CN" sz="2000" dirty="0" err="1"/>
              <a:t>fRate</a:t>
            </a:r>
            <a:r>
              <a:rPr lang="en-US" altLang="zh-CN" sz="2000" dirty="0"/>
              <a:t> = 0.08;</a:t>
            </a:r>
            <a:endParaRPr lang="zh-CN" altLang="zh-CN" sz="2000" dirty="0"/>
          </a:p>
          <a:p>
            <a:pPr lvl="0"/>
            <a:r>
              <a:rPr lang="en-US" altLang="zh-CN" sz="2000" dirty="0"/>
              <a:t>      break;</a:t>
            </a:r>
            <a:endParaRPr lang="zh-CN" altLang="zh-CN" sz="2000" dirty="0"/>
          </a:p>
          <a:p>
            <a:r>
              <a:rPr lang="en-US" altLang="zh-CN" sz="2000" dirty="0" smtClean="0"/>
              <a:t> </a:t>
            </a:r>
            <a:r>
              <a:rPr lang="en-US" altLang="zh-CN" sz="2000" dirty="0"/>
              <a:t>  </a:t>
            </a:r>
            <a:r>
              <a:rPr lang="en-US" altLang="zh-CN" sz="2000" dirty="0" smtClean="0"/>
              <a:t>case</a:t>
            </a:r>
            <a:r>
              <a:rPr lang="en-US" altLang="zh-CN" sz="2000" dirty="0"/>
              <a:t> 2:</a:t>
            </a:r>
            <a:endParaRPr lang="zh-CN" altLang="zh-CN" sz="2000" dirty="0"/>
          </a:p>
          <a:p>
            <a:pPr lvl="0"/>
            <a:r>
              <a:rPr lang="en-US" altLang="zh-CN" sz="2000" dirty="0"/>
              <a:t>   </a:t>
            </a:r>
            <a:r>
              <a:rPr lang="en-US" altLang="zh-CN" sz="2000" dirty="0" smtClean="0"/>
              <a:t>case</a:t>
            </a:r>
            <a:r>
              <a:rPr lang="en-US" altLang="zh-CN" sz="2000" dirty="0"/>
              <a:t> 3:</a:t>
            </a:r>
            <a:endParaRPr lang="zh-CN" altLang="zh-CN" sz="2000" dirty="0"/>
          </a:p>
          <a:p>
            <a:pPr lvl="0"/>
            <a:r>
              <a:rPr lang="en-US" altLang="zh-CN" sz="2000" dirty="0"/>
              <a:t>      </a:t>
            </a:r>
            <a:r>
              <a:rPr lang="en-US" altLang="zh-CN" sz="2000" dirty="0" err="1"/>
              <a:t>fRate</a:t>
            </a:r>
            <a:r>
              <a:rPr lang="en-US" altLang="zh-CN" sz="2000" dirty="0"/>
              <a:t> = 0.1;</a:t>
            </a:r>
            <a:endParaRPr lang="zh-CN" altLang="zh-CN" sz="2000" dirty="0"/>
          </a:p>
          <a:p>
            <a:pPr lvl="0"/>
            <a:r>
              <a:rPr lang="en-US" altLang="zh-CN" sz="2000" dirty="0"/>
              <a:t>     break;</a:t>
            </a:r>
            <a:endParaRPr lang="zh-CN" altLang="zh-CN" sz="2000" dirty="0"/>
          </a:p>
          <a:p>
            <a:pPr lvl="0"/>
            <a:r>
              <a:rPr lang="en-US" altLang="zh-CN" sz="2000" dirty="0"/>
              <a:t>   default:</a:t>
            </a:r>
            <a:endParaRPr lang="zh-CN" altLang="zh-CN" sz="2000" dirty="0"/>
          </a:p>
          <a:p>
            <a:pPr lvl="0"/>
            <a:r>
              <a:rPr lang="en-US" altLang="zh-CN" sz="2000" dirty="0"/>
              <a:t>      </a:t>
            </a:r>
            <a:r>
              <a:rPr lang="en-US" altLang="zh-CN" sz="2000" dirty="0" err="1"/>
              <a:t>fRate</a:t>
            </a:r>
            <a:r>
              <a:rPr lang="en-US" altLang="zh-CN" sz="2000" dirty="0"/>
              <a:t> = 0.12;</a:t>
            </a:r>
            <a:endParaRPr lang="zh-CN" altLang="zh-CN" sz="2000" dirty="0"/>
          </a:p>
          <a:p>
            <a:pPr lvl="0"/>
            <a:r>
              <a:rPr lang="en-US" altLang="zh-CN" sz="2000" dirty="0"/>
              <a:t>      break;</a:t>
            </a:r>
            <a:endParaRPr lang="zh-CN" altLang="zh-CN" sz="2000" dirty="0"/>
          </a:p>
          <a:p>
            <a:pPr lvl="0"/>
            <a:r>
              <a:rPr lang="en-US" altLang="zh-CN" sz="2000" dirty="0"/>
              <a:t>  }</a:t>
            </a:r>
            <a:endParaRPr lang="zh-CN" altLang="zh-CN" sz="2000" dirty="0"/>
          </a:p>
          <a:p>
            <a:pPr lvl="0"/>
            <a:r>
              <a:rPr lang="en-US" altLang="zh-CN" sz="2000" dirty="0"/>
              <a:t>  </a:t>
            </a:r>
            <a:r>
              <a:rPr lang="en-US" altLang="zh-CN" sz="2000" dirty="0" err="1"/>
              <a:t>fCommission</a:t>
            </a:r>
            <a:r>
              <a:rPr lang="en-US" altLang="zh-CN" sz="2000" dirty="0"/>
              <a:t> = </a:t>
            </a:r>
            <a:r>
              <a:rPr lang="en-US" altLang="zh-CN" sz="2000" dirty="0" err="1"/>
              <a:t>fSale</a:t>
            </a:r>
            <a:r>
              <a:rPr lang="en-US" altLang="zh-CN" sz="2000" dirty="0"/>
              <a:t> * </a:t>
            </a:r>
            <a:r>
              <a:rPr lang="en-US" altLang="zh-CN" sz="2000" dirty="0" err="1"/>
              <a:t>fRate</a:t>
            </a:r>
            <a:r>
              <a:rPr lang="en-US" altLang="zh-CN" sz="2000" dirty="0"/>
              <a:t>;</a:t>
            </a:r>
            <a:endParaRPr lang="zh-CN" altLang="zh-CN" sz="2000" dirty="0"/>
          </a:p>
          <a:p>
            <a:pPr lvl="0"/>
            <a:r>
              <a:rPr lang="en-US" altLang="zh-CN" sz="2000" dirty="0"/>
              <a:t>  </a:t>
            </a:r>
            <a:r>
              <a:rPr lang="en-US" altLang="zh-CN" sz="2000" dirty="0" err="1"/>
              <a:t>printf</a:t>
            </a:r>
            <a:r>
              <a:rPr lang="en-US" altLang="zh-CN" sz="2000" dirty="0"/>
              <a:t>("</a:t>
            </a:r>
            <a:r>
              <a:rPr lang="zh-CN" altLang="zh-CN" sz="2000" dirty="0"/>
              <a:t>该业务员本月的提成金额为：</a:t>
            </a:r>
            <a:r>
              <a:rPr lang="en-US" altLang="zh-CN" sz="2000" dirty="0"/>
              <a:t> %f</a:t>
            </a:r>
            <a:r>
              <a:rPr lang="zh-CN" altLang="zh-CN" sz="2000" dirty="0"/>
              <a:t>万元</a:t>
            </a:r>
            <a:r>
              <a:rPr lang="en-US" altLang="zh-CN" sz="2000" dirty="0"/>
              <a:t>\n", </a:t>
            </a:r>
            <a:r>
              <a:rPr lang="en-US" altLang="zh-CN" sz="2000" dirty="0" err="1"/>
              <a:t>fCommission</a:t>
            </a:r>
            <a:r>
              <a:rPr lang="en-US" altLang="zh-CN" sz="2000" dirty="0"/>
              <a:t>);</a:t>
            </a:r>
            <a:endParaRPr lang="zh-CN" altLang="zh-CN" sz="2000" dirty="0"/>
          </a:p>
          <a:p>
            <a:pPr lvl="0"/>
            <a:r>
              <a:rPr lang="en-US" altLang="zh-CN" sz="2000" dirty="0"/>
              <a:t>  return 0;</a:t>
            </a:r>
            <a:endParaRPr lang="zh-CN" altLang="zh-CN" sz="2000" dirty="0"/>
          </a:p>
          <a:p>
            <a:pPr lvl="0"/>
            <a:r>
              <a:rPr lang="en-US" altLang="zh-CN" sz="2000" dirty="0"/>
              <a:t>}</a:t>
            </a:r>
            <a:endParaRPr lang="zh-CN" altLang="en-US" sz="2000" dirty="0"/>
          </a:p>
        </p:txBody>
      </p:sp>
    </p:spTree>
    <p:extLst>
      <p:ext uri="{BB962C8B-B14F-4D97-AF65-F5344CB8AC3E}">
        <p14:creationId xmlns:p14="http://schemas.microsoft.com/office/powerpoint/2010/main" val="975552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911430C5-24E5-AA8E-9B2F-0D14A24FE639}"/>
              </a:ext>
            </a:extLst>
          </p:cNvPr>
          <p:cNvSpPr>
            <a:spLocks noGrp="1"/>
          </p:cNvSpPr>
          <p:nvPr>
            <p:ph type="body" sz="quarter" idx="17"/>
          </p:nvPr>
        </p:nvSpPr>
        <p:spPr/>
        <p:txBody>
          <a:bodyPr/>
          <a:lstStyle/>
          <a:p>
            <a:pPr lvl="0"/>
            <a:r>
              <a:rPr lang="zh-CN" altLang="zh-CN" dirty="0"/>
              <a:t>单分支</a:t>
            </a:r>
            <a:r>
              <a:rPr lang="zh-CN" altLang="zh-CN" dirty="0" smtClean="0"/>
              <a:t>结构</a:t>
            </a:r>
            <a:r>
              <a:rPr lang="zh-CN" altLang="en-US" dirty="0" smtClean="0"/>
              <a:t>、</a:t>
            </a:r>
            <a:r>
              <a:rPr lang="zh-CN" altLang="zh-CN" dirty="0"/>
              <a:t>双分支和多分支结构</a:t>
            </a:r>
            <a:endParaRPr lang="en-US" altLang="zh-CN" dirty="0" smtClean="0"/>
          </a:p>
          <a:p>
            <a:pPr lvl="0"/>
            <a:r>
              <a:rPr lang="zh-CN" altLang="zh-CN" dirty="0"/>
              <a:t>关系运算符和关系</a:t>
            </a:r>
            <a:r>
              <a:rPr lang="zh-CN" altLang="zh-CN" dirty="0" smtClean="0"/>
              <a:t>表达式</a:t>
            </a:r>
            <a:endParaRPr lang="zh-CN" altLang="en-US" sz="2800" b="1" kern="1200" dirty="0">
              <a:solidFill>
                <a:schemeClr val="accent1">
                  <a:lumMod val="75000"/>
                </a:schemeClr>
              </a:solidFill>
              <a:latin typeface="微软雅黑" pitchFamily="34" charset="-122"/>
              <a:ea typeface="微软雅黑" pitchFamily="34" charset="-122"/>
            </a:endParaRPr>
          </a:p>
          <a:p>
            <a:pPr lvl="0"/>
            <a:r>
              <a:rPr lang="en-US" altLang="zh-CN" dirty="0"/>
              <a:t>switch</a:t>
            </a:r>
            <a:r>
              <a:rPr lang="zh-CN" altLang="zh-CN" dirty="0"/>
              <a:t>结构及其</a:t>
            </a:r>
            <a:r>
              <a:rPr lang="zh-CN" altLang="zh-CN" dirty="0" smtClean="0"/>
              <a:t>嵌套</a:t>
            </a:r>
            <a:endParaRPr lang="zh-CN" altLang="en-US" sz="2800" b="1" kern="1200" dirty="0">
              <a:solidFill>
                <a:srgbClr val="FF0000"/>
              </a:solidFill>
              <a:latin typeface="微软雅黑" pitchFamily="34" charset="-122"/>
              <a:ea typeface="微软雅黑" pitchFamily="34" charset="-122"/>
            </a:endParaRPr>
          </a:p>
          <a:p>
            <a:pPr lvl="0"/>
            <a:r>
              <a:rPr lang="zh-CN" altLang="zh-CN" dirty="0"/>
              <a:t>条件表达式</a:t>
            </a:r>
            <a:endParaRPr lang="zh-CN" altLang="en-US" dirty="0"/>
          </a:p>
        </p:txBody>
      </p:sp>
    </p:spTree>
    <p:extLst>
      <p:ext uri="{BB962C8B-B14F-4D97-AF65-F5344CB8AC3E}">
        <p14:creationId xmlns:p14="http://schemas.microsoft.com/office/powerpoint/2010/main" val="33719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4501284D-02D4-0AD9-2F06-DE2316B12828}"/>
              </a:ext>
            </a:extLst>
          </p:cNvPr>
          <p:cNvSpPr>
            <a:spLocks noGrp="1"/>
          </p:cNvSpPr>
          <p:nvPr>
            <p:ph type="body" sz="quarter" idx="17"/>
          </p:nvPr>
        </p:nvSpPr>
        <p:spPr>
          <a:xfrm>
            <a:off x="539749" y="1988840"/>
            <a:ext cx="8353425" cy="4248472"/>
          </a:xfrm>
        </p:spPr>
        <p:txBody>
          <a:bodyPr/>
          <a:lstStyle/>
          <a:p>
            <a:pPr>
              <a:lnSpc>
                <a:spcPct val="150000"/>
              </a:lnSpc>
            </a:pPr>
            <a:endParaRPr lang="zh-CN" altLang="en-US" sz="2000" b="1" dirty="0"/>
          </a:p>
        </p:txBody>
      </p:sp>
      <p:sp>
        <p:nvSpPr>
          <p:cNvPr id="4" name="文本占位符 3">
            <a:extLst>
              <a:ext uri="{FF2B5EF4-FFF2-40B4-BE49-F238E27FC236}">
                <a16:creationId xmlns:a16="http://schemas.microsoft.com/office/drawing/2014/main" xmlns="" id="{5F0995EB-38F3-371C-E365-D033C5DA17EA}"/>
              </a:ext>
            </a:extLst>
          </p:cNvPr>
          <p:cNvSpPr>
            <a:spLocks noGrp="1"/>
          </p:cNvSpPr>
          <p:nvPr>
            <p:ph type="body" sz="quarter" idx="16"/>
          </p:nvPr>
        </p:nvSpPr>
        <p:spPr/>
        <p:txBody>
          <a:bodyPr/>
          <a:lstStyle/>
          <a:p>
            <a:r>
              <a:rPr lang="zh-CN" altLang="zh-CN" dirty="0"/>
              <a:t>（</a:t>
            </a:r>
            <a:r>
              <a:rPr lang="en-US" altLang="zh-CN" dirty="0"/>
              <a:t>2</a:t>
            </a:r>
            <a:r>
              <a:rPr lang="zh-CN" altLang="zh-CN" dirty="0"/>
              <a:t>）单分支</a:t>
            </a:r>
            <a:r>
              <a:rPr lang="en-US" altLang="zh-CN" dirty="0"/>
              <a:t>if</a:t>
            </a:r>
            <a:r>
              <a:rPr lang="zh-CN" altLang="zh-CN" dirty="0"/>
              <a:t>语句的执行流程</a:t>
            </a:r>
          </a:p>
        </p:txBody>
      </p:sp>
      <p:sp>
        <p:nvSpPr>
          <p:cNvPr id="3" name="文本占位符 2"/>
          <p:cNvSpPr>
            <a:spLocks noGrp="1"/>
          </p:cNvSpPr>
          <p:nvPr>
            <p:ph type="body" sz="quarter" idx="13"/>
          </p:nvPr>
        </p:nvSpPr>
        <p:spPr/>
        <p:txBody>
          <a:bodyPr/>
          <a:lstStyle/>
          <a:p>
            <a:r>
              <a:rPr lang="zh-CN" altLang="en-US" dirty="0"/>
              <a:t>单分支选择结构</a:t>
            </a:r>
          </a:p>
          <a:p>
            <a:endParaRPr lang="zh-CN" altLang="en-US" dirty="0"/>
          </a:p>
        </p:txBody>
      </p:sp>
      <p:pic>
        <p:nvPicPr>
          <p:cNvPr id="7" name="图片 6" descr="C:\Users\ASUS\Desktop\图片01.png"/>
          <p:cNvPicPr/>
          <p:nvPr/>
        </p:nvPicPr>
        <p:blipFill>
          <a:blip r:embed="rId2" cstate="print">
            <a:extLst>
              <a:ext uri="{28A0092B-C50C-407E-A947-70E740481C1C}">
                <a14:useLocalDpi xmlns:a14="http://schemas.microsoft.com/office/drawing/2010/main" val="0"/>
              </a:ext>
            </a:extLst>
          </a:blip>
          <a:srcRect/>
          <a:stretch>
            <a:fillRect/>
          </a:stretch>
        </p:blipFill>
        <p:spPr>
          <a:xfrm>
            <a:off x="2699792" y="2564904"/>
            <a:ext cx="1512168" cy="2016224"/>
          </a:xfrm>
          <a:prstGeom prst="rect">
            <a:avLst/>
          </a:prstGeom>
          <a:noFill/>
          <a:ln>
            <a:noFill/>
          </a:ln>
        </p:spPr>
      </p:pic>
    </p:spTree>
    <p:extLst>
      <p:ext uri="{BB962C8B-B14F-4D97-AF65-F5344CB8AC3E}">
        <p14:creationId xmlns:p14="http://schemas.microsoft.com/office/powerpoint/2010/main" val="324374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4501284D-02D4-0AD9-2F06-DE2316B12828}"/>
              </a:ext>
            </a:extLst>
          </p:cNvPr>
          <p:cNvSpPr>
            <a:spLocks noGrp="1"/>
          </p:cNvSpPr>
          <p:nvPr>
            <p:ph type="body" sz="quarter" idx="17"/>
          </p:nvPr>
        </p:nvSpPr>
        <p:spPr>
          <a:xfrm>
            <a:off x="539749" y="1988840"/>
            <a:ext cx="8353425" cy="4248472"/>
          </a:xfrm>
        </p:spPr>
        <p:txBody>
          <a:bodyPr/>
          <a:lstStyle/>
          <a:p>
            <a:pPr>
              <a:buFont typeface="Wingdings" panose="05000000000000000000" pitchFamily="2" charset="2"/>
              <a:buChar char="ü"/>
            </a:pPr>
            <a:r>
              <a:rPr lang="zh-CN" altLang="zh-CN" sz="2000" dirty="0" smtClean="0"/>
              <a:t>关系</a:t>
            </a:r>
            <a:r>
              <a:rPr lang="zh-CN" altLang="zh-CN" sz="2000" dirty="0"/>
              <a:t>运算是对两个操作数进行比较的运算，</a:t>
            </a:r>
            <a:r>
              <a:rPr lang="en-US" altLang="zh-CN" sz="2000" dirty="0"/>
              <a:t>C</a:t>
            </a:r>
            <a:r>
              <a:rPr lang="zh-CN" altLang="zh-CN" sz="2000" dirty="0"/>
              <a:t>语言提供了</a:t>
            </a:r>
            <a:r>
              <a:rPr lang="en-US" altLang="zh-CN" sz="2000" dirty="0"/>
              <a:t>6</a:t>
            </a:r>
            <a:r>
              <a:rPr lang="zh-CN" altLang="zh-CN" sz="2000" dirty="0"/>
              <a:t>种关系运算符：</a:t>
            </a:r>
          </a:p>
          <a:p>
            <a:pPr>
              <a:buFont typeface="Wingdings" panose="05000000000000000000" pitchFamily="2" charset="2"/>
              <a:buChar char="ü"/>
            </a:pPr>
            <a:r>
              <a:rPr lang="en-US" altLang="zh-CN" sz="2000" dirty="0"/>
              <a:t>&lt;</a:t>
            </a:r>
            <a:r>
              <a:rPr lang="zh-CN" altLang="zh-CN" sz="2000" dirty="0"/>
              <a:t>：表示</a:t>
            </a:r>
            <a:r>
              <a:rPr lang="en-US" altLang="zh-CN" sz="2000" dirty="0"/>
              <a:t>“</a:t>
            </a:r>
            <a:r>
              <a:rPr lang="zh-CN" altLang="zh-CN" sz="2000" dirty="0"/>
              <a:t>小于</a:t>
            </a:r>
            <a:r>
              <a:rPr lang="en-US" altLang="zh-CN" sz="2000" dirty="0"/>
              <a:t>”</a:t>
            </a:r>
            <a:r>
              <a:rPr lang="zh-CN" altLang="zh-CN" sz="2000" dirty="0"/>
              <a:t>，等价于数学中的</a:t>
            </a:r>
            <a:r>
              <a:rPr lang="en-US" altLang="zh-CN" sz="2000" dirty="0"/>
              <a:t>&lt;</a:t>
            </a:r>
            <a:r>
              <a:rPr lang="zh-CN" altLang="zh-CN" sz="2000" dirty="0"/>
              <a:t>；</a:t>
            </a:r>
          </a:p>
          <a:p>
            <a:pPr>
              <a:buFont typeface="Wingdings" panose="05000000000000000000" pitchFamily="2" charset="2"/>
              <a:buChar char="ü"/>
            </a:pPr>
            <a:r>
              <a:rPr lang="en-US" altLang="zh-CN" sz="2000" dirty="0"/>
              <a:t>&lt;=</a:t>
            </a:r>
            <a:r>
              <a:rPr lang="zh-CN" altLang="zh-CN" sz="2000" dirty="0"/>
              <a:t>：表示</a:t>
            </a:r>
            <a:r>
              <a:rPr lang="en-US" altLang="zh-CN" sz="2000" dirty="0"/>
              <a:t>“</a:t>
            </a:r>
            <a:r>
              <a:rPr lang="zh-CN" altLang="zh-CN" sz="2000" dirty="0"/>
              <a:t>小于等于</a:t>
            </a:r>
            <a:r>
              <a:rPr lang="en-US" altLang="zh-CN" sz="2000" dirty="0"/>
              <a:t>”</a:t>
            </a:r>
            <a:r>
              <a:rPr lang="zh-CN" altLang="zh-CN" sz="2000" dirty="0"/>
              <a:t>，等价于数学中的</a:t>
            </a:r>
            <a:r>
              <a:rPr lang="en-US" altLang="zh-CN" sz="2000" dirty="0"/>
              <a:t>≤</a:t>
            </a:r>
            <a:r>
              <a:rPr lang="zh-CN" altLang="zh-CN" sz="2000" dirty="0"/>
              <a:t>；</a:t>
            </a:r>
          </a:p>
          <a:p>
            <a:pPr>
              <a:buFont typeface="Wingdings" panose="05000000000000000000" pitchFamily="2" charset="2"/>
              <a:buChar char="ü"/>
            </a:pPr>
            <a:r>
              <a:rPr lang="en-US" altLang="zh-CN" sz="2000" dirty="0"/>
              <a:t>&gt;</a:t>
            </a:r>
            <a:r>
              <a:rPr lang="zh-CN" altLang="zh-CN" sz="2000" dirty="0"/>
              <a:t>：表示大于，等价于数学中的</a:t>
            </a:r>
            <a:r>
              <a:rPr lang="en-US" altLang="zh-CN" sz="2000" dirty="0"/>
              <a:t>&gt;</a:t>
            </a:r>
            <a:r>
              <a:rPr lang="zh-CN" altLang="zh-CN" sz="2000" dirty="0"/>
              <a:t>；</a:t>
            </a:r>
          </a:p>
          <a:p>
            <a:pPr>
              <a:buFont typeface="Wingdings" panose="05000000000000000000" pitchFamily="2" charset="2"/>
              <a:buChar char="ü"/>
            </a:pPr>
            <a:r>
              <a:rPr lang="en-US" altLang="zh-CN" sz="2000" dirty="0"/>
              <a:t>&gt;=</a:t>
            </a:r>
            <a:r>
              <a:rPr lang="zh-CN" altLang="zh-CN" sz="2000" dirty="0"/>
              <a:t>：表示</a:t>
            </a:r>
            <a:r>
              <a:rPr lang="en-US" altLang="zh-CN" sz="2000" dirty="0"/>
              <a:t>“</a:t>
            </a:r>
            <a:r>
              <a:rPr lang="zh-CN" altLang="zh-CN" sz="2000" dirty="0"/>
              <a:t>大于等于</a:t>
            </a:r>
            <a:r>
              <a:rPr lang="en-US" altLang="zh-CN" sz="2000" dirty="0"/>
              <a:t>”</a:t>
            </a:r>
            <a:r>
              <a:rPr lang="zh-CN" altLang="zh-CN" sz="2000" dirty="0"/>
              <a:t>，等价于数学中的</a:t>
            </a:r>
            <a:r>
              <a:rPr lang="en-US" altLang="zh-CN" sz="2000" dirty="0"/>
              <a:t>≥</a:t>
            </a:r>
            <a:r>
              <a:rPr lang="zh-CN" altLang="zh-CN" sz="2000" dirty="0"/>
              <a:t>；</a:t>
            </a:r>
          </a:p>
          <a:p>
            <a:pPr>
              <a:buFont typeface="Wingdings" panose="05000000000000000000" pitchFamily="2" charset="2"/>
              <a:buChar char="ü"/>
            </a:pPr>
            <a:r>
              <a:rPr lang="en-US" altLang="zh-CN" sz="2000" dirty="0"/>
              <a:t>==</a:t>
            </a:r>
            <a:r>
              <a:rPr lang="zh-CN" altLang="zh-CN" sz="2000" dirty="0"/>
              <a:t>：表示</a:t>
            </a:r>
            <a:r>
              <a:rPr lang="en-US" altLang="zh-CN" sz="2000" dirty="0"/>
              <a:t>“</a:t>
            </a:r>
            <a:r>
              <a:rPr lang="zh-CN" altLang="zh-CN" sz="2000" dirty="0"/>
              <a:t>等于</a:t>
            </a:r>
            <a:r>
              <a:rPr lang="en-US" altLang="zh-CN" sz="2000" dirty="0"/>
              <a:t>”</a:t>
            </a:r>
            <a:r>
              <a:rPr lang="zh-CN" altLang="zh-CN" sz="2000" dirty="0"/>
              <a:t>，等价于数学中的</a:t>
            </a:r>
            <a:r>
              <a:rPr lang="en-US" altLang="zh-CN" sz="2000" dirty="0"/>
              <a:t>=</a:t>
            </a:r>
            <a:r>
              <a:rPr lang="zh-CN" altLang="zh-CN" sz="2000" dirty="0"/>
              <a:t>；</a:t>
            </a:r>
          </a:p>
          <a:p>
            <a:pPr>
              <a:buFont typeface="Wingdings" panose="05000000000000000000" pitchFamily="2" charset="2"/>
              <a:buChar char="ü"/>
            </a:pPr>
            <a:r>
              <a:rPr lang="en-US" altLang="zh-CN" sz="2000" dirty="0"/>
              <a:t>!= </a:t>
            </a:r>
            <a:r>
              <a:rPr lang="zh-CN" altLang="zh-CN" sz="2000" dirty="0"/>
              <a:t>：表示</a:t>
            </a:r>
            <a:r>
              <a:rPr lang="en-US" altLang="zh-CN" sz="2000" dirty="0"/>
              <a:t>“</a:t>
            </a:r>
            <a:r>
              <a:rPr lang="zh-CN" altLang="zh-CN" sz="2000" dirty="0"/>
              <a:t>不等于</a:t>
            </a:r>
            <a:r>
              <a:rPr lang="en-US" altLang="zh-CN" sz="2000" dirty="0"/>
              <a:t>”</a:t>
            </a:r>
            <a:r>
              <a:rPr lang="zh-CN" altLang="zh-CN" sz="2000" dirty="0"/>
              <a:t>，等价于数学中的</a:t>
            </a:r>
            <a:r>
              <a:rPr lang="en-US" altLang="zh-CN" sz="2000" dirty="0"/>
              <a:t>≠</a:t>
            </a:r>
            <a:r>
              <a:rPr lang="zh-CN" altLang="zh-CN" sz="2000" dirty="0"/>
              <a:t>。</a:t>
            </a:r>
          </a:p>
          <a:p>
            <a:pPr>
              <a:lnSpc>
                <a:spcPct val="150000"/>
              </a:lnSpc>
            </a:pPr>
            <a:endParaRPr lang="zh-CN" altLang="en-US" sz="2000" b="1" dirty="0"/>
          </a:p>
        </p:txBody>
      </p:sp>
      <p:sp>
        <p:nvSpPr>
          <p:cNvPr id="4" name="文本占位符 3">
            <a:extLst>
              <a:ext uri="{FF2B5EF4-FFF2-40B4-BE49-F238E27FC236}">
                <a16:creationId xmlns:a16="http://schemas.microsoft.com/office/drawing/2014/main" xmlns="" id="{5F0995EB-38F3-371C-E365-D033C5DA17EA}"/>
              </a:ext>
            </a:extLst>
          </p:cNvPr>
          <p:cNvSpPr>
            <a:spLocks noGrp="1"/>
          </p:cNvSpPr>
          <p:nvPr>
            <p:ph type="body" sz="quarter" idx="16"/>
          </p:nvPr>
        </p:nvSpPr>
        <p:spPr/>
        <p:txBody>
          <a:bodyPr/>
          <a:lstStyle/>
          <a:p>
            <a:r>
              <a:rPr lang="en-US" altLang="zh-CN" dirty="0" smtClean="0"/>
              <a:t>1</a:t>
            </a:r>
            <a:r>
              <a:rPr lang="zh-CN" altLang="zh-CN" dirty="0"/>
              <a:t>）关系运算符</a:t>
            </a:r>
          </a:p>
          <a:p>
            <a:endParaRPr lang="zh-CN" altLang="zh-CN" dirty="0"/>
          </a:p>
        </p:txBody>
      </p:sp>
      <p:sp>
        <p:nvSpPr>
          <p:cNvPr id="3" name="文本占位符 2"/>
          <p:cNvSpPr>
            <a:spLocks noGrp="1"/>
          </p:cNvSpPr>
          <p:nvPr>
            <p:ph type="body" sz="quarter" idx="13"/>
          </p:nvPr>
        </p:nvSpPr>
        <p:spPr/>
        <p:txBody>
          <a:bodyPr/>
          <a:lstStyle/>
          <a:p>
            <a:r>
              <a:rPr lang="zh-CN" altLang="zh-CN" dirty="0" smtClean="0"/>
              <a:t>（</a:t>
            </a:r>
            <a:r>
              <a:rPr lang="en-US" altLang="zh-CN" dirty="0" smtClean="0"/>
              <a:t>3</a:t>
            </a:r>
            <a:r>
              <a:rPr lang="zh-CN" altLang="zh-CN" dirty="0" smtClean="0"/>
              <a:t>）</a:t>
            </a:r>
            <a:r>
              <a:rPr lang="zh-CN" altLang="en-US" dirty="0" smtClean="0"/>
              <a:t>关系运算</a:t>
            </a:r>
            <a:endParaRPr lang="zh-CN" altLang="zh-CN" dirty="0" smtClean="0"/>
          </a:p>
          <a:p>
            <a:endParaRPr lang="zh-CN" altLang="en-US" dirty="0"/>
          </a:p>
        </p:txBody>
      </p:sp>
    </p:spTree>
    <p:extLst>
      <p:ext uri="{BB962C8B-B14F-4D97-AF65-F5344CB8AC3E}">
        <p14:creationId xmlns:p14="http://schemas.microsoft.com/office/powerpoint/2010/main" val="386517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关系运算符及其优先次序</a:t>
            </a:r>
          </a:p>
          <a:p>
            <a:endParaRPr lang="zh-CN" altLang="en-US" dirty="0"/>
          </a:p>
        </p:txBody>
      </p:sp>
      <p:sp>
        <p:nvSpPr>
          <p:cNvPr id="4" name="标题 3"/>
          <p:cNvSpPr>
            <a:spLocks noGrp="1"/>
          </p:cNvSpPr>
          <p:nvPr>
            <p:ph type="title" idx="4294967295"/>
          </p:nvPr>
        </p:nvSpPr>
        <p:spPr>
          <a:xfrm>
            <a:off x="0" y="365125"/>
            <a:ext cx="7886700" cy="1325563"/>
          </a:xfrm>
          <a:prstGeom prst="rect">
            <a:avLst/>
          </a:prstGeom>
        </p:spPr>
        <p:txBody>
          <a:bodyPr/>
          <a:lstStyle/>
          <a:p>
            <a:endParaRPr lang="zh-CN" altLang="en-US" dirty="0"/>
          </a:p>
        </p:txBody>
      </p:sp>
      <p:sp>
        <p:nvSpPr>
          <p:cNvPr id="6" name="MH_SubTitle_1"/>
          <p:cNvSpPr/>
          <p:nvPr>
            <p:custDataLst>
              <p:tags r:id="rId1"/>
            </p:custDataLst>
          </p:nvPr>
        </p:nvSpPr>
        <p:spPr>
          <a:xfrm>
            <a:off x="2746772" y="1989414"/>
            <a:ext cx="169545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70000" lnSpcReduction="20000"/>
          </a:bodyPr>
          <a:lstStyle/>
          <a:p>
            <a:pPr>
              <a:defRPr/>
            </a:pPr>
            <a:r>
              <a:rPr lang="zh-CN" altLang="en-US" sz="1400" smtClean="0">
                <a:solidFill>
                  <a:schemeClr val="accent1">
                    <a:lumMod val="75000"/>
                  </a:schemeClr>
                </a:solidFill>
              </a:rPr>
              <a:t>＜</a:t>
            </a:r>
            <a:r>
              <a:rPr lang="en-US" altLang="zh-CN" sz="1400" smtClean="0">
                <a:solidFill>
                  <a:schemeClr val="accent1">
                    <a:lumMod val="75000"/>
                  </a:schemeClr>
                </a:solidFill>
              </a:rPr>
              <a:t>	</a:t>
            </a:r>
            <a:r>
              <a:rPr lang="zh-CN" altLang="en-US" sz="140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337398" y="2888669"/>
            <a:ext cx="3251390" cy="1453119"/>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628650" y="2883176"/>
            <a:ext cx="1095375"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85000" lnSpcReduction="10000"/>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2530078" y="1971953"/>
            <a:ext cx="27027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2746772" y="2575201"/>
            <a:ext cx="169545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62500" lnSpcReduction="20000"/>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2530078" y="2557741"/>
            <a:ext cx="27027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2746772" y="3160989"/>
            <a:ext cx="169545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70000" lnSpcReduction="20000"/>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2530078" y="3141939"/>
            <a:ext cx="27027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2746772" y="3745190"/>
            <a:ext cx="169545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62500" lnSpcReduction="20000"/>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2530078" y="3727727"/>
            <a:ext cx="27027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2746772" y="4330976"/>
            <a:ext cx="169545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70000" lnSpcReduction="20000"/>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2530078" y="4313514"/>
            <a:ext cx="27027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2746772" y="4916764"/>
            <a:ext cx="169545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62500" lnSpcReduction="20000"/>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2530078" y="4899303"/>
            <a:ext cx="27027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4442222" y="1412776"/>
            <a:ext cx="4381044"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前</a:t>
            </a:r>
            <a:r>
              <a:rPr lang="zh-CN" altLang="en-US" dirty="0">
                <a:solidFill>
                  <a:schemeClr val="tx1"/>
                </a:solidFill>
              </a:rPr>
              <a:t>４种关系</a:t>
            </a:r>
            <a:r>
              <a:rPr lang="zh-CN" altLang="en-US" dirty="0" smtClean="0">
                <a:solidFill>
                  <a:schemeClr val="tx1"/>
                </a:solidFill>
              </a:rPr>
              <a:t>运算符的</a:t>
            </a:r>
            <a:r>
              <a:rPr lang="zh-CN" altLang="en-US" dirty="0">
                <a:solidFill>
                  <a:schemeClr val="tx1"/>
                </a:solidFill>
              </a:rPr>
              <a:t>优先级别相同，后</a:t>
            </a:r>
            <a:r>
              <a:rPr lang="en-US" altLang="zh-CN" dirty="0">
                <a:solidFill>
                  <a:schemeClr val="tx1"/>
                </a:solidFill>
              </a:rPr>
              <a:t>2</a:t>
            </a:r>
            <a:r>
              <a:rPr lang="zh-CN" altLang="en-US" dirty="0">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关系</a:t>
            </a:r>
            <a:r>
              <a:rPr lang="zh-CN" altLang="en-US" dirty="0">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关系</a:t>
            </a:r>
            <a:r>
              <a:rPr lang="zh-CN" altLang="en-US" dirty="0">
                <a:solidFill>
                  <a:schemeClr val="tx1"/>
                </a:solidFill>
              </a:rPr>
              <a:t>运算符的优先级高于赋值运算符。</a:t>
            </a:r>
            <a:endParaRPr lang="en-US" altLang="zh-CN" dirty="0">
              <a:solidFill>
                <a:schemeClr val="tx1"/>
              </a:solidFill>
            </a:endParaRPr>
          </a:p>
        </p:txBody>
      </p:sp>
      <p:sp>
        <p:nvSpPr>
          <p:cNvPr id="21" name="MH_Title_1"/>
          <p:cNvSpPr/>
          <p:nvPr>
            <p:custDataLst>
              <p:tags r:id="rId16"/>
            </p:custDataLst>
          </p:nvPr>
        </p:nvSpPr>
        <p:spPr>
          <a:xfrm>
            <a:off x="708933" y="1494498"/>
            <a:ext cx="907168"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85000" lnSpcReduction="20000"/>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708933" y="4532798"/>
            <a:ext cx="907168"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85000" lnSpcReduction="20000"/>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708933" y="3423995"/>
            <a:ext cx="923624" cy="1105592"/>
          </a:xfrm>
          <a:prstGeom prst="rect">
            <a:avLst/>
          </a:prstGeom>
        </p:spPr>
      </p:pic>
      <p:sp>
        <p:nvSpPr>
          <p:cNvPr id="25" name="下箭头 24"/>
          <p:cNvSpPr/>
          <p:nvPr/>
        </p:nvSpPr>
        <p:spPr>
          <a:xfrm>
            <a:off x="203735" y="1494498"/>
            <a:ext cx="322229"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4651162" y="3644716"/>
            <a:ext cx="4172104" cy="24801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c&gt;</a:t>
            </a:r>
            <a:r>
              <a:rPr lang="en-US" altLang="zh-CN" sz="1400" dirty="0" err="1"/>
              <a:t>a+b</a:t>
            </a:r>
            <a:r>
              <a:rPr lang="en-US" altLang="zh-CN" sz="1400" dirty="0"/>
              <a:t> </a:t>
            </a:r>
            <a:r>
              <a:rPr lang="zh-CN" altLang="en-US" sz="1400" dirty="0">
                <a:solidFill>
                  <a:srgbClr val="0070C0"/>
                </a:solidFill>
              </a:rPr>
              <a:t>等效于</a:t>
            </a:r>
            <a:r>
              <a:rPr lang="en-US" altLang="zh-CN" sz="1400" dirty="0">
                <a:solidFill>
                  <a:srgbClr val="0070C0"/>
                </a:solidFill>
              </a:rPr>
              <a:t>c&gt;(</a:t>
            </a:r>
            <a:r>
              <a:rPr lang="en-US" altLang="zh-CN" sz="1400" dirty="0" err="1">
                <a:solidFill>
                  <a:srgbClr val="0070C0"/>
                </a:solidFill>
              </a:rPr>
              <a:t>a+b</a:t>
            </a:r>
            <a:r>
              <a:rPr lang="en-US" altLang="zh-CN" sz="1400" dirty="0">
                <a:solidFill>
                  <a:srgbClr val="0070C0"/>
                </a:solidFill>
              </a:rPr>
              <a:t>)(</a:t>
            </a:r>
            <a:r>
              <a:rPr lang="zh-CN" altLang="en-US" sz="1400" dirty="0">
                <a:solidFill>
                  <a:srgbClr val="0070C0"/>
                </a:solidFill>
              </a:rPr>
              <a:t>关系运算符的优先级低于算术运算符</a:t>
            </a:r>
            <a:r>
              <a:rPr lang="en-US" altLang="zh-CN" sz="1400" dirty="0">
                <a:solidFill>
                  <a:srgbClr val="0070C0"/>
                </a:solidFill>
              </a:rPr>
              <a:t>)</a:t>
            </a:r>
          </a:p>
          <a:p>
            <a:pPr defTabSz="363538"/>
            <a:endParaRPr lang="en-US" altLang="zh-CN" sz="1400" dirty="0"/>
          </a:p>
          <a:p>
            <a:pPr defTabSz="363538"/>
            <a:r>
              <a:rPr lang="en-US" altLang="zh-CN" sz="1400" dirty="0"/>
              <a:t>a&gt;b==c</a:t>
            </a:r>
            <a:r>
              <a:rPr lang="zh-CN" altLang="en-US" sz="1400" dirty="0">
                <a:solidFill>
                  <a:srgbClr val="0070C0"/>
                </a:solidFill>
              </a:rPr>
              <a:t>等效于</a:t>
            </a:r>
            <a:r>
              <a:rPr lang="en-US" altLang="zh-CN" sz="1400" dirty="0">
                <a:solidFill>
                  <a:srgbClr val="0070C0"/>
                </a:solidFill>
              </a:rPr>
              <a:t>(a&gt;b)==c(</a:t>
            </a:r>
            <a:r>
              <a:rPr lang="zh-CN" altLang="en-US" sz="1400" dirty="0">
                <a:solidFill>
                  <a:srgbClr val="0070C0"/>
                </a:solidFill>
              </a:rPr>
              <a:t>大于运算符</a:t>
            </a:r>
            <a:r>
              <a:rPr lang="en-US" altLang="zh-CN" sz="1400" dirty="0">
                <a:solidFill>
                  <a:srgbClr val="0070C0"/>
                </a:solidFill>
              </a:rPr>
              <a:t>&gt;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a:t>a==b&lt;c</a:t>
            </a:r>
            <a:r>
              <a:rPr lang="zh-CN" altLang="en-US" sz="1400" dirty="0">
                <a:solidFill>
                  <a:srgbClr val="0070C0"/>
                </a:solidFill>
              </a:rPr>
              <a:t>等效于</a:t>
            </a:r>
            <a:r>
              <a:rPr lang="en-US" altLang="zh-CN" sz="1400" dirty="0">
                <a:solidFill>
                  <a:srgbClr val="0070C0"/>
                </a:solidFill>
              </a:rPr>
              <a:t>a==(b&lt;c)(</a:t>
            </a:r>
            <a:r>
              <a:rPr lang="zh-CN" altLang="en-US" sz="1400" dirty="0">
                <a:solidFill>
                  <a:srgbClr val="0070C0"/>
                </a:solidFill>
              </a:rPr>
              <a:t>小于运算符</a:t>
            </a:r>
            <a:r>
              <a:rPr lang="en-US" altLang="zh-CN" sz="1400" dirty="0">
                <a:solidFill>
                  <a:srgbClr val="0070C0"/>
                </a:solidFill>
              </a:rPr>
              <a:t>&lt;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a:t>a=b&gt;c</a:t>
            </a:r>
            <a:r>
              <a:rPr lang="zh-CN" altLang="en-US" sz="1400" dirty="0">
                <a:solidFill>
                  <a:srgbClr val="0070C0"/>
                </a:solidFill>
              </a:rPr>
              <a:t>等效于</a:t>
            </a:r>
            <a:r>
              <a:rPr lang="en-US" altLang="zh-CN" sz="1400" dirty="0">
                <a:solidFill>
                  <a:srgbClr val="0070C0"/>
                </a:solidFill>
              </a:rPr>
              <a:t>a=(b&gt;c)(</a:t>
            </a:r>
            <a:r>
              <a:rPr lang="zh-CN" altLang="en-US" sz="1400" dirty="0">
                <a:solidFill>
                  <a:srgbClr val="0070C0"/>
                </a:solidFill>
              </a:rPr>
              <a:t>关系运算符的优先级高于赋值运算符</a:t>
            </a:r>
            <a:r>
              <a:rPr lang="en-US" altLang="zh-CN" sz="1400" dirty="0">
                <a:solidFill>
                  <a:srgbClr val="0070C0"/>
                </a:solidFill>
              </a:rPr>
              <a:t>)</a:t>
            </a:r>
          </a:p>
        </p:txBody>
      </p:sp>
    </p:spTree>
    <p:extLst>
      <p:ext uri="{BB962C8B-B14F-4D97-AF65-F5344CB8AC3E}">
        <p14:creationId xmlns:p14="http://schemas.microsoft.com/office/powerpoint/2010/main" val="271608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4501284D-02D4-0AD9-2F06-DE2316B12828}"/>
              </a:ext>
            </a:extLst>
          </p:cNvPr>
          <p:cNvSpPr>
            <a:spLocks noGrp="1"/>
          </p:cNvSpPr>
          <p:nvPr>
            <p:ph type="body" sz="quarter" idx="17"/>
          </p:nvPr>
        </p:nvSpPr>
        <p:spPr>
          <a:xfrm>
            <a:off x="179513" y="1772816"/>
            <a:ext cx="8713662" cy="4248472"/>
          </a:xfrm>
        </p:spPr>
        <p:txBody>
          <a:bodyPr/>
          <a:lstStyle/>
          <a:p>
            <a:r>
              <a:rPr lang="zh-CN" altLang="zh-CN" sz="1800" dirty="0"/>
              <a:t>由关系运算符构成的表达式称为关系表达式。例如，下列的表达式都是合法的关系表达式：</a:t>
            </a:r>
          </a:p>
          <a:p>
            <a:pPr>
              <a:buFont typeface="Wingdings" panose="05000000000000000000" pitchFamily="2" charset="2"/>
              <a:buChar char="ü"/>
            </a:pPr>
            <a:r>
              <a:rPr lang="en-US" altLang="zh-CN" sz="1800" dirty="0"/>
              <a:t>a+b&lt;c*d</a:t>
            </a:r>
            <a:endParaRPr lang="zh-CN" altLang="zh-CN" sz="1800" dirty="0"/>
          </a:p>
          <a:p>
            <a:pPr>
              <a:buFont typeface="Wingdings" panose="05000000000000000000" pitchFamily="2" charset="2"/>
              <a:buChar char="ü"/>
            </a:pPr>
            <a:r>
              <a:rPr lang="en-US" altLang="zh-CN" sz="1800" dirty="0"/>
              <a:t>‘a’+1&lt;=b</a:t>
            </a:r>
            <a:endParaRPr lang="zh-CN" altLang="zh-CN" sz="1800" dirty="0"/>
          </a:p>
          <a:p>
            <a:pPr>
              <a:buFont typeface="Wingdings" panose="05000000000000000000" pitchFamily="2" charset="2"/>
              <a:buChar char="ü"/>
            </a:pPr>
            <a:r>
              <a:rPr lang="en-US" altLang="zh-CN" sz="1800" dirty="0"/>
              <a:t>i++==j</a:t>
            </a:r>
            <a:endParaRPr lang="zh-CN" altLang="zh-CN" sz="1800" dirty="0"/>
          </a:p>
          <a:p>
            <a:r>
              <a:rPr lang="zh-CN" altLang="zh-CN" sz="1800" dirty="0"/>
              <a:t>需要注意的是，关系表达式的值只能为</a:t>
            </a:r>
            <a:r>
              <a:rPr lang="en-US" altLang="zh-CN" sz="1800" dirty="0"/>
              <a:t>“</a:t>
            </a:r>
            <a:r>
              <a:rPr lang="zh-CN" altLang="zh-CN" sz="1800" dirty="0"/>
              <a:t>真</a:t>
            </a:r>
            <a:r>
              <a:rPr lang="en-US" altLang="zh-CN" sz="1800" dirty="0"/>
              <a:t>”</a:t>
            </a:r>
            <a:r>
              <a:rPr lang="zh-CN" altLang="zh-CN" sz="1800" dirty="0"/>
              <a:t>或</a:t>
            </a:r>
            <a:r>
              <a:rPr lang="en-US" altLang="zh-CN" sz="1800" dirty="0"/>
              <a:t>“</a:t>
            </a:r>
            <a:r>
              <a:rPr lang="zh-CN" altLang="zh-CN" sz="1800" dirty="0"/>
              <a:t>假</a:t>
            </a:r>
            <a:r>
              <a:rPr lang="en-US" altLang="zh-CN" sz="1800" dirty="0"/>
              <a:t>”</a:t>
            </a:r>
            <a:r>
              <a:rPr lang="zh-CN" altLang="zh-CN" sz="1800" dirty="0"/>
              <a:t>，其中</a:t>
            </a:r>
            <a:r>
              <a:rPr lang="en-US" altLang="zh-CN" sz="1800" dirty="0"/>
              <a:t>“</a:t>
            </a:r>
            <a:r>
              <a:rPr lang="zh-CN" altLang="zh-CN" sz="1800" dirty="0"/>
              <a:t>真</a:t>
            </a:r>
            <a:r>
              <a:rPr lang="en-US" altLang="zh-CN" sz="1800" dirty="0"/>
              <a:t>”</a:t>
            </a:r>
            <a:r>
              <a:rPr lang="zh-CN" altLang="zh-CN" sz="1800" dirty="0"/>
              <a:t>用</a:t>
            </a:r>
            <a:r>
              <a:rPr lang="en-US" altLang="zh-CN" sz="1800" dirty="0"/>
              <a:t>“1”</a:t>
            </a:r>
            <a:r>
              <a:rPr lang="zh-CN" altLang="zh-CN" sz="1800" dirty="0"/>
              <a:t>表示，而</a:t>
            </a:r>
            <a:r>
              <a:rPr lang="en-US" altLang="zh-CN" sz="1800" dirty="0"/>
              <a:t>“</a:t>
            </a:r>
            <a:r>
              <a:rPr lang="zh-CN" altLang="zh-CN" sz="1800" dirty="0"/>
              <a:t>假</a:t>
            </a:r>
            <a:r>
              <a:rPr lang="en-US" altLang="zh-CN" sz="1800" dirty="0"/>
              <a:t>”</a:t>
            </a:r>
            <a:r>
              <a:rPr lang="zh-CN" altLang="zh-CN" sz="1800" dirty="0"/>
              <a:t>用</a:t>
            </a:r>
            <a:r>
              <a:rPr lang="en-US" altLang="zh-CN" sz="1800" dirty="0"/>
              <a:t>“0”</a:t>
            </a:r>
            <a:r>
              <a:rPr lang="zh-CN" altLang="zh-CN" sz="1800" dirty="0"/>
              <a:t>表示。例如：</a:t>
            </a:r>
          </a:p>
          <a:p>
            <a:pPr>
              <a:buFont typeface="Wingdings" panose="05000000000000000000" pitchFamily="2" charset="2"/>
              <a:buChar char="ü"/>
            </a:pPr>
            <a:r>
              <a:rPr lang="en-US" altLang="zh-CN" sz="1800" dirty="0"/>
              <a:t>2&gt;1</a:t>
            </a:r>
            <a:r>
              <a:rPr lang="zh-CN" altLang="zh-CN" sz="1800" dirty="0"/>
              <a:t>的值为</a:t>
            </a:r>
            <a:r>
              <a:rPr lang="en-US" altLang="zh-CN" sz="1800" dirty="0"/>
              <a:t>“</a:t>
            </a:r>
            <a:r>
              <a:rPr lang="zh-CN" altLang="zh-CN" sz="1800" dirty="0"/>
              <a:t>真</a:t>
            </a:r>
            <a:r>
              <a:rPr lang="en-US" altLang="zh-CN" sz="1800" dirty="0"/>
              <a:t>”</a:t>
            </a:r>
            <a:r>
              <a:rPr lang="zh-CN" altLang="zh-CN" sz="1800" dirty="0"/>
              <a:t>，即该表达式的值为</a:t>
            </a:r>
            <a:r>
              <a:rPr lang="en-US" altLang="zh-CN" sz="1800" dirty="0"/>
              <a:t>1</a:t>
            </a:r>
            <a:r>
              <a:rPr lang="zh-CN" altLang="zh-CN" sz="1800" dirty="0"/>
              <a:t>。</a:t>
            </a:r>
          </a:p>
          <a:p>
            <a:pPr>
              <a:buFont typeface="Wingdings" panose="05000000000000000000" pitchFamily="2" charset="2"/>
              <a:buChar char="ü"/>
            </a:pPr>
            <a:r>
              <a:rPr lang="en-US" altLang="zh-CN" sz="1800" dirty="0"/>
              <a:t>b=2;c=1;</a:t>
            </a:r>
            <a:r>
              <a:rPr lang="zh-CN" altLang="zh-CN" sz="1800" dirty="0"/>
              <a:t>求</a:t>
            </a:r>
            <a:r>
              <a:rPr lang="en-US" altLang="zh-CN" sz="1800" dirty="0"/>
              <a:t>a=b&lt;=c</a:t>
            </a:r>
            <a:r>
              <a:rPr lang="zh-CN" altLang="zh-CN" sz="1800" dirty="0"/>
              <a:t>的值，由于</a:t>
            </a:r>
            <a:r>
              <a:rPr lang="en-US" altLang="zh-CN" sz="1800" dirty="0"/>
              <a:t>b&lt;=c</a:t>
            </a:r>
            <a:r>
              <a:rPr lang="zh-CN" altLang="zh-CN" sz="1800" dirty="0"/>
              <a:t>的值为</a:t>
            </a:r>
            <a:r>
              <a:rPr lang="en-US" altLang="zh-CN" sz="1800" dirty="0"/>
              <a:t>“</a:t>
            </a:r>
            <a:r>
              <a:rPr lang="zh-CN" altLang="zh-CN" sz="1800" dirty="0"/>
              <a:t>假</a:t>
            </a:r>
            <a:r>
              <a:rPr lang="en-US" altLang="zh-CN" sz="1800" dirty="0"/>
              <a:t>”</a:t>
            </a:r>
            <a:r>
              <a:rPr lang="zh-CN" altLang="zh-CN" sz="1800" dirty="0"/>
              <a:t>，即为</a:t>
            </a:r>
            <a:r>
              <a:rPr lang="en-US" altLang="zh-CN" sz="1800" dirty="0"/>
              <a:t>a=0</a:t>
            </a:r>
            <a:r>
              <a:rPr lang="zh-CN" altLang="zh-CN" sz="1800" dirty="0"/>
              <a:t>。</a:t>
            </a:r>
          </a:p>
          <a:p>
            <a:r>
              <a:rPr lang="zh-CN" altLang="zh-CN" sz="1800" dirty="0"/>
              <a:t>字符以它对应</a:t>
            </a:r>
            <a:r>
              <a:rPr lang="en-US" altLang="zh-CN" sz="1800" dirty="0"/>
              <a:t>ASCII</a:t>
            </a:r>
            <a:r>
              <a:rPr lang="zh-CN" altLang="zh-CN" sz="1800" dirty="0"/>
              <a:t>码值参与运算。例如：</a:t>
            </a:r>
          </a:p>
          <a:p>
            <a:pPr>
              <a:buFont typeface="Wingdings" panose="05000000000000000000" pitchFamily="2" charset="2"/>
              <a:buChar char="ü"/>
            </a:pPr>
            <a:r>
              <a:rPr lang="en-US" altLang="zh-CN" sz="1800" dirty="0"/>
              <a:t>’a’&gt;’b’ </a:t>
            </a:r>
            <a:r>
              <a:rPr lang="zh-CN" altLang="zh-CN" sz="1800" dirty="0"/>
              <a:t>（</a:t>
            </a:r>
            <a:r>
              <a:rPr lang="en-US" altLang="zh-CN" sz="1800" dirty="0"/>
              <a:t>ASCII</a:t>
            </a:r>
            <a:r>
              <a:rPr lang="zh-CN" altLang="zh-CN" sz="1800" dirty="0"/>
              <a:t>码</a:t>
            </a:r>
            <a:r>
              <a:rPr lang="en-US" altLang="zh-CN" sz="1800" dirty="0"/>
              <a:t>97&gt;98</a:t>
            </a:r>
            <a:r>
              <a:rPr lang="zh-CN" altLang="zh-CN" sz="1800" dirty="0"/>
              <a:t>）表达式值为</a:t>
            </a:r>
            <a:r>
              <a:rPr lang="en-US" altLang="zh-CN" sz="1800" dirty="0"/>
              <a:t>“</a:t>
            </a:r>
            <a:r>
              <a:rPr lang="zh-CN" altLang="zh-CN" sz="1800" dirty="0"/>
              <a:t>假</a:t>
            </a:r>
            <a:r>
              <a:rPr lang="en-US" altLang="zh-CN" sz="1800" dirty="0"/>
              <a:t>”</a:t>
            </a:r>
            <a:r>
              <a:rPr lang="zh-CN" altLang="zh-CN" sz="1800" dirty="0"/>
              <a:t>。</a:t>
            </a:r>
          </a:p>
          <a:p>
            <a:pPr>
              <a:lnSpc>
                <a:spcPct val="150000"/>
              </a:lnSpc>
            </a:pPr>
            <a:endParaRPr lang="zh-CN" altLang="en-US" sz="2000" b="1" dirty="0"/>
          </a:p>
        </p:txBody>
      </p:sp>
      <p:sp>
        <p:nvSpPr>
          <p:cNvPr id="4" name="文本占位符 3">
            <a:extLst>
              <a:ext uri="{FF2B5EF4-FFF2-40B4-BE49-F238E27FC236}">
                <a16:creationId xmlns:a16="http://schemas.microsoft.com/office/drawing/2014/main" xmlns="" id="{5F0995EB-38F3-371C-E365-D033C5DA17EA}"/>
              </a:ext>
            </a:extLst>
          </p:cNvPr>
          <p:cNvSpPr>
            <a:spLocks noGrp="1"/>
          </p:cNvSpPr>
          <p:nvPr>
            <p:ph type="body" sz="quarter" idx="16"/>
          </p:nvPr>
        </p:nvSpPr>
        <p:spPr/>
        <p:txBody>
          <a:bodyPr/>
          <a:lstStyle/>
          <a:p>
            <a:r>
              <a:rPr lang="en-US" altLang="zh-CN" dirty="0" smtClean="0"/>
              <a:t>2</a:t>
            </a:r>
            <a:r>
              <a:rPr lang="zh-CN" altLang="zh-CN" dirty="0" smtClean="0"/>
              <a:t>）</a:t>
            </a:r>
            <a:r>
              <a:rPr lang="zh-CN" altLang="zh-CN" dirty="0"/>
              <a:t>关系表达式</a:t>
            </a:r>
          </a:p>
        </p:txBody>
      </p:sp>
      <p:sp>
        <p:nvSpPr>
          <p:cNvPr id="3" name="文本占位符 2"/>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284179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A2FE3CB4-870B-E150-2C8D-ABA5C7CDABEB}"/>
              </a:ext>
            </a:extLst>
          </p:cNvPr>
          <p:cNvSpPr>
            <a:spLocks noGrp="1"/>
          </p:cNvSpPr>
          <p:nvPr>
            <p:ph type="body" sz="quarter" idx="16"/>
          </p:nvPr>
        </p:nvSpPr>
        <p:spPr>
          <a:xfrm>
            <a:off x="360040" y="1124744"/>
            <a:ext cx="8604448" cy="1296144"/>
          </a:xfrm>
        </p:spPr>
        <p:txBody>
          <a:bodyPr/>
          <a:lstStyle/>
          <a:p>
            <a:r>
              <a:rPr lang="zh-CN" altLang="en-US" sz="2000" b="1" i="0" dirty="0" smtClean="0"/>
              <a:t>例</a:t>
            </a:r>
            <a:r>
              <a:rPr lang="en-US" altLang="zh-CN" sz="2000" b="1" i="0" dirty="0" smtClean="0"/>
              <a:t>2</a:t>
            </a:r>
            <a:r>
              <a:rPr lang="zh-CN" altLang="en-US" sz="2000" b="1" i="0" dirty="0" smtClean="0"/>
              <a:t>：</a:t>
            </a:r>
            <a:r>
              <a:rPr lang="zh-CN" altLang="zh-CN" sz="2000" dirty="0"/>
              <a:t>若学生平均分超过</a:t>
            </a:r>
            <a:r>
              <a:rPr lang="en-US" altLang="zh-CN" sz="2000" dirty="0"/>
              <a:t>90</a:t>
            </a:r>
            <a:r>
              <a:rPr lang="zh-CN" altLang="zh-CN" sz="2000" dirty="0"/>
              <a:t>分则输出成绩为优秀；否则，提醒学生要努力达到优秀。</a:t>
            </a:r>
            <a:endParaRPr lang="zh-CN" altLang="en-US" sz="2000" b="1" i="0" dirty="0"/>
          </a:p>
        </p:txBody>
      </p:sp>
      <p:sp>
        <p:nvSpPr>
          <p:cNvPr id="4" name="文本占位符 3">
            <a:extLst>
              <a:ext uri="{FF2B5EF4-FFF2-40B4-BE49-F238E27FC236}">
                <a16:creationId xmlns:a16="http://schemas.microsoft.com/office/drawing/2014/main" xmlns="" id="{EAA6C3E4-8D08-A1FD-0EB2-3B8EDB0F7087}"/>
              </a:ext>
            </a:extLst>
          </p:cNvPr>
          <p:cNvSpPr>
            <a:spLocks noGrp="1"/>
          </p:cNvSpPr>
          <p:nvPr>
            <p:ph type="body" sz="quarter" idx="13"/>
          </p:nvPr>
        </p:nvSpPr>
        <p:spPr/>
        <p:txBody>
          <a:bodyPr/>
          <a:lstStyle/>
          <a:p>
            <a:pPr marL="0" lvl="1" indent="0">
              <a:buNone/>
            </a:pPr>
            <a:r>
              <a:rPr lang="en-US" altLang="zh-CN" sz="3200" b="1" dirty="0" smtClean="0">
                <a:solidFill>
                  <a:schemeClr val="bg1"/>
                </a:solidFill>
                <a:latin typeface="微软雅黑" pitchFamily="34" charset="-122"/>
                <a:ea typeface="微软雅黑" pitchFamily="34" charset="-122"/>
              </a:rPr>
              <a:t>3.2</a:t>
            </a:r>
            <a:r>
              <a:rPr lang="zh-CN" altLang="zh-CN" sz="3200" b="1" dirty="0" smtClean="0">
                <a:solidFill>
                  <a:schemeClr val="bg1"/>
                </a:solidFill>
                <a:latin typeface="微软雅黑" pitchFamily="34" charset="-122"/>
                <a:ea typeface="微软雅黑" pitchFamily="34" charset="-122"/>
              </a:rPr>
              <a:t>一起</a:t>
            </a:r>
            <a:r>
              <a:rPr lang="zh-CN" altLang="zh-CN" sz="3200" b="1" dirty="0">
                <a:solidFill>
                  <a:schemeClr val="bg1"/>
                </a:solidFill>
                <a:latin typeface="微软雅黑" pitchFamily="34" charset="-122"/>
                <a:ea typeface="微软雅黑" pitchFamily="34" charset="-122"/>
              </a:rPr>
              <a:t>来评优</a:t>
            </a:r>
          </a:p>
          <a:p>
            <a:endParaRPr lang="zh-CN" altLang="en-US" sz="3200" b="1" dirty="0">
              <a:solidFill>
                <a:schemeClr val="bg1"/>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xmlns="" id="{CFBD0DAE-9686-A07E-CEDE-B3DD38F7D7C7}"/>
              </a:ext>
            </a:extLst>
          </p:cNvPr>
          <p:cNvSpPr txBox="1"/>
          <p:nvPr/>
        </p:nvSpPr>
        <p:spPr>
          <a:xfrm>
            <a:off x="432048" y="2025352"/>
            <a:ext cx="6372200" cy="3139321"/>
          </a:xfrm>
          <a:prstGeom prst="rect">
            <a:avLst/>
          </a:prstGeom>
          <a:noFill/>
        </p:spPr>
        <p:txBody>
          <a:bodyPr wrap="square" rtlCol="0">
            <a:spAutoFit/>
          </a:bodyPr>
          <a:lstStyle/>
          <a:p>
            <a:pPr lvl="0"/>
            <a:r>
              <a:rPr lang="en-US" altLang="zh-CN" dirty="0"/>
              <a:t>#include&lt;</a:t>
            </a:r>
            <a:r>
              <a:rPr lang="en-US" altLang="zh-CN" dirty="0" err="1"/>
              <a:t>stdio.h</a:t>
            </a:r>
            <a:r>
              <a:rPr lang="en-US" altLang="zh-CN" dirty="0"/>
              <a:t>&gt;</a:t>
            </a:r>
            <a:endParaRPr lang="zh-CN" altLang="zh-CN" dirty="0"/>
          </a:p>
          <a:p>
            <a:pPr lvl="0"/>
            <a:r>
              <a:rPr lang="en-US" altLang="zh-CN" dirty="0" err="1"/>
              <a:t>int</a:t>
            </a:r>
            <a:r>
              <a:rPr lang="en-US" altLang="zh-CN" dirty="0"/>
              <a:t> main(){</a:t>
            </a:r>
            <a:endParaRPr lang="zh-CN" altLang="zh-CN" dirty="0"/>
          </a:p>
          <a:p>
            <a:pPr lvl="0"/>
            <a:r>
              <a:rPr lang="en-US" altLang="zh-CN" dirty="0"/>
              <a:t>   </a:t>
            </a:r>
            <a:r>
              <a:rPr lang="en-US" altLang="zh-CN" dirty="0" err="1"/>
              <a:t>int</a:t>
            </a:r>
            <a:r>
              <a:rPr lang="en-US" altLang="zh-CN" dirty="0"/>
              <a:t> score;</a:t>
            </a:r>
            <a:endParaRPr lang="zh-CN" altLang="zh-CN" dirty="0"/>
          </a:p>
          <a:p>
            <a:pPr lvl="0"/>
            <a:r>
              <a:rPr lang="en-US" altLang="zh-CN" dirty="0"/>
              <a:t>   </a:t>
            </a:r>
            <a:r>
              <a:rPr lang="en-US" altLang="zh-CN" dirty="0" err="1"/>
              <a:t>printf</a:t>
            </a:r>
            <a:r>
              <a:rPr lang="en-US" altLang="zh-CN" dirty="0"/>
              <a:t>(“</a:t>
            </a:r>
            <a:r>
              <a:rPr lang="zh-CN" altLang="zh-CN" dirty="0"/>
              <a:t>请输入平均分：</a:t>
            </a:r>
            <a:r>
              <a:rPr lang="en-US" altLang="zh-CN" dirty="0"/>
              <a:t>”);</a:t>
            </a:r>
            <a:endParaRPr lang="zh-CN" altLang="zh-CN" dirty="0"/>
          </a:p>
          <a:p>
            <a:pPr lvl="0"/>
            <a:r>
              <a:rPr lang="en-US" altLang="zh-CN" dirty="0"/>
              <a:t>   </a:t>
            </a:r>
            <a:r>
              <a:rPr lang="en-US" altLang="zh-CN" dirty="0" err="1"/>
              <a:t>scanf</a:t>
            </a:r>
            <a:r>
              <a:rPr lang="en-US" altLang="zh-CN" dirty="0"/>
              <a:t>("%</a:t>
            </a:r>
            <a:r>
              <a:rPr lang="en-US" altLang="zh-CN" dirty="0" err="1"/>
              <a:t>d",&amp;score</a:t>
            </a:r>
            <a:r>
              <a:rPr lang="en-US" altLang="zh-CN" dirty="0"/>
              <a:t>);</a:t>
            </a:r>
            <a:endParaRPr lang="zh-CN" altLang="zh-CN" dirty="0"/>
          </a:p>
          <a:p>
            <a:pPr lvl="0"/>
            <a:r>
              <a:rPr lang="en-US" altLang="zh-CN" dirty="0"/>
              <a:t>   if(score&gt;=90)</a:t>
            </a:r>
            <a:endParaRPr lang="zh-CN" altLang="zh-CN" dirty="0"/>
          </a:p>
          <a:p>
            <a:pPr lvl="0"/>
            <a:r>
              <a:rPr lang="en-US" altLang="zh-CN" dirty="0"/>
              <a:t>	  </a:t>
            </a:r>
            <a:r>
              <a:rPr lang="en-US" altLang="zh-CN" dirty="0" err="1"/>
              <a:t>printf</a:t>
            </a:r>
            <a:r>
              <a:rPr lang="en-US" altLang="zh-CN" dirty="0"/>
              <a:t>("</a:t>
            </a:r>
            <a:r>
              <a:rPr lang="zh-CN" altLang="zh-CN" dirty="0"/>
              <a:t>成绩为优秀</a:t>
            </a:r>
            <a:r>
              <a:rPr lang="en-US" altLang="zh-CN" dirty="0"/>
              <a:t>\n");</a:t>
            </a:r>
            <a:endParaRPr lang="zh-CN" altLang="zh-CN" dirty="0"/>
          </a:p>
          <a:p>
            <a:pPr lvl="0"/>
            <a:r>
              <a:rPr lang="en-US" altLang="zh-CN" dirty="0"/>
              <a:t>   else</a:t>
            </a:r>
            <a:endParaRPr lang="zh-CN" altLang="zh-CN" dirty="0"/>
          </a:p>
          <a:p>
            <a:pPr lvl="0"/>
            <a:r>
              <a:rPr lang="en-US" altLang="zh-CN" dirty="0"/>
              <a:t>	  </a:t>
            </a:r>
            <a:r>
              <a:rPr lang="en-US" altLang="zh-CN" dirty="0" err="1"/>
              <a:t>printf</a:t>
            </a:r>
            <a:r>
              <a:rPr lang="en-US" altLang="zh-CN" dirty="0"/>
              <a:t>("</a:t>
            </a:r>
            <a:r>
              <a:rPr lang="zh-CN" altLang="zh-CN" dirty="0"/>
              <a:t>成绩没有达到优秀，仍需继续努力！</a:t>
            </a:r>
            <a:r>
              <a:rPr lang="en-US" altLang="zh-CN" dirty="0"/>
              <a:t>\n");</a:t>
            </a:r>
            <a:endParaRPr lang="zh-CN" altLang="zh-CN" dirty="0"/>
          </a:p>
          <a:p>
            <a:pPr lvl="0"/>
            <a:r>
              <a:rPr lang="en-US" altLang="zh-CN" dirty="0"/>
              <a:t>  return 0;</a:t>
            </a:r>
            <a:endParaRPr lang="zh-CN" altLang="zh-CN" dirty="0"/>
          </a:p>
          <a:p>
            <a:pPr lvl="0"/>
            <a:r>
              <a:rPr lang="en-US" altLang="zh-CN" dirty="0"/>
              <a:t> }</a:t>
            </a:r>
            <a:endParaRPr lang="zh-CN" altLang="zh-CN" dirty="0"/>
          </a:p>
        </p:txBody>
      </p:sp>
      <p:sp>
        <p:nvSpPr>
          <p:cNvPr id="6" name="文本框 5">
            <a:extLst>
              <a:ext uri="{FF2B5EF4-FFF2-40B4-BE49-F238E27FC236}">
                <a16:creationId xmlns:a16="http://schemas.microsoft.com/office/drawing/2014/main" xmlns="" id="{3D0E7D92-3BE5-9833-2210-F420D736972C}"/>
              </a:ext>
            </a:extLst>
          </p:cNvPr>
          <p:cNvSpPr txBox="1"/>
          <p:nvPr/>
        </p:nvSpPr>
        <p:spPr>
          <a:xfrm>
            <a:off x="4572000" y="2094377"/>
            <a:ext cx="4248472" cy="338554"/>
          </a:xfrm>
          <a:prstGeom prst="rect">
            <a:avLst/>
          </a:prstGeom>
          <a:noFill/>
        </p:spPr>
        <p:txBody>
          <a:bodyPr wrap="square" rtlCol="0">
            <a:spAutoFit/>
          </a:bodyPr>
          <a:lstStyle/>
          <a:p>
            <a:pPr algn="just">
              <a:tabLst>
                <a:tab pos="228600" algn="l"/>
                <a:tab pos="266700" algn="l"/>
              </a:tabLs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6404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heme/theme1.xml><?xml version="1.0" encoding="utf-8"?>
<a:theme xmlns:a="http://schemas.openxmlformats.org/drawingml/2006/main" name="C教材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a:spPr>
      <a:bodyPr anchor="ctr"/>
      <a:lstStyle>
        <a:defPPr algn="ctr" eaLnBrk="1" fontAlgn="auto" hangingPunct="1">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3796</Words>
  <Application>Microsoft Office PowerPoint</Application>
  <PresentationFormat>全屏显示(4:3)</PresentationFormat>
  <Paragraphs>596</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C教材模版</vt:lpstr>
      <vt:lpstr>第3章  选择结构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用switch语句实现多分支选择结构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选择结构</dc:title>
  <dc:creator>远山 林</dc:creator>
  <cp:lastModifiedBy>Windows User</cp:lastModifiedBy>
  <cp:revision>59</cp:revision>
  <dcterms:created xsi:type="dcterms:W3CDTF">2024-07-31T14:49:52Z</dcterms:created>
  <dcterms:modified xsi:type="dcterms:W3CDTF">2024-08-04T07:55:55Z</dcterms:modified>
</cp:coreProperties>
</file>