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307" r:id="rId6"/>
    <p:sldId id="317" r:id="rId7"/>
    <p:sldId id="259" r:id="rId8"/>
    <p:sldId id="282" r:id="rId9"/>
    <p:sldId id="260" r:id="rId10"/>
    <p:sldId id="274" r:id="rId11"/>
    <p:sldId id="275" r:id="rId12"/>
    <p:sldId id="283" r:id="rId13"/>
    <p:sldId id="276" r:id="rId14"/>
    <p:sldId id="277" r:id="rId15"/>
    <p:sldId id="278" r:id="rId16"/>
    <p:sldId id="284" r:id="rId17"/>
    <p:sldId id="285" r:id="rId18"/>
    <p:sldId id="287" r:id="rId19"/>
    <p:sldId id="280" r:id="rId20"/>
    <p:sldId id="292" r:id="rId21"/>
    <p:sldId id="293" r:id="rId22"/>
    <p:sldId id="294" r:id="rId23"/>
    <p:sldId id="295" r:id="rId24"/>
    <p:sldId id="289" r:id="rId25"/>
    <p:sldId id="320" r:id="rId26"/>
    <p:sldId id="299" r:id="rId27"/>
    <p:sldId id="321" r:id="rId28"/>
    <p:sldId id="306" r:id="rId29"/>
    <p:sldId id="308" r:id="rId30"/>
    <p:sldId id="309" r:id="rId31"/>
    <p:sldId id="310" r:id="rId32"/>
    <p:sldId id="311" r:id="rId33"/>
    <p:sldId id="312" r:id="rId35"/>
    <p:sldId id="314" r:id="rId36"/>
    <p:sldId id="313" r:id="rId37"/>
    <p:sldId id="300" r:id="rId38"/>
    <p:sldId id="318" r:id="rId39"/>
    <p:sldId id="301" r:id="rId40"/>
    <p:sldId id="303" r:id="rId41"/>
    <p:sldId id="304" r:id="rId42"/>
    <p:sldId id="315" r:id="rId43"/>
    <p:sldId id="316" r:id="rId44"/>
    <p:sldId id="271" r:id="rId45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D3AAE0-7626-4E28-991E-4211FF64D9DB}">
          <p14:sldIdLst>
            <p14:sldId id="256"/>
            <p14:sldId id="257"/>
            <p14:sldId id="258"/>
            <p14:sldId id="307"/>
            <p14:sldId id="317"/>
            <p14:sldId id="259"/>
            <p14:sldId id="282"/>
            <p14:sldId id="260"/>
            <p14:sldId id="274"/>
            <p14:sldId id="275"/>
            <p14:sldId id="283"/>
            <p14:sldId id="276"/>
            <p14:sldId id="277"/>
            <p14:sldId id="278"/>
            <p14:sldId id="284"/>
            <p14:sldId id="285"/>
            <p14:sldId id="287"/>
            <p14:sldId id="280"/>
            <p14:sldId id="292"/>
            <p14:sldId id="293"/>
            <p14:sldId id="294"/>
            <p14:sldId id="295"/>
            <p14:sldId id="289"/>
            <p14:sldId id="320"/>
            <p14:sldId id="299"/>
            <p14:sldId id="321"/>
            <p14:sldId id="306"/>
            <p14:sldId id="308"/>
            <p14:sldId id="309"/>
            <p14:sldId id="310"/>
            <p14:sldId id="311"/>
            <p14:sldId id="312"/>
            <p14:sldId id="314"/>
            <p14:sldId id="313"/>
            <p14:sldId id="300"/>
            <p14:sldId id="318"/>
            <p14:sldId id="301"/>
            <p14:sldId id="303"/>
            <p14:sldId id="304"/>
            <p14:sldId id="315"/>
            <p14:sldId id="31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y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6D7"/>
    <a:srgbClr val="C5C9D9"/>
    <a:srgbClr val="C5D7DB"/>
    <a:srgbClr val="C4DDD3"/>
    <a:srgbClr val="C4DFC4"/>
    <a:srgbClr val="D5E0C4"/>
    <a:srgbClr val="C5D2DA"/>
    <a:srgbClr val="C5D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5244" autoAdjust="0"/>
  </p:normalViewPr>
  <p:slideViewPr>
    <p:cSldViewPr showGuides="1">
      <p:cViewPr varScale="1">
        <p:scale>
          <a:sx n="84" d="100"/>
          <a:sy n="84" d="100"/>
        </p:scale>
        <p:origin x="1155" y="42"/>
      </p:cViewPr>
      <p:guideLst>
        <p:guide orient="horz" pos="2160"/>
        <p:guide pos="2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41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0C1D6-D8C0-4294-ABE8-A60A10B53602}" cxnId="{48BCE1F9-8001-4B65-9A6B-CC2634F14B82}" type="parTrans">
      <dgm:prSet/>
      <dgm:spPr/>
      <dgm:t>
        <a:bodyPr/>
        <a:lstStyle/>
        <a:p>
          <a:endParaRPr lang="zh-CN" altLang="en-US"/>
        </a:p>
      </dgm:t>
    </dgm:pt>
    <dgm:pt modelId="{D50981F3-679B-4CE9-9AA5-41FC05F778CF}" cxnId="{48BCE1F9-8001-4B65-9A6B-CC2634F14B82}" type="sibTrans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0C1D6-D8C0-4294-ABE8-A60A10B53602}" cxnId="{48BCE1F9-8001-4B65-9A6B-CC2634F14B82}" type="parTrans">
      <dgm:prSet/>
      <dgm:spPr/>
      <dgm:t>
        <a:bodyPr/>
        <a:lstStyle/>
        <a:p>
          <a:endParaRPr lang="zh-CN" altLang="en-US"/>
        </a:p>
      </dgm:t>
    </dgm:pt>
    <dgm:pt modelId="{D50981F3-679B-4CE9-9AA5-41FC05F778CF}" cxnId="{48BCE1F9-8001-4B65-9A6B-CC2634F14B82}" type="sibTrans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0C1D6-D8C0-4294-ABE8-A60A10B53602}" cxnId="{48BCE1F9-8001-4B65-9A6B-CC2634F14B82}" type="parTrans">
      <dgm:prSet/>
      <dgm:spPr/>
      <dgm:t>
        <a:bodyPr/>
        <a:lstStyle/>
        <a:p>
          <a:endParaRPr lang="zh-CN" altLang="en-US"/>
        </a:p>
      </dgm:t>
    </dgm:pt>
    <dgm:pt modelId="{D50981F3-679B-4CE9-9AA5-41FC05F778CF}" cxnId="{48BCE1F9-8001-4B65-9A6B-CC2634F14B82}" type="sibTrans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0C1D6-D8C0-4294-ABE8-A60A10B53602}" cxnId="{48BCE1F9-8001-4B65-9A6B-CC2634F14B82}" type="parTrans">
      <dgm:prSet/>
      <dgm:spPr/>
      <dgm:t>
        <a:bodyPr/>
        <a:lstStyle/>
        <a:p>
          <a:endParaRPr lang="zh-CN" altLang="en-US"/>
        </a:p>
      </dgm:t>
    </dgm:pt>
    <dgm:pt modelId="{D50981F3-679B-4CE9-9AA5-41FC05F778CF}" cxnId="{48BCE1F9-8001-4B65-9A6B-CC2634F14B82}" type="sibTrans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0C1D6-D8C0-4294-ABE8-A60A10B53602}" cxnId="{48BCE1F9-8001-4B65-9A6B-CC2634F14B82}" type="parTrans">
      <dgm:prSet/>
      <dgm:spPr/>
      <dgm:t>
        <a:bodyPr/>
        <a:lstStyle/>
        <a:p>
          <a:endParaRPr lang="zh-CN" altLang="en-US"/>
        </a:p>
      </dgm:t>
    </dgm:pt>
    <dgm:pt modelId="{D50981F3-679B-4CE9-9AA5-41FC05F778CF}" cxnId="{48BCE1F9-8001-4B65-9A6B-CC2634F14B82}" type="sibTrans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A95E6-20AE-4424-BF2E-085960ACC303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E416B851-D3E9-4704-ABCF-6A8FB6C1887A}">
      <dgm:prSet phldrT="[文本]" custT="1"/>
      <dgm:spPr>
        <a:solidFill>
          <a:schemeClr val="accent2"/>
        </a:solidFill>
      </dgm:spPr>
      <dgm:t>
        <a:bodyPr/>
        <a:lstStyle/>
        <a:p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0C1D6-D8C0-4294-ABE8-A60A10B53602}" cxnId="{48BCE1F9-8001-4B65-9A6B-CC2634F14B82}" type="parTrans">
      <dgm:prSet/>
      <dgm:spPr/>
      <dgm:t>
        <a:bodyPr/>
        <a:lstStyle/>
        <a:p>
          <a:endParaRPr lang="zh-CN" altLang="en-US"/>
        </a:p>
      </dgm:t>
    </dgm:pt>
    <dgm:pt modelId="{D50981F3-679B-4CE9-9AA5-41FC05F778CF}" cxnId="{48BCE1F9-8001-4B65-9A6B-CC2634F14B82}" type="sibTrans">
      <dgm:prSet/>
      <dgm:spPr/>
      <dgm:t>
        <a:bodyPr/>
        <a:lstStyle/>
        <a:p>
          <a:endParaRPr lang="zh-CN" altLang="en-US"/>
        </a:p>
      </dgm:t>
    </dgm:pt>
    <dgm:pt modelId="{3D53212D-E5ED-4F46-B906-D9E1C9FD94E9}" type="pres">
      <dgm:prSet presAssocID="{A2FA95E6-20AE-4424-BF2E-085960ACC303}" presName="linear" presStyleCnt="0">
        <dgm:presLayoutVars>
          <dgm:animLvl val="lvl"/>
          <dgm:resizeHandles val="exact"/>
        </dgm:presLayoutVars>
      </dgm:prSet>
      <dgm:spPr/>
    </dgm:pt>
    <dgm:pt modelId="{3D102004-D88D-40DD-8850-F001CB09A20D}" type="pres">
      <dgm:prSet presAssocID="{E416B851-D3E9-4704-ABCF-6A8FB6C1887A}" presName="parentText" presStyleLbl="node1" presStyleIdx="0" presStyleCnt="1" custScaleY="63129" custLinFactNeighborY="-45914">
        <dgm:presLayoutVars>
          <dgm:chMax val="0"/>
          <dgm:bulletEnabled val="1"/>
        </dgm:presLayoutVars>
      </dgm:prSet>
      <dgm:spPr/>
    </dgm:pt>
  </dgm:ptLst>
  <dgm:cxnLst>
    <dgm:cxn modelId="{37E602A7-1000-4240-88D3-7EF930B9D8C0}" type="presOf" srcId="{A2FA95E6-20AE-4424-BF2E-085960ACC303}" destId="{3D53212D-E5ED-4F46-B906-D9E1C9FD94E9}" srcOrd="0" destOrd="0" presId="urn:microsoft.com/office/officeart/2005/8/layout/vList2"/>
    <dgm:cxn modelId="{334B77CF-EB93-4987-9C9A-7B5861A8E449}" type="presOf" srcId="{E416B851-D3E9-4704-ABCF-6A8FB6C1887A}" destId="{3D102004-D88D-40DD-8850-F001CB09A20D}" srcOrd="0" destOrd="0" presId="urn:microsoft.com/office/officeart/2005/8/layout/vList2"/>
    <dgm:cxn modelId="{48BCE1F9-8001-4B65-9A6B-CC2634F14B82}" srcId="{A2FA95E6-20AE-4424-BF2E-085960ACC303}" destId="{E416B851-D3E9-4704-ABCF-6A8FB6C1887A}" srcOrd="0" destOrd="0" parTransId="{0260C1D6-D8C0-4294-ABE8-A60A10B53602}" sibTransId="{D50981F3-679B-4CE9-9AA5-41FC05F778CF}"/>
    <dgm:cxn modelId="{95C31D69-7FEE-4B1B-AD4E-C6EF64223E85}" type="presParOf" srcId="{3D53212D-E5ED-4F46-B906-D9E1C9FD94E9}" destId="{3D102004-D88D-40DD-8850-F001CB09A2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29684" cy="1000132"/>
        <a:chOff x="0" y="0"/>
        <a:chExt cx="8429684" cy="1000132"/>
      </a:xfrm>
    </dsp:grpSpPr>
    <dsp:sp modelId="{3D102004-D88D-40DD-8850-F001CB09A20D}">
      <dsp:nvSpPr>
        <dsp:cNvPr id="3" name="圆角矩形 2"/>
        <dsp:cNvSpPr/>
      </dsp:nvSpPr>
      <dsp:spPr bwMode="white">
        <a:xfrm>
          <a:off x="0" y="0"/>
          <a:ext cx="8429684" cy="768154"/>
        </a:xfrm>
        <a:prstGeom prst="roundRect">
          <a:avLst/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8429684" cy="768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29684" cy="1000132"/>
        <a:chOff x="0" y="0"/>
        <a:chExt cx="8429684" cy="1000132"/>
      </a:xfrm>
    </dsp:grpSpPr>
    <dsp:sp modelId="{3D102004-D88D-40DD-8850-F001CB09A20D}">
      <dsp:nvSpPr>
        <dsp:cNvPr id="3" name="圆角矩形 2"/>
        <dsp:cNvSpPr/>
      </dsp:nvSpPr>
      <dsp:spPr bwMode="white">
        <a:xfrm>
          <a:off x="0" y="0"/>
          <a:ext cx="8429684" cy="768154"/>
        </a:xfrm>
        <a:prstGeom prst="roundRect">
          <a:avLst/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8429684" cy="7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29684" cy="1000132"/>
        <a:chOff x="0" y="0"/>
        <a:chExt cx="8429684" cy="1000132"/>
      </a:xfrm>
    </dsp:grpSpPr>
    <dsp:sp modelId="{3D102004-D88D-40DD-8850-F001CB09A20D}">
      <dsp:nvSpPr>
        <dsp:cNvPr id="3" name="圆角矩形 2"/>
        <dsp:cNvSpPr/>
      </dsp:nvSpPr>
      <dsp:spPr bwMode="white">
        <a:xfrm>
          <a:off x="0" y="0"/>
          <a:ext cx="8429684" cy="768154"/>
        </a:xfrm>
        <a:prstGeom prst="roundRect">
          <a:avLst/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8429684" cy="768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29684" cy="1000132"/>
        <a:chOff x="0" y="0"/>
        <a:chExt cx="8429684" cy="1000132"/>
      </a:xfrm>
    </dsp:grpSpPr>
    <dsp:sp modelId="{3D102004-D88D-40DD-8850-F001CB09A20D}">
      <dsp:nvSpPr>
        <dsp:cNvPr id="3" name="圆角矩形 2"/>
        <dsp:cNvSpPr/>
      </dsp:nvSpPr>
      <dsp:spPr bwMode="white">
        <a:xfrm>
          <a:off x="0" y="0"/>
          <a:ext cx="8429684" cy="768154"/>
        </a:xfrm>
        <a:prstGeom prst="roundRect">
          <a:avLst/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8429684" cy="768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29684" cy="1000132"/>
        <a:chOff x="0" y="0"/>
        <a:chExt cx="8429684" cy="1000132"/>
      </a:xfrm>
    </dsp:grpSpPr>
    <dsp:sp modelId="{3D102004-D88D-40DD-8850-F001CB09A20D}">
      <dsp:nvSpPr>
        <dsp:cNvPr id="3" name="圆角矩形 2"/>
        <dsp:cNvSpPr/>
      </dsp:nvSpPr>
      <dsp:spPr bwMode="white">
        <a:xfrm>
          <a:off x="0" y="0"/>
          <a:ext cx="8429684" cy="768154"/>
        </a:xfrm>
        <a:prstGeom prst="roundRect">
          <a:avLst/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8429684" cy="768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29684" cy="1000132"/>
        <a:chOff x="0" y="0"/>
        <a:chExt cx="8429684" cy="1000132"/>
      </a:xfrm>
    </dsp:grpSpPr>
    <dsp:sp modelId="{3D102004-D88D-40DD-8850-F001CB09A20D}">
      <dsp:nvSpPr>
        <dsp:cNvPr id="3" name="圆角矩形 2"/>
        <dsp:cNvSpPr/>
      </dsp:nvSpPr>
      <dsp:spPr bwMode="white">
        <a:xfrm>
          <a:off x="0" y="0"/>
          <a:ext cx="8429684" cy="768154"/>
        </a:xfrm>
        <a:prstGeom prst="roundRect">
          <a:avLst/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i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8429684" cy="76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F469D7-9704-476B-A1A3-99055D35411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8423DFC-B605-4D42-9250-06D4EC6F789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microsoft.com/office/2007/relationships/diagramDrawing" Target="../diagrams/drawin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3" Type="http://schemas.openxmlformats.org/officeDocument/2006/relationships/diagramData" Target="../diagrams/data4.xm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6006-6E46-4CA8-96A3-D6458F4D5A6E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5A6F-E5BE-426E-BFC9-36067E6ECE4A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699356"/>
            <a:ext cx="9144000" cy="235743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071938"/>
            <a:ext cx="9144000" cy="2143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562473"/>
            <a:ext cx="7772400" cy="794519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B323-F620-4644-9494-E0DFD0D416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CEE8-EB98-4E99-880E-BF0E6F84E9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75CBA-D54D-4247-9F79-41D9CCF397B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B340-0BF3-4BA7-B8B7-F7AEB1E206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016E-217A-4D0E-8109-7EE50AE4A4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ECCF0-497A-42FA-A5C5-C1768B70E0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1B1E6-975C-4995-BA48-8A11475CA2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BBA2-7C7A-46B8-85E5-1B2AA0ADF5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B262-796A-4EAB-8117-941E1DECB00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35BF1-C40C-427B-BA2E-0D60139A96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5DDB-9E60-4152-A276-6A6D27EF169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40C2-35A9-46B8-8B02-E8590DB140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4E0AB-D52B-41E3-B8E1-395D9F792D5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7634-BB17-46D9-97A5-CBA193115D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3D7E5-8E84-4755-9663-CFD559248E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0F7D1-9964-4500-8246-AB21152938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DB9C1-9FF6-4A7E-A098-3B8CD955C8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4C8D0-82BA-4D04-AD80-02B0309B41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31409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graphicFrame>
        <p:nvGraphicFramePr>
          <p:cNvPr id="15" name="图示 14"/>
          <p:cNvGraphicFramePr/>
          <p:nvPr userDrawn="1"/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1" y="1252155"/>
            <a:ext cx="4392488" cy="504701"/>
          </a:xfrm>
        </p:spPr>
        <p:txBody>
          <a:bodyPr/>
          <a:lstStyle>
            <a:lvl1pPr marL="0" indent="0">
              <a:buNone/>
              <a:defRPr lang="zh-CN" altLang="en-US" sz="2400" b="1" i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7"/>
          </p:nvPr>
        </p:nvSpPr>
        <p:spPr>
          <a:xfrm>
            <a:off x="539552" y="2060848"/>
            <a:ext cx="8247290" cy="38155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39750" y="1988840"/>
            <a:ext cx="8280400" cy="4248472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71550" indent="-514350">
              <a:lnSpc>
                <a:spcPct val="150000"/>
              </a:lnSpc>
              <a:buFont typeface="Wingdings" panose="05000000000000000000" pitchFamily="2" charset="2"/>
              <a:buChar char="ü"/>
              <a:defRPr sz="22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aphicFrame>
        <p:nvGraphicFramePr>
          <p:cNvPr id="12" name="图示 11"/>
          <p:cNvGraphicFramePr/>
          <p:nvPr userDrawn="1"/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程序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427984" y="1916832"/>
            <a:ext cx="0" cy="436090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占位符 20"/>
          <p:cNvSpPr>
            <a:spLocks noGrp="1"/>
          </p:cNvSpPr>
          <p:nvPr>
            <p:ph type="body" sz="quarter" idx="17"/>
          </p:nvPr>
        </p:nvSpPr>
        <p:spPr>
          <a:xfrm>
            <a:off x="179512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4572000" y="1988840"/>
            <a:ext cx="4104456" cy="4288895"/>
          </a:xfrm>
        </p:spPr>
        <p:txBody>
          <a:bodyPr/>
          <a:lstStyle>
            <a:lvl1pPr marL="0" indent="0">
              <a:buNone/>
              <a:defRPr lang="zh-CN" altLang="en-US" sz="1600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 userDrawn="1"/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两级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427984" y="2060848"/>
            <a:ext cx="0" cy="4104456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9"/>
          </p:nvPr>
        </p:nvSpPr>
        <p:spPr>
          <a:xfrm>
            <a:off x="323850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20"/>
          </p:nvPr>
        </p:nvSpPr>
        <p:spPr>
          <a:xfrm>
            <a:off x="4559821" y="2132856"/>
            <a:ext cx="3960813" cy="2016224"/>
          </a:xfr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kumimoji="0" lang="zh-CN" altLang="en-US" sz="2400" b="1" i="0" u="none" strike="noStrike" kern="0" cap="none" spc="0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Ø"/>
              <a:defRPr kumimoji="0" lang="zh-CN" altLang="en-US" sz="220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 userDrawn="1"/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323850" y="2059657"/>
            <a:ext cx="8496300" cy="4177655"/>
          </a:xfrm>
        </p:spPr>
        <p:txBody>
          <a:bodyPr/>
          <a:lstStyle>
            <a:lvl1pPr>
              <a:lnSpc>
                <a:spcPct val="150000"/>
              </a:lnSpc>
              <a:defRPr lang="zh-CN" altLang="en-US" sz="24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aphicFrame>
        <p:nvGraphicFramePr>
          <p:cNvPr id="18" name="图示 17"/>
          <p:cNvGraphicFramePr/>
          <p:nvPr userDrawn="1"/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字下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2091818"/>
            <a:ext cx="8280722" cy="1553082"/>
          </a:xfrm>
        </p:spPr>
        <p:txBody>
          <a:bodyPr/>
          <a:lstStyle>
            <a:lvl1pPr>
              <a:defRPr lang="zh-CN" altLang="en-US" sz="2400" b="1" kern="1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7" name="内容占位符 46"/>
          <p:cNvSpPr>
            <a:spLocks noGrp="1"/>
          </p:cNvSpPr>
          <p:nvPr>
            <p:ph sz="quarter" idx="18"/>
          </p:nvPr>
        </p:nvSpPr>
        <p:spPr>
          <a:xfrm>
            <a:off x="539750" y="3789040"/>
            <a:ext cx="8280721" cy="2232348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0" y="-48811"/>
            <a:ext cx="9144000" cy="8227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764704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632"/>
            <a:ext cx="8435280" cy="543271"/>
          </a:xfrm>
        </p:spPr>
        <p:txBody>
          <a:bodyPr/>
          <a:lstStyle>
            <a:lvl1pPr marL="0" indent="0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 userDrawn="1"/>
        </p:nvGraphicFramePr>
        <p:xfrm>
          <a:off x="357158" y="1124744"/>
          <a:ext cx="8429684" cy="100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7992887" cy="504701"/>
          </a:xfrm>
        </p:spPr>
        <p:txBody>
          <a:bodyPr/>
          <a:lstStyle>
            <a:lvl1pPr marL="0" indent="0">
              <a:buNone/>
              <a:defRPr lang="zh-CN" altLang="en-US" sz="2800" b="1" i="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150D7-8468-4FB7-9BB2-ADFE7476E8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4FF35-5775-4930-AB81-11B6EBBC8724}" type="slidenum">
              <a:rPr lang="zh-CN" altLang="en-US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27384"/>
            <a:ext cx="9144000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115616"/>
            <a:ext cx="9144000" cy="1428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39750" y="1412776"/>
            <a:ext cx="8352730" cy="4752528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lang="zh-CN" altLang="en-US" sz="2800" b="1" kern="12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TextBox 5"/>
          <p:cNvSpPr txBox="1">
            <a:spLocks noChangeArrowheads="1"/>
          </p:cNvSpPr>
          <p:nvPr userDrawn="1"/>
        </p:nvSpPr>
        <p:spPr bwMode="auto">
          <a:xfrm>
            <a:off x="539552" y="252016"/>
            <a:ext cx="77152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ED159C-1A6F-47B8-BAC2-AA324F133C9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7CFEFE-8A8B-4519-9E22-38B8C875902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zh-CN" altLang="en-US" sz="4000" b="1" kern="1200" dirty="0">
          <a:solidFill>
            <a:schemeClr val="bg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循环结构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>
                <a:sym typeface="+mn-ea"/>
              </a:rPr>
              <a:t>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51485" y="2060575"/>
            <a:ext cx="835279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）循环体有可能一次也不执行。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）循环前，必须给循环控制变量赋初值。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）若循环体包含一条以上的语句，应以复合语句形式出现。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）循环体中，必须有改变循环控制变量值的语句（使循环趋向结束的语句）。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）无限循环: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while(1)</a:t>
            </a:r>
            <a:r>
              <a:rPr lang="zh-CN" altLang="en-US" sz="1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循环体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）循环体为空  如：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while((c=getchar())!=</a:t>
            </a:r>
            <a:r>
              <a:rPr lang="en-US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en-US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   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从键盘输入字符直到输入</a:t>
            </a:r>
            <a:r>
              <a:rPr lang="en-US" altLang="zh-CN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1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为止</a:t>
            </a:r>
            <a:endParaRPr lang="zh-CN" altLang="en-US" sz="18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等价于: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c=getchar( );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while (c!='A')c=getchar( );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4.3 </a:t>
            </a:r>
            <a:r>
              <a:rPr>
                <a:sym typeface="+mn-ea"/>
              </a:rPr>
              <a:t>do-while循环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do-while</a:t>
            </a:r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语句的格式：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72000" y="2132965"/>
            <a:ext cx="41687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说明（与while相同）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643755" y="2708910"/>
            <a:ext cx="4178300" cy="25698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algn="just"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）表达式可以是任意类型，一般为关系表达式或逻辑表达式，其值为循环条件。如果表达式的值为0表示条件不满足，否则表示条件满足。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）循环体可以是任何单个语句，也可以是一组语句，当是一组语句时，需要用大括号将语句组扩起来。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7593" name="Text Box 9"/>
          <p:cNvSpPr txBox="1"/>
          <p:nvPr/>
        </p:nvSpPr>
        <p:spPr>
          <a:xfrm>
            <a:off x="766763" y="3357246"/>
            <a:ext cx="2908935" cy="127254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循环体语句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表达式);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7593" grpId="0" bldLvl="0" animBg="1"/>
      <p:bldP spid="67593" grpId="1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>
                <a:sym typeface="+mn-ea"/>
              </a:rPr>
              <a:t>do-while循环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do-while执行过程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780665"/>
            <a:ext cx="2310765" cy="330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215" y="2060575"/>
            <a:ext cx="2025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执行过程：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643755" y="2549525"/>
            <a:ext cx="4178300" cy="27292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8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执行循环体，当表达式的值为真（非0）时；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（2）再次执行循环体，如此重复；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（3）当表达式为假（0）时结束循环。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4.3 </a:t>
            </a:r>
            <a:r>
              <a:rPr>
                <a:sym typeface="+mn-ea"/>
              </a:rPr>
              <a:t>do-while循环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例4.7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用do-while循环求“1+2+3+…100”的和。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57200" y="2132965"/>
            <a:ext cx="3248025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#include"stdio.h"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 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i=1,sum=0;  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do {           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sum=sum+i;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 while (i&lt;=100);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printf("%d ",sum);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070" y="55502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267970" algn="just" defTabSz="266700">
              <a:spcAft>
                <a:spcPct val="0"/>
              </a:spcAf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5050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787900" y="2924810"/>
            <a:ext cx="338645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#include&lt;stdio.h&gt;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 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i=1,sum=0;  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while (i&lt;=100) {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sum=sum+i;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i++;      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printf("%d ",sum);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while循环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76843" name="AutoShap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6883" y="4797425"/>
            <a:ext cx="1944688" cy="647700"/>
          </a:xfrm>
          <a:prstGeom prst="wedgeRoundRectCallout">
            <a:avLst>
              <a:gd name="adj1" fmla="val -2604"/>
              <a:gd name="adj2" fmla="val -234117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先做后判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19608" y="2564765"/>
            <a:ext cx="1944688" cy="647700"/>
          </a:xfrm>
          <a:prstGeom prst="wedgeRoundRectCallout">
            <a:avLst>
              <a:gd name="adj1" fmla="val -38293"/>
              <a:gd name="adj2" fmla="val 15029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先判后做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76843" grpId="0" bldLvl="0" animBg="1"/>
      <p:bldP spid="376846" grpId="0" bldLvl="0" animBg="1"/>
      <p:bldP spid="6" grpId="0"/>
      <p:bldP spid="6" grpId="1"/>
      <p:bldP spid="2" grpId="0"/>
      <p:bldP spid="2" grpId="1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7200" y="116840"/>
            <a:ext cx="8315325" cy="5435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4.3 </a:t>
            </a:r>
            <a:r>
              <a:rPr>
                <a:sym typeface="+mn-ea"/>
              </a:rPr>
              <a:t>do-while循环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9750" y="2493645"/>
            <a:ext cx="80981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charset="0"/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）do~while循环的特点：先执行循环体，后判断表达式，实现“直到”型循环，所以循环体至少会执行一次。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charset="0"/>
              <a:buNone/>
            </a:pP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charset="0"/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）循环体中要有使循环趋于结束的语句；do~while循环最后的分号“;”不可少，否则将出现语法错误</a:t>
            </a:r>
            <a:endPara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>
                <a:sym typeface="+mn-ea"/>
              </a:rPr>
              <a:t>for循环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for</a:t>
            </a:r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语句的格式：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532" name="Text Box 23"/>
          <p:cNvSpPr txBox="1"/>
          <p:nvPr/>
        </p:nvSpPr>
        <p:spPr>
          <a:xfrm>
            <a:off x="2118360" y="2853849"/>
            <a:ext cx="4906963" cy="953135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l" eaLnBrk="0" hangingPunct="0"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表达式1;表达式2;表达式3)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循环体语句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Text Box 6"/>
          <p:cNvSpPr txBox="1"/>
          <p:nvPr/>
        </p:nvSpPr>
        <p:spPr>
          <a:xfrm>
            <a:off x="1002030" y="5166360"/>
            <a:ext cx="7146290" cy="953135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algn="l" eaLnBrk="0" hangingPunct="0">
              <a:buClrTx/>
              <a:buSz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for(循环变量赋初值;循环条件;循环变量增值)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>
              <a:buClrTx/>
              <a:buSz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循环体语句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20560" y="4199255"/>
            <a:ext cx="1514475" cy="465455"/>
          </a:xfrm>
          <a:prstGeom prst="wedgeRoundRectCallout">
            <a:avLst>
              <a:gd name="adj1" fmla="val -38293"/>
              <a:gd name="adj2" fmla="val 15029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表达式运用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  <p:bldP spid="22532" grpId="1" animBg="1"/>
      <p:bldP spid="24" grpId="0" bldLvl="0" animBg="1"/>
      <p:bldP spid="24" grpId="1" animBg="1"/>
      <p:bldP spid="37684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>
                <a:sym typeface="+mn-ea"/>
              </a:rPr>
              <a:t>for循环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for</a:t>
            </a:r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57200" y="2780665"/>
            <a:ext cx="8147685" cy="37890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（1）循环体语句可以是任意语句；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（2）三个表达式可以是任意类型；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（3）表达式1用于给某些变量赋初值，多数情况下，在此处给循环控制变量赋初值；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（4）表达式2用来说明循环终止条件，多数情况下，是根据循环控制变量的值确定循环是否结束；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（5）表达式3用来改变某些变量的值，多数情况下，使循环控制变量的值增加或减少，使循环控制变量的值向着使循环终止的方向改变。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>
                <a:sym typeface="+mn-ea"/>
              </a:rPr>
              <a:t>for循环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for执行过程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2060575"/>
            <a:ext cx="2025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执行过程：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489450" y="2780665"/>
            <a:ext cx="4451350" cy="329184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（1）计算表达式1的值，然后转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（2）计算表达式2的值，若其值为非0，转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；否则转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（5）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（3）执行循环体，转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（4）计算表达式3，转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（5）退出循环，执行循环体下面的语句。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1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43" name="图片 21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2780665"/>
            <a:ext cx="1768475" cy="3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>
                <a:sym typeface="+mn-ea"/>
              </a:rPr>
              <a:t>for循环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例4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10：用for循环求“1+2+3+…100”的和。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57200" y="2563495"/>
            <a:ext cx="6846570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#include&lt;stdio.h&gt;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 )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i,sum=0;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for(i=1; i&lt;=100; i++)      /*循环要素*/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sum=sum+i;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printf("%d ",sum);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360" y="5337492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267970" algn="just" defTabSz="266700">
              <a:spcAft>
                <a:spcPct val="0"/>
              </a:spcAft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5050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51810" y="2635885"/>
            <a:ext cx="3112770" cy="544195"/>
          </a:xfrm>
          <a:prstGeom prst="wedgeRoundRectCallout">
            <a:avLst>
              <a:gd name="adj1" fmla="val -78865"/>
              <a:gd name="adj2" fmla="val 18243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为变量赋初值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27855" y="3246755"/>
            <a:ext cx="3247390" cy="544195"/>
          </a:xfrm>
          <a:prstGeom prst="wedgeRoundRectCallout">
            <a:avLst>
              <a:gd name="adj1" fmla="val -99041"/>
              <a:gd name="adj2" fmla="val 6061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表达式2说明循环终止条件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AutoShape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23665" y="4291965"/>
            <a:ext cx="3066415" cy="544195"/>
          </a:xfrm>
          <a:prstGeom prst="wedgeRoundRectCallout">
            <a:avLst>
              <a:gd name="adj1" fmla="val -65545"/>
              <a:gd name="adj2" fmla="val -9702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表达式3改变变量的值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376846" grpId="0" bldLvl="0" animBg="1"/>
      <p:bldP spid="7" grpId="0" bldLvl="0" animBg="1"/>
      <p:bldP spid="6" grpId="0" bldLvl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>
                <a:sym typeface="+mn-ea"/>
              </a:rPr>
              <a:t>for</a:t>
            </a:r>
            <a:r>
              <a:rPr>
                <a:sym typeface="+mn-ea"/>
              </a:rPr>
              <a:t>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for</a:t>
            </a:r>
            <a:r>
              <a:rPr dirty="0"/>
              <a:t>循环结构的变化</a:t>
            </a:r>
            <a:endParaRPr lang="en-US" altLang="zh-CN" dirty="0"/>
          </a:p>
        </p:txBody>
      </p:sp>
      <p:sp>
        <p:nvSpPr>
          <p:cNvPr id="380931" name="Rectangle 3"/>
          <p:cNvSpPr>
            <a:spLocks noGrp="1"/>
          </p:cNvSpPr>
          <p:nvPr/>
        </p:nvSpPr>
        <p:spPr>
          <a:xfrm>
            <a:off x="457200" y="2061210"/>
            <a:ext cx="814705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Blip>
                <a:blip r:embed="rId1"/>
              </a:buBlip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省略时，应在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前给循环变量赋初值。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如：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k=1</a:t>
            </a:r>
            <a:r>
              <a:rPr lang="zh-CN" altLang="en-US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k&lt;=3; k++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s=s+k;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省略时，不判断循环条件，将成为 “死循环”，需要在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循环体中引入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语句以退出循环；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省略时，循环体内应有使循环条件改变的语句。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如：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k=1;k&lt;=3;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s=s+k;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</a:t>
            </a:r>
            <a:r>
              <a:rPr lang="en-US" altLang="zh-CN" sz="20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k++;</a:t>
            </a:r>
            <a:endParaRPr lang="en-US" altLang="zh-CN" sz="2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}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en-US" altLang="zh-CN" sz="20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0931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3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0931">
                                            <p:txEl>
                                              <p:charRg st="3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0931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093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0931">
                                            <p:txEl>
                                              <p:charRg st="127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15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0931">
                                            <p:txEl>
                                              <p:charRg st="156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18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0931">
                                            <p:txEl>
                                              <p:charRg st="183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20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0931">
                                            <p:txEl>
                                              <p:charRg st="204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224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0931">
                                            <p:txEl>
                                              <p:charRg st="224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0931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067560"/>
            <a:ext cx="8229600" cy="3641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掌握while、do-while和for三种循环</a:t>
            </a:r>
            <a:r>
              <a:rPr lang="zh-CN" altLang="en-US" b="1" dirty="0">
                <a:sym typeface="+mn-ea"/>
              </a:rPr>
              <a:t>结构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掌握</a:t>
            </a:r>
            <a:r>
              <a:rPr lang="zh-CN" altLang="en-US" b="1" dirty="0">
                <a:sym typeface="+mn-ea"/>
              </a:rPr>
              <a:t>break</a:t>
            </a:r>
            <a:r>
              <a:rPr lang="zh-CN" altLang="en-US" b="1" dirty="0">
                <a:sym typeface="+mn-ea"/>
              </a:rPr>
              <a:t>与continue在循环结构中的用法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掌握循环嵌套的用法</a:t>
            </a:r>
            <a:endParaRPr lang="zh-CN" altLang="en-US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具备使用三种循环结构来解决常见的重复操作问题的能力</a:t>
            </a:r>
            <a:endParaRPr lang="zh-CN" altLang="en-US" b="1" dirty="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b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>
                <a:sym typeface="+mn-ea"/>
              </a:rPr>
              <a:t>for</a:t>
            </a:r>
            <a:r>
              <a:rPr>
                <a:sym typeface="+mn-ea"/>
              </a:rPr>
              <a:t>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>
                <a:sym typeface="+mn-ea"/>
              </a:rPr>
              <a:t>for</a:t>
            </a:r>
            <a:r>
              <a:rPr>
                <a:sym typeface="+mn-ea"/>
              </a:rPr>
              <a:t>循环结构的变化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457200" y="2061210"/>
            <a:ext cx="8134985" cy="2743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Blip>
                <a:blip r:embed="rId1"/>
              </a:buBlip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同时省略表达式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，只有表达式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，此时相当于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语句。如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endParaRPr lang="en-US" altLang="zh-CN" sz="1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1956" name="Rectangle 4"/>
          <p:cNvSpPr/>
          <p:nvPr/>
        </p:nvSpPr>
        <p:spPr>
          <a:xfrm>
            <a:off x="5507673" y="2925445"/>
            <a:ext cx="2592387" cy="2089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indent="376555" algn="l">
              <a:lnSpc>
                <a:spcPct val="10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k=1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76555" algn="l">
              <a:lnSpc>
                <a:spcPct val="10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 (k&lt;=100)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76555" algn="l">
              <a:lnSpc>
                <a:spcPct val="10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 s=s+k;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76555" algn="l">
              <a:lnSpc>
                <a:spcPct val="10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k++;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76555" algn="l">
              <a:lnSpc>
                <a:spcPct val="10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1957" name="AutoShape 5"/>
          <p:cNvSpPr/>
          <p:nvPr/>
        </p:nvSpPr>
        <p:spPr>
          <a:xfrm>
            <a:off x="4211638" y="3285173"/>
            <a:ext cx="1223962" cy="576262"/>
          </a:xfrm>
          <a:prstGeom prst="leftRightArrow">
            <a:avLst>
              <a:gd name="adj1" fmla="val 50000"/>
              <a:gd name="adj2" fmla="val 42479"/>
            </a:avLst>
          </a:prstGeom>
          <a:solidFill>
            <a:srgbClr val="CC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67360" y="4653280"/>
            <a:ext cx="8092440" cy="19284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l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（5）表达式2一般是关系表达式或逻辑表达式，但也可以是数值表达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式或字符表达式，只要其值不等于0就执行循环体。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如：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k=1;</a:t>
            </a:r>
            <a:r>
              <a:rPr lang="en-US" altLang="zh-CN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k-4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;k++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s=s+k;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仅当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的值等于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时终止循环。</a:t>
            </a:r>
            <a:r>
              <a:rPr lang="en-US" altLang="zh-CN" sz="18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k-4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是数值表达式。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187450" y="2925445"/>
            <a:ext cx="2713990" cy="2089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k=1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for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;k&lt;=100;    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{ s=s+k;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k++;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}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376555" algn="l">
              <a:lnSpc>
                <a:spcPct val="10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charRg st="3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charRg st="54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81956" grpId="0"/>
      <p:bldP spid="381957" grpId="0" bldLvl="0" animBg="1"/>
      <p:bldP spid="5" grpId="0" build="p"/>
      <p:bldP spid="6" grpId="0"/>
      <p:bldP spid="5" grpId="1" bldLvl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4.5 </a:t>
            </a:r>
            <a:r>
              <a:rPr>
                <a:sym typeface="+mn-ea"/>
              </a:rPr>
              <a:t>循环结构间的比较和总结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grpSp>
        <p:nvGrpSpPr>
          <p:cNvPr id="93210" name="Group 26"/>
          <p:cNvGrpSpPr/>
          <p:nvPr/>
        </p:nvGrpSpPr>
        <p:grpSpPr>
          <a:xfrm>
            <a:off x="613410" y="2935288"/>
            <a:ext cx="7391400" cy="1044575"/>
            <a:chOff x="432" y="2025"/>
            <a:chExt cx="4656" cy="658"/>
          </a:xfrm>
        </p:grpSpPr>
        <p:sp>
          <p:nvSpPr>
            <p:cNvPr id="32791" name="Text Box 4"/>
            <p:cNvSpPr txBox="1"/>
            <p:nvPr/>
          </p:nvSpPr>
          <p:spPr>
            <a:xfrm>
              <a:off x="432" y="2025"/>
              <a:ext cx="1145" cy="658"/>
            </a:xfrm>
            <a:prstGeom prst="rect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algn="l" eaLnBrk="0" hangingPunct="0">
                <a:spcBef>
                  <a:spcPct val="0"/>
                </a:spcBef>
              </a:pP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while(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表达式) 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    </a:t>
              </a:r>
              <a:r>
                <a:rPr lang="zh-CN" altLang="zh-CN" sz="2000" dirty="0">
                  <a:latin typeface="Times New Roman" panose="02020603050405020304" pitchFamily="18" charset="0"/>
                </a:rPr>
                <a:t>循环体语句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2792" name="Text Box 5"/>
            <p:cNvSpPr txBox="1"/>
            <p:nvPr/>
          </p:nvSpPr>
          <p:spPr>
            <a:xfrm>
              <a:off x="1584" y="2029"/>
              <a:ext cx="1186" cy="651"/>
            </a:xfrm>
            <a:prstGeom prst="rect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l" eaLnBrk="0" hangingPunct="0">
                <a:lnSpc>
                  <a:spcPct val="68000"/>
                </a:lnSpc>
                <a:spcBef>
                  <a:spcPct val="0"/>
                </a:spcBef>
              </a:pPr>
              <a:endParaRPr lang="en-US" altLang="zh-CN" sz="2700" dirty="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68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do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68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    </a:t>
              </a:r>
              <a:r>
                <a:rPr lang="zh-CN" altLang="zh-CN" sz="2000" dirty="0">
                  <a:latin typeface="Times New Roman" panose="02020603050405020304" pitchFamily="18" charset="0"/>
                </a:rPr>
                <a:t>循环体语句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68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while(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表达式); 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2793" name="Text Box 6"/>
            <p:cNvSpPr txBox="1"/>
            <p:nvPr/>
          </p:nvSpPr>
          <p:spPr>
            <a:xfrm>
              <a:off x="2778" y="2025"/>
              <a:ext cx="2310" cy="658"/>
            </a:xfrm>
            <a:prstGeom prst="rect">
              <a:avLst/>
            </a:prstGeom>
            <a:noFill/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l" eaLnBrk="0" hangingPunct="0">
                <a:spcBef>
                  <a:spcPct val="0"/>
                </a:spcBef>
              </a:pP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</a:rPr>
                <a:t>for(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表达式1;表达式2;表达式3;) 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l" eaLnBrk="0" hangingPunct="0">
                <a:spcBef>
                  <a:spcPct val="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    </a:t>
              </a:r>
              <a:r>
                <a:rPr lang="zh-CN" altLang="zh-CN" sz="2000" dirty="0">
                  <a:latin typeface="Times New Roman" panose="02020603050405020304" pitchFamily="18" charset="0"/>
                </a:rPr>
                <a:t>循环体语句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197" name="Group 13"/>
          <p:cNvGrpSpPr/>
          <p:nvPr/>
        </p:nvGrpSpPr>
        <p:grpSpPr>
          <a:xfrm>
            <a:off x="1971675" y="3581718"/>
            <a:ext cx="4406900" cy="1368425"/>
            <a:chOff x="1152" y="2432"/>
            <a:chExt cx="2776" cy="862"/>
          </a:xfrm>
        </p:grpSpPr>
        <p:sp>
          <p:nvSpPr>
            <p:cNvPr id="32787" name="Line 9"/>
            <p:cNvSpPr/>
            <p:nvPr/>
          </p:nvSpPr>
          <p:spPr>
            <a:xfrm flipH="1" flipV="1">
              <a:off x="1152" y="2432"/>
              <a:ext cx="1296" cy="57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8" name="Line 11"/>
            <p:cNvSpPr/>
            <p:nvPr/>
          </p:nvSpPr>
          <p:spPr>
            <a:xfrm flipV="1">
              <a:off x="3216" y="2432"/>
              <a:ext cx="712" cy="53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9" name="椭圆 42"/>
            <p:cNvSpPr/>
            <p:nvPr/>
          </p:nvSpPr>
          <p:spPr>
            <a:xfrm>
              <a:off x="2304" y="2960"/>
              <a:ext cx="1260" cy="334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循环控制条件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90" name="Line 11"/>
            <p:cNvSpPr/>
            <p:nvPr/>
          </p:nvSpPr>
          <p:spPr>
            <a:xfrm flipH="1" flipV="1">
              <a:off x="2426" y="2614"/>
              <a:ext cx="310" cy="34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214" name="Group 30"/>
          <p:cNvGrpSpPr/>
          <p:nvPr/>
        </p:nvGrpSpPr>
        <p:grpSpPr>
          <a:xfrm>
            <a:off x="1619250" y="3725228"/>
            <a:ext cx="6181725" cy="2486025"/>
            <a:chOff x="1156" y="2387"/>
            <a:chExt cx="3894" cy="1566"/>
          </a:xfrm>
        </p:grpSpPr>
        <p:sp>
          <p:nvSpPr>
            <p:cNvPr id="32781" name="Line 16"/>
            <p:cNvSpPr/>
            <p:nvPr/>
          </p:nvSpPr>
          <p:spPr>
            <a:xfrm flipH="1" flipV="1">
              <a:off x="1156" y="2568"/>
              <a:ext cx="1340" cy="1024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2" name="Line 17"/>
            <p:cNvSpPr/>
            <p:nvPr/>
          </p:nvSpPr>
          <p:spPr>
            <a:xfrm flipH="1" flipV="1">
              <a:off x="2154" y="2432"/>
              <a:ext cx="630" cy="106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3" name="Line 18"/>
            <p:cNvSpPr/>
            <p:nvPr/>
          </p:nvSpPr>
          <p:spPr>
            <a:xfrm flipV="1">
              <a:off x="3264" y="2387"/>
              <a:ext cx="1249" cy="1159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4" name="椭圆 44"/>
            <p:cNvSpPr/>
            <p:nvPr/>
          </p:nvSpPr>
          <p:spPr>
            <a:xfrm>
              <a:off x="2187" y="3489"/>
              <a:ext cx="1488" cy="464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5" name="矩形 46"/>
            <p:cNvSpPr/>
            <p:nvPr/>
          </p:nvSpPr>
          <p:spPr>
            <a:xfrm>
              <a:off x="3787" y="3017"/>
              <a:ext cx="1263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16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也可在循环体内</a:t>
              </a:r>
              <a:endParaRPr lang="zh-CN" altLang="en-US" sz="16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6" name="Rectangle 24"/>
            <p:cNvSpPr/>
            <p:nvPr/>
          </p:nvSpPr>
          <p:spPr>
            <a:xfrm>
              <a:off x="2298" y="3615"/>
              <a:ext cx="126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改变循环控制变量值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09" name="Rectangle 3"/>
          <p:cNvSpPr/>
          <p:nvPr/>
        </p:nvSpPr>
        <p:spPr>
          <a:xfrm>
            <a:off x="611505" y="1071880"/>
            <a:ext cx="7315200" cy="58801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spcBef>
                <a:spcPct val="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关于循环的控制：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3215" name="Group 31"/>
          <p:cNvGrpSpPr/>
          <p:nvPr/>
        </p:nvGrpSpPr>
        <p:grpSpPr>
          <a:xfrm>
            <a:off x="1260475" y="1796733"/>
            <a:ext cx="5024438" cy="1487487"/>
            <a:chOff x="930" y="1353"/>
            <a:chExt cx="3165" cy="937"/>
          </a:xfrm>
        </p:grpSpPr>
        <p:sp>
          <p:nvSpPr>
            <p:cNvPr id="32776" name="椭圆 32"/>
            <p:cNvSpPr/>
            <p:nvPr/>
          </p:nvSpPr>
          <p:spPr>
            <a:xfrm>
              <a:off x="2187" y="1353"/>
              <a:ext cx="1526" cy="422"/>
            </a:xfrm>
            <a:prstGeom prst="ellipse">
              <a:avLst/>
            </a:prstGeom>
            <a:solidFill>
              <a:srgbClr val="CCFFFF"/>
            </a:solidFill>
            <a:ln w="25400" cap="flat" cmpd="sng">
              <a:solidFill>
                <a:srgbClr val="00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循环控制变量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777" name="直接箭头连接符 36"/>
            <p:cNvCxnSpPr/>
            <p:nvPr/>
          </p:nvCxnSpPr>
          <p:spPr>
            <a:xfrm flipH="1">
              <a:off x="1927" y="1752"/>
              <a:ext cx="635" cy="493"/>
            </a:xfrm>
            <a:prstGeom prst="straightConnector1">
              <a:avLst/>
            </a:prstGeom>
            <a:ln w="38100" cap="flat" cmpd="sng">
              <a:solidFill>
                <a:srgbClr val="CC3300"/>
              </a:solidFill>
              <a:prstDash val="solid"/>
              <a:headEnd type="none" w="med" len="med"/>
              <a:tailEnd type="arrow" w="med" len="med"/>
            </a:ln>
          </p:spPr>
        </p:cxnSp>
        <p:cxnSp>
          <p:nvCxnSpPr>
            <p:cNvPr id="32778" name="直接箭头连接符 38"/>
            <p:cNvCxnSpPr/>
            <p:nvPr/>
          </p:nvCxnSpPr>
          <p:spPr>
            <a:xfrm>
              <a:off x="3061" y="1758"/>
              <a:ext cx="227" cy="532"/>
            </a:xfrm>
            <a:prstGeom prst="straightConnector1">
              <a:avLst/>
            </a:prstGeom>
            <a:ln w="38100" cap="flat" cmpd="sng">
              <a:solidFill>
                <a:srgbClr val="CC3300"/>
              </a:solidFill>
              <a:prstDash val="solid"/>
              <a:headEnd type="none" w="med" len="med"/>
              <a:tailEnd type="arrow" w="med" len="med"/>
            </a:ln>
          </p:spPr>
        </p:cxnSp>
        <p:sp>
          <p:nvSpPr>
            <p:cNvPr id="32779" name="矩形 41"/>
            <p:cNvSpPr/>
            <p:nvPr/>
          </p:nvSpPr>
          <p:spPr>
            <a:xfrm>
              <a:off x="3060" y="1770"/>
              <a:ext cx="1035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en-US" sz="20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也可在</a:t>
              </a:r>
              <a:r>
                <a:rPr lang="en-US" altLang="zh-CN" sz="20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for</a:t>
              </a:r>
              <a:r>
                <a:rPr lang="zh-CN" altLang="en-US" sz="20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前</a:t>
              </a:r>
              <a:endPara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2780" name="直接箭头连接符 34"/>
            <p:cNvCxnSpPr/>
            <p:nvPr/>
          </p:nvCxnSpPr>
          <p:spPr>
            <a:xfrm flipH="1">
              <a:off x="930" y="1724"/>
              <a:ext cx="1456" cy="521"/>
            </a:xfrm>
            <a:prstGeom prst="straightConnector1">
              <a:avLst/>
            </a:prstGeom>
            <a:ln w="38100" cap="flat" cmpd="sng">
              <a:solidFill>
                <a:srgbClr val="CC3300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4.5 </a:t>
            </a:r>
            <a:r>
              <a:rPr>
                <a:sym typeface="+mn-ea"/>
              </a:rPr>
              <a:t>循环结构间的比较和总结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73753" name="Rectangle 3"/>
          <p:cNvSpPr/>
          <p:nvPr/>
        </p:nvSpPr>
        <p:spPr>
          <a:xfrm>
            <a:off x="283845" y="1130300"/>
            <a:ext cx="8519795" cy="53073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）一种循环可以解决的问题，使用另外两种同样可行，只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是方便程度不同。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（3）while循环一般用于循环次数不定的情况，for循环一般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用于循环次数确定的情况(也可以用于循环次数不定的情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况)，do-while循环一般用于至少需要执行一次的情况。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循环是先判断条件是否为真，再执行循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环体，因此可出现循环一次也不执行的情况；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do-while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循环是先执行循环体，再判断条件是否为真，因此循环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体至少执行一次。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do-while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循环，可以用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句跳出循环，用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语句结束本次循环。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00000"/>
              </a:lnSpc>
              <a:spcBef>
                <a:spcPct val="3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3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7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</a:t>
            </a:r>
            <a:r>
              <a:rPr>
                <a:sym typeface="+mn-ea"/>
              </a:rPr>
              <a:t>break语句和continue语句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break语句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语句的格式：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593" name="Text Box 9"/>
          <p:cNvSpPr txBox="1"/>
          <p:nvPr/>
        </p:nvSpPr>
        <p:spPr>
          <a:xfrm>
            <a:off x="773430" y="2868295"/>
            <a:ext cx="1978660" cy="875665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break；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4509452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266700" indent="-266700" defTabSz="266700"/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6" name="图片 66" descr="C:\2022年工作\编写教材\图片1.png图片1"/>
          <p:cNvPicPr>
            <a:picLocks noChangeAspect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3562985" y="2132965"/>
            <a:ext cx="5329555" cy="3024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3995" y="5157470"/>
            <a:ext cx="39643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just" defTabSz="266700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是终止并退出当前的循环语句，也就是跳出循环体语句，执行循环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体语句后面的语句，再也不会进入循环体，如图所示。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67593" grpId="0" bldLvl="0" animBg="1"/>
      <p:bldP spid="67593" grpId="1" animBg="1"/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</a:t>
            </a:r>
            <a:r>
              <a:rPr>
                <a:sym typeface="+mn-ea"/>
              </a:rPr>
              <a:t>break语句和continue语句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判断输入的正整数是否为素数，如果是素数，输出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Yes，否则输出No。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565" y="2425065"/>
            <a:ext cx="4166235" cy="38011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"stdio.h"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main() 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m,i;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scanf("%d",&amp;m);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for(i=2; i&lt;=m-1; i++)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if(m%i==0)break;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if(i&gt;=m) printf("Yes");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else printf("No");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1250" y="2421255"/>
            <a:ext cx="2190750" cy="114490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797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m=13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Yes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55465" y="4221480"/>
            <a:ext cx="1729740" cy="836295"/>
          </a:xfrm>
          <a:prstGeom prst="wedgeRoundRectCallout">
            <a:avLst>
              <a:gd name="adj1" fmla="val -81277"/>
              <a:gd name="adj2" fmla="val 2820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终止循环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并跳出循环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6" grpId="0" bldLvl="0" animBg="1"/>
      <p:bldP spid="4" grpId="0"/>
      <p:bldP spid="4" grpId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</a:t>
            </a:r>
            <a:r>
              <a:rPr>
                <a:sym typeface="+mn-ea"/>
              </a:rPr>
              <a:t>break语句和continue语句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continue语句</a:t>
            </a:r>
            <a:endParaRPr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语句的格式：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593" name="Text Box 9"/>
          <p:cNvSpPr txBox="1"/>
          <p:nvPr/>
        </p:nvSpPr>
        <p:spPr>
          <a:xfrm>
            <a:off x="539750" y="2849880"/>
            <a:ext cx="2862580" cy="677545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no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continue；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4509452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marL="266700" indent="-266700" defTabSz="266700"/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995" y="5157470"/>
            <a:ext cx="39643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6700" indent="-266700" algn="just" defTabSz="266700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结束本次循环，跳过循环体中尚未执行的部分，进行下一次是否执行循环的判断，即往上跳，还有可能再次进入循环体，如图所示。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18" name="图片 418" descr="C:\2022年工作\编写教材\图片2.png图片2"/>
          <p:cNvPicPr>
            <a:picLocks noChangeAspect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3563620" y="2132965"/>
            <a:ext cx="4992370" cy="2960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67593" grpId="0" bldLvl="0" animBg="1"/>
      <p:bldP spid="67593" grpId="1" animBg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4.6 </a:t>
            </a:r>
            <a:r>
              <a:rPr>
                <a:sym typeface="+mn-ea"/>
              </a:rPr>
              <a:t>break语句和continue语句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输出100-200中不能被7整除的数。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565" y="1772920"/>
            <a:ext cx="4668520" cy="45154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#include"stdio.h"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 ){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int n,count=0;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for(n=100;n&lt;=200;n++)	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if (n%7==0)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continue;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printf("%d",n);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count++;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if(count%10==0)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printf("\n");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9155" y="1772920"/>
            <a:ext cx="4307205" cy="24136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797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100 101 102 103 104 106 107 108 109 110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111 113 114 115 116 117 118 120 121 122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123 124 125 127 128 129 130 131 132 134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135 136 137 138 139 141 142 143 144 145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146 148 149 150 151 152 153 155 156 157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158 159 160 162 163 164 165 166 167 169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170 171 172 173 174 176 177 178 179 180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181 183 184 185 186 187 188 190 191 192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193 194 195 197 198 199 200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35375" y="4149090"/>
            <a:ext cx="1963420" cy="843280"/>
          </a:xfrm>
          <a:prstGeom prst="wedgeRoundRectCallout">
            <a:avLst>
              <a:gd name="adj1" fmla="val -91752"/>
              <a:gd name="adj2" fmla="val -3900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跳出循环进行下一次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6" grpId="0" bldLvl="0" animBg="1"/>
      <p:bldP spid="4" grpId="0"/>
      <p:bldP spid="4" grpId="1"/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340485"/>
            <a:ext cx="842581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14：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从键盘输入一个正整数N，编写一个C语言程序计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算N的阶乘N!。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示例输入：5 示例输出：5!=120 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565" y="2640330"/>
            <a:ext cx="8425815" cy="17754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首先需要定义一个初始变量来存储阶乘结果。然后将循环变量用N来初始化。循环结束后，输出该变量的值。其次，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这是将相邻多个整数相乘，因而可以使用for循环或while循环来实现。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3845" y="4220845"/>
            <a:ext cx="3444240" cy="214439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while(i&gt;=1){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result=result*i;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--i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4220210"/>
            <a:ext cx="8435340" cy="147002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具体如下：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for(i=N;i&gt;=1;--i)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Times New Roman" panose="02020603050405020304"/>
                <a:sym typeface="+mn-ea"/>
              </a:rPr>
              <a:t>  </a:t>
            </a:r>
            <a:r>
              <a:rPr lang="en-US" altLang="zh-CN" sz="2400">
                <a:latin typeface="Times New Roman" panose="02020603050405020304"/>
                <a:sym typeface="+mn-ea"/>
              </a:rPr>
              <a:t>    </a:t>
            </a:r>
            <a:r>
              <a:rPr lang="en-US" altLang="zh-CN" sz="2400">
                <a:latin typeface="Times New Roman" panose="02020603050405020304"/>
                <a:sym typeface="+mn-ea"/>
              </a:rPr>
              <a:t>   </a:t>
            </a:r>
            <a:r>
              <a:rPr lang="zh-CN" altLang="en-US" sz="2400">
                <a:latin typeface="Times New Roman" panose="02020603050405020304"/>
                <a:sym typeface="+mn-ea"/>
              </a:rPr>
              <a:t>   </a:t>
            </a:r>
            <a:r>
              <a:rPr lang="en-US" altLang="zh-CN" sz="2400">
                <a:latin typeface="Times New Roman" panose="02020603050405020304"/>
                <a:sym typeface="+mn-ea"/>
              </a:rPr>
              <a:t>      </a:t>
            </a:r>
            <a:r>
              <a:rPr lang="zh-CN" altLang="en-US" sz="2400">
                <a:latin typeface="Times New Roman" panose="02020603050405020304"/>
                <a:sym typeface="+mn-ea"/>
              </a:rPr>
              <a:t>  </a:t>
            </a:r>
            <a:r>
              <a:rPr lang="en-US" altLang="zh-CN" sz="2400">
                <a:latin typeface="Times New Roman" panose="02020603050405020304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result=result*i;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Times New Roman" panose="02020603050405020304"/>
                <a:sym typeface="+mn-ea"/>
              </a:rPr>
              <a:t>   </a:t>
            </a:r>
            <a:r>
              <a:rPr lang="zh-CN" altLang="en-US" sz="2400">
                <a:latin typeface="Times New Roman" panose="02020603050405020304"/>
                <a:sym typeface="+mn-ea"/>
              </a:rPr>
              <a:t>   </a:t>
            </a:r>
            <a:r>
              <a:rPr lang="en-US" altLang="zh-CN" sz="2400">
                <a:latin typeface="Times New Roman" panose="02020603050405020304"/>
                <a:sym typeface="+mn-ea"/>
              </a:rPr>
              <a:t>      </a:t>
            </a:r>
            <a:r>
              <a:rPr lang="zh-CN" altLang="en-US" sz="2400">
                <a:latin typeface="Times New Roman" panose="02020603050405020304"/>
                <a:sym typeface="+mn-ea"/>
              </a:rPr>
              <a:t>  </a:t>
            </a:r>
            <a:r>
              <a:rPr lang="en-US" altLang="zh-CN" sz="2400">
                <a:latin typeface="Times New Roman" panose="02020603050405020304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1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5631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&lt;stdio.h&gt;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&lt;stdlib.h&gt;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main(){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int i,N;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unsigned int result=1;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printf("请输入计算其阶乘的正整数：\n");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scanf("%d",&amp;N);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for(i=N;i&gt;=1;--i)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result=result*i;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printf("%d!=%d\n",N,result);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return 0;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5465" y="1125220"/>
            <a:ext cx="4677410" cy="16827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请输入计算其阶乘的正整数：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5!=120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32045" y="2925445"/>
            <a:ext cx="1585595" cy="341630"/>
          </a:xfrm>
          <a:prstGeom prst="wedgeRoundRectCallout">
            <a:avLst>
              <a:gd name="adj1" fmla="val -88132"/>
              <a:gd name="adj2" fmla="val 42193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存储阶乘结果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1730" y="2583815"/>
            <a:ext cx="1149985" cy="341630"/>
          </a:xfrm>
          <a:prstGeom prst="wedgeRoundRectCallout">
            <a:avLst>
              <a:gd name="adj1" fmla="val -81994"/>
              <a:gd name="adj2" fmla="val 1951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循环变量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期末考试结束后，老师想知道最高分是多少，请用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C语言编程实现：从键盘输入10名同学的成绩，输出其中的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最高分。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565" y="2425065"/>
            <a:ext cx="8425815" cy="21266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首先可以使用变量max来记录最大值。然后，在循环体里，每次输入一个数时（使用scanf函数），和max比较，如果大于max，则将该数赋值给max。在此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题中需要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逐个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比较不同学生的分数，要比较10次，需要使用循环结构来输入并进行比较才能确定出最大值。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200" y="4551680"/>
            <a:ext cx="8434705" cy="207200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具体如下：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for(k=1; k&lt;=10; k++)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{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scanf("%d", &amp;x);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if (x&gt;=max)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max=x;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59655" y="6381750"/>
            <a:ext cx="1875790" cy="383540"/>
          </a:xfrm>
          <a:prstGeom prst="wedgeRoundRectCallout">
            <a:avLst>
              <a:gd name="adj1" fmla="val -65605"/>
              <a:gd name="adj2" fmla="val -4056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大数赋值给max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92090" y="5733415"/>
            <a:ext cx="1875790" cy="383540"/>
          </a:xfrm>
          <a:prstGeom prst="wedgeRoundRectCallout">
            <a:avLst>
              <a:gd name="adj1" fmla="val -78266"/>
              <a:gd name="adj2" fmla="val 132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循环比较最大值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39790" y="4652645"/>
            <a:ext cx="1875790" cy="383540"/>
          </a:xfrm>
          <a:prstGeom prst="wedgeRoundRectCallout">
            <a:avLst>
              <a:gd name="adj1" fmla="val -71563"/>
              <a:gd name="adj2" fmla="val 132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循环比较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1"/>
      <p:bldP spid="8" grpId="0" bldLvl="0" animBg="1"/>
      <p:bldP spid="9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：向国旗敬个礼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理解循环结构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2048" y="2025352"/>
            <a:ext cx="3995936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程序代码：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"stdio.h"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main() {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printf("1.向国旗敬礼，礼毕\n");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printf("2.向国旗敬礼，礼毕\n");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printf("3.向国旗敬礼，礼毕\n");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printf("4.向国旗敬礼，礼毕\n");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printf("5.向国旗敬礼，礼毕\n");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return 0;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0" y="2094377"/>
            <a:ext cx="42484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   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220" y="5085080"/>
            <a:ext cx="831405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127000" algn="just" defTabSz="266700">
              <a:spcAft>
                <a:spcPct val="0"/>
              </a:spcAft>
            </a:pPr>
            <a:r>
              <a:rPr lang="zh-CN" altLang="en-US" sz="1600" b="1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思考：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这个程序写的</a:t>
            </a:r>
            <a:r>
              <a:rPr lang="zh-CN" altLang="en-US" sz="1600" b="1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好不好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？如果</a:t>
            </a:r>
            <a:r>
              <a:rPr lang="zh-CN" altLang="en-US" sz="1600" b="1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有</a:t>
            </a:r>
            <a:r>
              <a:rPr lang="en-US" altLang="zh-CN" sz="1600" b="1">
                <a:solidFill>
                  <a:srgbClr val="0070C0"/>
                </a:solidFill>
                <a:latin typeface="Calibri" panose="020F0502020204030204"/>
                <a:ea typeface="Calibri" panose="020F0502020204030204"/>
              </a:rPr>
              <a:t>5</a:t>
            </a:r>
            <a:r>
              <a:rPr lang="en-US" altLang="zh-CN" sz="1600" b="1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0</a:t>
            </a:r>
            <a:r>
              <a:rPr lang="zh-CN" altLang="en-US" sz="1600" b="1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个同学参加升旗仪式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600" b="1">
                <a:solidFill>
                  <a:srgbClr val="0070C0"/>
                </a:solidFill>
                <a:latin typeface="Calibri" panose="020F0502020204030204"/>
                <a:ea typeface="宋体" panose="02010600030101010101" pitchFamily="2" charset="-122"/>
              </a:rPr>
              <a:t>需要显示每一个向国旗敬礼的同学，如何编写代码</a:t>
            </a:r>
            <a:r>
              <a:rPr lang="zh-CN" altLang="en-US" sz="16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16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3215" y="1125220"/>
            <a:ext cx="8425815" cy="5262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&lt;stdio.h&gt;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main( ){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int  k,x,max;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max=-999999;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for(k=1; k&lt;=10; k++)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scanf("%d", &amp;x);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if (x&gt;=max)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max=x;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printf("Max=%d\n", max);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return 0;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7765" y="1125220"/>
            <a:ext cx="5347335" cy="11239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15 12 35 67 82 79 94 87 5 88 54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Max=94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6846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52290" y="3645535"/>
            <a:ext cx="1215390" cy="341630"/>
          </a:xfrm>
          <a:prstGeom prst="wedgeRoundRectCallout">
            <a:avLst>
              <a:gd name="adj1" fmla="val -88132"/>
              <a:gd name="adj2" fmla="val 42193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5330" y="2569845"/>
            <a:ext cx="1437005" cy="341630"/>
          </a:xfrm>
          <a:prstGeom prst="wedgeRoundRectCallout">
            <a:avLst>
              <a:gd name="adj1" fmla="val -84423"/>
              <a:gd name="adj2" fmla="val -6431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记录最大值</a:t>
            </a: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25495" y="4437380"/>
            <a:ext cx="1776095" cy="341630"/>
          </a:xfrm>
          <a:prstGeom prst="wedgeRoundRectCallout">
            <a:avLst>
              <a:gd name="adj1" fmla="val -61762"/>
              <a:gd name="adj2" fmla="val -5167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循环比较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输入若干名学生的某门课程成绩，具体学生人数不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确定，请编写程序求总成绩和平均成绩。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565" y="2132965"/>
            <a:ext cx="8425815" cy="167894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循环将逐个学生的成绩累加得到总成绩，但由于学生人数不确定，又不能用人数来构造循环条件。对于这种情况，一般需要人为约定何种条件停止循环，本例采用输入负数成绩作为停止循环的条件。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3890010"/>
            <a:ext cx="3749040" cy="272224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en-US" altLang="zh-CN" sz="2400" b="1">
                <a:latin typeface="Times New Roman" panose="02020603050405020304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具体如下：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scanf("%d",&amp;s);          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 (s&gt;=0) {          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sum=sum+s;         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n++;            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scanf("%d",&amp;s);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23665" y="3717290"/>
            <a:ext cx="2720975" cy="698500"/>
          </a:xfrm>
          <a:prstGeom prst="wedgeRoundRectCallout">
            <a:avLst>
              <a:gd name="adj1" fmla="val -70770"/>
              <a:gd name="adj2" fmla="val 6475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先获取成绩储存到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中，判断其是否符合正数的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79520" y="4797425"/>
            <a:ext cx="2720975" cy="473075"/>
          </a:xfrm>
          <a:prstGeom prst="wedgeRoundRectCallout">
            <a:avLst>
              <a:gd name="adj1" fmla="val -75110"/>
              <a:gd name="adj2" fmla="val -18993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循环累加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总成绩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7810" y="5877560"/>
            <a:ext cx="1409065" cy="473075"/>
          </a:xfrm>
          <a:prstGeom prst="wedgeRoundRectCallout">
            <a:avLst>
              <a:gd name="adj1" fmla="val -67922"/>
              <a:gd name="adj2" fmla="val -18993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新成绩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1"/>
      <p:bldP spid="10" grpId="0" bldLvl="0" animBg="1"/>
      <p:bldP spid="7" grpId="0" bldLvl="0" animBg="1"/>
      <p:bldP spid="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3215" y="1125220"/>
            <a:ext cx="8425815" cy="5631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#include"stdio.h"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 ) 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s,sum,n;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float average;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n=0;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sum=0;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scanf("%d",&amp;s);                  	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while (s&gt;=0) {                  	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sum=sum+s;                 	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n++;                     	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scanf("%d",&amp;s);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average=sum/(float)n;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printf("sum=%d,average=%f\n",sum,average);}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7765" y="1125220"/>
            <a:ext cx="5347335" cy="11239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95 78 63 54 -1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sum=290,average=72.500000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43980" y="1125220"/>
            <a:ext cx="1586865" cy="341630"/>
          </a:xfrm>
          <a:prstGeom prst="wedgeRoundRectCallout">
            <a:avLst>
              <a:gd name="adj1" fmla="val -64940"/>
              <a:gd name="adj2" fmla="val 119330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负数终止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74522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17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输出1000以内能被3整除且个位数为6的所有整数。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1979295"/>
            <a:ext cx="8425815" cy="13665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利用循环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从0开始逐个遍历一遍1000以内的整数进行判断。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每次遍历都判断该整数是否能被3整除同时个位数为6，如果是，则输出。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460" y="3357245"/>
            <a:ext cx="5663565" cy="25082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en-US" altLang="zh-CN" sz="2400" b="1">
                <a:latin typeface="Times New Roman" panose="02020603050405020304"/>
                <a:sym typeface="+mn-ea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具体如下：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 (i = 0; i &lt; 1000; i ++){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(i % 3 == 0 &amp;&amp;i % 10 == 6){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printf("%d  ", i);              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5600" y="3501390"/>
            <a:ext cx="2355215" cy="473075"/>
          </a:xfrm>
          <a:prstGeom prst="wedgeRoundRectCallout">
            <a:avLst>
              <a:gd name="adj1" fmla="val -78066"/>
              <a:gd name="adj2" fmla="val 4583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循环从0开始到1000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75555" y="4665345"/>
            <a:ext cx="2602865" cy="675005"/>
          </a:xfrm>
          <a:prstGeom prst="wedgeRoundRectCallout">
            <a:avLst>
              <a:gd name="adj1" fmla="val -78660"/>
              <a:gd name="adj2" fmla="val -7362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循环判断其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被3整除且个位数为6 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，若是则输出</a:t>
            </a:r>
            <a:endParaRPr lang="en-US" altLang="zh-CN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95195" y="5013325"/>
            <a:ext cx="2602865" cy="445135"/>
          </a:xfrm>
          <a:prstGeom prst="wedgeRoundRectCallout">
            <a:avLst>
              <a:gd name="adj1" fmla="val -37411"/>
              <a:gd name="adj2" fmla="val -84664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输出当前数和一个空格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1"/>
      <p:bldP spid="7" grpId="0" bldLvl="0" animBg="1"/>
      <p:bldP spid="9" grpId="0" bldLvl="0" animBg="1"/>
      <p:bldP spid="1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4.7 </a:t>
            </a:r>
            <a:r>
              <a:rPr>
                <a:sym typeface="+mn-ea"/>
              </a:rPr>
              <a:t>循环的应用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3215" y="1125220"/>
            <a:ext cx="5907405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&lt;stdio.h&gt;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main() { 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i;                      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for (i = 0; i &lt; 1000; i ++){ 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(i % 3 == 0 &amp;&amp;i % 10 == 6){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printf("%d  ", i);          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0;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5301615"/>
            <a:ext cx="8585835" cy="11239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 defTabSz="266700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6 36 66 96 126 156 186 216 246 276 306 336 366 396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426 456 486 516 546 576606 636 666 696 726 756 786 816 846 876 906 936 966 996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380931" name="Rectangle 3"/>
          <p:cNvSpPr/>
          <p:nvPr/>
        </p:nvSpPr>
        <p:spPr>
          <a:xfrm>
            <a:off x="467360" y="1129665"/>
            <a:ext cx="8306435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）一个循环体内包含着另一个完整的循环结构，就称为嵌套循环。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）内嵌的循环中又可以嵌套循环，从而构成多重循环。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>
                <a:schemeClr val="accent2"/>
              </a:buClr>
              <a:buSzPct val="65000"/>
              <a:buFont typeface="Wingdings" panose="05000000000000000000" pitchFamily="2" charse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）三种循环可以相互嵌套。下面几种都是合法的嵌套形式：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 Box 26"/>
          <p:cNvSpPr txBox="1"/>
          <p:nvPr/>
        </p:nvSpPr>
        <p:spPr>
          <a:xfrm>
            <a:off x="1244600" y="2895600"/>
            <a:ext cx="2133600" cy="1841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charset="-122"/>
              </a:rPr>
              <a:t>(1)  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while( )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{    ……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    </a:t>
            </a: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while()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{   ……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}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…...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}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</p:txBody>
      </p:sp>
      <p:sp>
        <p:nvSpPr>
          <p:cNvPr id="5" name="Text Box 27"/>
          <p:cNvSpPr txBox="1"/>
          <p:nvPr/>
        </p:nvSpPr>
        <p:spPr>
          <a:xfrm>
            <a:off x="1244600" y="4800600"/>
            <a:ext cx="2133600" cy="1841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charset="-122"/>
              </a:rPr>
              <a:t>(4)  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while( )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{    ……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    </a:t>
            </a: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do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{   ……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}while( );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…….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}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</p:txBody>
      </p:sp>
      <p:sp>
        <p:nvSpPr>
          <p:cNvPr id="6" name="Text Box 28"/>
          <p:cNvSpPr txBox="1"/>
          <p:nvPr/>
        </p:nvSpPr>
        <p:spPr>
          <a:xfrm>
            <a:off x="3505200" y="4800600"/>
            <a:ext cx="2209800" cy="1841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charset="-122"/>
              </a:rPr>
              <a:t>(5)  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for( ; ;)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{    ……           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  </a:t>
            </a: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while()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{   ……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}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…...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}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</p:txBody>
      </p:sp>
      <p:sp>
        <p:nvSpPr>
          <p:cNvPr id="7" name="Text Box 29"/>
          <p:cNvSpPr txBox="1"/>
          <p:nvPr/>
        </p:nvSpPr>
        <p:spPr>
          <a:xfrm>
            <a:off x="5843588" y="2895600"/>
            <a:ext cx="1928812" cy="1841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charset="-122"/>
              </a:rPr>
              <a:t>(3)  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for( )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{    ……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    </a:t>
            </a: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for(; ;)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{   ……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}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…….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}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</p:txBody>
      </p:sp>
      <p:sp>
        <p:nvSpPr>
          <p:cNvPr id="8" name="Text Box 30"/>
          <p:cNvSpPr txBox="1"/>
          <p:nvPr/>
        </p:nvSpPr>
        <p:spPr>
          <a:xfrm>
            <a:off x="5867400" y="4800600"/>
            <a:ext cx="1928813" cy="1841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charset="-122"/>
              </a:rPr>
              <a:t>(6)  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do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{    ……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    </a:t>
            </a: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for(; ;)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{   ……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}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…...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}while( );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</p:txBody>
      </p:sp>
      <p:sp>
        <p:nvSpPr>
          <p:cNvPr id="9" name="Text Box 31"/>
          <p:cNvSpPr txBox="1"/>
          <p:nvPr/>
        </p:nvSpPr>
        <p:spPr>
          <a:xfrm>
            <a:off x="3505200" y="2895600"/>
            <a:ext cx="2209800" cy="1841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charset="-122"/>
              </a:rPr>
              <a:t>(2)  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do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{    ……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     </a:t>
            </a: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do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{   ……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charset="-122"/>
              </a:rPr>
              <a:t>              }while( );</a:t>
            </a:r>
            <a:endParaRPr lang="en-US" altLang="zh-CN" sz="2000" b="0" dirty="0">
              <a:solidFill>
                <a:srgbClr val="CC3300"/>
              </a:solidFill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  …...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charset="-122"/>
              </a:rPr>
              <a:t>       }while( );</a:t>
            </a:r>
            <a:endParaRPr lang="en-US" altLang="zh-CN" sz="2000" b="0" dirty="0">
              <a:latin typeface="Times New Roman" panose="02020603050405020304" pitchFamily="18" charset="0"/>
              <a:ea typeface="隶书" panose="020105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charRg st="6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  <p:bldP spid="4" grpId="0" animBg="1"/>
      <p:bldP spid="4" grpId="1" animBg="1"/>
      <p:bldP spid="9" grpId="0" animBg="1"/>
      <p:bldP spid="9" grpId="1" animBg="1"/>
      <p:bldP spid="7" grpId="0" animBg="1"/>
      <p:bldP spid="7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10" name="Rectangle 3"/>
          <p:cNvSpPr/>
          <p:nvPr/>
        </p:nvSpPr>
        <p:spPr>
          <a:xfrm>
            <a:off x="457200" y="1771650"/>
            <a:ext cx="8306435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可以使复杂的问题结构化，把一个功能的实现拆分成一个一个更小的功能，然后再实现。在实现过程中要注意结构上的逻辑性和正确性，要保证每一个小功能能够完全正确，最终实现一个完整的功能。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457200" y="3787775"/>
            <a:ext cx="8306435" cy="129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执行顺序是：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外层循环体每执行一次，内层循环都要整体执行一遍。当内层循环结束后，外层循环再进行下一次迭代。这样重复进行直到外层循环结束为止。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9698" name="Rectangle 3"/>
          <p:cNvSpPr>
            <a:spLocks noGrp="1"/>
          </p:cNvSpPr>
          <p:nvPr/>
        </p:nvSpPr>
        <p:spPr>
          <a:xfrm>
            <a:off x="533400" y="1828800"/>
            <a:ext cx="8019415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Blip>
                <a:blip r:embed="rId1"/>
              </a:buBlip>
              <a:defRPr kumimoji="1" sz="28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）嵌套的循环控制变量不应同名，以免造成混乱。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）内循环变化快，外循环变化慢。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for(i=1;i&lt;=9;i++)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{  </a:t>
            </a:r>
            <a:r>
              <a:rPr lang="en-US" altLang="zh-CN" sz="24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for(j=1;j&lt;=i;j++)</a:t>
            </a:r>
            <a:endParaRPr lang="en-US" altLang="zh-CN" sz="24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printf("%1d*%1d=%2d   ",i,j,i*j);</a:t>
            </a:r>
            <a:endParaRPr lang="en-US" altLang="zh-CN" sz="2400" b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4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printf("\n");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}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）正确确定循环体。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400" b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400" b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）循环控制变量与求解的问题挂钩。</a:t>
            </a:r>
            <a:endParaRPr lang="zh-CN" altLang="en-US" sz="2400" b="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699" name="Text Box 5"/>
          <p:cNvSpPr txBox="1"/>
          <p:nvPr/>
        </p:nvSpPr>
        <p:spPr>
          <a:xfrm>
            <a:off x="533400" y="1393190"/>
            <a:ext cx="3352800" cy="435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8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循环嵌套的说明</a:t>
            </a:r>
            <a:r>
              <a:rPr lang="zh-CN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4.20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打印长方形图案，输入图案的长和宽。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*  *  *  *  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 *  *  *  *  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indent="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*  *  *  *  * 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3213100"/>
            <a:ext cx="8496935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）定义两个整型变量，分别表示长方形的长和宽；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scanf()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函数从标准输入读取用户输入的长和宽，并赋值给对应的变量；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）使用两层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循环嵌套，外层循环控制行数，内层循环控制每行打印的字符数；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）在内层循环中，使用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函数打印一个星号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(*)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，表示长方形的边界或填充；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）在内层循环结束后，使用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函数打印一个换行符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(\n)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，表示换到下一行。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 </a:t>
            </a:r>
            <a:endParaRPr lang="en-US" altLang="zh-CN" sz="16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5225415" cy="5262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&lt;stdio.h&gt;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main(){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int iLen, iWid;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printf("请输入长和宽：");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scanf("%d%d", &amp;iLen, &amp;iWid);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for (int i = 0; i &lt; iWid; i++){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for (int j = 0; j &lt; iLen; j++)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printf("*");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printf("\n");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return 0;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19475" y="2205355"/>
            <a:ext cx="1393825" cy="341630"/>
          </a:xfrm>
          <a:prstGeom prst="wedgeRoundRectCallout">
            <a:avLst>
              <a:gd name="adj1" fmla="val -64940"/>
              <a:gd name="adj2" fmla="val 119330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定义长和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宽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AutoShape 1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92090" y="2762885"/>
            <a:ext cx="2630805" cy="341630"/>
          </a:xfrm>
          <a:prstGeom prst="wedgeRoundRectCallout">
            <a:avLst>
              <a:gd name="adj1" fmla="val -47185"/>
              <a:gd name="adj2" fmla="val 147955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输入长和宽，并将其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赋值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AutoShape 1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67985" y="3717290"/>
            <a:ext cx="2032635" cy="341630"/>
          </a:xfrm>
          <a:prstGeom prst="wedgeRoundRectCallout">
            <a:avLst>
              <a:gd name="adj1" fmla="val -73794"/>
              <a:gd name="adj2" fmla="val 19330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循环控制行数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32045" y="4725670"/>
            <a:ext cx="3161030" cy="341630"/>
          </a:xfrm>
          <a:prstGeom prst="wedgeRoundRectCallout">
            <a:avLst>
              <a:gd name="adj1" fmla="val -50200"/>
              <a:gd name="adj2" fmla="val -13159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循环控制每行打印的字符数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AutoShap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75330" y="5067300"/>
            <a:ext cx="1445895" cy="341630"/>
          </a:xfrm>
          <a:prstGeom prst="wedgeRoundRectCallout">
            <a:avLst>
              <a:gd name="adj1" fmla="val -50200"/>
              <a:gd name="adj2" fmla="val -13159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打印一个星号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AutoShape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55240" y="5589270"/>
            <a:ext cx="960755" cy="341630"/>
          </a:xfrm>
          <a:prstGeom prst="wedgeRoundRectCallout">
            <a:avLst>
              <a:gd name="adj1" fmla="val -47804"/>
              <a:gd name="adj2" fmla="val -17044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</p:spPr>
        <p:txBody>
          <a:bodyPr tIns="82800"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换行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611560" y="1252155"/>
            <a:ext cx="8064895" cy="504701"/>
          </a:xfrm>
        </p:spPr>
        <p:txBody>
          <a:bodyPr/>
          <a:lstStyle/>
          <a:p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：向国旗敬个礼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 理解循环结构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800" y="2025650"/>
            <a:ext cx="5497830" cy="304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程序代码：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"stdio.h"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main() {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int i;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i=1;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while(i&lt;=5) {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printf("%d.向国旗敬礼，礼毕\n",i);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i++;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0" y="2094377"/>
            <a:ext cx="42484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228600" algn="l"/>
                <a:tab pos="266700" algn="l"/>
              </a:tabLst>
            </a:pPr>
            <a:r>
              <a:rPr lang="en-US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      </a:t>
            </a:r>
            <a:endParaRPr lang="zh-CN" altLang="zh-CN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360" y="5108575"/>
            <a:ext cx="80543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127000" algn="just" defTabSz="266700">
              <a:spcAft>
                <a:spcPct val="0"/>
              </a:spcAft>
            </a:pPr>
            <a:r>
              <a:rPr sz="1600" b="1">
                <a:solidFill>
                  <a:srgbClr val="0070C0"/>
                </a:solidFill>
              </a:rPr>
              <a:t>思考：采用循环结构设计程序，如何控制重复执行的次数？</a:t>
            </a:r>
            <a:endParaRPr sz="1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842581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例4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使用C语言编写一个程序，打印一个直角三角形图案。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565" y="2349500"/>
            <a:ext cx="8298180" cy="3230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1）定义一个整型变量，表示三角形的边长；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2）使用scanf()函数从标准输入读取用户输入的边长，并赋值给对应的变量；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3）使用两层for循环嵌套，外层循环控制行数，内层循环控制每行打印的字符数；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4）在内层循环中，使用printf()函数打印一个星号(*)，表示三角形的边界或填充；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5）在内层循环结束后，使用printf()函数打印一个换行符(\n)，表示换到下一行。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4.8 </a:t>
            </a:r>
            <a:r>
              <a:rPr>
                <a:sym typeface="+mn-ea"/>
              </a:rPr>
              <a:t>循环结构的嵌套</a:t>
            </a:r>
            <a:endParaRPr>
              <a:sym typeface="+mn-ea"/>
            </a:endParaRP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29565" y="1125220"/>
            <a:ext cx="3879850" cy="56311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 algn="just" defTabSz="266700">
              <a:spcAft>
                <a:spcPct val="0"/>
              </a:spcAft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include &lt;stdio.h&gt;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main() {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a,b;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a=1;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while (a&lt;=5) {        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b=1;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while (b&lt;=a) {        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printf("*");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b=b+1;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printf("\n");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a=a+1;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935" y="1125220"/>
            <a:ext cx="198818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7970" algn="just" defTabSz="266700">
              <a:spcAft>
                <a:spcPct val="0"/>
              </a:spcAft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***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****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266700" algn="just" defTabSz="266700">
              <a:spcAft>
                <a:spcPct val="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*****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>
          <a:xfrm>
            <a:off x="396240" y="2202180"/>
            <a:ext cx="8352790" cy="3682365"/>
          </a:xfrm>
        </p:spPr>
        <p:txBody>
          <a:bodyPr/>
          <a:lstStyle/>
          <a:p>
            <a:pPr lvl="0"/>
            <a:r>
              <a:rPr>
                <a:cs typeface="微软雅黑" panose="020B0503020204020204" pitchFamily="34" charset="-122"/>
                <a:sym typeface="+mn-ea"/>
              </a:rPr>
              <a:t>三种循环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while</a:t>
            </a:r>
            <a:r>
              <a:rPr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do-while</a:t>
            </a:r>
            <a:r>
              <a:rPr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for</a:t>
            </a:r>
            <a:r>
              <a:rPr>
                <a:cs typeface="微软雅黑" panose="020B0503020204020204" pitchFamily="34" charset="-122"/>
                <a:sym typeface="+mn-ea"/>
              </a:rPr>
              <a:t>的应用范围、各种循环的完整性；</a:t>
            </a:r>
            <a:endParaRPr lang="zh-CN" altLang="en-US" sz="2800" b="1" kern="1200" dirty="0">
              <a:solidFill>
                <a:schemeClr val="accent1">
                  <a:lumMod val="75000"/>
                </a:schemeClr>
              </a:solidFill>
              <a:cs typeface="微软雅黑" panose="020B0503020204020204" pitchFamily="34" charset="-122"/>
            </a:endParaRPr>
          </a:p>
          <a:p>
            <a:pPr lvl="0"/>
            <a:r>
              <a:rPr>
                <a:cs typeface="微软雅黑" panose="020B0503020204020204" pitchFamily="34" charset="-122"/>
                <a:sym typeface="+mn-ea"/>
              </a:rPr>
              <a:t>循环的嵌套</a:t>
            </a:r>
            <a:r>
              <a:rPr>
                <a:cs typeface="微软雅黑" panose="020B0503020204020204" pitchFamily="34" charset="-122"/>
                <a:sym typeface="+mn-ea"/>
              </a:rPr>
              <a:t>——多重循环；</a:t>
            </a:r>
            <a:endParaRPr lang="zh-CN" altLang="en-US" sz="28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>
                <a:cs typeface="微软雅黑" panose="020B0503020204020204" pitchFamily="34" charset="-122"/>
                <a:sym typeface="+mn-ea"/>
              </a:rPr>
              <a:t>Break</a:t>
            </a:r>
            <a:r>
              <a:rPr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>
                <a:cs typeface="微软雅黑" panose="020B0503020204020204" pitchFamily="34" charset="-122"/>
                <a:sym typeface="+mn-ea"/>
              </a:rPr>
              <a:t>continue</a:t>
            </a:r>
            <a:r>
              <a:rPr>
                <a:cs typeface="微软雅黑" panose="020B0503020204020204" pitchFamily="34" charset="-122"/>
                <a:sym typeface="+mn-ea"/>
              </a:rPr>
              <a:t>的作用；</a:t>
            </a:r>
            <a:endParaRPr lang="zh-CN" altLang="en-US" sz="2800" b="1" kern="1200" dirty="0">
              <a:solidFill>
                <a:srgbClr val="FF0000"/>
              </a:solidFill>
              <a:cs typeface="微软雅黑" panose="020B0503020204020204" pitchFamily="34" charset="-122"/>
            </a:endParaRPr>
          </a:p>
          <a:p>
            <a:r>
              <a:rPr>
                <a:cs typeface="微软雅黑" panose="020B0503020204020204" pitchFamily="34" charset="-122"/>
                <a:sym typeface="+mn-ea"/>
              </a:rPr>
              <a:t>循环结构程序设计举例。</a:t>
            </a:r>
            <a:endParaRPr lang="zh-CN" altLang="en-US" dirty="0"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 理解循环结构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/>
        </p:blipFill>
        <p:spPr>
          <a:xfrm>
            <a:off x="827405" y="1844675"/>
            <a:ext cx="3213100" cy="3213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0" y="2420620"/>
            <a:ext cx="4001135" cy="2466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175" indent="479425"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什么是“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75" indent="479425" algn="l" eaLnBrk="0" hangingPunct="0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简单而言：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就是不断反复地执行同一段程序。</a:t>
            </a:r>
            <a:r>
              <a:rPr lang="zh-CN" altLang="en-US" sz="2800" dirty="0">
                <a:latin typeface="Times New Roman" panose="02020603050405020304" pitchFamily="18" charset="0"/>
                <a:ea typeface="_x000B__x000C_"/>
                <a:sym typeface="+mn-ea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_x000B__x000C_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>
          <a:xfrm>
            <a:off x="539750" y="1988820"/>
            <a:ext cx="8280400" cy="4072890"/>
          </a:xfrm>
        </p:spPr>
        <p:txBody>
          <a:bodyPr/>
          <a:lstStyle/>
          <a:p>
            <a:r>
              <a:rPr>
                <a:sym typeface="+mn-ea"/>
              </a:rPr>
              <a:t>（1）循环变量：第一次循环条件判断之前初始化，设定循环操作的起点。</a:t>
            </a:r>
            <a:endParaRPr lang="zh-CN" altLang="en-US" dirty="0"/>
          </a:p>
          <a:p>
            <a:r>
              <a:rPr lang="zh-CN" altLang="en-US" dirty="0"/>
              <a:t>（2）循环条件：用来判断是否进入循环体执行重复的操作，随着循环的进行，循环条件通常逐渐趋于不成立。</a:t>
            </a:r>
            <a:endParaRPr lang="zh-CN" altLang="en-US" dirty="0"/>
          </a:p>
          <a:p>
            <a:r>
              <a:rPr lang="zh-CN" altLang="en-US" dirty="0"/>
              <a:t>（3）循环体：需要重复执行的语句块，通常包含循环变量改变的语句，使得循环逐步趋于结束。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4.1 </a:t>
            </a:r>
            <a:r>
              <a:rPr>
                <a:sym typeface="+mn-ea"/>
              </a:rPr>
              <a:t> 理解循环结构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>
                <a:sym typeface="+mn-ea"/>
              </a:rPr>
              <a:t>循环结构的要素</a:t>
            </a:r>
            <a:endParaRPr lang="zh-CN" altLang="en-US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>
                <a:sym typeface="+mn-ea"/>
              </a:rPr>
              <a:t>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语句的格式：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255" name="Text Box 15"/>
          <p:cNvSpPr txBox="1"/>
          <p:nvPr/>
        </p:nvSpPr>
        <p:spPr>
          <a:xfrm>
            <a:off x="683260" y="3573780"/>
            <a:ext cx="3145155" cy="1198880"/>
          </a:xfrm>
          <a:prstGeom prst="rect">
            <a:avLst/>
          </a:prstGeom>
          <a:noFill/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l" eaLnBrk="0" hangingPunct="0">
              <a:spcBef>
                <a:spcPct val="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while(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表达式)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循环体语句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720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643755" y="2708910"/>
            <a:ext cx="4178300" cy="25698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algn="just"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）表达式可以是任意类型，一般为关系表达式或逻辑表达式，其值为循环条件。如果表达式的值为0表示条件不满足，否则表示条件满足。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）循环体可以是任何单个语句，也可以是一组语句，当是一组语句时，需要用大括号将语句组扩起来。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bldLvl="0" animBg="1"/>
      <p:bldP spid="10255" grpId="1" animBg="1"/>
      <p:bldP spid="10" grpId="0"/>
      <p:bldP spid="10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>
                <a:sym typeface="+mn-ea"/>
              </a:rPr>
              <a:t>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>
                <a:sym typeface="+mn-ea"/>
              </a:rPr>
              <a:t>执行过程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2853055"/>
            <a:ext cx="2203450" cy="3304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72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执行过程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0" y="2132965"/>
            <a:ext cx="34785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zh-CN" sz="2800" b="1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755" y="2549525"/>
            <a:ext cx="4178300" cy="27292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）当表达式的值为真（非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）时，执行其中的内嵌语句（循环体）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）回过头来再判断表达式的值，如此重复；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）当表达式为假（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）时结束循环。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>
                <a:sym typeface="+mn-ea"/>
              </a:rPr>
              <a:t>while循环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例4</a:t>
            </a:r>
            <a:r>
              <a:rPr lang="en-US" alt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sz="28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4：用while循环求“1+2+3+…100”的和。</a:t>
            </a:r>
            <a:endParaRPr lang="zh-CN" sz="28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787900" y="2081530"/>
            <a:ext cx="33864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程序代码：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#include&lt;stdio.h&gt;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 )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i=1,sum=0;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while (i&lt;=100) {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sum=sum+i;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i++;        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printf("%d ",sum);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3755" y="6237605"/>
            <a:ext cx="300926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7970" algn="just" defTabSz="266700">
              <a:spcAft>
                <a:spcPct val="0"/>
              </a:spcAft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5050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458" name="AutoShape 18"/>
          <p:cNvSpPr/>
          <p:nvPr/>
        </p:nvSpPr>
        <p:spPr>
          <a:xfrm>
            <a:off x="539433" y="2132965"/>
            <a:ext cx="3960812" cy="792163"/>
          </a:xfrm>
          <a:prstGeom prst="flowChartProcess">
            <a:avLst/>
          </a:prstGeom>
          <a:noFill/>
          <a:ln w="9525">
            <a:noFill/>
          </a:ln>
        </p:spPr>
        <p:txBody>
          <a:bodyPr anchor="ctr" anchorCtr="0"/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累加求和的问题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um=1+2+3+…+100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459" name="AutoShape 19"/>
          <p:cNvSpPr/>
          <p:nvPr/>
        </p:nvSpPr>
        <p:spPr>
          <a:xfrm>
            <a:off x="1403985" y="3140393"/>
            <a:ext cx="1439863" cy="2036762"/>
          </a:xfrm>
          <a:prstGeom prst="flowChartProcess">
            <a:avLst/>
          </a:prstGeom>
          <a:noFill/>
          <a:ln w="9525">
            <a:noFill/>
          </a:ln>
        </p:spPr>
        <p:txBody>
          <a:bodyPr wrap="none" anchor="ctr" anchorCtr="0"/>
          <a:p>
            <a:pPr algn="l"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um=0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sum=sum+i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2" name="AutoShape 23"/>
          <p:cNvSpPr/>
          <p:nvPr/>
        </p:nvSpPr>
        <p:spPr>
          <a:xfrm>
            <a:off x="612140" y="5300980"/>
            <a:ext cx="792163" cy="647700"/>
          </a:xfrm>
          <a:prstGeom prst="wedgeRoundRectCallout">
            <a:avLst>
              <a:gd name="adj1" fmla="val 84269"/>
              <a:gd name="adj2" fmla="val -106370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</a:rPr>
              <a:t>和的新值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4" name="AutoShape 26"/>
          <p:cNvSpPr/>
          <p:nvPr/>
        </p:nvSpPr>
        <p:spPr>
          <a:xfrm>
            <a:off x="1835785" y="5300980"/>
            <a:ext cx="935038" cy="647700"/>
          </a:xfrm>
          <a:prstGeom prst="wedgeRoundRectCallout">
            <a:avLst>
              <a:gd name="adj1" fmla="val -16046"/>
              <a:gd name="adj2" fmla="val -107843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</a:rPr>
              <a:t>和的当前值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5" name="AutoShape 28"/>
          <p:cNvSpPr/>
          <p:nvPr/>
        </p:nvSpPr>
        <p:spPr>
          <a:xfrm>
            <a:off x="3131820" y="5300980"/>
            <a:ext cx="1036955" cy="647700"/>
          </a:xfrm>
          <a:prstGeom prst="wedgeRoundRectCallout">
            <a:avLst>
              <a:gd name="adj1" fmla="val -87660"/>
              <a:gd name="adj2" fmla="val -103921"/>
              <a:gd name="adj3" fmla="val 16667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</a:rPr>
              <a:t>求和项当前值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4356100" y="2277089"/>
            <a:ext cx="0" cy="4176395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8" grpId="1"/>
      <p:bldP spid="19459" grpId="0"/>
      <p:bldP spid="19459" grpId="1"/>
      <p:bldP spid="19462" grpId="0" bldLvl="0" animBg="1"/>
      <p:bldP spid="19462" grpId="1" animBg="1"/>
      <p:bldP spid="19464" grpId="0" bldLvl="0" animBg="1"/>
      <p:bldP spid="19464" grpId="1" animBg="1"/>
      <p:bldP spid="19465" grpId="0" bldLvl="0" animBg="1"/>
      <p:bldP spid="19465" grpId="1" animBg="1"/>
      <p:bldP spid="9" grpId="0"/>
      <p:bldP spid="9" grpId="1"/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10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1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2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3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14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15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6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7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8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19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20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1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2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3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4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5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6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7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8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29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30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1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2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3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4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5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6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7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8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39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4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40.xml><?xml version="1.0" encoding="utf-8"?>
<p:tagLst xmlns:p="http://schemas.openxmlformats.org/presentationml/2006/main">
  <p:tag name="KSO_WM_DIAGRAM_VIRTUALLY_FRAME" val="{&quot;height&quot;:297.75000000000006,&quot;left&quot;:70.87503937007874,&quot;top&quot;:152.62503937007872,&quot;width&quot;:612.3749606299212}"/>
</p:tagLst>
</file>

<file path=ppt/tags/tag41.xml><?xml version="1.0" encoding="utf-8"?>
<p:tagLst xmlns:p="http://schemas.openxmlformats.org/presentationml/2006/main">
  <p:tag name="commondata" val="eyJoZGlkIjoiNzYwMTkzODg5ODg4NGFlMzU4MmJiY2VkOTJlOWNmMjAifQ=="/>
</p:tagLst>
</file>

<file path=ppt/tags/tag5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6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7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8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ags/tag9.xml><?xml version="1.0" encoding="utf-8"?>
<p:tagLst xmlns:p="http://schemas.openxmlformats.org/presentationml/2006/main">
  <p:tag name="KSO_WM_DIAGRAM_VIRTUALLY_FRAME" val="{&quot;height&quot;:360,&quot;left&quot;:8.46488188976378,&quot;top&quot;:176.09834645669292,&quot;width&quot;:711.5351181102362}"/>
</p:tagLst>
</file>

<file path=ppt/theme/theme1.xml><?xml version="1.0" encoding="utf-8"?>
<a:theme xmlns:a="http://schemas.openxmlformats.org/drawingml/2006/main" name="C教材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2700000" scaled="1"/>
          <a:tileRect/>
        </a:gradFill>
        <a:ln>
          <a:solidFill>
            <a:schemeClr val="accent1">
              <a:lumMod val="75000"/>
            </a:schemeClr>
          </a:solidFill>
        </a:ln>
      </a:spPr>
      <a:bodyPr anchor="ctr"/>
      <a:lstStyle>
        <a:defPPr algn="ctr" eaLnBrk="1" fontAlgn="auto" hangingPunct="1">
          <a:spcBef>
            <a:spcPts val="0"/>
          </a:spcBef>
          <a:spcAft>
            <a:spcPts val="0"/>
          </a:spcAft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9858</Words>
  <Application>WPS 演示</Application>
  <PresentationFormat>全屏显示(4:3)</PresentationFormat>
  <Paragraphs>792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微软雅黑</vt:lpstr>
      <vt:lpstr>Times New Roman</vt:lpstr>
      <vt:lpstr>Calibri</vt:lpstr>
      <vt:lpstr>_x000B__x000C_</vt:lpstr>
      <vt:lpstr>Segoe Print</vt:lpstr>
      <vt:lpstr>Arial Unicode MS</vt:lpstr>
      <vt:lpstr>Wingdings</vt:lpstr>
      <vt:lpstr>仿宋_GB2312</vt:lpstr>
      <vt:lpstr>仿宋</vt:lpstr>
      <vt:lpstr>Times New Roman</vt:lpstr>
      <vt:lpstr>隶书</vt:lpstr>
      <vt:lpstr>Segoe UI</vt:lpstr>
      <vt:lpstr>WPS-Bullets</vt:lpstr>
      <vt:lpstr>C教材模版</vt:lpstr>
      <vt:lpstr>第4章 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远山 林</dc:creator>
  <cp:lastModifiedBy>郭琛</cp:lastModifiedBy>
  <cp:revision>52</cp:revision>
  <dcterms:created xsi:type="dcterms:W3CDTF">2024-07-31T14:49:00Z</dcterms:created>
  <dcterms:modified xsi:type="dcterms:W3CDTF">2024-08-04T14:15:58Z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E2E8560BBCA54C709CCE30E386BF3F44_12</vt:lpwstr>
  </property>
  <property fmtid="{D5CDD505-2E9C-101B-9397-08002B2CF9AE}" pid="3" name="KSOProductBuildVer">
    <vt:lpwstr>2052-12.1.0.17147</vt:lpwstr>
  </property>
</Properties>
</file>