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1" r:id="rId19"/>
    <p:sldId id="279" r:id="rId20"/>
    <p:sldId id="278" r:id="rId21"/>
    <p:sldId id="276" r:id="rId22"/>
    <p:sldId id="280" r:id="rId23"/>
    <p:sldId id="281" r:id="rId24"/>
    <p:sldId id="282" r:id="rId25"/>
    <p:sldId id="272" r:id="rId26"/>
    <p:sldId id="283" r:id="rId27"/>
    <p:sldId id="284" r:id="rId28"/>
    <p:sldId id="311" r:id="rId29"/>
    <p:sldId id="285" r:id="rId30"/>
    <p:sldId id="286" r:id="rId31"/>
    <p:sldId id="287" r:id="rId32"/>
    <p:sldId id="288" r:id="rId33"/>
    <p:sldId id="290" r:id="rId34"/>
    <p:sldId id="289" r:id="rId35"/>
    <p:sldId id="338" r:id="rId36"/>
    <p:sldId id="291" r:id="rId37"/>
    <p:sldId id="293" r:id="rId38"/>
    <p:sldId id="294" r:id="rId39"/>
    <p:sldId id="292" r:id="rId40"/>
    <p:sldId id="295" r:id="rId41"/>
    <p:sldId id="296" r:id="rId42"/>
    <p:sldId id="297" r:id="rId43"/>
    <p:sldId id="298" r:id="rId44"/>
    <p:sldId id="310" r:id="rId45"/>
    <p:sldId id="299" r:id="rId46"/>
    <p:sldId id="309" r:id="rId47"/>
    <p:sldId id="300" r:id="rId48"/>
    <p:sldId id="301" r:id="rId49"/>
    <p:sldId id="302" r:id="rId50"/>
    <p:sldId id="303" r:id="rId51"/>
    <p:sldId id="304" r:id="rId52"/>
    <p:sldId id="305" r:id="rId53"/>
    <p:sldId id="306" r:id="rId54"/>
    <p:sldId id="307" r:id="rId55"/>
    <p:sldId id="308" r:id="rId56"/>
    <p:sldId id="359"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18D3AAE0-7626-4E28-991E-4211FF64D9DB}">
          <p14:sldIdLst>
            <p14:sldId id="256"/>
            <p14:sldId id="257"/>
            <p14:sldId id="258"/>
            <p14:sldId id="259"/>
            <p14:sldId id="260"/>
            <p14:sldId id="261"/>
            <p14:sldId id="262"/>
            <p14:sldId id="263"/>
            <p14:sldId id="264"/>
            <p14:sldId id="265"/>
            <p14:sldId id="266"/>
            <p14:sldId id="267"/>
            <p14:sldId id="268"/>
            <p14:sldId id="269"/>
            <p14:sldId id="270"/>
            <p14:sldId id="273"/>
            <p14:sldId id="271"/>
            <p14:sldId id="279"/>
            <p14:sldId id="278"/>
            <p14:sldId id="276"/>
            <p14:sldId id="280"/>
            <p14:sldId id="281"/>
            <p14:sldId id="282"/>
            <p14:sldId id="272"/>
            <p14:sldId id="283"/>
            <p14:sldId id="284"/>
            <p14:sldId id="311"/>
            <p14:sldId id="285"/>
            <p14:sldId id="286"/>
            <p14:sldId id="287"/>
            <p14:sldId id="288"/>
            <p14:sldId id="290"/>
            <p14:sldId id="289"/>
            <p14:sldId id="338"/>
            <p14:sldId id="291"/>
            <p14:sldId id="293"/>
            <p14:sldId id="294"/>
            <p14:sldId id="292"/>
            <p14:sldId id="295"/>
            <p14:sldId id="296"/>
            <p14:sldId id="297"/>
            <p14:sldId id="298"/>
            <p14:sldId id="310"/>
            <p14:sldId id="299"/>
            <p14:sldId id="309"/>
            <p14:sldId id="300"/>
            <p14:sldId id="301"/>
            <p14:sldId id="302"/>
            <p14:sldId id="303"/>
            <p14:sldId id="304"/>
            <p14:sldId id="305"/>
            <p14:sldId id="306"/>
            <p14:sldId id="307"/>
            <p14:sldId id="308"/>
            <p14:sldId id="35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ys"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6D7"/>
    <a:srgbClr val="C5C9D9"/>
    <a:srgbClr val="C5D7DB"/>
    <a:srgbClr val="C4DDD3"/>
    <a:srgbClr val="C4DFC4"/>
    <a:srgbClr val="D5E0C4"/>
    <a:srgbClr val="C5D2DA"/>
    <a:srgbClr val="C5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006" autoAdjust="0"/>
    <p:restoredTop sz="95244" autoAdjust="0"/>
  </p:normalViewPr>
  <p:slideViewPr>
    <p:cSldViewPr showGuides="1">
      <p:cViewPr varScale="1">
        <p:scale>
          <a:sx n="89" d="100"/>
          <a:sy n="89" d="100"/>
        </p:scale>
        <p:origin x="1020" y="5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anose="020B0503020204020204" pitchFamily="34" charset="-122"/>
            <a:ea typeface="微软雅黑" panose="020B0503020204020204" pitchFamily="34" charset="-122"/>
          </a:endParaRPr>
        </a:p>
      </dgm:t>
    </dgm:pt>
    <dgm:pt modelId="{0260C1D6-D8C0-4294-ABE8-A60A10B53602}" cxnId="{48BCE1F9-8001-4B65-9A6B-CC2634F14B82}" type="parTrans">
      <dgm:prSet/>
      <dgm:spPr/>
      <dgm:t>
        <a:bodyPr/>
        <a:lstStyle/>
        <a:p>
          <a:endParaRPr lang="zh-CN" altLang="en-US"/>
        </a:p>
      </dgm:t>
    </dgm:pt>
    <dgm:pt modelId="{D50981F3-679B-4CE9-9AA5-41FC05F778CF}" cxnId="{48BCE1F9-8001-4B65-9A6B-CC2634F14B82}" type="sibTrans">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9684" cy="1000132"/>
        <a:chOff x="0" y="0"/>
        <a:chExt cx="8429684" cy="1000132"/>
      </a:xfrm>
    </dsp:grpSpPr>
    <dsp:sp modelId="{3D102004-D88D-40DD-8850-F001CB09A20D}">
      <dsp:nvSpPr>
        <dsp:cNvPr id="3" name="圆角矩形 2"/>
        <dsp:cNvSpPr/>
      </dsp:nvSpPr>
      <dsp:spPr bwMode="white">
        <a:xfrm>
          <a:off x="0" y="0"/>
          <a:ext cx="8429684" cy="768154"/>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zh-CN" altLang="en-US" sz="2400" b="1" i="0" dirty="0">
            <a:latin typeface="微软雅黑" panose="020B0503020204020204" pitchFamily="34" charset="-122"/>
            <a:ea typeface="微软雅黑" panose="020B0503020204020204" pitchFamily="34" charset="-122"/>
          </a:endParaRPr>
        </a:p>
      </dsp:txBody>
      <dsp:txXfrm>
        <a:off x="0" y="0"/>
        <a:ext cx="8429684" cy="768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AF469D7-9704-476B-A1A3-99055D35411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48423DFC-B605-4D42-9250-06D4EC6F789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653136"/>
            <a:ext cx="6400800" cy="1296144"/>
          </a:xfrm>
        </p:spPr>
        <p:txBody>
          <a:bodyPr/>
          <a:lstStyle>
            <a:lvl1pPr marL="0" indent="0" algn="ctr">
              <a:buNone/>
              <a:defRPr>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E1D6006-6E46-4CA8-96A3-D6458F4D5A6E}" type="datetimeFigureOut">
              <a:rPr lang="zh-CN" altLang="en-US"/>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80215A6F-E5BE-426E-BFC9-36067E6ECE4A}" type="slidenum">
              <a:rPr lang="zh-CN" altLang="en-US"/>
            </a:fld>
            <a:endParaRPr lang="zh-CN" altLang="en-US"/>
          </a:p>
        </p:txBody>
      </p:sp>
      <p:sp>
        <p:nvSpPr>
          <p:cNvPr id="7" name="矩形 6"/>
          <p:cNvSpPr/>
          <p:nvPr userDrawn="1"/>
        </p:nvSpPr>
        <p:spPr>
          <a:xfrm>
            <a:off x="0" y="1699356"/>
            <a:ext cx="9144000" cy="2357437"/>
          </a:xfrm>
          <a:prstGeom prst="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4071938"/>
            <a:ext cx="9144000" cy="2143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562473"/>
            <a:ext cx="7772400" cy="794519"/>
          </a:xfrm>
          <a:prstGeom prst="rect">
            <a:avLst/>
          </a:prstGeom>
        </p:spPr>
        <p:txBody>
          <a:bodyPr/>
          <a:lstStyle>
            <a:lvl1pPr algn="ctr" rtl="0" eaLnBrk="1" fontAlgn="base" hangingPunct="1">
              <a:spcBef>
                <a:spcPct val="0"/>
              </a:spcBef>
              <a:spcAft>
                <a:spcPct val="0"/>
              </a:spcAft>
              <a:defRPr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37CB323-F620-4644-9494-E0DFD0D416D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8ACEE8-EB98-4E99-880E-BF0E6F84E93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7675CBA-D54D-4247-9F79-41D9CCF397B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33B340-0BF3-4BA7-B8B7-F7AEB1E2062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634016E-217A-4D0E-8109-7EE50AE4A4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FECCF0-497A-42FA-A5C5-C1768B70E01C}"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B21B1E6-975C-4995-BA48-8A11475CA287}"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94BBA2-7C7A-46B8-85E5-1B2AA0ADF57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7EB262-796A-4EAB-8117-941E1DECB007}"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B135BF1-C40C-427B-BA2E-0D60139A96B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0835DDB-9E60-4152-A276-6A6D27EF169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8840C2-35A9-46B8-8B02-E8590DB1407E}"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7794E0AB-D52B-41E3-B8E1-395D9F792D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447634-BB17-46D9-97A5-CBA193115D27}"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03D7E5-8E84-4755-9663-CFD559248EB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90F7D1-9964-4500-8246-AB2115293869}"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7FDB9C1-9FF6-4A7E-A098-3B8CD955C87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04C8D0-82BA-4D04-AD80-02B0309B418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5231409"/>
          </a:xfrm>
        </p:spPr>
        <p:txBody>
          <a:bodyPr/>
          <a:lstStyle>
            <a:lvl1pPr marL="342900" indent="-342900">
              <a:lnSpc>
                <a:spcPct val="150000"/>
              </a:lnSpc>
              <a:buFont typeface="Wingdings" panose="05000000000000000000" pitchFamily="2" charset="2"/>
              <a:buChar char="u"/>
              <a:defRPr sz="2400">
                <a:latin typeface="微软雅黑" panose="020B0503020204020204" pitchFamily="34" charset="-122"/>
                <a:ea typeface="微软雅黑" panose="020B0503020204020204" pitchFamily="34" charset="-122"/>
              </a:defRPr>
            </a:lvl1pPr>
            <a:lvl2pPr marL="742950" indent="-285750">
              <a:lnSpc>
                <a:spcPct val="150000"/>
              </a:lnSpc>
              <a:buFont typeface="Wingdings" panose="05000000000000000000" pitchFamily="2" charset="2"/>
              <a:buChar char="Ø"/>
              <a:defRPr sz="2200">
                <a:latin typeface="微软雅黑" panose="020B0503020204020204" pitchFamily="34" charset="-122"/>
                <a:ea typeface="微软雅黑" panose="020B0503020204020204" pitchFamily="34" charset="-122"/>
              </a:defRPr>
            </a:lvl2pPr>
            <a:lvl3pPr>
              <a:lnSpc>
                <a:spcPct val="150000"/>
              </a:lnSpc>
              <a:defRPr sz="22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sp>
        <p:nvSpPr>
          <p:cNvPr id="7" name="矩形 6"/>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graphicFrame>
        <p:nvGraphicFramePr>
          <p:cNvPr id="15" name="图示 14"/>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占位符 12"/>
          <p:cNvSpPr>
            <a:spLocks noGrp="1"/>
          </p:cNvSpPr>
          <p:nvPr>
            <p:ph type="body" sz="quarter" idx="16"/>
          </p:nvPr>
        </p:nvSpPr>
        <p:spPr>
          <a:xfrm>
            <a:off x="611561" y="1252155"/>
            <a:ext cx="4392488" cy="504701"/>
          </a:xfrm>
        </p:spPr>
        <p:txBody>
          <a:bodyPr/>
          <a:lstStyle>
            <a:lvl1pPr marL="0" indent="0">
              <a:buNone/>
              <a:defRPr lang="zh-CN" altLang="en-US" sz="24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
        <p:nvSpPr>
          <p:cNvPr id="11" name="内容占位符 10"/>
          <p:cNvSpPr>
            <a:spLocks noGrp="1"/>
          </p:cNvSpPr>
          <p:nvPr>
            <p:ph sz="quarter" idx="17"/>
          </p:nvPr>
        </p:nvSpPr>
        <p:spPr>
          <a:xfrm>
            <a:off x="539552" y="2060848"/>
            <a:ext cx="8247290" cy="3815581"/>
          </a:xfrm>
        </p:spPr>
        <p:txBody>
          <a:bodyPr/>
          <a:lstStyle>
            <a:lvl1pPr marL="0" indent="0">
              <a:buNone/>
              <a:defRPr sz="2400"/>
            </a:lvl1pPr>
          </a:lstStyle>
          <a:p>
            <a:pPr lvl="0"/>
            <a:r>
              <a:rPr lang="zh-CN" altLang="en-US" dirty="0"/>
              <a:t>单击此处编辑母版文本样式</a:t>
            </a:r>
            <a:endParaRPr lang="zh-CN" altLang="en-US" dirty="0"/>
          </a:p>
        </p:txBody>
      </p:sp>
      <p:sp>
        <p:nvSpPr>
          <p:cNvPr id="2" name="矩形 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sp>
        <p:nvSpPr>
          <p:cNvPr id="3" name="文本占位符 2"/>
          <p:cNvSpPr>
            <a:spLocks noGrp="1"/>
          </p:cNvSpPr>
          <p:nvPr>
            <p:ph type="body" sz="quarter" idx="17"/>
          </p:nvPr>
        </p:nvSpPr>
        <p:spPr>
          <a:xfrm>
            <a:off x="539750" y="1988840"/>
            <a:ext cx="8280400" cy="4248472"/>
          </a:xfrm>
        </p:spPr>
        <p:txBody>
          <a:bodyPr/>
          <a:lstStyle>
            <a:lvl1pPr marL="342900" indent="-342900">
              <a:lnSpc>
                <a:spcPct val="150000"/>
              </a:lnSpc>
              <a:buFont typeface="Wingdings" panose="05000000000000000000" pitchFamily="2" charset="2"/>
              <a:buChar char="u"/>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vl2pPr marL="971550" indent="-514350">
              <a:lnSpc>
                <a:spcPct val="150000"/>
              </a:lnSpc>
              <a:buFont typeface="Wingdings" panose="05000000000000000000" pitchFamily="2" charset="2"/>
              <a:buChar char="ü"/>
              <a:defRPr sz="2200"/>
            </a:lvl2pPr>
          </a:lstStyle>
          <a:p>
            <a:pPr lvl="0"/>
            <a:r>
              <a:rPr lang="zh-CN" altLang="en-US" dirty="0"/>
              <a:t>单击此处编辑母版文本样式</a:t>
            </a:r>
            <a:endParaRPr lang="zh-CN" altLang="en-US" dirty="0"/>
          </a:p>
          <a:p>
            <a:pPr lvl="1"/>
            <a:r>
              <a:rPr lang="zh-CN" altLang="en-US" dirty="0"/>
              <a:t>二级</a:t>
            </a:r>
            <a:endParaRPr lang="zh-CN" altLang="en-US" dirty="0"/>
          </a:p>
        </p:txBody>
      </p:sp>
      <p:sp>
        <p:nvSpPr>
          <p:cNvPr id="2" name="矩形 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aphicFrame>
        <p:nvGraphicFramePr>
          <p:cNvPr id="12" name="图示 11"/>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占位符 12"/>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程序代码">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cxnSp>
        <p:nvCxnSpPr>
          <p:cNvPr id="19" name="直接连接符 18"/>
          <p:cNvCxnSpPr/>
          <p:nvPr userDrawn="1"/>
        </p:nvCxnSpPr>
        <p:spPr>
          <a:xfrm>
            <a:off x="4427984" y="1916832"/>
            <a:ext cx="0" cy="436090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文本占位符 20"/>
          <p:cNvSpPr>
            <a:spLocks noGrp="1"/>
          </p:cNvSpPr>
          <p:nvPr>
            <p:ph type="body" sz="quarter" idx="17"/>
          </p:nvPr>
        </p:nvSpPr>
        <p:spPr>
          <a:xfrm>
            <a:off x="179512"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22" name="文本占位符 20"/>
          <p:cNvSpPr>
            <a:spLocks noGrp="1"/>
          </p:cNvSpPr>
          <p:nvPr>
            <p:ph type="body" sz="quarter" idx="18"/>
          </p:nvPr>
        </p:nvSpPr>
        <p:spPr>
          <a:xfrm>
            <a:off x="4572000"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
        <p:nvSpPr>
          <p:cNvPr id="2" name="矩形 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aphicFrame>
        <p:nvGraphicFramePr>
          <p:cNvPr id="10" name="图示 9"/>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cxnSp>
        <p:nvCxnSpPr>
          <p:cNvPr id="19" name="直接连接符 18"/>
          <p:cNvCxnSpPr/>
          <p:nvPr userDrawn="1"/>
        </p:nvCxnSpPr>
        <p:spPr>
          <a:xfrm>
            <a:off x="4427984" y="2060848"/>
            <a:ext cx="0" cy="4104456"/>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0" name="文本占位符 39"/>
          <p:cNvSpPr>
            <a:spLocks noGrp="1"/>
          </p:cNvSpPr>
          <p:nvPr>
            <p:ph type="body" sz="quarter" idx="19"/>
          </p:nvPr>
        </p:nvSpPr>
        <p:spPr>
          <a:xfrm>
            <a:off x="323850"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anose="05000000000000000000"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endParaRPr lang="zh-CN" altLang="en-US" dirty="0"/>
          </a:p>
          <a:p>
            <a:pPr lvl="1"/>
            <a:r>
              <a:rPr lang="zh-CN" altLang="en-US" dirty="0"/>
              <a:t>二级</a:t>
            </a:r>
            <a:endParaRPr lang="zh-CN" altLang="en-US" dirty="0"/>
          </a:p>
        </p:txBody>
      </p:sp>
      <p:sp>
        <p:nvSpPr>
          <p:cNvPr id="41" name="文本占位符 39"/>
          <p:cNvSpPr>
            <a:spLocks noGrp="1"/>
          </p:cNvSpPr>
          <p:nvPr>
            <p:ph type="body" sz="quarter" idx="20"/>
          </p:nvPr>
        </p:nvSpPr>
        <p:spPr>
          <a:xfrm>
            <a:off x="4559821"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anose="05000000000000000000"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endParaRPr lang="zh-CN" altLang="en-US" dirty="0"/>
          </a:p>
          <a:p>
            <a:pPr lvl="1"/>
            <a:r>
              <a:rPr lang="zh-CN" altLang="en-US" dirty="0"/>
              <a:t>二级</a:t>
            </a:r>
            <a:endParaRPr lang="zh-CN" altLang="en-US" dirty="0"/>
          </a:p>
        </p:txBody>
      </p:sp>
      <p:sp>
        <p:nvSpPr>
          <p:cNvPr id="2" name="矩形 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aphicFrame>
        <p:nvGraphicFramePr>
          <p:cNvPr id="10" name="图示 9"/>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占位符 12"/>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sp>
        <p:nvSpPr>
          <p:cNvPr id="13" name="文本占位符 12"/>
          <p:cNvSpPr>
            <a:spLocks noGrp="1"/>
          </p:cNvSpPr>
          <p:nvPr>
            <p:ph type="body" sz="quarter" idx="14"/>
          </p:nvPr>
        </p:nvSpPr>
        <p:spPr>
          <a:xfrm>
            <a:off x="323850" y="2059657"/>
            <a:ext cx="8496300" cy="4177655"/>
          </a:xfrm>
        </p:spPr>
        <p:txBody>
          <a:bodyPr/>
          <a:lstStyle>
            <a:lvl1pPr>
              <a:lnSpc>
                <a:spcPct val="150000"/>
              </a:lnSpc>
              <a:defRPr lang="zh-CN" altLang="en-US" sz="2400" b="1" kern="12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defRPr>
            </a:lvl1pPr>
            <a:lvl2pPr marL="742950" indent="-285750">
              <a:lnSpc>
                <a:spcPct val="150000"/>
              </a:lnSpc>
              <a:buFont typeface="Arial" panose="020B0604020202020204" pitchFamily="34" charset="0"/>
              <a:buChar char="•"/>
              <a:defRPr lang="zh-CN" altLang="en-US" sz="2400" b="1" kern="1200" dirty="0" smtClean="0">
                <a:solidFill>
                  <a:schemeClr val="tx1"/>
                </a:solidFill>
                <a:latin typeface="Arial" panose="020B0604020202020204" pitchFamily="34" charset="0"/>
                <a:ea typeface="宋体" panose="02010600030101010101" pitchFamily="2" charset="-122"/>
                <a:cs typeface="+mn-cs"/>
              </a:defRPr>
            </a:lvl2pPr>
          </a:lstStyle>
          <a:p>
            <a:pPr lvl="0"/>
            <a:r>
              <a:rPr lang="zh-CN" altLang="en-US" dirty="0"/>
              <a:t>单击此处编辑母版文本样式</a:t>
            </a:r>
            <a:endParaRPr lang="zh-CN" altLang="en-US" dirty="0"/>
          </a:p>
          <a:p>
            <a:pPr lvl="1"/>
            <a:r>
              <a:rPr lang="zh-CN" altLang="en-US" dirty="0"/>
              <a:t>二级</a:t>
            </a:r>
            <a:endParaRPr lang="zh-CN" altLang="en-US" dirty="0"/>
          </a:p>
        </p:txBody>
      </p:sp>
      <p:sp>
        <p:nvSpPr>
          <p:cNvPr id="12" name="矩形 1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aphicFrame>
        <p:nvGraphicFramePr>
          <p:cNvPr id="18" name="图示 17"/>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文本占位符 12"/>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上文字下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sp>
        <p:nvSpPr>
          <p:cNvPr id="41" name="文本占位符 40"/>
          <p:cNvSpPr>
            <a:spLocks noGrp="1"/>
          </p:cNvSpPr>
          <p:nvPr>
            <p:ph type="body" sz="quarter" idx="17"/>
          </p:nvPr>
        </p:nvSpPr>
        <p:spPr>
          <a:xfrm>
            <a:off x="539750" y="2091818"/>
            <a:ext cx="8280722" cy="1553082"/>
          </a:xfrm>
        </p:spPr>
        <p:txBody>
          <a:bodyPr/>
          <a:lstStyle>
            <a:lvl1pPr>
              <a:defRPr lang="zh-CN" altLang="en-US" sz="2400" b="1"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dirty="0"/>
              <a:t>单击此处编辑母版文本样式</a:t>
            </a:r>
            <a:endParaRPr lang="zh-CN" altLang="en-US" dirty="0"/>
          </a:p>
        </p:txBody>
      </p:sp>
      <p:sp>
        <p:nvSpPr>
          <p:cNvPr id="47" name="内容占位符 46"/>
          <p:cNvSpPr>
            <a:spLocks noGrp="1"/>
          </p:cNvSpPr>
          <p:nvPr>
            <p:ph sz="quarter" idx="18"/>
          </p:nvPr>
        </p:nvSpPr>
        <p:spPr>
          <a:xfrm>
            <a:off x="539750" y="3789040"/>
            <a:ext cx="8280721" cy="2232348"/>
          </a:xfrm>
        </p:spPr>
        <p:txBody>
          <a:bodyP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2" name="矩形 1"/>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aphicFrame>
        <p:nvGraphicFramePr>
          <p:cNvPr id="10" name="图示 9"/>
          <p:cNvGraphicFramePr/>
          <p:nvPr userDrawn="1"/>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小结">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fld>
            <a:endParaRPr lang="zh-CN" altLang="en-US"/>
          </a:p>
        </p:txBody>
      </p:sp>
      <p:sp>
        <p:nvSpPr>
          <p:cNvPr id="7" name="矩形 6"/>
          <p:cNvSpPr/>
          <p:nvPr userDrawn="1"/>
        </p:nvSpPr>
        <p:spPr>
          <a:xfrm>
            <a:off x="0" y="-27384"/>
            <a:ext cx="9144000" cy="1143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1115616"/>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占位符 40"/>
          <p:cNvSpPr>
            <a:spLocks noGrp="1"/>
          </p:cNvSpPr>
          <p:nvPr>
            <p:ph type="body" sz="quarter" idx="17"/>
          </p:nvPr>
        </p:nvSpPr>
        <p:spPr>
          <a:xfrm>
            <a:off x="539750" y="1412776"/>
            <a:ext cx="8352730" cy="4752528"/>
          </a:xfrm>
        </p:spPr>
        <p:txBody>
          <a:bodyPr/>
          <a:lstStyle>
            <a:lvl1pPr>
              <a:lnSpc>
                <a:spcPct val="150000"/>
              </a:lnSpc>
              <a:buFont typeface="+mj-lt"/>
              <a:buAutoNum type="arabicPeriod"/>
              <a:defRPr lang="zh-CN" altLang="en-US" sz="2800" b="1" kern="1200" dirty="0" smtClean="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sp>
        <p:nvSpPr>
          <p:cNvPr id="20" name="TextBox 5"/>
          <p:cNvSpPr txBox="1">
            <a:spLocks noChangeArrowheads="1"/>
          </p:cNvSpPr>
          <p:nvPr userDrawn="1"/>
        </p:nvSpPr>
        <p:spPr bwMode="auto">
          <a:xfrm>
            <a:off x="539552" y="252016"/>
            <a:ext cx="7715250" cy="584200"/>
          </a:xfrm>
          <a:prstGeom prst="rect">
            <a:avLst/>
          </a:prstGeom>
          <a:noFill/>
          <a:ln w="9525">
            <a:noFill/>
            <a:miter lim="800000"/>
          </a:ln>
        </p:spPr>
        <p:txBody>
          <a:bodyPr>
            <a:spAutoFit/>
          </a:body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rPr>
              <a:t>本章小结</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6ED159C-1A6F-47B8-BAC2-AA324F133C9B}"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057CFEFE-8A8B-4519-9E22-38B8C875902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rtl="0" eaLnBrk="1" fontAlgn="base" hangingPunct="1">
        <a:spcBef>
          <a:spcPct val="0"/>
        </a:spcBef>
        <a:spcAft>
          <a:spcPct val="0"/>
        </a:spcAft>
        <a:defRPr lang="zh-CN" altLang="en-US" sz="4000" b="1" kern="1200" dirty="0">
          <a:solidFill>
            <a:schemeClr val="bg1"/>
          </a:solidFill>
          <a:latin typeface="Calibri" panose="020F0502020204030204" pitchFamily="34" charset="0"/>
          <a:ea typeface="宋体" panose="02010600030101010101" pitchFamily="2" charset="-122"/>
          <a:cs typeface="+mn-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p:txBody>
          <a:bodyPr/>
          <a:lstStyle/>
          <a:p>
            <a:r>
              <a:rPr dirty="0"/>
              <a:t>第</a:t>
            </a:r>
            <a:r>
              <a:rPr lang="en-US" altLang="zh-CN" dirty="0"/>
              <a:t>5</a:t>
            </a:r>
            <a:r>
              <a:rPr dirty="0"/>
              <a:t>章</a:t>
            </a:r>
            <a:r>
              <a:rPr lang="en-US" altLang="zh-CN" dirty="0"/>
              <a:t> </a:t>
            </a:r>
            <a:r>
              <a:rPr dirty="0"/>
              <a:t>数组</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395605" y="836930"/>
            <a:ext cx="5238115" cy="4693285"/>
          </a:xfrm>
          <a:prstGeom prst="rect">
            <a:avLst/>
          </a:prstGeom>
          <a:noFill/>
        </p:spPr>
        <p:txBody>
          <a:bodyPr wrap="square" rtlCol="0" anchor="t">
            <a:noAutofit/>
          </a:bodyPr>
          <a:p>
            <a:r>
              <a:rPr lang="zh-CN" altLang="en-US"/>
              <a:t>#include &lt;stdio.h&gt;</a:t>
            </a:r>
            <a:endParaRPr lang="zh-CN" altLang="en-US"/>
          </a:p>
          <a:p>
            <a:r>
              <a:rPr lang="zh-CN" altLang="en-US"/>
              <a:t>int main()</a:t>
            </a:r>
            <a:endParaRPr lang="zh-CN" altLang="en-US"/>
          </a:p>
          <a:p>
            <a:r>
              <a:rPr lang="zh-CN" altLang="en-US"/>
              <a:t>{</a:t>
            </a:r>
            <a:endParaRPr lang="zh-CN" altLang="en-US"/>
          </a:p>
          <a:p>
            <a:r>
              <a:rPr lang="zh-CN" altLang="en-US"/>
              <a:t>    int scores[50],max,min,sum=0;</a:t>
            </a:r>
            <a:endParaRPr lang="zh-CN" altLang="en-US"/>
          </a:p>
          <a:p>
            <a:r>
              <a:rPr lang="zh-CN" altLang="en-US"/>
              <a:t>    int num,i,count=0;</a:t>
            </a:r>
            <a:endParaRPr lang="zh-CN" altLang="en-US"/>
          </a:p>
          <a:p>
            <a:r>
              <a:rPr lang="zh-CN" altLang="en-US"/>
              <a:t>    double ave,rate;</a:t>
            </a:r>
            <a:endParaRPr lang="zh-CN" altLang="en-US"/>
          </a:p>
          <a:p>
            <a:r>
              <a:rPr lang="zh-CN" altLang="en-US"/>
              <a:t>    printf("请输入学生人数：");</a:t>
            </a:r>
            <a:endParaRPr lang="zh-CN" altLang="en-US"/>
          </a:p>
          <a:p>
            <a:r>
              <a:rPr lang="zh-CN" altLang="en-US"/>
              <a:t>    scanf("%d",&amp;num);</a:t>
            </a:r>
            <a:endParaRPr lang="zh-CN" altLang="en-US"/>
          </a:p>
          <a:p>
            <a:r>
              <a:rPr lang="zh-CN" altLang="en-US"/>
              <a:t>    printf("请输入学生成绩：\n");</a:t>
            </a:r>
            <a:endParaRPr lang="zh-CN" altLang="en-US"/>
          </a:p>
          <a:p>
            <a:r>
              <a:rPr lang="zh-CN" altLang="en-US"/>
              <a:t>    for(i=0;i&lt;num;i++)</a:t>
            </a:r>
            <a:endParaRPr lang="zh-CN" altLang="en-US"/>
          </a:p>
          <a:p>
            <a:r>
              <a:rPr lang="zh-CN" altLang="en-US"/>
              <a:t>        scanf("%d",&amp;scores[i]);</a:t>
            </a:r>
            <a:endParaRPr lang="zh-CN" altLang="en-US"/>
          </a:p>
          <a:p>
            <a:r>
              <a:rPr lang="zh-CN" altLang="en-US"/>
              <a:t>    max=scores[0];</a:t>
            </a:r>
            <a:endParaRPr lang="zh-CN" altLang="en-US"/>
          </a:p>
          <a:p>
            <a:r>
              <a:rPr lang="zh-CN" altLang="en-US"/>
              <a:t>    min=scores[0];</a:t>
            </a:r>
            <a:endParaRPr lang="zh-CN" altLang="en-US"/>
          </a:p>
          <a:p>
            <a:r>
              <a:rPr lang="zh-CN" altLang="en-US"/>
              <a:t>    for(i=0;i&lt;num;i++){</a:t>
            </a:r>
            <a:endParaRPr lang="zh-CN" altLang="en-US"/>
          </a:p>
          <a:p>
            <a:r>
              <a:rPr lang="zh-CN" altLang="en-US"/>
              <a:t>        sum+=scores[i];</a:t>
            </a:r>
            <a:endParaRPr lang="zh-CN" altLang="en-US"/>
          </a:p>
          <a:p>
            <a:r>
              <a:rPr lang="zh-CN" altLang="en-US"/>
              <a:t>        if(max&lt;scores[i])</a:t>
            </a:r>
            <a:endParaRPr lang="zh-CN" altLang="en-US"/>
          </a:p>
          <a:p>
            <a:r>
              <a:rPr lang="zh-CN" altLang="en-US"/>
              <a:t>            max=scores[i];</a:t>
            </a:r>
            <a:endParaRPr lang="zh-CN" altLang="en-US"/>
          </a:p>
          <a:p>
            <a:r>
              <a:rPr lang="zh-CN" altLang="en-US"/>
              <a:t>        if(min&gt;scores[i])</a:t>
            </a:r>
            <a:endParaRPr lang="zh-CN" altLang="en-US"/>
          </a:p>
          <a:p>
            <a:r>
              <a:rPr lang="zh-CN" altLang="en-US"/>
              <a:t>            min=scores[i];</a:t>
            </a:r>
            <a:endParaRPr lang="zh-CN" altLang="en-US"/>
          </a:p>
          <a:p>
            <a:r>
              <a:rPr lang="zh-CN" altLang="en-US"/>
              <a:t>        if(scores[i]&gt;=60)</a:t>
            </a:r>
            <a:endParaRPr lang="zh-CN" altLang="en-US"/>
          </a:p>
          <a:p>
            <a:r>
              <a:rPr lang="zh-CN" altLang="en-US"/>
              <a:t>            count++;</a:t>
            </a:r>
            <a:endParaRPr lang="zh-CN" altLang="en-US"/>
          </a:p>
          <a:p>
            <a:r>
              <a:rPr lang="zh-CN" altLang="en-US"/>
              <a:t>    }</a:t>
            </a:r>
            <a:endParaRPr lang="zh-CN" altLang="en-US"/>
          </a:p>
          <a:p>
            <a:r>
              <a:rPr lang="zh-CN" altLang="en-US"/>
              <a:t>   </a:t>
            </a:r>
            <a:endParaRPr lang="zh-CN" altLang="en-US"/>
          </a:p>
        </p:txBody>
      </p:sp>
      <p:sp>
        <p:nvSpPr>
          <p:cNvPr id="5" name="文本框 4"/>
          <p:cNvSpPr txBox="1"/>
          <p:nvPr/>
        </p:nvSpPr>
        <p:spPr>
          <a:xfrm>
            <a:off x="4283710" y="1125220"/>
            <a:ext cx="4572000" cy="5354320"/>
          </a:xfrm>
          <a:prstGeom prst="rect">
            <a:avLst/>
          </a:prstGeom>
          <a:noFill/>
        </p:spPr>
        <p:txBody>
          <a:bodyPr wrap="square" rtlCol="0" anchor="t">
            <a:spAutoFit/>
          </a:bodyPr>
          <a:p>
            <a:r>
              <a:rPr lang="zh-CN" altLang="en-US">
                <a:sym typeface="+mn-ea"/>
              </a:rPr>
              <a:t> /*平均分定义为double类型，计算时将sum强制类型转换为double*/</a:t>
            </a:r>
            <a:endParaRPr lang="zh-CN" altLang="en-US"/>
          </a:p>
          <a:p>
            <a:r>
              <a:rPr lang="zh-CN" altLang="en-US">
                <a:sym typeface="+mn-ea"/>
              </a:rPr>
              <a:t>    ave=(double)sum/num;</a:t>
            </a:r>
            <a:endParaRPr lang="zh-CN" altLang="en-US"/>
          </a:p>
          <a:p>
            <a:r>
              <a:rPr lang="zh-CN" altLang="en-US">
                <a:sym typeface="+mn-ea"/>
              </a:rPr>
              <a:t>    /*计算及格率时，需要将count强制类型转换为double类型*/</a:t>
            </a:r>
            <a:endParaRPr lang="zh-CN" altLang="en-US"/>
          </a:p>
          <a:p>
            <a:r>
              <a:rPr lang="zh-CN" altLang="en-US">
                <a:sym typeface="+mn-ea"/>
              </a:rPr>
              <a:t>    rate=1.0*count/num;</a:t>
            </a:r>
            <a:endParaRPr lang="zh-CN" altLang="en-US"/>
          </a:p>
          <a:p>
            <a:r>
              <a:rPr lang="zh-CN" altLang="en-US">
                <a:sym typeface="+mn-ea"/>
              </a:rPr>
              <a:t>    printf("******成绩分析*******\n");</a:t>
            </a:r>
            <a:endParaRPr lang="zh-CN" altLang="en-US"/>
          </a:p>
          <a:p>
            <a:r>
              <a:rPr lang="zh-CN" altLang="en-US">
                <a:sym typeface="+mn-ea"/>
              </a:rPr>
              <a:t>    printf("最高分是：%d，最低分是：%d\n",max,min);</a:t>
            </a:r>
            <a:endParaRPr lang="zh-CN" altLang="en-US"/>
          </a:p>
          <a:p>
            <a:r>
              <a:rPr lang="zh-CN" altLang="en-US">
                <a:sym typeface="+mn-ea"/>
              </a:rPr>
              <a:t>    /*输出使用格式控制符%0.1lf指明输出保留1位小数*/</a:t>
            </a:r>
            <a:endParaRPr lang="zh-CN" altLang="en-US"/>
          </a:p>
          <a:p>
            <a:r>
              <a:rPr lang="zh-CN" altLang="en-US">
                <a:sym typeface="+mn-ea"/>
              </a:rPr>
              <a:t>    printf("平均分是：%0.1lf\n",ave);</a:t>
            </a:r>
            <a:endParaRPr lang="zh-CN" altLang="en-US"/>
          </a:p>
          <a:p>
            <a:r>
              <a:rPr lang="zh-CN" altLang="en-US">
                <a:sym typeface="+mn-ea"/>
              </a:rPr>
              <a:t>    /*使用%%输出%，输出百分比结果因此输出内容为rate*100*/</a:t>
            </a:r>
            <a:endParaRPr lang="zh-CN" altLang="en-US"/>
          </a:p>
          <a:p>
            <a:r>
              <a:rPr lang="zh-CN" altLang="en-US">
                <a:sym typeface="+mn-ea"/>
              </a:rPr>
              <a:t>    printf("及格率：%.1lf%%",rate*100);</a:t>
            </a:r>
            <a:endParaRPr lang="zh-CN" altLang="en-US"/>
          </a:p>
          <a:p>
            <a:r>
              <a:rPr lang="zh-CN" altLang="en-US">
                <a:sym typeface="+mn-ea"/>
              </a:rPr>
              <a:t>    return 0;</a:t>
            </a:r>
            <a:endParaRPr lang="zh-CN" altLang="en-US"/>
          </a:p>
          <a:p>
            <a:r>
              <a:rPr lang="zh-CN" altLang="en-US">
                <a:sym typeface="+mn-ea"/>
              </a:rPr>
              <a:t>}</a:t>
            </a:r>
            <a:endParaRPr lang="zh-CN" altLang="en-US"/>
          </a:p>
          <a:p>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2</a:t>
            </a:r>
            <a:r>
              <a:t>、查找数组</a:t>
            </a:r>
          </a:p>
        </p:txBody>
      </p:sp>
      <p:sp>
        <p:nvSpPr>
          <p:cNvPr id="5" name="内容占位符 4"/>
          <p:cNvSpPr>
            <a:spLocks noGrp="1"/>
          </p:cNvSpPr>
          <p:nvPr>
            <p:ph sz="quarter" idx="17"/>
          </p:nvPr>
        </p:nvSpPr>
        <p:spPr/>
        <p:txBody>
          <a:bodyPr/>
          <a:p>
            <a:r>
              <a:rPr lang="zh-CN" altLang="en-US"/>
              <a:t>【例 5</a:t>
            </a:r>
            <a:r>
              <a:rPr lang="en-US" altLang="zh-CN"/>
              <a:t>-</a:t>
            </a:r>
            <a:r>
              <a:rPr lang="zh-CN" altLang="en-US"/>
              <a:t>3】有一门课程的考试成绩，按照学号顺序存在数组中，现在输入一个成绩，想知道考这个成绩的学生学号，该如何实现呢？</a:t>
            </a:r>
            <a:endParaRPr lang="zh-CN" altLang="en-US"/>
          </a:p>
          <a:p>
            <a:pPr marL="342900" indent="-342900">
              <a:buFont typeface="Arial" panose="020B0604020202020204" pitchFamily="34" charset="0"/>
              <a:buChar char="•"/>
            </a:pPr>
            <a:r>
              <a:rPr lang="zh-CN" altLang="en-US"/>
              <a:t>分析</a:t>
            </a:r>
            <a:endParaRPr lang="zh-CN" altLang="en-US"/>
          </a:p>
          <a:p>
            <a:pPr marL="800100" lvl="1" indent="-342900">
              <a:buFont typeface="Arial" panose="020B0604020202020204" pitchFamily="34" charset="0"/>
              <a:buChar char="•"/>
            </a:pPr>
            <a:r>
              <a:rPr lang="zh-CN" altLang="en-US" sz="2400"/>
              <a:t>查找问题，遍历数组，找到后对应下标即为所求</a:t>
            </a:r>
            <a:endParaRPr lang="zh-CN" altLang="en-US" sz="2400"/>
          </a:p>
          <a:p>
            <a:pPr marL="800100" lvl="1" indent="-342900">
              <a:buFont typeface="Arial" panose="020B0604020202020204" pitchFamily="34" charset="0"/>
              <a:buChar char="•"/>
            </a:pPr>
            <a:r>
              <a:rPr lang="zh-CN" altLang="en-US" sz="2400"/>
              <a:t>查找的两种情况：</a:t>
            </a:r>
            <a:endParaRPr lang="zh-CN" altLang="en-US" sz="2400"/>
          </a:p>
          <a:p>
            <a:pPr marL="914400" lvl="2" indent="0">
              <a:buFont typeface="Arial" panose="020B0604020202020204" pitchFamily="34" charset="0"/>
              <a:buNone/>
            </a:pPr>
            <a:r>
              <a:rPr lang="en-US" altLang="zh-CN" sz="2055"/>
              <a:t>1</a:t>
            </a:r>
            <a:r>
              <a:rPr lang="zh-CN" altLang="en-US" sz="2055"/>
              <a:t>、遍历数组，找到第一个就结束（从循环中</a:t>
            </a:r>
            <a:r>
              <a:rPr lang="en-US" altLang="zh-CN" sz="2055"/>
              <a:t>break</a:t>
            </a:r>
            <a:r>
              <a:rPr lang="zh-CN" altLang="en-US" sz="2055"/>
              <a:t>）</a:t>
            </a:r>
            <a:endParaRPr lang="zh-CN" altLang="en-US" sz="2055"/>
          </a:p>
          <a:p>
            <a:pPr marL="914400" lvl="2" indent="0">
              <a:buFont typeface="Arial" panose="020B0604020202020204" pitchFamily="34" charset="0"/>
              <a:buNone/>
            </a:pPr>
            <a:r>
              <a:rPr lang="en-US" altLang="zh-CN" sz="2055"/>
              <a:t>2</a:t>
            </a:r>
            <a:r>
              <a:rPr lang="zh-CN" altLang="en-US" sz="2055"/>
              <a:t>、遍历数组，要找到所有相等的数据（遍历所有元素，设置是否找到的标记）</a:t>
            </a:r>
            <a:endParaRPr lang="zh-CN" altLang="en-US" sz="2055"/>
          </a:p>
        </p:txBody>
      </p:sp>
      <p:sp>
        <p:nvSpPr>
          <p:cNvPr id="6" name="文本占位符 5"/>
          <p:cNvSpPr>
            <a:spLocks noGrp="1"/>
          </p:cNvSpPr>
          <p:nvPr>
            <p:ph type="body" sz="quarter" idx="13"/>
          </p:nvPr>
        </p:nvSpPr>
        <p:spPr/>
        <p:txBody>
          <a:bodyPr/>
          <a:p>
            <a:r>
              <a:rPr lang="zh-CN" altLang="en-US"/>
              <a:t>使用一维数组解决问题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323215" y="1412240"/>
            <a:ext cx="4085590" cy="4523105"/>
          </a:xfrm>
          <a:prstGeom prst="rect">
            <a:avLst/>
          </a:prstGeom>
          <a:noFill/>
        </p:spPr>
        <p:txBody>
          <a:bodyPr wrap="square" rtlCol="0" anchor="t">
            <a:spAutoFit/>
          </a:bodyPr>
          <a:p>
            <a:r>
              <a:rPr lang="zh-CN" altLang="en-US"/>
              <a:t>#include &lt;stdio.h&gt;</a:t>
            </a:r>
            <a:endParaRPr lang="zh-CN" altLang="en-US"/>
          </a:p>
          <a:p>
            <a:r>
              <a:rPr lang="zh-CN" altLang="en-US"/>
              <a:t>#define M 50</a:t>
            </a:r>
            <a:endParaRPr lang="zh-CN" altLang="en-US"/>
          </a:p>
          <a:p>
            <a:r>
              <a:rPr lang="zh-CN" altLang="en-US"/>
              <a:t>int main()</a:t>
            </a:r>
            <a:endParaRPr lang="zh-CN" altLang="en-US"/>
          </a:p>
          <a:p>
            <a:r>
              <a:rPr lang="zh-CN" altLang="en-US"/>
              <a:t>{</a:t>
            </a:r>
            <a:endParaRPr lang="zh-CN" altLang="en-US"/>
          </a:p>
          <a:p>
            <a:r>
              <a:rPr lang="zh-CN" altLang="en-US"/>
              <a:t>    int iScore[M],input;</a:t>
            </a:r>
            <a:endParaRPr lang="zh-CN" altLang="en-US"/>
          </a:p>
          <a:p>
            <a:r>
              <a:rPr lang="zh-CN" altLang="en-US"/>
              <a:t>    int iNum,i,flag=0;</a:t>
            </a:r>
            <a:endParaRPr lang="zh-CN" altLang="en-US"/>
          </a:p>
          <a:p>
            <a:r>
              <a:rPr lang="zh-CN" altLang="en-US"/>
              <a:t>    /*flag标记是否查找到，0表示没有查找到*/</a:t>
            </a:r>
            <a:endParaRPr lang="zh-CN" altLang="en-US"/>
          </a:p>
          <a:p>
            <a:r>
              <a:rPr lang="zh-CN" altLang="en-US"/>
              <a:t>    printf("请输入班级人数：");</a:t>
            </a:r>
            <a:endParaRPr lang="zh-CN" altLang="en-US"/>
          </a:p>
          <a:p>
            <a:r>
              <a:rPr lang="zh-CN" altLang="en-US"/>
              <a:t>    scanf("%d",&amp;iNum);</a:t>
            </a:r>
            <a:endParaRPr lang="zh-CN" altLang="en-US"/>
          </a:p>
          <a:p>
            <a:r>
              <a:rPr lang="zh-CN" altLang="en-US"/>
              <a:t>    printf("请输入%d个成绩：\n",iNum);</a:t>
            </a:r>
            <a:endParaRPr lang="zh-CN" altLang="en-US"/>
          </a:p>
          <a:p>
            <a:r>
              <a:rPr lang="zh-CN" altLang="en-US"/>
              <a:t>    for(i=0;i&lt;iNum;i++)</a:t>
            </a:r>
            <a:endParaRPr lang="zh-CN" altLang="en-US"/>
          </a:p>
          <a:p>
            <a:r>
              <a:rPr lang="zh-CN" altLang="en-US"/>
              <a:t>        scanf("%d",&amp;iScore[i]);</a:t>
            </a:r>
            <a:endParaRPr lang="zh-CN" altLang="en-US"/>
          </a:p>
          <a:p>
            <a:r>
              <a:rPr lang="zh-CN" altLang="en-US"/>
              <a:t>    printf("请输入待查询成绩：");</a:t>
            </a:r>
            <a:endParaRPr lang="zh-CN" altLang="en-US"/>
          </a:p>
          <a:p>
            <a:r>
              <a:rPr lang="zh-CN" altLang="en-US"/>
              <a:t>    scanf("%d",&amp;input);</a:t>
            </a:r>
            <a:endParaRPr lang="zh-CN" altLang="en-US"/>
          </a:p>
          <a:p>
            <a:r>
              <a:rPr lang="zh-CN" altLang="en-US"/>
              <a:t>   </a:t>
            </a:r>
            <a:endParaRPr lang="zh-CN" altLang="en-US"/>
          </a:p>
        </p:txBody>
      </p:sp>
      <p:sp>
        <p:nvSpPr>
          <p:cNvPr id="5" name="文本框 4"/>
          <p:cNvSpPr txBox="1"/>
          <p:nvPr/>
        </p:nvSpPr>
        <p:spPr>
          <a:xfrm>
            <a:off x="4643755" y="1268730"/>
            <a:ext cx="4572000" cy="4799965"/>
          </a:xfrm>
          <a:prstGeom prst="rect">
            <a:avLst/>
          </a:prstGeom>
          <a:noFill/>
        </p:spPr>
        <p:txBody>
          <a:bodyPr wrap="square" rtlCol="0" anchor="t">
            <a:spAutoFit/>
          </a:bodyPr>
          <a:p>
            <a:r>
              <a:rPr lang="zh-CN" altLang="en-US">
                <a:sym typeface="+mn-ea"/>
              </a:rPr>
              <a:t> for(i=0;i&lt;iNum;i++)</a:t>
            </a:r>
            <a:endParaRPr lang="zh-CN" altLang="en-US"/>
          </a:p>
          <a:p>
            <a:r>
              <a:rPr lang="zh-CN" altLang="en-US">
                <a:sym typeface="+mn-ea"/>
              </a:rPr>
              <a:t>        if(input==iScore[i]){</a:t>
            </a:r>
            <a:endParaRPr lang="zh-CN" altLang="en-US"/>
          </a:p>
          <a:p>
            <a:r>
              <a:rPr lang="zh-CN" altLang="en-US">
                <a:sym typeface="+mn-ea"/>
              </a:rPr>
              <a:t>            if(flag==0)</a:t>
            </a:r>
            <a:endParaRPr lang="zh-CN" altLang="en-US"/>
          </a:p>
          <a:p>
            <a:r>
              <a:rPr lang="zh-CN" altLang="en-US">
                <a:sym typeface="+mn-ea"/>
              </a:rPr>
              <a:t>                printf("成绩为%d的学号为：%d",input,i+1);</a:t>
            </a:r>
            <a:endParaRPr lang="zh-CN" altLang="en-US"/>
          </a:p>
          <a:p>
            <a:r>
              <a:rPr lang="zh-CN" altLang="en-US">
                <a:sym typeface="+mn-ea"/>
              </a:rPr>
              <a:t>                /*如果是第一次找到则输出*/</a:t>
            </a:r>
            <a:endParaRPr lang="zh-CN" altLang="en-US"/>
          </a:p>
          <a:p>
            <a:r>
              <a:rPr lang="zh-CN" altLang="en-US">
                <a:sym typeface="+mn-ea"/>
              </a:rPr>
              <a:t>                /*学号从1开始，而数组下标从0开始，所以返回i+1*/</a:t>
            </a:r>
            <a:endParaRPr lang="zh-CN" altLang="en-US"/>
          </a:p>
          <a:p>
            <a:r>
              <a:rPr lang="zh-CN" altLang="en-US">
                <a:sym typeface="+mn-ea"/>
              </a:rPr>
              <a:t>            else</a:t>
            </a:r>
            <a:endParaRPr lang="zh-CN" altLang="en-US"/>
          </a:p>
          <a:p>
            <a:r>
              <a:rPr lang="zh-CN" altLang="en-US">
                <a:sym typeface="+mn-ea"/>
              </a:rPr>
              <a:t>                printf(" %d",i+1);</a:t>
            </a:r>
            <a:endParaRPr lang="zh-CN" altLang="en-US"/>
          </a:p>
          <a:p>
            <a:r>
              <a:rPr lang="zh-CN" altLang="en-US">
                <a:sym typeface="+mn-ea"/>
              </a:rPr>
              <a:t>            flag=1;</a:t>
            </a:r>
            <a:endParaRPr lang="zh-CN" altLang="en-US"/>
          </a:p>
          <a:p>
            <a:r>
              <a:rPr lang="zh-CN" altLang="en-US">
                <a:sym typeface="+mn-ea"/>
              </a:rPr>
              <a:t>        }</a:t>
            </a:r>
            <a:endParaRPr lang="zh-CN" altLang="en-US"/>
          </a:p>
          <a:p>
            <a:r>
              <a:rPr lang="zh-CN" altLang="en-US">
                <a:sym typeface="+mn-ea"/>
              </a:rPr>
              <a:t>    if(flag==0)</a:t>
            </a:r>
            <a:endParaRPr lang="zh-CN" altLang="en-US"/>
          </a:p>
          <a:p>
            <a:r>
              <a:rPr lang="zh-CN" altLang="en-US">
                <a:sym typeface="+mn-ea"/>
              </a:rPr>
              <a:t>        printf("没有找到成绩为%d的学生",input);</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3</a:t>
            </a:r>
            <a:r>
              <a:t>、数组中插入数据</a:t>
            </a:r>
          </a:p>
        </p:txBody>
      </p:sp>
      <p:sp>
        <p:nvSpPr>
          <p:cNvPr id="5" name="内容占位符 4"/>
          <p:cNvSpPr>
            <a:spLocks noGrp="1"/>
          </p:cNvSpPr>
          <p:nvPr>
            <p:ph sz="quarter" idx="17"/>
          </p:nvPr>
        </p:nvSpPr>
        <p:spPr>
          <a:xfrm>
            <a:off x="539750" y="2060575"/>
            <a:ext cx="8247380" cy="4084955"/>
          </a:xfrm>
        </p:spPr>
        <p:txBody>
          <a:bodyPr/>
          <a:p>
            <a:r>
              <a:rPr lang="zh-CN" altLang="en-US"/>
              <a:t>【例 5</a:t>
            </a:r>
            <a:r>
              <a:rPr lang="en-US" altLang="zh-CN"/>
              <a:t>-</a:t>
            </a:r>
            <a:r>
              <a:rPr lang="zh-CN" altLang="en-US"/>
              <a:t>4】老师在录入成绩结束后核对发现，有一个同学的成绩落下了，导致从这个同学往后所有的同学成绩都向前串了一位。输入落下的同学的学号及对应的成绩，请编写程序帮助老师将成绩单整理正确。</a:t>
            </a:r>
            <a:endParaRPr lang="zh-CN" altLang="en-US"/>
          </a:p>
          <a:p>
            <a:pPr marL="342900" indent="-342900">
              <a:buFont typeface="Arial" panose="020B0604020202020204" pitchFamily="34" charset="0"/>
              <a:buChar char="•"/>
            </a:pPr>
            <a:r>
              <a:rPr lang="zh-CN" altLang="en-US"/>
              <a:t>分析</a:t>
            </a:r>
            <a:endParaRPr lang="zh-CN" altLang="en-US"/>
          </a:p>
          <a:p>
            <a:pPr marL="800100" lvl="1" indent="-342900">
              <a:buFont typeface="Arial" panose="020B0604020202020204" pitchFamily="34" charset="0"/>
              <a:buChar char="•"/>
            </a:pPr>
            <a:r>
              <a:rPr lang="zh-CN" altLang="en-US" sz="2400"/>
              <a:t>列表插入问题</a:t>
            </a:r>
            <a:endParaRPr lang="zh-CN" altLang="en-US" sz="2400"/>
          </a:p>
          <a:p>
            <a:pPr marL="800100" lvl="1" indent="-342900">
              <a:buFont typeface="Arial" panose="020B0604020202020204" pitchFamily="34" charset="0"/>
              <a:buChar char="•"/>
            </a:pPr>
            <a:r>
              <a:rPr lang="zh-CN" altLang="en-US" sz="2400"/>
              <a:t>不能直接在对应位置赋值</a:t>
            </a:r>
            <a:endParaRPr lang="zh-CN" altLang="en-US" sz="2400"/>
          </a:p>
          <a:p>
            <a:pPr marL="800100" lvl="1" indent="-342900">
              <a:buFont typeface="Arial" panose="020B0604020202020204" pitchFamily="34" charset="0"/>
              <a:buChar char="•"/>
            </a:pPr>
            <a:r>
              <a:rPr lang="zh-CN" altLang="en-US" sz="2400"/>
              <a:t>需要将后面的元素一次后移</a:t>
            </a:r>
            <a:endParaRPr lang="zh-CN" altLang="en-US" sz="2400"/>
          </a:p>
          <a:p>
            <a:pPr marL="800100" lvl="1" indent="-342900">
              <a:buFont typeface="Arial" panose="020B0604020202020204" pitchFamily="34" charset="0"/>
              <a:buChar char="•"/>
            </a:pPr>
            <a:endParaRPr lang="zh-CN" altLang="en-US" sz="2400"/>
          </a:p>
        </p:txBody>
      </p:sp>
      <p:sp>
        <p:nvSpPr>
          <p:cNvPr id="6" name="文本占位符 5"/>
          <p:cNvSpPr>
            <a:spLocks noGrp="1"/>
          </p:cNvSpPr>
          <p:nvPr>
            <p:ph type="body" sz="quarter" idx="13"/>
          </p:nvPr>
        </p:nvSpPr>
        <p:spPr/>
        <p:txBody>
          <a:bodyPr/>
          <a:p>
            <a:r>
              <a:rPr lang="zh-CN" altLang="en-US"/>
              <a:t>使用一维数组解决问题</a:t>
            </a:r>
            <a:endParaRPr lang="zh-CN" altLang="en-US"/>
          </a:p>
        </p:txBody>
      </p:sp>
      <p:graphicFrame>
        <p:nvGraphicFramePr>
          <p:cNvPr id="2" name="对象 -2147482622"/>
          <p:cNvGraphicFramePr>
            <a:graphicFrameLocks noChangeAspect="1"/>
          </p:cNvGraphicFramePr>
          <p:nvPr>
            <p:custDataLst>
              <p:tags r:id="rId1"/>
            </p:custDataLst>
          </p:nvPr>
        </p:nvGraphicFramePr>
        <p:xfrm>
          <a:off x="5003800" y="3285490"/>
          <a:ext cx="3964305" cy="1957070"/>
        </p:xfrm>
        <a:graphic>
          <a:graphicData uri="http://schemas.openxmlformats.org/presentationml/2006/ole">
            <mc:AlternateContent xmlns:mc="http://schemas.openxmlformats.org/markup-compatibility/2006">
              <mc:Choice xmlns:v="urn:schemas-microsoft-com:vml" Requires="v">
                <p:oleObj spid="_x0000_s3076" name="" r:id="rId2" imgW="2720340" imgH="1354455" progId="Visio.Drawing.15">
                  <p:embed/>
                </p:oleObj>
              </mc:Choice>
              <mc:Fallback>
                <p:oleObj name="" r:id="rId2" imgW="2720340" imgH="1354455" progId="Visio.Drawing.15">
                  <p:embed/>
                  <p:pic>
                    <p:nvPicPr>
                      <p:cNvPr id="0" name="图片 3075"/>
                      <p:cNvPicPr/>
                      <p:nvPr/>
                    </p:nvPicPr>
                    <p:blipFill>
                      <a:blip r:embed="rId3"/>
                      <a:stretch>
                        <a:fillRect/>
                      </a:stretch>
                    </p:blipFill>
                    <p:spPr>
                      <a:xfrm>
                        <a:off x="5003800" y="3285490"/>
                        <a:ext cx="3964305" cy="1957070"/>
                      </a:xfrm>
                      <a:prstGeom prst="rect">
                        <a:avLst/>
                      </a:prstGeom>
                      <a:noFill/>
                      <a:ln w="9525">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t>示例代码</a:t>
            </a:r>
          </a:p>
        </p:txBody>
      </p:sp>
      <p:sp>
        <p:nvSpPr>
          <p:cNvPr id="4" name="文本框 3"/>
          <p:cNvSpPr txBox="1"/>
          <p:nvPr/>
        </p:nvSpPr>
        <p:spPr>
          <a:xfrm>
            <a:off x="179705" y="1052195"/>
            <a:ext cx="4572000" cy="3692525"/>
          </a:xfrm>
          <a:prstGeom prst="rect">
            <a:avLst/>
          </a:prstGeom>
          <a:noFill/>
        </p:spPr>
        <p:txBody>
          <a:bodyPr wrap="square" rtlCol="0" anchor="t">
            <a:spAutoFit/>
          </a:bodyPr>
          <a:p>
            <a:r>
              <a:rPr lang="zh-CN" altLang="en-US"/>
              <a:t>#include &lt;stdio.h&gt;</a:t>
            </a:r>
            <a:endParaRPr lang="zh-CN" altLang="en-US"/>
          </a:p>
          <a:p>
            <a:r>
              <a:rPr lang="zh-CN" altLang="en-US"/>
              <a:t>#define M 20</a:t>
            </a:r>
            <a:endParaRPr lang="zh-CN" altLang="en-US"/>
          </a:p>
          <a:p>
            <a:r>
              <a:rPr lang="zh-CN" altLang="en-US"/>
              <a:t>int main(){</a:t>
            </a:r>
            <a:endParaRPr lang="zh-CN" altLang="en-US"/>
          </a:p>
          <a:p>
            <a:r>
              <a:rPr lang="zh-CN" altLang="en-US"/>
              <a:t>    int iScore[M]={0,78,87,98,87,68,79,82,96,77};</a:t>
            </a:r>
            <a:endParaRPr lang="zh-CN" altLang="en-US"/>
          </a:p>
          <a:p>
            <a:r>
              <a:rPr lang="zh-CN" altLang="en-US"/>
              <a:t>    /*为使学号与下标对应，成绩从第1个数组元素开始存储*/</a:t>
            </a:r>
            <a:endParaRPr lang="zh-CN" altLang="en-US"/>
          </a:p>
          <a:p>
            <a:r>
              <a:rPr lang="zh-CN" altLang="en-US"/>
              <a:t>    int iId,i,input;</a:t>
            </a:r>
            <a:endParaRPr lang="zh-CN" altLang="en-US"/>
          </a:p>
          <a:p>
            <a:r>
              <a:rPr lang="zh-CN" altLang="en-US"/>
              <a:t>    printf("请输入插入成绩的学号：");</a:t>
            </a:r>
            <a:endParaRPr lang="zh-CN" altLang="en-US"/>
          </a:p>
          <a:p>
            <a:r>
              <a:rPr lang="zh-CN" altLang="en-US"/>
              <a:t>    scanf("%d",&amp;iId);</a:t>
            </a:r>
            <a:endParaRPr lang="zh-CN" altLang="en-US"/>
          </a:p>
          <a:p>
            <a:r>
              <a:rPr lang="zh-CN" altLang="en-US"/>
              <a:t>    printf("请输入插入的成绩：");</a:t>
            </a:r>
            <a:endParaRPr lang="zh-CN" altLang="en-US"/>
          </a:p>
          <a:p>
            <a:r>
              <a:rPr lang="zh-CN" altLang="en-US"/>
              <a:t>    scanf("%d",&amp;input);</a:t>
            </a:r>
            <a:endParaRPr lang="zh-CN" altLang="en-US"/>
          </a:p>
          <a:p>
            <a:r>
              <a:rPr lang="zh-CN" altLang="en-US"/>
              <a:t>    </a:t>
            </a:r>
            <a:endParaRPr lang="zh-CN" altLang="en-US"/>
          </a:p>
        </p:txBody>
      </p:sp>
      <p:sp>
        <p:nvSpPr>
          <p:cNvPr id="5" name="文本框 4"/>
          <p:cNvSpPr txBox="1"/>
          <p:nvPr/>
        </p:nvSpPr>
        <p:spPr>
          <a:xfrm>
            <a:off x="4284345" y="3068955"/>
            <a:ext cx="4572000" cy="3415030"/>
          </a:xfrm>
          <a:prstGeom prst="rect">
            <a:avLst/>
          </a:prstGeom>
          <a:noFill/>
        </p:spPr>
        <p:txBody>
          <a:bodyPr wrap="square" rtlCol="0" anchor="t">
            <a:spAutoFit/>
          </a:bodyPr>
          <a:p>
            <a:r>
              <a:rPr lang="zh-CN" altLang="en-US">
                <a:sym typeface="+mn-ea"/>
              </a:rPr>
              <a:t>if(iId&lt;1 || iId&gt;10)</a:t>
            </a:r>
            <a:endParaRPr lang="zh-CN" altLang="en-US"/>
          </a:p>
          <a:p>
            <a:r>
              <a:rPr lang="zh-CN" altLang="en-US">
                <a:sym typeface="+mn-ea"/>
              </a:rPr>
              <a:t>        printf("输入学号有误！\n");</a:t>
            </a:r>
            <a:endParaRPr lang="zh-CN" altLang="en-US"/>
          </a:p>
          <a:p>
            <a:r>
              <a:rPr lang="zh-CN" altLang="en-US">
                <a:sym typeface="+mn-ea"/>
              </a:rPr>
              <a:t>    else{</a:t>
            </a:r>
            <a:endParaRPr lang="zh-CN" altLang="en-US"/>
          </a:p>
          <a:p>
            <a:r>
              <a:rPr lang="zh-CN" altLang="en-US">
                <a:sym typeface="+mn-ea"/>
              </a:rPr>
              <a:t>        for(i=10;i&gt;iId;i--)</a:t>
            </a:r>
            <a:endParaRPr lang="zh-CN" altLang="en-US"/>
          </a:p>
          <a:p>
            <a:r>
              <a:rPr lang="zh-CN" altLang="en-US">
                <a:sym typeface="+mn-ea"/>
              </a:rPr>
              <a:t>            iScore[i]=iScore[i-1];</a:t>
            </a:r>
            <a:endParaRPr lang="zh-CN" altLang="en-US"/>
          </a:p>
          <a:p>
            <a:r>
              <a:rPr lang="zh-CN" altLang="en-US">
                <a:sym typeface="+mn-ea"/>
              </a:rPr>
              <a:t>        iScore[i]=input;</a:t>
            </a:r>
            <a:endParaRPr lang="zh-CN" altLang="en-US"/>
          </a:p>
          <a:p>
            <a:r>
              <a:rPr lang="zh-CN" altLang="en-US">
                <a:sym typeface="+mn-ea"/>
              </a:rPr>
              <a:t>    }</a:t>
            </a:r>
            <a:endParaRPr lang="zh-CN" altLang="en-US"/>
          </a:p>
          <a:p>
            <a:r>
              <a:rPr lang="zh-CN" altLang="en-US">
                <a:sym typeface="+mn-ea"/>
              </a:rPr>
              <a:t>    printf("插入的成绩序列：");</a:t>
            </a:r>
            <a:endParaRPr lang="zh-CN" altLang="en-US"/>
          </a:p>
          <a:p>
            <a:r>
              <a:rPr lang="zh-CN" altLang="en-US">
                <a:sym typeface="+mn-ea"/>
              </a:rPr>
              <a:t>    for(i=1;i&lt;=10;i++)</a:t>
            </a:r>
            <a:endParaRPr lang="zh-CN" altLang="en-US"/>
          </a:p>
          <a:p>
            <a:r>
              <a:rPr lang="zh-CN" altLang="en-US">
                <a:sym typeface="+mn-ea"/>
              </a:rPr>
              <a:t>        printf("%d ",iScore[i]);</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4</a:t>
            </a:r>
            <a:r>
              <a:t>、借助数组计数</a:t>
            </a:r>
          </a:p>
        </p:txBody>
      </p:sp>
      <p:sp>
        <p:nvSpPr>
          <p:cNvPr id="5" name="内容占位符 4"/>
          <p:cNvSpPr>
            <a:spLocks noGrp="1"/>
          </p:cNvSpPr>
          <p:nvPr>
            <p:ph sz="quarter" idx="17"/>
          </p:nvPr>
        </p:nvSpPr>
        <p:spPr/>
        <p:txBody>
          <a:bodyPr/>
          <a:p>
            <a:r>
              <a:rPr lang="zh-CN" altLang="en-US"/>
              <a:t>【例 5</a:t>
            </a:r>
            <a:r>
              <a:rPr lang="en-US" altLang="zh-CN"/>
              <a:t>-</a:t>
            </a:r>
            <a:r>
              <a:rPr lang="zh-CN" altLang="en-US"/>
              <a:t>5】一门课程期末考试成绩出来后，老师想了解得分情况，请你编写程序统计一下每个分数成绩都有多少人。</a:t>
            </a:r>
            <a:endParaRPr lang="zh-CN" altLang="en-US"/>
          </a:p>
          <a:p>
            <a:pPr marL="342900" indent="-342900">
              <a:buFont typeface="Arial" panose="020B0604020202020204" pitchFamily="34" charset="0"/>
              <a:buChar char="•"/>
            </a:pPr>
            <a:r>
              <a:rPr lang="zh-CN" altLang="en-US"/>
              <a:t>分析</a:t>
            </a:r>
            <a:endParaRPr lang="zh-CN" altLang="en-US"/>
          </a:p>
          <a:p>
            <a:pPr marL="800100" lvl="1" indent="-342900">
              <a:buFont typeface="Arial" panose="020B0604020202020204" pitchFamily="34" charset="0"/>
              <a:buChar char="•"/>
            </a:pPr>
            <a:r>
              <a:rPr lang="zh-CN" altLang="en-US" sz="2400"/>
              <a:t>要统计每个分数的人数，从第一个出现的成绩开始计数，会使程序十分复杂。</a:t>
            </a:r>
            <a:endParaRPr lang="zh-CN" altLang="en-US" sz="2400"/>
          </a:p>
          <a:p>
            <a:pPr marL="800100" lvl="1" indent="-342900">
              <a:buFont typeface="Arial" panose="020B0604020202020204" pitchFamily="34" charset="0"/>
              <a:buChar char="•"/>
            </a:pPr>
            <a:r>
              <a:rPr lang="zh-CN" altLang="en-US" sz="2400"/>
              <a:t>百分制成绩数据范围一定在</a:t>
            </a:r>
            <a:r>
              <a:rPr lang="en-US" altLang="zh-CN" sz="2400"/>
              <a:t>0~100</a:t>
            </a:r>
            <a:r>
              <a:rPr lang="zh-CN" altLang="en-US" sz="2400"/>
              <a:t>之间，将成绩作为数组下标，数组元素值用来计数</a:t>
            </a:r>
            <a:endParaRPr lang="zh-CN" altLang="en-US" sz="2400"/>
          </a:p>
          <a:p>
            <a:pPr marL="800100" lvl="1" indent="-342900">
              <a:buFont typeface="Arial" panose="020B0604020202020204" pitchFamily="34" charset="0"/>
              <a:buChar char="•"/>
            </a:pPr>
            <a:r>
              <a:rPr lang="en-US" altLang="zh-CN" sz="2400"/>
              <a:t>iCount[88]</a:t>
            </a:r>
            <a:r>
              <a:rPr lang="zh-CN" altLang="en-US" sz="2400"/>
              <a:t>对应的值为分数为</a:t>
            </a:r>
            <a:r>
              <a:rPr lang="en-US" altLang="zh-CN" sz="2400"/>
              <a:t>88</a:t>
            </a:r>
            <a:r>
              <a:rPr lang="zh-CN" altLang="en-US" sz="2400"/>
              <a:t>的人数。</a:t>
            </a:r>
            <a:endParaRPr lang="zh-CN" altLang="en-US" sz="2400"/>
          </a:p>
        </p:txBody>
      </p:sp>
      <p:sp>
        <p:nvSpPr>
          <p:cNvPr id="6" name="文本占位符 5"/>
          <p:cNvSpPr>
            <a:spLocks noGrp="1"/>
          </p:cNvSpPr>
          <p:nvPr>
            <p:ph type="body" sz="quarter" idx="13"/>
          </p:nvPr>
        </p:nvSpPr>
        <p:spPr/>
        <p:txBody>
          <a:bodyPr/>
          <a:p>
            <a:r>
              <a:rPr lang="zh-CN" altLang="en-US"/>
              <a:t>使用一维数组解决问题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683260" y="908685"/>
            <a:ext cx="4572000" cy="5908040"/>
          </a:xfrm>
          <a:prstGeom prst="rect">
            <a:avLst/>
          </a:prstGeom>
          <a:noFill/>
        </p:spPr>
        <p:txBody>
          <a:bodyPr wrap="square" rtlCol="0" anchor="t">
            <a:spAutoFit/>
          </a:bodyPr>
          <a:p>
            <a:r>
              <a:rPr lang="zh-CN" altLang="en-US"/>
              <a:t>#include &lt;stdio.h&gt;</a:t>
            </a:r>
            <a:endParaRPr lang="zh-CN" altLang="en-US"/>
          </a:p>
          <a:p>
            <a:r>
              <a:rPr lang="zh-CN" altLang="en-US"/>
              <a:t>#define M 50</a:t>
            </a:r>
            <a:endParaRPr lang="zh-CN" altLang="en-US"/>
          </a:p>
          <a:p>
            <a:r>
              <a:rPr lang="zh-CN" altLang="en-US"/>
              <a:t>int main()</a:t>
            </a:r>
            <a:endParaRPr lang="zh-CN" altLang="en-US"/>
          </a:p>
          <a:p>
            <a:r>
              <a:rPr lang="zh-CN" altLang="en-US"/>
              <a:t>{</a:t>
            </a:r>
            <a:endParaRPr lang="zh-CN" altLang="en-US"/>
          </a:p>
          <a:p>
            <a:r>
              <a:rPr lang="zh-CN" altLang="en-US"/>
              <a:t>    int iScore[M],iNum,i;</a:t>
            </a:r>
            <a:endParaRPr lang="zh-CN" altLang="en-US"/>
          </a:p>
          <a:p>
            <a:r>
              <a:rPr lang="zh-CN" altLang="en-US"/>
              <a:t>    int iCount[101]={0};</a:t>
            </a:r>
            <a:endParaRPr lang="zh-CN" altLang="en-US"/>
          </a:p>
          <a:p>
            <a:r>
              <a:rPr lang="zh-CN" altLang="en-US"/>
              <a:t>    /*使用iCount[i]记录成绩为i的学生人数*/</a:t>
            </a:r>
            <a:endParaRPr lang="zh-CN" altLang="en-US"/>
          </a:p>
          <a:p>
            <a:r>
              <a:rPr lang="zh-CN" altLang="en-US"/>
              <a:t>    printf("请输入总人数：");</a:t>
            </a:r>
            <a:endParaRPr lang="zh-CN" altLang="en-US"/>
          </a:p>
          <a:p>
            <a:r>
              <a:rPr lang="zh-CN" altLang="en-US"/>
              <a:t>    scanf("%d",&amp;iNum);</a:t>
            </a:r>
            <a:endParaRPr lang="zh-CN" altLang="en-US"/>
          </a:p>
          <a:p>
            <a:r>
              <a:rPr lang="zh-CN" altLang="en-US"/>
              <a:t>    printf("请输入%d个成绩：\n",iNum);</a:t>
            </a:r>
            <a:endParaRPr lang="zh-CN" altLang="en-US"/>
          </a:p>
          <a:p>
            <a:r>
              <a:rPr lang="zh-CN" altLang="en-US"/>
              <a:t>    for(i=0;i&lt;iNum;i++)</a:t>
            </a:r>
            <a:endParaRPr lang="zh-CN" altLang="en-US"/>
          </a:p>
          <a:p>
            <a:r>
              <a:rPr lang="zh-CN" altLang="en-US"/>
              <a:t>        scanf("%d",&amp;iScore[i]);</a:t>
            </a:r>
            <a:endParaRPr lang="zh-CN" altLang="en-US"/>
          </a:p>
          <a:p>
            <a:r>
              <a:rPr lang="zh-CN" altLang="en-US"/>
              <a:t>    for(i=0;i&lt;iNum;i++)</a:t>
            </a:r>
            <a:endParaRPr lang="zh-CN" altLang="en-US"/>
          </a:p>
          <a:p>
            <a:r>
              <a:rPr lang="zh-CN" altLang="en-US"/>
              <a:t>         /*成绩iScore[i]对应下标的iCount数组元素累加*/</a:t>
            </a:r>
            <a:endParaRPr lang="zh-CN" altLang="en-US"/>
          </a:p>
          <a:p>
            <a:r>
              <a:rPr lang="zh-CN" altLang="en-US"/>
              <a:t>        iCount[iScore[i]]++;</a:t>
            </a:r>
            <a:endParaRPr lang="zh-CN" altLang="en-US"/>
          </a:p>
          <a:p>
            <a:r>
              <a:rPr lang="zh-CN" altLang="en-US"/>
              <a:t>    for(i=100;i&gt;=0;i--)</a:t>
            </a:r>
            <a:endParaRPr lang="zh-CN" altLang="en-US"/>
          </a:p>
          <a:p>
            <a:r>
              <a:rPr lang="zh-CN" altLang="en-US"/>
              <a:t>        if(iCount[i]!=0)</a:t>
            </a:r>
            <a:endParaRPr lang="zh-CN" altLang="en-US"/>
          </a:p>
          <a:p>
            <a:r>
              <a:rPr lang="zh-CN" altLang="en-US"/>
              <a:t>            printf("%d分%d人\n",i,iCount[i]);</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5</a:t>
            </a:r>
            <a:r>
              <a:t>、排序问题</a:t>
            </a:r>
          </a:p>
        </p:txBody>
      </p:sp>
      <p:sp>
        <p:nvSpPr>
          <p:cNvPr id="5" name="内容占位符 4"/>
          <p:cNvSpPr>
            <a:spLocks noGrp="1"/>
          </p:cNvSpPr>
          <p:nvPr>
            <p:ph sz="quarter" idx="17"/>
          </p:nvPr>
        </p:nvSpPr>
        <p:spPr/>
        <p:txBody>
          <a:bodyPr/>
          <a:p>
            <a:r>
              <a:rPr lang="zh-CN" altLang="en-US"/>
              <a:t>【例 5</a:t>
            </a:r>
            <a:r>
              <a:rPr lang="en-US" altLang="zh-CN"/>
              <a:t>-</a:t>
            </a:r>
            <a:r>
              <a:rPr lang="zh-CN" altLang="en-US"/>
              <a:t>6】期末考试结束后，若需要对一个班级学生的《C语言程序设计》成绩进行排序，应该如何完成呢？</a:t>
            </a:r>
            <a:endParaRPr lang="zh-CN" altLang="en-US"/>
          </a:p>
          <a:p>
            <a:r>
              <a:rPr lang="zh-CN" altLang="en-US"/>
              <a:t>排序问题，先将问题进行分解：</a:t>
            </a:r>
            <a:endParaRPr lang="zh-CN" altLang="en-US"/>
          </a:p>
          <a:p>
            <a:pPr marL="457200" indent="-457200">
              <a:buFont typeface="Arial" panose="020B0604020202020204" pitchFamily="34" charset="0"/>
              <a:buAutoNum type="arabicPeriod"/>
            </a:pPr>
            <a:r>
              <a:rPr lang="zh-CN" altLang="en-US"/>
              <a:t>从第</a:t>
            </a:r>
            <a:r>
              <a:rPr lang="en-US" altLang="zh-CN"/>
              <a:t>0</a:t>
            </a:r>
            <a:r>
              <a:rPr lang="zh-CN" altLang="en-US"/>
              <a:t>个元素开始，找到数组的最大值的下标</a:t>
            </a:r>
            <a:endParaRPr lang="zh-CN" altLang="en-US"/>
          </a:p>
          <a:p>
            <a:pPr marL="457200" indent="-457200">
              <a:buFont typeface="Arial" panose="020B0604020202020204" pitchFamily="34" charset="0"/>
              <a:buAutoNum type="arabicPeriod"/>
            </a:pPr>
            <a:r>
              <a:rPr lang="zh-CN" altLang="en-US"/>
              <a:t>将最大值与第</a:t>
            </a:r>
            <a:r>
              <a:rPr lang="en-US" altLang="zh-CN"/>
              <a:t>0</a:t>
            </a:r>
            <a:r>
              <a:rPr lang="zh-CN" altLang="en-US"/>
              <a:t>个元素互换</a:t>
            </a:r>
            <a:endParaRPr lang="zh-CN" altLang="en-US"/>
          </a:p>
          <a:p>
            <a:pPr marL="457200" indent="-457200">
              <a:buFont typeface="Arial" panose="020B0604020202020204" pitchFamily="34" charset="0"/>
              <a:buAutoNum type="arabicPeriod"/>
            </a:pPr>
            <a:r>
              <a:rPr lang="zh-CN" altLang="en-US"/>
              <a:t>从第</a:t>
            </a:r>
            <a:r>
              <a:rPr lang="en-US" altLang="zh-CN"/>
              <a:t>i</a:t>
            </a:r>
            <a:r>
              <a:rPr lang="zh-CN" altLang="en-US"/>
              <a:t>个元素开始向后，找到最大值的下标，并且将最大值与第</a:t>
            </a:r>
            <a:r>
              <a:rPr lang="en-US" altLang="zh-CN"/>
              <a:t>i</a:t>
            </a:r>
            <a:r>
              <a:rPr lang="zh-CN" altLang="en-US"/>
              <a:t>个元素互换</a:t>
            </a:r>
            <a:endParaRPr lang="zh-CN" altLang="en-US"/>
          </a:p>
          <a:p>
            <a:pPr marL="457200" indent="-457200">
              <a:buFont typeface="Arial" panose="020B0604020202020204" pitchFamily="34" charset="0"/>
              <a:buAutoNum type="arabicPeriod"/>
            </a:pPr>
            <a:r>
              <a:rPr lang="en-US" altLang="zh-CN"/>
              <a:t>i</a:t>
            </a:r>
            <a:r>
              <a:rPr lang="zh-CN" altLang="en-US"/>
              <a:t>从</a:t>
            </a:r>
            <a:r>
              <a:rPr lang="en-US" altLang="zh-CN"/>
              <a:t>0</a:t>
            </a:r>
            <a:r>
              <a:rPr lang="zh-CN" altLang="en-US"/>
              <a:t>到</a:t>
            </a:r>
            <a:r>
              <a:rPr lang="en-US" altLang="zh-CN"/>
              <a:t>n-1</a:t>
            </a:r>
            <a:r>
              <a:rPr lang="zh-CN" altLang="en-US"/>
              <a:t>，重复第</a:t>
            </a:r>
            <a:r>
              <a:rPr lang="en-US" altLang="zh-CN"/>
              <a:t>3</a:t>
            </a:r>
            <a:r>
              <a:rPr lang="zh-CN" altLang="en-US"/>
              <a:t>个步骤实现排序（选择法排序）</a:t>
            </a:r>
            <a:endParaRPr lang="zh-CN" altLang="en-US"/>
          </a:p>
        </p:txBody>
      </p:sp>
      <p:sp>
        <p:nvSpPr>
          <p:cNvPr id="6" name="文本占位符 5"/>
          <p:cNvSpPr>
            <a:spLocks noGrp="1"/>
          </p:cNvSpPr>
          <p:nvPr>
            <p:ph type="body" sz="quarter" idx="13"/>
          </p:nvPr>
        </p:nvSpPr>
        <p:spPr/>
        <p:txBody>
          <a:bodyPr/>
          <a:p>
            <a:r>
              <a:rPr lang="zh-CN" altLang="en-US"/>
              <a:t>使用一维数组解决问题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5"/>
          <p:cNvSpPr>
            <a:spLocks noGrp="1"/>
          </p:cNvSpPr>
          <p:nvPr>
            <p:ph type="body" sz="quarter" idx="13"/>
          </p:nvPr>
        </p:nvSpPr>
        <p:spPr/>
        <p:txBody>
          <a:bodyPr/>
          <a:p>
            <a:r>
              <a:rPr>
                <a:sym typeface="+mn-ea"/>
              </a:rPr>
              <a:t>从第</a:t>
            </a:r>
            <a:r>
              <a:rPr lang="en-US" altLang="zh-CN">
                <a:sym typeface="+mn-ea"/>
              </a:rPr>
              <a:t>0</a:t>
            </a:r>
            <a:r>
              <a:rPr>
                <a:sym typeface="+mn-ea"/>
              </a:rPr>
              <a:t>个元素开始，找到数组的最大值的下标</a:t>
            </a:r>
            <a:endParaRPr lang="zh-CN" altLang="en-US"/>
          </a:p>
          <a:p>
            <a:endParaRPr lang="zh-CN" altLang="en-US"/>
          </a:p>
        </p:txBody>
      </p:sp>
      <p:graphicFrame>
        <p:nvGraphicFramePr>
          <p:cNvPr id="2" name="对象 -2147482621"/>
          <p:cNvGraphicFramePr/>
          <p:nvPr/>
        </p:nvGraphicFramePr>
        <p:xfrm>
          <a:off x="1979930" y="1124585"/>
          <a:ext cx="4295775" cy="5472430"/>
        </p:xfrm>
        <a:graphic>
          <a:graphicData uri="http://schemas.openxmlformats.org/presentationml/2006/ole">
            <mc:AlternateContent xmlns:mc="http://schemas.openxmlformats.org/markup-compatibility/2006">
              <mc:Choice xmlns:v="urn:schemas-microsoft-com:vml" Requires="v">
                <p:oleObj spid="_x0000_s3076" name="" r:id="rId1" imgW="2974975" imgH="5619750" progId="Visio.Drawing.15">
                  <p:embed/>
                </p:oleObj>
              </mc:Choice>
              <mc:Fallback>
                <p:oleObj name="" r:id="rId1" imgW="2974975" imgH="5619750" progId="Visio.Drawing.15">
                  <p:embed/>
                  <p:pic>
                    <p:nvPicPr>
                      <p:cNvPr id="0" name="图片 3075"/>
                      <p:cNvPicPr/>
                      <p:nvPr/>
                    </p:nvPicPr>
                    <p:blipFill>
                      <a:blip r:embed="rId2"/>
                      <a:stretch>
                        <a:fillRect/>
                      </a:stretch>
                    </p:blipFill>
                    <p:spPr>
                      <a:xfrm>
                        <a:off x="1979930" y="1124585"/>
                        <a:ext cx="4295775" cy="5472430"/>
                      </a:xfrm>
                      <a:prstGeom prst="rect">
                        <a:avLst/>
                      </a:prstGeom>
                      <a:noFill/>
                      <a:ln w="9525">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p>
            <a:pPr marL="0" indent="0">
              <a:buNone/>
            </a:pPr>
            <a:r>
              <a:rPr lang="en-US" altLang="zh-CN"/>
              <a:t> </a:t>
            </a:r>
            <a:endParaRPr lang="en-US" altLang="zh-CN"/>
          </a:p>
        </p:txBody>
      </p:sp>
      <p:sp>
        <p:nvSpPr>
          <p:cNvPr id="6" name="文本占位符 5"/>
          <p:cNvSpPr>
            <a:spLocks noGrp="1"/>
          </p:cNvSpPr>
          <p:nvPr>
            <p:ph type="body" sz="quarter" idx="13"/>
          </p:nvPr>
        </p:nvSpPr>
        <p:spPr/>
        <p:txBody>
          <a:bodyPr/>
          <a:p>
            <a:r>
              <a:rPr>
                <a:sym typeface="+mn-ea"/>
              </a:rPr>
              <a:t>从第</a:t>
            </a:r>
            <a:r>
              <a:rPr lang="en-US" altLang="zh-CN">
                <a:sym typeface="+mn-ea"/>
              </a:rPr>
              <a:t>0</a:t>
            </a:r>
            <a:r>
              <a:rPr>
                <a:sym typeface="+mn-ea"/>
              </a:rPr>
              <a:t>个元素开始，找到数组的最大值的下标</a:t>
            </a:r>
            <a:endParaRPr lang="zh-CN" altLang="en-US"/>
          </a:p>
        </p:txBody>
      </p:sp>
      <p:sp>
        <p:nvSpPr>
          <p:cNvPr id="7" name="文本框 6"/>
          <p:cNvSpPr txBox="1"/>
          <p:nvPr/>
        </p:nvSpPr>
        <p:spPr>
          <a:xfrm>
            <a:off x="326390" y="908685"/>
            <a:ext cx="8697595" cy="5631180"/>
          </a:xfrm>
          <a:prstGeom prst="rect">
            <a:avLst/>
          </a:prstGeom>
          <a:noFill/>
        </p:spPr>
        <p:txBody>
          <a:bodyPr wrap="square" rtlCol="0" anchor="t">
            <a:spAutoFit/>
          </a:bodyPr>
          <a:p>
            <a:r>
              <a:rPr lang="zh-CN" altLang="en-US"/>
              <a:t>#include &lt;stdio.h&gt;</a:t>
            </a:r>
            <a:endParaRPr lang="zh-CN" altLang="en-US"/>
          </a:p>
          <a:p>
            <a:r>
              <a:rPr lang="zh-CN" altLang="en-US"/>
              <a:t>#define M 50</a:t>
            </a:r>
            <a:endParaRPr lang="zh-CN" altLang="en-US"/>
          </a:p>
          <a:p>
            <a:r>
              <a:rPr lang="zh-CN" altLang="en-US"/>
              <a:t>int main()</a:t>
            </a:r>
            <a:endParaRPr lang="zh-CN" altLang="en-US"/>
          </a:p>
          <a:p>
            <a:r>
              <a:rPr lang="zh-CN" altLang="en-US"/>
              <a:t>{</a:t>
            </a:r>
            <a:endParaRPr lang="zh-CN" altLang="en-US"/>
          </a:p>
          <a:p>
            <a:r>
              <a:rPr lang="zh-CN" altLang="en-US"/>
              <a:t>    int iScore[M],iNum,k,maxIndex;</a:t>
            </a:r>
            <a:endParaRPr lang="zh-CN" altLang="en-US"/>
          </a:p>
          <a:p>
            <a:r>
              <a:rPr lang="zh-CN" altLang="en-US"/>
              <a:t>    printf("请输入总人数：");</a:t>
            </a:r>
            <a:endParaRPr lang="zh-CN" altLang="en-US"/>
          </a:p>
          <a:p>
            <a:r>
              <a:rPr lang="zh-CN" altLang="en-US"/>
              <a:t>    scanf("%d",&amp;iNum);</a:t>
            </a:r>
            <a:endParaRPr lang="zh-CN" altLang="en-US"/>
          </a:p>
          <a:p>
            <a:r>
              <a:rPr lang="zh-CN" altLang="en-US"/>
              <a:t>    printf("请输入%d个成绩：\n",iNum);</a:t>
            </a:r>
            <a:endParaRPr lang="zh-CN" altLang="en-US"/>
          </a:p>
          <a:p>
            <a:r>
              <a:rPr lang="zh-CN" altLang="en-US"/>
              <a:t>    for(k=0;k&lt;iNum;k++)</a:t>
            </a:r>
            <a:endParaRPr lang="zh-CN" altLang="en-US"/>
          </a:p>
          <a:p>
            <a:r>
              <a:rPr lang="zh-CN" altLang="en-US"/>
              <a:t>        scanf("%d",&amp;iScore[k]);</a:t>
            </a:r>
            <a:endParaRPr lang="zh-CN" altLang="en-US"/>
          </a:p>
          <a:p>
            <a:r>
              <a:rPr lang="zh-CN" altLang="en-US"/>
              <a:t>    /*使用maxIndex记录最大值下标，iScore[maxIndex]为当前最大值</a:t>
            </a:r>
            <a:endParaRPr lang="zh-CN" altLang="en-US"/>
          </a:p>
          <a:p>
            <a:r>
              <a:rPr lang="zh-CN" altLang="en-US"/>
              <a:t>初始假设iScore[0]为最大值，因此初始时maxIndex=0*/</a:t>
            </a:r>
            <a:endParaRPr lang="zh-CN" altLang="en-US"/>
          </a:p>
          <a:p>
            <a:r>
              <a:rPr lang="zh-CN" altLang="en-US"/>
              <a:t>    maxIndex=0;</a:t>
            </a:r>
            <a:endParaRPr lang="zh-CN" altLang="en-US"/>
          </a:p>
          <a:p>
            <a:r>
              <a:rPr lang="zh-CN" altLang="en-US"/>
              <a:t>    for(k=1;k&lt;iNum;k++)</a:t>
            </a:r>
            <a:endParaRPr lang="zh-CN" altLang="en-US"/>
          </a:p>
          <a:p>
            <a:r>
              <a:rPr lang="zh-CN" altLang="en-US"/>
              <a:t>    /*遍历数组，若记录的最大值比当前元素值小，则更新最大值下标*/</a:t>
            </a:r>
            <a:endParaRPr lang="zh-CN" altLang="en-US"/>
          </a:p>
          <a:p>
            <a:r>
              <a:rPr lang="zh-CN" altLang="en-US"/>
              <a:t>    if(iScore[maxIndex]&lt;iScore[k])</a:t>
            </a:r>
            <a:endParaRPr lang="zh-CN" altLang="en-US"/>
          </a:p>
          <a:p>
            <a:r>
              <a:rPr lang="zh-CN" altLang="en-US"/>
              <a:t>        maxIndex=k;</a:t>
            </a:r>
            <a:endParaRPr lang="zh-CN" altLang="en-US"/>
          </a:p>
          <a:p>
            <a:r>
              <a:rPr lang="zh-CN" altLang="en-US"/>
              <a:t>    printf("成绩最大值为%d，下标为%d\n",iScore[maxIndex],maxIndex);</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理解数组概念及其在内存中的存储结构</a:t>
            </a:r>
            <a:endParaRPr lang="zh-CN" altLang="en-US" dirty="0"/>
          </a:p>
          <a:p>
            <a:r>
              <a:rPr lang="zh-CN" altLang="en-US" dirty="0"/>
              <a:t>一维数组定义、初始化、引用</a:t>
            </a:r>
            <a:endParaRPr lang="zh-CN" altLang="en-US" dirty="0"/>
          </a:p>
          <a:p>
            <a:r>
              <a:rPr lang="zh-CN" altLang="en-US" dirty="0"/>
              <a:t>二维数组定义、初始化、</a:t>
            </a:r>
            <a:r>
              <a:rPr lang="zh-CN" altLang="en-US" dirty="0">
                <a:sym typeface="+mn-ea"/>
              </a:rPr>
              <a:t>引用</a:t>
            </a:r>
            <a:endParaRPr lang="zh-CN" altLang="en-US" dirty="0"/>
          </a:p>
          <a:p>
            <a:r>
              <a:rPr lang="zh-CN" altLang="en-US" dirty="0"/>
              <a:t>字符数组及字符串</a:t>
            </a:r>
            <a:endParaRPr lang="zh-CN" altLang="en-US" dirty="0"/>
          </a:p>
          <a:p>
            <a:r>
              <a:rPr lang="zh-CN" altLang="en-US" dirty="0"/>
              <a:t>使用数组处理批量同类型数据问题</a:t>
            </a:r>
            <a:endParaRPr lang="zh-CN" altLang="en-US" dirty="0"/>
          </a:p>
          <a:p>
            <a:r>
              <a:rPr lang="zh-CN" altLang="en-US" dirty="0"/>
              <a:t>应用所学知识灵活处理数据存储问题</a:t>
            </a:r>
            <a:endParaRPr lang="zh-CN" altLang="en-US" dirty="0"/>
          </a:p>
        </p:txBody>
      </p:sp>
      <p:sp>
        <p:nvSpPr>
          <p:cNvPr id="3" name="文本占位符 2"/>
          <p:cNvSpPr>
            <a:spLocks noGrp="1"/>
          </p:cNvSpPr>
          <p:nvPr>
            <p:ph type="body" sz="quarter" idx="13"/>
          </p:nvPr>
        </p:nvSpPr>
        <p:spPr/>
        <p:txBody>
          <a:bodyPr/>
          <a:lstStyle/>
          <a:p>
            <a:pPr algn="ctr"/>
            <a:r>
              <a:rPr lang="zh-CN" altLang="en-US" dirty="0"/>
              <a:t>本章目标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a:sym typeface="+mn-ea"/>
              </a:rPr>
              <a:t>将最大值与第</a:t>
            </a:r>
            <a:r>
              <a:rPr lang="en-US" altLang="zh-CN">
                <a:sym typeface="+mn-ea"/>
              </a:rPr>
              <a:t>0</a:t>
            </a:r>
            <a:r>
              <a:rPr>
                <a:sym typeface="+mn-ea"/>
              </a:rPr>
              <a:t>个元素互换</a:t>
            </a:r>
            <a:endParaRPr lang="zh-CN" altLang="en-US"/>
          </a:p>
        </p:txBody>
      </p:sp>
      <p:sp>
        <p:nvSpPr>
          <p:cNvPr id="100" name="文本框 99"/>
          <p:cNvSpPr txBox="1"/>
          <p:nvPr/>
        </p:nvSpPr>
        <p:spPr>
          <a:xfrm>
            <a:off x="1259840" y="1145540"/>
            <a:ext cx="5080000" cy="1198880"/>
          </a:xfrm>
          <a:prstGeom prst="rect">
            <a:avLst/>
          </a:prstGeom>
          <a:noFill/>
          <a:ln w="9525">
            <a:noFill/>
          </a:ln>
        </p:spPr>
        <p:txBody>
          <a:bodyPr>
            <a:spAutoFit/>
          </a:bodyPr>
          <a:p>
            <a:pPr marL="0" indent="0"/>
            <a:r>
              <a:rPr lang="en-US" sz="1800" b="0">
                <a:latin typeface="Times New Roman" panose="02020603050405020304" pitchFamily="18" charset="0"/>
                <a:ea typeface="宋体" panose="02010600030101010101" pitchFamily="2" charset="-122"/>
              </a:rPr>
              <a:t>    int tmp;    tmp=iScore[0];    iScore[0]=iScore[maxIndex];    iScore[maxIndex]=tmp;</a:t>
            </a:r>
            <a:endParaRPr lang="en-US" altLang="en-US" sz="1800" b="0">
              <a:latin typeface="Times New Roman" panose="02020603050405020304" pitchFamily="18" charset="0"/>
              <a:ea typeface="宋体" panose="02010600030101010101" pitchFamily="2" charset="-122"/>
            </a:endParaRPr>
          </a:p>
        </p:txBody>
      </p:sp>
      <p:graphicFrame>
        <p:nvGraphicFramePr>
          <p:cNvPr id="4" name="对象 -2147482620"/>
          <p:cNvGraphicFramePr/>
          <p:nvPr/>
        </p:nvGraphicFramePr>
        <p:xfrm>
          <a:off x="1908175" y="2853055"/>
          <a:ext cx="3975100" cy="2805430"/>
        </p:xfrm>
        <a:graphic>
          <a:graphicData uri="http://schemas.openxmlformats.org/presentationml/2006/ole">
            <mc:AlternateContent xmlns:mc="http://schemas.openxmlformats.org/markup-compatibility/2006">
              <mc:Choice xmlns:v="urn:schemas-microsoft-com:vml" Requires="v">
                <p:oleObj spid="_x0000_s3076" name="" r:id="rId1" imgW="2766060" imgH="1990725" progId="Visio.Drawing.15">
                  <p:embed/>
                </p:oleObj>
              </mc:Choice>
              <mc:Fallback>
                <p:oleObj name="" r:id="rId1" imgW="2766060" imgH="1990725" progId="Visio.Drawing.15">
                  <p:embed/>
                  <p:pic>
                    <p:nvPicPr>
                      <p:cNvPr id="0" name="图片 3075"/>
                      <p:cNvPicPr/>
                      <p:nvPr/>
                    </p:nvPicPr>
                    <p:blipFill>
                      <a:blip r:embed="rId2"/>
                      <a:stretch>
                        <a:fillRect/>
                      </a:stretch>
                    </p:blipFill>
                    <p:spPr>
                      <a:xfrm>
                        <a:off x="1908175" y="2853055"/>
                        <a:ext cx="3975100" cy="2805430"/>
                      </a:xfrm>
                      <a:prstGeom prst="rect">
                        <a:avLst/>
                      </a:prstGeom>
                      <a:noFill/>
                      <a:ln w="9525">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sz="1800">
                <a:sym typeface="+mn-ea"/>
              </a:rPr>
              <a:t>从第</a:t>
            </a:r>
            <a:r>
              <a:rPr lang="en-US" altLang="zh-CN" sz="1800">
                <a:sym typeface="+mn-ea"/>
              </a:rPr>
              <a:t>i</a:t>
            </a:r>
            <a:r>
              <a:rPr sz="1800">
                <a:sym typeface="+mn-ea"/>
              </a:rPr>
              <a:t>个元素开始向后，找到最大值的下标，并且将最大值与第</a:t>
            </a:r>
            <a:r>
              <a:rPr lang="en-US" altLang="zh-CN" sz="1800">
                <a:sym typeface="+mn-ea"/>
              </a:rPr>
              <a:t>i</a:t>
            </a:r>
            <a:r>
              <a:rPr sz="1800">
                <a:sym typeface="+mn-ea"/>
              </a:rPr>
              <a:t>个元素互换</a:t>
            </a:r>
            <a:endParaRPr lang="zh-CN" altLang="en-US" sz="1800"/>
          </a:p>
          <a:p>
            <a:endParaRPr lang="zh-CN" altLang="en-US" sz="1800"/>
          </a:p>
        </p:txBody>
      </p:sp>
      <p:sp>
        <p:nvSpPr>
          <p:cNvPr id="100" name="文本框 99"/>
          <p:cNvSpPr txBox="1"/>
          <p:nvPr/>
        </p:nvSpPr>
        <p:spPr>
          <a:xfrm>
            <a:off x="1043940" y="2453005"/>
            <a:ext cx="7687945" cy="2306955"/>
          </a:xfrm>
          <a:prstGeom prst="rect">
            <a:avLst/>
          </a:prstGeom>
          <a:noFill/>
          <a:ln w="9525">
            <a:noFill/>
          </a:ln>
        </p:spPr>
        <p:txBody>
          <a:bodyPr wrap="square">
            <a:spAutoFit/>
          </a:bodyPr>
          <a:p>
            <a:pPr marL="0" indent="0"/>
            <a:r>
              <a:rPr lang="en-US" sz="1800" b="0">
                <a:latin typeface="Times New Roman" panose="02020603050405020304" pitchFamily="18" charset="0"/>
                <a:ea typeface="宋体" panose="02010600030101010101" pitchFamily="2" charset="-122"/>
              </a:rPr>
              <a:t>    maxIndex=i;    for(k=i+1;k&lt;iNum;k++)</a:t>
            </a:r>
            <a:r>
              <a:rPr lang="en-US" sz="1800" b="0">
                <a:latin typeface="Times New Roman" panose="02020603050405020304" pitchFamily="18" charset="0"/>
                <a:ea typeface="宋体" panose="02010600030101010101" pitchFamily="2" charset="-122"/>
                <a:cs typeface="Times New Roman" panose="02020603050405020304" pitchFamily="18" charset="0"/>
              </a:rPr>
              <a:t>    </a:t>
            </a:r>
            <a:r>
              <a:rPr lang="en-US" sz="1800" b="0">
                <a:latin typeface="Times New Roman" panose="02020603050405020304" pitchFamily="18" charset="0"/>
                <a:ea typeface="宋体" panose="02010600030101010101" pitchFamily="2" charset="-122"/>
              </a:rPr>
              <a:t>/*</a:t>
            </a:r>
            <a:r>
              <a:rPr lang="zh-CN" sz="1800" b="0">
                <a:latin typeface="Times New Roman" panose="02020603050405020304" pitchFamily="18" charset="0"/>
                <a:ea typeface="宋体" panose="02010600030101010101" pitchFamily="2" charset="-122"/>
              </a:rPr>
              <a:t>遍历数组，若记录的最大值比当前元素值小，则更新最大值下标</a:t>
            </a:r>
            <a:r>
              <a:rPr lang="en-US" sz="1800" b="0">
                <a:latin typeface="Times New Roman" panose="02020603050405020304" pitchFamily="18" charset="0"/>
                <a:ea typeface="宋体" panose="02010600030101010101" pitchFamily="2" charset="-122"/>
              </a:rPr>
              <a:t>*/    if(iScore[maxIndex]&lt;iScore[k])        maxIndex=k;        tmp=iScore[i];    iScore[i]=iScore[maxIndex];    iScore[maxIndex]=tmp;</a:t>
            </a:r>
            <a:endParaRPr lang="en-US" altLang="en-US" sz="1800" b="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en-US" altLang="zh-CN" sz="2800">
                <a:sym typeface="+mn-ea"/>
              </a:rPr>
              <a:t>i</a:t>
            </a:r>
            <a:r>
              <a:rPr sz="2800">
                <a:sym typeface="+mn-ea"/>
              </a:rPr>
              <a:t>从</a:t>
            </a:r>
            <a:r>
              <a:rPr lang="en-US" altLang="zh-CN" sz="2800">
                <a:sym typeface="+mn-ea"/>
              </a:rPr>
              <a:t>0</a:t>
            </a:r>
            <a:r>
              <a:rPr sz="2800">
                <a:sym typeface="+mn-ea"/>
              </a:rPr>
              <a:t>到</a:t>
            </a:r>
            <a:r>
              <a:rPr lang="en-US" altLang="zh-CN" sz="2800">
                <a:sym typeface="+mn-ea"/>
              </a:rPr>
              <a:t>n-1</a:t>
            </a:r>
            <a:r>
              <a:rPr sz="2800">
                <a:sym typeface="+mn-ea"/>
              </a:rPr>
              <a:t>，重复第</a:t>
            </a:r>
            <a:r>
              <a:rPr lang="en-US" altLang="zh-CN" sz="2800">
                <a:sym typeface="+mn-ea"/>
              </a:rPr>
              <a:t>3</a:t>
            </a:r>
            <a:r>
              <a:rPr sz="2800">
                <a:sym typeface="+mn-ea"/>
              </a:rPr>
              <a:t>个步骤实现排序（选择法排序）</a:t>
            </a:r>
            <a:endParaRPr lang="zh-CN" altLang="en-US" sz="2800"/>
          </a:p>
          <a:p>
            <a:endParaRPr lang="zh-CN" altLang="en-US" sz="2800"/>
          </a:p>
        </p:txBody>
      </p:sp>
      <p:graphicFrame>
        <p:nvGraphicFramePr>
          <p:cNvPr id="4" name="对象 -2147482619"/>
          <p:cNvGraphicFramePr/>
          <p:nvPr/>
        </p:nvGraphicFramePr>
        <p:xfrm>
          <a:off x="1475740" y="1412875"/>
          <a:ext cx="5531485" cy="5302250"/>
        </p:xfrm>
        <a:graphic>
          <a:graphicData uri="http://schemas.openxmlformats.org/presentationml/2006/ole">
            <mc:AlternateContent xmlns:mc="http://schemas.openxmlformats.org/markup-compatibility/2006">
              <mc:Choice xmlns:v="urn:schemas-microsoft-com:vml" Requires="v">
                <p:oleObj spid="_x0000_s3076" name="" r:id="rId1" imgW="4149725" imgH="4184015" progId="Visio.Drawing.15">
                  <p:embed/>
                </p:oleObj>
              </mc:Choice>
              <mc:Fallback>
                <p:oleObj name="" r:id="rId1" imgW="4149725" imgH="4184015" progId="Visio.Drawing.15">
                  <p:embed/>
                  <p:pic>
                    <p:nvPicPr>
                      <p:cNvPr id="0" name="图片 3075"/>
                      <p:cNvPicPr/>
                      <p:nvPr/>
                    </p:nvPicPr>
                    <p:blipFill>
                      <a:blip r:embed="rId2"/>
                      <a:stretch>
                        <a:fillRect/>
                      </a:stretch>
                    </p:blipFill>
                    <p:spPr>
                      <a:xfrm>
                        <a:off x="1475740" y="1412875"/>
                        <a:ext cx="5531485" cy="5302250"/>
                      </a:xfrm>
                      <a:prstGeom prst="rect">
                        <a:avLst/>
                      </a:prstGeom>
                      <a:noFill/>
                      <a:ln w="9525">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en-US" altLang="zh-CN" sz="2800">
                <a:sym typeface="+mn-ea"/>
              </a:rPr>
              <a:t>i</a:t>
            </a:r>
            <a:r>
              <a:rPr sz="2800">
                <a:sym typeface="+mn-ea"/>
              </a:rPr>
              <a:t>从</a:t>
            </a:r>
            <a:r>
              <a:rPr lang="en-US" altLang="zh-CN" sz="2800">
                <a:sym typeface="+mn-ea"/>
              </a:rPr>
              <a:t>0</a:t>
            </a:r>
            <a:r>
              <a:rPr sz="2800">
                <a:sym typeface="+mn-ea"/>
              </a:rPr>
              <a:t>到</a:t>
            </a:r>
            <a:r>
              <a:rPr lang="en-US" altLang="zh-CN" sz="2800">
                <a:sym typeface="+mn-ea"/>
              </a:rPr>
              <a:t>n-1</a:t>
            </a:r>
            <a:r>
              <a:rPr sz="2800">
                <a:sym typeface="+mn-ea"/>
              </a:rPr>
              <a:t>，重复第</a:t>
            </a:r>
            <a:r>
              <a:rPr lang="en-US" altLang="zh-CN" sz="2800">
                <a:sym typeface="+mn-ea"/>
              </a:rPr>
              <a:t>3</a:t>
            </a:r>
            <a:r>
              <a:rPr sz="2800">
                <a:sym typeface="+mn-ea"/>
              </a:rPr>
              <a:t>个步骤实现排序（选择法排序）</a:t>
            </a:r>
            <a:endParaRPr lang="zh-CN" altLang="en-US" sz="2800"/>
          </a:p>
          <a:p>
            <a:endParaRPr lang="zh-CN" altLang="en-US"/>
          </a:p>
          <a:p>
            <a:endParaRPr lang="zh-CN" altLang="en-US"/>
          </a:p>
        </p:txBody>
      </p:sp>
      <p:graphicFrame>
        <p:nvGraphicFramePr>
          <p:cNvPr id="4" name="对象 -2147482618"/>
          <p:cNvGraphicFramePr>
            <a:graphicFrameLocks noChangeAspect="1"/>
          </p:cNvGraphicFramePr>
          <p:nvPr/>
        </p:nvGraphicFramePr>
        <p:xfrm>
          <a:off x="323850" y="1772920"/>
          <a:ext cx="8646160" cy="4026535"/>
        </p:xfrm>
        <a:graphic>
          <a:graphicData uri="http://schemas.openxmlformats.org/presentationml/2006/ole">
            <mc:AlternateContent xmlns:mc="http://schemas.openxmlformats.org/markup-compatibility/2006">
              <mc:Choice xmlns:v="urn:schemas-microsoft-com:vml" Requires="v">
                <p:oleObj spid="_x0000_s3076" name="" r:id="rId1" imgW="3709670" imgH="1730375" progId="Visio.Drawing.15">
                  <p:embed/>
                </p:oleObj>
              </mc:Choice>
              <mc:Fallback>
                <p:oleObj name="" r:id="rId1" imgW="3709670" imgH="1730375" progId="Visio.Drawing.15">
                  <p:embed/>
                  <p:pic>
                    <p:nvPicPr>
                      <p:cNvPr id="0" name="图片 3075"/>
                      <p:cNvPicPr/>
                      <p:nvPr/>
                    </p:nvPicPr>
                    <p:blipFill>
                      <a:blip r:embed="rId2"/>
                      <a:stretch>
                        <a:fillRect/>
                      </a:stretch>
                    </p:blipFill>
                    <p:spPr>
                      <a:xfrm>
                        <a:off x="323850" y="1772920"/>
                        <a:ext cx="8646160" cy="4026535"/>
                      </a:xfrm>
                      <a:prstGeom prst="rect">
                        <a:avLst/>
                      </a:prstGeom>
                      <a:noFill/>
                      <a:ln w="9525">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6</a:t>
            </a:r>
            <a:r>
              <a:t>、借助数组使程序易于维护</a:t>
            </a:r>
          </a:p>
        </p:txBody>
      </p:sp>
      <p:sp>
        <p:nvSpPr>
          <p:cNvPr id="5" name="内容占位符 4"/>
          <p:cNvSpPr>
            <a:spLocks noGrp="1"/>
          </p:cNvSpPr>
          <p:nvPr>
            <p:ph sz="quarter" idx="17"/>
          </p:nvPr>
        </p:nvSpPr>
        <p:spPr/>
        <p:txBody>
          <a:bodyPr/>
          <a:p>
            <a:r>
              <a:rPr lang="zh-CN" altLang="en-US"/>
              <a:t>【例 5</a:t>
            </a:r>
            <a:r>
              <a:rPr lang="en-US" altLang="zh-CN"/>
              <a:t>-</a:t>
            </a:r>
            <a:r>
              <a:rPr lang="zh-CN" altLang="en-US"/>
              <a:t>7】学校每学期都会进行奖学金的评定，综合奖学金的评定成绩由以下几部分构成：学业平均成绩80%，竞赛获奖10%，班级贡献5%，活动参与5%，现在已知一位同学每部分百分制成绩，使用数组存储，请计算他的综合评定成绩。要考虑程序的可维护性。</a:t>
            </a:r>
            <a:endParaRPr lang="zh-CN" altLang="en-US"/>
          </a:p>
          <a:p>
            <a:pPr marL="342900" indent="-342900">
              <a:buFont typeface="Arial" panose="020B0604020202020204" pitchFamily="34" charset="0"/>
              <a:buChar char="•"/>
            </a:pPr>
            <a:r>
              <a:rPr lang="zh-CN" altLang="en-US" sz="2000"/>
              <a:t>软件维护是指在软件产品发布后，因修正错误、提升性能或其他属性而进行的软件修改</a:t>
            </a:r>
            <a:endParaRPr lang="zh-CN" altLang="en-US" sz="2000"/>
          </a:p>
          <a:p>
            <a:pPr marL="342900" indent="-342900">
              <a:buFont typeface="Arial" panose="020B0604020202020204" pitchFamily="34" charset="0"/>
              <a:buChar char="•"/>
            </a:pPr>
            <a:r>
              <a:rPr lang="zh-CN" altLang="en-US" sz="2000"/>
              <a:t>为了便于维护，将每个分项成绩的占比存放在数组中，将来修改更方便</a:t>
            </a:r>
            <a:endParaRPr lang="zh-CN" altLang="en-US" sz="2000"/>
          </a:p>
        </p:txBody>
      </p:sp>
      <p:sp>
        <p:nvSpPr>
          <p:cNvPr id="6" name="文本占位符 5"/>
          <p:cNvSpPr>
            <a:spLocks noGrp="1"/>
          </p:cNvSpPr>
          <p:nvPr>
            <p:ph type="body" sz="quarter" idx="13"/>
          </p:nvPr>
        </p:nvSpPr>
        <p:spPr/>
        <p:txBody>
          <a:bodyPr/>
          <a:p>
            <a:r>
              <a:rPr lang="zh-CN" altLang="en-US"/>
              <a:t>使用一维数组解决问题</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323215" y="1268730"/>
            <a:ext cx="8599170" cy="4799965"/>
          </a:xfrm>
          <a:prstGeom prst="rect">
            <a:avLst/>
          </a:prstGeom>
          <a:noFill/>
        </p:spPr>
        <p:txBody>
          <a:bodyPr wrap="square" rtlCol="0" anchor="t">
            <a:spAutoFit/>
          </a:bodyPr>
          <a:p>
            <a:r>
              <a:rPr lang="zh-CN" altLang="en-US"/>
              <a:t>#include &lt;stdio.h&gt;</a:t>
            </a:r>
            <a:endParaRPr lang="zh-CN" altLang="en-US"/>
          </a:p>
          <a:p>
            <a:r>
              <a:rPr lang="zh-CN" altLang="en-US"/>
              <a:t>#define M 5</a:t>
            </a:r>
            <a:endParaRPr lang="zh-CN" altLang="en-US"/>
          </a:p>
          <a:p>
            <a:r>
              <a:rPr lang="zh-CN" altLang="en-US"/>
              <a:t>int main()</a:t>
            </a:r>
            <a:endParaRPr lang="zh-CN" altLang="en-US"/>
          </a:p>
          <a:p>
            <a:r>
              <a:rPr lang="zh-CN" altLang="en-US"/>
              <a:t>{</a:t>
            </a:r>
            <a:endParaRPr lang="zh-CN" altLang="en-US"/>
          </a:p>
          <a:p>
            <a:r>
              <a:rPr lang="zh-CN" altLang="en-US"/>
              <a:t>    int iScore[M]={0};</a:t>
            </a:r>
            <a:endParaRPr lang="zh-CN" altLang="en-US"/>
          </a:p>
          <a:p>
            <a:r>
              <a:rPr lang="zh-CN" altLang="en-US"/>
              <a:t>    int iRate[M]={0,80,10,5,5};</a:t>
            </a:r>
            <a:endParaRPr lang="zh-CN" altLang="en-US"/>
          </a:p>
          <a:p>
            <a:r>
              <a:rPr lang="zh-CN" altLang="en-US"/>
              <a:t>    /*分项成绩存储在iScore[1]~iScore[4]中，综合成绩计算完成存入iScore[0]*/</a:t>
            </a:r>
            <a:endParaRPr lang="zh-CN" altLang="en-US"/>
          </a:p>
          <a:p>
            <a:r>
              <a:rPr lang="zh-CN" altLang="en-US"/>
              <a:t>    int i;</a:t>
            </a:r>
            <a:endParaRPr lang="zh-CN" altLang="en-US"/>
          </a:p>
          <a:p>
            <a:r>
              <a:rPr lang="zh-CN" altLang="en-US"/>
              <a:t>    printf("请输入学业平均成绩、竞赛获奖、班级贡献和活动参与成绩：\n");</a:t>
            </a:r>
            <a:endParaRPr lang="zh-CN" altLang="en-US"/>
          </a:p>
          <a:p>
            <a:r>
              <a:rPr lang="zh-CN" altLang="en-US"/>
              <a:t>    for(i=1;i&lt;M;i++)</a:t>
            </a:r>
            <a:endParaRPr lang="zh-CN" altLang="en-US"/>
          </a:p>
          <a:p>
            <a:r>
              <a:rPr lang="zh-CN" altLang="en-US"/>
              <a:t>        scanf("%d",&amp;iScore[i]);</a:t>
            </a:r>
            <a:endParaRPr lang="zh-CN" altLang="en-US"/>
          </a:p>
          <a:p>
            <a:r>
              <a:rPr lang="zh-CN" altLang="en-US"/>
              <a:t>    for(i=1;i&lt;M;i++)</a:t>
            </a:r>
            <a:endParaRPr lang="zh-CN" altLang="en-US"/>
          </a:p>
          <a:p>
            <a:r>
              <a:rPr lang="zh-CN" altLang="en-US"/>
              <a:t>        iScore[0]+=iScore[i]*iRate[i];</a:t>
            </a:r>
            <a:endParaRPr lang="zh-CN" altLang="en-US"/>
          </a:p>
          <a:p>
            <a:r>
              <a:rPr lang="zh-CN" altLang="en-US"/>
              <a:t>    iScore[0]/=100;</a:t>
            </a:r>
            <a:endParaRPr lang="zh-CN" altLang="en-US"/>
          </a:p>
          <a:p>
            <a:r>
              <a:rPr lang="zh-CN" altLang="en-US"/>
              <a:t>    printf("该同学综合成绩是：%d\n",iScore[0]);</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【例5</a:t>
            </a:r>
            <a:r>
              <a:rPr lang="en-US" altLang="zh-CN"/>
              <a:t>-</a:t>
            </a:r>
            <a:r>
              <a:rPr lang="zh-CN" altLang="en-US"/>
              <a:t>8】输入一个专业所有学生的学业平均成绩、竞赛获奖成绩、班级贡献成绩、活动参与成绩，并且按照学业平均成绩80%，竞赛获奖10%，班级贡献5%，活动参与5%来计算每个学生的综合成绩，请编写程序完成这个任务。</a:t>
            </a:r>
            <a:endParaRPr lang="zh-CN" altLang="en-US"/>
          </a:p>
          <a:p>
            <a:pPr marL="0" indent="0">
              <a:buNone/>
            </a:pPr>
            <a:r>
              <a:rPr lang="zh-CN" altLang="en-US"/>
              <a:t>二维数组解决该问题</a:t>
            </a:r>
            <a:endParaRPr lang="zh-CN" altLang="en-US"/>
          </a:p>
          <a:p>
            <a:r>
              <a:rPr lang="zh-CN" altLang="en-US"/>
              <a:t>每个学生有四项成绩，需要使用数组记录（一个维度）</a:t>
            </a:r>
            <a:endParaRPr lang="zh-CN" altLang="en-US"/>
          </a:p>
          <a:p>
            <a:r>
              <a:rPr lang="zh-CN" altLang="en-US"/>
              <a:t>多个学生构成另一个维度</a:t>
            </a:r>
            <a:endParaRPr lang="zh-CN" altLang="en-US"/>
          </a:p>
        </p:txBody>
      </p:sp>
      <p:sp>
        <p:nvSpPr>
          <p:cNvPr id="3" name="文本占位符 2"/>
          <p:cNvSpPr>
            <a:spLocks noGrp="1"/>
          </p:cNvSpPr>
          <p:nvPr>
            <p:ph type="body" sz="quarter" idx="13"/>
          </p:nvPr>
        </p:nvSpPr>
        <p:spPr/>
        <p:txBody>
          <a:bodyPr/>
          <a:p>
            <a:r>
              <a:rPr lang="en-US" altLang="zh-CN"/>
              <a:t>5.2 </a:t>
            </a:r>
            <a:r>
              <a:t>二维数组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endParaRPr lang="zh-CN" altLang="en-US"/>
          </a:p>
        </p:txBody>
      </p:sp>
      <p:sp>
        <p:nvSpPr>
          <p:cNvPr id="4" name="文本框 3"/>
          <p:cNvSpPr txBox="1"/>
          <p:nvPr/>
        </p:nvSpPr>
        <p:spPr>
          <a:xfrm>
            <a:off x="251460" y="908685"/>
            <a:ext cx="4572000" cy="5631180"/>
          </a:xfrm>
          <a:prstGeom prst="rect">
            <a:avLst/>
          </a:prstGeom>
          <a:noFill/>
        </p:spPr>
        <p:txBody>
          <a:bodyPr wrap="square" rtlCol="0" anchor="t">
            <a:spAutoFit/>
          </a:bodyPr>
          <a:p>
            <a:r>
              <a:rPr lang="zh-CN" altLang="en-US"/>
              <a:t>#include &lt;stdio.h&gt;</a:t>
            </a:r>
            <a:endParaRPr lang="zh-CN" altLang="en-US"/>
          </a:p>
          <a:p>
            <a:r>
              <a:rPr lang="zh-CN" altLang="en-US"/>
              <a:t>#define MAXSTUNUM 50</a:t>
            </a:r>
            <a:endParaRPr lang="zh-CN" altLang="en-US"/>
          </a:p>
          <a:p>
            <a:r>
              <a:rPr lang="zh-CN" altLang="en-US"/>
              <a:t>#define M 5</a:t>
            </a:r>
            <a:endParaRPr lang="zh-CN" altLang="en-US"/>
          </a:p>
          <a:p>
            <a:r>
              <a:rPr lang="zh-CN" altLang="en-US"/>
              <a:t>int main()</a:t>
            </a:r>
            <a:endParaRPr lang="zh-CN" altLang="en-US"/>
          </a:p>
          <a:p>
            <a:r>
              <a:rPr lang="zh-CN" altLang="en-US"/>
              <a:t>{</a:t>
            </a:r>
            <a:endParaRPr lang="zh-CN" altLang="en-US"/>
          </a:p>
          <a:p>
            <a:r>
              <a:rPr lang="zh-CN" altLang="en-US"/>
              <a:t>    </a:t>
            </a:r>
            <a:r>
              <a:rPr lang="zh-CN" altLang="en-US">
                <a:solidFill>
                  <a:srgbClr val="FF0000"/>
                </a:solidFill>
              </a:rPr>
              <a:t>int iScore[MAXSTUNUM][M]</a:t>
            </a:r>
            <a:r>
              <a:rPr lang="zh-CN" altLang="en-US"/>
              <a:t>={0};</a:t>
            </a:r>
            <a:endParaRPr lang="zh-CN" altLang="en-US"/>
          </a:p>
          <a:p>
            <a:r>
              <a:rPr lang="zh-CN" altLang="en-US"/>
              <a:t>    int iRate[5]={0,80,10,5,5};</a:t>
            </a:r>
            <a:endParaRPr lang="zh-CN" altLang="en-US"/>
          </a:p>
          <a:p>
            <a:r>
              <a:rPr lang="zh-CN" altLang="en-US"/>
              <a:t>    /*分项成绩存储在iScore[1]~iScore[4]中，</a:t>
            </a:r>
            <a:endParaRPr lang="zh-CN" altLang="en-US"/>
          </a:p>
          <a:p>
            <a:r>
              <a:rPr lang="zh-CN" altLang="en-US"/>
              <a:t>综合成绩计算完成存入iScore[0]*/</a:t>
            </a:r>
            <a:endParaRPr lang="zh-CN" altLang="en-US"/>
          </a:p>
          <a:p>
            <a:r>
              <a:rPr lang="zh-CN" altLang="en-US"/>
              <a:t>    int i,j,iNum;</a:t>
            </a:r>
            <a:endParaRPr lang="zh-CN" altLang="en-US"/>
          </a:p>
          <a:p>
            <a:r>
              <a:rPr lang="zh-CN" altLang="en-US"/>
              <a:t>    printf("请输入学生人数：");</a:t>
            </a:r>
            <a:endParaRPr lang="zh-CN" altLang="en-US"/>
          </a:p>
          <a:p>
            <a:r>
              <a:rPr lang="zh-CN" altLang="en-US"/>
              <a:t>    scanf("%d",&amp;iNum);</a:t>
            </a:r>
            <a:endParaRPr lang="zh-CN" altLang="en-US"/>
          </a:p>
          <a:p>
            <a:r>
              <a:rPr lang="zh-CN" altLang="en-US"/>
              <a:t>    printf("请输入每位学生的学业平均成绩、竞赛获奖、班级贡献和活动参与成绩：</a:t>
            </a:r>
            <a:endParaRPr lang="zh-CN" altLang="en-US"/>
          </a:p>
          <a:p>
            <a:r>
              <a:rPr lang="zh-CN" altLang="en-US"/>
              <a:t>\n");</a:t>
            </a:r>
            <a:endParaRPr lang="zh-CN" altLang="en-US"/>
          </a:p>
          <a:p>
            <a:r>
              <a:rPr lang="zh-CN" altLang="en-US"/>
              <a:t>    for(j=0;j&lt;iNum;j++)</a:t>
            </a:r>
            <a:endParaRPr lang="zh-CN" altLang="en-US"/>
          </a:p>
          <a:p>
            <a:r>
              <a:rPr lang="zh-CN" altLang="en-US"/>
              <a:t>        for(i=1;i&lt;M;i++)</a:t>
            </a:r>
            <a:endParaRPr lang="zh-CN" altLang="en-US"/>
          </a:p>
          <a:p>
            <a:r>
              <a:rPr lang="zh-CN" altLang="en-US"/>
              <a:t>            scanf("%d",&amp;iScore[j][i]);</a:t>
            </a:r>
            <a:endParaRPr lang="zh-CN" altLang="en-US"/>
          </a:p>
          <a:p>
            <a:r>
              <a:rPr lang="zh-CN" altLang="en-US"/>
              <a:t>    </a:t>
            </a:r>
            <a:endParaRPr lang="zh-CN" altLang="en-US"/>
          </a:p>
        </p:txBody>
      </p:sp>
      <p:sp>
        <p:nvSpPr>
          <p:cNvPr id="5" name="文本框 4"/>
          <p:cNvSpPr txBox="1"/>
          <p:nvPr/>
        </p:nvSpPr>
        <p:spPr>
          <a:xfrm>
            <a:off x="4572000" y="2277110"/>
            <a:ext cx="4572000" cy="2861310"/>
          </a:xfrm>
          <a:prstGeom prst="rect">
            <a:avLst/>
          </a:prstGeom>
          <a:noFill/>
        </p:spPr>
        <p:txBody>
          <a:bodyPr wrap="square" rtlCol="0" anchor="t">
            <a:spAutoFit/>
          </a:bodyPr>
          <a:p>
            <a:r>
              <a:rPr lang="zh-CN" altLang="en-US">
                <a:sym typeface="+mn-ea"/>
              </a:rPr>
              <a:t>for(j=0;j&lt;iNum;j++){</a:t>
            </a:r>
            <a:endParaRPr lang="zh-CN" altLang="en-US"/>
          </a:p>
          <a:p>
            <a:r>
              <a:rPr lang="zh-CN" altLang="en-US">
                <a:sym typeface="+mn-ea"/>
              </a:rPr>
              <a:t>        for(i=1;i&lt;M;i++)</a:t>
            </a:r>
            <a:endParaRPr lang="zh-CN" altLang="en-US"/>
          </a:p>
          <a:p>
            <a:r>
              <a:rPr lang="zh-CN" altLang="en-US">
                <a:sym typeface="+mn-ea"/>
              </a:rPr>
              <a:t>            iScore[j][0]+=iScore[j][i]*iRate[i];</a:t>
            </a:r>
            <a:endParaRPr lang="zh-CN" altLang="en-US"/>
          </a:p>
          <a:p>
            <a:r>
              <a:rPr lang="zh-CN" altLang="en-US">
                <a:sym typeface="+mn-ea"/>
              </a:rPr>
              <a:t>        iScore[j][0]/=100;</a:t>
            </a:r>
            <a:endParaRPr lang="zh-CN" altLang="en-US"/>
          </a:p>
          <a:p>
            <a:r>
              <a:rPr lang="zh-CN" altLang="en-US">
                <a:sym typeface="+mn-ea"/>
              </a:rPr>
              <a:t>    }</a:t>
            </a:r>
            <a:endParaRPr lang="zh-CN" altLang="en-US"/>
          </a:p>
          <a:p>
            <a:r>
              <a:rPr lang="zh-CN" altLang="en-US">
                <a:sym typeface="+mn-ea"/>
              </a:rPr>
              <a:t>    for(j=0;j&lt;iNum;j++)</a:t>
            </a:r>
            <a:endParaRPr lang="zh-CN" altLang="en-US"/>
          </a:p>
          <a:p>
            <a:r>
              <a:rPr lang="zh-CN" altLang="en-US">
                <a:sym typeface="+mn-ea"/>
              </a:rPr>
              <a:t>        printf("第%d位同学的综合成绩是：%d\n",j+1,iScore[j][0]);</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7"/>
          </p:nvPr>
        </p:nvSpPr>
        <p:spPr/>
        <p:txBody>
          <a:bodyPr/>
          <a:p>
            <a:pPr marL="0" indent="0">
              <a:buNone/>
            </a:pPr>
            <a:r>
              <a:rPr lang="zh-CN" altLang="en-US">
                <a:sym typeface="+mn-ea"/>
              </a:rPr>
              <a:t>二维数组定义形式：类型名</a:t>
            </a:r>
            <a:r>
              <a:rPr lang="en-US" altLang="zh-CN">
                <a:sym typeface="+mn-ea"/>
              </a:rPr>
              <a:t>  </a:t>
            </a:r>
            <a:r>
              <a:rPr lang="zh-CN" altLang="en-US">
                <a:sym typeface="+mn-ea"/>
              </a:rPr>
              <a:t>数组名[行长度][列长度]</a:t>
            </a:r>
            <a:endParaRPr lang="zh-CN" altLang="en-US"/>
          </a:p>
          <a:p>
            <a:pPr marL="0" indent="0">
              <a:buNone/>
            </a:pPr>
            <a:r>
              <a:rPr lang="zh-CN" altLang="en-US">
                <a:sym typeface="+mn-ea"/>
              </a:rPr>
              <a:t>int num[2][3]</a:t>
            </a:r>
            <a:r>
              <a:rPr lang="en-US" altLang="zh-CN">
                <a:sym typeface="+mn-ea"/>
              </a:rPr>
              <a:t>;</a:t>
            </a:r>
            <a:endParaRPr lang="en-US" altLang="zh-CN">
              <a:sym typeface="+mn-ea"/>
            </a:endParaRPr>
          </a:p>
          <a:p>
            <a:pPr marL="0" indent="0">
              <a:buNone/>
            </a:pPr>
            <a:endParaRPr lang="zh-CN" altLang="en-US"/>
          </a:p>
          <a:p>
            <a:pPr marL="0" indent="0">
              <a:buNone/>
            </a:pPr>
            <a:endParaRPr lang="zh-CN" altLang="en-US"/>
          </a:p>
        </p:txBody>
      </p:sp>
      <p:sp>
        <p:nvSpPr>
          <p:cNvPr id="3" name="文本占位符 2"/>
          <p:cNvSpPr>
            <a:spLocks noGrp="1"/>
          </p:cNvSpPr>
          <p:nvPr>
            <p:ph type="body" sz="quarter" idx="16"/>
          </p:nvPr>
        </p:nvSpPr>
        <p:spPr/>
        <p:txBody>
          <a:bodyPr/>
          <a:p>
            <a:r>
              <a:rPr lang="en-US" altLang="zh-CN">
                <a:sym typeface="+mn-ea"/>
              </a:rPr>
              <a:t>1</a:t>
            </a:r>
            <a:r>
              <a:rPr>
                <a:sym typeface="+mn-ea"/>
              </a:rPr>
              <a:t>、二维数组定义</a:t>
            </a:r>
            <a:endParaRPr lang="zh-CN" altLang="en-US"/>
          </a:p>
          <a:p>
            <a:endParaRPr lang="zh-CN" altLang="en-US"/>
          </a:p>
        </p:txBody>
      </p:sp>
      <p:sp>
        <p:nvSpPr>
          <p:cNvPr id="4" name="文本占位符 3"/>
          <p:cNvSpPr>
            <a:spLocks noGrp="1"/>
          </p:cNvSpPr>
          <p:nvPr>
            <p:ph type="body" sz="quarter" idx="13"/>
          </p:nvPr>
        </p:nvSpPr>
        <p:spPr/>
        <p:txBody>
          <a:bodyPr/>
          <a:p>
            <a:r>
              <a:rPr>
                <a:sym typeface="+mn-ea"/>
              </a:rPr>
              <a:t>5.2.2二维及多维数组定义、初始化及引用</a:t>
            </a:r>
            <a:endParaRPr lang="zh-CN" altLang="en-US"/>
          </a:p>
          <a:p>
            <a:endParaRPr lang="zh-CN" altLang="en-US"/>
          </a:p>
        </p:txBody>
      </p:sp>
      <p:pic>
        <p:nvPicPr>
          <p:cNvPr id="2130" name="图片 2130"/>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a:xfrm>
            <a:off x="2988310" y="2868295"/>
            <a:ext cx="3242945" cy="3389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6"/>
          </p:nvPr>
        </p:nvSpPr>
        <p:spPr/>
        <p:txBody>
          <a:bodyPr/>
          <a:p>
            <a:r>
              <a:rPr lang="en-US" altLang="zh-CN">
                <a:sym typeface="+mn-ea"/>
              </a:rPr>
              <a:t>2</a:t>
            </a:r>
            <a:r>
              <a:rPr>
                <a:sym typeface="+mn-ea"/>
              </a:rPr>
              <a:t>、二维数组初始化</a:t>
            </a:r>
            <a:endParaRPr lang="zh-CN" altLang="en-US"/>
          </a:p>
        </p:txBody>
      </p:sp>
      <p:sp>
        <p:nvSpPr>
          <p:cNvPr id="2" name="内容占位符 1"/>
          <p:cNvSpPr>
            <a:spLocks noGrp="1"/>
          </p:cNvSpPr>
          <p:nvPr>
            <p:ph sz="quarter" idx="17"/>
          </p:nvPr>
        </p:nvSpPr>
        <p:spPr/>
        <p:txBody>
          <a:bodyPr/>
          <a:p>
            <a:pPr marL="342900" indent="-342900">
              <a:buFont typeface="Arial" panose="020B0604020202020204" pitchFamily="34" charset="0"/>
              <a:buChar char="•"/>
            </a:pPr>
            <a:r>
              <a:rPr lang="zh-CN" altLang="en-US" sz="2800">
                <a:sym typeface="+mn-ea"/>
              </a:rPr>
              <a:t>按行进行初始化</a:t>
            </a:r>
            <a:endParaRPr lang="zh-CN" altLang="en-US" sz="2800">
              <a:sym typeface="+mn-ea"/>
            </a:endParaRPr>
          </a:p>
          <a:p>
            <a:pPr>
              <a:buFont typeface="Arial" panose="020B0604020202020204" pitchFamily="34" charset="0"/>
            </a:pPr>
            <a:r>
              <a:rPr lang="zh-CN" altLang="en-US"/>
              <a:t>int num[2][3]={{1,2,3},{4,5,6}};</a:t>
            </a:r>
            <a:endParaRPr lang="zh-CN" altLang="en-US"/>
          </a:p>
          <a:p>
            <a:pPr marL="342900" lvl="0" indent="-342900">
              <a:buFont typeface="Arial" panose="020B0604020202020204" pitchFamily="34" charset="0"/>
              <a:buChar char="•"/>
            </a:pPr>
            <a:r>
              <a:rPr lang="zh-CN" altLang="en-US" sz="2800">
                <a:sym typeface="+mn-ea"/>
              </a:rPr>
              <a:t>顺序初始化</a:t>
            </a:r>
            <a:endParaRPr lang="zh-CN" altLang="en-US" sz="2800">
              <a:sym typeface="+mn-ea"/>
            </a:endParaRPr>
          </a:p>
          <a:p>
            <a:pPr lvl="0">
              <a:buFont typeface="Arial" panose="020B0604020202020204" pitchFamily="34" charset="0"/>
            </a:pPr>
            <a:r>
              <a:rPr lang="zh-CN" altLang="en-US"/>
              <a:t>int num[2][3]={1,2,3,4,5,6};</a:t>
            </a:r>
            <a:endParaRPr lang="zh-CN" altLang="en-US"/>
          </a:p>
          <a:p>
            <a:endParaRPr lang="zh-CN" altLang="en-US"/>
          </a:p>
        </p:txBody>
      </p:sp>
      <p:sp>
        <p:nvSpPr>
          <p:cNvPr id="6" name="文本占位符 5"/>
          <p:cNvSpPr>
            <a:spLocks noGrp="1"/>
          </p:cNvSpPr>
          <p:nvPr>
            <p:ph type="body" sz="quarter" idx="13"/>
          </p:nvPr>
        </p:nvSpPr>
        <p:spPr/>
        <p:txBody>
          <a:bodyPr/>
          <a:p>
            <a:r>
              <a:rPr>
                <a:sym typeface="+mn-ea"/>
              </a:rPr>
              <a:t>5.2.2二维及多维数组定义、初始化及引用</a:t>
            </a:r>
            <a:endParaRPr lang="zh-CN" altLang="en-US"/>
          </a:p>
          <a:p>
            <a:endParaRPr lang="zh-CN" altLang="en-US"/>
          </a:p>
        </p:txBody>
      </p:sp>
      <p:pic>
        <p:nvPicPr>
          <p:cNvPr id="2132" name="图片 2132"/>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a:xfrm>
            <a:off x="4509770" y="2204720"/>
            <a:ext cx="4382770" cy="3023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例</a:t>
            </a:r>
            <a:r>
              <a:rPr lang="en-US" altLang="zh-CN"/>
              <a:t>5-1 </a:t>
            </a:r>
            <a:r>
              <a:rPr lang="zh-CN" altLang="en-US"/>
              <a:t>考试成绩统计，输入一组学生成绩以</a:t>
            </a:r>
            <a:r>
              <a:rPr lang="en-US" altLang="zh-CN"/>
              <a:t>-1</a:t>
            </a:r>
            <a:r>
              <a:rPr lang="zh-CN" altLang="en-US"/>
              <a:t>作为结束标记，计算所有成绩的平均分并统计高于平均分人数。</a:t>
            </a:r>
            <a:endParaRPr lang="zh-CN" altLang="en-US"/>
          </a:p>
          <a:p>
            <a:r>
              <a:rPr lang="zh-CN" altLang="en-US"/>
              <a:t>分析：</a:t>
            </a:r>
            <a:endParaRPr lang="zh-CN" altLang="en-US"/>
          </a:p>
          <a:p>
            <a:pPr lvl="1"/>
            <a:r>
              <a:rPr lang="zh-CN" altLang="en-US"/>
              <a:t>输入一组数据求平均分，使用循环就可以解决，读入数据累加，然后计算平均分（后读入数据覆盖先读入数据）</a:t>
            </a:r>
            <a:endParaRPr lang="zh-CN" altLang="en-US"/>
          </a:p>
          <a:p>
            <a:pPr lvl="1"/>
            <a:r>
              <a:rPr lang="zh-CN" altLang="en-US"/>
              <a:t>若要统计高于平均分人数，就需要遍历之前所有输入的成绩数据，但是之前所学知识无法解决这个问题。</a:t>
            </a:r>
            <a:endParaRPr lang="zh-CN" altLang="en-US"/>
          </a:p>
          <a:p>
            <a:pPr lvl="1"/>
            <a:r>
              <a:rPr lang="zh-CN" altLang="en-US"/>
              <a:t>使用数组存储读入的成绩数据，再求出平均分后，再遍历成绩数组，统计出高于平均分的人数。</a:t>
            </a:r>
            <a:endParaRPr lang="zh-CN" altLang="en-US"/>
          </a:p>
        </p:txBody>
      </p:sp>
      <p:sp>
        <p:nvSpPr>
          <p:cNvPr id="3" name="文本占位符 2"/>
          <p:cNvSpPr>
            <a:spLocks noGrp="1"/>
          </p:cNvSpPr>
          <p:nvPr>
            <p:ph type="body" sz="quarter" idx="13"/>
          </p:nvPr>
        </p:nvSpPr>
        <p:spPr/>
        <p:txBody>
          <a:bodyPr/>
          <a:p>
            <a:r>
              <a:rPr lang="en-US" altLang="zh-CN"/>
              <a:t>5.1 </a:t>
            </a:r>
            <a:r>
              <a:t>初识数组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3</a:t>
            </a:r>
            <a:r>
              <a:rPr>
                <a:sym typeface="+mn-ea"/>
              </a:rPr>
              <a:t>、二维数组引用</a:t>
            </a:r>
            <a:endParaRPr lang="zh-CN" altLang="en-US"/>
          </a:p>
          <a:p>
            <a:endParaRPr lang="zh-CN" altLang="en-US"/>
          </a:p>
        </p:txBody>
      </p:sp>
      <p:sp>
        <p:nvSpPr>
          <p:cNvPr id="3" name="内容占位符 2"/>
          <p:cNvSpPr>
            <a:spLocks noGrp="1"/>
          </p:cNvSpPr>
          <p:nvPr>
            <p:ph sz="quarter" idx="17"/>
          </p:nvPr>
        </p:nvSpPr>
        <p:spPr/>
        <p:txBody>
          <a:bodyPr/>
          <a:p>
            <a:pPr marL="0" lvl="0" indent="0">
              <a:buNone/>
            </a:pPr>
            <a:r>
              <a:rPr lang="zh-CN" altLang="en-US">
                <a:sym typeface="+mn-ea"/>
              </a:rPr>
              <a:t>二维数组引用形式：数组名[行下标][列下标]</a:t>
            </a:r>
            <a:endParaRPr lang="zh-CN" altLang="en-US"/>
          </a:p>
          <a:p>
            <a:pPr marL="0" lvl="0" indent="0">
              <a:buNone/>
            </a:pPr>
            <a:r>
              <a:rPr lang="en-US" altLang="zh-CN">
                <a:sym typeface="+mn-ea"/>
              </a:rPr>
              <a:t>       </a:t>
            </a:r>
            <a:r>
              <a:rPr lang="zh-CN" altLang="en-US">
                <a:sym typeface="+mn-ea"/>
              </a:rPr>
              <a:t>行（列）下标取值范围[0，行（列）长度-1]，可以是整型表达式。</a:t>
            </a:r>
            <a:endParaRPr lang="zh-CN" altLang="en-US">
              <a:sym typeface="+mn-ea"/>
            </a:endParaRPr>
          </a:p>
          <a:p>
            <a:pPr marL="0" lvl="0" indent="0">
              <a:buNone/>
            </a:pPr>
            <a:r>
              <a:rPr lang="zh-CN">
                <a:ea typeface="宋体" panose="02010600030101010101" pitchFamily="2" charset="-122"/>
                <a:sym typeface="+mn-ea"/>
              </a:rPr>
              <a:t>下列代码段以矩阵形式输出二维数组</a:t>
            </a:r>
            <a:r>
              <a:rPr lang="en-US">
                <a:latin typeface="Times New Roman" panose="02020603050405020304" pitchFamily="18" charset="0"/>
                <a:ea typeface="宋体" panose="02010600030101010101" pitchFamily="2" charset="-122"/>
                <a:sym typeface="+mn-ea"/>
              </a:rPr>
              <a:t>num</a:t>
            </a:r>
            <a:r>
              <a:rPr lang="zh-CN">
                <a:ea typeface="宋体" panose="02010600030101010101" pitchFamily="2" charset="-122"/>
                <a:sym typeface="+mn-ea"/>
              </a:rPr>
              <a:t>。</a:t>
            </a:r>
            <a:endParaRPr lang="zh-CN" altLang="en-US"/>
          </a:p>
          <a:p>
            <a:endParaRPr lang="zh-CN" altLang="en-US"/>
          </a:p>
        </p:txBody>
      </p:sp>
      <p:sp>
        <p:nvSpPr>
          <p:cNvPr id="4" name="文本占位符 3"/>
          <p:cNvSpPr>
            <a:spLocks noGrp="1"/>
          </p:cNvSpPr>
          <p:nvPr>
            <p:ph type="body" sz="quarter" idx="13"/>
          </p:nvPr>
        </p:nvSpPr>
        <p:spPr/>
        <p:txBody>
          <a:bodyPr/>
          <a:p>
            <a:r>
              <a:rPr>
                <a:sym typeface="+mn-ea"/>
              </a:rPr>
              <a:t>5.2.2二维及多维数组定义、初始化及引用</a:t>
            </a:r>
            <a:endParaRPr lang="zh-CN" altLang="en-US"/>
          </a:p>
          <a:p>
            <a:endParaRPr lang="zh-CN" altLang="en-US"/>
          </a:p>
        </p:txBody>
      </p:sp>
      <p:sp>
        <p:nvSpPr>
          <p:cNvPr id="100" name="文本框 99"/>
          <p:cNvSpPr txBox="1"/>
          <p:nvPr/>
        </p:nvSpPr>
        <p:spPr>
          <a:xfrm>
            <a:off x="1475740" y="3717290"/>
            <a:ext cx="5551170" cy="2277110"/>
          </a:xfrm>
          <a:prstGeom prst="rect">
            <a:avLst/>
          </a:prstGeom>
          <a:noFill/>
          <a:ln w="9525">
            <a:noFill/>
          </a:ln>
        </p:spPr>
        <p:txBody>
          <a:bodyPr>
            <a:noAutofit/>
          </a:bodyPr>
          <a:p>
            <a:pPr marL="0" indent="266700"/>
            <a:r>
              <a:rPr lang="en-US" sz="1800" b="0">
                <a:latin typeface="Times New Roman" panose="02020603050405020304" pitchFamily="18" charset="0"/>
                <a:ea typeface="宋体" panose="02010600030101010101" pitchFamily="2" charset="-122"/>
              </a:rPr>
              <a:t>int i,j,num[2][3]={1,2,3,4,5,6};for(i=0;i&lt;2;i++){  for(j=0;j&lt;3;j++)    printf(“%d  “,num[i][j]);  putchar(“\n”);  }</a:t>
            </a:r>
            <a:endParaRPr lang="en-US" altLang="en-US" sz="1800" b="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t>1</a:t>
            </a:r>
            <a:r>
              <a:t>、与矩阵相关操作</a:t>
            </a:r>
          </a:p>
        </p:txBody>
      </p:sp>
      <p:sp>
        <p:nvSpPr>
          <p:cNvPr id="3" name="内容占位符 2"/>
          <p:cNvSpPr>
            <a:spLocks noGrp="1"/>
          </p:cNvSpPr>
          <p:nvPr>
            <p:ph sz="quarter" idx="17"/>
          </p:nvPr>
        </p:nvSpPr>
        <p:spPr/>
        <p:txBody>
          <a:bodyPr/>
          <a:p>
            <a:r>
              <a:rPr lang="zh-CN" altLang="en-US"/>
              <a:t>【例5</a:t>
            </a:r>
            <a:r>
              <a:rPr lang="en-US" altLang="zh-CN"/>
              <a:t>-</a:t>
            </a:r>
            <a:r>
              <a:rPr lang="zh-CN" altLang="en-US"/>
              <a:t>9】给定一个n阶方阵，请编写程序判断这个矩阵是否为对称矩阵，所谓对称矩阵是指矩阵经过行列互换后得到的矩阵与原矩阵相等的矩阵。</a:t>
            </a:r>
            <a:endParaRPr lang="zh-CN" altLang="en-US"/>
          </a:p>
          <a:p>
            <a:r>
              <a:rPr lang="zh-CN" altLang="en-US"/>
              <a:t>分析：</a:t>
            </a:r>
            <a:endParaRPr lang="zh-CN" altLang="en-US"/>
          </a:p>
          <a:p>
            <a:pPr marL="342900" indent="-342900">
              <a:buFont typeface="Arial" panose="020B0604020202020204" pitchFamily="34" charset="0"/>
              <a:buChar char="•"/>
            </a:pPr>
            <a:r>
              <a:rPr lang="zh-CN" altLang="en-US"/>
              <a:t>使用二维数组记录方阵内容</a:t>
            </a:r>
            <a:endParaRPr lang="zh-CN" altLang="en-US"/>
          </a:p>
          <a:p>
            <a:pPr marL="342900" indent="-342900">
              <a:buFont typeface="Arial" panose="020B0604020202020204" pitchFamily="34" charset="0"/>
              <a:buChar char="•"/>
            </a:pPr>
            <a:r>
              <a:rPr lang="zh-CN" altLang="en-US"/>
              <a:t>通过对行</a:t>
            </a:r>
            <a:r>
              <a:rPr lang="en-US" altLang="zh-CN"/>
              <a:t>i</a:t>
            </a:r>
            <a:r>
              <a:rPr lang="zh-CN" altLang="en-US"/>
              <a:t>和列</a:t>
            </a:r>
            <a:r>
              <a:rPr lang="en-US" altLang="zh-CN"/>
              <a:t>j</a:t>
            </a:r>
            <a:r>
              <a:rPr lang="zh-CN" altLang="en-US"/>
              <a:t>进行遍历，判断方阵特点</a:t>
            </a:r>
            <a:endParaRPr lang="zh-CN" altLang="en-US"/>
          </a:p>
        </p:txBody>
      </p:sp>
      <p:sp>
        <p:nvSpPr>
          <p:cNvPr id="4" name="文本占位符 3"/>
          <p:cNvSpPr>
            <a:spLocks noGrp="1"/>
          </p:cNvSpPr>
          <p:nvPr>
            <p:ph type="body" sz="quarter" idx="13"/>
          </p:nvPr>
        </p:nvSpPr>
        <p:spPr/>
        <p:txBody>
          <a:bodyPr/>
          <a:p>
            <a:r>
              <a:rPr lang="en-US" altLang="zh-CN"/>
              <a:t>5.2.3 </a:t>
            </a:r>
            <a:r>
              <a:t>二维数组应用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t>示例代码</a:t>
            </a:r>
          </a:p>
        </p:txBody>
      </p:sp>
      <p:sp>
        <p:nvSpPr>
          <p:cNvPr id="4" name="文本框 3"/>
          <p:cNvSpPr txBox="1"/>
          <p:nvPr/>
        </p:nvSpPr>
        <p:spPr>
          <a:xfrm>
            <a:off x="179705" y="1124585"/>
            <a:ext cx="4572000" cy="3415030"/>
          </a:xfrm>
          <a:prstGeom prst="rect">
            <a:avLst/>
          </a:prstGeom>
          <a:noFill/>
        </p:spPr>
        <p:txBody>
          <a:bodyPr wrap="square" rtlCol="0" anchor="t">
            <a:spAutoFit/>
          </a:bodyPr>
          <a:p>
            <a:r>
              <a:rPr lang="zh-CN" altLang="en-US"/>
              <a:t>#include &lt;stdio.h&gt;</a:t>
            </a:r>
            <a:endParaRPr lang="zh-CN" altLang="en-US"/>
          </a:p>
          <a:p>
            <a:r>
              <a:rPr lang="zh-CN" altLang="en-US"/>
              <a:t>#define M 10</a:t>
            </a:r>
            <a:endParaRPr lang="zh-CN" altLang="en-US"/>
          </a:p>
          <a:p>
            <a:r>
              <a:rPr lang="zh-CN" altLang="en-US"/>
              <a:t>int main()</a:t>
            </a:r>
            <a:endParaRPr lang="zh-CN" altLang="en-US"/>
          </a:p>
          <a:p>
            <a:r>
              <a:rPr lang="zh-CN" altLang="en-US"/>
              <a:t>{</a:t>
            </a:r>
            <a:endParaRPr lang="zh-CN" altLang="en-US"/>
          </a:p>
          <a:p>
            <a:r>
              <a:rPr lang="zh-CN" altLang="en-US"/>
              <a:t>    int n,i,j,iMatrix[M][M]; </a:t>
            </a:r>
            <a:endParaRPr lang="zh-CN" altLang="en-US"/>
          </a:p>
          <a:p>
            <a:r>
              <a:rPr lang="zh-CN" altLang="en-US"/>
              <a:t>    printf("请输入矩阵的阶数：");</a:t>
            </a:r>
            <a:endParaRPr lang="zh-CN" altLang="en-US"/>
          </a:p>
          <a:p>
            <a:r>
              <a:rPr lang="zh-CN" altLang="en-US"/>
              <a:t>    scanf("%d",&amp;n);</a:t>
            </a:r>
            <a:endParaRPr lang="zh-CN" altLang="en-US"/>
          </a:p>
          <a:p>
            <a:r>
              <a:rPr lang="zh-CN" altLang="en-US"/>
              <a:t>    printf("请输入矩阵：\n");</a:t>
            </a:r>
            <a:endParaRPr lang="zh-CN" altLang="en-US"/>
          </a:p>
          <a:p>
            <a:r>
              <a:rPr lang="zh-CN" altLang="en-US"/>
              <a:t>    for(i=0;i&lt;n;i++)</a:t>
            </a:r>
            <a:endParaRPr lang="zh-CN" altLang="en-US"/>
          </a:p>
          <a:p>
            <a:r>
              <a:rPr lang="zh-CN" altLang="en-US"/>
              <a:t>        for(j=0;j&lt;n;j++)</a:t>
            </a:r>
            <a:endParaRPr lang="zh-CN" altLang="en-US"/>
          </a:p>
          <a:p>
            <a:r>
              <a:rPr lang="zh-CN" altLang="en-US"/>
              <a:t>            scanf("%d",&amp;iMatrix[i][j]);</a:t>
            </a:r>
            <a:endParaRPr lang="zh-CN" altLang="en-US"/>
          </a:p>
          <a:p>
            <a:r>
              <a:rPr lang="zh-CN" altLang="en-US"/>
              <a:t>   </a:t>
            </a:r>
            <a:endParaRPr lang="zh-CN" altLang="en-US"/>
          </a:p>
        </p:txBody>
      </p:sp>
      <p:sp>
        <p:nvSpPr>
          <p:cNvPr id="5" name="文本框 4"/>
          <p:cNvSpPr txBox="1"/>
          <p:nvPr/>
        </p:nvSpPr>
        <p:spPr>
          <a:xfrm>
            <a:off x="4211955" y="1196975"/>
            <a:ext cx="4572000" cy="3692525"/>
          </a:xfrm>
          <a:prstGeom prst="rect">
            <a:avLst/>
          </a:prstGeom>
          <a:noFill/>
        </p:spPr>
        <p:txBody>
          <a:bodyPr wrap="square" rtlCol="0" anchor="t">
            <a:spAutoFit/>
          </a:bodyPr>
          <a:p>
            <a:r>
              <a:rPr lang="zh-CN" altLang="en-US">
                <a:sym typeface="+mn-ea"/>
              </a:rPr>
              <a:t> for(i=0;i&lt;n;i++){</a:t>
            </a:r>
            <a:endParaRPr lang="zh-CN" altLang="en-US"/>
          </a:p>
          <a:p>
            <a:r>
              <a:rPr lang="zh-CN" altLang="en-US">
                <a:sym typeface="+mn-ea"/>
              </a:rPr>
              <a:t>        for(j=0;j&lt;n;j++)</a:t>
            </a:r>
            <a:endParaRPr lang="zh-CN" altLang="en-US"/>
          </a:p>
          <a:p>
            <a:r>
              <a:rPr lang="zh-CN" altLang="en-US">
                <a:sym typeface="+mn-ea"/>
              </a:rPr>
              <a:t>            if(iMatrix[i][j]!=iMatrix[j][i])</a:t>
            </a:r>
            <a:endParaRPr lang="zh-CN" altLang="en-US"/>
          </a:p>
          <a:p>
            <a:r>
              <a:rPr lang="zh-CN" altLang="en-US">
                <a:sym typeface="+mn-ea"/>
              </a:rPr>
              <a:t>                break;</a:t>
            </a:r>
            <a:endParaRPr lang="zh-CN" altLang="en-US"/>
          </a:p>
          <a:p>
            <a:r>
              <a:rPr lang="zh-CN" altLang="en-US">
                <a:sym typeface="+mn-ea"/>
              </a:rPr>
              <a:t>        if(j&lt;n)</a:t>
            </a:r>
            <a:endParaRPr lang="zh-CN" altLang="en-US"/>
          </a:p>
          <a:p>
            <a:r>
              <a:rPr lang="zh-CN" altLang="en-US">
                <a:sym typeface="+mn-ea"/>
              </a:rPr>
              <a:t>            break;</a:t>
            </a:r>
            <a:endParaRPr lang="zh-CN" altLang="en-US"/>
          </a:p>
          <a:p>
            <a:r>
              <a:rPr lang="zh-CN" altLang="en-US">
                <a:sym typeface="+mn-ea"/>
              </a:rPr>
              <a:t>    }</a:t>
            </a:r>
            <a:endParaRPr lang="zh-CN" altLang="en-US"/>
          </a:p>
          <a:p>
            <a:r>
              <a:rPr lang="zh-CN" altLang="en-US">
                <a:sym typeface="+mn-ea"/>
              </a:rPr>
              <a:t>    if(i&gt;=n)</a:t>
            </a:r>
            <a:endParaRPr lang="zh-CN" altLang="en-US"/>
          </a:p>
          <a:p>
            <a:r>
              <a:rPr lang="zh-CN" altLang="en-US">
                <a:sym typeface="+mn-ea"/>
              </a:rPr>
              <a:t>        printf("该矩阵是对称矩阵\n");</a:t>
            </a:r>
            <a:endParaRPr lang="zh-CN" altLang="en-US"/>
          </a:p>
          <a:p>
            <a:r>
              <a:rPr lang="zh-CN" altLang="en-US">
                <a:sym typeface="+mn-ea"/>
              </a:rPr>
              <a:t>    else</a:t>
            </a:r>
            <a:endParaRPr lang="zh-CN" altLang="en-US"/>
          </a:p>
          <a:p>
            <a:r>
              <a:rPr lang="zh-CN" altLang="en-US">
                <a:sym typeface="+mn-ea"/>
              </a:rPr>
              <a:t>        printf("该矩阵不是对称矩阵\n");</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t>2</a:t>
            </a:r>
            <a:r>
              <a:t>、二维数组的排序问题</a:t>
            </a:r>
          </a:p>
        </p:txBody>
      </p:sp>
      <p:sp>
        <p:nvSpPr>
          <p:cNvPr id="3" name="内容占位符 2"/>
          <p:cNvSpPr>
            <a:spLocks noGrp="1"/>
          </p:cNvSpPr>
          <p:nvPr>
            <p:ph sz="quarter" idx="17"/>
          </p:nvPr>
        </p:nvSpPr>
        <p:spPr>
          <a:xfrm>
            <a:off x="539750" y="2060575"/>
            <a:ext cx="8247380" cy="4729480"/>
          </a:xfrm>
        </p:spPr>
        <p:txBody>
          <a:bodyPr/>
          <a:p>
            <a:r>
              <a:rPr lang="zh-CN" altLang="en-US"/>
              <a:t>【例5</a:t>
            </a:r>
            <a:r>
              <a:rPr lang="en-US" altLang="zh-CN"/>
              <a:t>-</a:t>
            </a:r>
            <a:r>
              <a:rPr lang="zh-CN" altLang="en-US"/>
              <a:t>10】学校评奖学金，在求得一个专业每位同学的综合评定成绩后，请编写程序输出学生的学号排名。</a:t>
            </a:r>
            <a:endParaRPr lang="zh-CN" altLang="en-US"/>
          </a:p>
          <a:p>
            <a:r>
              <a:rPr lang="zh-CN" altLang="en-US"/>
              <a:t>分析：</a:t>
            </a:r>
            <a:endParaRPr lang="zh-CN" altLang="en-US"/>
          </a:p>
          <a:p>
            <a:pPr marL="342900" indent="-342900">
              <a:buFont typeface="Arial" panose="020B0604020202020204" pitchFamily="34" charset="0"/>
              <a:buChar char="•"/>
            </a:pPr>
            <a:r>
              <a:rPr lang="zh-CN" altLang="en-US"/>
              <a:t>需要存储的信息包括两部分：学号和成绩</a:t>
            </a:r>
            <a:endParaRPr lang="zh-CN" altLang="en-US"/>
          </a:p>
          <a:p>
            <a:pPr marL="342900" indent="-342900">
              <a:buFont typeface="Arial" panose="020B0604020202020204" pitchFamily="34" charset="0"/>
              <a:buChar char="•"/>
            </a:pPr>
            <a:r>
              <a:rPr lang="zh-CN" altLang="en-US"/>
              <a:t>问题解决方案两种：</a:t>
            </a:r>
            <a:endParaRPr lang="zh-CN" altLang="en-US"/>
          </a:p>
          <a:p>
            <a:pPr marL="800100" lvl="1" indent="-342900">
              <a:buFont typeface="Arial" panose="020B0604020202020204" pitchFamily="34" charset="0"/>
              <a:buChar char="•"/>
            </a:pPr>
            <a:r>
              <a:rPr lang="zh-CN" altLang="en-US" sz="2400"/>
              <a:t>学号信息使用一个数组，成绩使用另一个数组，对成绩数组排序，交换数据时同步交换学号信息</a:t>
            </a:r>
            <a:endParaRPr lang="zh-CN" altLang="en-US" sz="2400"/>
          </a:p>
          <a:p>
            <a:pPr marL="800100" lvl="1" indent="-342900">
              <a:buFont typeface="Arial" panose="020B0604020202020204" pitchFamily="34" charset="0"/>
              <a:buChar char="•"/>
            </a:pPr>
            <a:r>
              <a:rPr lang="zh-CN" altLang="en-US" sz="2400">
                <a:solidFill>
                  <a:srgbClr val="FF0000"/>
                </a:solidFill>
              </a:rPr>
              <a:t>学号和成绩作为数据的一个维度，所有数据存储在一个二维数组中，对二维数组进行排序</a:t>
            </a:r>
            <a:endParaRPr lang="zh-CN" altLang="en-US" sz="2400">
              <a:solidFill>
                <a:srgbClr val="FF0000"/>
              </a:solidFill>
            </a:endParaRPr>
          </a:p>
          <a:p>
            <a:pPr marL="342900" lvl="0" indent="-342900">
              <a:buFont typeface="Arial" panose="020B0604020202020204" pitchFamily="34" charset="0"/>
              <a:buChar char="•"/>
            </a:pPr>
            <a:r>
              <a:rPr lang="zh-CN" altLang="en-US" sz="2055"/>
              <a:t>对二维数组排序，分析排序依据和交换数据对象</a:t>
            </a:r>
            <a:endParaRPr lang="zh-CN" altLang="en-US" sz="2055"/>
          </a:p>
        </p:txBody>
      </p:sp>
      <p:sp>
        <p:nvSpPr>
          <p:cNvPr id="4" name="文本占位符 3"/>
          <p:cNvSpPr>
            <a:spLocks noGrp="1"/>
          </p:cNvSpPr>
          <p:nvPr>
            <p:ph type="body" sz="quarter" idx="13"/>
          </p:nvPr>
        </p:nvSpPr>
        <p:spPr/>
        <p:txBody>
          <a:bodyPr/>
          <a:p>
            <a:r>
              <a:rPr lang="en-US" altLang="zh-CN">
                <a:sym typeface="+mn-ea"/>
              </a:rPr>
              <a:t>5.2.3 </a:t>
            </a:r>
            <a:r>
              <a:rPr>
                <a:sym typeface="+mn-ea"/>
              </a:rPr>
              <a:t>二维数组应用</a:t>
            </a:r>
            <a:endParaRPr>
              <a:sym typeface="+mn-ea"/>
            </a:endParaRPr>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b="1"/>
              <a:t> </a:t>
            </a:r>
            <a:endParaRPr lang="en-US" altLang="zh-CN" b="1"/>
          </a:p>
        </p:txBody>
      </p:sp>
      <p:sp>
        <p:nvSpPr>
          <p:cNvPr id="3" name="文本占位符 2"/>
          <p:cNvSpPr>
            <a:spLocks noGrp="1"/>
          </p:cNvSpPr>
          <p:nvPr>
            <p:ph type="body" sz="quarter" idx="13"/>
          </p:nvPr>
        </p:nvSpPr>
        <p:spPr/>
        <p:txBody>
          <a:bodyPr/>
          <a:p>
            <a:r>
              <a:rPr lang="en-US" altLang="zh-CN"/>
              <a:t> </a:t>
            </a:r>
            <a:endParaRPr lang="en-US" altLang="zh-CN"/>
          </a:p>
        </p:txBody>
      </p:sp>
      <p:graphicFrame>
        <p:nvGraphicFramePr>
          <p:cNvPr id="4" name="对象 -2147482615"/>
          <p:cNvGraphicFramePr>
            <a:graphicFrameLocks noChangeAspect="1"/>
          </p:cNvGraphicFramePr>
          <p:nvPr>
            <p:custDataLst>
              <p:tags r:id="rId1"/>
            </p:custDataLst>
          </p:nvPr>
        </p:nvGraphicFramePr>
        <p:xfrm>
          <a:off x="252095" y="1988820"/>
          <a:ext cx="8860155" cy="3745230"/>
        </p:xfrm>
        <a:graphic>
          <a:graphicData uri="http://schemas.openxmlformats.org/presentationml/2006/ole">
            <mc:AlternateContent xmlns:mc="http://schemas.openxmlformats.org/markup-compatibility/2006">
              <mc:Choice xmlns:v="urn:schemas-microsoft-com:vml" Requires="v">
                <p:oleObj spid="_x0000_s3076" name="" r:id="rId2" imgW="4085590" imgH="1730375" progId="Visio.Drawing.15">
                  <p:embed/>
                </p:oleObj>
              </mc:Choice>
              <mc:Fallback>
                <p:oleObj name="" r:id="rId2" imgW="4085590" imgH="1730375" progId="Visio.Drawing.15">
                  <p:embed/>
                  <p:pic>
                    <p:nvPicPr>
                      <p:cNvPr id="0" name="图片 3075"/>
                      <p:cNvPicPr/>
                      <p:nvPr/>
                    </p:nvPicPr>
                    <p:blipFill>
                      <a:blip r:embed="rId3"/>
                      <a:stretch>
                        <a:fillRect/>
                      </a:stretch>
                    </p:blipFill>
                    <p:spPr>
                      <a:xfrm>
                        <a:off x="252095" y="1988820"/>
                        <a:ext cx="8860155" cy="3745230"/>
                      </a:xfrm>
                      <a:prstGeom prst="rect">
                        <a:avLst/>
                      </a:prstGeom>
                      <a:noFill/>
                      <a:ln w="9525">
                        <a:noFill/>
                        <a:miter/>
                      </a:ln>
                    </p:spPr>
                  </p:pic>
                </p:oleObj>
              </mc:Fallback>
            </mc:AlternateContent>
          </a:graphicData>
        </a:graphic>
      </p:graphicFrame>
      <p:sp>
        <p:nvSpPr>
          <p:cNvPr id="5" name="云形 4"/>
          <p:cNvSpPr/>
          <p:nvPr/>
        </p:nvSpPr>
        <p:spPr>
          <a:xfrm>
            <a:off x="4572000" y="2925445"/>
            <a:ext cx="2524760" cy="591820"/>
          </a:xfrm>
          <a:prstGeom prst="cloud">
            <a:avLst/>
          </a:prstGeom>
        </p:spPr>
        <p:style>
          <a:lnRef idx="2">
            <a:schemeClr val="accent5"/>
          </a:lnRef>
          <a:fillRef idx="1">
            <a:schemeClr val="lt1"/>
          </a:fillRef>
          <a:effectRef idx="0">
            <a:schemeClr val="accent5"/>
          </a:effectRef>
          <a:fontRef idx="minor">
            <a:schemeClr val="dk1"/>
          </a:fontRef>
        </p:style>
        <p:txBody>
          <a:bodyPr anchor="ctr"/>
          <a:p>
            <a:pPr algn="ctr" eaLnBrk="1" fontAlgn="auto" hangingPunct="1">
              <a:spcBef>
                <a:spcPts val="0"/>
              </a:spcBef>
              <a:spcAft>
                <a:spcPts val="0"/>
              </a:spcAft>
            </a:pPr>
            <a:r>
              <a:rPr lang="zh-CN" altLang="en-US" sz="2400"/>
              <a:t>排序依据</a:t>
            </a:r>
            <a:endParaRPr lang="zh-CN" altLang="en-US" sz="2400"/>
          </a:p>
        </p:txBody>
      </p:sp>
      <p:sp>
        <p:nvSpPr>
          <p:cNvPr id="6" name="云形 5"/>
          <p:cNvSpPr/>
          <p:nvPr>
            <p:custDataLst>
              <p:tags r:id="rId4"/>
            </p:custDataLst>
          </p:nvPr>
        </p:nvSpPr>
        <p:spPr>
          <a:xfrm>
            <a:off x="4500245" y="5157470"/>
            <a:ext cx="2524760" cy="591820"/>
          </a:xfrm>
          <a:prstGeom prst="cloud">
            <a:avLst/>
          </a:prstGeom>
        </p:spPr>
        <p:style>
          <a:lnRef idx="2">
            <a:schemeClr val="accent5"/>
          </a:lnRef>
          <a:fillRef idx="1">
            <a:schemeClr val="lt1"/>
          </a:fillRef>
          <a:effectRef idx="0">
            <a:schemeClr val="accent5"/>
          </a:effectRef>
          <a:fontRef idx="minor">
            <a:schemeClr val="dk1"/>
          </a:fontRef>
        </p:style>
        <p:txBody>
          <a:bodyPr anchor="ctr"/>
          <a:p>
            <a:pPr algn="ctr" eaLnBrk="1" fontAlgn="auto" hangingPunct="1">
              <a:spcBef>
                <a:spcPts val="0"/>
              </a:spcBef>
              <a:spcAft>
                <a:spcPts val="0"/>
              </a:spcAft>
            </a:pPr>
            <a:r>
              <a:rPr lang="zh-CN" altLang="en-US" sz="2400"/>
              <a:t>交换数据</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关键代码</a:t>
            </a:r>
            <a:endParaRPr lang="zh-CN" altLang="en-US"/>
          </a:p>
        </p:txBody>
      </p:sp>
      <p:sp>
        <p:nvSpPr>
          <p:cNvPr id="4" name="文本框 3"/>
          <p:cNvSpPr txBox="1"/>
          <p:nvPr/>
        </p:nvSpPr>
        <p:spPr>
          <a:xfrm>
            <a:off x="-80010" y="1125220"/>
            <a:ext cx="9223375" cy="5631180"/>
          </a:xfrm>
          <a:prstGeom prst="rect">
            <a:avLst/>
          </a:prstGeom>
          <a:noFill/>
        </p:spPr>
        <p:txBody>
          <a:bodyPr wrap="square" rtlCol="0" anchor="t">
            <a:spAutoFit/>
          </a:bodyPr>
          <a:p>
            <a:r>
              <a:rPr lang="zh-CN" altLang="en-US" sz="2400"/>
              <a:t>    /*对数组进行排序，排序依据是iScore[i][1]*/</a:t>
            </a:r>
            <a:endParaRPr lang="zh-CN" altLang="en-US" sz="2400"/>
          </a:p>
          <a:p>
            <a:r>
              <a:rPr lang="zh-CN" altLang="en-US" sz="2400"/>
              <a:t>    for(i=0;i&lt;iNum-1;i++){</a:t>
            </a:r>
            <a:endParaRPr lang="zh-CN" altLang="en-US" sz="2400"/>
          </a:p>
          <a:p>
            <a:r>
              <a:rPr lang="zh-CN" altLang="en-US" sz="2400"/>
              <a:t>        index=i;</a:t>
            </a:r>
            <a:endParaRPr lang="zh-CN" altLang="en-US" sz="2400"/>
          </a:p>
          <a:p>
            <a:r>
              <a:rPr lang="zh-CN" altLang="en-US" sz="2400"/>
              <a:t>        for(j=i+1;j&lt;iNum;j++)</a:t>
            </a:r>
            <a:endParaRPr lang="zh-CN" altLang="en-US" sz="2400"/>
          </a:p>
          <a:p>
            <a:r>
              <a:rPr lang="zh-CN" altLang="en-US" sz="2400"/>
              <a:t>            /*找到当前最大成绩行下标*/</a:t>
            </a:r>
            <a:endParaRPr lang="zh-CN" altLang="en-US" sz="2400"/>
          </a:p>
          <a:p>
            <a:r>
              <a:rPr lang="zh-CN" altLang="en-US" sz="2400"/>
              <a:t>            if(iScore[j][1]&gt;iScore[index][1])</a:t>
            </a:r>
            <a:endParaRPr lang="zh-CN" altLang="en-US" sz="2400"/>
          </a:p>
          <a:p>
            <a:r>
              <a:rPr lang="zh-CN" altLang="en-US" sz="2400"/>
              <a:t>                index=j;</a:t>
            </a:r>
            <a:endParaRPr lang="zh-CN" altLang="en-US" sz="2400"/>
          </a:p>
          <a:p>
            <a:r>
              <a:rPr lang="zh-CN" altLang="en-US" sz="2400"/>
              <a:t>        /*将最大成绩行整体与最前面的行互换，因此需要遍历所有列*/</a:t>
            </a:r>
            <a:endParaRPr lang="zh-CN" altLang="en-US" sz="2400"/>
          </a:p>
          <a:p>
            <a:r>
              <a:rPr lang="zh-CN" altLang="en-US" sz="2400"/>
              <a:t>        for(k=0;k&lt;2;k++){</a:t>
            </a:r>
            <a:endParaRPr lang="zh-CN" altLang="en-US" sz="2400"/>
          </a:p>
          <a:p>
            <a:r>
              <a:rPr lang="zh-CN" altLang="en-US" sz="2400"/>
              <a:t>            tmpScore[k]=iScore[i][k];</a:t>
            </a:r>
            <a:endParaRPr lang="zh-CN" altLang="en-US" sz="2400"/>
          </a:p>
          <a:p>
            <a:r>
              <a:rPr lang="zh-CN" altLang="en-US" sz="2400"/>
              <a:t>            iScore[i][k]=iScore[index][k];</a:t>
            </a:r>
            <a:endParaRPr lang="zh-CN" altLang="en-US" sz="2400"/>
          </a:p>
          <a:p>
            <a:r>
              <a:rPr lang="zh-CN" altLang="en-US" sz="2400"/>
              <a:t>            iScore[index][k]=tmpScore[k];</a:t>
            </a:r>
            <a:endParaRPr lang="zh-CN" altLang="en-US" sz="2400"/>
          </a:p>
          <a:p>
            <a:r>
              <a:rPr lang="zh-CN" altLang="en-US" sz="2400"/>
              <a:t>        }</a:t>
            </a:r>
            <a:endParaRPr lang="zh-CN" altLang="en-US" sz="2400"/>
          </a:p>
          <a:p>
            <a:r>
              <a:rPr lang="zh-CN" altLang="en-US" sz="2400"/>
              <a:t>    }</a:t>
            </a:r>
            <a:endParaRPr lang="zh-CN" altLang="en-US" sz="2400"/>
          </a:p>
          <a:p>
            <a:r>
              <a:rPr lang="zh-CN" altLang="en-US" sz="2400"/>
              <a:t>   </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sz="2000"/>
              <a:t>【例5</a:t>
            </a:r>
            <a:r>
              <a:rPr lang="en-US" altLang="zh-CN" sz="2000"/>
              <a:t>-</a:t>
            </a:r>
            <a:r>
              <a:rPr lang="zh-CN" altLang="en-US" sz="2000"/>
              <a:t>11】图灵在中学时代就对密码产生浓厚的兴趣，他与好朋友使用加密的内容传递小纸条。加密的规则是确定好一个秘钥key（绝对值10以内的数字），然后将消息中的字母使用字母表顺序该字母后key个字母替换。例如key是1，则消息中”A”用”B”替换，”B”用”C”替换，以此类推，最后”Z”用”A”替换。有一天图灵收到一条消息”WII CSY ME XAS PSRK AIIOW HIEVIWX JVMIRH”已知秘钥是-4，请编写程序破译一下这条消息吧。</a:t>
            </a:r>
            <a:endParaRPr lang="zh-CN" altLang="en-US" sz="2000"/>
          </a:p>
          <a:p>
            <a:pPr marL="0" indent="0">
              <a:buNone/>
            </a:pPr>
            <a:r>
              <a:rPr lang="zh-CN" altLang="en-US" sz="2000"/>
              <a:t>分析：</a:t>
            </a:r>
            <a:endParaRPr lang="zh-CN" altLang="en-US" sz="2000"/>
          </a:p>
          <a:p>
            <a:pPr lvl="1"/>
            <a:r>
              <a:rPr lang="zh-CN" altLang="en-US" sz="1830"/>
              <a:t>读入消息，将字符对应的</a:t>
            </a:r>
            <a:r>
              <a:rPr lang="en-US" altLang="zh-CN" sz="1830"/>
              <a:t>ASCII</a:t>
            </a:r>
            <a:r>
              <a:rPr lang="zh-CN" altLang="en-US" sz="1830"/>
              <a:t>码加秘钥后输出对应的字符</a:t>
            </a:r>
            <a:endParaRPr lang="zh-CN" altLang="en-US" sz="1830"/>
          </a:p>
          <a:p>
            <a:pPr lvl="1"/>
            <a:r>
              <a:rPr lang="zh-CN" altLang="en-US" sz="1830"/>
              <a:t>批量的字符处理方式</a:t>
            </a:r>
            <a:endParaRPr lang="zh-CN" altLang="en-US" sz="1830"/>
          </a:p>
        </p:txBody>
      </p:sp>
      <p:sp>
        <p:nvSpPr>
          <p:cNvPr id="3" name="文本占位符 2"/>
          <p:cNvSpPr>
            <a:spLocks noGrp="1"/>
          </p:cNvSpPr>
          <p:nvPr>
            <p:ph type="body" sz="quarter" idx="13"/>
          </p:nvPr>
        </p:nvSpPr>
        <p:spPr/>
        <p:txBody>
          <a:bodyPr/>
          <a:p>
            <a:r>
              <a:rPr lang="en-US" altLang="zh-CN"/>
              <a:t>5.3 </a:t>
            </a:r>
            <a:r>
              <a:t>字符串</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35560" y="836930"/>
            <a:ext cx="7698740" cy="6462395"/>
          </a:xfrm>
          <a:prstGeom prst="rect">
            <a:avLst/>
          </a:prstGeom>
          <a:noFill/>
        </p:spPr>
        <p:txBody>
          <a:bodyPr wrap="square" rtlCol="0" anchor="t">
            <a:spAutoFit/>
          </a:bodyPr>
          <a:p>
            <a:r>
              <a:rPr lang="zh-CN" altLang="en-US"/>
              <a:t>#include &lt;stdio.h&gt;</a:t>
            </a:r>
            <a:endParaRPr lang="zh-CN" altLang="en-US"/>
          </a:p>
          <a:p>
            <a:r>
              <a:rPr lang="zh-CN" altLang="en-US"/>
              <a:t>#define M 500</a:t>
            </a:r>
            <a:endParaRPr lang="zh-CN" altLang="en-US"/>
          </a:p>
          <a:p>
            <a:r>
              <a:rPr lang="zh-CN" altLang="en-US"/>
              <a:t>int main()</a:t>
            </a:r>
            <a:endParaRPr lang="zh-CN" altLang="en-US"/>
          </a:p>
          <a:p>
            <a:r>
              <a:rPr lang="zh-CN" altLang="en-US"/>
              <a:t>{</a:t>
            </a:r>
            <a:endParaRPr lang="zh-CN" altLang="en-US"/>
          </a:p>
          <a:p>
            <a:r>
              <a:rPr lang="zh-CN" altLang="en-US"/>
              <a:t>    char strCode[M];</a:t>
            </a:r>
            <a:endParaRPr lang="zh-CN" altLang="en-US"/>
          </a:p>
          <a:p>
            <a:r>
              <a:rPr lang="zh-CN" altLang="en-US"/>
              <a:t>    int key;</a:t>
            </a:r>
            <a:endParaRPr lang="zh-CN" altLang="en-US"/>
          </a:p>
          <a:p>
            <a:r>
              <a:rPr lang="zh-CN" altLang="en-US"/>
              <a:t>    int i;</a:t>
            </a:r>
            <a:endParaRPr lang="zh-CN" altLang="en-US"/>
          </a:p>
          <a:p>
            <a:r>
              <a:rPr lang="zh-CN" altLang="en-US"/>
              <a:t>    printf("请输入秘钥：");</a:t>
            </a:r>
            <a:endParaRPr lang="zh-CN" altLang="en-US"/>
          </a:p>
          <a:p>
            <a:r>
              <a:rPr lang="zh-CN" altLang="en-US"/>
              <a:t>    scanf("%d",&amp;key);</a:t>
            </a:r>
            <a:endParaRPr lang="zh-CN" altLang="en-US"/>
          </a:p>
          <a:p>
            <a:r>
              <a:rPr lang="zh-CN" altLang="en-US"/>
              <a:t>    getchar();    </a:t>
            </a:r>
            <a:endParaRPr lang="zh-CN" altLang="en-US"/>
          </a:p>
          <a:p>
            <a:r>
              <a:rPr lang="zh-CN" altLang="en-US"/>
              <a:t> </a:t>
            </a:r>
            <a:r>
              <a:rPr lang="en-US" altLang="zh-CN"/>
              <a:t>   </a:t>
            </a:r>
            <a:r>
              <a:rPr lang="zh-CN" altLang="en-US"/>
              <a:t>printf("请输入待解密的字符串以回车结束：\n");</a:t>
            </a:r>
            <a:endParaRPr lang="zh-CN" altLang="en-US"/>
          </a:p>
          <a:p>
            <a:r>
              <a:rPr lang="zh-CN" altLang="en-US"/>
              <a:t>    gets(strCode);</a:t>
            </a:r>
            <a:endParaRPr lang="zh-CN" altLang="en-US"/>
          </a:p>
          <a:p>
            <a:r>
              <a:rPr lang="zh-CN" altLang="en-US"/>
              <a:t>    for(i=0;strCode[i]!='\0';i++){</a:t>
            </a:r>
            <a:endParaRPr lang="zh-CN" altLang="en-US"/>
          </a:p>
          <a:p>
            <a:r>
              <a:rPr lang="zh-CN" altLang="en-US"/>
              <a:t>        /*小写字母的处理，将字符加秘钥*/</a:t>
            </a:r>
            <a:endParaRPr lang="zh-CN" altLang="en-US"/>
          </a:p>
          <a:p>
            <a:r>
              <a:rPr lang="zh-CN" altLang="en-US"/>
              <a:t>        if(strCode[i]&gt;='a' &amp;&amp; strCode[i]&lt;='z'){</a:t>
            </a:r>
            <a:endParaRPr lang="zh-CN" altLang="en-US"/>
          </a:p>
          <a:p>
            <a:r>
              <a:rPr lang="zh-CN" altLang="en-US"/>
              <a:t>            strCode[i]+=key;</a:t>
            </a:r>
            <a:endParaRPr lang="zh-CN" altLang="en-US"/>
          </a:p>
          <a:p>
            <a:r>
              <a:rPr lang="zh-CN" altLang="en-US"/>
              <a:t>            /*累加完超过字母范围处理*/</a:t>
            </a:r>
            <a:endParaRPr lang="zh-CN" altLang="en-US"/>
          </a:p>
          <a:p>
            <a:r>
              <a:rPr lang="zh-CN" altLang="en-US"/>
              <a:t>            if(strCode[i]&gt;'z')</a:t>
            </a:r>
            <a:endParaRPr lang="zh-CN" altLang="en-US"/>
          </a:p>
          <a:p>
            <a:r>
              <a:rPr lang="zh-CN" altLang="en-US"/>
              <a:t>                strCode[i]-=26;</a:t>
            </a:r>
            <a:endParaRPr lang="zh-CN" altLang="en-US"/>
          </a:p>
          <a:p>
            <a:r>
              <a:rPr lang="zh-CN" altLang="en-US"/>
              <a:t>            else if(strCode[i]&lt;'a')</a:t>
            </a:r>
            <a:endParaRPr lang="zh-CN" altLang="en-US"/>
          </a:p>
          <a:p>
            <a:r>
              <a:rPr lang="zh-CN" altLang="en-US"/>
              <a:t>                strCode[i]+=26;</a:t>
            </a:r>
            <a:endParaRPr lang="zh-CN" altLang="en-US"/>
          </a:p>
          <a:p>
            <a:r>
              <a:rPr lang="zh-CN" altLang="en-US"/>
              <a:t>        }</a:t>
            </a:r>
            <a:endParaRPr lang="zh-CN" altLang="en-US"/>
          </a:p>
          <a:p>
            <a:r>
              <a:rPr lang="zh-CN" altLang="en-US"/>
              <a:t>     </a:t>
            </a:r>
            <a:endParaRPr lang="zh-CN" altLang="en-US"/>
          </a:p>
        </p:txBody>
      </p:sp>
      <p:sp>
        <p:nvSpPr>
          <p:cNvPr id="5" name="文本框 4"/>
          <p:cNvSpPr txBox="1"/>
          <p:nvPr/>
        </p:nvSpPr>
        <p:spPr>
          <a:xfrm>
            <a:off x="4716145" y="1772920"/>
            <a:ext cx="4572000" cy="3969385"/>
          </a:xfrm>
          <a:prstGeom prst="rect">
            <a:avLst/>
          </a:prstGeom>
          <a:noFill/>
        </p:spPr>
        <p:txBody>
          <a:bodyPr wrap="square" rtlCol="0" anchor="t">
            <a:spAutoFit/>
          </a:bodyPr>
          <a:p>
            <a:r>
              <a:rPr lang="zh-CN" altLang="en-US">
                <a:sym typeface="+mn-ea"/>
              </a:rPr>
              <a:t>   /*大写字母的处理，将字符加秘钥*/</a:t>
            </a:r>
            <a:endParaRPr lang="zh-CN" altLang="en-US"/>
          </a:p>
          <a:p>
            <a:r>
              <a:rPr lang="zh-CN" altLang="en-US">
                <a:sym typeface="+mn-ea"/>
              </a:rPr>
              <a:t>        else if(strCode[i]&gt;='A' &amp;&amp; strCode[i]&lt;='Z'){</a:t>
            </a:r>
            <a:endParaRPr lang="zh-CN" altLang="en-US"/>
          </a:p>
          <a:p>
            <a:r>
              <a:rPr lang="zh-CN" altLang="en-US">
                <a:sym typeface="+mn-ea"/>
              </a:rPr>
              <a:t>            strCode[i]+=key;</a:t>
            </a:r>
            <a:endParaRPr lang="zh-CN" altLang="en-US"/>
          </a:p>
          <a:p>
            <a:r>
              <a:rPr lang="zh-CN" altLang="en-US">
                <a:sym typeface="+mn-ea"/>
              </a:rPr>
              <a:t>            if(strCode[i]&gt;'Z')</a:t>
            </a:r>
            <a:endParaRPr lang="zh-CN" altLang="en-US"/>
          </a:p>
          <a:p>
            <a:r>
              <a:rPr lang="zh-CN" altLang="en-US">
                <a:sym typeface="+mn-ea"/>
              </a:rPr>
              <a:t>                strCode[i]-=26;</a:t>
            </a:r>
            <a:endParaRPr lang="zh-CN" altLang="en-US"/>
          </a:p>
          <a:p>
            <a:r>
              <a:rPr lang="zh-CN" altLang="en-US">
                <a:sym typeface="+mn-ea"/>
              </a:rPr>
              <a:t>            else if(strCode[i]&lt;'A')</a:t>
            </a:r>
            <a:endParaRPr lang="zh-CN" altLang="en-US"/>
          </a:p>
          <a:p>
            <a:r>
              <a:rPr lang="zh-CN" altLang="en-US">
                <a:sym typeface="+mn-ea"/>
              </a:rPr>
              <a:t>                strCode[i]+=26;</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printf("解密后字符串为：\n");</a:t>
            </a:r>
            <a:endParaRPr lang="zh-CN" altLang="en-US"/>
          </a:p>
          <a:p>
            <a:r>
              <a:rPr lang="zh-CN" altLang="en-US">
                <a:sym typeface="+mn-ea"/>
              </a:rPr>
              <a:t>    puts(strCode);</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p>
            <a:r>
              <a:rPr lang="zh-CN" altLang="en-US"/>
              <a:t>字符串常量</a:t>
            </a:r>
            <a:endParaRPr lang="zh-CN" altLang="en-US"/>
          </a:p>
          <a:p>
            <a:pPr marL="0" indent="0">
              <a:buNone/>
            </a:pPr>
            <a:r>
              <a:rPr lang="zh-CN" altLang="en-US"/>
              <a:t>“I love Programming!”是一个字符串常量</a:t>
            </a:r>
            <a:endParaRPr lang="zh-CN" altLang="en-US"/>
          </a:p>
          <a:p>
            <a:r>
              <a:rPr lang="zh-CN" altLang="en-US"/>
              <a:t>字符串特点</a:t>
            </a:r>
            <a:endParaRPr lang="zh-CN" altLang="en-US"/>
          </a:p>
          <a:p>
            <a:pPr lvl="1"/>
            <a:r>
              <a:rPr lang="zh-CN" altLang="en-US"/>
              <a:t>字符串由字符序列和字符串结束符’\0’构成，字符串结束符’\0’对应ASCII表0，是不可见字符，占用存储空间。</a:t>
            </a:r>
            <a:endParaRPr lang="zh-CN" altLang="en-US"/>
          </a:p>
          <a:p>
            <a:pPr lvl="1"/>
            <a:r>
              <a:rPr lang="zh-CN" altLang="en-US"/>
              <a:t>字符串 “I love Programming!”由字符序列I love Programming!和不可见的’\0’构成。字符串中的字符序列称为字符串的有效字符。</a:t>
            </a:r>
            <a:endParaRPr lang="zh-CN" altLang="en-US"/>
          </a:p>
        </p:txBody>
      </p:sp>
      <p:sp>
        <p:nvSpPr>
          <p:cNvPr id="4" name="文本占位符 3"/>
          <p:cNvSpPr>
            <a:spLocks noGrp="1"/>
          </p:cNvSpPr>
          <p:nvPr>
            <p:ph type="body" sz="quarter" idx="13"/>
          </p:nvPr>
        </p:nvSpPr>
        <p:spPr/>
        <p:txBody>
          <a:bodyPr/>
          <a:p>
            <a:r>
              <a:rPr lang="zh-CN" altLang="en-US"/>
              <a:t>5.3.2使用字符数组存放字符串</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C语言没有字符串类型，字符串使用一维字符数组存储。</a:t>
            </a:r>
            <a:endParaRPr lang="zh-CN" altLang="en-US"/>
          </a:p>
          <a:p>
            <a:pPr marL="0" indent="0">
              <a:buNone/>
            </a:pPr>
            <a:r>
              <a:rPr lang="zh-CN" altLang="en-US"/>
              <a:t>char str[20]= “LOVE”</a:t>
            </a:r>
            <a:endParaRPr lang="zh-CN" altLang="en-US"/>
          </a:p>
          <a:p>
            <a:r>
              <a:rPr lang="zh-CN" altLang="en-US"/>
              <a:t>用字符串对字符数组初始化时，字符数组长度可以省略不写，但其真实长度是字符串长度+1。</a:t>
            </a:r>
            <a:endParaRPr lang="zh-CN" altLang="en-US"/>
          </a:p>
          <a:p>
            <a:pPr marL="0" indent="0">
              <a:buNone/>
            </a:pPr>
            <a:r>
              <a:rPr lang="zh-CN" altLang="en-US"/>
              <a:t>char str1[]= “LOVE”</a:t>
            </a:r>
            <a:endParaRPr lang="zh-CN" altLang="en-US"/>
          </a:p>
          <a:p>
            <a:pPr marL="0" indent="0">
              <a:buNone/>
            </a:pPr>
            <a:r>
              <a:rPr lang="zh-CN" altLang="en-US"/>
              <a:t>char str2[]={‘L’, ‘O’, ‘V’, ‘E’ }</a:t>
            </a:r>
            <a:endParaRPr lang="zh-CN" altLang="en-US"/>
          </a:p>
          <a:p>
            <a:r>
              <a:rPr lang="zh-CN" altLang="en-US"/>
              <a:t>通过判断字符串结束符’\0’来判断字符串的结束</a:t>
            </a:r>
            <a:endParaRPr lang="zh-CN" altLang="en-US"/>
          </a:p>
          <a:p>
            <a:pPr marL="0" indent="0">
              <a:buNone/>
            </a:pPr>
            <a:r>
              <a:rPr lang="zh-CN" altLang="en-US"/>
              <a:t>for(length =0;str [length]!= ‘\0’; length ++);</a:t>
            </a:r>
            <a:endParaRPr lang="zh-CN" altLang="en-US"/>
          </a:p>
        </p:txBody>
      </p:sp>
      <p:sp>
        <p:nvSpPr>
          <p:cNvPr id="3" name="文本占位符 2"/>
          <p:cNvSpPr>
            <a:spLocks noGrp="1"/>
          </p:cNvSpPr>
          <p:nvPr>
            <p:ph type="body" sz="quarter" idx="13"/>
          </p:nvPr>
        </p:nvSpPr>
        <p:spPr/>
        <p:txBody>
          <a:bodyPr/>
          <a:p>
            <a:r>
              <a:rPr lang="zh-CN" altLang="en-US"/>
              <a:t>使用字符数组存放字符串的要点</a:t>
            </a:r>
            <a:endParaRPr lang="zh-CN" altLang="en-US"/>
          </a:p>
        </p:txBody>
      </p:sp>
      <p:sp>
        <p:nvSpPr>
          <p:cNvPr id="4" name="云形 3"/>
          <p:cNvSpPr/>
          <p:nvPr>
            <p:custDataLst>
              <p:tags r:id="rId1"/>
            </p:custDataLst>
          </p:nvPr>
        </p:nvSpPr>
        <p:spPr>
          <a:xfrm>
            <a:off x="5755005" y="3378200"/>
            <a:ext cx="2960370" cy="1029970"/>
          </a:xfrm>
          <a:prstGeom prst="cloud">
            <a:avLst/>
          </a:prstGeom>
        </p:spPr>
        <p:style>
          <a:lnRef idx="2">
            <a:schemeClr val="accent5"/>
          </a:lnRef>
          <a:fillRef idx="1">
            <a:schemeClr val="lt1"/>
          </a:fillRef>
          <a:effectRef idx="0">
            <a:schemeClr val="accent5"/>
          </a:effectRef>
          <a:fontRef idx="minor">
            <a:schemeClr val="dk1"/>
          </a:fontRef>
        </p:style>
        <p:txBody>
          <a:bodyPr anchor="ctr"/>
          <a:p>
            <a:pPr algn="ctr" eaLnBrk="1" fontAlgn="auto" hangingPunct="1">
              <a:spcBef>
                <a:spcPts val="0"/>
              </a:spcBef>
              <a:spcAft>
                <a:spcPts val="0"/>
              </a:spcAft>
            </a:pPr>
            <a:r>
              <a:rPr lang="zh-CN" altLang="en-US" sz="2400">
                <a:solidFill>
                  <a:srgbClr val="FF0000"/>
                </a:solidFill>
              </a:rPr>
              <a:t>长度不一样！</a:t>
            </a:r>
            <a:endParaRPr lang="zh-CN" altLang="en-US"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例</a:t>
            </a:r>
            <a:r>
              <a:rPr lang="en-US" altLang="zh-CN"/>
              <a:t>5-1 </a:t>
            </a:r>
            <a:r>
              <a:t>代码</a:t>
            </a:r>
          </a:p>
        </p:txBody>
      </p:sp>
      <p:sp>
        <p:nvSpPr>
          <p:cNvPr id="4" name="文本框 3"/>
          <p:cNvSpPr txBox="1"/>
          <p:nvPr/>
        </p:nvSpPr>
        <p:spPr>
          <a:xfrm>
            <a:off x="179705" y="1052830"/>
            <a:ext cx="4572000" cy="5015865"/>
          </a:xfrm>
          <a:prstGeom prst="rect">
            <a:avLst/>
          </a:prstGeom>
          <a:noFill/>
        </p:spPr>
        <p:txBody>
          <a:bodyPr wrap="square" rtlCol="0" anchor="t">
            <a:spAutoFit/>
          </a:bodyPr>
          <a:p>
            <a:r>
              <a:rPr lang="zh-CN" altLang="en-US" sz="2000"/>
              <a:t>#include &lt;stdio.h&gt;</a:t>
            </a:r>
            <a:endParaRPr lang="zh-CN" altLang="en-US" sz="2000"/>
          </a:p>
          <a:p>
            <a:r>
              <a:rPr lang="zh-CN" altLang="en-US" sz="2000"/>
              <a:t>int main()</a:t>
            </a:r>
            <a:endParaRPr lang="zh-CN" altLang="en-US" sz="2000"/>
          </a:p>
          <a:p>
            <a:r>
              <a:rPr lang="zh-CN" altLang="en-US" sz="2000"/>
              <a:t>{</a:t>
            </a:r>
            <a:endParaRPr lang="zh-CN" altLang="en-US" sz="2000"/>
          </a:p>
          <a:p>
            <a:r>
              <a:rPr lang="zh-CN" altLang="en-US" sz="2000"/>
              <a:t>    float sum=0,ave;</a:t>
            </a:r>
            <a:endParaRPr lang="zh-CN" altLang="en-US" sz="2000"/>
          </a:p>
          <a:p>
            <a:r>
              <a:rPr lang="zh-CN" altLang="en-US" sz="2000"/>
              <a:t>    int score;</a:t>
            </a:r>
            <a:endParaRPr lang="zh-CN" altLang="en-US" sz="2000"/>
          </a:p>
          <a:p>
            <a:r>
              <a:rPr lang="zh-CN" altLang="en-US" sz="2000"/>
              <a:t>    </a:t>
            </a:r>
            <a:r>
              <a:rPr lang="zh-CN" altLang="en-US" sz="2000">
                <a:solidFill>
                  <a:srgbClr val="FF0000"/>
                </a:solidFill>
              </a:rPr>
              <a:t>int scores[100]</a:t>
            </a:r>
            <a:r>
              <a:rPr lang="zh-CN" altLang="en-US" sz="2000"/>
              <a:t>;</a:t>
            </a:r>
            <a:endParaRPr lang="zh-CN" altLang="en-US" sz="2000"/>
          </a:p>
          <a:p>
            <a:r>
              <a:rPr lang="zh-CN" altLang="en-US" sz="2000"/>
              <a:t>      int num=0,count=0,i;</a:t>
            </a:r>
            <a:endParaRPr lang="zh-CN" altLang="en-US" sz="2000"/>
          </a:p>
          <a:p>
            <a:r>
              <a:rPr lang="zh-CN" altLang="en-US" sz="2000"/>
              <a:t>    printf("请输入学生成绩（以-1作为结束标记）：\n");</a:t>
            </a:r>
            <a:endParaRPr lang="zh-CN" altLang="en-US" sz="2000"/>
          </a:p>
          <a:p>
            <a:r>
              <a:rPr lang="zh-CN" altLang="en-US" sz="2000"/>
              <a:t>    scanf("%d",&amp;score);</a:t>
            </a:r>
            <a:endParaRPr lang="zh-CN" altLang="en-US" sz="2000"/>
          </a:p>
          <a:p>
            <a:r>
              <a:rPr lang="zh-CN" altLang="en-US" sz="2000"/>
              <a:t>    while(score!=-1){</a:t>
            </a:r>
            <a:endParaRPr lang="zh-CN" altLang="en-US" sz="2000"/>
          </a:p>
          <a:p>
            <a:r>
              <a:rPr lang="zh-CN" altLang="en-US" sz="2000"/>
              <a:t>        </a:t>
            </a:r>
            <a:r>
              <a:rPr lang="zh-CN" altLang="en-US" sz="2000">
                <a:solidFill>
                  <a:srgbClr val="FF0000"/>
                </a:solidFill>
              </a:rPr>
              <a:t>scores[num]</a:t>
            </a:r>
            <a:r>
              <a:rPr lang="zh-CN" altLang="en-US" sz="2000"/>
              <a:t>=score;</a:t>
            </a:r>
            <a:endParaRPr lang="zh-CN" altLang="en-US" sz="2000"/>
          </a:p>
          <a:p>
            <a:r>
              <a:rPr lang="zh-CN" altLang="en-US" sz="2000"/>
              <a:t>        sum+=score;</a:t>
            </a:r>
            <a:endParaRPr lang="zh-CN" altLang="en-US" sz="2000"/>
          </a:p>
          <a:p>
            <a:r>
              <a:rPr lang="zh-CN" altLang="en-US" sz="2000"/>
              <a:t>        num++;</a:t>
            </a:r>
            <a:endParaRPr lang="zh-CN" altLang="en-US" sz="2000"/>
          </a:p>
          <a:p>
            <a:r>
              <a:rPr lang="zh-CN" altLang="en-US" sz="2000"/>
              <a:t>        scanf("%d",&amp;score);</a:t>
            </a:r>
            <a:endParaRPr lang="zh-CN" altLang="en-US" sz="2000"/>
          </a:p>
          <a:p>
            <a:r>
              <a:rPr lang="zh-CN" altLang="en-US" sz="2000"/>
              <a:t>    }  </a:t>
            </a:r>
            <a:endParaRPr lang="zh-CN" altLang="en-US" sz="2000"/>
          </a:p>
        </p:txBody>
      </p:sp>
      <p:sp>
        <p:nvSpPr>
          <p:cNvPr id="5" name="文本框 4"/>
          <p:cNvSpPr txBox="1"/>
          <p:nvPr/>
        </p:nvSpPr>
        <p:spPr>
          <a:xfrm>
            <a:off x="4211955" y="1760220"/>
            <a:ext cx="4977130" cy="4092575"/>
          </a:xfrm>
          <a:prstGeom prst="rect">
            <a:avLst/>
          </a:prstGeom>
          <a:noFill/>
        </p:spPr>
        <p:txBody>
          <a:bodyPr wrap="square" rtlCol="0" anchor="t">
            <a:spAutoFit/>
          </a:bodyPr>
          <a:p>
            <a:r>
              <a:rPr lang="zh-CN" altLang="en-US" sz="2000">
                <a:sym typeface="+mn-ea"/>
              </a:rPr>
              <a:t>   if(num!=0){</a:t>
            </a:r>
            <a:endParaRPr lang="zh-CN" altLang="en-US" sz="2000">
              <a:sym typeface="+mn-ea"/>
            </a:endParaRPr>
          </a:p>
          <a:p>
            <a:r>
              <a:rPr lang="zh-CN" altLang="en-US" sz="2000">
                <a:sym typeface="+mn-ea"/>
              </a:rPr>
              <a:t>        ave=sum/num;</a:t>
            </a:r>
            <a:endParaRPr lang="zh-CN" altLang="en-US" sz="2000">
              <a:sym typeface="+mn-ea"/>
            </a:endParaRPr>
          </a:p>
          <a:p>
            <a:r>
              <a:rPr lang="zh-CN" altLang="en-US" sz="2000">
                <a:sym typeface="+mn-ea"/>
              </a:rPr>
              <a:t>        printf("学生平均成绩为：%.1f\n",ave);</a:t>
            </a:r>
            <a:endParaRPr lang="zh-CN" altLang="en-US" sz="2000">
              <a:sym typeface="+mn-ea"/>
            </a:endParaRPr>
          </a:p>
          <a:p>
            <a:r>
              <a:rPr lang="zh-CN" altLang="en-US" sz="2000">
                <a:sym typeface="+mn-ea"/>
              </a:rPr>
              <a:t>        for(i=0;i&lt;num;i++)</a:t>
            </a:r>
            <a:endParaRPr lang="zh-CN" altLang="en-US" sz="2000">
              <a:sym typeface="+mn-ea"/>
            </a:endParaRPr>
          </a:p>
          <a:p>
            <a:r>
              <a:rPr lang="zh-CN" altLang="en-US" sz="2000">
                <a:sym typeface="+mn-ea"/>
              </a:rPr>
              <a:t>            if(</a:t>
            </a:r>
            <a:r>
              <a:rPr lang="zh-CN" altLang="en-US" sz="2000">
                <a:solidFill>
                  <a:srgbClr val="FF0000"/>
                </a:solidFill>
                <a:sym typeface="+mn-ea"/>
              </a:rPr>
              <a:t>scores[i]</a:t>
            </a:r>
            <a:r>
              <a:rPr lang="zh-CN" altLang="en-US" sz="2000">
                <a:sym typeface="+mn-ea"/>
              </a:rPr>
              <a:t>&gt;ave)</a:t>
            </a:r>
            <a:endParaRPr lang="zh-CN" altLang="en-US" sz="2000">
              <a:sym typeface="+mn-ea"/>
            </a:endParaRPr>
          </a:p>
          <a:p>
            <a:r>
              <a:rPr lang="zh-CN" altLang="en-US" sz="2000">
                <a:sym typeface="+mn-ea"/>
              </a:rPr>
              <a:t>            count++;</a:t>
            </a:r>
            <a:endParaRPr lang="zh-CN" altLang="en-US" sz="2000">
              <a:sym typeface="+mn-ea"/>
            </a:endParaRPr>
          </a:p>
          <a:p>
            <a:r>
              <a:rPr lang="zh-CN" altLang="en-US" sz="2000">
                <a:sym typeface="+mn-ea"/>
              </a:rPr>
              <a:t>        printf("高于平均成绩的学生人数为%d\n",count);</a:t>
            </a:r>
            <a:endParaRPr lang="zh-CN" altLang="en-US" sz="2000">
              <a:sym typeface="+mn-ea"/>
            </a:endParaRPr>
          </a:p>
          <a:p>
            <a:r>
              <a:rPr lang="zh-CN" altLang="en-US" sz="2000">
                <a:sym typeface="+mn-ea"/>
              </a:rPr>
              <a:t>    }</a:t>
            </a:r>
            <a:endParaRPr lang="zh-CN" altLang="en-US" sz="2000">
              <a:sym typeface="+mn-ea"/>
            </a:endParaRPr>
          </a:p>
          <a:p>
            <a:r>
              <a:rPr lang="zh-CN" altLang="en-US" sz="2000">
                <a:sym typeface="+mn-ea"/>
              </a:rPr>
              <a:t>    else</a:t>
            </a:r>
            <a:endParaRPr lang="zh-CN" altLang="en-US" sz="2000">
              <a:sym typeface="+mn-ea"/>
            </a:endParaRPr>
          </a:p>
          <a:p>
            <a:r>
              <a:rPr lang="zh-CN" altLang="en-US" sz="2000">
                <a:sym typeface="+mn-ea"/>
              </a:rPr>
              <a:t>        printf("没有输入有效成绩！\n");</a:t>
            </a:r>
            <a:endParaRPr lang="zh-CN" altLang="en-US" sz="2000">
              <a:sym typeface="+mn-ea"/>
            </a:endParaRPr>
          </a:p>
          <a:p>
            <a:r>
              <a:rPr lang="zh-CN" altLang="en-US" sz="2000">
                <a:sym typeface="+mn-ea"/>
              </a:rPr>
              <a:t>    return 0;</a:t>
            </a:r>
            <a:endParaRPr lang="zh-CN" altLang="en-US" sz="2000">
              <a:sym typeface="+mn-ea"/>
            </a:endParaRPr>
          </a:p>
          <a:p>
            <a:r>
              <a:rPr lang="zh-CN" altLang="en-US" sz="2000">
                <a:sym typeface="+mn-ea"/>
              </a:rPr>
              <a:t>}</a:t>
            </a:r>
            <a:endParaRPr lang="zh-CN" altLang="en-US" sz="200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6"/>
          </p:nvPr>
        </p:nvSpPr>
        <p:spPr/>
        <p:txBody>
          <a:bodyPr/>
          <a:p>
            <a:r>
              <a:rPr lang="en-US" altLang="zh-CN"/>
              <a:t>1</a:t>
            </a:r>
            <a:r>
              <a:t>、字符串输入输出函数</a:t>
            </a:r>
          </a:p>
        </p:txBody>
      </p:sp>
      <p:sp>
        <p:nvSpPr>
          <p:cNvPr id="4" name="内容占位符 3"/>
          <p:cNvSpPr>
            <a:spLocks noGrp="1"/>
          </p:cNvSpPr>
          <p:nvPr>
            <p:ph sz="quarter" idx="17"/>
          </p:nvPr>
        </p:nvSpPr>
        <p:spPr/>
        <p:txBody>
          <a:bodyPr/>
          <a:p>
            <a:r>
              <a:rPr lang="zh-CN" altLang="en-US"/>
              <a:t>1）使用格式控制符”%s”的scanf函数和printf函数</a:t>
            </a:r>
            <a:endParaRPr lang="zh-CN" altLang="en-US"/>
          </a:p>
          <a:p>
            <a:r>
              <a:rPr lang="zh-CN" altLang="en-US"/>
              <a:t>scanf(“%s”,str)；			/*str为存放字符数组名*/</a:t>
            </a:r>
            <a:endParaRPr lang="zh-CN" altLang="en-US"/>
          </a:p>
          <a:p>
            <a:r>
              <a:rPr lang="zh-CN" altLang="en-US"/>
              <a:t>printf(“%s”, str)；			/*str为存放字符数组名*/</a:t>
            </a:r>
            <a:endParaRPr lang="zh-CN" altLang="en-US"/>
          </a:p>
          <a:p>
            <a:r>
              <a:rPr lang="zh-CN" altLang="en-US"/>
              <a:t>2）gets函数和puts函数</a:t>
            </a:r>
            <a:endParaRPr lang="zh-CN" altLang="en-US"/>
          </a:p>
          <a:p>
            <a:r>
              <a:rPr lang="zh-CN" altLang="en-US"/>
              <a:t>&lt;string.h&gt;</a:t>
            </a:r>
            <a:endParaRPr lang="zh-CN" altLang="en-US"/>
          </a:p>
          <a:p>
            <a:r>
              <a:rPr lang="zh-CN" altLang="en-US"/>
              <a:t>gets(str);			/*str为存放字符串的字符数组*/</a:t>
            </a:r>
            <a:endParaRPr lang="zh-CN" altLang="en-US"/>
          </a:p>
          <a:p>
            <a:r>
              <a:rPr lang="zh-CN" altLang="en-US"/>
              <a:t>puts(str);			/*str为存放字符串的字符数组*/</a:t>
            </a:r>
            <a:endParaRPr lang="zh-CN" altLang="en-US"/>
          </a:p>
          <a:p>
            <a:endParaRPr lang="zh-CN" altLang="en-US"/>
          </a:p>
        </p:txBody>
      </p:sp>
      <p:sp>
        <p:nvSpPr>
          <p:cNvPr id="5" name="文本占位符 4"/>
          <p:cNvSpPr>
            <a:spLocks noGrp="1"/>
          </p:cNvSpPr>
          <p:nvPr>
            <p:ph type="body" sz="quarter" idx="13"/>
          </p:nvPr>
        </p:nvSpPr>
        <p:spPr/>
        <p:txBody>
          <a:bodyPr/>
          <a:p>
            <a:r>
              <a:rPr>
                <a:sym typeface="+mn-ea"/>
              </a:rPr>
              <a:t>5.3.3与字符串相关的函数</a:t>
            </a:r>
            <a:endParaRPr lang="zh-CN" altLang="en-US"/>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1</a:t>
            </a:r>
            <a:r>
              <a:rPr>
                <a:sym typeface="+mn-ea"/>
              </a:rPr>
              <a:t>、字符串输入输出函数</a:t>
            </a:r>
            <a:endParaRPr>
              <a:sym typeface="+mn-ea"/>
            </a:endParaRPr>
          </a:p>
          <a:p>
            <a:endParaRPr lang="zh-CN" altLang="en-US"/>
          </a:p>
        </p:txBody>
      </p:sp>
      <p:sp>
        <p:nvSpPr>
          <p:cNvPr id="3" name="内容占位符 2"/>
          <p:cNvSpPr>
            <a:spLocks noGrp="1"/>
          </p:cNvSpPr>
          <p:nvPr>
            <p:ph sz="quarter" idx="17"/>
          </p:nvPr>
        </p:nvSpPr>
        <p:spPr/>
        <p:txBody>
          <a:bodyPr/>
          <a:p>
            <a:r>
              <a:rPr lang="zh-CN" altLang="en-US">
                <a:sym typeface="+mn-ea"/>
              </a:rPr>
              <a:t>注意两组函数的差别：</a:t>
            </a:r>
            <a:endParaRPr lang="zh-CN" altLang="en-US"/>
          </a:p>
          <a:p>
            <a:r>
              <a:rPr lang="en-US" altLang="zh-CN">
                <a:sym typeface="+mn-ea"/>
              </a:rPr>
              <a:t>1</a:t>
            </a:r>
            <a:r>
              <a:rPr lang="zh-CN" altLang="en-US">
                <a:sym typeface="+mn-ea"/>
              </a:rPr>
              <a:t>、scanf使用%s读取字符串时，遇到空格、回车或是制表符输入结束；gets函数从键盘读入字符串，遇到回车符输入结束</a:t>
            </a:r>
            <a:endParaRPr lang="zh-CN" altLang="en-US"/>
          </a:p>
          <a:p>
            <a:r>
              <a:rPr lang="en-US" altLang="zh-CN"/>
              <a:t>2</a:t>
            </a:r>
            <a:r>
              <a:rPr lang="zh-CN" altLang="en-US"/>
              <a:t>、printf使用</a:t>
            </a:r>
            <a:r>
              <a:rPr lang="en-US" altLang="zh-CN"/>
              <a:t>%s</a:t>
            </a:r>
            <a:r>
              <a:rPr lang="zh-CN" altLang="en-US"/>
              <a:t>直接输出字符串；puts函数将str中存储字符串输出到终端，并在字符串结尾出输出回车。</a:t>
            </a:r>
            <a:endParaRPr lang="zh-CN" altLang="en-US"/>
          </a:p>
          <a:p>
            <a:endParaRPr lang="zh-CN" altLang="en-US"/>
          </a:p>
        </p:txBody>
      </p:sp>
      <p:sp>
        <p:nvSpPr>
          <p:cNvPr id="4" name="文本占位符 3"/>
          <p:cNvSpPr>
            <a:spLocks noGrp="1"/>
          </p:cNvSpPr>
          <p:nvPr>
            <p:ph type="body" sz="quarter" idx="13"/>
          </p:nvPr>
        </p:nvSpPr>
        <p:spPr/>
        <p:txBody>
          <a:bodyPr/>
          <a:p>
            <a:r>
              <a:rPr>
                <a:sym typeface="+mn-ea"/>
              </a:rPr>
              <a:t>5.3.3与字符串相关的函数</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【例5</a:t>
            </a:r>
            <a:r>
              <a:rPr lang="en-US" altLang="zh-CN"/>
              <a:t>-</a:t>
            </a:r>
            <a:r>
              <a:rPr lang="zh-CN" altLang="en-US"/>
              <a:t>12】从键盘读入一个单词，统计单词中每个字母出现的次数。</a:t>
            </a:r>
            <a:endParaRPr lang="zh-CN" altLang="en-US"/>
          </a:p>
          <a:p>
            <a:pPr marL="0" indent="0">
              <a:buNone/>
            </a:pPr>
            <a:r>
              <a:rPr lang="zh-CN" altLang="en-US"/>
              <a:t>分析：</a:t>
            </a:r>
            <a:endParaRPr lang="zh-CN" altLang="en-US"/>
          </a:p>
          <a:p>
            <a:pPr lvl="1"/>
            <a:r>
              <a:rPr lang="zh-CN" altLang="en-US"/>
              <a:t>程序要求读入一个单词，因此中间没有空格，可以使用scanf语句读入。</a:t>
            </a:r>
            <a:endParaRPr lang="zh-CN" altLang="en-US"/>
          </a:p>
          <a:p>
            <a:pPr lvl="1"/>
            <a:r>
              <a:rPr lang="zh-CN" altLang="en-US"/>
              <a:t>要统计每个字母出现的次数，字母的个数是有限的26个，结合一维数组中介绍的方法，可以使用一个长度为26的整型数组依次存储字母A（a）到Z（z）出现的次数，将每个字母的ASCII码转换为对应字母的下标，进行计数。</a:t>
            </a:r>
            <a:endParaRPr lang="zh-CN" altLang="en-US"/>
          </a:p>
          <a:p>
            <a:pPr marL="0" indent="0">
              <a:buNone/>
            </a:pPr>
            <a:endParaRPr lang="zh-CN" altLang="en-US"/>
          </a:p>
        </p:txBody>
      </p:sp>
      <p:sp>
        <p:nvSpPr>
          <p:cNvPr id="3" name="文本占位符 2"/>
          <p:cNvSpPr>
            <a:spLocks noGrp="1"/>
          </p:cNvSpPr>
          <p:nvPr>
            <p:ph type="body" sz="quarter" idx="13"/>
          </p:nvPr>
        </p:nvSpPr>
        <p:spPr/>
        <p:txBody>
          <a:bodyPr/>
          <a:p>
            <a:r>
              <a:rPr lang="zh-CN" altLang="en-US"/>
              <a:t>字符串输入输出示例</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代码示例</a:t>
            </a:r>
            <a:endParaRPr lang="zh-CN" altLang="en-US"/>
          </a:p>
        </p:txBody>
      </p:sp>
      <p:sp>
        <p:nvSpPr>
          <p:cNvPr id="4" name="文本框 3"/>
          <p:cNvSpPr txBox="1"/>
          <p:nvPr/>
        </p:nvSpPr>
        <p:spPr>
          <a:xfrm>
            <a:off x="457200" y="991235"/>
            <a:ext cx="8228330" cy="5631180"/>
          </a:xfrm>
          <a:prstGeom prst="rect">
            <a:avLst/>
          </a:prstGeom>
          <a:noFill/>
        </p:spPr>
        <p:txBody>
          <a:bodyPr wrap="square" rtlCol="0" anchor="t">
            <a:spAutoFit/>
          </a:bodyPr>
          <a:p>
            <a:r>
              <a:rPr lang="zh-CN" altLang="en-US"/>
              <a:t>#include &lt;stdio.h&gt;</a:t>
            </a:r>
            <a:endParaRPr lang="zh-CN" altLang="en-US"/>
          </a:p>
          <a:p>
            <a:r>
              <a:rPr lang="zh-CN" altLang="en-US"/>
              <a:t>#define M 20</a:t>
            </a:r>
            <a:endParaRPr lang="zh-CN" altLang="en-US"/>
          </a:p>
          <a:p>
            <a:r>
              <a:rPr lang="zh-CN" altLang="en-US"/>
              <a:t>int main()</a:t>
            </a:r>
            <a:endParaRPr lang="zh-CN" altLang="en-US"/>
          </a:p>
          <a:p>
            <a:r>
              <a:rPr lang="zh-CN" altLang="en-US"/>
              <a:t>{</a:t>
            </a:r>
            <a:endParaRPr lang="zh-CN" altLang="en-US"/>
          </a:p>
          <a:p>
            <a:r>
              <a:rPr lang="zh-CN" altLang="en-US"/>
              <a:t>    char strWord[M];</a:t>
            </a:r>
            <a:endParaRPr lang="zh-CN" altLang="en-US"/>
          </a:p>
          <a:p>
            <a:r>
              <a:rPr lang="zh-CN" altLang="en-US"/>
              <a:t>    int iCount[26]={0},i;</a:t>
            </a:r>
            <a:endParaRPr lang="zh-CN" altLang="en-US"/>
          </a:p>
          <a:p>
            <a:r>
              <a:rPr lang="zh-CN" altLang="en-US"/>
              <a:t>    printf("请输入一个单词：\n");</a:t>
            </a:r>
            <a:endParaRPr lang="zh-CN" altLang="en-US"/>
          </a:p>
          <a:p>
            <a:r>
              <a:rPr lang="zh-CN" altLang="en-US"/>
              <a:t>    scanf("%s",strWord);</a:t>
            </a:r>
            <a:endParaRPr lang="zh-CN" altLang="en-US"/>
          </a:p>
          <a:p>
            <a:r>
              <a:rPr lang="zh-CN" altLang="en-US"/>
              <a:t>    for(i=0;strWord[i]!='\0';i++)</a:t>
            </a:r>
            <a:endParaRPr lang="zh-CN" altLang="en-US"/>
          </a:p>
          <a:p>
            <a:r>
              <a:rPr lang="zh-CN" altLang="en-US"/>
              <a:t>        if(strWord[i]&gt;='a' &amp;&amp; strWord[i]&lt;='z')</a:t>
            </a:r>
            <a:endParaRPr lang="zh-CN" altLang="en-US"/>
          </a:p>
          <a:p>
            <a:r>
              <a:rPr lang="zh-CN" altLang="en-US"/>
              <a:t>            /*找到字母strWord[i]对应下标累加*/</a:t>
            </a:r>
            <a:endParaRPr lang="zh-CN" altLang="en-US"/>
          </a:p>
          <a:p>
            <a:r>
              <a:rPr lang="zh-CN" altLang="en-US"/>
              <a:t>            iCount[strWord[i]-'a']++;</a:t>
            </a:r>
            <a:endParaRPr lang="zh-CN" altLang="en-US"/>
          </a:p>
          <a:p>
            <a:r>
              <a:rPr lang="zh-CN" altLang="en-US"/>
              <a:t>        else if(strWord[i]&gt;='A'&amp;&amp;strWord[i]&lt;='Z')</a:t>
            </a:r>
            <a:endParaRPr lang="zh-CN" altLang="en-US"/>
          </a:p>
          <a:p>
            <a:r>
              <a:rPr lang="zh-CN" altLang="en-US"/>
              <a:t>            iCount[strWord[i]-'A']++;</a:t>
            </a:r>
            <a:endParaRPr lang="zh-CN" altLang="en-US"/>
          </a:p>
          <a:p>
            <a:r>
              <a:rPr lang="zh-CN" altLang="en-US"/>
              <a:t>    printf("%s中出现的字符为：\n");</a:t>
            </a:r>
            <a:endParaRPr lang="zh-CN" altLang="en-US"/>
          </a:p>
          <a:p>
            <a:r>
              <a:rPr lang="zh-CN" altLang="en-US"/>
              <a:t>    for(i=0;i&lt;26;i++)</a:t>
            </a:r>
            <a:endParaRPr lang="zh-CN" altLang="en-US"/>
          </a:p>
          <a:p>
            <a:r>
              <a:rPr lang="zh-CN" altLang="en-US"/>
              <a:t>        if(iCount[i]!=0)</a:t>
            </a:r>
            <a:endParaRPr lang="zh-CN" altLang="en-US"/>
          </a:p>
          <a:p>
            <a:r>
              <a:rPr lang="zh-CN" altLang="en-US"/>
              <a:t>            printf("%c:%d\n",i+'A',iCount[i]);</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【例5</a:t>
            </a:r>
            <a:r>
              <a:rPr lang="en-US" altLang="zh-CN"/>
              <a:t>-</a:t>
            </a:r>
            <a:r>
              <a:rPr lang="zh-CN" altLang="en-US"/>
              <a:t>13】键盘输入一个段落，统计其中一共出现多少个单词。</a:t>
            </a:r>
            <a:endParaRPr lang="zh-CN" altLang="en-US"/>
          </a:p>
          <a:p>
            <a:pPr marL="0" indent="0">
              <a:buNone/>
            </a:pPr>
            <a:r>
              <a:rPr lang="zh-CN" altLang="en-US" sz="2400">
                <a:sym typeface="+mn-ea"/>
              </a:rPr>
              <a:t>分析：</a:t>
            </a:r>
            <a:endParaRPr lang="zh-CN" altLang="en-US" sz="2400"/>
          </a:p>
          <a:p>
            <a:pPr lvl="1"/>
            <a:r>
              <a:rPr lang="zh-CN" altLang="en-US" sz="2400">
                <a:sym typeface="+mn-ea"/>
              </a:rPr>
              <a:t>要统计段落中出现的单词数，因此输入包括空格，字符串读入使用gets函数。统计单词个数就需要在每次遇到新单词时进行计数，如何才能确定当前字符是新单词的开始呢？</a:t>
            </a:r>
            <a:endParaRPr lang="zh-CN" altLang="en-US" sz="2400"/>
          </a:p>
          <a:p>
            <a:pPr lvl="1"/>
            <a:r>
              <a:rPr lang="zh-CN" altLang="en-US" sz="2400">
                <a:sym typeface="+mn-ea"/>
              </a:rPr>
              <a:t>设置一个标记位，在遇到非字母符号时标记为1，这样遇到字母符号当标记为为1就表示是新单词的开始。</a:t>
            </a:r>
            <a:endParaRPr lang="zh-CN" altLang="en-US" sz="2400"/>
          </a:p>
          <a:p>
            <a:pPr marL="0" indent="0">
              <a:buNone/>
            </a:pPr>
            <a:endParaRPr lang="zh-CN" altLang="en-US"/>
          </a:p>
        </p:txBody>
      </p:sp>
      <p:sp>
        <p:nvSpPr>
          <p:cNvPr id="3" name="文本占位符 2"/>
          <p:cNvSpPr>
            <a:spLocks noGrp="1"/>
          </p:cNvSpPr>
          <p:nvPr>
            <p:ph type="body" sz="quarter" idx="13"/>
          </p:nvPr>
        </p:nvSpPr>
        <p:spPr/>
        <p:txBody>
          <a:bodyPr/>
          <a:p>
            <a:r>
              <a:rPr>
                <a:sym typeface="+mn-ea"/>
              </a:rPr>
              <a:t>字符串输入输出示例</a:t>
            </a:r>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示例代码</a:t>
            </a:r>
            <a:endParaRPr lang="zh-CN" altLang="en-US"/>
          </a:p>
        </p:txBody>
      </p:sp>
      <p:sp>
        <p:nvSpPr>
          <p:cNvPr id="4" name="文本框 3"/>
          <p:cNvSpPr txBox="1"/>
          <p:nvPr/>
        </p:nvSpPr>
        <p:spPr>
          <a:xfrm>
            <a:off x="395605" y="836930"/>
            <a:ext cx="8563610" cy="5908040"/>
          </a:xfrm>
          <a:prstGeom prst="rect">
            <a:avLst/>
          </a:prstGeom>
          <a:noFill/>
        </p:spPr>
        <p:txBody>
          <a:bodyPr wrap="square" rtlCol="0" anchor="t">
            <a:spAutoFit/>
          </a:bodyPr>
          <a:p>
            <a:r>
              <a:rPr lang="zh-CN" altLang="en-US"/>
              <a:t>#include &lt;stdio.h&gt;</a:t>
            </a:r>
            <a:endParaRPr lang="zh-CN" altLang="en-US"/>
          </a:p>
          <a:p>
            <a:r>
              <a:rPr lang="zh-CN" altLang="en-US"/>
              <a:t>#define M 500</a:t>
            </a:r>
            <a:endParaRPr lang="zh-CN" altLang="en-US"/>
          </a:p>
          <a:p>
            <a:r>
              <a:rPr lang="zh-CN" altLang="en-US"/>
              <a:t>int main()</a:t>
            </a:r>
            <a:endParaRPr lang="zh-CN" altLang="en-US"/>
          </a:p>
          <a:p>
            <a:r>
              <a:rPr lang="zh-CN" altLang="en-US"/>
              <a:t>{</a:t>
            </a:r>
            <a:endParaRPr lang="zh-CN" altLang="en-US"/>
          </a:p>
          <a:p>
            <a:r>
              <a:rPr lang="zh-CN" altLang="en-US"/>
              <a:t>    char strPara[M];</a:t>
            </a:r>
            <a:endParaRPr lang="zh-CN" altLang="en-US"/>
          </a:p>
          <a:p>
            <a:r>
              <a:rPr lang="zh-CN" altLang="en-US"/>
              <a:t>    int newWflag=1,iWordCount=0,i;</a:t>
            </a:r>
            <a:endParaRPr lang="zh-CN" altLang="en-US"/>
          </a:p>
          <a:p>
            <a:r>
              <a:rPr lang="zh-CN" altLang="en-US"/>
              <a:t>    int isLetter;</a:t>
            </a:r>
            <a:endParaRPr lang="zh-CN" altLang="en-US"/>
          </a:p>
          <a:p>
            <a:r>
              <a:rPr lang="zh-CN" altLang="en-US"/>
              <a:t>    printf("请输入段落：\n");</a:t>
            </a:r>
            <a:endParaRPr lang="zh-CN" altLang="en-US"/>
          </a:p>
          <a:p>
            <a:r>
              <a:rPr lang="zh-CN" altLang="en-US"/>
              <a:t>    gets(strPara);</a:t>
            </a:r>
            <a:endParaRPr lang="zh-CN" altLang="en-US"/>
          </a:p>
          <a:p>
            <a:r>
              <a:rPr lang="zh-CN" altLang="en-US"/>
              <a:t>    for(i=0;strPara[i]!='\0';i++){</a:t>
            </a:r>
            <a:endParaRPr lang="zh-CN" altLang="en-US"/>
          </a:p>
          <a:p>
            <a:r>
              <a:rPr lang="zh-CN" altLang="en-US"/>
              <a:t>        isLetter=strPara[i]&gt;='A'&amp;&amp;strPara[i]&lt;='Z'||strPara[i]&gt;='a'&amp;&amp;strPara[i]&lt;='z';</a:t>
            </a:r>
            <a:endParaRPr lang="zh-CN" altLang="en-US"/>
          </a:p>
          <a:p>
            <a:r>
              <a:rPr lang="zh-CN" altLang="en-US"/>
              <a:t>        if(!isLetter)</a:t>
            </a:r>
            <a:endParaRPr lang="zh-CN" altLang="en-US"/>
          </a:p>
          <a:p>
            <a:r>
              <a:rPr lang="zh-CN" altLang="en-US"/>
              <a:t>            newWflag=1;</a:t>
            </a:r>
            <a:endParaRPr lang="zh-CN" altLang="en-US"/>
          </a:p>
          <a:p>
            <a:r>
              <a:rPr lang="zh-CN" altLang="en-US"/>
              <a:t>        else if(isLetter&amp;&amp;newWflag==1){</a:t>
            </a:r>
            <a:endParaRPr lang="zh-CN" altLang="en-US"/>
          </a:p>
          <a:p>
            <a:r>
              <a:rPr lang="zh-CN" altLang="en-US"/>
              <a:t>            iWordCount++;</a:t>
            </a:r>
            <a:endParaRPr lang="zh-CN" altLang="en-US"/>
          </a:p>
          <a:p>
            <a:r>
              <a:rPr lang="zh-CN" altLang="en-US"/>
              <a:t>            newWflag=0;</a:t>
            </a:r>
            <a:endParaRPr lang="zh-CN" altLang="en-US"/>
          </a:p>
          <a:p>
            <a:r>
              <a:rPr lang="zh-CN" altLang="en-US"/>
              <a:t>        }</a:t>
            </a:r>
            <a:endParaRPr lang="zh-CN" altLang="en-US"/>
          </a:p>
          <a:p>
            <a:r>
              <a:rPr lang="zh-CN" altLang="en-US"/>
              <a:t>    }</a:t>
            </a:r>
            <a:endParaRPr lang="zh-CN" altLang="en-US"/>
          </a:p>
          <a:p>
            <a:r>
              <a:rPr lang="zh-CN" altLang="en-US"/>
              <a:t>    printf("文中出现了%d个单词\n",iWordCount);</a:t>
            </a:r>
            <a:endParaRPr lang="zh-CN" altLang="en-US"/>
          </a:p>
          <a:p>
            <a:r>
              <a:rPr lang="zh-CN" altLang="en-US"/>
              <a:t>    return 0;</a:t>
            </a:r>
            <a:endParaRPr lang="zh-CN" altLang="en-US"/>
          </a:p>
          <a:p>
            <a:r>
              <a:rPr lang="zh-CN" altLang="en-US"/>
              <a:t>}</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2</a:t>
            </a:r>
            <a:r>
              <a:t>、其他字符串函数</a:t>
            </a:r>
          </a:p>
        </p:txBody>
      </p:sp>
      <p:sp>
        <p:nvSpPr>
          <p:cNvPr id="5" name="内容占位符 4"/>
          <p:cNvSpPr>
            <a:spLocks noGrp="1"/>
          </p:cNvSpPr>
          <p:nvPr>
            <p:ph sz="quarter" idx="17"/>
          </p:nvPr>
        </p:nvSpPr>
        <p:spPr/>
        <p:txBody>
          <a:bodyPr/>
          <a:p>
            <a:r>
              <a:rPr lang="zh-CN" altLang="en-US"/>
              <a:t>头文件string.h中</a:t>
            </a:r>
            <a:endParaRPr lang="zh-CN" altLang="en-US"/>
          </a:p>
          <a:p>
            <a:r>
              <a:rPr lang="zh-CN" altLang="en-US"/>
              <a:t>1、字符串长度函数strlen</a:t>
            </a:r>
            <a:endParaRPr lang="zh-CN" altLang="en-US"/>
          </a:p>
          <a:p>
            <a:r>
              <a:rPr lang="en-US" altLang="zh-CN"/>
              <a:t>2</a:t>
            </a:r>
            <a:r>
              <a:rPr lang="zh-CN" altLang="en-US"/>
              <a:t>、字符串复制函数strcpy</a:t>
            </a:r>
            <a:endParaRPr lang="zh-CN" altLang="en-US"/>
          </a:p>
          <a:p>
            <a:r>
              <a:rPr lang="en-US" altLang="zh-CN"/>
              <a:t>3</a:t>
            </a:r>
            <a:r>
              <a:rPr lang="zh-CN" altLang="en-US"/>
              <a:t>、字符串连接函数strcat</a:t>
            </a:r>
            <a:endParaRPr lang="zh-CN" altLang="en-US"/>
          </a:p>
          <a:p>
            <a:r>
              <a:rPr lang="en-US" altLang="zh-CN"/>
              <a:t>4</a:t>
            </a:r>
            <a:r>
              <a:rPr lang="zh-CN" altLang="en-US"/>
              <a:t>、字符串比较函数strcmp</a:t>
            </a:r>
            <a:endParaRPr lang="zh-CN" altLang="en-US"/>
          </a:p>
        </p:txBody>
      </p:sp>
      <p:sp>
        <p:nvSpPr>
          <p:cNvPr id="6" name="文本占位符 5"/>
          <p:cNvSpPr>
            <a:spLocks noGrp="1"/>
          </p:cNvSpPr>
          <p:nvPr>
            <p:ph type="body" sz="quarter" idx="13"/>
          </p:nvPr>
        </p:nvSpPr>
        <p:spPr/>
        <p:txBody>
          <a:bodyPr/>
          <a:p>
            <a:r>
              <a:rPr>
                <a:sym typeface="+mn-ea"/>
              </a:rPr>
              <a:t>5.3.3与字符串相关的函数</a:t>
            </a:r>
            <a:endParaRPr lang="zh-CN" altLang="en-US"/>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6"/>
          </p:nvPr>
        </p:nvSpPr>
        <p:spPr/>
        <p:txBody>
          <a:bodyPr/>
          <a:p>
            <a:r>
              <a:rPr lang="en-US" altLang="zh-CN"/>
              <a:t>1</a:t>
            </a:r>
            <a:r>
              <a:t>、</a:t>
            </a:r>
            <a:r>
              <a:rPr lang="en-US" altLang="zh-CN"/>
              <a:t>strlen</a:t>
            </a:r>
            <a:endParaRPr lang="en-US" altLang="zh-CN"/>
          </a:p>
        </p:txBody>
      </p:sp>
      <p:sp>
        <p:nvSpPr>
          <p:cNvPr id="5" name="内容占位符 4"/>
          <p:cNvSpPr>
            <a:spLocks noGrp="1"/>
          </p:cNvSpPr>
          <p:nvPr>
            <p:ph sz="quarter" idx="17"/>
          </p:nvPr>
        </p:nvSpPr>
        <p:spPr/>
        <p:txBody>
          <a:bodyPr/>
          <a:p>
            <a:r>
              <a:rPr lang="zh-CN" altLang="en-US"/>
              <a:t>strlen(str);			/*返回字符串有效字符长度*/</a:t>
            </a:r>
            <a:endParaRPr lang="zh-CN" altLang="en-US"/>
          </a:p>
          <a:p>
            <a:r>
              <a:rPr lang="zh-CN" altLang="en-US"/>
              <a:t>例如：</a:t>
            </a:r>
            <a:endParaRPr lang="zh-CN" altLang="en-US"/>
          </a:p>
          <a:p>
            <a:r>
              <a:rPr lang="zh-CN" altLang="en-US"/>
              <a:t>char str[]=“LOVE”;</a:t>
            </a:r>
            <a:endParaRPr lang="zh-CN" altLang="en-US"/>
          </a:p>
          <a:p>
            <a:r>
              <a:rPr lang="zh-CN" altLang="en-US"/>
              <a:t>printf(“%d”,strlen(str));</a:t>
            </a:r>
            <a:endParaRPr lang="zh-CN" altLang="en-US"/>
          </a:p>
          <a:p>
            <a:r>
              <a:rPr lang="zh-CN" altLang="en-US"/>
              <a:t>输出为4，因为”LOVE”有效字符长度为4，但是需要注意这里str占用的字节数是5（有效字符长度+’\0’）。</a:t>
            </a:r>
            <a:endParaRPr lang="zh-CN" altLang="en-US"/>
          </a:p>
        </p:txBody>
      </p:sp>
      <p:sp>
        <p:nvSpPr>
          <p:cNvPr id="6" name="文本占位符 5"/>
          <p:cNvSpPr>
            <a:spLocks noGrp="1"/>
          </p:cNvSpPr>
          <p:nvPr>
            <p:ph type="body" sz="quarter" idx="13"/>
          </p:nvPr>
        </p:nvSpPr>
        <p:spPr/>
        <p:txBody>
          <a:bodyPr/>
          <a:p>
            <a:r>
              <a:rPr>
                <a:sym typeface="+mn-ea"/>
              </a:rPr>
              <a:t>字符串函数</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2</a:t>
            </a:r>
            <a:r>
              <a:rPr>
                <a:sym typeface="+mn-ea"/>
              </a:rPr>
              <a:t>、</a:t>
            </a:r>
            <a:r>
              <a:rPr lang="en-US" altLang="zh-CN">
                <a:sym typeface="+mn-ea"/>
              </a:rPr>
              <a:t>strcpy</a:t>
            </a:r>
            <a:endParaRPr lang="en-US" altLang="zh-CN"/>
          </a:p>
          <a:p>
            <a:endParaRPr lang="zh-CN" altLang="en-US"/>
          </a:p>
        </p:txBody>
      </p:sp>
      <p:sp>
        <p:nvSpPr>
          <p:cNvPr id="3" name="内容占位符 2"/>
          <p:cNvSpPr>
            <a:spLocks noGrp="1"/>
          </p:cNvSpPr>
          <p:nvPr>
            <p:ph sz="quarter" idx="17"/>
          </p:nvPr>
        </p:nvSpPr>
        <p:spPr/>
        <p:txBody>
          <a:bodyPr/>
          <a:p>
            <a:r>
              <a:rPr lang="zh-CN" altLang="en-US"/>
              <a:t>strcpy(str1,str2);		/*将字符串str2拷贝到str1中*/</a:t>
            </a:r>
            <a:endParaRPr lang="zh-CN" altLang="en-US"/>
          </a:p>
          <a:p>
            <a:r>
              <a:rPr lang="zh-CN" altLang="en-US"/>
              <a:t>例如：</a:t>
            </a:r>
            <a:endParaRPr lang="zh-CN" altLang="en-US"/>
          </a:p>
          <a:p>
            <a:r>
              <a:rPr lang="zh-CN" altLang="en-US"/>
              <a:t>char str1[20]，str2[]=“Programming”; /*参数str1必须定义为字符数组*/</a:t>
            </a:r>
            <a:endParaRPr lang="zh-CN" altLang="en-US"/>
          </a:p>
          <a:p>
            <a:r>
              <a:rPr lang="zh-CN" altLang="en-US"/>
              <a:t>strcpy(str1,str2);</a:t>
            </a:r>
            <a:endParaRPr lang="zh-CN" altLang="en-US"/>
          </a:p>
          <a:p>
            <a:r>
              <a:rPr lang="zh-CN" altLang="en-US"/>
              <a:t>puts(str1);</a:t>
            </a:r>
            <a:endParaRPr lang="zh-CN" altLang="en-US"/>
          </a:p>
          <a:p>
            <a:r>
              <a:rPr lang="zh-CN" altLang="en-US"/>
              <a:t>将输出Programming。</a:t>
            </a:r>
            <a:endParaRPr lang="zh-CN" altLang="en-US"/>
          </a:p>
        </p:txBody>
      </p:sp>
      <p:sp>
        <p:nvSpPr>
          <p:cNvPr id="4" name="文本占位符 3"/>
          <p:cNvSpPr>
            <a:spLocks noGrp="1"/>
          </p:cNvSpPr>
          <p:nvPr>
            <p:ph type="body" sz="quarter" idx="13"/>
          </p:nvPr>
        </p:nvSpPr>
        <p:spPr/>
        <p:txBody>
          <a:bodyPr/>
          <a:p>
            <a:r>
              <a:rPr>
                <a:sym typeface="+mn-ea"/>
              </a:rPr>
              <a:t>字符串函数</a:t>
            </a:r>
            <a:endParaRPr lang="zh-CN" altLang="en-US"/>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2</a:t>
            </a:r>
            <a:r>
              <a:rPr>
                <a:sym typeface="+mn-ea"/>
              </a:rPr>
              <a:t>、</a:t>
            </a:r>
            <a:r>
              <a:rPr lang="en-US" altLang="zh-CN">
                <a:sym typeface="+mn-ea"/>
              </a:rPr>
              <a:t>strcpy</a:t>
            </a:r>
            <a:endParaRPr lang="en-US" altLang="zh-CN"/>
          </a:p>
          <a:p>
            <a:endParaRPr lang="zh-CN" altLang="en-US"/>
          </a:p>
        </p:txBody>
      </p:sp>
      <p:sp>
        <p:nvSpPr>
          <p:cNvPr id="3" name="内容占位符 2"/>
          <p:cNvSpPr>
            <a:spLocks noGrp="1"/>
          </p:cNvSpPr>
          <p:nvPr>
            <p:ph sz="quarter" idx="17"/>
          </p:nvPr>
        </p:nvSpPr>
        <p:spPr/>
        <p:txBody>
          <a:bodyPr/>
          <a:p>
            <a:r>
              <a:rPr lang="zh-CN" altLang="en-US"/>
              <a:t>char str1[20]= “Love”，str2[]=“Programming”;</a:t>
            </a:r>
            <a:endParaRPr lang="zh-CN" altLang="en-US"/>
          </a:p>
          <a:p>
            <a:r>
              <a:rPr lang="zh-CN" altLang="en-US"/>
              <a:t>strcpy(str2,str1);</a:t>
            </a:r>
            <a:endParaRPr lang="zh-CN" altLang="en-US"/>
          </a:p>
          <a:p>
            <a:r>
              <a:rPr lang="zh-CN" altLang="en-US"/>
              <a:t>puts(str2);</a:t>
            </a:r>
            <a:endParaRPr lang="zh-CN" altLang="en-US"/>
          </a:p>
        </p:txBody>
      </p:sp>
      <p:sp>
        <p:nvSpPr>
          <p:cNvPr id="4" name="文本占位符 3"/>
          <p:cNvSpPr>
            <a:spLocks noGrp="1"/>
          </p:cNvSpPr>
          <p:nvPr>
            <p:ph type="body" sz="quarter" idx="13"/>
          </p:nvPr>
        </p:nvSpPr>
        <p:spPr/>
        <p:txBody>
          <a:bodyPr/>
          <a:p>
            <a:r>
              <a:rPr>
                <a:sym typeface="+mn-ea"/>
              </a:rPr>
              <a:t>字符串函数</a:t>
            </a:r>
            <a:endParaRPr lang="zh-CN" altLang="en-US"/>
          </a:p>
          <a:p>
            <a:endParaRPr lang="zh-CN" altLang="en-US"/>
          </a:p>
        </p:txBody>
      </p:sp>
      <p:pic>
        <p:nvPicPr>
          <p:cNvPr id="2133" name="图片 2133"/>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a:xfrm>
            <a:off x="2195830" y="3789045"/>
            <a:ext cx="5221605" cy="241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一维数组的定义形式：</a:t>
            </a:r>
            <a:endParaRPr lang="zh-CN" altLang="en-US"/>
          </a:p>
          <a:p>
            <a:pPr marL="0" indent="0">
              <a:buNone/>
            </a:pPr>
            <a:r>
              <a:rPr lang="en-US" altLang="zh-CN"/>
              <a:t>               </a:t>
            </a:r>
            <a:r>
              <a:rPr lang="zh-CN" altLang="en-US"/>
              <a:t>类型名 数组名[数组长度]</a:t>
            </a:r>
            <a:endParaRPr lang="zh-CN" altLang="en-US"/>
          </a:p>
          <a:p>
            <a:r>
              <a:rPr lang="zh-CN" altLang="en-US"/>
              <a:t>说明：</a:t>
            </a:r>
            <a:endParaRPr lang="zh-CN" altLang="en-US"/>
          </a:p>
          <a:p>
            <a:pPr lvl="1"/>
            <a:r>
              <a:rPr lang="zh-CN" altLang="en-US"/>
              <a:t>类型名确定每个数组元素的数据类型</a:t>
            </a:r>
            <a:endParaRPr lang="zh-CN" altLang="en-US" sz="2200"/>
          </a:p>
          <a:p>
            <a:pPr lvl="1"/>
            <a:r>
              <a:rPr lang="zh-CN" altLang="en-US"/>
              <a:t>数组名是数组变量的名称，需要满足标识符命名原则</a:t>
            </a:r>
            <a:endParaRPr lang="zh-CN" altLang="en-US"/>
          </a:p>
          <a:p>
            <a:pPr lvl="1"/>
            <a:r>
              <a:rPr lang="zh-CN" altLang="en-US"/>
              <a:t>数组长度，必须是确定的值</a:t>
            </a:r>
            <a:endParaRPr lang="zh-CN" altLang="en-US"/>
          </a:p>
          <a:p>
            <a:pPr lvl="1"/>
            <a:endParaRPr lang="zh-CN" altLang="en-US"/>
          </a:p>
        </p:txBody>
      </p:sp>
      <p:sp>
        <p:nvSpPr>
          <p:cNvPr id="3" name="文本占位符 2"/>
          <p:cNvSpPr>
            <a:spLocks noGrp="1"/>
          </p:cNvSpPr>
          <p:nvPr>
            <p:ph type="body" sz="quarter" idx="13"/>
          </p:nvPr>
        </p:nvSpPr>
        <p:spPr/>
        <p:txBody>
          <a:bodyPr/>
          <a:p>
            <a:r>
              <a:rPr lang="en-US" altLang="zh-CN"/>
              <a:t>5.1.2 </a:t>
            </a:r>
            <a:r>
              <a:t>一维数组的定义及使用</a:t>
            </a:r>
          </a:p>
        </p:txBody>
      </p:sp>
      <p:sp>
        <p:nvSpPr>
          <p:cNvPr id="100" name="文本框 99"/>
          <p:cNvSpPr txBox="1"/>
          <p:nvPr/>
        </p:nvSpPr>
        <p:spPr>
          <a:xfrm>
            <a:off x="1187450" y="4725670"/>
            <a:ext cx="2821305" cy="521970"/>
          </a:xfrm>
          <a:prstGeom prst="rect">
            <a:avLst/>
          </a:prstGeom>
          <a:noFill/>
          <a:ln w="9525">
            <a:noFill/>
          </a:ln>
        </p:spPr>
        <p:txBody>
          <a:bodyPr wrap="square">
            <a:spAutoFit/>
          </a:bodyPr>
          <a:p>
            <a:pPr marL="0" indent="127000"/>
            <a:r>
              <a:rPr lang="en-US" sz="2800" b="0">
                <a:latin typeface="Times New Roman" panose="02020603050405020304" pitchFamily="18" charset="0"/>
                <a:ea typeface="宋体" panose="02010600030101010101" pitchFamily="2" charset="-122"/>
              </a:rPr>
              <a:t>int num[5]</a:t>
            </a:r>
            <a:r>
              <a:rPr lang="zh-CN" altLang="en-US" sz="2800" b="0">
                <a:latin typeface="Times New Roman" panose="02020603050405020304" pitchFamily="18" charset="0"/>
                <a:ea typeface="宋体" panose="02010600030101010101" pitchFamily="2" charset="-122"/>
              </a:rPr>
              <a:t>；</a:t>
            </a:r>
            <a:endParaRPr lang="zh-CN" altLang="en-US" sz="2800" b="0">
              <a:latin typeface="Times New Roman" panose="02020603050405020304" pitchFamily="18" charset="0"/>
              <a:ea typeface="宋体" panose="02010600030101010101" pitchFamily="2" charset="-122"/>
            </a:endParaRPr>
          </a:p>
        </p:txBody>
      </p:sp>
      <p:sp>
        <p:nvSpPr>
          <p:cNvPr id="4" name="文本框 3"/>
          <p:cNvSpPr txBox="1"/>
          <p:nvPr>
            <p:custDataLst>
              <p:tags r:id="rId1"/>
            </p:custDataLst>
          </p:nvPr>
        </p:nvSpPr>
        <p:spPr>
          <a:xfrm>
            <a:off x="4356100" y="4725670"/>
            <a:ext cx="2821305" cy="1383665"/>
          </a:xfrm>
          <a:prstGeom prst="rect">
            <a:avLst/>
          </a:prstGeom>
          <a:noFill/>
          <a:ln w="9525">
            <a:noFill/>
          </a:ln>
        </p:spPr>
        <p:txBody>
          <a:bodyPr wrap="square">
            <a:spAutoFit/>
          </a:bodyPr>
          <a:p>
            <a:pPr marL="0" indent="127000"/>
            <a:r>
              <a:rPr lang="en-US" sz="2800" b="0">
                <a:latin typeface="Times New Roman" panose="02020603050405020304" pitchFamily="18" charset="0"/>
                <a:ea typeface="宋体" panose="02010600030101010101" pitchFamily="2" charset="-122"/>
              </a:rPr>
              <a:t>#define M 5</a:t>
            </a:r>
            <a:endParaRPr lang="en-US" sz="2800" b="0">
              <a:latin typeface="Times New Roman" panose="02020603050405020304" pitchFamily="18" charset="0"/>
              <a:ea typeface="宋体" panose="02010600030101010101" pitchFamily="2" charset="-122"/>
            </a:endParaRPr>
          </a:p>
          <a:p>
            <a:pPr marL="0" indent="127000"/>
            <a:r>
              <a:rPr lang="en-US" sz="2800" b="0">
                <a:latin typeface="Times New Roman" panose="02020603050405020304" pitchFamily="18" charset="0"/>
                <a:ea typeface="宋体" panose="02010600030101010101" pitchFamily="2" charset="-122"/>
              </a:rPr>
              <a:t>......</a:t>
            </a:r>
            <a:endParaRPr lang="en-US" sz="2800" b="0">
              <a:latin typeface="Times New Roman" panose="02020603050405020304" pitchFamily="18" charset="0"/>
              <a:ea typeface="宋体" panose="02010600030101010101" pitchFamily="2" charset="-122"/>
            </a:endParaRPr>
          </a:p>
          <a:p>
            <a:pPr marL="0" indent="127000"/>
            <a:r>
              <a:rPr lang="en-US" sz="2800" b="0">
                <a:latin typeface="Times New Roman" panose="02020603050405020304" pitchFamily="18" charset="0"/>
                <a:ea typeface="宋体" panose="02010600030101010101" pitchFamily="2" charset="-122"/>
              </a:rPr>
              <a:t>int num[M]</a:t>
            </a:r>
            <a:r>
              <a:rPr lang="zh-CN" altLang="en-US" sz="2800" b="0">
                <a:latin typeface="Times New Roman" panose="02020603050405020304" pitchFamily="18" charset="0"/>
                <a:ea typeface="宋体" panose="02010600030101010101" pitchFamily="2" charset="-122"/>
              </a:rPr>
              <a:t>；</a:t>
            </a:r>
            <a:endParaRPr lang="zh-CN" altLang="en-US" sz="2800" b="0">
              <a:latin typeface="Times New Roman" panose="02020603050405020304" pitchFamily="18" charset="0"/>
              <a:ea typeface="宋体" panose="02010600030101010101" pitchFamily="2" charset="-122"/>
            </a:endParaRPr>
          </a:p>
        </p:txBody>
      </p:sp>
      <p:sp>
        <p:nvSpPr>
          <p:cNvPr id="5" name="文本框 4"/>
          <p:cNvSpPr txBox="1"/>
          <p:nvPr>
            <p:custDataLst>
              <p:tags r:id="rId2"/>
            </p:custDataLst>
          </p:nvPr>
        </p:nvSpPr>
        <p:spPr>
          <a:xfrm>
            <a:off x="1259840" y="5517515"/>
            <a:ext cx="2821305" cy="953135"/>
          </a:xfrm>
          <a:prstGeom prst="rect">
            <a:avLst/>
          </a:prstGeom>
          <a:noFill/>
          <a:ln w="9525">
            <a:noFill/>
          </a:ln>
        </p:spPr>
        <p:txBody>
          <a:bodyPr wrap="square">
            <a:spAutoFit/>
          </a:bodyPr>
          <a:p>
            <a:pPr marL="0" indent="127000"/>
            <a:r>
              <a:rPr lang="en-US" sz="2800" b="0">
                <a:latin typeface="Times New Roman" panose="02020603050405020304" pitchFamily="18" charset="0"/>
                <a:ea typeface="宋体" panose="02010600030101010101" pitchFamily="2" charset="-122"/>
              </a:rPr>
              <a:t>int n=5;</a:t>
            </a:r>
            <a:endParaRPr lang="en-US" sz="2800" b="0">
              <a:latin typeface="Times New Roman" panose="02020603050405020304" pitchFamily="18" charset="0"/>
              <a:ea typeface="宋体" panose="02010600030101010101" pitchFamily="2" charset="-122"/>
            </a:endParaRPr>
          </a:p>
          <a:p>
            <a:pPr marL="0" indent="127000"/>
            <a:r>
              <a:rPr lang="en-US" sz="2800" b="0">
                <a:latin typeface="Times New Roman" panose="02020603050405020304" pitchFamily="18" charset="0"/>
                <a:ea typeface="宋体" panose="02010600030101010101" pitchFamily="2" charset="-122"/>
              </a:rPr>
              <a:t>int num[n]</a:t>
            </a:r>
            <a:r>
              <a:rPr lang="zh-CN" altLang="en-US" sz="2800" b="0">
                <a:latin typeface="Times New Roman" panose="02020603050405020304" pitchFamily="18" charset="0"/>
                <a:ea typeface="宋体" panose="02010600030101010101" pitchFamily="2" charset="-122"/>
              </a:rPr>
              <a:t>；</a:t>
            </a:r>
            <a:endParaRPr lang="zh-CN" altLang="en-US" sz="2800" b="0">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3</a:t>
            </a:r>
            <a:r>
              <a:rPr>
                <a:sym typeface="+mn-ea"/>
              </a:rPr>
              <a:t>、</a:t>
            </a:r>
            <a:r>
              <a:rPr lang="en-US" altLang="zh-CN">
                <a:sym typeface="+mn-ea"/>
              </a:rPr>
              <a:t>strcat</a:t>
            </a:r>
            <a:endParaRPr lang="en-US" altLang="zh-CN">
              <a:sym typeface="+mn-ea"/>
            </a:endParaRPr>
          </a:p>
          <a:p>
            <a:endParaRPr lang="zh-CN" altLang="en-US"/>
          </a:p>
        </p:txBody>
      </p:sp>
      <p:sp>
        <p:nvSpPr>
          <p:cNvPr id="3" name="内容占位符 2"/>
          <p:cNvSpPr>
            <a:spLocks noGrp="1"/>
          </p:cNvSpPr>
          <p:nvPr>
            <p:ph sz="quarter" idx="17"/>
          </p:nvPr>
        </p:nvSpPr>
        <p:spPr/>
        <p:txBody>
          <a:bodyPr/>
          <a:p>
            <a:r>
              <a:rPr lang="zh-CN" altLang="en-US"/>
              <a:t>strcat(str1,str2)			/*将str2连接到str1后面，生成的新字符串存储在str1中*/</a:t>
            </a:r>
            <a:endParaRPr lang="zh-CN" altLang="en-US"/>
          </a:p>
          <a:p>
            <a:r>
              <a:rPr lang="zh-CN" altLang="en-US"/>
              <a:t>例如：</a:t>
            </a:r>
            <a:endParaRPr lang="zh-CN" altLang="en-US"/>
          </a:p>
          <a:p>
            <a:r>
              <a:rPr lang="zh-CN" altLang="en-US"/>
              <a:t>char str1[20]= “Love”，str2[]=“Programming”;</a:t>
            </a:r>
            <a:endParaRPr lang="zh-CN" altLang="en-US"/>
          </a:p>
          <a:p>
            <a:r>
              <a:rPr lang="zh-CN" altLang="en-US"/>
              <a:t>strcat(str1,str2);</a:t>
            </a:r>
            <a:endParaRPr lang="zh-CN" altLang="en-US"/>
          </a:p>
          <a:p>
            <a:r>
              <a:rPr lang="zh-CN" altLang="en-US"/>
              <a:t>puts(str1);</a:t>
            </a:r>
            <a:endParaRPr lang="zh-CN" altLang="en-US"/>
          </a:p>
          <a:p>
            <a:r>
              <a:rPr lang="zh-CN" altLang="en-US"/>
              <a:t>输出：LoveProgramming</a:t>
            </a:r>
            <a:endParaRPr lang="zh-CN" altLang="en-US"/>
          </a:p>
        </p:txBody>
      </p:sp>
      <p:sp>
        <p:nvSpPr>
          <p:cNvPr id="4" name="文本占位符 3"/>
          <p:cNvSpPr>
            <a:spLocks noGrp="1"/>
          </p:cNvSpPr>
          <p:nvPr>
            <p:ph type="body" sz="quarter" idx="13"/>
          </p:nvPr>
        </p:nvSpPr>
        <p:spPr/>
        <p:txBody>
          <a:bodyPr/>
          <a:p>
            <a:r>
              <a:rPr>
                <a:sym typeface="+mn-ea"/>
              </a:rPr>
              <a:t>字符串函数</a:t>
            </a:r>
            <a:endParaRPr lang="zh-CN" altLang="en-US"/>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r>
              <a:rPr lang="en-US" altLang="zh-CN">
                <a:sym typeface="+mn-ea"/>
              </a:rPr>
              <a:t>4</a:t>
            </a:r>
            <a:r>
              <a:rPr>
                <a:sym typeface="+mn-ea"/>
              </a:rPr>
              <a:t>、</a:t>
            </a:r>
            <a:r>
              <a:rPr lang="en-US" altLang="zh-CN">
                <a:sym typeface="+mn-ea"/>
              </a:rPr>
              <a:t>strcmp</a:t>
            </a:r>
            <a:endParaRPr lang="en-US" altLang="zh-CN">
              <a:sym typeface="+mn-ea"/>
            </a:endParaRPr>
          </a:p>
          <a:p>
            <a:endParaRPr lang="zh-CN" altLang="en-US"/>
          </a:p>
        </p:txBody>
      </p:sp>
      <p:sp>
        <p:nvSpPr>
          <p:cNvPr id="3" name="内容占位符 2"/>
          <p:cNvSpPr>
            <a:spLocks noGrp="1"/>
          </p:cNvSpPr>
          <p:nvPr>
            <p:ph sz="quarter" idx="17"/>
          </p:nvPr>
        </p:nvSpPr>
        <p:spPr/>
        <p:txBody>
          <a:bodyPr/>
          <a:p>
            <a:r>
              <a:rPr lang="zh-CN" altLang="en-US"/>
              <a:t>例如：</a:t>
            </a:r>
            <a:endParaRPr lang="zh-CN" altLang="en-US"/>
          </a:p>
          <a:p>
            <a:r>
              <a:rPr lang="zh-CN" altLang="en-US"/>
              <a:t>strcmp(“Love”, “Love”);	/*返回0*/</a:t>
            </a:r>
            <a:endParaRPr lang="zh-CN" altLang="en-US"/>
          </a:p>
          <a:p>
            <a:r>
              <a:rPr lang="zh-CN" altLang="en-US"/>
              <a:t>strcmp(“Love”, “Love  “);/*返回负值，str2后面有空格*/</a:t>
            </a:r>
            <a:endParaRPr lang="zh-CN" altLang="en-US"/>
          </a:p>
          <a:p>
            <a:r>
              <a:rPr lang="zh-CN" altLang="en-US"/>
              <a:t>strcmp(“Love”, “LOVE”);/*返回正值*/</a:t>
            </a:r>
            <a:endParaRPr lang="zh-CN" altLang="en-US"/>
          </a:p>
        </p:txBody>
      </p:sp>
      <p:sp>
        <p:nvSpPr>
          <p:cNvPr id="4" name="文本占位符 3"/>
          <p:cNvSpPr>
            <a:spLocks noGrp="1"/>
          </p:cNvSpPr>
          <p:nvPr>
            <p:ph type="body" sz="quarter" idx="13"/>
          </p:nvPr>
        </p:nvSpPr>
        <p:spPr/>
        <p:txBody>
          <a:bodyPr/>
          <a:p>
            <a:r>
              <a:rPr>
                <a:sym typeface="+mn-ea"/>
              </a:rPr>
              <a:t>字符串函数</a:t>
            </a:r>
            <a:endParaRPr lang="zh-CN" altLang="en-US"/>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a:sym typeface="+mn-ea"/>
              </a:rPr>
              <a:t>字符串函数例题</a:t>
            </a:r>
            <a:endParaRPr>
              <a:sym typeface="+mn-ea"/>
            </a:endParaRPr>
          </a:p>
        </p:txBody>
      </p:sp>
      <p:sp>
        <p:nvSpPr>
          <p:cNvPr id="4" name="内容占位符 3"/>
          <p:cNvSpPr>
            <a:spLocks noGrp="1"/>
          </p:cNvSpPr>
          <p:nvPr>
            <p:ph idx="1"/>
          </p:nvPr>
        </p:nvSpPr>
        <p:spPr/>
        <p:txBody>
          <a:bodyPr/>
          <a:p>
            <a:pPr marL="0" indent="0">
              <a:buNone/>
            </a:pPr>
            <a:r>
              <a:rPr>
                <a:sym typeface="+mn-ea"/>
              </a:rPr>
              <a:t>【例5</a:t>
            </a:r>
            <a:r>
              <a:rPr lang="en-US">
                <a:sym typeface="+mn-ea"/>
              </a:rPr>
              <a:t>-</a:t>
            </a:r>
            <a:r>
              <a:rPr>
                <a:sym typeface="+mn-ea"/>
              </a:rPr>
              <a:t>14】输入3个字符串，请按字符串长度从小到大对这三个字符串排序</a:t>
            </a:r>
            <a:endParaRPr lang="zh-CN" altLang="en-US"/>
          </a:p>
        </p:txBody>
      </p:sp>
      <p:sp>
        <p:nvSpPr>
          <p:cNvPr id="5" name="文本框 4"/>
          <p:cNvSpPr txBox="1"/>
          <p:nvPr/>
        </p:nvSpPr>
        <p:spPr>
          <a:xfrm>
            <a:off x="467995" y="2132965"/>
            <a:ext cx="4572000" cy="5354320"/>
          </a:xfrm>
          <a:prstGeom prst="rect">
            <a:avLst/>
          </a:prstGeom>
          <a:noFill/>
        </p:spPr>
        <p:txBody>
          <a:bodyPr wrap="square" rtlCol="0" anchor="t">
            <a:spAutoFit/>
          </a:bodyPr>
          <a:p>
            <a:r>
              <a:rPr lang="zh-CN" altLang="en-US"/>
              <a:t>#include &lt;stdio.h&gt;</a:t>
            </a:r>
            <a:endParaRPr lang="zh-CN" altLang="en-US"/>
          </a:p>
          <a:p>
            <a:r>
              <a:rPr lang="zh-CN" altLang="en-US"/>
              <a:t>#include &lt;string.h&gt;</a:t>
            </a:r>
            <a:endParaRPr lang="zh-CN" altLang="en-US"/>
          </a:p>
          <a:p>
            <a:r>
              <a:rPr lang="zh-CN" altLang="en-US"/>
              <a:t>#define M 20</a:t>
            </a:r>
            <a:endParaRPr lang="zh-CN" altLang="en-US"/>
          </a:p>
          <a:p>
            <a:r>
              <a:rPr lang="zh-CN" altLang="en-US"/>
              <a:t>int main()</a:t>
            </a:r>
            <a:endParaRPr lang="zh-CN" altLang="en-US"/>
          </a:p>
          <a:p>
            <a:r>
              <a:rPr lang="zh-CN" altLang="en-US"/>
              <a:t>{</a:t>
            </a:r>
            <a:endParaRPr lang="zh-CN" altLang="en-US"/>
          </a:p>
          <a:p>
            <a:r>
              <a:rPr lang="zh-CN" altLang="en-US"/>
              <a:t>    char strA[M],strB[M],strC[M],strTmp[M];</a:t>
            </a:r>
            <a:endParaRPr lang="zh-CN" altLang="en-US"/>
          </a:p>
          <a:p>
            <a:r>
              <a:rPr lang="zh-CN" altLang="en-US"/>
              <a:t>    printf("请输入字符串A：");</a:t>
            </a:r>
            <a:endParaRPr lang="zh-CN" altLang="en-US"/>
          </a:p>
          <a:p>
            <a:r>
              <a:rPr lang="zh-CN" altLang="en-US"/>
              <a:t>    gets(strA);</a:t>
            </a:r>
            <a:endParaRPr lang="zh-CN" altLang="en-US"/>
          </a:p>
          <a:p>
            <a:r>
              <a:rPr lang="zh-CN" altLang="en-US"/>
              <a:t>    printf("请输入字符串B：");</a:t>
            </a:r>
            <a:endParaRPr lang="zh-CN" altLang="en-US"/>
          </a:p>
          <a:p>
            <a:r>
              <a:rPr lang="zh-CN" altLang="en-US"/>
              <a:t>    gets(strB);</a:t>
            </a:r>
            <a:endParaRPr lang="zh-CN" altLang="en-US"/>
          </a:p>
          <a:p>
            <a:r>
              <a:rPr lang="zh-CN" altLang="en-US"/>
              <a:t>    printf("请输入字符串C：");</a:t>
            </a:r>
            <a:endParaRPr lang="zh-CN" altLang="en-US"/>
          </a:p>
          <a:p>
            <a:r>
              <a:rPr lang="zh-CN" altLang="en-US"/>
              <a:t>    gets(strC);</a:t>
            </a:r>
            <a:endParaRPr lang="zh-CN" altLang="en-US"/>
          </a:p>
          <a:p>
            <a:r>
              <a:rPr lang="zh-CN" altLang="en-US"/>
              <a:t>    if(strlen(strA)&gt;strlen(strB)){</a:t>
            </a:r>
            <a:endParaRPr lang="zh-CN" altLang="en-US"/>
          </a:p>
          <a:p>
            <a:r>
              <a:rPr lang="zh-CN" altLang="en-US"/>
              <a:t>        strcpy(strTmp,strA);</a:t>
            </a:r>
            <a:endParaRPr lang="zh-CN" altLang="en-US"/>
          </a:p>
          <a:p>
            <a:r>
              <a:rPr lang="zh-CN" altLang="en-US"/>
              <a:t>        strcpy(strA,strB);</a:t>
            </a:r>
            <a:endParaRPr lang="zh-CN" altLang="en-US"/>
          </a:p>
          <a:p>
            <a:r>
              <a:rPr lang="zh-CN" altLang="en-US"/>
              <a:t>        strcpy(strB,strTmp);</a:t>
            </a:r>
            <a:endParaRPr lang="zh-CN" altLang="en-US"/>
          </a:p>
          <a:p>
            <a:r>
              <a:rPr lang="zh-CN" altLang="en-US"/>
              <a:t>    }</a:t>
            </a:r>
            <a:endParaRPr lang="zh-CN" altLang="en-US"/>
          </a:p>
          <a:p>
            <a:r>
              <a:rPr lang="zh-CN" altLang="en-US"/>
              <a:t>   </a:t>
            </a:r>
            <a:endParaRPr lang="zh-CN" altLang="en-US"/>
          </a:p>
          <a:p>
            <a:endParaRPr lang="zh-CN" altLang="en-US"/>
          </a:p>
        </p:txBody>
      </p:sp>
      <p:sp>
        <p:nvSpPr>
          <p:cNvPr id="6" name="文本框 5"/>
          <p:cNvSpPr txBox="1"/>
          <p:nvPr/>
        </p:nvSpPr>
        <p:spPr>
          <a:xfrm>
            <a:off x="4716145" y="2060575"/>
            <a:ext cx="4572000" cy="4523105"/>
          </a:xfrm>
          <a:prstGeom prst="rect">
            <a:avLst/>
          </a:prstGeom>
          <a:noFill/>
        </p:spPr>
        <p:txBody>
          <a:bodyPr wrap="square" rtlCol="0" anchor="t">
            <a:spAutoFit/>
          </a:bodyPr>
          <a:p>
            <a:r>
              <a:rPr lang="zh-CN" altLang="en-US">
                <a:sym typeface="+mn-ea"/>
              </a:rPr>
              <a:t> if(strlen(strA)&gt;strlen(strC)){</a:t>
            </a:r>
            <a:endParaRPr lang="zh-CN" altLang="en-US"/>
          </a:p>
          <a:p>
            <a:r>
              <a:rPr lang="zh-CN" altLang="en-US">
                <a:sym typeface="+mn-ea"/>
              </a:rPr>
              <a:t>        strcpy(strTmp,strA);</a:t>
            </a:r>
            <a:endParaRPr lang="zh-CN" altLang="en-US"/>
          </a:p>
          <a:p>
            <a:r>
              <a:rPr lang="zh-CN" altLang="en-US">
                <a:sym typeface="+mn-ea"/>
              </a:rPr>
              <a:t>        strcpy(strA,strC);</a:t>
            </a:r>
            <a:endParaRPr lang="zh-CN" altLang="en-US"/>
          </a:p>
          <a:p>
            <a:r>
              <a:rPr lang="zh-CN" altLang="en-US">
                <a:sym typeface="+mn-ea"/>
              </a:rPr>
              <a:t>        strcpy(strC,strTmp);</a:t>
            </a:r>
            <a:endParaRPr lang="zh-CN" altLang="en-US"/>
          </a:p>
          <a:p>
            <a:r>
              <a:rPr lang="zh-CN" altLang="en-US">
                <a:sym typeface="+mn-ea"/>
              </a:rPr>
              <a:t>    }</a:t>
            </a:r>
            <a:endParaRPr lang="zh-CN" altLang="en-US"/>
          </a:p>
          <a:p>
            <a:r>
              <a:rPr lang="zh-CN" altLang="en-US">
                <a:sym typeface="+mn-ea"/>
              </a:rPr>
              <a:t>    if(strlen(strB)&gt;strlen(strC)){</a:t>
            </a:r>
            <a:endParaRPr lang="zh-CN" altLang="en-US"/>
          </a:p>
          <a:p>
            <a:r>
              <a:rPr lang="zh-CN" altLang="en-US">
                <a:sym typeface="+mn-ea"/>
              </a:rPr>
              <a:t>        strcpy(strTmp,strC);</a:t>
            </a:r>
            <a:endParaRPr lang="zh-CN" altLang="en-US"/>
          </a:p>
          <a:p>
            <a:r>
              <a:rPr lang="zh-CN" altLang="en-US">
                <a:sym typeface="+mn-ea"/>
              </a:rPr>
              <a:t>        strcpy(strC,strB);</a:t>
            </a:r>
            <a:endParaRPr lang="zh-CN" altLang="en-US"/>
          </a:p>
          <a:p>
            <a:r>
              <a:rPr lang="zh-CN" altLang="en-US">
                <a:sym typeface="+mn-ea"/>
              </a:rPr>
              <a:t>        strcpy(strB,strTmp);</a:t>
            </a:r>
            <a:endParaRPr lang="zh-CN" altLang="en-US"/>
          </a:p>
          <a:p>
            <a:r>
              <a:rPr lang="zh-CN" altLang="en-US">
                <a:sym typeface="+mn-ea"/>
              </a:rPr>
              <a:t>    }</a:t>
            </a:r>
            <a:endParaRPr lang="zh-CN" altLang="en-US"/>
          </a:p>
          <a:p>
            <a:r>
              <a:rPr lang="zh-CN" altLang="en-US">
                <a:sym typeface="+mn-ea"/>
              </a:rPr>
              <a:t>    printf("字符长度从小到大为：\n");</a:t>
            </a:r>
            <a:endParaRPr lang="zh-CN" altLang="en-US"/>
          </a:p>
          <a:p>
            <a:r>
              <a:rPr lang="zh-CN" altLang="en-US">
                <a:sym typeface="+mn-ea"/>
              </a:rPr>
              <a:t>    puts(strA);</a:t>
            </a:r>
            <a:endParaRPr lang="zh-CN" altLang="en-US"/>
          </a:p>
          <a:p>
            <a:r>
              <a:rPr lang="zh-CN" altLang="en-US">
                <a:sym typeface="+mn-ea"/>
              </a:rPr>
              <a:t>    puts(strB);</a:t>
            </a:r>
            <a:endParaRPr lang="zh-CN" altLang="en-US"/>
          </a:p>
          <a:p>
            <a:r>
              <a:rPr lang="zh-CN" altLang="en-US">
                <a:sym typeface="+mn-ea"/>
              </a:rPr>
              <a:t>    puts(strC);</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【例5</a:t>
            </a:r>
            <a:r>
              <a:rPr lang="en-US" altLang="zh-CN"/>
              <a:t>-</a:t>
            </a:r>
            <a:r>
              <a:rPr lang="zh-CN" altLang="en-US"/>
              <a:t>16】输入若干个字符串（不大于20），请按字母顺序对这些字符串排序。</a:t>
            </a:r>
            <a:endParaRPr lang="zh-CN" altLang="en-US"/>
          </a:p>
        </p:txBody>
      </p:sp>
      <p:sp>
        <p:nvSpPr>
          <p:cNvPr id="3" name="文本占位符 2"/>
          <p:cNvSpPr>
            <a:spLocks noGrp="1"/>
          </p:cNvSpPr>
          <p:nvPr>
            <p:ph type="body" sz="quarter" idx="13"/>
          </p:nvPr>
        </p:nvSpPr>
        <p:spPr/>
        <p:txBody>
          <a:bodyPr/>
          <a:p>
            <a:r>
              <a:rPr>
                <a:sym typeface="+mn-ea"/>
              </a:rPr>
              <a:t>字符串函数例题</a:t>
            </a:r>
            <a:endParaRPr>
              <a:sym typeface="+mn-ea"/>
            </a:endParaRPr>
          </a:p>
          <a:p>
            <a:endParaRPr lang="zh-CN" altLang="en-US"/>
          </a:p>
        </p:txBody>
      </p:sp>
      <p:pic>
        <p:nvPicPr>
          <p:cNvPr id="2134" name="图片 2134"/>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a:xfrm>
            <a:off x="1548130" y="2420620"/>
            <a:ext cx="6069330" cy="266446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rPr lang="zh-CN" altLang="en-US"/>
              <a:t>代码示例</a:t>
            </a:r>
            <a:endParaRPr lang="zh-CN" altLang="en-US"/>
          </a:p>
        </p:txBody>
      </p:sp>
      <p:sp>
        <p:nvSpPr>
          <p:cNvPr id="4" name="文本框 3"/>
          <p:cNvSpPr txBox="1"/>
          <p:nvPr/>
        </p:nvSpPr>
        <p:spPr>
          <a:xfrm>
            <a:off x="107950" y="1268730"/>
            <a:ext cx="4572000" cy="5354320"/>
          </a:xfrm>
          <a:prstGeom prst="rect">
            <a:avLst/>
          </a:prstGeom>
          <a:noFill/>
        </p:spPr>
        <p:txBody>
          <a:bodyPr wrap="square" rtlCol="0" anchor="t">
            <a:spAutoFit/>
          </a:bodyPr>
          <a:p>
            <a:r>
              <a:rPr lang="zh-CN" altLang="en-US"/>
              <a:t>#include &lt;stdio.h&gt;</a:t>
            </a:r>
            <a:endParaRPr lang="zh-CN" altLang="en-US"/>
          </a:p>
          <a:p>
            <a:r>
              <a:rPr lang="zh-CN" altLang="en-US"/>
              <a:t>#include &lt;string.h&gt;</a:t>
            </a:r>
            <a:endParaRPr lang="zh-CN" altLang="en-US"/>
          </a:p>
          <a:p>
            <a:r>
              <a:rPr lang="zh-CN" altLang="en-US"/>
              <a:t>#define MNUM 16</a:t>
            </a:r>
            <a:endParaRPr lang="zh-CN" altLang="en-US"/>
          </a:p>
          <a:p>
            <a:r>
              <a:rPr lang="zh-CN" altLang="en-US"/>
              <a:t>#define MLEN 20</a:t>
            </a:r>
            <a:endParaRPr lang="zh-CN" altLang="en-US"/>
          </a:p>
          <a:p>
            <a:r>
              <a:rPr lang="zh-CN" altLang="en-US"/>
              <a:t>int main()</a:t>
            </a:r>
            <a:endParaRPr lang="zh-CN" altLang="en-US"/>
          </a:p>
          <a:p>
            <a:r>
              <a:rPr lang="zh-CN" altLang="en-US"/>
              <a:t>{</a:t>
            </a:r>
            <a:endParaRPr lang="zh-CN" altLang="en-US"/>
          </a:p>
          <a:p>
            <a:r>
              <a:rPr lang="zh-CN" altLang="en-US"/>
              <a:t>    char strWords[MNUM][MLEN],strTmp[MLEN];</a:t>
            </a:r>
            <a:endParaRPr lang="zh-CN" altLang="en-US"/>
          </a:p>
          <a:p>
            <a:r>
              <a:rPr lang="zh-CN" altLang="en-US"/>
              <a:t>    int iNum=0,i,j,index;    </a:t>
            </a:r>
            <a:endParaRPr lang="zh-CN" altLang="en-US"/>
          </a:p>
          <a:p>
            <a:r>
              <a:rPr lang="zh-CN" altLang="en-US"/>
              <a:t>    printf("请输入待排序单词(以#作为结束):");</a:t>
            </a:r>
            <a:endParaRPr lang="zh-CN" altLang="en-US"/>
          </a:p>
          <a:p>
            <a:r>
              <a:rPr lang="zh-CN" altLang="en-US"/>
              <a:t>    scanf("%s",strTmp);</a:t>
            </a:r>
            <a:endParaRPr lang="zh-CN" altLang="en-US"/>
          </a:p>
          <a:p>
            <a:r>
              <a:rPr lang="zh-CN" altLang="en-US"/>
              <a:t>    for(i=0;strTmp[0]!='#';i++){</a:t>
            </a:r>
            <a:endParaRPr lang="zh-CN" altLang="en-US"/>
          </a:p>
          <a:p>
            <a:r>
              <a:rPr lang="zh-CN" altLang="en-US"/>
              <a:t>        strcpy(strWords[i],strTmp);</a:t>
            </a:r>
            <a:endParaRPr lang="zh-CN" altLang="en-US"/>
          </a:p>
          <a:p>
            <a:r>
              <a:rPr lang="zh-CN" altLang="en-US"/>
              <a:t>        iNum++;</a:t>
            </a:r>
            <a:endParaRPr lang="zh-CN" altLang="en-US"/>
          </a:p>
          <a:p>
            <a:r>
              <a:rPr lang="zh-CN" altLang="en-US"/>
              <a:t>        scanf("%s",strTmp);</a:t>
            </a:r>
            <a:endParaRPr lang="zh-CN" altLang="en-US"/>
          </a:p>
          <a:p>
            <a:r>
              <a:rPr lang="zh-CN" altLang="en-US"/>
              <a:t>    }</a:t>
            </a:r>
            <a:endParaRPr lang="zh-CN" altLang="en-US"/>
          </a:p>
          <a:p>
            <a:r>
              <a:rPr lang="zh-CN" altLang="en-US"/>
              <a:t>   </a:t>
            </a:r>
            <a:endParaRPr lang="zh-CN" altLang="en-US"/>
          </a:p>
          <a:p>
            <a:endParaRPr lang="zh-CN" altLang="en-US"/>
          </a:p>
        </p:txBody>
      </p:sp>
      <p:sp>
        <p:nvSpPr>
          <p:cNvPr id="5" name="文本框 4"/>
          <p:cNvSpPr txBox="1"/>
          <p:nvPr/>
        </p:nvSpPr>
        <p:spPr>
          <a:xfrm>
            <a:off x="4211955" y="1772920"/>
            <a:ext cx="5323840" cy="3692525"/>
          </a:xfrm>
          <a:prstGeom prst="rect">
            <a:avLst/>
          </a:prstGeom>
          <a:noFill/>
        </p:spPr>
        <p:txBody>
          <a:bodyPr wrap="square" rtlCol="0" anchor="t">
            <a:spAutoFit/>
          </a:bodyPr>
          <a:p>
            <a:r>
              <a:rPr lang="zh-CN" altLang="en-US">
                <a:sym typeface="+mn-ea"/>
              </a:rPr>
              <a:t> for(i=0;i&lt;iNum-1;i++){</a:t>
            </a:r>
            <a:endParaRPr lang="zh-CN" altLang="en-US"/>
          </a:p>
          <a:p>
            <a:r>
              <a:rPr lang="zh-CN" altLang="en-US">
                <a:sym typeface="+mn-ea"/>
              </a:rPr>
              <a:t>        index=i;</a:t>
            </a:r>
            <a:endParaRPr lang="zh-CN" altLang="en-US"/>
          </a:p>
          <a:p>
            <a:r>
              <a:rPr lang="zh-CN" altLang="en-US">
                <a:sym typeface="+mn-ea"/>
              </a:rPr>
              <a:t>        for(j=i+1;j&lt;iNum;j++)</a:t>
            </a:r>
            <a:endParaRPr lang="zh-CN" altLang="en-US"/>
          </a:p>
          <a:p>
            <a:r>
              <a:rPr lang="zh-CN" altLang="en-US">
                <a:sym typeface="+mn-ea"/>
              </a:rPr>
              <a:t>            if(strcmp(strWords[index],strWords[j])&gt;0)</a:t>
            </a:r>
            <a:endParaRPr lang="zh-CN" altLang="en-US"/>
          </a:p>
          <a:p>
            <a:r>
              <a:rPr lang="zh-CN" altLang="en-US">
                <a:sym typeface="+mn-ea"/>
              </a:rPr>
              <a:t>                index=j;</a:t>
            </a:r>
            <a:endParaRPr lang="zh-CN" altLang="en-US"/>
          </a:p>
          <a:p>
            <a:r>
              <a:rPr lang="zh-CN" altLang="en-US">
                <a:sym typeface="+mn-ea"/>
              </a:rPr>
              <a:t>        strcpy(strTmp,strWords[i]);</a:t>
            </a:r>
            <a:endParaRPr lang="zh-CN" altLang="en-US"/>
          </a:p>
          <a:p>
            <a:r>
              <a:rPr lang="zh-CN" altLang="en-US">
                <a:sym typeface="+mn-ea"/>
              </a:rPr>
              <a:t>        strcpy(strWords[i],strWords[index]);</a:t>
            </a:r>
            <a:endParaRPr lang="zh-CN" altLang="en-US"/>
          </a:p>
          <a:p>
            <a:r>
              <a:rPr lang="zh-CN" altLang="en-US">
                <a:sym typeface="+mn-ea"/>
              </a:rPr>
              <a:t>        strcpy(strWords[index],strTmp);</a:t>
            </a:r>
            <a:endParaRPr lang="zh-CN" altLang="en-US"/>
          </a:p>
          <a:p>
            <a:r>
              <a:rPr lang="zh-CN" altLang="en-US">
                <a:sym typeface="+mn-ea"/>
              </a:rPr>
              <a:t>    }</a:t>
            </a:r>
            <a:endParaRPr lang="zh-CN" altLang="en-US"/>
          </a:p>
          <a:p>
            <a:r>
              <a:rPr lang="zh-CN" altLang="en-US">
                <a:sym typeface="+mn-ea"/>
              </a:rPr>
              <a:t>    for(i=0;i&lt;iNum;i++)</a:t>
            </a:r>
            <a:endParaRPr lang="zh-CN" altLang="en-US"/>
          </a:p>
          <a:p>
            <a:r>
              <a:rPr lang="zh-CN" altLang="en-US">
                <a:sym typeface="+mn-ea"/>
              </a:rPr>
              <a:t>        printf("%s ",strWords[i]);</a:t>
            </a:r>
            <a:endParaRPr lang="zh-CN" altLang="en-US"/>
          </a:p>
          <a:p>
            <a:r>
              <a:rPr lang="zh-CN" altLang="en-US">
                <a:sym typeface="+mn-ea"/>
              </a:rPr>
              <a:t>    return 0;</a:t>
            </a:r>
            <a:endParaRPr lang="zh-CN" altLang="en-US"/>
          </a:p>
          <a:p>
            <a:r>
              <a:rPr lang="zh-CN" altLang="en-US">
                <a:sym typeface="+mn-ea"/>
              </a:rPr>
              <a:t>}</a:t>
            </a:r>
            <a:endParaRPr lang="zh-CN" altLang="en-US">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a:t>本章通过统计成绩实例引入一维数组的概念，详细阐述了数组存储、定义、初始化及引用等知识；然后通过矩阵表示引入二维数组概念，介绍了二维数组的定义、初始化及引用等内容；接着介绍字符数组和字符串的应用，并通过图灵的消息这一实例展示数组的应用；最后，通过一个简易的学生成绩管理系统的实现，进一步内化一维数组和二维数组的相关知识。第五章可以让学生学会用数组进行批量数据组织与管理。</a:t>
            </a:r>
            <a:endParaRPr lang="zh-CN" altLang="en-US"/>
          </a:p>
        </p:txBody>
      </p:sp>
      <p:sp>
        <p:nvSpPr>
          <p:cNvPr id="3" name="文本占位符 2"/>
          <p:cNvSpPr>
            <a:spLocks noGrp="1"/>
          </p:cNvSpPr>
          <p:nvPr>
            <p:ph type="body" sz="quarter" idx="13"/>
          </p:nvPr>
        </p:nvSpPr>
        <p:spPr/>
        <p:txBody>
          <a:bodyPr/>
          <a:p>
            <a:r>
              <a:rPr lang="zh-CN" altLang="en-US"/>
              <a:t>本章总结</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en-US" altLang="zh-CN"/>
              <a:t> </a:t>
            </a:r>
            <a:endParaRPr lang="en-US" altLang="zh-CN"/>
          </a:p>
        </p:txBody>
      </p:sp>
      <p:sp>
        <p:nvSpPr>
          <p:cNvPr id="3" name="文本占位符 2"/>
          <p:cNvSpPr>
            <a:spLocks noGrp="1"/>
          </p:cNvSpPr>
          <p:nvPr>
            <p:ph type="body" sz="quarter" idx="13"/>
          </p:nvPr>
        </p:nvSpPr>
        <p:spPr/>
        <p:txBody>
          <a:bodyPr/>
          <a:p>
            <a:r>
              <a:t>数组在内存中的存储</a:t>
            </a:r>
          </a:p>
        </p:txBody>
      </p:sp>
      <p:graphicFrame>
        <p:nvGraphicFramePr>
          <p:cNvPr id="4" name="对象 -2147482624"/>
          <p:cNvGraphicFramePr>
            <a:graphicFrameLocks noChangeAspect="1"/>
          </p:cNvGraphicFramePr>
          <p:nvPr>
            <p:custDataLst>
              <p:tags r:id="rId1"/>
            </p:custDataLst>
          </p:nvPr>
        </p:nvGraphicFramePr>
        <p:xfrm>
          <a:off x="1763395" y="1917065"/>
          <a:ext cx="5140325" cy="4265295"/>
        </p:xfrm>
        <a:graphic>
          <a:graphicData uri="http://schemas.openxmlformats.org/presentationml/2006/ole">
            <mc:AlternateContent xmlns:mc="http://schemas.openxmlformats.org/markup-compatibility/2006">
              <mc:Choice xmlns:v="urn:schemas-microsoft-com:vml" Requires="v">
                <p:oleObj spid="_x0000_s3076" name="" r:id="rId2" imgW="2691130" imgH="2233930" progId="Visio.Drawing.15">
                  <p:embed/>
                </p:oleObj>
              </mc:Choice>
              <mc:Fallback>
                <p:oleObj name="" r:id="rId2" imgW="2691130" imgH="2233930" progId="Visio.Drawing.15">
                  <p:embed/>
                  <p:pic>
                    <p:nvPicPr>
                      <p:cNvPr id="0" name="图片 3075"/>
                      <p:cNvPicPr/>
                      <p:nvPr/>
                    </p:nvPicPr>
                    <p:blipFill>
                      <a:blip r:embed="rId3"/>
                      <a:stretch>
                        <a:fillRect/>
                      </a:stretch>
                    </p:blipFill>
                    <p:spPr>
                      <a:xfrm>
                        <a:off x="1763395" y="1917065"/>
                        <a:ext cx="5140325" cy="4265295"/>
                      </a:xfrm>
                      <a:prstGeom prst="rect">
                        <a:avLst/>
                      </a:prstGeom>
                      <a:noFill/>
                      <a:ln w="9525">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991235"/>
            <a:ext cx="8229600" cy="5466080"/>
          </a:xfrm>
        </p:spPr>
        <p:txBody>
          <a:bodyPr/>
          <a:p>
            <a:r>
              <a:rPr lang="zh-CN" altLang="en-US"/>
              <a:t>数组初始化格式</a:t>
            </a:r>
            <a:endParaRPr lang="zh-CN" altLang="en-US"/>
          </a:p>
          <a:p>
            <a:pPr marL="0" indent="0">
              <a:buNone/>
            </a:pPr>
            <a:r>
              <a:rPr lang="en-US" altLang="zh-CN"/>
              <a:t>    </a:t>
            </a:r>
            <a:r>
              <a:rPr lang="zh-CN" altLang="en-US"/>
              <a:t>类型名 数组名[数组长度]={数组元素初值表}；</a:t>
            </a:r>
            <a:endParaRPr lang="zh-CN" altLang="en-US"/>
          </a:p>
          <a:p>
            <a:r>
              <a:rPr lang="zh-CN" altLang="en-US"/>
              <a:t>例如：</a:t>
            </a:r>
            <a:endParaRPr lang="zh-CN" altLang="en-US"/>
          </a:p>
          <a:p>
            <a:pPr marL="0" indent="0">
              <a:buNone/>
            </a:pPr>
            <a:r>
              <a:rPr lang="zh-CN" altLang="en-US"/>
              <a:t>int num[5]={25,13</a:t>
            </a:r>
            <a:r>
              <a:rPr lang="en-US" altLang="zh-CN"/>
              <a:t>,</a:t>
            </a:r>
            <a:r>
              <a:rPr lang="zh-CN" altLang="en-US"/>
              <a:t>-12,36,54}；</a:t>
            </a:r>
            <a:endParaRPr lang="zh-CN" altLang="en-US"/>
          </a:p>
          <a:p>
            <a:pPr marL="0" indent="0">
              <a:buNone/>
            </a:pPr>
            <a:r>
              <a:rPr lang="zh-CN" altLang="en-US">
                <a:sym typeface="+mn-ea"/>
              </a:rPr>
              <a:t>int num[]={25,13</a:t>
            </a:r>
            <a:r>
              <a:rPr lang="en-US" altLang="zh-CN">
                <a:sym typeface="+mn-ea"/>
              </a:rPr>
              <a:t>,</a:t>
            </a:r>
            <a:r>
              <a:rPr lang="zh-CN" altLang="en-US">
                <a:sym typeface="+mn-ea"/>
              </a:rPr>
              <a:t>-12,36,54}；</a:t>
            </a:r>
            <a:endParaRPr lang="zh-CN" altLang="en-US">
              <a:sym typeface="+mn-ea"/>
            </a:endParaRPr>
          </a:p>
          <a:p>
            <a:pPr marL="0" indent="0">
              <a:buNone/>
            </a:pPr>
            <a:r>
              <a:rPr lang="zh-CN" altLang="en-US">
                <a:sym typeface="+mn-ea"/>
              </a:rPr>
              <a:t>int num[5]={25,13}；</a:t>
            </a:r>
            <a:endParaRPr lang="zh-CN" altLang="en-US"/>
          </a:p>
          <a:p>
            <a:r>
              <a:rPr lang="zh-CN" altLang="en-US"/>
              <a:t>说明：</a:t>
            </a:r>
            <a:endParaRPr lang="zh-CN" altLang="en-US"/>
          </a:p>
          <a:p>
            <a:pPr lvl="1"/>
            <a:r>
              <a:rPr lang="zh-CN" altLang="en-US"/>
              <a:t>定义同时为数组元素赋值</a:t>
            </a:r>
            <a:endParaRPr lang="zh-CN" altLang="en-US"/>
          </a:p>
          <a:p>
            <a:pPr lvl="1"/>
            <a:r>
              <a:rPr lang="zh-CN" altLang="en-US"/>
              <a:t>若对所有元素赋值，可以省略数组长度</a:t>
            </a:r>
            <a:endParaRPr lang="zh-CN" altLang="en-US"/>
          </a:p>
          <a:p>
            <a:pPr lvl="1"/>
            <a:endParaRPr lang="zh-CN" altLang="en-US"/>
          </a:p>
        </p:txBody>
      </p:sp>
      <p:sp>
        <p:nvSpPr>
          <p:cNvPr id="3" name="文本占位符 2"/>
          <p:cNvSpPr>
            <a:spLocks noGrp="1"/>
          </p:cNvSpPr>
          <p:nvPr>
            <p:ph type="body" sz="quarter" idx="13"/>
          </p:nvPr>
        </p:nvSpPr>
        <p:spPr/>
        <p:txBody>
          <a:bodyPr/>
          <a:p>
            <a:r>
              <a:rPr lang="zh-CN" altLang="en-US"/>
              <a:t>数组的初始化</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数组元素引用：数组名[下标]</a:t>
            </a:r>
            <a:endParaRPr lang="zh-CN" altLang="en-US"/>
          </a:p>
          <a:p>
            <a:r>
              <a:rPr lang="zh-CN" altLang="en-US"/>
              <a:t>例如：</a:t>
            </a:r>
            <a:r>
              <a:rPr lang="en-US" altLang="zh-CN"/>
              <a:t>num[i+1]=num[i]*2;</a:t>
            </a:r>
            <a:endParaRPr lang="en-US" altLang="zh-CN"/>
          </a:p>
          <a:p>
            <a:r>
              <a:rPr lang="zh-CN" altLang="en-US"/>
              <a:t>说明：</a:t>
            </a:r>
            <a:endParaRPr lang="zh-CN" altLang="en-US"/>
          </a:p>
          <a:p>
            <a:pPr lvl="1"/>
            <a:r>
              <a:rPr lang="zh-CN" altLang="en-US"/>
              <a:t>数组下标从0开始，可以使用的范围为0~数组长度-1</a:t>
            </a:r>
            <a:endParaRPr lang="zh-CN" altLang="en-US"/>
          </a:p>
          <a:p>
            <a:pPr lvl="1"/>
            <a:r>
              <a:rPr lang="zh-CN" altLang="en-US"/>
              <a:t>注意数组下标不能越界</a:t>
            </a:r>
            <a:endParaRPr lang="zh-CN" altLang="en-US"/>
          </a:p>
          <a:p>
            <a:pPr lvl="1"/>
            <a:r>
              <a:rPr lang="zh-CN" altLang="en-US"/>
              <a:t>数组定义完成后，只能通过下标对数组每个元素进行单独的使用，而不能单独使用数组名对整个数组进行访问</a:t>
            </a:r>
            <a:endParaRPr lang="zh-CN" altLang="en-US"/>
          </a:p>
          <a:p>
            <a:pPr lvl="1"/>
            <a:endParaRPr lang="zh-CN" altLang="en-US"/>
          </a:p>
        </p:txBody>
      </p:sp>
      <p:sp>
        <p:nvSpPr>
          <p:cNvPr id="3" name="文本占位符 2"/>
          <p:cNvSpPr>
            <a:spLocks noGrp="1"/>
          </p:cNvSpPr>
          <p:nvPr>
            <p:ph type="body" sz="quarter" idx="13"/>
          </p:nvPr>
        </p:nvSpPr>
        <p:spPr/>
        <p:txBody>
          <a:bodyPr/>
          <a:p>
            <a:r>
              <a:rPr lang="zh-CN" altLang="en-US"/>
              <a:t>数组元素的引用</a:t>
            </a:r>
            <a:endParaRPr lang="zh-CN" altLang="en-US"/>
          </a:p>
        </p:txBody>
      </p:sp>
      <p:sp>
        <p:nvSpPr>
          <p:cNvPr id="100" name="文本框 99"/>
          <p:cNvSpPr txBox="1"/>
          <p:nvPr/>
        </p:nvSpPr>
        <p:spPr>
          <a:xfrm>
            <a:off x="1979930" y="5301615"/>
            <a:ext cx="5080000" cy="1568450"/>
          </a:xfrm>
          <a:prstGeom prst="rect">
            <a:avLst/>
          </a:prstGeom>
          <a:noFill/>
          <a:ln w="9525">
            <a:noFill/>
          </a:ln>
        </p:spPr>
        <p:txBody>
          <a:bodyPr>
            <a:spAutoFit/>
          </a:bodyPr>
          <a:p>
            <a:pPr marL="0" indent="266700"/>
            <a:r>
              <a:rPr lang="en-US" sz="2400" b="0">
                <a:latin typeface="Times New Roman" panose="02020603050405020304" pitchFamily="18" charset="0"/>
                <a:ea typeface="宋体" panose="02010600030101010101" pitchFamily="2" charset="-122"/>
              </a:rPr>
              <a:t>int num[5];    int i;    for(i=0;i&lt;5;i++)              num[i]=i*2;</a:t>
            </a:r>
            <a:endParaRPr lang="en-US" altLang="en-US" sz="2400" b="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6"/>
          </p:nvPr>
        </p:nvSpPr>
        <p:spPr/>
        <p:txBody>
          <a:bodyPr/>
          <a:p>
            <a:r>
              <a:rPr lang="en-US" altLang="zh-CN"/>
              <a:t>1</a:t>
            </a:r>
            <a:r>
              <a:t>、遍历数组</a:t>
            </a:r>
          </a:p>
        </p:txBody>
      </p:sp>
      <p:sp>
        <p:nvSpPr>
          <p:cNvPr id="4" name="内容占位符 3"/>
          <p:cNvSpPr>
            <a:spLocks noGrp="1"/>
          </p:cNvSpPr>
          <p:nvPr>
            <p:ph sz="quarter" idx="17"/>
          </p:nvPr>
        </p:nvSpPr>
        <p:spPr/>
        <p:txBody>
          <a:bodyPr/>
          <a:p>
            <a:r>
              <a:rPr lang="zh-CN" altLang="en-US"/>
              <a:t>【例 5</a:t>
            </a:r>
            <a:r>
              <a:rPr lang="en-US" altLang="zh-CN"/>
              <a:t>-</a:t>
            </a:r>
            <a:r>
              <a:rPr lang="zh-CN" altLang="en-US"/>
              <a:t>2】键盘输入一个班级人数n，以及n个学生《C语言程序设计》的分数，请编写程序对成绩进行分析，即统计最高分、最低分、平均分以及及格比例。</a:t>
            </a:r>
            <a:endParaRPr lang="zh-CN" altLang="en-US"/>
          </a:p>
          <a:p>
            <a:pPr marL="342900" indent="-342900">
              <a:buFont typeface="Arial" panose="020B0604020202020204" pitchFamily="34" charset="0"/>
              <a:buChar char="•"/>
            </a:pPr>
            <a:r>
              <a:rPr lang="zh-CN" altLang="en-US"/>
              <a:t>分析</a:t>
            </a:r>
            <a:endParaRPr lang="zh-CN" altLang="en-US"/>
          </a:p>
          <a:p>
            <a:pPr marL="800100" lvl="1" indent="-342900">
              <a:buFont typeface="Arial" panose="020B0604020202020204" pitchFamily="34" charset="0"/>
              <a:buChar char="•"/>
            </a:pPr>
            <a:r>
              <a:rPr lang="en-US" altLang="zh-CN" sz="2400"/>
              <a:t>n</a:t>
            </a:r>
            <a:r>
              <a:rPr lang="zh-CN" altLang="en-US" sz="2400"/>
              <a:t>个学生成绩需要记录，所以使用数组</a:t>
            </a:r>
            <a:endParaRPr lang="zh-CN" altLang="en-US" sz="2400"/>
          </a:p>
          <a:p>
            <a:pPr marL="800100" lvl="1" indent="-342900">
              <a:buFont typeface="Arial" panose="020B0604020202020204" pitchFamily="34" charset="0"/>
              <a:buChar char="•"/>
            </a:pPr>
            <a:r>
              <a:rPr lang="zh-CN" altLang="en-US" sz="2400"/>
              <a:t>分析时，需要遍历所有学生成绩，通过数组下标的变化实现对数组元素的遍历</a:t>
            </a:r>
            <a:endParaRPr lang="zh-CN" altLang="en-US" sz="2400"/>
          </a:p>
          <a:p>
            <a:pPr marL="800100" lvl="1" indent="-342900">
              <a:buFont typeface="Arial" panose="020B0604020202020204" pitchFamily="34" charset="0"/>
              <a:buChar char="•"/>
            </a:pPr>
            <a:r>
              <a:rPr lang="zh-CN" altLang="en-US" sz="2400"/>
              <a:t>程序分为三部分设计：数据输入、找最大最小、输出结果</a:t>
            </a:r>
            <a:endParaRPr lang="zh-CN" altLang="en-US" sz="2400"/>
          </a:p>
        </p:txBody>
      </p:sp>
      <p:sp>
        <p:nvSpPr>
          <p:cNvPr id="5" name="文本占位符 4"/>
          <p:cNvSpPr>
            <a:spLocks noGrp="1"/>
          </p:cNvSpPr>
          <p:nvPr>
            <p:ph type="body" sz="quarter" idx="13"/>
          </p:nvPr>
        </p:nvSpPr>
        <p:spPr/>
        <p:txBody>
          <a:bodyPr/>
          <a:p>
            <a:r>
              <a:rPr>
                <a:sym typeface="+mn-ea"/>
              </a:rPr>
              <a:t>使用一维数组解决问题</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heme/theme1.xml><?xml version="1.0" encoding="utf-8"?>
<a:theme xmlns:a="http://schemas.openxmlformats.org/drawingml/2006/main" name="C教材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a:spPr>
      <a:bodyPr anchor="ctr"/>
      <a:lstStyle>
        <a:defPPr algn="ctr" eaLnBrk="1" fontAlgn="auto" hangingPunct="1">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13987</Words>
  <Application>WPS 演示</Application>
  <PresentationFormat>全屏显示(4:3)</PresentationFormat>
  <Paragraphs>856</Paragraphs>
  <Slides>55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7</vt:i4>
      </vt:variant>
      <vt:variant>
        <vt:lpstr>幻灯片标题</vt:lpstr>
      </vt:variant>
      <vt:variant>
        <vt:i4>55</vt:i4>
      </vt:variant>
    </vt:vector>
  </HeadingPairs>
  <TitlesOfParts>
    <vt:vector size="70" baseType="lpstr">
      <vt:lpstr>Arial</vt:lpstr>
      <vt:lpstr>宋体</vt:lpstr>
      <vt:lpstr>Wingdings</vt:lpstr>
      <vt:lpstr>Calibri</vt:lpstr>
      <vt:lpstr>微软雅黑</vt:lpstr>
      <vt:lpstr>Times New Roman</vt:lpstr>
      <vt:lpstr>Arial Unicode MS</vt:lpstr>
      <vt:lpstr>C教材模版</vt:lpstr>
      <vt:lpstr>Visio.Drawing.15</vt:lpstr>
      <vt:lpstr>Visio.Drawing.15</vt:lpstr>
      <vt:lpstr>Visio.Drawing.15</vt:lpstr>
      <vt:lpstr>Visio.Drawing.15</vt:lpstr>
      <vt:lpstr>Visio.Drawing.15</vt:lpstr>
      <vt:lpstr>Visio.Drawing.15</vt:lpstr>
      <vt:lpstr>Visio.Drawing.15</vt:lpstr>
      <vt:lpstr>第5章 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远山 林</dc:creator>
  <cp:lastModifiedBy>WangCuiqing</cp:lastModifiedBy>
  <cp:revision>18</cp:revision>
  <dcterms:created xsi:type="dcterms:W3CDTF">2024-07-31T14:49:00Z</dcterms:created>
  <dcterms:modified xsi:type="dcterms:W3CDTF">2024-08-04T10:19:18Z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F0E76E27184B42F1A5FD477323A186EE_13</vt:lpwstr>
  </property>
  <property fmtid="{D5CDD505-2E9C-101B-9397-08002B2CF9AE}" pid="3" name="KSOProductBuildVer">
    <vt:lpwstr>2052-11.8.6.8810</vt:lpwstr>
  </property>
</Properties>
</file>