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26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D3AAE0-7626-4E28-991E-4211FF64D9DB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ys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6D7"/>
    <a:srgbClr val="C5C9D9"/>
    <a:srgbClr val="C5D7DB"/>
    <a:srgbClr val="C4DDD3"/>
    <a:srgbClr val="C4DFC4"/>
    <a:srgbClr val="D5E0C4"/>
    <a:srgbClr val="C5D2DA"/>
    <a:srgbClr val="C5D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5244" autoAdjust="0"/>
  </p:normalViewPr>
  <p:slideViewPr>
    <p:cSldViewPr>
      <p:cViewPr varScale="1">
        <p:scale>
          <a:sx n="105" d="100"/>
          <a:sy n="105" d="100"/>
        </p:scale>
        <p:origin x="11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itchFamily="34" charset="-122"/>
            <a:ea typeface="微软雅黑" pitchFamily="34" charset="-122"/>
          </a:endParaRPr>
        </a:p>
      </dgm:t>
    </dgm:pt>
    <dgm:pt modelId="{0260C1D6-D8C0-4294-ABE8-A60A10B53602}" type="par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D50981F3-679B-4CE9-9AA5-41FC05F778CF}" type="sib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itchFamily="34" charset="-122"/>
            <a:ea typeface="微软雅黑" pitchFamily="34" charset="-122"/>
          </a:endParaRPr>
        </a:p>
      </dgm:t>
    </dgm:pt>
    <dgm:pt modelId="{0260C1D6-D8C0-4294-ABE8-A60A10B53602}" type="par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D50981F3-679B-4CE9-9AA5-41FC05F778CF}" type="sib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itchFamily="34" charset="-122"/>
            <a:ea typeface="微软雅黑" pitchFamily="34" charset="-122"/>
          </a:endParaRPr>
        </a:p>
      </dgm:t>
    </dgm:pt>
    <dgm:pt modelId="{0260C1D6-D8C0-4294-ABE8-A60A10B53602}" type="par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D50981F3-679B-4CE9-9AA5-41FC05F778CF}" type="sib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itchFamily="34" charset="-122"/>
            <a:ea typeface="微软雅黑" pitchFamily="34" charset="-122"/>
          </a:endParaRPr>
        </a:p>
      </dgm:t>
    </dgm:pt>
    <dgm:pt modelId="{0260C1D6-D8C0-4294-ABE8-A60A10B53602}" type="par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D50981F3-679B-4CE9-9AA5-41FC05F778CF}" type="sib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itchFamily="34" charset="-122"/>
            <a:ea typeface="微软雅黑" pitchFamily="34" charset="-122"/>
          </a:endParaRPr>
        </a:p>
      </dgm:t>
    </dgm:pt>
    <dgm:pt modelId="{0260C1D6-D8C0-4294-ABE8-A60A10B53602}" type="par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D50981F3-679B-4CE9-9AA5-41FC05F778CF}" type="sib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itchFamily="34" charset="-122"/>
            <a:ea typeface="微软雅黑" pitchFamily="34" charset="-122"/>
          </a:endParaRPr>
        </a:p>
      </dgm:t>
    </dgm:pt>
    <dgm:pt modelId="{0260C1D6-D8C0-4294-ABE8-A60A10B53602}" type="par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D50981F3-679B-4CE9-9AA5-41FC05F778CF}" type="sib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2004-D88D-40DD-8850-F001CB09A20D}">
      <dsp:nvSpPr>
        <dsp:cNvPr id="0" name=""/>
        <dsp:cNvSpPr/>
      </dsp:nvSpPr>
      <dsp:spPr>
        <a:xfrm>
          <a:off x="0" y="0"/>
          <a:ext cx="8429684" cy="76815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i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98" y="37498"/>
        <a:ext cx="8354688" cy="693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2004-D88D-40DD-8850-F001CB09A20D}">
      <dsp:nvSpPr>
        <dsp:cNvPr id="0" name=""/>
        <dsp:cNvSpPr/>
      </dsp:nvSpPr>
      <dsp:spPr>
        <a:xfrm>
          <a:off x="0" y="0"/>
          <a:ext cx="8429684" cy="76815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i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98" y="37498"/>
        <a:ext cx="8354688" cy="693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2004-D88D-40DD-8850-F001CB09A20D}">
      <dsp:nvSpPr>
        <dsp:cNvPr id="0" name=""/>
        <dsp:cNvSpPr/>
      </dsp:nvSpPr>
      <dsp:spPr>
        <a:xfrm>
          <a:off x="0" y="0"/>
          <a:ext cx="8429684" cy="76815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i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98" y="37498"/>
        <a:ext cx="8354688" cy="693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2004-D88D-40DD-8850-F001CB09A20D}">
      <dsp:nvSpPr>
        <dsp:cNvPr id="0" name=""/>
        <dsp:cNvSpPr/>
      </dsp:nvSpPr>
      <dsp:spPr>
        <a:xfrm>
          <a:off x="0" y="0"/>
          <a:ext cx="8429684" cy="76815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i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98" y="37498"/>
        <a:ext cx="8354688" cy="6931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2004-D88D-40DD-8850-F001CB09A20D}">
      <dsp:nvSpPr>
        <dsp:cNvPr id="0" name=""/>
        <dsp:cNvSpPr/>
      </dsp:nvSpPr>
      <dsp:spPr>
        <a:xfrm>
          <a:off x="0" y="0"/>
          <a:ext cx="8429684" cy="76815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i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98" y="37498"/>
        <a:ext cx="8354688" cy="6931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2004-D88D-40DD-8850-F001CB09A20D}">
      <dsp:nvSpPr>
        <dsp:cNvPr id="0" name=""/>
        <dsp:cNvSpPr/>
      </dsp:nvSpPr>
      <dsp:spPr>
        <a:xfrm>
          <a:off x="0" y="0"/>
          <a:ext cx="8429684" cy="76815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i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98" y="37498"/>
        <a:ext cx="8354688" cy="693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AF469D7-9704-476B-A1A3-99055D35411A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8423DFC-B605-4D42-9250-06D4EC6F78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50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423DFC-B605-4D42-9250-06D4EC6F7893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203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423DFC-B605-4D42-9250-06D4EC6F7893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039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423DFC-B605-4D42-9250-06D4EC6F7893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215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423DFC-B605-4D42-9250-06D4EC6F7893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319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423DFC-B605-4D42-9250-06D4EC6F7893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246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423DFC-B605-4D42-9250-06D4EC6F7893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9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423DFC-B605-4D42-9250-06D4EC6F7893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41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423DFC-B605-4D42-9250-06D4EC6F7893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43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423DFC-B605-4D42-9250-06D4EC6F7893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5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423DFC-B605-4D42-9250-06D4EC6F7893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308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423DFC-B605-4D42-9250-06D4EC6F7893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8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423DFC-B605-4D42-9250-06D4EC6F7893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27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423DFC-B605-4D42-9250-06D4EC6F7893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0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423DFC-B605-4D42-9250-06D4EC6F7893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676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423DFC-B605-4D42-9250-06D4EC6F7893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90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423DFC-B605-4D42-9250-06D4EC6F7893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8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6006-6E46-4CA8-96A3-D6458F4D5A6E}" type="datetimeFigureOut">
              <a:rPr lang="zh-CN" altLang="en-US"/>
              <a:pPr>
                <a:defRPr/>
              </a:pPr>
              <a:t>2024/8/4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15A6F-E5BE-426E-BFC9-36067E6ECE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699356"/>
            <a:ext cx="9144000" cy="235743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4071938"/>
            <a:ext cx="9144000" cy="2143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562473"/>
            <a:ext cx="7772400" cy="794519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8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27384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115616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7"/>
          </p:nvPr>
        </p:nvSpPr>
        <p:spPr>
          <a:xfrm>
            <a:off x="539750" y="1412776"/>
            <a:ext cx="8352730" cy="4752528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Wingdings" pitchFamily="2" charset="2"/>
              <a:buChar char="u"/>
              <a:defRPr lang="zh-CN" altLang="en-US" sz="2400" b="1" kern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Box 5"/>
          <p:cNvSpPr txBox="1">
            <a:spLocks noChangeArrowheads="1"/>
          </p:cNvSpPr>
          <p:nvPr userDrawn="1"/>
        </p:nvSpPr>
        <p:spPr bwMode="auto">
          <a:xfrm>
            <a:off x="539552" y="252016"/>
            <a:ext cx="7715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本章目标</a:t>
            </a:r>
          </a:p>
        </p:txBody>
      </p:sp>
    </p:spTree>
    <p:extLst>
      <p:ext uri="{BB962C8B-B14F-4D97-AF65-F5344CB8AC3E}">
        <p14:creationId xmlns:p14="http://schemas.microsoft.com/office/powerpoint/2010/main" val="296571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CB323-F620-4644-9494-E0DFD0D416D1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ACEE8-EB98-4E99-880E-BF0E6F84E9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75CBA-D54D-4247-9F79-41D9CCF397BB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B340-0BF3-4BA7-B8B7-F7AEB1E206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4016E-217A-4D0E-8109-7EE50AE4A469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ECCF0-497A-42FA-A5C5-C1768B70E0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1B1E6-975C-4995-BA48-8A11475CA287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4BBA2-7C7A-46B8-85E5-1B2AA0ADF5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EB262-796A-4EAB-8117-941E1DECB007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35BF1-C40C-427B-BA2E-0D60139A96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35DDB-9E60-4152-A276-6A6D27EF1695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840C2-35A9-46B8-8B02-E8590DB140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E0AB-D52B-41E3-B8E1-395D9F792D5A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47634-BB17-46D9-97A5-CBA193115D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3D7E5-8E84-4755-9663-CFD559248EBC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0F7D1-9964-4500-8246-AB21152938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DB9C1-9FF6-4A7E-A098-3B8CD955C87F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4C8D0-82BA-4D04-AD80-02B0309B41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31409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269-7237-4991-B999-69FAD7B14795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3CFA-1859-4545-B29B-55381A7A0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535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269-7237-4991-B999-69FAD7B14795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3CFA-1859-4545-B29B-55381A7A0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658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269-7237-4991-B999-69FAD7B14795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3CFA-1859-4545-B29B-55381A7A0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650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269-7237-4991-B999-69FAD7B14795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3CFA-1859-4545-B29B-55381A7A0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35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269-7237-4991-B999-69FAD7B14795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3CFA-1859-4545-B29B-55381A7A0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756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269-7237-4991-B999-69FAD7B14795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3CFA-1859-4545-B29B-55381A7A0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65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269-7237-4991-B999-69FAD7B14795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3CFA-1859-4545-B29B-55381A7A0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939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269-7237-4991-B999-69FAD7B14795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3CFA-1859-4545-B29B-55381A7A0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5258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269-7237-4991-B999-69FAD7B14795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3CFA-1859-4545-B29B-55381A7A0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17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269-7237-4991-B999-69FAD7B14795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3CFA-1859-4545-B29B-55381A7A0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16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5" name="图示 14"/>
          <p:cNvGraphicFramePr/>
          <p:nvPr userDrawn="1">
            <p:extLst>
              <p:ext uri="{D42A27DB-BD31-4B8C-83A1-F6EECF244321}">
                <p14:modId xmlns:p14="http://schemas.microsoft.com/office/powerpoint/2010/main" val="503445764"/>
              </p:ext>
            </p:extLst>
          </p:nvPr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611561" y="1252155"/>
            <a:ext cx="4392488" cy="504701"/>
          </a:xfrm>
        </p:spPr>
        <p:txBody>
          <a:bodyPr/>
          <a:lstStyle>
            <a:lvl1pPr marL="0" indent="0">
              <a:buNone/>
              <a:defRPr lang="zh-CN" altLang="en-US" sz="2400" b="1" i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7"/>
          </p:nvPr>
        </p:nvSpPr>
        <p:spPr>
          <a:xfrm>
            <a:off x="539552" y="2060848"/>
            <a:ext cx="8247290" cy="38155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445860-8612-F97E-6845-3EFE5E763B7D}"/>
              </a:ext>
            </a:extLst>
          </p:cNvPr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A312-F33A-3CA9-3592-6DC72B332FDC}"/>
              </a:ext>
            </a:extLst>
          </p:cNvPr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B3D5BBD0-51FB-F875-FA8E-480899DF50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9875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269-7237-4991-B999-69FAD7B14795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3CFA-1859-4545-B29B-55381A7A0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3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级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539750" y="1988840"/>
            <a:ext cx="8280400" cy="4248472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lang="zh-CN" altLang="en-US" sz="24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71550" indent="-514350">
              <a:lnSpc>
                <a:spcPct val="150000"/>
              </a:lnSpc>
              <a:buFont typeface="Wingdings" panose="05000000000000000000" pitchFamily="2" charset="2"/>
              <a:buChar char="ü"/>
              <a:defRPr sz="2200"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02FA5AA-F121-D09F-F9BC-7140EBD6031B}"/>
              </a:ext>
            </a:extLst>
          </p:cNvPr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5D82E1-C8DB-03BE-9344-4E39FA10053D}"/>
              </a:ext>
            </a:extLst>
          </p:cNvPr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46BBA011-C3B5-7E44-4580-965A8E712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DE809D4B-FCFE-6618-859E-3074FC44E4F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25950044"/>
              </p:ext>
            </p:extLst>
          </p:nvPr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文本占位符 12">
            <a:extLst>
              <a:ext uri="{FF2B5EF4-FFF2-40B4-BE49-F238E27FC236}">
                <a16:creationId xmlns:a16="http://schemas.microsoft.com/office/drawing/2014/main" id="{037294EB-6F8C-392B-85D6-BCAA4C65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7992887" cy="504701"/>
          </a:xfrm>
        </p:spPr>
        <p:txBody>
          <a:bodyPr/>
          <a:lstStyle>
            <a:lvl1pPr marL="0" indent="0"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502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程序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C3ECA4F-EFC8-7E08-74CA-FEDB601282DE}"/>
              </a:ext>
            </a:extLst>
          </p:cNvPr>
          <p:cNvCxnSpPr>
            <a:cxnSpLocks/>
          </p:cNvCxnSpPr>
          <p:nvPr userDrawn="1"/>
        </p:nvCxnSpPr>
        <p:spPr>
          <a:xfrm>
            <a:off x="4427984" y="1916832"/>
            <a:ext cx="0" cy="436090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占位符 20"/>
          <p:cNvSpPr>
            <a:spLocks noGrp="1"/>
          </p:cNvSpPr>
          <p:nvPr>
            <p:ph type="body" sz="quarter" idx="17"/>
          </p:nvPr>
        </p:nvSpPr>
        <p:spPr>
          <a:xfrm>
            <a:off x="179512" y="1988840"/>
            <a:ext cx="4104456" cy="4288895"/>
          </a:xfrm>
        </p:spPr>
        <p:txBody>
          <a:bodyPr/>
          <a:lstStyle>
            <a:lvl1pPr marL="0" indent="0">
              <a:buNone/>
              <a:defRPr lang="zh-CN" altLang="en-US" sz="1600" kern="1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8"/>
          </p:nvPr>
        </p:nvSpPr>
        <p:spPr>
          <a:xfrm>
            <a:off x="4572000" y="1988840"/>
            <a:ext cx="4104456" cy="4288895"/>
          </a:xfrm>
        </p:spPr>
        <p:txBody>
          <a:bodyPr/>
          <a:lstStyle>
            <a:lvl1pPr marL="0" indent="0">
              <a:buNone/>
              <a:defRPr lang="zh-CN" altLang="en-US" sz="1600" kern="1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C7EB2B-B792-F210-11CA-EDC232F0EB00}"/>
              </a:ext>
            </a:extLst>
          </p:cNvPr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40702A-36FE-BF34-F188-C70B332809C8}"/>
              </a:ext>
            </a:extLst>
          </p:cNvPr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6A12C65A-1ECA-3733-B01B-CF37548DE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BC22DBD0-16D7-5637-CB1F-CE10DE49EC0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273503521"/>
              </p:ext>
            </p:extLst>
          </p:nvPr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EB3578EC-9381-BB52-D036-966B545A95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7992887" cy="504701"/>
          </a:xfrm>
        </p:spPr>
        <p:txBody>
          <a:bodyPr/>
          <a:lstStyle>
            <a:lvl1pPr marL="0" indent="0"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805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两级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C3ECA4F-EFC8-7E08-74CA-FEDB601282DE}"/>
              </a:ext>
            </a:extLst>
          </p:cNvPr>
          <p:cNvCxnSpPr/>
          <p:nvPr userDrawn="1"/>
        </p:nvCxnSpPr>
        <p:spPr>
          <a:xfrm>
            <a:off x="4427984" y="2060848"/>
            <a:ext cx="0" cy="4104456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占位符 39"/>
          <p:cNvSpPr>
            <a:spLocks noGrp="1"/>
          </p:cNvSpPr>
          <p:nvPr>
            <p:ph type="body" sz="quarter" idx="19"/>
          </p:nvPr>
        </p:nvSpPr>
        <p:spPr>
          <a:xfrm>
            <a:off x="323850" y="2132856"/>
            <a:ext cx="3960813" cy="2016224"/>
          </a:xfr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2"/>
              </a:buBlip>
              <a:defRPr kumimoji="0" lang="zh-CN" altLang="en-US" sz="2400" b="1" i="0" u="none" strike="noStrike" kern="0" cap="none" spc="0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ct val="150000"/>
              </a:lnSpc>
              <a:buFont typeface="Wingdings" pitchFamily="2" charset="2"/>
              <a:buChar char="Ø"/>
              <a:defRPr kumimoji="0" lang="zh-CN" altLang="en-US" sz="220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20"/>
          </p:nvPr>
        </p:nvSpPr>
        <p:spPr>
          <a:xfrm>
            <a:off x="4559821" y="2132856"/>
            <a:ext cx="3960813" cy="2016224"/>
          </a:xfr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2"/>
              </a:buBlip>
              <a:defRPr kumimoji="0" lang="zh-CN" altLang="en-US" sz="2400" b="1" i="0" u="none" strike="noStrike" kern="0" cap="none" spc="0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ct val="150000"/>
              </a:lnSpc>
              <a:buFont typeface="Wingdings" pitchFamily="2" charset="2"/>
              <a:buChar char="Ø"/>
              <a:defRPr kumimoji="0" lang="zh-CN" altLang="en-US" sz="220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98DB55-05BD-C636-68EE-3C4F2C0152C5}"/>
              </a:ext>
            </a:extLst>
          </p:cNvPr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76F21D-1A3B-741A-8B5D-8817B5829C98}"/>
              </a:ext>
            </a:extLst>
          </p:cNvPr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0FF4BDD8-6F8D-54E4-A8F0-2733E6EFA7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AAB37769-9A95-D1C0-94D3-3ACB926574D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51466902"/>
              </p:ext>
            </p:extLst>
          </p:nvPr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0E6B0A3E-EF62-F3CD-2796-053B7FA437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7992887" cy="504701"/>
          </a:xfrm>
        </p:spPr>
        <p:txBody>
          <a:bodyPr/>
          <a:lstStyle>
            <a:lvl1pPr marL="0" indent="0"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2108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323850" y="2059657"/>
            <a:ext cx="8496300" cy="4177655"/>
          </a:xfrm>
        </p:spPr>
        <p:txBody>
          <a:bodyPr/>
          <a:lstStyle>
            <a:lvl1pPr>
              <a:lnSpc>
                <a:spcPct val="150000"/>
              </a:lnSpc>
              <a:defRPr lang="zh-CN" altLang="en-US" sz="2400" b="1" kern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ct val="150000"/>
              </a:lnSpc>
              <a:buFont typeface="Arial" pitchFamily="34" charset="0"/>
              <a:buChar char="•"/>
              <a:defRPr lang="zh-CN" altLang="en-US" sz="24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37ECB9-7D51-D8F4-A0F7-5FAFCE19977F}"/>
              </a:ext>
            </a:extLst>
          </p:cNvPr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D4EB76-D036-A1BE-7F23-75C70CD7CC93}"/>
              </a:ext>
            </a:extLst>
          </p:cNvPr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02288E44-8C82-BD76-2BCC-17B70526D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aphicFrame>
        <p:nvGraphicFramePr>
          <p:cNvPr id="18" name="图示 17">
            <a:extLst>
              <a:ext uri="{FF2B5EF4-FFF2-40B4-BE49-F238E27FC236}">
                <a16:creationId xmlns:a16="http://schemas.microsoft.com/office/drawing/2014/main" id="{82FD220C-3877-6037-6EDC-9009E3AC1AA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73482942"/>
              </p:ext>
            </p:extLst>
          </p:nvPr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文本占位符 12">
            <a:extLst>
              <a:ext uri="{FF2B5EF4-FFF2-40B4-BE49-F238E27FC236}">
                <a16:creationId xmlns:a16="http://schemas.microsoft.com/office/drawing/2014/main" id="{0E53FDD7-E8B5-34E3-CCE7-1B95C481A7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7992887" cy="504701"/>
          </a:xfrm>
        </p:spPr>
        <p:txBody>
          <a:bodyPr/>
          <a:lstStyle>
            <a:lvl1pPr marL="0" indent="0"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085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字下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7"/>
          </p:nvPr>
        </p:nvSpPr>
        <p:spPr>
          <a:xfrm>
            <a:off x="539750" y="2091818"/>
            <a:ext cx="8280722" cy="1553082"/>
          </a:xfrm>
        </p:spPr>
        <p:txBody>
          <a:bodyPr/>
          <a:lstStyle>
            <a:lvl1pPr>
              <a:defRPr lang="zh-CN" altLang="en-US" sz="2400" b="1" kern="1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7" name="内容占位符 46"/>
          <p:cNvSpPr>
            <a:spLocks noGrp="1"/>
          </p:cNvSpPr>
          <p:nvPr>
            <p:ph sz="quarter" idx="18"/>
          </p:nvPr>
        </p:nvSpPr>
        <p:spPr>
          <a:xfrm>
            <a:off x="539750" y="3789040"/>
            <a:ext cx="8280721" cy="2232348"/>
          </a:xfrm>
        </p:spPr>
        <p:txBody>
          <a:bodyPr/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20C22B-97F2-05DA-C7FC-FC64D644B1D1}"/>
              </a:ext>
            </a:extLst>
          </p:cNvPr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BB0E08-CFAD-7C42-1D81-2A7F777154AC}"/>
              </a:ext>
            </a:extLst>
          </p:cNvPr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C6BB1AE6-C714-3D5F-B255-273C321A7D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6CA121E6-6277-179B-B32B-77B3C0B6F61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73482942"/>
              </p:ext>
            </p:extLst>
          </p:nvPr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8A3B705D-D54B-F322-6CB2-FFE08BD388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7992887" cy="504701"/>
          </a:xfrm>
        </p:spPr>
        <p:txBody>
          <a:bodyPr/>
          <a:lstStyle>
            <a:lvl1pPr marL="0" indent="0"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60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章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27384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115616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7"/>
          </p:nvPr>
        </p:nvSpPr>
        <p:spPr>
          <a:xfrm>
            <a:off x="539750" y="1412776"/>
            <a:ext cx="8352730" cy="4752528"/>
          </a:xfrm>
        </p:spPr>
        <p:txBody>
          <a:bodyPr/>
          <a:lstStyle>
            <a:lvl1pPr>
              <a:lnSpc>
                <a:spcPct val="150000"/>
              </a:lnSpc>
              <a:buFont typeface="+mj-lt"/>
              <a:buAutoNum type="arabicPeriod"/>
              <a:defRPr lang="zh-CN" altLang="en-US" sz="2800" b="1" kern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Box 5"/>
          <p:cNvSpPr txBox="1">
            <a:spLocks noChangeArrowheads="1"/>
          </p:cNvSpPr>
          <p:nvPr userDrawn="1"/>
        </p:nvSpPr>
        <p:spPr bwMode="auto">
          <a:xfrm>
            <a:off x="539552" y="252016"/>
            <a:ext cx="7715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本章小结</a:t>
            </a:r>
          </a:p>
        </p:txBody>
      </p:sp>
    </p:spTree>
    <p:extLst>
      <p:ext uri="{BB962C8B-B14F-4D97-AF65-F5344CB8AC3E}">
        <p14:creationId xmlns:p14="http://schemas.microsoft.com/office/powerpoint/2010/main" val="313838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6ED159C-1A6F-47B8-BAC2-AA324F133C9B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57CFEFE-8A8B-4519-9E22-38B8C8759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  <p:sldLayoutId id="2147483661" r:id="rId5"/>
    <p:sldLayoutId id="2147483664" r:id="rId6"/>
    <p:sldLayoutId id="2147483662" r:id="rId7"/>
    <p:sldLayoutId id="2147483663" r:id="rId8"/>
    <p:sldLayoutId id="2147483667" r:id="rId9"/>
    <p:sldLayoutId id="2147483668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zh-CN" altLang="en-US" sz="4000" b="1" kern="1200" dirty="0">
          <a:solidFill>
            <a:schemeClr val="bg1"/>
          </a:solidFill>
          <a:latin typeface="Calibri" pitchFamily="34" charset="0"/>
          <a:ea typeface="宋体" pitchFamily="2" charset="-122"/>
          <a:cs typeface="+mn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36269-7237-4991-B999-69FAD7B14795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33CFA-1859-4545-B29B-55381A7A0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7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 函数</a:t>
            </a:r>
          </a:p>
        </p:txBody>
      </p:sp>
    </p:spTree>
    <p:extLst>
      <p:ext uri="{BB962C8B-B14F-4D97-AF65-F5344CB8AC3E}">
        <p14:creationId xmlns:p14="http://schemas.microsoft.com/office/powerpoint/2010/main" val="3828910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506A5D-B0D9-756D-566A-483D439024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3528" y="1844824"/>
            <a:ext cx="3816416" cy="4680520"/>
          </a:xfrm>
        </p:spPr>
        <p:txBody>
          <a:bodyPr/>
          <a:lstStyle/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kern="100" dirty="0">
                <a:cs typeface="Times New Roman" panose="02020603050405020304" pitchFamily="18" charset="0"/>
              </a:rPr>
              <a:t>1.</a:t>
            </a:r>
            <a:r>
              <a:rPr lang="zh-CN" altLang="en-US" sz="1800" kern="100" dirty="0">
                <a:cs typeface="Times New Roman" panose="02020603050405020304" pitchFamily="18" charset="0"/>
              </a:rPr>
              <a:t>数组元素作函数参数</a:t>
            </a:r>
            <a:endParaRPr lang="en-US" altLang="zh-CN" sz="1800" kern="100" dirty="0">
              <a:cs typeface="Times New Roman" panose="02020603050405020304" pitchFamily="18" charset="0"/>
            </a:endParaRP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Judge(int k){</a:t>
            </a: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if(k%2) return 1;  /*</a:t>
            </a:r>
            <a:r>
              <a:rPr lang="zh-CN" altLang="en-US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奇数*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else return 0;    /*</a:t>
            </a:r>
            <a:r>
              <a:rPr lang="zh-CN" altLang="en-US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偶数 *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 </a:t>
            </a: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a[7]={2,3,4,5,6,7,8},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SumOdd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=0,SumEven=0; /*</a:t>
            </a:r>
            <a:r>
              <a:rPr lang="zh-CN" altLang="en-US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奇偶数求和变量 *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=0;i&lt;7;i++)</a:t>
            </a: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endParaRPr lang="en-US" altLang="zh-CN" sz="2000" kern="100" dirty="0">
              <a:cs typeface="Times New Roman" panose="02020603050405020304" pitchFamily="18" charset="0"/>
            </a:endParaRP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endParaRPr lang="zh-CN" altLang="en-US" sz="200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卫星舱系统重心在哪里</a:t>
            </a:r>
            <a:r>
              <a:rPr lang="zh-CN" altLang="en-US" dirty="0"/>
              <a:t>？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6.2.2 </a:t>
            </a:r>
            <a:r>
              <a:rPr lang="zh-CN" altLang="en-US" dirty="0"/>
              <a:t>数组作函数参数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A176E87-3184-C22D-8E4C-0EF4D55665CE}"/>
              </a:ext>
            </a:extLst>
          </p:cNvPr>
          <p:cNvCxnSpPr/>
          <p:nvPr/>
        </p:nvCxnSpPr>
        <p:spPr>
          <a:xfrm>
            <a:off x="4355976" y="2025352"/>
            <a:ext cx="0" cy="4572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658F1ADB-5758-F443-4196-68CE332A0314}"/>
              </a:ext>
            </a:extLst>
          </p:cNvPr>
          <p:cNvSpPr txBox="1">
            <a:spLocks/>
          </p:cNvSpPr>
          <p:nvPr/>
        </p:nvSpPr>
        <p:spPr bwMode="auto">
          <a:xfrm>
            <a:off x="4644016" y="1997224"/>
            <a:ext cx="381641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lang="zh-CN" altLang="en-US" sz="24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71550" indent="-5143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4670" indent="0" eaLnBrk="0" hangingPunct="0"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(Judge(a[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]))/* </a:t>
            </a:r>
            <a:r>
              <a:rPr lang="zh-CN" altLang="en-US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的元素做函数参数*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534670" indent="0" eaLnBrk="0" hangingPunct="0"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SumOdd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+=a[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  </a:t>
            </a:r>
          </a:p>
          <a:p>
            <a:pPr marL="534670" indent="0" eaLnBrk="0" hangingPunct="0"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</a:t>
            </a:r>
          </a:p>
          <a:p>
            <a:pPr marL="534670" indent="0" eaLnBrk="0" hangingPunct="0"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SumEven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+=a[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534670" indent="0" eaLnBrk="0" hangingPunct="0"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printf("</a:t>
            </a:r>
            <a:r>
              <a:rPr lang="zh-CN" altLang="en-US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奇数和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=%4d\n</a:t>
            </a:r>
            <a:r>
              <a:rPr lang="zh-CN" altLang="en-US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偶数和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=%4d\n",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SumOdd,SumEven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534670" indent="0" eaLnBrk="0" hangingPunct="0"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 </a:t>
            </a:r>
          </a:p>
          <a:p>
            <a:pPr marL="534670" indent="0" eaLnBrk="0" hangingPunct="0"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endParaRPr lang="en-US" altLang="zh-CN" sz="2000" kern="100" dirty="0">
              <a:cs typeface="Times New Roman" panose="02020603050405020304" pitchFamily="18" charset="0"/>
            </a:endParaRP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endParaRPr lang="en-US" sz="200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133F094-201B-D3B9-38D5-38BC4AE4F511}"/>
              </a:ext>
            </a:extLst>
          </p:cNvPr>
          <p:cNvSpPr/>
          <p:nvPr/>
        </p:nvSpPr>
        <p:spPr>
          <a:xfrm>
            <a:off x="5220072" y="5805264"/>
            <a:ext cx="2376264" cy="72008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F50B19-31F6-354B-AD05-9A51CF2F4049}"/>
              </a:ext>
            </a:extLst>
          </p:cNvPr>
          <p:cNvSpPr txBox="1"/>
          <p:nvPr/>
        </p:nvSpPr>
        <p:spPr>
          <a:xfrm>
            <a:off x="5364088" y="587727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奇数和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15</a:t>
            </a:r>
          </a:p>
          <a:p>
            <a:pPr algn="ctr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偶数和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20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77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506A5D-B0D9-756D-566A-483D439024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504" y="1835696"/>
            <a:ext cx="3888430" cy="5013176"/>
          </a:xfrm>
        </p:spPr>
        <p:txBody>
          <a:bodyPr/>
          <a:lstStyle/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kern="100" dirty="0">
                <a:cs typeface="Times New Roman" panose="02020603050405020304" pitchFamily="18" charset="0"/>
              </a:rPr>
              <a:t>2.</a:t>
            </a:r>
            <a:r>
              <a:rPr lang="zh-CN" altLang="en-US" sz="1800" kern="100" dirty="0">
                <a:cs typeface="Times New Roman" panose="02020603050405020304" pitchFamily="18" charset="0"/>
              </a:rPr>
              <a:t>数组名作函数参数</a:t>
            </a:r>
            <a:endParaRPr lang="en-US" altLang="zh-CN" sz="1800" b="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max(int b[][3]){ 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m,i,j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m=b[0][0];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=0;i&lt;3;i++)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for(j=0;j&lt;3;j++)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if(b[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][j]&gt;m)m=b[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m;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endParaRPr lang="en-US" altLang="zh-CN" sz="2000" kern="100" dirty="0">
              <a:cs typeface="Times New Roman" panose="02020603050405020304" pitchFamily="18" charset="0"/>
            </a:endParaRP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endParaRPr lang="zh-CN" altLang="en-US" sz="200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卫星舱系统重心在哪里</a:t>
            </a:r>
            <a:r>
              <a:rPr lang="zh-CN" altLang="en-US" dirty="0"/>
              <a:t>？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6.2.2 </a:t>
            </a:r>
            <a:r>
              <a:rPr lang="zh-CN" altLang="en-US" dirty="0"/>
              <a:t>数组作函数参数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455909CB-BB7F-66B6-09FE-DC0370A698D6}"/>
              </a:ext>
            </a:extLst>
          </p:cNvPr>
          <p:cNvSpPr txBox="1">
            <a:spLocks/>
          </p:cNvSpPr>
          <p:nvPr/>
        </p:nvSpPr>
        <p:spPr bwMode="auto">
          <a:xfrm>
            <a:off x="4211960" y="1960712"/>
            <a:ext cx="4680520" cy="2151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lang="zh-CN" altLang="en-US" sz="24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71550" indent="-5143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 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a[3][3]={-8,2,3,4,-5,13,6,7,10};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printf("</a:t>
            </a:r>
            <a:r>
              <a:rPr lang="zh-CN" altLang="en-US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数组最大元素的值：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%4d\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n",max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(a));  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 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58030FA-BD16-A3B4-455E-AD01A050927D}"/>
              </a:ext>
            </a:extLst>
          </p:cNvPr>
          <p:cNvCxnSpPr>
            <a:cxnSpLocks/>
          </p:cNvCxnSpPr>
          <p:nvPr/>
        </p:nvCxnSpPr>
        <p:spPr>
          <a:xfrm>
            <a:off x="4355976" y="2060848"/>
            <a:ext cx="0" cy="313184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01CAFC1-A973-73DC-95B8-1A252C06C8F5}"/>
              </a:ext>
            </a:extLst>
          </p:cNvPr>
          <p:cNvSpPr/>
          <p:nvPr/>
        </p:nvSpPr>
        <p:spPr>
          <a:xfrm>
            <a:off x="5004048" y="4211960"/>
            <a:ext cx="2808312" cy="72008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AC0F69-1EF8-9C01-6848-E20A8FA19817}"/>
              </a:ext>
            </a:extLst>
          </p:cNvPr>
          <p:cNvSpPr txBox="1"/>
          <p:nvPr/>
        </p:nvSpPr>
        <p:spPr>
          <a:xfrm>
            <a:off x="4716016" y="434668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数组最大元素的值：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剪去对角 16">
            <a:extLst>
              <a:ext uri="{FF2B5EF4-FFF2-40B4-BE49-F238E27FC236}">
                <a16:creationId xmlns:a16="http://schemas.microsoft.com/office/drawing/2014/main" id="{E77A5BBB-C314-D50D-1F62-C70F74A3F7D5}"/>
              </a:ext>
            </a:extLst>
          </p:cNvPr>
          <p:cNvSpPr/>
          <p:nvPr/>
        </p:nvSpPr>
        <p:spPr>
          <a:xfrm>
            <a:off x="827584" y="5373216"/>
            <a:ext cx="7200799" cy="1368152"/>
          </a:xfrm>
          <a:prstGeom prst="snip2Diag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C29414-A925-F6B4-FD1D-927F1D9E0B49}"/>
              </a:ext>
            </a:extLst>
          </p:cNvPr>
          <p:cNvSpPr txBox="1"/>
          <p:nvPr/>
        </p:nvSpPr>
        <p:spPr>
          <a:xfrm>
            <a:off x="1079611" y="5507588"/>
            <a:ext cx="6696743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实参和形参的传递方式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kern="100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数组元素：单向值传递。</a:t>
            </a:r>
            <a:r>
              <a:rPr lang="en-US" altLang="zh-CN" b="1" kern="100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     </a:t>
            </a:r>
            <a:r>
              <a:rPr lang="zh-CN" altLang="en-US" b="1" kern="100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数组名：地址传递。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46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7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506A5D-B0D9-756D-566A-483D439024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1988840"/>
            <a:ext cx="8280400" cy="424847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kern="100" dirty="0">
                <a:cs typeface="Times New Roman" panose="02020603050405020304" pitchFamily="18" charset="0"/>
              </a:rPr>
              <a:t>定义：将程序的控制权转移到函数。</a:t>
            </a:r>
            <a:endParaRPr lang="en-US" altLang="zh-CN" kern="100" dirty="0"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kern="100" dirty="0">
                <a:cs typeface="Times New Roman" panose="02020603050405020304" pitchFamily="18" charset="0"/>
              </a:rPr>
              <a:t>目的：代码复用，提高程序结构的可读性和维护性。</a:t>
            </a:r>
            <a:endParaRPr lang="zh-CN" altLang="en-US" kern="1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卫星舱系统重心在哪里</a:t>
            </a:r>
            <a:r>
              <a:rPr lang="zh-CN" altLang="en-US" dirty="0"/>
              <a:t>？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6.2.3 </a:t>
            </a:r>
            <a:r>
              <a:rPr lang="zh-CN" altLang="en-US" dirty="0"/>
              <a:t>嵌套调用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547A45-2DA3-4079-AE65-3EC0F0A7F264}"/>
              </a:ext>
            </a:extLst>
          </p:cNvPr>
          <p:cNvSpPr txBox="1"/>
          <p:nvPr/>
        </p:nvSpPr>
        <p:spPr>
          <a:xfrm>
            <a:off x="163354" y="3084134"/>
            <a:ext cx="4211960" cy="346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stdio.h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Powers(int m, int n){ </a:t>
            </a: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int j, p=1;</a:t>
            </a: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for (j=1; j&lt;=n;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j++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p=p*m;</a:t>
            </a: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return(p);</a:t>
            </a: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Sum(int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a,int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b) {   </a:t>
            </a: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int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s=0;</a:t>
            </a:r>
          </a:p>
          <a:p>
            <a:pPr>
              <a:lnSpc>
                <a:spcPct val="140000"/>
              </a:lnSpc>
            </a:pPr>
            <a:r>
              <a:rPr lang="en-US" altLang="zh-CN" sz="1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E4A5960-DB72-64C3-3919-2092ED96DBF1}"/>
              </a:ext>
            </a:extLst>
          </p:cNvPr>
          <p:cNvCxnSpPr>
            <a:cxnSpLocks/>
          </p:cNvCxnSpPr>
          <p:nvPr/>
        </p:nvCxnSpPr>
        <p:spPr>
          <a:xfrm>
            <a:off x="4355976" y="3106611"/>
            <a:ext cx="0" cy="349074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8FD7A15-1FBC-659E-6616-0E0174C26A42}"/>
              </a:ext>
            </a:extLst>
          </p:cNvPr>
          <p:cNvSpPr txBox="1"/>
          <p:nvPr/>
        </p:nvSpPr>
        <p:spPr>
          <a:xfrm>
            <a:off x="4248472" y="3061704"/>
            <a:ext cx="4211960" cy="346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for(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=1;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&lt;=b;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++)</a:t>
            </a: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s=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s+Powers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i,a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return(s);</a:t>
            </a: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main( ) {</a:t>
            </a: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int sum, n=6, k=2;  </a:t>
            </a: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printf("sum: %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d",Sum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k,n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));</a:t>
            </a: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return 0;</a:t>
            </a: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140000"/>
              </a:lnSpc>
            </a:pPr>
            <a:r>
              <a:rPr lang="en-US" altLang="zh-CN" sz="1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1286582-AACC-737A-77A2-E8FB810D6955}"/>
              </a:ext>
            </a:extLst>
          </p:cNvPr>
          <p:cNvSpPr/>
          <p:nvPr/>
        </p:nvSpPr>
        <p:spPr>
          <a:xfrm>
            <a:off x="5220072" y="5805264"/>
            <a:ext cx="2376264" cy="72008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316D408-08F1-B80F-BC96-D2A0E49DD212}"/>
              </a:ext>
            </a:extLst>
          </p:cNvPr>
          <p:cNvSpPr txBox="1"/>
          <p:nvPr/>
        </p:nvSpPr>
        <p:spPr>
          <a:xfrm>
            <a:off x="5364088" y="5877272"/>
            <a:ext cx="216024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sum=:  91</a:t>
            </a:r>
          </a:p>
        </p:txBody>
      </p:sp>
    </p:spTree>
    <p:extLst>
      <p:ext uri="{BB962C8B-B14F-4D97-AF65-F5344CB8AC3E}">
        <p14:creationId xmlns:p14="http://schemas.microsoft.com/office/powerpoint/2010/main" val="406519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506A5D-B0D9-756D-566A-483D439024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180528" y="1900871"/>
            <a:ext cx="4464496" cy="4696481"/>
          </a:xfrm>
        </p:spPr>
        <p:txBody>
          <a:bodyPr/>
          <a:lstStyle/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fac(int n){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t=1;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if(n==1||n==0)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t=1;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else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t=n*fac(n-1); 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t;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 ){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n;   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printf("</a:t>
            </a:r>
            <a:r>
              <a:rPr lang="zh-CN" altLang="en-US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请输入包裹的个数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\n");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endParaRPr lang="en-US" altLang="zh-CN" sz="1800" b="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/>
              <a:t>卫星舱内包裹排列问题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6.3.1 </a:t>
            </a:r>
            <a:r>
              <a:rPr lang="zh-CN" altLang="en-US" dirty="0"/>
              <a:t>程序解析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8302369-6A72-584A-C330-FDFF4A1198EC}"/>
              </a:ext>
            </a:extLst>
          </p:cNvPr>
          <p:cNvCxnSpPr/>
          <p:nvPr/>
        </p:nvCxnSpPr>
        <p:spPr>
          <a:xfrm>
            <a:off x="4355976" y="2025352"/>
            <a:ext cx="0" cy="4572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B68A615-7807-BE96-3FAA-DD67692230B9}"/>
              </a:ext>
            </a:extLst>
          </p:cNvPr>
          <p:cNvSpPr txBox="1">
            <a:spLocks/>
          </p:cNvSpPr>
          <p:nvPr/>
        </p:nvSpPr>
        <p:spPr bwMode="auto">
          <a:xfrm>
            <a:off x="4067944" y="1900871"/>
            <a:ext cx="5040560" cy="1888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lang="zh-CN" altLang="en-US" sz="24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71550" indent="-5143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d",&amp;n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=fac(n);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printf("</a:t>
            </a:r>
            <a:r>
              <a:rPr lang="zh-CN" altLang="en-US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系统重心总数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946252F3-2DC7-117D-722D-9D36F1C81403}"/>
              </a:ext>
            </a:extLst>
          </p:cNvPr>
          <p:cNvSpPr/>
          <p:nvPr/>
        </p:nvSpPr>
        <p:spPr>
          <a:xfrm>
            <a:off x="5004048" y="4221088"/>
            <a:ext cx="3168352" cy="2304256"/>
          </a:xfrm>
          <a:prstGeom prst="foldedCorne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E4116F-066B-46D3-E621-E10E15848702}"/>
              </a:ext>
            </a:extLst>
          </p:cNvPr>
          <p:cNvSpPr txBox="1"/>
          <p:nvPr/>
        </p:nvSpPr>
        <p:spPr>
          <a:xfrm>
            <a:off x="5148064" y="4293096"/>
            <a:ext cx="2880320" cy="21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在上例中，</a:t>
            </a:r>
            <a:r>
              <a:rPr lang="en-US" altLang="zh-CN" dirty="0">
                <a:latin typeface="+mj-ea"/>
                <a:ea typeface="+mj-ea"/>
              </a:rPr>
              <a:t>fac(int n)</a:t>
            </a:r>
            <a:r>
              <a:rPr lang="zh-CN" altLang="en-US" dirty="0">
                <a:latin typeface="+mj-ea"/>
                <a:ea typeface="+mj-ea"/>
              </a:rPr>
              <a:t>函数内部出现了调用</a:t>
            </a:r>
            <a:r>
              <a:rPr lang="en-US" altLang="zh-CN" dirty="0">
                <a:latin typeface="+mj-ea"/>
                <a:ea typeface="+mj-ea"/>
              </a:rPr>
              <a:t>fac(n-1)</a:t>
            </a:r>
            <a:r>
              <a:rPr lang="zh-CN" altLang="en-US" dirty="0">
                <a:latin typeface="+mj-ea"/>
                <a:ea typeface="+mj-ea"/>
              </a:rPr>
              <a:t>，即</a:t>
            </a:r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</a:rPr>
              <a:t>函数自己调用自己的情况，这种调用称为递归调用。</a:t>
            </a:r>
          </a:p>
        </p:txBody>
      </p:sp>
    </p:spTree>
    <p:extLst>
      <p:ext uri="{BB962C8B-B14F-4D97-AF65-F5344CB8AC3E}">
        <p14:creationId xmlns:p14="http://schemas.microsoft.com/office/powerpoint/2010/main" val="310888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/>
              <a:t>卫星舱内包裹排列问题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6.3.2 </a:t>
            </a:r>
            <a:r>
              <a:rPr lang="zh-CN" altLang="en-US" dirty="0"/>
              <a:t>阶乘方法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19B7FBD-99FA-507C-3959-CB110E27F1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阶乘的数学定义：</a:t>
            </a:r>
            <a:r>
              <a:rPr lang="en-US" altLang="zh-CN" dirty="0"/>
              <a:t>n</a:t>
            </a:r>
            <a:r>
              <a:rPr lang="zh-CN" altLang="en-US" dirty="0"/>
              <a:t>的阶乘是所有小于等于</a:t>
            </a:r>
            <a:r>
              <a:rPr lang="en-US" altLang="zh-CN" dirty="0"/>
              <a:t>n</a:t>
            </a:r>
            <a:r>
              <a:rPr lang="zh-CN" altLang="en-US" dirty="0"/>
              <a:t>的正整数的乘积。</a:t>
            </a:r>
            <a:endParaRPr lang="en-US" altLang="zh-CN" dirty="0"/>
          </a:p>
          <a:p>
            <a:r>
              <a:rPr lang="zh-CN" altLang="en-US" dirty="0"/>
              <a:t>符号：</a:t>
            </a:r>
            <a:r>
              <a:rPr lang="en-US" altLang="zh-CN" dirty="0"/>
              <a:t>n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zh-CN" altLang="en-US" dirty="0"/>
              <a:t>公式：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BBE2471-1A9C-06FF-7A0B-CD7208FE6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653386"/>
            <a:ext cx="51530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9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/>
              <a:t>卫星舱内包裹排列问题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6.3.3 </a:t>
            </a:r>
            <a:r>
              <a:rPr lang="zh-CN" altLang="en-US" dirty="0"/>
              <a:t>递归调用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19B7FBD-99FA-507C-3959-CB110E27F1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定义：在被调函数体中直接或间接调用该函数本身，称为函数的递归调用。</a:t>
            </a:r>
            <a:endParaRPr lang="en-US" altLang="zh-CN" dirty="0"/>
          </a:p>
          <a:p>
            <a:r>
              <a:rPr lang="zh-CN" altLang="en-US" dirty="0"/>
              <a:t>分类：</a:t>
            </a:r>
            <a:endParaRPr lang="en-US" altLang="zh-CN" dirty="0"/>
          </a:p>
          <a:p>
            <a:pPr>
              <a:buFont typeface="Wingdings 2" panose="05020102010507070707" pitchFamily="18" charset="2"/>
              <a:buChar char="P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直接递归调用：                         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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间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接递归调用：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 2" panose="05020102010507070707" pitchFamily="18" charset="2"/>
              <a:buChar char="P"/>
            </a:pPr>
            <a:endParaRPr lang="en-US" altLang="zh-CN" dirty="0"/>
          </a:p>
          <a:p>
            <a:pPr>
              <a:buFont typeface="Wingdings 2" panose="05020102010507070707" pitchFamily="18" charset="2"/>
              <a:buChar char="P"/>
            </a:pPr>
            <a:endParaRPr lang="en-US" altLang="zh-CN" dirty="0"/>
          </a:p>
          <a:p>
            <a:pPr marL="0" indent="0">
              <a:buNone/>
            </a:pPr>
            <a:endParaRPr lang="en-US" altLang="zh-CN" sz="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B828C76-03C5-5439-DA74-EB68B4629AF9}"/>
              </a:ext>
            </a:extLst>
          </p:cNvPr>
          <p:cNvGrpSpPr/>
          <p:nvPr/>
        </p:nvGrpSpPr>
        <p:grpSpPr>
          <a:xfrm>
            <a:off x="971600" y="4653133"/>
            <a:ext cx="2448272" cy="2215386"/>
            <a:chOff x="2160" y="10488"/>
            <a:chExt cx="2160" cy="2094"/>
          </a:xfrm>
        </p:grpSpPr>
        <p:sp>
          <p:nvSpPr>
            <p:cNvPr id="5" name="Rectangle 272">
              <a:extLst>
                <a:ext uri="{FF2B5EF4-FFF2-40B4-BE49-F238E27FC236}">
                  <a16:creationId xmlns:a16="http://schemas.microsoft.com/office/drawing/2014/main" id="{80D6F69C-A8B5-2723-FE94-D34794CF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10488"/>
              <a:ext cx="126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indent="127000" algn="ctr"/>
              <a:r>
                <a:rPr lang="en-US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fac</a:t>
              </a:r>
              <a:r>
                <a:rPr 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函数</a:t>
              </a:r>
            </a:p>
          </p:txBody>
        </p:sp>
        <p:sp>
          <p:nvSpPr>
            <p:cNvPr id="6" name="Rectangle 273">
              <a:extLst>
                <a:ext uri="{FF2B5EF4-FFF2-40B4-BE49-F238E27FC236}">
                  <a16:creationId xmlns:a16="http://schemas.microsoft.com/office/drawing/2014/main" id="{4E8C4202-F737-0F21-3D0B-4AD7501D8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11580"/>
              <a:ext cx="126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0" tIns="46800" rIns="0" bIns="45720" anchor="ctr" anchorCtr="0" upright="1">
              <a:noAutofit/>
            </a:bodyPr>
            <a:lstStyle/>
            <a:p>
              <a:pPr indent="127000" algn="ctr"/>
              <a:r>
                <a:rPr 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调用</a:t>
              </a:r>
              <a:r>
                <a:rPr lang="en-US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fac</a:t>
              </a:r>
              <a:r>
                <a:rPr 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函数</a:t>
              </a:r>
            </a:p>
          </p:txBody>
        </p:sp>
        <p:cxnSp>
          <p:nvCxnSpPr>
            <p:cNvPr id="7" name="Line 274">
              <a:extLst>
                <a:ext uri="{FF2B5EF4-FFF2-40B4-BE49-F238E27FC236}">
                  <a16:creationId xmlns:a16="http://schemas.microsoft.com/office/drawing/2014/main" id="{C8F333FE-14C5-4DF5-55C2-AB2B9CF0A8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60" y="10956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8" name="Line 275">
              <a:extLst>
                <a:ext uri="{FF2B5EF4-FFF2-40B4-BE49-F238E27FC236}">
                  <a16:creationId xmlns:a16="http://schemas.microsoft.com/office/drawing/2014/main" id="{C753E25A-1CDD-65FE-10BD-9AA8F1F58C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00" y="11892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9" name="Line 276">
              <a:extLst>
                <a:ext uri="{FF2B5EF4-FFF2-40B4-BE49-F238E27FC236}">
                  <a16:creationId xmlns:a16="http://schemas.microsoft.com/office/drawing/2014/main" id="{914B02BD-F88F-0175-0363-F2F06BBBEB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140" y="10800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11" name="Line 277">
              <a:extLst>
                <a:ext uri="{FF2B5EF4-FFF2-40B4-BE49-F238E27FC236}">
                  <a16:creationId xmlns:a16="http://schemas.microsoft.com/office/drawing/2014/main" id="{7855C0A4-1A1C-8951-1C16-604E5284EF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600" y="1080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3" name="Text Box 278">
              <a:extLst>
                <a:ext uri="{FF2B5EF4-FFF2-40B4-BE49-F238E27FC236}">
                  <a16:creationId xmlns:a16="http://schemas.microsoft.com/office/drawing/2014/main" id="{6E14BC53-B441-A734-579F-3900C7355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2122"/>
              <a:ext cx="2160" cy="460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228600" algn="ctr"/>
              <a:r>
                <a:rPr lang="zh-CN" sz="1600" kern="100" dirty="0">
                  <a:solidFill>
                    <a:srgbClr val="C000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直接递归调用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C3024E0-ED36-AD2F-5601-DD382B69AA89}"/>
              </a:ext>
            </a:extLst>
          </p:cNvPr>
          <p:cNvGrpSpPr/>
          <p:nvPr/>
        </p:nvGrpSpPr>
        <p:grpSpPr>
          <a:xfrm>
            <a:off x="4974363" y="4700742"/>
            <a:ext cx="2910006" cy="2040456"/>
            <a:chOff x="2340" y="7368"/>
            <a:chExt cx="3960" cy="2837"/>
          </a:xfrm>
        </p:grpSpPr>
        <p:sp>
          <p:nvSpPr>
            <p:cNvPr id="15" name="Rectangle 280">
              <a:extLst>
                <a:ext uri="{FF2B5EF4-FFF2-40B4-BE49-F238E27FC236}">
                  <a16:creationId xmlns:a16="http://schemas.microsoft.com/office/drawing/2014/main" id="{79A169D5-2AB0-9BE3-7627-0A60D3F4B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" y="7680"/>
              <a:ext cx="126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indent="127000" algn="ctr"/>
              <a:r>
                <a:rPr lang="en-US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函数</a:t>
              </a:r>
            </a:p>
          </p:txBody>
        </p:sp>
        <p:sp>
          <p:nvSpPr>
            <p:cNvPr id="16" name="Rectangle 281">
              <a:extLst>
                <a:ext uri="{FF2B5EF4-FFF2-40B4-BE49-F238E27FC236}">
                  <a16:creationId xmlns:a16="http://schemas.microsoft.com/office/drawing/2014/main" id="{626905BA-FE03-0274-5C5A-8B9FC36F4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8671"/>
              <a:ext cx="1902" cy="6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indent="127000" algn="ctr"/>
              <a:r>
                <a:rPr 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调用</a:t>
              </a:r>
              <a:r>
                <a:rPr lang="en-US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函数</a:t>
              </a:r>
            </a:p>
          </p:txBody>
        </p:sp>
        <p:cxnSp>
          <p:nvCxnSpPr>
            <p:cNvPr id="17" name="Line 282">
              <a:extLst>
                <a:ext uri="{FF2B5EF4-FFF2-40B4-BE49-F238E27FC236}">
                  <a16:creationId xmlns:a16="http://schemas.microsoft.com/office/drawing/2014/main" id="{C14645BC-C49D-19D9-54EA-3BD8DBE46B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0" y="8162"/>
              <a:ext cx="0" cy="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8" name="Text Box 283">
              <a:extLst>
                <a:ext uri="{FF2B5EF4-FFF2-40B4-BE49-F238E27FC236}">
                  <a16:creationId xmlns:a16="http://schemas.microsoft.com/office/drawing/2014/main" id="{7429B405-9E1B-48BC-9DC3-011236DF8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9660"/>
              <a:ext cx="2520" cy="545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228600" algn="ctr"/>
              <a:r>
                <a:rPr lang="zh-CN" sz="1600" kern="100" dirty="0">
                  <a:solidFill>
                    <a:srgbClr val="C000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间接递归调用</a:t>
              </a:r>
            </a:p>
          </p:txBody>
        </p:sp>
        <p:sp>
          <p:nvSpPr>
            <p:cNvPr id="19" name="Rectangle 284">
              <a:extLst>
                <a:ext uri="{FF2B5EF4-FFF2-40B4-BE49-F238E27FC236}">
                  <a16:creationId xmlns:a16="http://schemas.microsoft.com/office/drawing/2014/main" id="{41BF65BF-B6E2-1A19-3CE8-EEE07FCE5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7680"/>
              <a:ext cx="126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indent="127000" algn="ctr"/>
              <a:r>
                <a:rPr lang="en-US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函数</a:t>
              </a:r>
            </a:p>
          </p:txBody>
        </p:sp>
        <p:sp>
          <p:nvSpPr>
            <p:cNvPr id="20" name="Rectangle 285">
              <a:extLst>
                <a:ext uri="{FF2B5EF4-FFF2-40B4-BE49-F238E27FC236}">
                  <a16:creationId xmlns:a16="http://schemas.microsoft.com/office/drawing/2014/main" id="{735190B2-2337-6311-BB11-5E407E4AE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8671"/>
              <a:ext cx="1882" cy="6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indent="127000" algn="ctr"/>
              <a:r>
                <a:rPr 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调用</a:t>
              </a:r>
              <a:r>
                <a:rPr lang="en-US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函数</a:t>
              </a:r>
            </a:p>
          </p:txBody>
        </p:sp>
        <p:cxnSp>
          <p:nvCxnSpPr>
            <p:cNvPr id="21" name="Line 286">
              <a:extLst>
                <a:ext uri="{FF2B5EF4-FFF2-40B4-BE49-F238E27FC236}">
                  <a16:creationId xmlns:a16="http://schemas.microsoft.com/office/drawing/2014/main" id="{38BD16C6-DA8B-10F9-DA8C-B017CBF987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127" y="8006"/>
              <a:ext cx="553" cy="6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22" name="Line 287">
              <a:extLst>
                <a:ext uri="{FF2B5EF4-FFF2-40B4-BE49-F238E27FC236}">
                  <a16:creationId xmlns:a16="http://schemas.microsoft.com/office/drawing/2014/main" id="{01E332C4-4226-9943-3B05-A554CDF97D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00" y="8162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23" name="Line 288">
              <a:extLst>
                <a:ext uri="{FF2B5EF4-FFF2-40B4-BE49-F238E27FC236}">
                  <a16:creationId xmlns:a16="http://schemas.microsoft.com/office/drawing/2014/main" id="{EBB42C52-9327-6444-10F5-81297943B1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2" y="9084"/>
              <a:ext cx="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24" name="Line 289">
              <a:extLst>
                <a:ext uri="{FF2B5EF4-FFF2-40B4-BE49-F238E27FC236}">
                  <a16:creationId xmlns:a16="http://schemas.microsoft.com/office/drawing/2014/main" id="{3C87753D-11C9-8ECC-08E3-CB0221F93A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300" y="7368"/>
              <a:ext cx="0" cy="17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25" name="Line 290">
              <a:extLst>
                <a:ext uri="{FF2B5EF4-FFF2-40B4-BE49-F238E27FC236}">
                  <a16:creationId xmlns:a16="http://schemas.microsoft.com/office/drawing/2014/main" id="{E5F95CB7-5F88-688C-5A3B-15A643C8BF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340" y="7368"/>
              <a:ext cx="3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26" name="Line 291">
              <a:extLst>
                <a:ext uri="{FF2B5EF4-FFF2-40B4-BE49-F238E27FC236}">
                  <a16:creationId xmlns:a16="http://schemas.microsoft.com/office/drawing/2014/main" id="{C654760B-26D9-21CC-B3DB-AB96BC1C2D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40" y="7368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27" name="Line 292">
              <a:extLst>
                <a:ext uri="{FF2B5EF4-FFF2-40B4-BE49-F238E27FC236}">
                  <a16:creationId xmlns:a16="http://schemas.microsoft.com/office/drawing/2014/main" id="{9A2CA3CB-01D1-3452-26E9-32253F1107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40" y="799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1839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506A5D-B0D9-756D-566A-483D439024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3528" y="2420888"/>
            <a:ext cx="3816416" cy="4680520"/>
          </a:xfrm>
        </p:spPr>
        <p:txBody>
          <a:bodyPr/>
          <a:lstStyle/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sum(int n){</a:t>
            </a: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s;</a:t>
            </a: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if(n==1)</a:t>
            </a: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s=1;</a:t>
            </a: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else</a:t>
            </a: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s=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n+sum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(n-1);  </a:t>
            </a: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s;</a:t>
            </a: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endParaRPr lang="en-US" altLang="zh-CN" sz="2000" kern="100" dirty="0">
              <a:cs typeface="Times New Roman" panose="02020603050405020304" pitchFamily="18" charset="0"/>
            </a:endParaRP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endParaRPr lang="zh-CN" altLang="en-US" sz="200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/>
              <a:t>卫星舱内包裹排列问题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6.3.3 </a:t>
            </a:r>
            <a:r>
              <a:rPr lang="zh-CN" altLang="en-US" dirty="0"/>
              <a:t>递归调用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A176E87-3184-C22D-8E4C-0EF4D55665CE}"/>
              </a:ext>
            </a:extLst>
          </p:cNvPr>
          <p:cNvCxnSpPr>
            <a:cxnSpLocks/>
          </p:cNvCxnSpPr>
          <p:nvPr/>
        </p:nvCxnSpPr>
        <p:spPr>
          <a:xfrm>
            <a:off x="4355976" y="2492896"/>
            <a:ext cx="0" cy="4104456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658F1ADB-5758-F443-4196-68CE332A0314}"/>
              </a:ext>
            </a:extLst>
          </p:cNvPr>
          <p:cNvSpPr txBox="1">
            <a:spLocks/>
          </p:cNvSpPr>
          <p:nvPr/>
        </p:nvSpPr>
        <p:spPr bwMode="auto">
          <a:xfrm>
            <a:off x="4644016" y="2501280"/>
            <a:ext cx="3816416" cy="337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lang="zh-CN" altLang="en-US" sz="24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71550" indent="-5143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 ){</a:t>
            </a: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 n;    </a:t>
            </a: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printf("</a:t>
            </a:r>
            <a:r>
              <a:rPr lang="zh-CN" altLang="en-US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请输入累加上限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n\n");</a:t>
            </a: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d",&amp;n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printf("sum=%d\</a:t>
            </a:r>
            <a:r>
              <a:rPr lang="en-US" altLang="zh-CN" sz="18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n",sum</a:t>
            </a: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(n));</a:t>
            </a: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8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endParaRPr lang="en-US" altLang="zh-CN" sz="2000" kern="100" dirty="0">
              <a:cs typeface="Times New Roman" panose="02020603050405020304" pitchFamily="18" charset="0"/>
            </a:endParaRP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endParaRPr lang="en-US" sz="200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133F094-201B-D3B9-38D5-38BC4AE4F511}"/>
              </a:ext>
            </a:extLst>
          </p:cNvPr>
          <p:cNvSpPr/>
          <p:nvPr/>
        </p:nvSpPr>
        <p:spPr>
          <a:xfrm>
            <a:off x="5004058" y="5530006"/>
            <a:ext cx="2808292" cy="127059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F50B19-31F6-354B-AD05-9A51CF2F4049}"/>
              </a:ext>
            </a:extLst>
          </p:cNvPr>
          <p:cNvSpPr txBox="1"/>
          <p:nvPr/>
        </p:nvSpPr>
        <p:spPr>
          <a:xfrm>
            <a:off x="5364088" y="5703639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请输入累加上限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Sum=5050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3C25AB-C302-3FF3-1D61-B572E18C5EF5}"/>
              </a:ext>
            </a:extLst>
          </p:cNvPr>
          <p:cNvSpPr txBox="1"/>
          <p:nvPr/>
        </p:nvSpPr>
        <p:spPr>
          <a:xfrm>
            <a:off x="323528" y="1997224"/>
            <a:ext cx="806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670" indent="0" eaLnBrk="0" hangingPunct="0"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zh-CN" altLang="en-US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6-13 </a:t>
            </a:r>
            <a:r>
              <a:rPr lang="zh-CN" altLang="en-US" sz="1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利用递归调用，计算</a:t>
            </a:r>
            <a:r>
              <a:rPr lang="en-US" altLang="zh-CN" sz="1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sum=1+2+3+…+99+100</a:t>
            </a:r>
            <a:r>
              <a:rPr lang="zh-CN" altLang="en-US" sz="1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b="1" kern="1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0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506A5D-B0D9-756D-566A-483D439024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180528" y="1872208"/>
            <a:ext cx="4464496" cy="5085184"/>
          </a:xfrm>
        </p:spPr>
        <p:txBody>
          <a:bodyPr/>
          <a:lstStyle/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Pi 3.1415926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n=4;       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g[4];  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Gravity(double Density[],int Radius[],int Height[]){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g[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]=9.8*Density[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]*Pi*Radius[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]*Radius[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]*Height[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]/1e6;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GravityCentre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Density[],int Radius[],int Height[],int x[],int y[]){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double 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SumX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=0,SumY=0,SumG=0.;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float 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xc,yc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Gravity(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Density,Radius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Height);  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6.4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函数数据共享</a:t>
            </a:r>
            <a:r>
              <a:rPr lang="zh-CN" altLang="en-US" dirty="0"/>
              <a:t>问题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6.4.1 </a:t>
            </a:r>
            <a:r>
              <a:rPr lang="zh-CN" altLang="en-US" dirty="0"/>
              <a:t>程序解析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8302369-6A72-584A-C330-FDFF4A1198EC}"/>
              </a:ext>
            </a:extLst>
          </p:cNvPr>
          <p:cNvCxnSpPr/>
          <p:nvPr/>
        </p:nvCxnSpPr>
        <p:spPr>
          <a:xfrm>
            <a:off x="4355976" y="2025352"/>
            <a:ext cx="0" cy="4572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B68A615-7807-BE96-3FAA-DD67692230B9}"/>
              </a:ext>
            </a:extLst>
          </p:cNvPr>
          <p:cNvSpPr txBox="1">
            <a:spLocks/>
          </p:cNvSpPr>
          <p:nvPr/>
        </p:nvSpPr>
        <p:spPr bwMode="auto">
          <a:xfrm>
            <a:off x="4067944" y="1844824"/>
            <a:ext cx="504056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lang="zh-CN" altLang="en-US" sz="24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71550" indent="-5143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SumX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+=x[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]*g[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SumY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+=y[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]*g[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SumG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+=g[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		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xc=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SumX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SumG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SumY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SumG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printf("xc=%.1fmm  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=%.1fmm\n",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xc,yc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char** 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double D[]={7.874,8.96,4.54,7.44}; 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R[]={50,60,80,20};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H[]={100,200,800,500};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x[]={-100,-150,50,105};  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y[]={-100,75,50,-75};    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GravityCentre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3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D,R,H,x,y</a:t>
            </a: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printf("g1=%.3lfN\ng2=%.3lfN\ng3=%.3lfN\ng4=%.3lfN",g[0],g[1],g[2],g[3]);      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3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300" b="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03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6.4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函数数据共享</a:t>
            </a:r>
            <a:r>
              <a:rPr lang="zh-CN" altLang="en-US" dirty="0"/>
              <a:t>问题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6.4.2 </a:t>
            </a:r>
            <a:r>
              <a:rPr lang="zh-CN" altLang="en-US" dirty="0"/>
              <a:t>变量的作用域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19B7FBD-99FA-507C-3959-CB110E27F1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局部变量：</a:t>
            </a:r>
            <a:r>
              <a:rPr lang="zh-CN" altLang="en-US" dirty="0">
                <a:sym typeface="Wingdings 2" panose="05020102010507070707" pitchFamily="18" charset="2"/>
              </a:rPr>
              <a:t>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定义：在函数或代码块内部定义的变量。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sym typeface="Wingdings 2" panose="05020102010507070707" pitchFamily="18" charset="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		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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作用范围：仅在定义它的函数或代码块内部有效。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  <a:sym typeface="Wingdings 2" panose="05020102010507070707" pitchFamily="18" charset="2"/>
            </a:endParaRPr>
          </a:p>
          <a:p>
            <a:pPr marL="457200" lvl="1" indent="0"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		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生命周期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：从声明开始到函数或代码块结束。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/>
              <a:t>全局变量：</a:t>
            </a:r>
            <a:r>
              <a:rPr lang="zh-CN" altLang="en-US" dirty="0">
                <a:sym typeface="Wingdings 2" panose="05020102010507070707" pitchFamily="18" charset="2"/>
              </a:rPr>
              <a:t>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定义：在所有函数外部定义的变量。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	</a:t>
            </a:r>
          </a:p>
          <a:p>
            <a:pPr marL="457200" lvl="1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		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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作用范围：从定义开始到程序结束。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  <a:sym typeface="Wingdings 2" panose="05020102010507070707" pitchFamily="18" charset="2"/>
            </a:endParaRPr>
          </a:p>
          <a:p>
            <a:pPr marL="457200" lvl="1" indent="0"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		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生命周期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：从程序开始到程序结束。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 2" panose="05020102010507070707" pitchFamily="18" charset="2"/>
              <a:buChar char="P"/>
            </a:pPr>
            <a:endParaRPr lang="en-US" altLang="zh-CN" dirty="0"/>
          </a:p>
          <a:p>
            <a:pPr>
              <a:buFont typeface="Wingdings 2" panose="05020102010507070707" pitchFamily="18" charset="2"/>
              <a:buChar char="P"/>
            </a:pPr>
            <a:endParaRPr lang="en-US" altLang="zh-CN" dirty="0"/>
          </a:p>
          <a:p>
            <a:pPr marL="0" indent="0">
              <a:buNone/>
            </a:pPr>
            <a:endParaRPr lang="en-US" altLang="zh-CN" sz="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419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6.4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函数数据共享</a:t>
            </a:r>
            <a:r>
              <a:rPr lang="zh-CN" altLang="en-US" dirty="0"/>
              <a:t>问题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6.4.3 </a:t>
            </a:r>
            <a:r>
              <a:rPr lang="zh-CN" altLang="en-US" dirty="0"/>
              <a:t>变量的存储类型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19B7FBD-99FA-507C-3959-CB110E27F1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属性：数据类型和存储类型。</a:t>
            </a:r>
            <a:endParaRPr lang="en-US" altLang="zh-CN" dirty="0"/>
          </a:p>
          <a:p>
            <a:r>
              <a:rPr lang="zh-CN" altLang="en-US" dirty="0"/>
              <a:t>存储类型：决定变量在内存中的存储方式和生存期。</a:t>
            </a:r>
            <a:endParaRPr lang="en-US" altLang="zh-CN" dirty="0"/>
          </a:p>
          <a:p>
            <a:r>
              <a:rPr lang="zh-CN" altLang="en-US" dirty="0"/>
              <a:t>分类：静态存储类型和动态存储类型。</a:t>
            </a:r>
            <a:endParaRPr lang="en-US" altLang="zh-CN" dirty="0"/>
          </a:p>
          <a:p>
            <a:r>
              <a:rPr lang="zh-CN" altLang="en-US" dirty="0"/>
              <a:t>内存分区：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程序区：存放机器指令。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                         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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数据区：①静态存储区：存放全局变量、静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				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态局部变量。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                                          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②动态存储区：存放局部变量、形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				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参变量。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 2" panose="05020102010507070707" pitchFamily="18" charset="2"/>
              <a:buChar char="P"/>
            </a:pPr>
            <a:endParaRPr lang="en-US" altLang="zh-CN" dirty="0"/>
          </a:p>
          <a:p>
            <a:pPr marL="0" indent="0">
              <a:buNone/>
            </a:pPr>
            <a:endParaRPr lang="en-US" altLang="zh-CN" sz="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3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FC8ABF-A1DB-0FC7-3959-6F481F555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5943"/>
            <a:ext cx="8229600" cy="5231409"/>
          </a:xfrm>
        </p:spPr>
        <p:txBody>
          <a:bodyPr/>
          <a:lstStyle/>
          <a:p>
            <a:r>
              <a:rPr lang="zh-CN" altLang="en-US" dirty="0"/>
              <a:t>理解函数的定义和声明</a:t>
            </a:r>
          </a:p>
          <a:p>
            <a:r>
              <a:rPr lang="zh-CN" altLang="en-US" dirty="0"/>
              <a:t>掌握函数的调用方法</a:t>
            </a:r>
          </a:p>
          <a:p>
            <a:r>
              <a:rPr lang="zh-CN" altLang="en-US" dirty="0"/>
              <a:t>掌握递归函数的原理与应用</a:t>
            </a:r>
          </a:p>
          <a:p>
            <a:r>
              <a:rPr lang="zh-CN" altLang="en-US" dirty="0"/>
              <a:t>理解变量的作用域和生命周期</a:t>
            </a:r>
          </a:p>
          <a:p>
            <a:r>
              <a:rPr lang="zh-CN" altLang="en-US" dirty="0"/>
              <a:t>掌握不同存储类型的变量</a:t>
            </a:r>
          </a:p>
          <a:p>
            <a:r>
              <a:rPr lang="zh-CN" altLang="en-US" dirty="0"/>
              <a:t>理解内部函数和外部函数的概念及应用</a:t>
            </a:r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0E2ED-31C1-15AC-2AB6-C9DFA83D0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zh-CN" altLang="en-US" dirty="0"/>
              <a:t>本章目标</a:t>
            </a:r>
          </a:p>
        </p:txBody>
      </p:sp>
    </p:spTree>
    <p:extLst>
      <p:ext uri="{BB962C8B-B14F-4D97-AF65-F5344CB8AC3E}">
        <p14:creationId xmlns:p14="http://schemas.microsoft.com/office/powerpoint/2010/main" val="2021548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一个圆顶角，剪去另一个顶角 11">
            <a:extLst>
              <a:ext uri="{FF2B5EF4-FFF2-40B4-BE49-F238E27FC236}">
                <a16:creationId xmlns:a16="http://schemas.microsoft.com/office/drawing/2014/main" id="{FAE8369C-C70A-4349-F895-2390CFEE6745}"/>
              </a:ext>
            </a:extLst>
          </p:cNvPr>
          <p:cNvSpPr/>
          <p:nvPr/>
        </p:nvSpPr>
        <p:spPr>
          <a:xfrm flipH="1" flipV="1">
            <a:off x="4788024" y="1988836"/>
            <a:ext cx="4237256" cy="2304260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7" name="矩形: 一个圆顶角，剪去另一个顶角 6">
            <a:extLst>
              <a:ext uri="{FF2B5EF4-FFF2-40B4-BE49-F238E27FC236}">
                <a16:creationId xmlns:a16="http://schemas.microsoft.com/office/drawing/2014/main" id="{C45ADCE8-28B1-E4B7-F9FC-0C749D2950A2}"/>
              </a:ext>
            </a:extLst>
          </p:cNvPr>
          <p:cNvSpPr/>
          <p:nvPr/>
        </p:nvSpPr>
        <p:spPr>
          <a:xfrm rot="10800000" flipH="1">
            <a:off x="467545" y="1988837"/>
            <a:ext cx="4246949" cy="2304259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2" name="矩形: 一个圆顶角，剪去另一个顶角 1">
            <a:extLst>
              <a:ext uri="{FF2B5EF4-FFF2-40B4-BE49-F238E27FC236}">
                <a16:creationId xmlns:a16="http://schemas.microsoft.com/office/drawing/2014/main" id="{D6D94EBB-F168-B8C4-B7AF-651ED138232B}"/>
              </a:ext>
            </a:extLst>
          </p:cNvPr>
          <p:cNvSpPr/>
          <p:nvPr/>
        </p:nvSpPr>
        <p:spPr>
          <a:xfrm>
            <a:off x="457200" y="4365104"/>
            <a:ext cx="4246949" cy="2160240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6.4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函数数据共享</a:t>
            </a:r>
            <a:r>
              <a:rPr lang="zh-CN" altLang="en-US" dirty="0"/>
              <a:t>问题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6.4.3 </a:t>
            </a:r>
            <a:r>
              <a:rPr lang="zh-CN" altLang="en-US" dirty="0"/>
              <a:t>变量的存储类型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19B7FBD-99FA-507C-3959-CB110E27F1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768" y="1941755"/>
            <a:ext cx="4237256" cy="19192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/>
              <a:t>局部变量的存储类型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自动变量（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auto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定义：</a:t>
            </a:r>
            <a:r>
              <a:rPr lang="zh-CN" altLang="en-US" sz="1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sz="1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auto</a:t>
            </a:r>
            <a:r>
              <a:rPr lang="zh-CN" altLang="en-US" sz="1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关键字声明的局部变量。</a:t>
            </a:r>
            <a:endParaRPr lang="en-US" altLang="zh-CN" sz="16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特点：</a:t>
            </a:r>
            <a:r>
              <a:rPr lang="zh-CN" altLang="en-US" sz="1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存放在动态存储区、生存期在函数调用期间、默认初值不确定、</a:t>
            </a:r>
            <a:r>
              <a:rPr lang="en-US" altLang="zh-CN" sz="1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auto </a:t>
            </a:r>
            <a:r>
              <a:rPr lang="zh-CN" altLang="en-US" sz="1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关键字可以省略。</a:t>
            </a:r>
          </a:p>
        </p:txBody>
      </p:sp>
      <p:sp>
        <p:nvSpPr>
          <p:cNvPr id="8" name="文本占位符 9">
            <a:extLst>
              <a:ext uri="{FF2B5EF4-FFF2-40B4-BE49-F238E27FC236}">
                <a16:creationId xmlns:a16="http://schemas.microsoft.com/office/drawing/2014/main" id="{A16D3BE8-1D0F-36A7-B04A-23CB2AE49B64}"/>
              </a:ext>
            </a:extLst>
          </p:cNvPr>
          <p:cNvSpPr txBox="1">
            <a:spLocks/>
          </p:cNvSpPr>
          <p:nvPr/>
        </p:nvSpPr>
        <p:spPr bwMode="auto">
          <a:xfrm>
            <a:off x="529208" y="4462035"/>
            <a:ext cx="4237256" cy="191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lang="zh-CN" altLang="en-US" sz="24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71550" indent="-5143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dirty="0"/>
              <a:t>静态局部变量（</a:t>
            </a:r>
            <a:r>
              <a:rPr lang="en-US" altLang="zh-CN" sz="1600" dirty="0"/>
              <a:t>static</a:t>
            </a:r>
            <a:r>
              <a:rPr lang="zh-CN" altLang="en-US" sz="1600" dirty="0"/>
              <a:t>）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定义：</a:t>
            </a:r>
            <a:r>
              <a:rPr lang="zh-CN" altLang="en-US" sz="1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sz="1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static</a:t>
            </a:r>
            <a:r>
              <a:rPr lang="zh-CN" altLang="en-US" sz="1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关键字声明的局部变量。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特点：</a:t>
            </a:r>
            <a:r>
              <a:rPr lang="zh-CN" altLang="en-US" sz="1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存放在静态存储区、生存期贯穿程序运行期、编译时赋初值，未赋初值则默认初始化为</a:t>
            </a:r>
            <a:r>
              <a:rPr lang="en-US" altLang="zh-CN" sz="1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1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6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: 一个圆顶角，剪去另一个顶角 8">
            <a:extLst>
              <a:ext uri="{FF2B5EF4-FFF2-40B4-BE49-F238E27FC236}">
                <a16:creationId xmlns:a16="http://schemas.microsoft.com/office/drawing/2014/main" id="{794C681B-361C-68A5-06E6-8AF6376C2841}"/>
              </a:ext>
            </a:extLst>
          </p:cNvPr>
          <p:cNvSpPr/>
          <p:nvPr/>
        </p:nvSpPr>
        <p:spPr>
          <a:xfrm flipH="1">
            <a:off x="4799051" y="4365103"/>
            <a:ext cx="4237256" cy="2160241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08D1E3D5-8C9A-FBBE-7B18-9081EC67F39D}"/>
              </a:ext>
            </a:extLst>
          </p:cNvPr>
          <p:cNvSpPr txBox="1">
            <a:spLocks/>
          </p:cNvSpPr>
          <p:nvPr/>
        </p:nvSpPr>
        <p:spPr bwMode="auto">
          <a:xfrm>
            <a:off x="4860032" y="2085766"/>
            <a:ext cx="4227584" cy="206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lang="zh-CN" altLang="en-US" sz="24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71550" indent="-5143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dirty="0"/>
              <a:t>寄存器变量（</a:t>
            </a:r>
            <a:r>
              <a:rPr lang="en-US" altLang="zh-CN" sz="1600" dirty="0"/>
              <a:t>register</a:t>
            </a:r>
            <a:r>
              <a:rPr lang="zh-CN" altLang="en-US" sz="1600" dirty="0"/>
              <a:t>）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定义：</a:t>
            </a:r>
            <a:r>
              <a:rPr lang="zh-CN" altLang="en-US" sz="1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sz="1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register</a:t>
            </a:r>
            <a:r>
              <a:rPr lang="zh-CN" altLang="en-US" sz="1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关键字声明的局部变量。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特点：</a:t>
            </a:r>
            <a:r>
              <a:rPr lang="zh-CN" altLang="en-US" sz="1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存放在</a:t>
            </a:r>
            <a:r>
              <a:rPr lang="en-US" altLang="zh-CN" sz="1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1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寄存器中，访问速度快、局部变量和形参变量可定义为寄存器变量、数量有限，不可对寄存器变量取地址。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占位符 9">
            <a:extLst>
              <a:ext uri="{FF2B5EF4-FFF2-40B4-BE49-F238E27FC236}">
                <a16:creationId xmlns:a16="http://schemas.microsoft.com/office/drawing/2014/main" id="{66657A7D-0ABD-A8B3-1251-3BC1DBBC5FF9}"/>
              </a:ext>
            </a:extLst>
          </p:cNvPr>
          <p:cNvSpPr txBox="1">
            <a:spLocks/>
          </p:cNvSpPr>
          <p:nvPr/>
        </p:nvSpPr>
        <p:spPr bwMode="auto">
          <a:xfrm>
            <a:off x="4932040" y="4462030"/>
            <a:ext cx="4227584" cy="206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lang="zh-CN" altLang="en-US" sz="24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71550" indent="-5143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dirty="0"/>
              <a:t>外部全局变量（</a:t>
            </a:r>
            <a:r>
              <a:rPr lang="en-US" altLang="zh-CN" sz="1600" dirty="0"/>
              <a:t>extern</a:t>
            </a:r>
            <a:r>
              <a:rPr lang="zh-CN" altLang="en-US" sz="1600" dirty="0"/>
              <a:t>）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作用：</a:t>
            </a:r>
            <a:r>
              <a:rPr lang="zh-CN" altLang="en-US" sz="1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扩大全局变量的作用域。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多文件使用：</a:t>
            </a:r>
            <a:r>
              <a:rPr lang="zh-CN" altLang="en-US" sz="1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1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extern</a:t>
            </a:r>
            <a:r>
              <a:rPr lang="zh-CN" altLang="en-US" sz="1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关键字在多个文件间共享全局变量。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144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6.5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函数的作用域</a:t>
            </a:r>
            <a:r>
              <a:rPr lang="zh-CN" altLang="en-US" dirty="0"/>
              <a:t>问题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6.5.1 </a:t>
            </a:r>
            <a:r>
              <a:rPr lang="zh-CN" altLang="en-US" dirty="0"/>
              <a:t>内部函数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19B7FBD-99FA-507C-3959-CB110E27F1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内部函数：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仅在定义它的文件中可见的函数。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/>
              <a:t>关键字：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static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关键字定义。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/>
              <a:t>优点：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信息隐藏、减少命名冲突、增强代码模块化和可维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	  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护性。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sym typeface="Wingdings 2" panose="05020102010507070707" pitchFamily="18" charset="2"/>
              </a:rPr>
              <a:t>特点：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作用域：仅限于定义它的文件。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	</a:t>
            </a:r>
          </a:p>
          <a:p>
            <a:pPr marL="457200" lvl="1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	    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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生命周期：存在于整个程序运行期间。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  <a:sym typeface="Wingdings 2" panose="05020102010507070707" pitchFamily="18" charset="2"/>
            </a:endParaRPr>
          </a:p>
          <a:p>
            <a:pPr marL="457200" lvl="1" indent="0"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	    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访问权限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：其他文件无法访问。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 2" panose="05020102010507070707" pitchFamily="18" charset="2"/>
              <a:buChar char="P"/>
            </a:pPr>
            <a:endParaRPr lang="en-US" altLang="zh-CN" dirty="0"/>
          </a:p>
          <a:p>
            <a:pPr>
              <a:buFont typeface="Wingdings 2" panose="05020102010507070707" pitchFamily="18" charset="2"/>
              <a:buChar char="P"/>
            </a:pPr>
            <a:endParaRPr lang="en-US" altLang="zh-CN" dirty="0"/>
          </a:p>
          <a:p>
            <a:pPr marL="0" indent="0">
              <a:buNone/>
            </a:pPr>
            <a:endParaRPr lang="en-US" altLang="zh-CN" sz="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577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6.5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函数的作用域</a:t>
            </a:r>
            <a:r>
              <a:rPr lang="zh-CN" altLang="en-US" dirty="0"/>
              <a:t>问题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6.5.2 </a:t>
            </a:r>
            <a:r>
              <a:rPr lang="zh-CN" altLang="en-US" dirty="0"/>
              <a:t>外部函数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19B7FBD-99FA-507C-3959-CB110E27F1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外部函数：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在一个文件中定义，可在其他文件中调用。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/>
              <a:t>关键字：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通常不需要特别关键字，但可以使用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extern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关键字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	      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进行声明。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/>
              <a:t>优点：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代码重用，方便团队协作开发。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sym typeface="Wingdings 2" panose="05020102010507070707" pitchFamily="18" charset="2"/>
              </a:rPr>
              <a:t>特点：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作用域：在整个程序中可见。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	</a:t>
            </a:r>
          </a:p>
          <a:p>
            <a:pPr marL="457200" lvl="1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	      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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生命周期：在程序加载时分配，程序结束时释放。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  <a:sym typeface="Wingdings 2" panose="05020102010507070707" pitchFamily="18" charset="2"/>
            </a:endParaRPr>
          </a:p>
          <a:p>
            <a:pPr marL="457200" lvl="1" indent="0"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	   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Wingdings 2" panose="05020102010507070707" pitchFamily="18" charset="2"/>
              </a:rPr>
              <a:t>访问权限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：可以在多个文件中访问。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 2" panose="05020102010507070707" pitchFamily="18" charset="2"/>
              <a:buChar char="P"/>
            </a:pPr>
            <a:endParaRPr lang="en-US" altLang="zh-CN" dirty="0"/>
          </a:p>
          <a:p>
            <a:pPr>
              <a:buFont typeface="Wingdings 2" panose="05020102010507070707" pitchFamily="18" charset="2"/>
              <a:buChar char="P"/>
            </a:pPr>
            <a:endParaRPr lang="en-US" altLang="zh-CN" dirty="0"/>
          </a:p>
          <a:p>
            <a:pPr marL="0" indent="0">
              <a:buNone/>
            </a:pPr>
            <a:endParaRPr lang="en-US" altLang="zh-CN" sz="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88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11430C5-24E5-AA8E-9B2F-0D14A24FE6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zh-CN" altLang="en-US" sz="28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函数定义与声明</a:t>
            </a:r>
            <a:r>
              <a:rPr lang="en-US" altLang="zh-CN" sz="28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学会了如何定义和声明函数</a:t>
            </a:r>
          </a:p>
          <a:p>
            <a:pPr lvl="0"/>
            <a:r>
              <a:rPr lang="zh-CN" altLang="en-US" sz="28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函数调用</a:t>
            </a:r>
            <a:r>
              <a:rPr lang="en-US" altLang="zh-CN" sz="28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理解了函数的调用机制</a:t>
            </a:r>
          </a:p>
          <a:p>
            <a:pPr lvl="0"/>
            <a:r>
              <a:rPr lang="zh-CN" altLang="en-US" sz="28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递归函数</a:t>
            </a:r>
            <a:r>
              <a:rPr lang="en-US" altLang="zh-CN" sz="28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 </a:t>
            </a:r>
            <a:r>
              <a:rPr lang="zh-CN" altLang="en-US" sz="2800" b="1" kern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掌握了递归函数的应用</a:t>
            </a:r>
          </a:p>
          <a:p>
            <a:pPr lvl="0"/>
            <a:r>
              <a:rPr lang="zh-CN" altLang="en-US" sz="28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变量作用域</a:t>
            </a:r>
            <a:r>
              <a:rPr lang="en-US" altLang="zh-CN" sz="28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 </a:t>
            </a:r>
            <a:r>
              <a:rPr lang="zh-CN" altLang="en-US" sz="2800" b="1" kern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理解了局部变量和全局变量的作用域</a:t>
            </a:r>
          </a:p>
          <a:p>
            <a:pPr lvl="0"/>
            <a:r>
              <a:rPr lang="zh-CN" altLang="en-US" sz="28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存储类型</a:t>
            </a:r>
            <a:r>
              <a:rPr lang="en-US" altLang="zh-CN" sz="28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掌握了不同存储类型的变量</a:t>
            </a:r>
          </a:p>
          <a:p>
            <a:pPr lvl="0"/>
            <a:r>
              <a:rPr lang="zh-CN" altLang="en-US" sz="28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内部与外部函数</a:t>
            </a:r>
            <a:r>
              <a:rPr lang="en-US" altLang="zh-CN" sz="28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 </a:t>
            </a:r>
            <a:r>
              <a:rPr lang="zh-CN" altLang="en-US" sz="2800" b="1" kern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理解了内部函数和外部函数的区别及应用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64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2FE3CB4-870B-E150-2C8D-ABA5C7CDAB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8064895" cy="504701"/>
          </a:xfrm>
        </p:spPr>
        <p:txBody>
          <a:bodyPr/>
          <a:lstStyle/>
          <a:p>
            <a:r>
              <a:rPr lang="zh-CN" altLang="en-US" sz="2400" b="1" i="0" dirty="0">
                <a:latin typeface="微软雅黑" pitchFamily="34" charset="-122"/>
                <a:ea typeface="微软雅黑" pitchFamily="34" charset="-122"/>
              </a:rPr>
              <a:t>例子</a:t>
            </a:r>
            <a:r>
              <a:rPr lang="en-US" altLang="zh-CN" sz="2400" b="1" i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i="0" dirty="0">
                <a:latin typeface="微软雅黑" pitchFamily="34" charset="-122"/>
                <a:ea typeface="微软雅黑" pitchFamily="34" charset="-122"/>
              </a:rPr>
              <a:t>：卫星舱内包裹重力问题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A6C3E4-8D08-A1FD-0EB2-3B8EDB0F70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函数的定义、声明与调用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BD0DAE-9686-A07E-CEDE-B3DD38F7D7C7}"/>
              </a:ext>
            </a:extLst>
          </p:cNvPr>
          <p:cNvSpPr txBox="1"/>
          <p:nvPr/>
        </p:nvSpPr>
        <p:spPr>
          <a:xfrm>
            <a:off x="432048" y="1844824"/>
            <a:ext cx="3995936" cy="484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#include&lt;stdio.h&gt;</a:t>
            </a: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#define PI 3.1415926</a:t>
            </a: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main() {</a:t>
            </a: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double dD1=7.874, dD2=8.96, dD3=4.54, dD4=7.44; </a:t>
            </a: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int iR1=50, iR2=60, iR3=80, iR4=20;      </a:t>
            </a:r>
            <a:endParaRPr lang="en-US" altLang="zh-CN" sz="1600" kern="100" dirty="0"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int iH1=100, iH2=200, iH3=800, iH4=500;      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double dg1, dg2, dg3, dg4</a:t>
            </a:r>
            <a:r>
              <a:rPr lang="en-US" altLang="zh-CN" sz="1600" kern="1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double 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dVolume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dVolume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=PI *(iR1/1000.) *(iR1/1000.)</a:t>
            </a: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*(iH1/1000.);</a:t>
            </a: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dg1=dD1*1000.*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dVolume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dVolume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=PI *(iR2/1000.)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0E7D92-3BE5-9833-2210-F420D736972C}"/>
              </a:ext>
            </a:extLst>
          </p:cNvPr>
          <p:cNvSpPr txBox="1"/>
          <p:nvPr/>
        </p:nvSpPr>
        <p:spPr>
          <a:xfrm>
            <a:off x="4572000" y="1844824"/>
            <a:ext cx="4248472" cy="484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*(iR2/1000.)*(iH2/1000.);</a:t>
            </a: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dg2=dD2*1000.*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dVolume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         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dVolume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=PI*(iR3/1000.)*(iR3/1000.)*(iH3/1000.);</a:t>
            </a:r>
          </a:p>
          <a:p>
            <a:pPr>
              <a:lnSpc>
                <a:spcPct val="15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dg3=dD3*1000.*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dVolume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dVolume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=PI*(iR4 /1000.) *(iR4 /1000.) * (iH4 /1000.);</a:t>
            </a:r>
          </a:p>
          <a:p>
            <a:pPr>
              <a:lnSpc>
                <a:spcPct val="15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dg4=dD4*1000.*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dVolume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printf("dg1=%.3lfN\ndg2=%.3lfN\ndg3=%.3lfN\ndg4=%.3lfN\n",</a:t>
            </a:r>
          </a:p>
          <a:p>
            <a:pPr>
              <a:lnSpc>
                <a:spcPct val="15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     9.8*dg1, 9.8*dg2,9.8* dg3,9.8* dg4);  </a:t>
            </a:r>
          </a:p>
          <a:p>
            <a:pPr>
              <a:lnSpc>
                <a:spcPct val="15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return 0;</a:t>
            </a:r>
          </a:p>
          <a:p>
            <a:pPr>
              <a:lnSpc>
                <a:spcPct val="15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}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0B989B-109D-8AEE-4472-761EC5D9362C}"/>
              </a:ext>
            </a:extLst>
          </p:cNvPr>
          <p:cNvCxnSpPr/>
          <p:nvPr/>
        </p:nvCxnSpPr>
        <p:spPr>
          <a:xfrm>
            <a:off x="4355976" y="2025352"/>
            <a:ext cx="0" cy="4572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1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506A5D-B0D9-756D-566A-483D439024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1988840"/>
            <a:ext cx="8280400" cy="4248472"/>
          </a:xfrm>
        </p:spPr>
        <p:txBody>
          <a:bodyPr/>
          <a:lstStyle/>
          <a:p>
            <a:r>
              <a:rPr lang="zh-CN" altLang="en-US" kern="100" dirty="0">
                <a:cs typeface="Times New Roman" panose="02020603050405020304" pitchFamily="18" charset="0"/>
              </a:rPr>
              <a:t>函数定义格式</a:t>
            </a:r>
            <a:r>
              <a:rPr lang="zh-CN" altLang="zh-CN" kern="100" dirty="0"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cs typeface="Times New Roman" panose="02020603050405020304" pitchFamily="18" charset="0"/>
              </a:rPr>
              <a:t>类型标识符、函数名、形式参数、函数体。</a:t>
            </a:r>
            <a:endParaRPr lang="en-US" altLang="zh-CN" kern="100" dirty="0"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cs typeface="Times New Roman" panose="02020603050405020304" pitchFamily="18" charset="0"/>
              </a:rPr>
              <a:t>函数的调用规则：先定义后调用。</a:t>
            </a:r>
            <a:endParaRPr lang="en-US" altLang="zh-CN" kern="1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kern="100" dirty="0">
                <a:cs typeface="Times New Roman" panose="02020603050405020304" pitchFamily="18" charset="0"/>
              </a:rPr>
              <a:t>    </a:t>
            </a:r>
            <a:r>
              <a:rPr lang="zh-CN" altLang="en-US" b="0" kern="1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类型标识符函数名 （</a:t>
            </a:r>
            <a:r>
              <a:rPr lang="en-US" altLang="zh-CN" b="0" kern="1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[</a:t>
            </a:r>
            <a:r>
              <a:rPr lang="zh-CN" altLang="en-US" b="0" kern="1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形式参数定义表列</a:t>
            </a:r>
            <a:r>
              <a:rPr lang="en-US" altLang="zh-CN" b="0" kern="1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]</a:t>
            </a:r>
            <a:r>
              <a:rPr lang="zh-CN" altLang="en-US" b="0" kern="1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b="0" kern="1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b="0" kern="1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       </a:t>
            </a:r>
            <a:r>
              <a:rPr lang="zh-CN" altLang="en-US" b="0" kern="1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声明部分</a:t>
            </a:r>
            <a:endParaRPr lang="en-US" altLang="zh-CN" b="0" kern="1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kern="1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       </a:t>
            </a:r>
            <a:r>
              <a:rPr lang="zh-CN" altLang="en-US" b="0" kern="1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语句部分</a:t>
            </a:r>
            <a:endParaRPr lang="en-US" altLang="zh-CN" b="0" kern="1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kern="1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	}</a:t>
            </a:r>
            <a:endParaRPr lang="zh-CN" alt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函数的定义、声明与调用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6.1.2 </a:t>
            </a:r>
            <a:r>
              <a:rPr lang="zh-CN" altLang="en-US" dirty="0"/>
              <a:t>函数的定义与调用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5D6504A4-0117-FA52-3CD1-C72C27FC65A2}"/>
              </a:ext>
            </a:extLst>
          </p:cNvPr>
          <p:cNvSpPr/>
          <p:nvPr/>
        </p:nvSpPr>
        <p:spPr>
          <a:xfrm>
            <a:off x="7007190" y="3577326"/>
            <a:ext cx="805170" cy="1867898"/>
          </a:xfrm>
          <a:prstGeom prst="rightBrace">
            <a:avLst>
              <a:gd name="adj1" fmla="val 11461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CC7D88B-080D-BC60-CFD2-F8A11BFBFF7C}"/>
              </a:ext>
            </a:extLst>
          </p:cNvPr>
          <p:cNvSpPr txBox="1"/>
          <p:nvPr/>
        </p:nvSpPr>
        <p:spPr>
          <a:xfrm>
            <a:off x="7668344" y="428044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</a:p>
        </p:txBody>
      </p:sp>
    </p:spTree>
    <p:extLst>
      <p:ext uri="{BB962C8B-B14F-4D97-AF65-F5344CB8AC3E}">
        <p14:creationId xmlns:p14="http://schemas.microsoft.com/office/powerpoint/2010/main" val="260203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506A5D-B0D9-756D-566A-483D439024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1988840"/>
            <a:ext cx="8280400" cy="1224136"/>
          </a:xfrm>
        </p:spPr>
        <p:txBody>
          <a:bodyPr/>
          <a:lstStyle/>
          <a:p>
            <a:r>
              <a:rPr lang="zh-CN" altLang="en-US" kern="100" dirty="0">
                <a:cs typeface="Times New Roman" panose="02020603050405020304" pitchFamily="18" charset="0"/>
              </a:rPr>
              <a:t>局部变量</a:t>
            </a:r>
            <a:r>
              <a:rPr lang="zh-CN" altLang="zh-CN" kern="100" dirty="0"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cs typeface="Times New Roman" panose="02020603050405020304" pitchFamily="18" charset="0"/>
              </a:rPr>
              <a:t>只有在本函数内才能引用这些变量，在该函数外是无法引用它们的，这样的变量称为局部变量。</a:t>
            </a:r>
            <a:endParaRPr lang="en-US" altLang="zh-CN" kern="100" dirty="0"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函数的定义、声明与调用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6.1.3 </a:t>
            </a:r>
            <a:r>
              <a:rPr lang="zh-CN" altLang="en-US" dirty="0"/>
              <a:t>局部变量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54BFB6E-926B-6398-CF04-045C40C668CD}"/>
              </a:ext>
            </a:extLst>
          </p:cNvPr>
          <p:cNvSpPr/>
          <p:nvPr/>
        </p:nvSpPr>
        <p:spPr>
          <a:xfrm>
            <a:off x="438472" y="3356993"/>
            <a:ext cx="8382000" cy="79208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9ADD23A0-01FF-DCD5-6723-243206E57FB9}"/>
              </a:ext>
            </a:extLst>
          </p:cNvPr>
          <p:cNvSpPr txBox="1">
            <a:spLocks/>
          </p:cNvSpPr>
          <p:nvPr/>
        </p:nvSpPr>
        <p:spPr bwMode="auto">
          <a:xfrm>
            <a:off x="611559" y="3500685"/>
            <a:ext cx="7992887" cy="50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6.1.4 </a:t>
            </a:r>
            <a:r>
              <a:rPr lang="zh-CN" altLang="en-US" dirty="0"/>
              <a:t>函数返回值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A53BB66D-9BAC-4114-198C-DCED68FCDAB3}"/>
              </a:ext>
            </a:extLst>
          </p:cNvPr>
          <p:cNvSpPr txBox="1">
            <a:spLocks/>
          </p:cNvSpPr>
          <p:nvPr/>
        </p:nvSpPr>
        <p:spPr bwMode="auto">
          <a:xfrm>
            <a:off x="539750" y="4293096"/>
            <a:ext cx="828040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lang="zh-CN" altLang="en-US" sz="24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71550" indent="-5143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kern="100" dirty="0">
                <a:cs typeface="Times New Roman" panose="02020603050405020304" pitchFamily="18" charset="0"/>
              </a:rPr>
              <a:t>函数返回值：被调用函数执行结束后能够向主调函数返回一个确定的值，被称为函数的返回值。</a:t>
            </a:r>
          </a:p>
        </p:txBody>
      </p:sp>
    </p:spTree>
    <p:extLst>
      <p:ext uri="{BB962C8B-B14F-4D97-AF65-F5344CB8AC3E}">
        <p14:creationId xmlns:p14="http://schemas.microsoft.com/office/powerpoint/2010/main" val="148186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506A5D-B0D9-756D-566A-483D439024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1988840"/>
            <a:ext cx="8280400" cy="4248472"/>
          </a:xfrm>
        </p:spPr>
        <p:txBody>
          <a:bodyPr/>
          <a:lstStyle/>
          <a:p>
            <a:r>
              <a:rPr lang="zh-CN" altLang="en-US" kern="100" dirty="0">
                <a:cs typeface="Times New Roman" panose="02020603050405020304" pitchFamily="18" charset="0"/>
              </a:rPr>
              <a:t>过程</a:t>
            </a:r>
            <a:r>
              <a:rPr lang="zh-CN" altLang="zh-CN" kern="100" dirty="0"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cs typeface="Times New Roman" panose="02020603050405020304" pitchFamily="18" charset="0"/>
              </a:rPr>
              <a:t>当程序执行到函数调用语句时，会跳转到函数定义的位置执行相应的代码。在函数调用过程中，需要按照调用约定传递参数，并保存返回地址。调用结束后，程序会返回到调用处继续执行。</a:t>
            </a:r>
            <a:endParaRPr lang="en-US" altLang="zh-CN" kern="100" dirty="0"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cs typeface="Times New Roman" panose="02020603050405020304" pitchFamily="18" charset="0"/>
              </a:rPr>
              <a:t>函数的调用规则：先定义后调用。</a:t>
            </a:r>
            <a:endParaRPr lang="en-US" altLang="zh-CN" kern="1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kern="100" dirty="0">
                <a:cs typeface="Times New Roman" panose="02020603050405020304" pitchFamily="18" charset="0"/>
              </a:rPr>
              <a:t>    </a:t>
            </a:r>
            <a:endParaRPr lang="zh-CN" altLang="en-US" b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函数的定义、声明与调用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6.1.5 </a:t>
            </a:r>
            <a:r>
              <a:rPr lang="zh-CN" altLang="en-US" dirty="0"/>
              <a:t>函数调用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96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506A5D-B0D9-756D-566A-483D439024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1988840"/>
            <a:ext cx="8280400" cy="424847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kern="100" dirty="0">
                <a:cs typeface="Times New Roman" panose="02020603050405020304" pitchFamily="18" charset="0"/>
              </a:rPr>
              <a:t>值传递：调用函数时，将实参的值复制给形参，形参和实参在内存中独立。</a:t>
            </a:r>
            <a:endParaRPr lang="en-US" altLang="zh-CN" kern="1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kern="1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   </a:t>
            </a:r>
            <a:r>
              <a:rPr lang="zh-CN" altLang="en-US" b="0" kern="1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优点：形参的修改不影响实参。</a:t>
            </a:r>
            <a:endParaRPr lang="en-US" altLang="zh-CN" b="0" kern="1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kern="1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   </a:t>
            </a:r>
            <a:r>
              <a:rPr lang="zh-CN" altLang="en-US" b="0" kern="1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缺点：对于大对象效率较低。</a:t>
            </a:r>
            <a:endParaRPr lang="en-US" altLang="zh-CN" b="0" kern="1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kern="100" dirty="0">
                <a:cs typeface="Times New Roman" panose="02020603050405020304" pitchFamily="18" charset="0"/>
              </a:rPr>
              <a:t>地址传递：传递变量的地址，形参和实参指向相同的内存空间，形参的修改会影响实参。</a:t>
            </a:r>
            <a:endParaRPr lang="en-US" altLang="zh-CN" kern="1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b="0" kern="1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    优点：节省内存，效率高。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b="0" kern="1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    缺点：需要注意防止修改不该修改的数据。    </a:t>
            </a:r>
            <a:endParaRPr lang="zh-CN" altLang="en-US" b="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endParaRPr lang="zh-CN" altLang="en-US" kern="1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函数的定义、声明与调用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6.1.6 </a:t>
            </a:r>
            <a:r>
              <a:rPr lang="zh-CN" altLang="en-US" dirty="0"/>
              <a:t>函数参数的传递方式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14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2FE3CB4-870B-E150-2C8D-ABA5C7CDAB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8064895" cy="504701"/>
          </a:xfrm>
        </p:spPr>
        <p:txBody>
          <a:bodyPr/>
          <a:lstStyle/>
          <a:p>
            <a:r>
              <a:rPr lang="zh-CN" altLang="en-US" sz="2400" b="1" i="0" dirty="0">
                <a:latin typeface="微软雅黑" pitchFamily="34" charset="-122"/>
                <a:ea typeface="微软雅黑" pitchFamily="34" charset="-122"/>
              </a:rPr>
              <a:t>例子</a:t>
            </a:r>
            <a:r>
              <a:rPr lang="en-US" altLang="zh-CN" dirty="0"/>
              <a:t>6-6</a:t>
            </a:r>
            <a:r>
              <a:rPr lang="zh-CN" altLang="en-US" sz="2400" b="1" i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/>
              <a:t>使用函数交换变量的值</a:t>
            </a:r>
            <a:endParaRPr lang="zh-CN" altLang="en-US" sz="24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A6C3E4-8D08-A1FD-0EB2-3B8EDB0F70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函数的定义、声明与调用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BD0DAE-9686-A07E-CEDE-B3DD38F7D7C7}"/>
              </a:ext>
            </a:extLst>
          </p:cNvPr>
          <p:cNvSpPr txBox="1"/>
          <p:nvPr/>
        </p:nvSpPr>
        <p:spPr>
          <a:xfrm>
            <a:off x="179512" y="1914219"/>
            <a:ext cx="4211960" cy="5187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stdio.h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zh-CN" sz="16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void swap (double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a,double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b){           </a:t>
            </a:r>
            <a:endParaRPr lang="zh-CN" altLang="zh-CN" sz="16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double t;</a:t>
            </a:r>
            <a:endParaRPr lang="zh-CN" altLang="zh-CN" sz="16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t=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a;a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b;b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=t;     /* a</a:t>
            </a:r>
            <a:r>
              <a:rPr lang="zh-CN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值互换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*/</a:t>
            </a:r>
            <a:endParaRPr lang="zh-CN" altLang="zh-CN" sz="16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main(){</a:t>
            </a:r>
            <a:endParaRPr lang="zh-CN" altLang="zh-CN" sz="16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double g1= 60.605,g2=198.617;</a:t>
            </a:r>
            <a:endParaRPr lang="zh-CN" altLang="zh-CN" sz="16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printf("</a:t>
            </a:r>
            <a:r>
              <a:rPr lang="zh-CN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调用前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\n");</a:t>
            </a:r>
            <a:endParaRPr lang="zh-CN" altLang="zh-CN" sz="16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printf("g1=%.3f,g2=%.3f\n",g1,g2);</a:t>
            </a:r>
            <a:endParaRPr lang="zh-CN" altLang="zh-CN" sz="16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swap(g1,g2);  </a:t>
            </a:r>
            <a:endParaRPr lang="zh-CN" altLang="zh-CN" sz="16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printf("</a:t>
            </a:r>
            <a:r>
              <a:rPr lang="zh-CN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调用后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\n");     </a:t>
            </a:r>
            <a:endParaRPr lang="zh-CN" altLang="zh-CN" sz="16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printf("g1=%.3f,g2=%.3f\n",g1,g2);</a:t>
            </a:r>
            <a:endParaRPr lang="zh-CN" altLang="zh-CN" sz="16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return 0;</a:t>
            </a:r>
            <a:endParaRPr lang="zh-CN" altLang="zh-CN" sz="16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34670">
              <a:lnSpc>
                <a:spcPct val="140000"/>
              </a:lnSpc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1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A9F3E1D-4F76-CC55-EE7D-D21E4C355E21}"/>
              </a:ext>
            </a:extLst>
          </p:cNvPr>
          <p:cNvCxnSpPr/>
          <p:nvPr/>
        </p:nvCxnSpPr>
        <p:spPr>
          <a:xfrm>
            <a:off x="4355976" y="2025352"/>
            <a:ext cx="0" cy="4572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0F46281A-FF06-D747-5EDE-792F8EC8DD1E}"/>
              </a:ext>
            </a:extLst>
          </p:cNvPr>
          <p:cNvGrpSpPr/>
          <p:nvPr/>
        </p:nvGrpSpPr>
        <p:grpSpPr>
          <a:xfrm>
            <a:off x="4427984" y="3011172"/>
            <a:ext cx="4572000" cy="1981200"/>
            <a:chOff x="2520" y="1752"/>
            <a:chExt cx="7200" cy="3120"/>
          </a:xfrm>
        </p:grpSpPr>
        <p:sp>
          <p:nvSpPr>
            <p:cNvPr id="10" name="Text Box 56">
              <a:extLst>
                <a:ext uri="{FF2B5EF4-FFF2-40B4-BE49-F238E27FC236}">
                  <a16:creationId xmlns:a16="http://schemas.microsoft.com/office/drawing/2014/main" id="{C1D67A13-8AAE-A44E-8C37-70016FFB0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4404"/>
              <a:ext cx="3757" cy="468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228600" algn="just"/>
              <a:r>
                <a:rPr lang="zh-CN" sz="9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sz="9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6‑6</a:t>
              </a:r>
              <a:r>
                <a:rPr lang="zh-CN" sz="900" kern="10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实参和形参运行中的内存状态</a:t>
              </a:r>
            </a:p>
          </p:txBody>
        </p:sp>
        <p:grpSp>
          <p:nvGrpSpPr>
            <p:cNvPr id="11" name="Group 57">
              <a:extLst>
                <a:ext uri="{FF2B5EF4-FFF2-40B4-BE49-F238E27FC236}">
                  <a16:creationId xmlns:a16="http://schemas.microsoft.com/office/drawing/2014/main" id="{41B287DD-9754-3AE3-9E9B-30862DB7E956}"/>
                </a:ext>
              </a:extLst>
            </p:cNvPr>
            <p:cNvGrpSpPr/>
            <p:nvPr/>
          </p:nvGrpSpPr>
          <p:grpSpPr>
            <a:xfrm>
              <a:off x="2520" y="1752"/>
              <a:ext cx="7052" cy="2651"/>
              <a:chOff x="1980" y="8991"/>
              <a:chExt cx="7052" cy="2651"/>
            </a:xfrm>
          </p:grpSpPr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215C639E-E1C4-B191-29A2-9131FF47E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0" y="9459"/>
                <a:ext cx="900" cy="46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36000" tIns="45720" rIns="36000" bIns="45720" anchor="t" anchorCtr="0" upright="1">
                <a:noAutofit/>
              </a:bodyPr>
              <a:lstStyle/>
              <a:p>
                <a:pPr indent="127000" algn="ctr"/>
                <a:r>
                  <a:rPr lang="en-US" sz="90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60.605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Line 60">
                <a:extLst>
                  <a:ext uri="{FF2B5EF4-FFF2-40B4-BE49-F238E27FC236}">
                    <a16:creationId xmlns:a16="http://schemas.microsoft.com/office/drawing/2014/main" id="{BCB0FA8B-7A4C-923B-DBA2-1CE56CD7AC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880" y="9614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</p:cxnSp>
          <p:sp>
            <p:nvSpPr>
              <p:cNvPr id="20" name="Text Box 61">
                <a:extLst>
                  <a:ext uri="{FF2B5EF4-FFF2-40B4-BE49-F238E27FC236}">
                    <a16:creationId xmlns:a16="http://schemas.microsoft.com/office/drawing/2014/main" id="{B1BE4A85-7C6F-D31A-9E3A-94EDE5EAD1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8991"/>
                <a:ext cx="900" cy="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127000" algn="just"/>
                <a:r>
                  <a:rPr lang="en-US" sz="90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g1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62">
                <a:extLst>
                  <a:ext uri="{FF2B5EF4-FFF2-40B4-BE49-F238E27FC236}">
                    <a16:creationId xmlns:a16="http://schemas.microsoft.com/office/drawing/2014/main" id="{6D81B50E-78D0-F3E2-C973-0B90A799DB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0082"/>
                <a:ext cx="900" cy="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127000" algn="just"/>
                <a:r>
                  <a:rPr lang="en-US" sz="90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g2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28600" algn="just"/>
                <a:r>
                  <a:rPr lang="en-US" sz="90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 Box 65">
                <a:extLst>
                  <a:ext uri="{FF2B5EF4-FFF2-40B4-BE49-F238E27FC236}">
                    <a16:creationId xmlns:a16="http://schemas.microsoft.com/office/drawing/2014/main" id="{B17B95A2-C09C-3589-7F59-5832CD7B39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0" y="8991"/>
                <a:ext cx="900" cy="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228600" algn="ctr"/>
                <a:r>
                  <a:rPr lang="en-US" sz="90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 Box 66">
                <a:extLst>
                  <a:ext uri="{FF2B5EF4-FFF2-40B4-BE49-F238E27FC236}">
                    <a16:creationId xmlns:a16="http://schemas.microsoft.com/office/drawing/2014/main" id="{639A8811-9C80-37E2-B87B-964487D2AE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0" y="10082"/>
                <a:ext cx="900" cy="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228600" algn="ctr"/>
                <a:r>
                  <a:rPr lang="en-US" sz="90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28600" algn="just"/>
                <a:r>
                  <a:rPr lang="en-US" sz="90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 Box 67">
                <a:extLst>
                  <a:ext uri="{FF2B5EF4-FFF2-40B4-BE49-F238E27FC236}">
                    <a16:creationId xmlns:a16="http://schemas.microsoft.com/office/drawing/2014/main" id="{ED9F03E6-EC20-3DFE-2CC7-0649687E1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0" y="11174"/>
                <a:ext cx="2880" cy="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171450" algn="just"/>
                <a:r>
                  <a:rPr lang="zh-CN" sz="9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sz="9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sz="9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）开始调用时</a:t>
                </a: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171450" algn="just"/>
                <a:r>
                  <a:rPr lang="zh-CN" sz="9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sz="9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sz="9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）子函数调用结束</a:t>
                </a: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Line 68">
                <a:extLst>
                  <a:ext uri="{FF2B5EF4-FFF2-40B4-BE49-F238E27FC236}">
                    <a16:creationId xmlns:a16="http://schemas.microsoft.com/office/drawing/2014/main" id="{3284C5A6-9208-B1E1-5B91-3729EA3B344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880" y="10706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</p:cxnSp>
          <p:sp>
            <p:nvSpPr>
              <p:cNvPr id="26" name="Rectangle 58">
                <a:extLst>
                  <a:ext uri="{FF2B5EF4-FFF2-40B4-BE49-F238E27FC236}">
                    <a16:creationId xmlns:a16="http://schemas.microsoft.com/office/drawing/2014/main" id="{25E10A9C-5EFB-2E26-01C7-79595A0F5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9411"/>
                <a:ext cx="878" cy="46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en-US" sz="9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60.605</a:t>
                </a: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58">
                <a:extLst>
                  <a:ext uri="{FF2B5EF4-FFF2-40B4-BE49-F238E27FC236}">
                    <a16:creationId xmlns:a16="http://schemas.microsoft.com/office/drawing/2014/main" id="{BAB285BC-9460-549D-535B-7E0F6D3CA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0" y="10550"/>
                <a:ext cx="900" cy="46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0" tIns="45720" rIns="0" bIns="45720" anchor="t" anchorCtr="0" upright="1">
                <a:noAutofit/>
              </a:bodyPr>
              <a:lstStyle/>
              <a:p>
                <a:pPr indent="127000" algn="ctr"/>
                <a:r>
                  <a:rPr lang="en-US" sz="90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198.617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58">
                <a:extLst>
                  <a:ext uri="{FF2B5EF4-FFF2-40B4-BE49-F238E27FC236}">
                    <a16:creationId xmlns:a16="http://schemas.microsoft.com/office/drawing/2014/main" id="{09F563F6-6BCB-C957-6A3E-43D468655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10550"/>
                <a:ext cx="900" cy="46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0" tIns="45720" rIns="0" bIns="45720" anchor="t" anchorCtr="0" upright="1">
                <a:noAutofit/>
              </a:bodyPr>
              <a:lstStyle/>
              <a:p>
                <a:pPr indent="127000" algn="ctr"/>
                <a:r>
                  <a:rPr lang="en-US" sz="90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198.617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58">
                <a:extLst>
                  <a:ext uri="{FF2B5EF4-FFF2-40B4-BE49-F238E27FC236}">
                    <a16:creationId xmlns:a16="http://schemas.microsoft.com/office/drawing/2014/main" id="{7B8A8A3C-9730-E1B1-0632-DF91DBD2C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8" y="9411"/>
                <a:ext cx="900" cy="46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36000" tIns="45720" rIns="36000" bIns="45720" anchor="t" anchorCtr="0" upright="1">
                <a:noAutofit/>
              </a:bodyPr>
              <a:lstStyle/>
              <a:p>
                <a:pPr indent="127000" algn="ctr"/>
                <a:r>
                  <a:rPr lang="en-US" sz="9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60.605</a:t>
                </a: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58">
                <a:extLst>
                  <a:ext uri="{FF2B5EF4-FFF2-40B4-BE49-F238E27FC236}">
                    <a16:creationId xmlns:a16="http://schemas.microsoft.com/office/drawing/2014/main" id="{2CB8BCF4-51A6-0504-C591-461E260E3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8" y="10502"/>
                <a:ext cx="900" cy="46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0" tIns="45720" rIns="0" bIns="45720" anchor="t" anchorCtr="0" upright="1">
                <a:noAutofit/>
              </a:bodyPr>
              <a:lstStyle/>
              <a:p>
                <a:pPr indent="127000" algn="ctr"/>
                <a:r>
                  <a:rPr lang="en-US" sz="9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198.617</a:t>
                </a: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58">
                <a:extLst>
                  <a:ext uri="{FF2B5EF4-FFF2-40B4-BE49-F238E27FC236}">
                    <a16:creationId xmlns:a16="http://schemas.microsoft.com/office/drawing/2014/main" id="{328E4221-342D-AEDC-CDAA-548B94255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2" y="9411"/>
                <a:ext cx="900" cy="46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0" tIns="45720" rIns="0" bIns="45720" anchor="t" anchorCtr="0" upright="1">
                <a:noAutofit/>
              </a:bodyPr>
              <a:lstStyle/>
              <a:p>
                <a:pPr indent="127000" algn="ctr"/>
                <a:r>
                  <a:rPr lang="en-US" sz="90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198.617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58">
                <a:extLst>
                  <a:ext uri="{FF2B5EF4-FFF2-40B4-BE49-F238E27FC236}">
                    <a16:creationId xmlns:a16="http://schemas.microsoft.com/office/drawing/2014/main" id="{A5199659-BE20-E054-5609-D107A0A0E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2" y="10502"/>
                <a:ext cx="900" cy="46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36000" tIns="45720" rIns="36000" bIns="45720" anchor="t" anchorCtr="0" upright="1">
                <a:noAutofit/>
              </a:bodyPr>
              <a:lstStyle/>
              <a:p>
                <a:pPr indent="127000" algn="ctr"/>
                <a:r>
                  <a:rPr lang="en-US" sz="90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60.605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28600" algn="ctr"/>
                <a:r>
                  <a:rPr lang="en-US" sz="90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69">
              <a:extLst>
                <a:ext uri="{FF2B5EF4-FFF2-40B4-BE49-F238E27FC236}">
                  <a16:creationId xmlns:a16="http://schemas.microsoft.com/office/drawing/2014/main" id="{E881EA8C-795F-D298-4800-B15F506F6B53}"/>
                </a:ext>
              </a:extLst>
            </p:cNvPr>
            <p:cNvGrpSpPr/>
            <p:nvPr/>
          </p:nvGrpSpPr>
          <p:grpSpPr>
            <a:xfrm>
              <a:off x="6840" y="1752"/>
              <a:ext cx="2880" cy="2651"/>
              <a:chOff x="6300" y="8991"/>
              <a:chExt cx="2880" cy="2651"/>
            </a:xfrm>
          </p:grpSpPr>
          <p:sp>
            <p:nvSpPr>
              <p:cNvPr id="13" name="Text Box 70">
                <a:extLst>
                  <a:ext uri="{FF2B5EF4-FFF2-40B4-BE49-F238E27FC236}">
                    <a16:creationId xmlns:a16="http://schemas.microsoft.com/office/drawing/2014/main" id="{A84B2A6F-BF5C-9FEE-6D59-D04198B134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0" y="11174"/>
                <a:ext cx="2880" cy="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285750" algn="just"/>
                <a:r>
                  <a:rPr lang="zh-CN" sz="90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sz="90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sz="90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）被调用函数执行完时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/>
                <a:r>
                  <a:rPr lang="en-US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73">
                <a:extLst>
                  <a:ext uri="{FF2B5EF4-FFF2-40B4-BE49-F238E27FC236}">
                    <a16:creationId xmlns:a16="http://schemas.microsoft.com/office/drawing/2014/main" id="{09A59C8B-993A-799E-126D-D5FDF02760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0" y="8991"/>
                <a:ext cx="900" cy="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127000" algn="just"/>
                <a:r>
                  <a:rPr lang="en-US" sz="90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g1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74">
                <a:extLst>
                  <a:ext uri="{FF2B5EF4-FFF2-40B4-BE49-F238E27FC236}">
                    <a16:creationId xmlns:a16="http://schemas.microsoft.com/office/drawing/2014/main" id="{CA08DE21-1025-3E10-AE40-D6A498E7E3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0" y="10083"/>
                <a:ext cx="900" cy="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127000" algn="just"/>
                <a:r>
                  <a:rPr lang="en-US" sz="90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g2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28600" algn="just"/>
                <a:r>
                  <a:rPr lang="en-US" sz="90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 Box 77">
                <a:extLst>
                  <a:ext uri="{FF2B5EF4-FFF2-40B4-BE49-F238E27FC236}">
                    <a16:creationId xmlns:a16="http://schemas.microsoft.com/office/drawing/2014/main" id="{1E4827F2-5727-F69C-4016-84FAF1F38C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0" y="8991"/>
                <a:ext cx="900" cy="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127000" algn="ctr"/>
                <a:r>
                  <a:rPr lang="en-US" sz="90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78">
                <a:extLst>
                  <a:ext uri="{FF2B5EF4-FFF2-40B4-BE49-F238E27FC236}">
                    <a16:creationId xmlns:a16="http://schemas.microsoft.com/office/drawing/2014/main" id="{52F7E353-8BC5-5FA9-A6C9-E425A5762B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0" y="10082"/>
                <a:ext cx="900" cy="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127000" algn="ctr"/>
                <a:r>
                  <a:rPr lang="en-US" sz="90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28600" algn="just"/>
                <a:r>
                  <a:rPr lang="en-US" sz="90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3" name="乘号 32">
            <a:extLst>
              <a:ext uri="{FF2B5EF4-FFF2-40B4-BE49-F238E27FC236}">
                <a16:creationId xmlns:a16="http://schemas.microsoft.com/office/drawing/2014/main" id="{BE4B8E87-C231-9C4F-32D6-81364FD352EC}"/>
              </a:ext>
            </a:extLst>
          </p:cNvPr>
          <p:cNvSpPr/>
          <p:nvPr/>
        </p:nvSpPr>
        <p:spPr>
          <a:xfrm>
            <a:off x="7965251" y="3300424"/>
            <a:ext cx="240665" cy="214630"/>
          </a:xfrm>
          <a:prstGeom prst="mathMultiply">
            <a:avLst/>
          </a:prstGeom>
          <a:solidFill>
            <a:srgbClr val="FF0000"/>
          </a:solidFill>
          <a:ln w="19050" cap="flat" cmpd="sng" algn="ctr">
            <a:solidFill>
              <a:srgbClr val="F79646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C5E41B4-8568-736F-3FB8-F3C0793C4466}"/>
              </a:ext>
            </a:extLst>
          </p:cNvPr>
          <p:cNvCxnSpPr/>
          <p:nvPr/>
        </p:nvCxnSpPr>
        <p:spPr>
          <a:xfrm flipH="1">
            <a:off x="7836664" y="3410585"/>
            <a:ext cx="477520" cy="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乘号 35">
            <a:extLst>
              <a:ext uri="{FF2B5EF4-FFF2-40B4-BE49-F238E27FC236}">
                <a16:creationId xmlns:a16="http://schemas.microsoft.com/office/drawing/2014/main" id="{F746E9A9-5B55-F724-A363-03F6293F5448}"/>
              </a:ext>
            </a:extLst>
          </p:cNvPr>
          <p:cNvSpPr/>
          <p:nvPr/>
        </p:nvSpPr>
        <p:spPr>
          <a:xfrm>
            <a:off x="7967483" y="4006458"/>
            <a:ext cx="240665" cy="214630"/>
          </a:xfrm>
          <a:prstGeom prst="mathMultiply">
            <a:avLst/>
          </a:prstGeom>
          <a:solidFill>
            <a:srgbClr val="FF0000"/>
          </a:solidFill>
          <a:ln w="19050" cap="flat" cmpd="sng" algn="ctr">
            <a:solidFill>
              <a:srgbClr val="F79646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72D5279-A959-E208-3A94-4C1ABBD1ECF9}"/>
              </a:ext>
            </a:extLst>
          </p:cNvPr>
          <p:cNvCxnSpPr/>
          <p:nvPr/>
        </p:nvCxnSpPr>
        <p:spPr>
          <a:xfrm flipH="1">
            <a:off x="7838896" y="4116619"/>
            <a:ext cx="477520" cy="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E9B5E8-E559-49CD-2475-53A0D7FB1C54}"/>
              </a:ext>
            </a:extLst>
          </p:cNvPr>
          <p:cNvCxnSpPr/>
          <p:nvPr/>
        </p:nvCxnSpPr>
        <p:spPr>
          <a:xfrm>
            <a:off x="8532440" y="3575052"/>
            <a:ext cx="0" cy="3956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79E5997-1C8A-3813-F662-8156D93FDD04}"/>
              </a:ext>
            </a:extLst>
          </p:cNvPr>
          <p:cNvCxnSpPr/>
          <p:nvPr/>
        </p:nvCxnSpPr>
        <p:spPr>
          <a:xfrm>
            <a:off x="8812475" y="3574417"/>
            <a:ext cx="0" cy="39560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65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506A5D-B0D9-756D-566A-483D439024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180528" y="1772816"/>
            <a:ext cx="4464496" cy="5085184"/>
          </a:xfrm>
        </p:spPr>
        <p:txBody>
          <a:bodyPr/>
          <a:lstStyle/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Pi 3.1415926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Gravity(double Density[],int Radius[],int Height[],double g[],int n){ 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 	g[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]=9.8*Density[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]*Pi*Radius[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]*Radius[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]*Height[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]/1e6;   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GravityCentre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Density[],int Radius[],int Height[],double g[],int x[],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int y[],int n) {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double 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SumX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=0,SumY=0,SumG=0.;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float 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xc,yc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Gravity(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Density,Radius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Height,g,4); 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for(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 marL="534670" indent="0" eaLnBrk="0" hangingPunct="0">
              <a:lnSpc>
                <a:spcPct val="130000"/>
              </a:lnSpc>
              <a:spcBef>
                <a:spcPct val="0"/>
              </a:spcBef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SumX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+=x[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]*g[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en-US" sz="1400" b="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卫星舱系统重心在哪里</a:t>
            </a:r>
            <a:r>
              <a:rPr lang="zh-CN" altLang="en-US" dirty="0"/>
              <a:t>？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6.2.1 </a:t>
            </a:r>
            <a:r>
              <a:rPr lang="zh-CN" altLang="en-US" dirty="0"/>
              <a:t>程序解析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8302369-6A72-584A-C330-FDFF4A1198EC}"/>
              </a:ext>
            </a:extLst>
          </p:cNvPr>
          <p:cNvCxnSpPr/>
          <p:nvPr/>
        </p:nvCxnSpPr>
        <p:spPr>
          <a:xfrm>
            <a:off x="4355976" y="2025352"/>
            <a:ext cx="0" cy="4572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B68A615-7807-BE96-3FAA-DD67692230B9}"/>
              </a:ext>
            </a:extLst>
          </p:cNvPr>
          <p:cNvSpPr txBox="1">
            <a:spLocks/>
          </p:cNvSpPr>
          <p:nvPr/>
        </p:nvSpPr>
        <p:spPr bwMode="auto">
          <a:xfrm>
            <a:off x="4067944" y="1844824"/>
            <a:ext cx="504056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lang="zh-CN" altLang="en-US" sz="24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71550" indent="-5143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SumY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+=y[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]*g[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SumG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+=g[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		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xc=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SumX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SumG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SumY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SumG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printf("xc=%.1fmm  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=%.1fmm\n",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xc,yc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double D[]={7.874,8.96,4.54,7.44}; 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R[]={50,60,80,20};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H[]={100,200,800,500};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double g[4];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x[]={-100,-150,50,105};  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y[]={-100,75,50,-75}; 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b="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GravityCentre</a:t>
            </a: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(D,R,H,g,x,y,4);      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printf("g1=%.3lfN\ng2=%.3lfN\ng3=%.3lfN\ng4=%.3lfN",g[0],g[1],g[2],g[3]);      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r>
              <a:rPr lang="en-US" altLang="zh-CN" sz="1400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534670" indent="0" eaLnBrk="0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228600" algn="l"/>
                <a:tab pos="266700" algn="l"/>
              </a:tabLst>
            </a:pPr>
            <a:endParaRPr lang="en-US" sz="1400" b="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40378"/>
      </p:ext>
    </p:extLst>
  </p:cSld>
  <p:clrMapOvr>
    <a:masterClrMapping/>
  </p:clrMapOvr>
</p:sld>
</file>

<file path=ppt/theme/theme1.xml><?xml version="1.0" encoding="utf-8"?>
<a:theme xmlns:a="http://schemas.openxmlformats.org/drawingml/2006/main" name="C语言程序设计-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>
          <a:solidFill>
            <a:schemeClr val="accent1">
              <a:lumMod val="75000"/>
            </a:schemeClr>
          </a:solidFill>
        </a:ln>
      </a:spPr>
      <a:bodyPr anchor="ctr"/>
      <a:lstStyle>
        <a:defPPr algn="ctr" eaLnBrk="1" fontAlgn="auto" hangingPunct="1">
          <a:spcBef>
            <a:spcPts val="0"/>
          </a:spcBef>
          <a:spcAft>
            <a:spcPts val="0"/>
          </a:spcAft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C语言程序设计-模板</Template>
  <TotalTime>1701</TotalTime>
  <Words>2838</Words>
  <Application>Microsoft Office PowerPoint</Application>
  <PresentationFormat>全屏显示(4:3)</PresentationFormat>
  <Paragraphs>373</Paragraphs>
  <Slides>23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华文楷体</vt:lpstr>
      <vt:lpstr>微软雅黑</vt:lpstr>
      <vt:lpstr>Arial</vt:lpstr>
      <vt:lpstr>Calibri</vt:lpstr>
      <vt:lpstr>Cambria</vt:lpstr>
      <vt:lpstr>Times New Roman</vt:lpstr>
      <vt:lpstr>Wingdings</vt:lpstr>
      <vt:lpstr>Wingdings 2</vt:lpstr>
      <vt:lpstr>C语言程序设计-模板</vt:lpstr>
      <vt:lpstr>自定义设计方案</vt:lpstr>
      <vt:lpstr>第6章  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2223167014@qq.com</dc:creator>
  <cp:lastModifiedBy>2223167014@qq.com</cp:lastModifiedBy>
  <cp:revision>8</cp:revision>
  <dcterms:created xsi:type="dcterms:W3CDTF">2024-08-04T02:33:46Z</dcterms:created>
  <dcterms:modified xsi:type="dcterms:W3CDTF">2024-08-05T08:26:23Z</dcterms:modified>
</cp:coreProperties>
</file>