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59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271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D3AAE0-7626-4E28-991E-4211FF64D9DB}">
          <p14:sldIdLst>
            <p14:sldId id="256"/>
            <p14:sldId id="257"/>
            <p14:sldId id="258"/>
            <p14:sldId id="273"/>
            <p14:sldId id="274"/>
            <p14:sldId id="275"/>
            <p14:sldId id="276"/>
            <p14:sldId id="259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y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6D7"/>
    <a:srgbClr val="C5C9D9"/>
    <a:srgbClr val="C5D7DB"/>
    <a:srgbClr val="C4DDD3"/>
    <a:srgbClr val="C4DFC4"/>
    <a:srgbClr val="D5E0C4"/>
    <a:srgbClr val="C5D2DA"/>
    <a:srgbClr val="C5D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5244" autoAdjust="0"/>
  </p:normalViewPr>
  <p:slideViewPr>
    <p:cSldViewPr>
      <p:cViewPr varScale="1">
        <p:scale>
          <a:sx n="119" d="100"/>
          <a:sy n="119" d="100"/>
        </p:scale>
        <p:origin x="90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AF469D7-9704-476B-A1A3-99055D35411A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8423DFC-B605-4D42-9250-06D4EC6F78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50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6006-6E46-4CA8-96A3-D6458F4D5A6E}" type="datetimeFigureOut">
              <a:rPr lang="zh-CN" altLang="en-US"/>
              <a:pPr>
                <a:defRPr/>
              </a:pPr>
              <a:t>2024/8/4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15A6F-E5BE-426E-BFC9-36067E6ECE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699356"/>
            <a:ext cx="9144000" cy="235743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071938"/>
            <a:ext cx="9144000" cy="2143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62473"/>
            <a:ext cx="7772400" cy="79451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B323-F620-4644-9494-E0DFD0D416D1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CEE8-EB98-4E99-880E-BF0E6F84E9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75CBA-D54D-4247-9F79-41D9CCF397B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B340-0BF3-4BA7-B8B7-F7AEB1E206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016E-217A-4D0E-8109-7EE50AE4A469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ECCF0-497A-42FA-A5C5-C1768B70E0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1B1E6-975C-4995-BA48-8A11475CA287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4BBA2-7C7A-46B8-85E5-1B2AA0ADF5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B262-796A-4EAB-8117-941E1DECB007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35BF1-C40C-427B-BA2E-0D60139A9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5DDB-9E60-4152-A276-6A6D27EF1695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840C2-35A9-46B8-8B02-E8590DB140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E0AB-D52B-41E3-B8E1-395D9F792D5A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47634-BB17-46D9-97A5-CBA193115D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3D7E5-8E84-4755-9663-CFD559248EBC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0F7D1-9964-4500-8246-AB2115293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DB9C1-9FF6-4A7E-A098-3B8CD955C87F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4C8D0-82BA-4D04-AD80-02B0309B4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31409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5" name="图示 14"/>
          <p:cNvGraphicFramePr/>
          <p:nvPr userDrawn="1">
            <p:extLst>
              <p:ext uri="{D42A27DB-BD31-4B8C-83A1-F6EECF244321}">
                <p14:modId xmlns:p14="http://schemas.microsoft.com/office/powerpoint/2010/main" val="503445764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11561" y="1252155"/>
            <a:ext cx="4392488" cy="504701"/>
          </a:xfrm>
        </p:spPr>
        <p:txBody>
          <a:bodyPr/>
          <a:lstStyle>
            <a:lvl1pPr marL="0" indent="0">
              <a:buNone/>
              <a:defRPr lang="zh-CN" altLang="en-US" sz="24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7"/>
          </p:nvPr>
        </p:nvSpPr>
        <p:spPr>
          <a:xfrm>
            <a:off x="539552" y="2060848"/>
            <a:ext cx="8247290" cy="38155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445860-8612-F97E-6845-3EFE5E763B7D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A312-F33A-3CA9-3592-6DC72B332FDC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3D5BBD0-51FB-F875-FA8E-480899DF5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98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级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8280400" cy="4248472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>
              <a:lnSpc>
                <a:spcPct val="150000"/>
              </a:lnSpc>
              <a:buFont typeface="Wingdings" panose="05000000000000000000" pitchFamily="2" charset="2"/>
              <a:buChar char="ü"/>
              <a:defRPr sz="22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2FA5AA-F121-D09F-F9BC-7140EBD6031B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5D82E1-C8DB-03BE-9344-4E39FA10053D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46BBA011-C3B5-7E44-4580-965A8E712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DE809D4B-FCFE-6618-859E-3074FC44E4F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25950044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037294EB-6F8C-392B-85D6-BCAA4C65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02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程序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3ECA4F-EFC8-7E08-74CA-FEDB601282DE}"/>
              </a:ext>
            </a:extLst>
          </p:cNvPr>
          <p:cNvCxnSpPr>
            <a:cxnSpLocks/>
          </p:cNvCxnSpPr>
          <p:nvPr userDrawn="1"/>
        </p:nvCxnSpPr>
        <p:spPr>
          <a:xfrm>
            <a:off x="4427984" y="1916832"/>
            <a:ext cx="0" cy="436090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>
          <a:xfrm>
            <a:off x="179512" y="1988840"/>
            <a:ext cx="4104456" cy="4288895"/>
          </a:xfrm>
        </p:spPr>
        <p:txBody>
          <a:bodyPr/>
          <a:lstStyle>
            <a:lvl1pPr marL="0" indent="0">
              <a:buNone/>
              <a:defRPr lang="zh-CN" altLang="en-US" sz="16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4572000" y="1988840"/>
            <a:ext cx="4104456" cy="4288895"/>
          </a:xfrm>
        </p:spPr>
        <p:txBody>
          <a:bodyPr/>
          <a:lstStyle>
            <a:lvl1pPr marL="0" indent="0">
              <a:buNone/>
              <a:defRPr lang="zh-CN" altLang="en-US" sz="16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C7EB2B-B792-F210-11CA-EDC232F0EB00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40702A-36FE-BF34-F188-C70B332809C8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A12C65A-1ECA-3733-B01B-CF37548DE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BC22DBD0-16D7-5637-CB1F-CE10DE49EC0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73503521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EB3578EC-9381-BB52-D036-966B545A9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05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两级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3ECA4F-EFC8-7E08-74CA-FEDB601282DE}"/>
              </a:ext>
            </a:extLst>
          </p:cNvPr>
          <p:cNvCxnSpPr/>
          <p:nvPr userDrawn="1"/>
        </p:nvCxnSpPr>
        <p:spPr>
          <a:xfrm>
            <a:off x="4427984" y="2060848"/>
            <a:ext cx="0" cy="410445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9"/>
          </p:nvPr>
        </p:nvSpPr>
        <p:spPr>
          <a:xfrm>
            <a:off x="323850" y="2132856"/>
            <a:ext cx="3960813" cy="2016224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kumimoji="0" lang="zh-CN" altLang="en-US" sz="2400" b="1" i="0" u="none" strike="noStrike" kern="0" cap="none" spc="0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kumimoji="0" lang="zh-CN" altLang="en-US" sz="2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20"/>
          </p:nvPr>
        </p:nvSpPr>
        <p:spPr>
          <a:xfrm>
            <a:off x="4559821" y="2132856"/>
            <a:ext cx="3960813" cy="2016224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kumimoji="0" lang="zh-CN" altLang="en-US" sz="2400" b="1" i="0" u="none" strike="noStrike" kern="0" cap="none" spc="0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kumimoji="0" lang="zh-CN" altLang="en-US" sz="2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98DB55-05BD-C636-68EE-3C4F2C0152C5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76F21D-1A3B-741A-8B5D-8817B5829C98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FF4BDD8-6F8D-54E4-A8F0-2733E6EFA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AAB37769-9A95-D1C0-94D3-3ACB926574D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5146690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0E6B0A3E-EF62-F3CD-2796-053B7FA437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10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323850" y="2059657"/>
            <a:ext cx="8496300" cy="4177655"/>
          </a:xfrm>
        </p:spPr>
        <p:txBody>
          <a:bodyPr/>
          <a:lstStyle>
            <a:lvl1pPr>
              <a:lnSpc>
                <a:spcPct val="150000"/>
              </a:lnSpc>
              <a:defRPr lang="zh-CN" altLang="en-US" sz="2400" b="1" kern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Arial" pitchFamily="34" charset="0"/>
              <a:buChar char="•"/>
              <a:defRPr lang="zh-CN" altLang="en-US" sz="24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37ECB9-7D51-D8F4-A0F7-5FAFCE19977F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D4EB76-D036-A1BE-7F23-75C70CD7CC93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02288E44-8C82-BD76-2BCC-17B70526D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82FD220C-3877-6037-6EDC-9009E3AC1AA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348294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文本占位符 12">
            <a:extLst>
              <a:ext uri="{FF2B5EF4-FFF2-40B4-BE49-F238E27FC236}">
                <a16:creationId xmlns:a16="http://schemas.microsoft.com/office/drawing/2014/main" id="{0E53FDD7-E8B5-34E3-CCE7-1B95C481A7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085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字下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39750" y="2091818"/>
            <a:ext cx="8280722" cy="1553082"/>
          </a:xfrm>
        </p:spPr>
        <p:txBody>
          <a:bodyPr/>
          <a:lstStyle>
            <a:lvl1pPr>
              <a:defRPr lang="zh-CN" altLang="en-US" sz="2400" b="1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7" name="内容占位符 46"/>
          <p:cNvSpPr>
            <a:spLocks noGrp="1"/>
          </p:cNvSpPr>
          <p:nvPr>
            <p:ph sz="quarter" idx="18"/>
          </p:nvPr>
        </p:nvSpPr>
        <p:spPr>
          <a:xfrm>
            <a:off x="539750" y="3789040"/>
            <a:ext cx="8280721" cy="2232348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20C22B-97F2-05DA-C7FC-FC64D644B1D1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BB0E08-CFAD-7C42-1D81-2A7F777154AC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C6BB1AE6-C714-3D5F-B255-273C321A7D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CA121E6-6277-179B-B32B-77B3C0B6F61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348294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8A3B705D-D54B-F322-6CB2-FFE08BD388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60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7384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115616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39750" y="1412776"/>
            <a:ext cx="8352730" cy="4752528"/>
          </a:xfrm>
        </p:spPr>
        <p:txBody>
          <a:bodyPr/>
          <a:lstStyle>
            <a:lvl1pPr>
              <a:lnSpc>
                <a:spcPct val="150000"/>
              </a:lnSpc>
              <a:buFont typeface="+mj-lt"/>
              <a:buAutoNum type="arabicPeriod"/>
              <a:defRPr lang="zh-CN" altLang="en-US" sz="2800" b="1" kern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TextBox 5"/>
          <p:cNvSpPr txBox="1">
            <a:spLocks noChangeArrowheads="1"/>
          </p:cNvSpPr>
          <p:nvPr userDrawn="1"/>
        </p:nvSpPr>
        <p:spPr bwMode="auto">
          <a:xfrm>
            <a:off x="539552" y="252016"/>
            <a:ext cx="771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31383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ED159C-1A6F-47B8-BAC2-AA324F133C9B}" type="datetimeFigureOut">
              <a:rPr lang="zh-CN" altLang="en-US"/>
              <a:pPr>
                <a:defRPr/>
              </a:pPr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57CFEFE-8A8B-4519-9E22-38B8C8759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61" r:id="rId5"/>
    <p:sldLayoutId id="2147483664" r:id="rId6"/>
    <p:sldLayoutId id="2147483662" r:id="rId7"/>
    <p:sldLayoutId id="2147483663" r:id="rId8"/>
    <p:sldLayoutId id="2147483667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zh-CN" altLang="en-US" sz="4000" b="1" kern="1200" dirty="0">
          <a:solidFill>
            <a:schemeClr val="bg1"/>
          </a:solidFill>
          <a:latin typeface="Calibri" pitchFamily="34" charset="0"/>
          <a:ea typeface="宋体" pitchFamily="2" charset="-122"/>
          <a:cs typeface="+mn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指针</a:t>
            </a:r>
          </a:p>
        </p:txBody>
      </p:sp>
    </p:spTree>
    <p:extLst>
      <p:ext uri="{BB962C8B-B14F-4D97-AF65-F5344CB8AC3E}">
        <p14:creationId xmlns:p14="http://schemas.microsoft.com/office/powerpoint/2010/main" val="382891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使用指针输入输出中国的人口和面积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如何使用指针变量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74BEC1-93BF-B311-CF8C-B3ECD5DAF0D0}"/>
              </a:ext>
            </a:extLst>
          </p:cNvPr>
          <p:cNvSpPr txBox="1"/>
          <p:nvPr/>
        </p:nvSpPr>
        <p:spPr>
          <a:xfrm>
            <a:off x="611560" y="2636912"/>
            <a:ext cx="2952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 &amp;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</a:t>
            </a: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的地址赋值给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pointer_i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pointer_j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 &amp;j;  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的地址赋值给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pointer_j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96070C2-82AF-BF76-F658-40E0178F67DB}"/>
              </a:ext>
            </a:extLst>
          </p:cNvPr>
          <p:cNvGraphicFramePr>
            <a:graphicFrameLocks/>
          </p:cNvGraphicFramePr>
          <p:nvPr/>
        </p:nvGraphicFramePr>
        <p:xfrm>
          <a:off x="4139952" y="2331957"/>
          <a:ext cx="4248472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06614" imgH="2730515" progId="Visio.Drawing.15">
                  <p:embed/>
                </p:oleObj>
              </mc:Choice>
              <mc:Fallback>
                <p:oleObj r:id="rId2" imgW="3206614" imgH="2730515" progId="Visio.Drawing.15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96070C2-82AF-BF76-F658-40E0178F67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331957"/>
                        <a:ext cx="4248472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FB882DB-3D05-3B9A-C989-26CE4756CAA6}"/>
              </a:ext>
            </a:extLst>
          </p:cNvPr>
          <p:cNvSpPr txBox="1"/>
          <p:nvPr/>
        </p:nvSpPr>
        <p:spPr>
          <a:xfrm>
            <a:off x="6660232" y="2996952"/>
            <a:ext cx="115212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1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C26C6E-E11B-1F62-1506-68B3CA429B09}"/>
              </a:ext>
            </a:extLst>
          </p:cNvPr>
          <p:cNvSpPr txBox="1"/>
          <p:nvPr/>
        </p:nvSpPr>
        <p:spPr>
          <a:xfrm>
            <a:off x="6692475" y="5229200"/>
            <a:ext cx="115212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endParaRPr lang="zh-CN" altLang="en-US" sz="1400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74AC8730-60AB-EF80-B484-16A55FE76BCC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940152" y="3150840"/>
            <a:ext cx="720080" cy="7102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85F405B-B2D9-8B17-D23F-16C531D52D41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940155" y="4653139"/>
            <a:ext cx="752321" cy="7299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104A504-15BF-1B36-0586-5648B55ED280}"/>
              </a:ext>
            </a:extLst>
          </p:cNvPr>
          <p:cNvSpPr txBox="1"/>
          <p:nvPr/>
        </p:nvSpPr>
        <p:spPr>
          <a:xfrm>
            <a:off x="3260988" y="2996951"/>
            <a:ext cx="1764197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pointer_i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54D5E6-1BF6-DA8F-9E43-AFE4710D88E3}"/>
              </a:ext>
            </a:extLst>
          </p:cNvPr>
          <p:cNvSpPr txBox="1"/>
          <p:nvPr/>
        </p:nvSpPr>
        <p:spPr>
          <a:xfrm>
            <a:off x="3275856" y="5105445"/>
            <a:ext cx="1764197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pointer_j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endParaRPr lang="zh-CN" altLang="en-US" sz="1400" dirty="0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26DC4528-5073-3C8E-3842-AEF2E42CD0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8385" y="3324297"/>
            <a:ext cx="360039" cy="3209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7959C98-498A-CFCB-47A8-126047DBFF39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4030856" y="4657444"/>
            <a:ext cx="575101" cy="3209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使用指针输入输出中国的人口和面积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如何使用指针变量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280549-9793-8F4A-3DAF-0CACED56381D}"/>
              </a:ext>
            </a:extLst>
          </p:cNvPr>
          <p:cNvSpPr txBox="1"/>
          <p:nvPr/>
        </p:nvSpPr>
        <p:spPr>
          <a:xfrm>
            <a:off x="432047" y="2025352"/>
            <a:ext cx="8244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#include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  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main() {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num = 97;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&amp;num;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%p\n", &amp;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%p\n",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("num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:%p\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n",&amp;num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return 0;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indent="2667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68C9161-BF18-E679-440C-CA56A57A3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45994"/>
              </p:ext>
            </p:extLst>
          </p:nvPr>
        </p:nvGraphicFramePr>
        <p:xfrm>
          <a:off x="2987824" y="4713089"/>
          <a:ext cx="4896544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72110" imgH="1314516" progId="Visio.Drawing.15">
                  <p:embed/>
                </p:oleObj>
              </mc:Choice>
              <mc:Fallback>
                <p:oleObj r:id="rId2" imgW="4172110" imgH="1314516" progId="Visio.Drawing.15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713089"/>
                        <a:ext cx="4896544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28D4325A-9D6A-AA44-B384-43CF955D4C8A}"/>
              </a:ext>
            </a:extLst>
          </p:cNvPr>
          <p:cNvSpPr txBox="1"/>
          <p:nvPr/>
        </p:nvSpPr>
        <p:spPr>
          <a:xfrm>
            <a:off x="683568" y="2031644"/>
            <a:ext cx="421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4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使用指针输入输出中国的人口和面积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如何使用指针变量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280549-9793-8F4A-3DAF-0CACED56381D}"/>
              </a:ext>
            </a:extLst>
          </p:cNvPr>
          <p:cNvSpPr txBox="1"/>
          <p:nvPr/>
        </p:nvSpPr>
        <p:spPr>
          <a:xfrm>
            <a:off x="432047" y="2025352"/>
            <a:ext cx="8244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#include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  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main() {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int num = 0;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int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&amp;num;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%d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pointer_num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%p\n",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所指向的变量值：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%d\n",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("num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:%d\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n",num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return 0;10	</a:t>
            </a:r>
          </a:p>
          <a:p>
            <a:pPr indent="266700" algn="just"/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D4325A-9D6A-AA44-B384-43CF955D4C8A}"/>
              </a:ext>
            </a:extLst>
          </p:cNvPr>
          <p:cNvSpPr txBox="1"/>
          <p:nvPr/>
        </p:nvSpPr>
        <p:spPr>
          <a:xfrm>
            <a:off x="625412" y="2025352"/>
            <a:ext cx="421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输出地址和值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9B9901-4049-775F-B94D-1A785720E8B2}"/>
              </a:ext>
            </a:extLst>
          </p:cNvPr>
          <p:cNvSpPr txBox="1"/>
          <p:nvPr/>
        </p:nvSpPr>
        <p:spPr>
          <a:xfrm>
            <a:off x="1187624" y="5156170"/>
            <a:ext cx="5688632" cy="3693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dirty="0"/>
              <a:t>为什么上面代码的</a:t>
            </a:r>
            <a:r>
              <a:rPr lang="en-US" altLang="zh-CN" dirty="0" err="1"/>
              <a:t>scanf</a:t>
            </a:r>
            <a:r>
              <a:rPr lang="zh-CN" altLang="zh-CN" dirty="0"/>
              <a:t>函数中</a:t>
            </a:r>
            <a:r>
              <a:rPr lang="en-US" altLang="zh-CN" dirty="0" err="1"/>
              <a:t>pointer_num</a:t>
            </a:r>
            <a:r>
              <a:rPr lang="zh-CN" altLang="zh-CN" dirty="0"/>
              <a:t>前不加</a:t>
            </a:r>
            <a:r>
              <a:rPr lang="en-US" altLang="zh-CN" dirty="0"/>
              <a:t>&amp;</a:t>
            </a:r>
            <a:r>
              <a:rPr lang="zh-CN" altLang="zh-CN" dirty="0"/>
              <a:t>？</a:t>
            </a:r>
            <a:endParaRPr lang="zh-CN" altLang="en-US" dirty="0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B22D492C-110B-4292-2BE2-7C8F7B323D89}"/>
              </a:ext>
            </a:extLst>
          </p:cNvPr>
          <p:cNvSpPr/>
          <p:nvPr/>
        </p:nvSpPr>
        <p:spPr>
          <a:xfrm>
            <a:off x="974825" y="5224521"/>
            <a:ext cx="144016" cy="171074"/>
          </a:xfrm>
          <a:prstGeom prst="star4">
            <a:avLst/>
          </a:prstGeom>
          <a:gradFill flip="none" rotWithShape="1">
            <a:gsLst>
              <a:gs pos="0">
                <a:srgbClr val="FFC000"/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12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使用指针输入输出中国的人口和面积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如何使用指针变量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280549-9793-8F4A-3DAF-0CACED56381D}"/>
              </a:ext>
            </a:extLst>
          </p:cNvPr>
          <p:cNvSpPr txBox="1"/>
          <p:nvPr/>
        </p:nvSpPr>
        <p:spPr>
          <a:xfrm>
            <a:off x="360040" y="2564904"/>
            <a:ext cx="8244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#include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main() {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*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("%d",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("%d\n",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return 0;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D4325A-9D6A-AA44-B384-43CF955D4C8A}"/>
              </a:ext>
            </a:extLst>
          </p:cNvPr>
          <p:cNvSpPr txBox="1"/>
          <p:nvPr/>
        </p:nvSpPr>
        <p:spPr>
          <a:xfrm>
            <a:off x="625412" y="2132856"/>
            <a:ext cx="157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野指针问题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DA3F5-1617-BE38-2BEF-142E76AAD2C1}"/>
              </a:ext>
            </a:extLst>
          </p:cNvPr>
          <p:cNvSpPr txBox="1"/>
          <p:nvPr/>
        </p:nvSpPr>
        <p:spPr>
          <a:xfrm>
            <a:off x="683568" y="4692464"/>
            <a:ext cx="157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解决野指针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1203F3-83B8-08EA-D248-7408B89E7426}"/>
              </a:ext>
            </a:extLst>
          </p:cNvPr>
          <p:cNvSpPr txBox="1"/>
          <p:nvPr/>
        </p:nvSpPr>
        <p:spPr>
          <a:xfrm>
            <a:off x="1259632" y="5219611"/>
            <a:ext cx="458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确定的地址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AAE225-5E26-6CC3-216F-997E4428ADF6}"/>
              </a:ext>
            </a:extLst>
          </p:cNvPr>
          <p:cNvSpPr txBox="1"/>
          <p:nvPr/>
        </p:nvSpPr>
        <p:spPr>
          <a:xfrm>
            <a:off x="1259632" y="5589240"/>
            <a:ext cx="458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5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使用指针输入输出中国的人口和面积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使用指针变量交换变量的值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280549-9793-8F4A-3DAF-0CACED56381D}"/>
              </a:ext>
            </a:extLst>
          </p:cNvPr>
          <p:cNvSpPr txBox="1"/>
          <p:nvPr/>
        </p:nvSpPr>
        <p:spPr>
          <a:xfrm>
            <a:off x="360040" y="2564904"/>
            <a:ext cx="8244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#include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main() {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a = 97, b = 98;     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定义两个变量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&amp;a,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&amp;b,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NULL;//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定义三个指针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//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交换指针变量的值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:%d, b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%d\n", a, b); 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输出两个变量的值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return 0;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D4325A-9D6A-AA44-B384-43CF955D4C8A}"/>
              </a:ext>
            </a:extLst>
          </p:cNvPr>
          <p:cNvSpPr txBox="1"/>
          <p:nvPr/>
        </p:nvSpPr>
        <p:spPr>
          <a:xfrm>
            <a:off x="625412" y="2132856"/>
            <a:ext cx="4882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哪个能成功？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38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使用指针输入输出中国的人口和面积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使用指针变量交换变量的值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280549-9793-8F4A-3DAF-0CACED56381D}"/>
              </a:ext>
            </a:extLst>
          </p:cNvPr>
          <p:cNvSpPr txBox="1"/>
          <p:nvPr/>
        </p:nvSpPr>
        <p:spPr>
          <a:xfrm>
            <a:off x="360040" y="2564904"/>
            <a:ext cx="8244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	#include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main() {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a = 97, b = 98;    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定义两个变量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&amp;a,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&amp;b;//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定义两个指针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NULL;  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定义一个指针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//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交换指针变量的值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:%d, b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%d\n", a, b);//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输出两个变量的值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return 0;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D4325A-9D6A-AA44-B384-43CF955D4C8A}"/>
              </a:ext>
            </a:extLst>
          </p:cNvPr>
          <p:cNvSpPr txBox="1"/>
          <p:nvPr/>
        </p:nvSpPr>
        <p:spPr>
          <a:xfrm>
            <a:off x="625412" y="2132856"/>
            <a:ext cx="4882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哪个能成功？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65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使用指针输入输出中国的人口和面积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使用指针变量交换变量的值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280549-9793-8F4A-3DAF-0CACED56381D}"/>
              </a:ext>
            </a:extLst>
          </p:cNvPr>
          <p:cNvSpPr txBox="1"/>
          <p:nvPr/>
        </p:nvSpPr>
        <p:spPr>
          <a:xfrm>
            <a:off x="360040" y="2564904"/>
            <a:ext cx="8244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	#include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main() {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a = 97, b = 98, t = 0;     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定义两个变量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&amp;a,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&amp;b,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&amp;t;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定义三个指针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//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交换指针变量的值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:%d, b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%d\n", a, b);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输出两个变量的值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return 0;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D4325A-9D6A-AA44-B384-43CF955D4C8A}"/>
              </a:ext>
            </a:extLst>
          </p:cNvPr>
          <p:cNvSpPr txBox="1"/>
          <p:nvPr/>
        </p:nvSpPr>
        <p:spPr>
          <a:xfrm>
            <a:off x="625412" y="2132856"/>
            <a:ext cx="4882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哪个能成功？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53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使用指针输入输出中国的人口和面积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使用指针变量交换变量的值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280549-9793-8F4A-3DAF-0CACED56381D}"/>
              </a:ext>
            </a:extLst>
          </p:cNvPr>
          <p:cNvSpPr txBox="1"/>
          <p:nvPr/>
        </p:nvSpPr>
        <p:spPr>
          <a:xfrm>
            <a:off x="360040" y="2564904"/>
            <a:ext cx="8244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	#include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main() {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int  a = 97, b = 98, t = 0;   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定义两个变量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int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= &amp;a,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&amp;b;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定义两个指针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// 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交换指针变量的值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t =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t;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:%d, b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%d\n", a, b);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输出两个变量的值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return 0;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D4325A-9D6A-AA44-B384-43CF955D4C8A}"/>
              </a:ext>
            </a:extLst>
          </p:cNvPr>
          <p:cNvSpPr txBox="1"/>
          <p:nvPr/>
        </p:nvSpPr>
        <p:spPr>
          <a:xfrm>
            <a:off x="625412" y="2132856"/>
            <a:ext cx="4882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哪个能成功？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75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查询上合组织（</a:t>
            </a:r>
            <a:r>
              <a:rPr lang="en-US" altLang="zh-CN" dirty="0"/>
              <a:t>SCO</a:t>
            </a:r>
            <a:r>
              <a:rPr lang="zh-CN" altLang="en-US" dirty="0"/>
              <a:t>）成员国信息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D2C96D-2C0F-54E0-578A-A567A05AE162}"/>
              </a:ext>
            </a:extLst>
          </p:cNvPr>
          <p:cNvSpPr txBox="1"/>
          <p:nvPr/>
        </p:nvSpPr>
        <p:spPr>
          <a:xfrm>
            <a:off x="179512" y="2025352"/>
            <a:ext cx="4320479" cy="4536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string.h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main() {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 *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cSCO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[8] = {"China", "Russia", "Tajikistan", "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Kyrgyzstan","Uzbekistan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"India", "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Pakistan","Kazakhstan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"};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dPopulation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[8]= {14.4349, 1.44,0.098,0.06362,0.347,13.8,2.25,0.1839};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dTerritorialArea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[8]={960,1709.82, 14.31,19.99,44.89,298.0,79.6,272.9};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cSearch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[50];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*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,*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pTA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dPopulation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pTA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dTerritorialArea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CF964-FDFA-0607-C214-2E90B0AFCBEF}"/>
              </a:ext>
            </a:extLst>
          </p:cNvPr>
          <p:cNvSpPr txBox="1"/>
          <p:nvPr/>
        </p:nvSpPr>
        <p:spPr>
          <a:xfrm>
            <a:off x="4463658" y="2044182"/>
            <a:ext cx="4500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请输入待查询的国家名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\n");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gets(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cSearch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for(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=0;i&lt;8;i++){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if(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strcmp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cSCO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],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cSearch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)==0){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	     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国家：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puts(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cSearch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(“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人口：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亿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\n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国土面积：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     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平方公里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\n",*(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pP+i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),*(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pTA+i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break;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}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}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if(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==8)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国家名错误！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\n");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return 0;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tabLst>
                <a:tab pos="228600" algn="l"/>
                <a:tab pos="266700" algn="l"/>
              </a:tabLst>
            </a:pP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62420E-403A-A8F5-3D0C-2DA95F259A12}"/>
              </a:ext>
            </a:extLst>
          </p:cNvPr>
          <p:cNvCxnSpPr/>
          <p:nvPr/>
        </p:nvCxnSpPr>
        <p:spPr>
          <a:xfrm>
            <a:off x="4355976" y="2025352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1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使用指针访问数组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4A4608-3773-8AAD-3837-18618BFBF7A7}"/>
              </a:ext>
            </a:extLst>
          </p:cNvPr>
          <p:cNvSpPr txBox="1"/>
          <p:nvPr/>
        </p:nvSpPr>
        <p:spPr>
          <a:xfrm>
            <a:off x="630324" y="4654877"/>
            <a:ext cx="3313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如何通过指向数组的指针变量访问数组元素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BB8EC-6F42-A8F0-E327-61AA0DEDA742}"/>
              </a:ext>
            </a:extLst>
          </p:cNvPr>
          <p:cNvSpPr txBox="1"/>
          <p:nvPr/>
        </p:nvSpPr>
        <p:spPr>
          <a:xfrm>
            <a:off x="3944144" y="2886292"/>
            <a:ext cx="3384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a[10] = {0};</a:t>
            </a:r>
            <a:endParaRPr lang="en-US" altLang="zh-CN" kern="1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 *pa;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6F8C1-D833-BC17-1BDF-9612F65A917B}"/>
              </a:ext>
            </a:extLst>
          </p:cNvPr>
          <p:cNvSpPr txBox="1"/>
          <p:nvPr/>
        </p:nvSpPr>
        <p:spPr>
          <a:xfrm>
            <a:off x="3944144" y="3709469"/>
            <a:ext cx="2448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 = &amp;a[0]; </a:t>
            </a:r>
            <a:endParaRPr lang="zh-CN" altLang="zh-CN" sz="1800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pa = a;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FBAEBD-5715-17ED-387F-BBE7741B2AF7}"/>
              </a:ext>
            </a:extLst>
          </p:cNvPr>
          <p:cNvSpPr txBox="1"/>
          <p:nvPr/>
        </p:nvSpPr>
        <p:spPr>
          <a:xfrm>
            <a:off x="4232176" y="4654876"/>
            <a:ext cx="2808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70C0"/>
                </a:solidFill>
                <a:latin typeface="Times New Roman" panose="02020603050405020304" pitchFamily="18" charset="0"/>
              </a:rPr>
              <a:t>*pa, 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*(pa + </a:t>
            </a: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), *pa++</a:t>
            </a:r>
          </a:p>
          <a:p>
            <a:r>
              <a:rPr lang="en-US" altLang="zh-CN" kern="100" dirty="0">
                <a:solidFill>
                  <a:srgbClr val="0070C0"/>
                </a:solidFill>
                <a:latin typeface="Times New Roman" panose="02020603050405020304" pitchFamily="18" charset="0"/>
              </a:rPr>
              <a:t>pa[</a:t>
            </a:r>
            <a:r>
              <a:rPr lang="en-US" altLang="zh-CN" kern="1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0070C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5B7CEE-3CF1-E76E-6A30-4534F8F0C145}"/>
              </a:ext>
            </a:extLst>
          </p:cNvPr>
          <p:cNvSpPr txBox="1"/>
          <p:nvPr/>
        </p:nvSpPr>
        <p:spPr>
          <a:xfrm>
            <a:off x="323528" y="2050834"/>
            <a:ext cx="458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指针访问数组涉及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三个问题：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095015-8AF5-3D2F-3146-877626847E47}"/>
              </a:ext>
            </a:extLst>
          </p:cNvPr>
          <p:cNvSpPr txBox="1"/>
          <p:nvPr/>
        </p:nvSpPr>
        <p:spPr>
          <a:xfrm>
            <a:off x="630324" y="2890558"/>
            <a:ext cx="329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6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定义什么类型的指针变量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475D11-D61B-EEC8-F0D1-82AD93E27A18}"/>
              </a:ext>
            </a:extLst>
          </p:cNvPr>
          <p:cNvSpPr txBox="1"/>
          <p:nvPr/>
        </p:nvSpPr>
        <p:spPr>
          <a:xfrm>
            <a:off x="606443" y="3707636"/>
            <a:ext cx="329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6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指针变量如何指向数组</a:t>
            </a:r>
            <a:r>
              <a:rPr lang="en-US" altLang="zh-CN" sz="1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zh-CN" sz="1800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33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2F8D32-C980-7692-267A-5388F6BE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理解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指针和指针变量的概念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掌握指针的使用方法及规范</a:t>
            </a:r>
            <a:endParaRPr lang="zh-CN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掌握使用指针和结构体构建复杂的数据类型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0B84C-AF97-25CF-C9C7-253D778A0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dirty="0"/>
              <a:t>本章目标</a:t>
            </a:r>
          </a:p>
        </p:txBody>
      </p:sp>
    </p:spTree>
    <p:extLst>
      <p:ext uri="{BB962C8B-B14F-4D97-AF65-F5344CB8AC3E}">
        <p14:creationId xmlns:p14="http://schemas.microsoft.com/office/powerpoint/2010/main" val="1872306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使用指针访问数组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54FFF3-B79D-A682-30EA-756FEBD1B764}"/>
              </a:ext>
            </a:extLst>
          </p:cNvPr>
          <p:cNvSpPr txBox="1"/>
          <p:nvPr/>
        </p:nvSpPr>
        <p:spPr>
          <a:xfrm>
            <a:off x="325678" y="1857013"/>
            <a:ext cx="8244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#include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main() {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a[10] = {0},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*pa = NULL;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pa = a;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个整数：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\n");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for (;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10;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("%d", pa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}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("10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个数组元素的值分别为：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\n");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for 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10;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("%3d", *(pa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}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("\n");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return 0;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E65C1F-DFF7-06DB-AF14-0F3D1927C1C2}"/>
              </a:ext>
            </a:extLst>
          </p:cNvPr>
          <p:cNvSpPr txBox="1"/>
          <p:nvPr/>
        </p:nvSpPr>
        <p:spPr>
          <a:xfrm>
            <a:off x="3779912" y="5805264"/>
            <a:ext cx="4464496" cy="30777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请尝试修改程序，分别使用</a:t>
            </a:r>
            <a:r>
              <a:rPr lang="en-US" altLang="zh-CN" dirty="0"/>
              <a:t>*pa, *(pa + </a:t>
            </a:r>
            <a:r>
              <a:rPr lang="en-US" altLang="zh-CN" dirty="0" err="1"/>
              <a:t>i</a:t>
            </a:r>
            <a:r>
              <a:rPr lang="en-US" altLang="zh-CN" dirty="0"/>
              <a:t>), *pa++, pa[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43A57E6B-57C5-F1B6-E5D3-637978130410}"/>
              </a:ext>
            </a:extLst>
          </p:cNvPr>
          <p:cNvSpPr/>
          <p:nvPr/>
        </p:nvSpPr>
        <p:spPr>
          <a:xfrm>
            <a:off x="3563888" y="5873615"/>
            <a:ext cx="144016" cy="171074"/>
          </a:xfrm>
          <a:prstGeom prst="star4">
            <a:avLst/>
          </a:prstGeom>
          <a:gradFill flip="none" rotWithShape="1">
            <a:gsLst>
              <a:gs pos="0">
                <a:srgbClr val="FFC000"/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130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指针与字符串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7BF1F7-16EB-76DB-2C7E-15786C639645}"/>
              </a:ext>
            </a:extLst>
          </p:cNvPr>
          <p:cNvSpPr txBox="1"/>
          <p:nvPr/>
        </p:nvSpPr>
        <p:spPr>
          <a:xfrm>
            <a:off x="323528" y="2060848"/>
            <a:ext cx="5256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字符指针变量的定义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char *str="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您好！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2C0F8F-8F1D-FEEC-BD85-2C67F1763D8E}"/>
              </a:ext>
            </a:extLst>
          </p:cNvPr>
          <p:cNvSpPr txBox="1"/>
          <p:nvPr/>
        </p:nvSpPr>
        <p:spPr>
          <a:xfrm>
            <a:off x="357054" y="2707179"/>
            <a:ext cx="4584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等价于：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char*str;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str="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您好！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5B963F-6292-74A0-8A7E-069714D8DC85}"/>
              </a:ext>
            </a:extLst>
          </p:cNvPr>
          <p:cNvSpPr txBox="1"/>
          <p:nvPr/>
        </p:nvSpPr>
        <p:spPr>
          <a:xfrm>
            <a:off x="3816380" y="2134008"/>
            <a:ext cx="4584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	#include "</a:t>
            </a:r>
            <a:r>
              <a:rPr lang="en-US" altLang="zh-CN" dirty="0" err="1"/>
              <a:t>stdio.h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int main() {</a:t>
            </a:r>
          </a:p>
          <a:p>
            <a:r>
              <a:rPr lang="en-US" altLang="zh-CN" dirty="0"/>
              <a:t>	    char *str = "SCO";</a:t>
            </a:r>
          </a:p>
          <a:p>
            <a:r>
              <a:rPr lang="en-US" altLang="zh-CN" dirty="0"/>
              <a:t>	    puts(str);</a:t>
            </a:r>
          </a:p>
          <a:p>
            <a:r>
              <a:rPr lang="en-US" altLang="zh-CN" dirty="0"/>
              <a:t>	    return 0;</a:t>
            </a:r>
          </a:p>
          <a:p>
            <a:r>
              <a:rPr lang="en-US" altLang="zh-CN" dirty="0"/>
              <a:t>	}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16775A-0746-082D-812C-9F72AB81F5B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05064"/>
            <a:ext cx="2438676" cy="189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19B7050-2D9E-E15E-F0A2-95A872B87DE1}"/>
              </a:ext>
            </a:extLst>
          </p:cNvPr>
          <p:cNvSpPr txBox="1"/>
          <p:nvPr/>
        </p:nvSpPr>
        <p:spPr>
          <a:xfrm>
            <a:off x="971736" y="6011135"/>
            <a:ext cx="4584582" cy="3693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dirty="0"/>
              <a:t>字符指针变量和字符数组的异同。</a:t>
            </a:r>
            <a:endParaRPr lang="zh-CN" altLang="en-US" dirty="0"/>
          </a:p>
        </p:txBody>
      </p:sp>
      <p:sp>
        <p:nvSpPr>
          <p:cNvPr id="19" name="星形: 四角 18">
            <a:extLst>
              <a:ext uri="{FF2B5EF4-FFF2-40B4-BE49-F238E27FC236}">
                <a16:creationId xmlns:a16="http://schemas.microsoft.com/office/drawing/2014/main" id="{F6EF8408-AFFE-E26B-E9FA-D955E9E78D99}"/>
              </a:ext>
            </a:extLst>
          </p:cNvPr>
          <p:cNvSpPr/>
          <p:nvPr/>
        </p:nvSpPr>
        <p:spPr>
          <a:xfrm>
            <a:off x="755576" y="6079486"/>
            <a:ext cx="144016" cy="171074"/>
          </a:xfrm>
          <a:prstGeom prst="star4">
            <a:avLst/>
          </a:prstGeom>
          <a:gradFill flip="none" rotWithShape="1">
            <a:gsLst>
              <a:gs pos="0">
                <a:srgbClr val="FFC000"/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593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指针与数组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指针数组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5B963F-6292-74A0-8A7E-069714D8DC85}"/>
              </a:ext>
            </a:extLst>
          </p:cNvPr>
          <p:cNvSpPr txBox="1"/>
          <p:nvPr/>
        </p:nvSpPr>
        <p:spPr>
          <a:xfrm>
            <a:off x="899592" y="1916832"/>
            <a:ext cx="750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266700" algn="just">
              <a:defRPr sz="1800" kern="1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例：</a:t>
            </a:r>
            <a:r>
              <a:rPr lang="en-US" altLang="zh-CN" dirty="0"/>
              <a:t>	#include "</a:t>
            </a:r>
            <a:r>
              <a:rPr lang="en-US" altLang="zh-CN" dirty="0" err="1"/>
              <a:t>stdio.h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int main() {</a:t>
            </a:r>
          </a:p>
          <a:p>
            <a:r>
              <a:rPr lang="en-US" altLang="zh-CN" dirty="0"/>
              <a:t>	    char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en-US" altLang="zh-CN" dirty="0" err="1">
                <a:solidFill>
                  <a:srgbClr val="C00000"/>
                </a:solidFill>
              </a:rPr>
              <a:t>cSCO</a:t>
            </a:r>
            <a:r>
              <a:rPr lang="en-US" altLang="zh-CN" dirty="0">
                <a:solidFill>
                  <a:srgbClr val="C00000"/>
                </a:solidFill>
              </a:rPr>
              <a:t>[8] </a:t>
            </a:r>
            <a:r>
              <a:rPr lang="en-US" altLang="zh-CN" dirty="0"/>
              <a:t>= {"China", "Russia", "Kazakhstan", </a:t>
            </a:r>
          </a:p>
          <a:p>
            <a:r>
              <a:rPr lang="en-US" altLang="zh-CN" dirty="0"/>
              <a:t>	                                  "Kyrgyzstan", "Tajikistan", </a:t>
            </a:r>
          </a:p>
          <a:p>
            <a:r>
              <a:rPr lang="en-US" altLang="zh-CN" dirty="0"/>
              <a:t>	                                  "Uzbekistan", "India", "Pakistan"}; </a:t>
            </a:r>
          </a:p>
          <a:p>
            <a:r>
              <a:rPr lang="en-US" altLang="zh-CN" dirty="0"/>
              <a:t>	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8;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	        </a:t>
            </a:r>
            <a:r>
              <a:rPr lang="en-US" altLang="zh-CN" dirty="0" err="1"/>
              <a:t>printf</a:t>
            </a:r>
            <a:r>
              <a:rPr lang="en-US" altLang="zh-CN" dirty="0"/>
              <a:t>("%s\n", </a:t>
            </a:r>
            <a:r>
              <a:rPr lang="en-US" altLang="zh-CN" dirty="0" err="1"/>
              <a:t>cSCO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	    }</a:t>
            </a:r>
          </a:p>
          <a:p>
            <a:r>
              <a:rPr lang="en-US" altLang="zh-CN" dirty="0"/>
              <a:t>	}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88A8592-7C84-E9C6-8501-7EE5DEF4A3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232112"/>
              </p:ext>
            </p:extLst>
          </p:nvPr>
        </p:nvGraphicFramePr>
        <p:xfrm>
          <a:off x="1691680" y="4142782"/>
          <a:ext cx="4968552" cy="258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84997" imgH="3143184" progId="Visio.Drawing.15">
                  <p:embed/>
                </p:oleObj>
              </mc:Choice>
              <mc:Fallback>
                <p:oleObj r:id="rId2" imgW="5384997" imgH="3143184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142782"/>
                        <a:ext cx="4968552" cy="2585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9F31378-2BEE-E33D-31D9-CCC6F76F5C7A}"/>
              </a:ext>
            </a:extLst>
          </p:cNvPr>
          <p:cNvSpPr txBox="1"/>
          <p:nvPr/>
        </p:nvSpPr>
        <p:spPr>
          <a:xfrm>
            <a:off x="7308439" y="5805264"/>
            <a:ext cx="1296008" cy="52322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如何输出排序后的结果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4949759-CDD4-F8AB-E7B0-0A79EB7F63CA}"/>
              </a:ext>
            </a:extLst>
          </p:cNvPr>
          <p:cNvSpPr/>
          <p:nvPr/>
        </p:nvSpPr>
        <p:spPr>
          <a:xfrm>
            <a:off x="7092279" y="5873615"/>
            <a:ext cx="144016" cy="171074"/>
          </a:xfrm>
          <a:prstGeom prst="star4">
            <a:avLst/>
          </a:prstGeom>
          <a:gradFill flip="none" rotWithShape="1">
            <a:gsLst>
              <a:gs pos="0">
                <a:srgbClr val="FFC000"/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692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</a:t>
            </a:r>
            <a:r>
              <a:rPr lang="zh-CN" altLang="en-US" dirty="0"/>
              <a:t>函数中的指针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指针变量作参数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5B963F-6292-74A0-8A7E-069714D8DC85}"/>
              </a:ext>
            </a:extLst>
          </p:cNvPr>
          <p:cNvSpPr txBox="1"/>
          <p:nvPr/>
        </p:nvSpPr>
        <p:spPr>
          <a:xfrm>
            <a:off x="899592" y="1916832"/>
            <a:ext cx="7501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266700" algn="just">
              <a:defRPr sz="1800" kern="1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例：</a:t>
            </a:r>
            <a:r>
              <a:rPr lang="en-US" altLang="zh-CN" dirty="0"/>
              <a:t>	#include "</a:t>
            </a:r>
            <a:r>
              <a:rPr lang="en-US" altLang="zh-CN" dirty="0" err="1"/>
              <a:t>stdio.h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int main() {</a:t>
            </a:r>
          </a:p>
          <a:p>
            <a:r>
              <a:rPr lang="en-US" altLang="zh-CN" dirty="0"/>
              <a:t>	    void exchange(int *p1, int *p2);</a:t>
            </a:r>
          </a:p>
          <a:p>
            <a:r>
              <a:rPr lang="en-US" altLang="zh-CN" dirty="0"/>
              <a:t>	    int a = 97, b = 98, t = 0;</a:t>
            </a:r>
          </a:p>
          <a:p>
            <a:r>
              <a:rPr lang="en-US" altLang="zh-CN" dirty="0"/>
              <a:t>	    int *</a:t>
            </a:r>
            <a:r>
              <a:rPr lang="en-US" altLang="zh-CN" dirty="0" err="1"/>
              <a:t>pointer_a</a:t>
            </a:r>
            <a:r>
              <a:rPr lang="en-US" altLang="zh-CN" dirty="0"/>
              <a:t> = &amp;a, *</a:t>
            </a:r>
            <a:r>
              <a:rPr lang="en-US" altLang="zh-CN" dirty="0" err="1"/>
              <a:t>pointer_b</a:t>
            </a:r>
            <a:r>
              <a:rPr lang="en-US" altLang="zh-CN" dirty="0"/>
              <a:t> = &amp;b;</a:t>
            </a:r>
          </a:p>
          <a:p>
            <a:r>
              <a:rPr lang="en-US" altLang="zh-CN" dirty="0"/>
              <a:t>	    // </a:t>
            </a:r>
            <a:r>
              <a:rPr lang="zh-CN" altLang="en-US" dirty="0"/>
              <a:t>交换指针变量的值</a:t>
            </a:r>
          </a:p>
          <a:p>
            <a:r>
              <a:rPr lang="en-US" altLang="zh-CN" dirty="0"/>
              <a:t>	    exchange (</a:t>
            </a:r>
            <a:r>
              <a:rPr lang="en-US" altLang="zh-CN" dirty="0" err="1"/>
              <a:t>pointer_a</a:t>
            </a:r>
            <a:r>
              <a:rPr lang="en-US" altLang="zh-CN" dirty="0"/>
              <a:t>, </a:t>
            </a:r>
            <a:r>
              <a:rPr lang="en-US" altLang="zh-CN" dirty="0" err="1"/>
              <a:t>pointer_b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printf</a:t>
            </a:r>
            <a:r>
              <a:rPr lang="en-US" altLang="zh-CN" dirty="0"/>
              <a:t>("a</a:t>
            </a:r>
            <a:r>
              <a:rPr lang="zh-CN" altLang="en-US" dirty="0"/>
              <a:t>的值为</a:t>
            </a:r>
            <a:r>
              <a:rPr lang="en-US" altLang="zh-CN" dirty="0"/>
              <a:t>:%d, b</a:t>
            </a:r>
            <a:r>
              <a:rPr lang="zh-CN" altLang="en-US" dirty="0"/>
              <a:t>的值为：</a:t>
            </a:r>
            <a:r>
              <a:rPr lang="en-US" altLang="zh-CN" dirty="0"/>
              <a:t>%d\n", a, b);</a:t>
            </a:r>
          </a:p>
          <a:p>
            <a:r>
              <a:rPr lang="en-US" altLang="zh-CN" dirty="0"/>
              <a:t>	    return 0;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void exchange (int *p1, int *p2) {</a:t>
            </a:r>
          </a:p>
          <a:p>
            <a:r>
              <a:rPr lang="en-US" altLang="zh-CN" dirty="0"/>
              <a:t>	    int t = 0;</a:t>
            </a:r>
          </a:p>
          <a:p>
            <a:r>
              <a:rPr lang="en-US" altLang="zh-CN" dirty="0"/>
              <a:t>	    t = *p1; </a:t>
            </a:r>
          </a:p>
          <a:p>
            <a:r>
              <a:rPr lang="en-US" altLang="zh-CN" dirty="0"/>
              <a:t>	    *p1 = *p2; </a:t>
            </a:r>
          </a:p>
          <a:p>
            <a:r>
              <a:rPr lang="en-US" altLang="zh-CN" dirty="0"/>
              <a:t>	    *p2 = t;</a:t>
            </a:r>
          </a:p>
          <a:p>
            <a:r>
              <a:rPr lang="en-US" altLang="zh-C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3682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</a:t>
            </a:r>
            <a:r>
              <a:rPr lang="zh-CN" altLang="en-US" dirty="0"/>
              <a:t>函数中的指针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指针数组作参数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94C490-5AD9-9BE0-1953-0513CA1B7A22}"/>
              </a:ext>
            </a:extLst>
          </p:cNvPr>
          <p:cNvSpPr txBox="1"/>
          <p:nvPr/>
        </p:nvSpPr>
        <p:spPr>
          <a:xfrm>
            <a:off x="179512" y="1916832"/>
            <a:ext cx="4320479" cy="4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string.h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main() {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 sort(char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tcSCO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[]);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char *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cSCO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[8] = {"China", "Russia", 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"Tajikistan", "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Kyrgyzstan","Uzbekistan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"India", "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Pakistan","Kazakhstan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"};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sort(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cSCO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  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数组名做函数的实参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for 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0;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 8;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 {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("%d: %s\n",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+ 1,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cSCO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]);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5CD2A1-66B2-AA42-1161-E3589146499A}"/>
              </a:ext>
            </a:extLst>
          </p:cNvPr>
          <p:cNvSpPr txBox="1"/>
          <p:nvPr/>
        </p:nvSpPr>
        <p:spPr>
          <a:xfrm>
            <a:off x="4463658" y="1916832"/>
            <a:ext cx="4500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sort(char *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tcSCO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[]){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int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0, j = 0, t = 0;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char *temp = NULL;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for (;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 7;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++) {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t =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for (j =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+ 1; j &lt; 8;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j++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{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if 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strcmp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tcSCO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[t],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tcSCO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[j]) &gt; 0) {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t = j;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}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if (t !=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{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temp =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tcSCO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tcSCO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tcSCO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[t];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tcSCO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[t] = temp;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}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}</a:t>
            </a:r>
          </a:p>
          <a:p>
            <a:pPr algn="just">
              <a:tabLst>
                <a:tab pos="228600" algn="l"/>
                <a:tab pos="266700" algn="l"/>
              </a:tabLst>
            </a:pP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13E483E-D434-D38E-08CF-D8319D3AB33C}"/>
              </a:ext>
            </a:extLst>
          </p:cNvPr>
          <p:cNvCxnSpPr/>
          <p:nvPr/>
        </p:nvCxnSpPr>
        <p:spPr>
          <a:xfrm>
            <a:off x="4355976" y="2025352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</a:t>
            </a:r>
            <a:r>
              <a:rPr lang="zh-CN" altLang="en-US" dirty="0"/>
              <a:t>函数中的指针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返回值为指针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94C490-5AD9-9BE0-1953-0513CA1B7A22}"/>
              </a:ext>
            </a:extLst>
          </p:cNvPr>
          <p:cNvSpPr txBox="1"/>
          <p:nvPr/>
        </p:nvSpPr>
        <p:spPr>
          <a:xfrm>
            <a:off x="395536" y="2310844"/>
            <a:ext cx="3888432" cy="335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main() {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*max(int *p1, int *p2);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 a = 0, b = 0;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 *pa = &amp;a, *pb = &amp;b, *p = NULL;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scanf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("%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d%d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 pa, pb);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p = max(pa, pb);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("%d is bigger one\n", *p);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return 0;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5CD2A1-66B2-AA42-1161-E3589146499A}"/>
              </a:ext>
            </a:extLst>
          </p:cNvPr>
          <p:cNvSpPr txBox="1"/>
          <p:nvPr/>
        </p:nvSpPr>
        <p:spPr>
          <a:xfrm>
            <a:off x="4463658" y="2310844"/>
            <a:ext cx="4500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*max(int *p1, int *p2) {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if (*p1 &gt; *p2)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return p1;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else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return p2;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tabLst>
                <a:tab pos="228600" algn="l"/>
                <a:tab pos="266700" algn="l"/>
              </a:tabLst>
            </a:pP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13E483E-D434-D38E-08CF-D8319D3AB33C}"/>
              </a:ext>
            </a:extLst>
          </p:cNvPr>
          <p:cNvCxnSpPr/>
          <p:nvPr/>
        </p:nvCxnSpPr>
        <p:spPr>
          <a:xfrm>
            <a:off x="4355976" y="2025352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7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</a:t>
            </a:r>
            <a:r>
              <a:rPr lang="zh-CN" altLang="en-US" dirty="0"/>
              <a:t>函数中的指针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指向函数的指针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F083C7-781E-D546-021E-587B5BC92CD7}"/>
              </a:ext>
            </a:extLst>
          </p:cNvPr>
          <p:cNvSpPr txBox="1"/>
          <p:nvPr/>
        </p:nvSpPr>
        <p:spPr>
          <a:xfrm>
            <a:off x="683568" y="1988840"/>
            <a:ext cx="458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类型名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指针变量名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函数参数列表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D0FBF4-5A80-59E7-A307-72593782A205}"/>
              </a:ext>
            </a:extLst>
          </p:cNvPr>
          <p:cNvSpPr txBox="1"/>
          <p:nvPr/>
        </p:nvSpPr>
        <p:spPr>
          <a:xfrm>
            <a:off x="539552" y="2570127"/>
            <a:ext cx="39295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stdio.h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*max(int *p1, int *p2);</a:t>
            </a:r>
          </a:p>
          <a:p>
            <a:r>
              <a:rPr lang="en-US" altLang="zh-CN" dirty="0"/>
              <a:t>    int a = 0, b = 0;</a:t>
            </a:r>
          </a:p>
          <a:p>
            <a:r>
              <a:rPr lang="en-US" altLang="zh-CN" dirty="0"/>
              <a:t>    int *pa = &amp;a, *pb = &amp;b, *p = NULL;</a:t>
            </a:r>
          </a:p>
          <a:p>
            <a:r>
              <a:rPr lang="en-US" altLang="zh-CN" dirty="0"/>
              <a:t>    int *(*</a:t>
            </a:r>
            <a:r>
              <a:rPr lang="en-US" altLang="zh-CN" dirty="0" err="1"/>
              <a:t>pmax</a:t>
            </a:r>
            <a:r>
              <a:rPr lang="en-US" altLang="zh-CN" dirty="0"/>
              <a:t>)(int *, int *) = NULL;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 pa, pb);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pmax</a:t>
            </a:r>
            <a:r>
              <a:rPr lang="en-US" altLang="zh-CN" dirty="0"/>
              <a:t> = max;</a:t>
            </a:r>
          </a:p>
          <a:p>
            <a:r>
              <a:rPr lang="en-US" altLang="zh-CN" dirty="0"/>
              <a:t>    p = (*</a:t>
            </a:r>
            <a:r>
              <a:rPr lang="en-US" altLang="zh-CN" dirty="0" err="1"/>
              <a:t>pmax</a:t>
            </a:r>
            <a:r>
              <a:rPr lang="en-US" altLang="zh-CN" dirty="0"/>
              <a:t>)(pa, pb);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pmax</a:t>
            </a:r>
            <a:r>
              <a:rPr lang="en-US" altLang="zh-CN" dirty="0"/>
              <a:t> = add;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 is bigger one\n", *p);</a:t>
            </a:r>
          </a:p>
          <a:p>
            <a:r>
              <a:rPr lang="en-US" altLang="zh-CN" dirty="0"/>
              <a:t>    p = (*</a:t>
            </a:r>
            <a:r>
              <a:rPr lang="en-US" altLang="zh-CN" dirty="0" err="1"/>
              <a:t>pmax</a:t>
            </a:r>
            <a:r>
              <a:rPr lang="en-US" altLang="zh-CN" dirty="0"/>
              <a:t>)(pa, pb);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 is bigger one\n", *p);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7B4A30-F8C8-5A0F-6630-10C182357F7A}"/>
              </a:ext>
            </a:extLst>
          </p:cNvPr>
          <p:cNvSpPr txBox="1"/>
          <p:nvPr/>
        </p:nvSpPr>
        <p:spPr>
          <a:xfrm>
            <a:off x="4674870" y="2564904"/>
            <a:ext cx="30243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 *max(int *p1, int *p2) {</a:t>
            </a:r>
          </a:p>
          <a:p>
            <a:r>
              <a:rPr lang="en-US" altLang="zh-CN" dirty="0"/>
              <a:t>    if (*p1 &gt; *p2)</a:t>
            </a:r>
          </a:p>
          <a:p>
            <a:r>
              <a:rPr lang="en-US" altLang="zh-CN" dirty="0"/>
              <a:t>        return p1;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return p2;</a:t>
            </a:r>
          </a:p>
          <a:p>
            <a:r>
              <a:rPr lang="en-US" altLang="zh-CN" dirty="0"/>
              <a:t>}</a:t>
            </a:r>
          </a:p>
          <a:p>
            <a:r>
              <a:rPr lang="fr-FR" altLang="zh-CN" dirty="0"/>
              <a:t>int *add(int *p1, int *p2) {</a:t>
            </a:r>
          </a:p>
          <a:p>
            <a:r>
              <a:rPr lang="fr-FR" altLang="zh-CN" dirty="0"/>
              <a:t>    int t, *p = &amp;t;</a:t>
            </a:r>
          </a:p>
          <a:p>
            <a:r>
              <a:rPr lang="fr-FR" altLang="zh-CN" dirty="0"/>
              <a:t>    t = *p1 + *p2;</a:t>
            </a:r>
          </a:p>
          <a:p>
            <a:r>
              <a:rPr lang="fr-FR" altLang="zh-CN" dirty="0"/>
              <a:t>    return p;</a:t>
            </a:r>
          </a:p>
          <a:p>
            <a:r>
              <a:rPr lang="fr-FR" altLang="zh-CN" dirty="0"/>
              <a:t>}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2C8F8E-DD7D-B24E-72B7-1E07173D7EAC}"/>
              </a:ext>
            </a:extLst>
          </p:cNvPr>
          <p:cNvCxnSpPr>
            <a:cxnSpLocks/>
          </p:cNvCxnSpPr>
          <p:nvPr/>
        </p:nvCxnSpPr>
        <p:spPr>
          <a:xfrm>
            <a:off x="4355976" y="2708920"/>
            <a:ext cx="0" cy="388843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2133F1F0-4D6C-039A-E228-8BF2DA4F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38" y="5117634"/>
            <a:ext cx="2575072" cy="12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4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dirty="0"/>
              <a:t>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使用结构体类型的指针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D0FBF4-5A80-59E7-A307-72593782A205}"/>
              </a:ext>
            </a:extLst>
          </p:cNvPr>
          <p:cNvSpPr txBox="1"/>
          <p:nvPr/>
        </p:nvSpPr>
        <p:spPr>
          <a:xfrm>
            <a:off x="457201" y="2060848"/>
            <a:ext cx="31066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#include "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#include "</a:t>
            </a:r>
            <a:r>
              <a:rPr lang="en-US" altLang="zh-CN" sz="1600" dirty="0" err="1"/>
              <a:t>string.h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struct SCO {</a:t>
            </a:r>
          </a:p>
          <a:p>
            <a:r>
              <a:rPr lang="en-US" altLang="zh-CN" sz="1600" dirty="0"/>
              <a:t>  char </a:t>
            </a:r>
            <a:r>
              <a:rPr lang="en-US" altLang="zh-CN" sz="1600" dirty="0" err="1"/>
              <a:t>cCName</a:t>
            </a:r>
            <a:r>
              <a:rPr lang="en-US" altLang="zh-CN" sz="1600" dirty="0"/>
              <a:t>[50];</a:t>
            </a:r>
          </a:p>
          <a:p>
            <a:r>
              <a:rPr lang="en-US" altLang="zh-CN" sz="1600" dirty="0"/>
              <a:t>  double </a:t>
            </a:r>
            <a:r>
              <a:rPr lang="en-US" altLang="zh-CN" sz="1600" dirty="0" err="1"/>
              <a:t>dPopulation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double </a:t>
            </a:r>
            <a:r>
              <a:rPr lang="en-US" altLang="zh-CN" sz="1600" dirty="0" err="1"/>
              <a:t>dTerritorialArea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};</a:t>
            </a:r>
          </a:p>
          <a:p>
            <a:r>
              <a:rPr lang="en-US" altLang="zh-CN" sz="1400" dirty="0"/>
              <a:t>struct SCO *search(struct SCO </a:t>
            </a:r>
          </a:p>
          <a:p>
            <a:r>
              <a:rPr lang="en-US" altLang="zh-CN" sz="1400" dirty="0"/>
              <a:t>*</a:t>
            </a:r>
            <a:r>
              <a:rPr lang="en-US" altLang="zh-CN" sz="1400" dirty="0" err="1"/>
              <a:t>pCountry</a:t>
            </a:r>
            <a:r>
              <a:rPr lang="en-US" altLang="zh-CN" sz="1400" dirty="0"/>
              <a:t>, char *</a:t>
            </a:r>
            <a:r>
              <a:rPr lang="en-US" altLang="zh-CN" sz="1400" dirty="0" err="1"/>
              <a:t>pCName</a:t>
            </a:r>
            <a:r>
              <a:rPr lang="en-US" altLang="zh-CN" sz="1400" dirty="0"/>
              <a:t>)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=0;i&lt;8;i++){</a:t>
            </a:r>
          </a:p>
          <a:p>
            <a:r>
              <a:rPr lang="en-US" altLang="zh-CN" sz="1600" dirty="0"/>
              <a:t>    if(</a:t>
            </a:r>
            <a:r>
              <a:rPr lang="en-US" altLang="zh-CN" sz="1600" dirty="0" err="1"/>
              <a:t>strcmp</a:t>
            </a:r>
            <a:r>
              <a:rPr lang="en-US" altLang="zh-CN" sz="1600" dirty="0"/>
              <a:t>((</a:t>
            </a:r>
            <a:r>
              <a:rPr lang="en-US" altLang="zh-CN" sz="1600" dirty="0" err="1"/>
              <a:t>pCountry</a:t>
            </a:r>
            <a:r>
              <a:rPr lang="en-US" altLang="zh-CN" sz="1600" dirty="0"/>
              <a:t> +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)-    </a:t>
            </a:r>
          </a:p>
          <a:p>
            <a:r>
              <a:rPr lang="en-US" altLang="zh-CN" sz="1600" dirty="0"/>
              <a:t>         &gt;</a:t>
            </a:r>
            <a:r>
              <a:rPr lang="en-US" altLang="zh-CN" sz="1600" dirty="0" err="1"/>
              <a:t>cCName,pCName</a:t>
            </a:r>
            <a:r>
              <a:rPr lang="en-US" altLang="zh-CN" sz="1600" dirty="0"/>
              <a:t>)==0){</a:t>
            </a:r>
          </a:p>
          <a:p>
            <a:r>
              <a:rPr lang="en-US" altLang="zh-CN" sz="1600" dirty="0"/>
              <a:t>    return </a:t>
            </a:r>
            <a:r>
              <a:rPr lang="en-US" altLang="zh-CN" sz="1600" dirty="0" err="1"/>
              <a:t>pCountry</a:t>
            </a:r>
            <a:r>
              <a:rPr lang="en-US" altLang="zh-CN" sz="1600" dirty="0"/>
              <a:t> +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}	</a:t>
            </a:r>
          </a:p>
          <a:p>
            <a:r>
              <a:rPr lang="en-US" altLang="zh-CN" sz="1600" dirty="0"/>
              <a:t>  }</a:t>
            </a:r>
          </a:p>
          <a:p>
            <a:r>
              <a:rPr lang="en-US" altLang="zh-CN" sz="1600" dirty="0"/>
              <a:t>return NULL;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7B4A30-F8C8-5A0F-6630-10C182357F7A}"/>
              </a:ext>
            </a:extLst>
          </p:cNvPr>
          <p:cNvSpPr txBox="1"/>
          <p:nvPr/>
        </p:nvSpPr>
        <p:spPr>
          <a:xfrm>
            <a:off x="3707904" y="1976651"/>
            <a:ext cx="5400599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 {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struct SCO country[8]={{"China",14.4349,960}, {"Russia", 1.44, 1709.82}, {"Tajikistan",0.098, 14.31}, {"Kyrgyzstan",0.06362, 19.99}, {"Uzbekistan",0.347,44.89, {"India",13.8,298.0},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{"Pakistan",2.25, 79.6 },{"Kazakhstan", 0.1839,272.9}};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cSearch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[50];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struct SCO *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pCountry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NULL; </a:t>
            </a: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定义结构体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类型的指针变量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pCountry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country; </a:t>
            </a: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使指针变量指向数组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country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的首地址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请输入待查询的国家名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\n");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gets(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cSearch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if((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pCountry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=search(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country,cSearch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))!=NULL)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("%10s: %7.2lf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亿人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%7.2lf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万平方公里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\n", 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pCountry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-&gt;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cCName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pCountry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-&gt;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dPopulation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pCountry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-&gt;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dTerritorialArea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国家名错误！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\n");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0;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fr-FR" altLang="zh-CN" sz="14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2C8F8E-DD7D-B24E-72B7-1E07173D7EAC}"/>
              </a:ext>
            </a:extLst>
          </p:cNvPr>
          <p:cNvCxnSpPr>
            <a:cxnSpLocks/>
          </p:cNvCxnSpPr>
          <p:nvPr/>
        </p:nvCxnSpPr>
        <p:spPr>
          <a:xfrm>
            <a:off x="3707904" y="1976651"/>
            <a:ext cx="0" cy="460851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76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dirty="0"/>
              <a:t>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指向结构体类型数据的指针</a:t>
            </a:r>
            <a:r>
              <a:rPr lang="en-US" altLang="zh-CN" dirty="0"/>
              <a:t>——</a:t>
            </a:r>
            <a:r>
              <a:rPr lang="zh-CN" altLang="en-US" dirty="0"/>
              <a:t>定义和使用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12F561-3F62-7CE0-5F29-E07354B0120B}"/>
              </a:ext>
            </a:extLst>
          </p:cNvPr>
          <p:cNvSpPr txBox="1"/>
          <p:nvPr/>
        </p:nvSpPr>
        <p:spPr>
          <a:xfrm>
            <a:off x="589493" y="1979776"/>
            <a:ext cx="458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结构体类型名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指针变量名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4AEC60-8C89-BD76-AB07-E7A1A8BBE386}"/>
              </a:ext>
            </a:extLst>
          </p:cNvPr>
          <p:cNvSpPr txBox="1"/>
          <p:nvPr/>
        </p:nvSpPr>
        <p:spPr>
          <a:xfrm>
            <a:off x="618274" y="2560541"/>
            <a:ext cx="4961838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struct SCO country = {“China”, 144349, 960};</a:t>
            </a:r>
          </a:p>
          <a:p>
            <a:pPr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struct SCO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pCountry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pCountry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&amp;country;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85B6A9E-73F2-B6DD-11C7-A93DA68D87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026216"/>
              </p:ext>
            </p:extLst>
          </p:nvPr>
        </p:nvGraphicFramePr>
        <p:xfrm>
          <a:off x="5141383" y="2812184"/>
          <a:ext cx="2976162" cy="143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79180" imgH="857849" progId="Visio.Drawing.11">
                  <p:embed/>
                </p:oleObj>
              </mc:Choice>
              <mc:Fallback>
                <p:oleObj r:id="rId2" imgW="1779180" imgH="8578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383" y="2812184"/>
                        <a:ext cx="2976162" cy="1431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AEC0409-8E25-A2E4-4B3E-DBD3EEE53007}"/>
              </a:ext>
            </a:extLst>
          </p:cNvPr>
          <p:cNvSpPr txBox="1"/>
          <p:nvPr/>
        </p:nvSpPr>
        <p:spPr>
          <a:xfrm>
            <a:off x="645241" y="4437112"/>
            <a:ext cx="4584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两种引用方式：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pCountry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cCName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pCountry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-&gt;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cCName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964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dirty="0"/>
              <a:t>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指向结构体类型数组的指针</a:t>
            </a:r>
            <a:r>
              <a:rPr lang="en-US" altLang="zh-CN" dirty="0"/>
              <a:t>——</a:t>
            </a:r>
            <a:r>
              <a:rPr lang="zh-CN" altLang="en-US" dirty="0"/>
              <a:t>定义和使用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12F561-3F62-7CE0-5F29-E07354B0120B}"/>
              </a:ext>
            </a:extLst>
          </p:cNvPr>
          <p:cNvSpPr txBox="1"/>
          <p:nvPr/>
        </p:nvSpPr>
        <p:spPr>
          <a:xfrm>
            <a:off x="589493" y="1979776"/>
            <a:ext cx="458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结构体类型名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指针变量名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4AEC60-8C89-BD76-AB07-E7A1A8BBE386}"/>
              </a:ext>
            </a:extLst>
          </p:cNvPr>
          <p:cNvSpPr txBox="1"/>
          <p:nvPr/>
        </p:nvSpPr>
        <p:spPr>
          <a:xfrm>
            <a:off x="618274" y="2560541"/>
            <a:ext cx="719408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struct SCO country[2]={{"China",14.4349,960},{"Russia",1.44,1709.82}</a:t>
            </a:r>
          </a:p>
          <a:p>
            <a:pPr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struct SCO *pm = NULL;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pCountry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country;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F6B0005-4D57-CA1B-40A3-A892372EE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783820"/>
              </p:ext>
            </p:extLst>
          </p:nvPr>
        </p:nvGraphicFramePr>
        <p:xfrm>
          <a:off x="3923928" y="3505998"/>
          <a:ext cx="4286440" cy="200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22354" imgH="1262209" progId="Visio.Drawing.11">
                  <p:embed/>
                </p:oleObj>
              </mc:Choice>
              <mc:Fallback>
                <p:oleObj r:id="rId2" imgW="2722354" imgH="12622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505998"/>
                        <a:ext cx="4286440" cy="2008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EECEA40-FD04-204A-71B8-C9D7861D1F9B}"/>
              </a:ext>
            </a:extLst>
          </p:cNvPr>
          <p:cNvSpPr txBox="1"/>
          <p:nvPr/>
        </p:nvSpPr>
        <p:spPr>
          <a:xfrm>
            <a:off x="867012" y="4972727"/>
            <a:ext cx="4137036" cy="30777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请根据前面所学，思考如何引用数组元素的数据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AA7E2839-538C-A905-EDC2-01444E47DC2B}"/>
              </a:ext>
            </a:extLst>
          </p:cNvPr>
          <p:cNvSpPr/>
          <p:nvPr/>
        </p:nvSpPr>
        <p:spPr>
          <a:xfrm>
            <a:off x="650853" y="5041078"/>
            <a:ext cx="144016" cy="171074"/>
          </a:xfrm>
          <a:prstGeom prst="star4">
            <a:avLst/>
          </a:prstGeom>
          <a:gradFill flip="none" rotWithShape="1">
            <a:gsLst>
              <a:gs pos="0">
                <a:srgbClr val="FFC000"/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24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FE3CB4-870B-E150-2C8D-ABA5C7CDA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8064895" cy="504701"/>
          </a:xfrm>
        </p:spPr>
        <p:txBody>
          <a:bodyPr/>
          <a:lstStyle/>
          <a:p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sz="2400" b="1" i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：分别输出不同类型数据在内存中的地址。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6C3E4-8D08-A1FD-0EB2-3B8EDB0F7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变量与地址，不是一回事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BD0DAE-9686-A07E-CEDE-B3DD38F7D7C7}"/>
              </a:ext>
            </a:extLst>
          </p:cNvPr>
          <p:cNvSpPr txBox="1"/>
          <p:nvPr/>
        </p:nvSpPr>
        <p:spPr>
          <a:xfrm>
            <a:off x="432047" y="2025352"/>
            <a:ext cx="82444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max(int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a,int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b){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return a&gt;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b?a:b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 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main() 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char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'a';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int num = 97;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char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[50];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:%p\n",&amp;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("num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:%p\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n",&amp;num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cCName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数组的地址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%p\n",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("max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函数的地址：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%p\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n",max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return 0;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7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dirty="0"/>
              <a:t>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  <a:r>
              <a:rPr lang="en-US" altLang="zh-CN" dirty="0"/>
              <a:t>——</a:t>
            </a:r>
            <a:r>
              <a:rPr lang="zh-CN" altLang="en-US" dirty="0"/>
              <a:t>内存分配方式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801596-53B7-CC8F-3AA7-262F0FDC4199}"/>
              </a:ext>
            </a:extLst>
          </p:cNvPr>
          <p:cNvSpPr txBox="1"/>
          <p:nvPr/>
        </p:nvSpPr>
        <p:spPr>
          <a:xfrm>
            <a:off x="611560" y="2164442"/>
            <a:ext cx="458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在静态存储区域分配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52204A-72D7-517A-C578-1BC9460CA7EE}"/>
              </a:ext>
            </a:extLst>
          </p:cNvPr>
          <p:cNvSpPr txBox="1"/>
          <p:nvPr/>
        </p:nvSpPr>
        <p:spPr>
          <a:xfrm>
            <a:off x="609129" y="3501008"/>
            <a:ext cx="458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在栈上分配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F51EFA-B5B8-7236-8242-CD29C7F397B2}"/>
              </a:ext>
            </a:extLst>
          </p:cNvPr>
          <p:cNvSpPr txBox="1"/>
          <p:nvPr/>
        </p:nvSpPr>
        <p:spPr>
          <a:xfrm>
            <a:off x="609891" y="4869160"/>
            <a:ext cx="458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在堆上分配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FB0493-D570-093C-AAF9-3FB7A32F75FC}"/>
              </a:ext>
            </a:extLst>
          </p:cNvPr>
          <p:cNvSpPr txBox="1"/>
          <p:nvPr/>
        </p:nvSpPr>
        <p:spPr>
          <a:xfrm>
            <a:off x="1043608" y="2675555"/>
            <a:ext cx="72008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在程序编译的时候就已经分配好，在程序的整个运行期间都存在。</a:t>
            </a:r>
            <a:endParaRPr lang="en-US" altLang="zh-CN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全局变量和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zh-C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EA1DA9-4A8F-2251-4E94-097AAE8D73ED}"/>
              </a:ext>
            </a:extLst>
          </p:cNvPr>
          <p:cNvSpPr txBox="1"/>
          <p:nvPr/>
        </p:nvSpPr>
        <p:spPr>
          <a:xfrm>
            <a:off x="1043608" y="3942911"/>
            <a:ext cx="698477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栈内存分配运算内置于处理器的指令集中，效率高，容量有限。</a:t>
            </a:r>
            <a:endParaRPr lang="en-US" altLang="zh-CN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函数内局部变量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563602-EA9A-9E1B-7200-D6E09C5B161D}"/>
              </a:ext>
            </a:extLst>
          </p:cNvPr>
          <p:cNvSpPr txBox="1"/>
          <p:nvPr/>
        </p:nvSpPr>
        <p:spPr>
          <a:xfrm>
            <a:off x="1043608" y="5325165"/>
            <a:ext cx="705678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动态内存分配</a:t>
            </a:r>
            <a:endParaRPr lang="en-US" altLang="zh-CN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malloc()</a:t>
            </a:r>
            <a:r>
              <a:rPr lang="zh-CN" altLang="zh-C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等函数申请任意大小及数量的内存，使用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free()</a:t>
            </a:r>
            <a:r>
              <a:rPr lang="zh-CN" altLang="zh-C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函数释放</a:t>
            </a:r>
            <a:r>
              <a:rPr lang="zh-CN" altLang="en-US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dirty="0"/>
              <a:t>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  <a:r>
              <a:rPr lang="en-US" altLang="zh-CN" dirty="0"/>
              <a:t>——void</a:t>
            </a:r>
            <a:r>
              <a:rPr lang="zh-CN" altLang="en-US" dirty="0"/>
              <a:t>指针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2C8D05-EA52-98D5-7C78-1BCF6C5F9197}"/>
              </a:ext>
            </a:extLst>
          </p:cNvPr>
          <p:cNvSpPr txBox="1"/>
          <p:nvPr/>
        </p:nvSpPr>
        <p:spPr>
          <a:xfrm>
            <a:off x="457200" y="1986610"/>
            <a:ext cx="55283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	#include "</a:t>
            </a:r>
            <a:r>
              <a:rPr lang="en-US" altLang="zh-CN" dirty="0" err="1"/>
              <a:t>stdio.h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int main() {</a:t>
            </a:r>
          </a:p>
          <a:p>
            <a:r>
              <a:rPr lang="en-US" altLang="zh-CN" dirty="0"/>
              <a:t>	    void *</a:t>
            </a:r>
            <a:r>
              <a:rPr lang="en-US" altLang="zh-CN" dirty="0" err="1"/>
              <a:t>pv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    int a, *pa = &amp;a;</a:t>
            </a:r>
          </a:p>
          <a:p>
            <a:r>
              <a:rPr lang="en-US" altLang="zh-CN" dirty="0"/>
              <a:t>	    char *pc = "hello";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pv</a:t>
            </a:r>
            <a:r>
              <a:rPr lang="en-US" altLang="zh-CN" dirty="0"/>
              <a:t> = pa;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pv</a:t>
            </a:r>
            <a:r>
              <a:rPr lang="en-US" altLang="zh-CN" dirty="0"/>
              <a:t> = %p, p1 = %p\n", </a:t>
            </a:r>
            <a:r>
              <a:rPr lang="en-US" altLang="zh-CN" dirty="0" err="1"/>
              <a:t>pv</a:t>
            </a:r>
            <a:r>
              <a:rPr lang="en-US" altLang="zh-CN" dirty="0"/>
              <a:t>, pa);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pv</a:t>
            </a:r>
            <a:r>
              <a:rPr lang="en-US" altLang="zh-CN" dirty="0"/>
              <a:t> = pc;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pv</a:t>
            </a:r>
            <a:r>
              <a:rPr lang="en-US" altLang="zh-CN" dirty="0"/>
              <a:t> = %p, pc = %p\n", </a:t>
            </a:r>
            <a:r>
              <a:rPr lang="en-US" altLang="zh-CN" dirty="0" err="1"/>
              <a:t>pv</a:t>
            </a:r>
            <a:r>
              <a:rPr lang="en-US" altLang="zh-CN" dirty="0"/>
              <a:t>, pc);</a:t>
            </a:r>
          </a:p>
          <a:p>
            <a:r>
              <a:rPr lang="en-US" altLang="zh-CN" dirty="0"/>
              <a:t>	    return 0;</a:t>
            </a:r>
          </a:p>
          <a:p>
            <a:r>
              <a:rPr lang="en-US" altLang="zh-CN" dirty="0"/>
              <a:t>	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6F9C0C-CE13-946F-5295-BA241C48C531}"/>
              </a:ext>
            </a:extLst>
          </p:cNvPr>
          <p:cNvSpPr txBox="1"/>
          <p:nvPr/>
        </p:nvSpPr>
        <p:spPr>
          <a:xfrm>
            <a:off x="683567" y="5123553"/>
            <a:ext cx="7848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void*</a:t>
            </a:r>
            <a:r>
              <a:rPr lang="zh-CN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表示“无类型指针”，没有数据类型上的区分。</a:t>
            </a:r>
            <a:endParaRPr lang="en-US" altLang="zh-CN" sz="18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lang="zh-CN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类型的指针变量可以存储任何类型的指针，但</a:t>
            </a:r>
            <a:r>
              <a:rPr lang="zh-CN" alt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指向某个类型的数据。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BAAFB4-A43F-EE96-F8D8-A74558AF76A2}"/>
              </a:ext>
            </a:extLst>
          </p:cNvPr>
          <p:cNvSpPr txBox="1"/>
          <p:nvPr/>
        </p:nvSpPr>
        <p:spPr>
          <a:xfrm>
            <a:off x="1043608" y="5949281"/>
            <a:ext cx="4680520" cy="30777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请思考</a:t>
            </a:r>
            <a:r>
              <a:rPr lang="en-US" altLang="zh-CN" dirty="0" err="1"/>
              <a:t>printf</a:t>
            </a:r>
            <a:r>
              <a:rPr lang="en-US" altLang="zh-CN" dirty="0"/>
              <a:t>(“</a:t>
            </a:r>
            <a:r>
              <a:rPr lang="en-US" altLang="zh-CN" dirty="0" err="1"/>
              <a:t>pv</a:t>
            </a:r>
            <a:r>
              <a:rPr lang="en-US" altLang="zh-CN" dirty="0"/>
              <a:t> = %p, pa = %p\n”, </a:t>
            </a:r>
            <a:r>
              <a:rPr lang="en-US" altLang="zh-CN" dirty="0" err="1"/>
              <a:t>pv</a:t>
            </a:r>
            <a:r>
              <a:rPr lang="en-US" altLang="zh-CN" dirty="0"/>
              <a:t>, pa);</a:t>
            </a:r>
            <a:r>
              <a:rPr lang="zh-CN" altLang="en-US" dirty="0"/>
              <a:t>的执行结果。</a:t>
            </a:r>
          </a:p>
        </p:txBody>
      </p:sp>
      <p:sp>
        <p:nvSpPr>
          <p:cNvPr id="13" name="星形: 四角 12">
            <a:extLst>
              <a:ext uri="{FF2B5EF4-FFF2-40B4-BE49-F238E27FC236}">
                <a16:creationId xmlns:a16="http://schemas.microsoft.com/office/drawing/2014/main" id="{A1D64F64-0EAF-5ABE-A95A-AB7D4BA303F9}"/>
              </a:ext>
            </a:extLst>
          </p:cNvPr>
          <p:cNvSpPr/>
          <p:nvPr/>
        </p:nvSpPr>
        <p:spPr>
          <a:xfrm>
            <a:off x="827449" y="6017631"/>
            <a:ext cx="144016" cy="171074"/>
          </a:xfrm>
          <a:prstGeom prst="star4">
            <a:avLst/>
          </a:prstGeom>
          <a:gradFill flip="none" rotWithShape="1">
            <a:gsLst>
              <a:gs pos="0">
                <a:srgbClr val="FFC000"/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198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dirty="0"/>
              <a:t>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  <a:r>
              <a:rPr lang="en-US" altLang="zh-CN" dirty="0"/>
              <a:t>——malloc</a:t>
            </a:r>
            <a:r>
              <a:rPr lang="zh-CN" altLang="en-US" dirty="0"/>
              <a:t>函数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9BD487-C0D6-A092-33BC-EA188DE21771}"/>
              </a:ext>
            </a:extLst>
          </p:cNvPr>
          <p:cNvSpPr txBox="1"/>
          <p:nvPr/>
        </p:nvSpPr>
        <p:spPr>
          <a:xfrm>
            <a:off x="395536" y="3492877"/>
            <a:ext cx="749917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malloc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申请一块长度为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的整数类型长度的内存。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int *p = (int *) malloc(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(int) * length);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0D739-BB92-82C4-8488-DF7DF4A84435}"/>
              </a:ext>
            </a:extLst>
          </p:cNvPr>
          <p:cNvSpPr txBox="1"/>
          <p:nvPr/>
        </p:nvSpPr>
        <p:spPr>
          <a:xfrm>
            <a:off x="683568" y="2337621"/>
            <a:ext cx="458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函数原型：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  * malloc(unsigned int size)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99D9A5-633A-E981-85C0-8B369F8D45D9}"/>
              </a:ext>
            </a:extLst>
          </p:cNvPr>
          <p:cNvSpPr txBox="1"/>
          <p:nvPr/>
        </p:nvSpPr>
        <p:spPr>
          <a:xfrm>
            <a:off x="1043608" y="4887207"/>
            <a:ext cx="4968552" cy="30777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如何使用</a:t>
            </a:r>
            <a:r>
              <a:rPr lang="en-US" altLang="zh-CN" dirty="0"/>
              <a:t>malloc</a:t>
            </a:r>
            <a:r>
              <a:rPr lang="zh-CN" altLang="en-US" dirty="0"/>
              <a:t>申请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SCO</a:t>
            </a:r>
            <a:r>
              <a:rPr lang="zh-CN" altLang="en-US" dirty="0"/>
              <a:t>类型长度的内存？尝试写出来。</a:t>
            </a:r>
          </a:p>
        </p:txBody>
      </p:sp>
      <p:sp>
        <p:nvSpPr>
          <p:cNvPr id="12" name="星形: 四角 11">
            <a:extLst>
              <a:ext uri="{FF2B5EF4-FFF2-40B4-BE49-F238E27FC236}">
                <a16:creationId xmlns:a16="http://schemas.microsoft.com/office/drawing/2014/main" id="{4EB58356-DCF1-C671-A710-25CF3120792D}"/>
              </a:ext>
            </a:extLst>
          </p:cNvPr>
          <p:cNvSpPr/>
          <p:nvPr/>
        </p:nvSpPr>
        <p:spPr>
          <a:xfrm>
            <a:off x="827449" y="4955557"/>
            <a:ext cx="144016" cy="171074"/>
          </a:xfrm>
          <a:prstGeom prst="star4">
            <a:avLst/>
          </a:prstGeom>
          <a:gradFill flip="none" rotWithShape="1">
            <a:gsLst>
              <a:gs pos="0">
                <a:srgbClr val="FFC000"/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BC7D08-C34B-0C65-226A-6F1E491E044B}"/>
              </a:ext>
            </a:extLst>
          </p:cNvPr>
          <p:cNvSpPr txBox="1"/>
          <p:nvPr/>
        </p:nvSpPr>
        <p:spPr>
          <a:xfrm>
            <a:off x="683568" y="2846546"/>
            <a:ext cx="6336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功能：</a:t>
            </a:r>
            <a:r>
              <a:rPr lang="zh-CN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在内存的动态存储区中分配一个长度为</a:t>
            </a:r>
            <a:r>
              <a:rPr lang="en-US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的连续空间。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9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dirty="0"/>
              <a:t>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  <a:r>
              <a:rPr lang="en-US" altLang="zh-CN" dirty="0"/>
              <a:t>——</a:t>
            </a:r>
            <a:r>
              <a:rPr lang="en-US" altLang="zh-CN" dirty="0" err="1"/>
              <a:t>calloc</a:t>
            </a:r>
            <a:r>
              <a:rPr lang="zh-CN" altLang="en-US" dirty="0"/>
              <a:t>函数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0D739-BB92-82C4-8488-DF7DF4A84435}"/>
              </a:ext>
            </a:extLst>
          </p:cNvPr>
          <p:cNvSpPr txBox="1"/>
          <p:nvPr/>
        </p:nvSpPr>
        <p:spPr>
          <a:xfrm>
            <a:off x="683568" y="2337621"/>
            <a:ext cx="53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函数原型：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 *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calloc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(unsigned n, unsigned size)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99D9A5-633A-E981-85C0-8B369F8D45D9}"/>
              </a:ext>
            </a:extLst>
          </p:cNvPr>
          <p:cNvSpPr txBox="1"/>
          <p:nvPr/>
        </p:nvSpPr>
        <p:spPr>
          <a:xfrm>
            <a:off x="1043608" y="4005064"/>
            <a:ext cx="5040560" cy="30777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如何使用</a:t>
            </a:r>
            <a:r>
              <a:rPr lang="en-US" altLang="zh-CN" dirty="0" err="1"/>
              <a:t>calloc</a:t>
            </a:r>
            <a:r>
              <a:rPr lang="zh-CN" altLang="en-US" dirty="0"/>
              <a:t>申请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SCO</a:t>
            </a:r>
            <a:r>
              <a:rPr lang="zh-CN" altLang="en-US" dirty="0"/>
              <a:t>类型长度的内存？尝试写出来。</a:t>
            </a:r>
          </a:p>
        </p:txBody>
      </p:sp>
      <p:sp>
        <p:nvSpPr>
          <p:cNvPr id="12" name="星形: 四角 11">
            <a:extLst>
              <a:ext uri="{FF2B5EF4-FFF2-40B4-BE49-F238E27FC236}">
                <a16:creationId xmlns:a16="http://schemas.microsoft.com/office/drawing/2014/main" id="{4EB58356-DCF1-C671-A710-25CF3120792D}"/>
              </a:ext>
            </a:extLst>
          </p:cNvPr>
          <p:cNvSpPr/>
          <p:nvPr/>
        </p:nvSpPr>
        <p:spPr>
          <a:xfrm>
            <a:off x="827449" y="4073414"/>
            <a:ext cx="144016" cy="171074"/>
          </a:xfrm>
          <a:prstGeom prst="star4">
            <a:avLst/>
          </a:prstGeom>
          <a:gradFill flip="none" rotWithShape="1">
            <a:gsLst>
              <a:gs pos="0">
                <a:srgbClr val="FFC000"/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917DCF-2078-F1E5-81BD-6DAF9A793073}"/>
              </a:ext>
            </a:extLst>
          </p:cNvPr>
          <p:cNvSpPr txBox="1"/>
          <p:nvPr/>
        </p:nvSpPr>
        <p:spPr>
          <a:xfrm>
            <a:off x="683568" y="2846546"/>
            <a:ext cx="6336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功能：</a:t>
            </a:r>
            <a:r>
              <a:rPr lang="zh-CN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在内存的动态存储区中分配</a:t>
            </a:r>
            <a:r>
              <a:rPr lang="en-US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个长度为</a:t>
            </a:r>
            <a:r>
              <a:rPr lang="en-US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的连续空间。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77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dirty="0"/>
              <a:t>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  <a:r>
              <a:rPr lang="en-US" altLang="zh-CN" dirty="0"/>
              <a:t>——free</a:t>
            </a:r>
            <a:r>
              <a:rPr lang="zh-CN" altLang="en-US" dirty="0"/>
              <a:t>函数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0D739-BB92-82C4-8488-DF7DF4A84435}"/>
              </a:ext>
            </a:extLst>
          </p:cNvPr>
          <p:cNvSpPr txBox="1"/>
          <p:nvPr/>
        </p:nvSpPr>
        <p:spPr>
          <a:xfrm>
            <a:off x="683568" y="2337621"/>
            <a:ext cx="53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函数原型：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 free(void * p)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917DCF-2078-F1E5-81BD-6DAF9A793073}"/>
              </a:ext>
            </a:extLst>
          </p:cNvPr>
          <p:cNvSpPr txBox="1"/>
          <p:nvPr/>
        </p:nvSpPr>
        <p:spPr>
          <a:xfrm>
            <a:off x="683568" y="2846546"/>
            <a:ext cx="63367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功能：释放指针变址</a:t>
            </a:r>
            <a:r>
              <a:rPr lang="en-US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所指向的动态空间</a:t>
            </a:r>
            <a:r>
              <a:rPr lang="zh-CN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应是最近一次调用</a:t>
            </a:r>
            <a:r>
              <a:rPr lang="en-US" altLang="zh-CN" sz="1600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calloc</a:t>
            </a:r>
            <a:r>
              <a:rPr lang="en-US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malloc()</a:t>
            </a:r>
            <a:r>
              <a:rPr lang="zh-CN" altLang="en-US" sz="16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函数得到的函数返回值）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dirty="0"/>
              <a:t>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使用指针与结构体构建链表</a:t>
            </a:r>
            <a:r>
              <a:rPr lang="en-US" altLang="zh-CN" dirty="0"/>
              <a:t>——</a:t>
            </a:r>
            <a:r>
              <a:rPr lang="zh-CN" altLang="en-US" dirty="0"/>
              <a:t>什么是链表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FF937B-A0F0-8E12-EC15-118946D3A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489982"/>
              </p:ext>
            </p:extLst>
          </p:nvPr>
        </p:nvGraphicFramePr>
        <p:xfrm>
          <a:off x="2051720" y="2636912"/>
          <a:ext cx="4412754" cy="183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59090" imgH="1835011" progId="Visio.Drawing.15">
                  <p:embed/>
                </p:oleObj>
              </mc:Choice>
              <mc:Fallback>
                <p:oleObj r:id="rId2" imgW="4159090" imgH="1835011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636912"/>
                        <a:ext cx="4412754" cy="1831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C11AA0F-018A-923C-0B7B-745176345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175193"/>
              </p:ext>
            </p:extLst>
          </p:nvPr>
        </p:nvGraphicFramePr>
        <p:xfrm>
          <a:off x="457200" y="4581128"/>
          <a:ext cx="799288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759913" imgH="901847" progId="Visio.Drawing.15">
                  <p:embed/>
                </p:oleObj>
              </mc:Choice>
              <mc:Fallback>
                <p:oleObj r:id="rId4" imgW="9759913" imgH="901847" progId="Visio.Drawing.1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81128"/>
                        <a:ext cx="7992887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83E7039-1B91-44E4-CBEC-0C4D7C9F1124}"/>
              </a:ext>
            </a:extLst>
          </p:cNvPr>
          <p:cNvSpPr txBox="1"/>
          <p:nvPr/>
        </p:nvSpPr>
        <p:spPr>
          <a:xfrm>
            <a:off x="755576" y="233792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单向链表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5CA434-8DF3-941D-016D-432C13BFFFA3}"/>
              </a:ext>
            </a:extLst>
          </p:cNvPr>
          <p:cNvSpPr txBox="1"/>
          <p:nvPr/>
        </p:nvSpPr>
        <p:spPr>
          <a:xfrm>
            <a:off x="754155" y="5674047"/>
            <a:ext cx="835417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头指针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8EACB3-ABC5-441D-A5FD-8D2CC48F7777}"/>
              </a:ext>
            </a:extLst>
          </p:cNvPr>
          <p:cNvSpPr txBox="1"/>
          <p:nvPr/>
        </p:nvSpPr>
        <p:spPr>
          <a:xfrm>
            <a:off x="1691680" y="5674047"/>
            <a:ext cx="835417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头节点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BD350-671F-A9DC-A6FE-353EB961819E}"/>
              </a:ext>
            </a:extLst>
          </p:cNvPr>
          <p:cNvSpPr txBox="1"/>
          <p:nvPr/>
        </p:nvSpPr>
        <p:spPr>
          <a:xfrm>
            <a:off x="7308304" y="5674047"/>
            <a:ext cx="835417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尾节点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BB657B-B89B-5446-C1F4-408D1CBD3F27}"/>
              </a:ext>
            </a:extLst>
          </p:cNvPr>
          <p:cNvSpPr txBox="1"/>
          <p:nvPr/>
        </p:nvSpPr>
        <p:spPr>
          <a:xfrm>
            <a:off x="4258097" y="5674047"/>
            <a:ext cx="1033983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节点地址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C0BA8C-1A42-8F2C-AF44-50E38E07CBB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71864" y="5157192"/>
            <a:ext cx="87768" cy="51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FF53594-10B1-7B68-267B-C737E0F4289A}"/>
              </a:ext>
            </a:extLst>
          </p:cNvPr>
          <p:cNvCxnSpPr>
            <a:stCxn id="14" idx="0"/>
          </p:cNvCxnSpPr>
          <p:nvPr/>
        </p:nvCxnSpPr>
        <p:spPr>
          <a:xfrm flipV="1">
            <a:off x="2109389" y="5301208"/>
            <a:ext cx="14339" cy="37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63A39C1-AAFB-C80C-871F-904DD431057D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3320572" y="5157192"/>
            <a:ext cx="1454517" cy="51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610C363-223A-4B90-C3C1-714052F8D5D2}"/>
              </a:ext>
            </a:extLst>
          </p:cNvPr>
          <p:cNvCxnSpPr/>
          <p:nvPr/>
        </p:nvCxnSpPr>
        <p:spPr>
          <a:xfrm flipV="1">
            <a:off x="5220072" y="5157192"/>
            <a:ext cx="216024" cy="51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47C1838-6431-3DA0-765A-067233F747E4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7668344" y="5301208"/>
            <a:ext cx="57669" cy="37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6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dirty="0"/>
              <a:t>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使用指针与结构体构建链表</a:t>
            </a:r>
            <a:r>
              <a:rPr lang="en-US" altLang="zh-CN" dirty="0"/>
              <a:t>——</a:t>
            </a:r>
            <a:r>
              <a:rPr lang="zh-CN" altLang="en-US" dirty="0"/>
              <a:t>构建静态链表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7D90C5-F961-E130-16A5-99984DCA46BE}"/>
              </a:ext>
            </a:extLst>
          </p:cNvPr>
          <p:cNvSpPr txBox="1"/>
          <p:nvPr/>
        </p:nvSpPr>
        <p:spPr>
          <a:xfrm>
            <a:off x="251520" y="1988840"/>
            <a:ext cx="8964996" cy="443198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stdio.h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sz="1200" dirty="0"/>
              <a:t>           struct SCO *head = NULL, country1 = {"China", 14.4349, 960},  country2 = {"Uzbekistan", 0.347, 44.89}, *</a:t>
            </a:r>
            <a:r>
              <a:rPr lang="en-US" altLang="zh-CN" sz="1200" dirty="0" err="1"/>
              <a:t>pCountry</a:t>
            </a:r>
            <a:r>
              <a:rPr lang="en-US" altLang="zh-CN" sz="1200" dirty="0"/>
              <a:t>= NULL;</a:t>
            </a:r>
          </a:p>
          <a:p>
            <a:r>
              <a:rPr lang="en-US" altLang="zh-CN" dirty="0"/>
              <a:t>     head = &amp;country1;</a:t>
            </a:r>
          </a:p>
          <a:p>
            <a:r>
              <a:rPr lang="en-US" altLang="zh-CN" dirty="0"/>
              <a:t>    country1.next = &amp;country2;</a:t>
            </a:r>
          </a:p>
          <a:p>
            <a:r>
              <a:rPr lang="en-US" altLang="zh-CN" dirty="0"/>
              <a:t>    country2.next = NULL;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pCountry</a:t>
            </a:r>
            <a:r>
              <a:rPr lang="en-US" altLang="zh-CN" dirty="0"/>
              <a:t> = head;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上合组织成员国信息：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    while (</a:t>
            </a:r>
            <a:r>
              <a:rPr lang="en-US" altLang="zh-CN" dirty="0" err="1"/>
              <a:t>pCountry</a:t>
            </a:r>
            <a:r>
              <a:rPr lang="en-US" altLang="zh-CN" dirty="0"/>
              <a:t> != NULL)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("%10s: %7.3lf</a:t>
            </a:r>
            <a:r>
              <a:rPr lang="zh-CN" altLang="en-US" dirty="0"/>
              <a:t>亿人  </a:t>
            </a:r>
            <a:r>
              <a:rPr lang="en-US" altLang="zh-CN" dirty="0"/>
              <a:t>%7.2lf</a:t>
            </a:r>
            <a:r>
              <a:rPr lang="zh-CN" altLang="en-US" dirty="0"/>
              <a:t>万平方公里</a:t>
            </a:r>
            <a:r>
              <a:rPr lang="en-US" altLang="zh-CN" dirty="0"/>
              <a:t>\n",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pCountry</a:t>
            </a:r>
            <a:r>
              <a:rPr lang="en-US" altLang="zh-CN" dirty="0"/>
              <a:t> -&gt;</a:t>
            </a:r>
            <a:r>
              <a:rPr lang="en-US" altLang="zh-CN" dirty="0" err="1"/>
              <a:t>cCName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pCountry</a:t>
            </a:r>
            <a:r>
              <a:rPr lang="en-US" altLang="zh-CN" dirty="0"/>
              <a:t> -&gt;</a:t>
            </a:r>
            <a:r>
              <a:rPr lang="en-US" altLang="zh-CN" dirty="0" err="1"/>
              <a:t>dPopulation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pCountry</a:t>
            </a:r>
            <a:r>
              <a:rPr lang="en-US" altLang="zh-CN" dirty="0"/>
              <a:t> -&gt;</a:t>
            </a:r>
            <a:r>
              <a:rPr lang="en-US" altLang="zh-CN" dirty="0" err="1"/>
              <a:t>dTerritorialArea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pCountry</a:t>
            </a:r>
            <a:r>
              <a:rPr lang="en-US" altLang="zh-CN" dirty="0"/>
              <a:t> = </a:t>
            </a:r>
            <a:r>
              <a:rPr lang="en-US" altLang="zh-CN" dirty="0" err="1"/>
              <a:t>pCountry</a:t>
            </a:r>
            <a:r>
              <a:rPr lang="en-US" altLang="zh-CN" dirty="0"/>
              <a:t> -&gt;next;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}                                      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9D6D79E-2AD5-531B-8816-73E469AFB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78765"/>
              </p:ext>
            </p:extLst>
          </p:nvPr>
        </p:nvGraphicFramePr>
        <p:xfrm>
          <a:off x="3347864" y="4581127"/>
          <a:ext cx="5578945" cy="211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75603" imgH="2032600" progId="Visio.Drawing.11">
                  <p:embed/>
                </p:oleObj>
              </mc:Choice>
              <mc:Fallback>
                <p:oleObj r:id="rId2" imgW="5375603" imgH="20326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581127"/>
                        <a:ext cx="5578945" cy="2118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961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dirty="0"/>
              <a:t>指针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使用指针与结构体构建链表</a:t>
            </a:r>
            <a:r>
              <a:rPr lang="en-US" altLang="zh-CN" dirty="0"/>
              <a:t>——</a:t>
            </a:r>
            <a:r>
              <a:rPr lang="zh-CN" altLang="en-US" dirty="0"/>
              <a:t>构建动态链表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7D90C5-F961-E130-16A5-99984DCA46BE}"/>
              </a:ext>
            </a:extLst>
          </p:cNvPr>
          <p:cNvSpPr txBox="1"/>
          <p:nvPr/>
        </p:nvSpPr>
        <p:spPr>
          <a:xfrm>
            <a:off x="251520" y="1988840"/>
            <a:ext cx="5112568" cy="461664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altLang="zh-CN" sz="1400" dirty="0"/>
              <a:t>struct SCO *head = NULL, *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 = NULL, </a:t>
            </a:r>
          </a:p>
          <a:p>
            <a:r>
              <a:rPr lang="en-US" altLang="zh-CN" sz="1400" dirty="0"/>
              <a:t>*</a:t>
            </a:r>
            <a:r>
              <a:rPr lang="en-US" altLang="zh-CN" sz="1400" dirty="0" err="1"/>
              <a:t>pprev</a:t>
            </a:r>
            <a:r>
              <a:rPr lang="en-US" altLang="zh-CN" sz="1400" dirty="0"/>
              <a:t> = NULL, *</a:t>
            </a:r>
            <a:r>
              <a:rPr lang="en-US" altLang="zh-CN" sz="1400" dirty="0" err="1"/>
              <a:t>pCountry</a:t>
            </a:r>
            <a:r>
              <a:rPr lang="en-US" altLang="zh-CN" sz="1400" dirty="0"/>
              <a:t> = NULL;</a:t>
            </a:r>
          </a:p>
          <a:p>
            <a:r>
              <a:rPr lang="en-US" altLang="zh-CN" sz="1400" dirty="0"/>
              <a:t>int n = 0;      //</a:t>
            </a:r>
            <a:r>
              <a:rPr lang="zh-CN" altLang="en-US" sz="1400" dirty="0"/>
              <a:t>结点计数</a:t>
            </a:r>
          </a:p>
          <a:p>
            <a:r>
              <a:rPr lang="en-US" altLang="zh-CN" sz="1400" dirty="0" err="1"/>
              <a:t>pprev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 = (struct SCO *)malloc(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(struct SCO));</a:t>
            </a:r>
          </a:p>
          <a:p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s%lf%lf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cCName</a:t>
            </a:r>
            <a:r>
              <a:rPr lang="en-US" altLang="zh-CN" sz="1400" dirty="0"/>
              <a:t>, &amp;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dPopulation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&amp;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dTerritorialArea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while (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dPopulation</a:t>
            </a:r>
            <a:r>
              <a:rPr lang="en-US" altLang="zh-CN" sz="1400" dirty="0"/>
              <a:t> != 0) {</a:t>
            </a:r>
          </a:p>
          <a:p>
            <a:r>
              <a:rPr lang="en-US" altLang="zh-CN" sz="1400" dirty="0"/>
              <a:t>    n = n + 1;</a:t>
            </a:r>
          </a:p>
          <a:p>
            <a:r>
              <a:rPr lang="en-US" altLang="zh-CN" sz="1400" dirty="0"/>
              <a:t>    if (n == 1) {       //</a:t>
            </a:r>
            <a:r>
              <a:rPr lang="zh-CN" altLang="en-US" sz="1400" dirty="0"/>
              <a:t>链表中第一个结点</a:t>
            </a:r>
          </a:p>
          <a:p>
            <a:r>
              <a:rPr lang="en-US" altLang="zh-CN" sz="1400" dirty="0"/>
              <a:t>        head = 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else {              //</a:t>
            </a:r>
            <a:r>
              <a:rPr lang="zh-CN" altLang="en-US" sz="1400" dirty="0"/>
              <a:t>不是链表中第一个结点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pprev</a:t>
            </a:r>
            <a:r>
              <a:rPr lang="en-US" altLang="zh-CN" sz="1400" dirty="0"/>
              <a:t>-&gt;next = 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pprev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 = (struct SCO *)malloc(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(struct SCO));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s%lf%lf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cCName</a:t>
            </a:r>
            <a:r>
              <a:rPr lang="en-US" altLang="zh-CN" sz="1400" dirty="0"/>
              <a:t>,&amp;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dPopulation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    &amp;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dTerritorialArea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err="1"/>
              <a:t>pprev</a:t>
            </a:r>
            <a:r>
              <a:rPr lang="en-US" altLang="zh-CN" sz="1400" dirty="0"/>
              <a:t>-&gt;next = NULL;</a:t>
            </a:r>
          </a:p>
          <a:p>
            <a:r>
              <a:rPr lang="en-US" altLang="zh-CN" sz="1400" dirty="0"/>
              <a:t>free(</a:t>
            </a:r>
            <a:r>
              <a:rPr lang="en-US" altLang="zh-CN" sz="1400" dirty="0" err="1"/>
              <a:t>pnew</a:t>
            </a:r>
            <a:r>
              <a:rPr lang="en-US" altLang="zh-CN" sz="1400" dirty="0"/>
              <a:t>);                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DC95D20-5604-C857-22D8-6279ECD94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311522"/>
              </p:ext>
            </p:extLst>
          </p:nvPr>
        </p:nvGraphicFramePr>
        <p:xfrm>
          <a:off x="5508104" y="1844824"/>
          <a:ext cx="17811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84579" imgH="1334552" progId="Visio.Drawing.11">
                  <p:embed/>
                </p:oleObj>
              </mc:Choice>
              <mc:Fallback>
                <p:oleObj r:id="rId2" imgW="1784579" imgH="13345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844824"/>
                        <a:ext cx="1781175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E62D9F57-4F58-3632-ABCB-6A3C0BF7B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25" y="3266292"/>
            <a:ext cx="5229955" cy="11717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73A89BB-259D-AE78-4FD2-486166735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670015"/>
            <a:ext cx="2486372" cy="14289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7AECBD1-4C68-2C03-B4CF-91634AAC5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715218"/>
            <a:ext cx="107647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8.6	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不挖坑不掉坑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浅谈正确使用内存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552" y="1252155"/>
            <a:ext cx="8208912" cy="504701"/>
          </a:xfrm>
        </p:spPr>
        <p:txBody>
          <a:bodyPr/>
          <a:lstStyle/>
          <a:p>
            <a:r>
              <a:rPr lang="zh-CN" altLang="en-US" dirty="0"/>
              <a:t>内存操作不当而导致的程序或系统崩溃的两种情形：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FBC365-4E29-BE7A-C0C6-AC47D196431A}"/>
              </a:ext>
            </a:extLst>
          </p:cNvPr>
          <p:cNvSpPr txBox="1"/>
          <p:nvPr/>
        </p:nvSpPr>
        <p:spPr>
          <a:xfrm>
            <a:off x="683568" y="2081570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野指针</a:t>
            </a:r>
            <a:endParaRPr lang="en-US" altLang="zh-CN" sz="1800" b="1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DA178C-17E6-C144-EF55-A142C4AA24E5}"/>
              </a:ext>
            </a:extLst>
          </p:cNvPr>
          <p:cNvSpPr txBox="1"/>
          <p:nvPr/>
        </p:nvSpPr>
        <p:spPr>
          <a:xfrm>
            <a:off x="4644008" y="2081570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kern="100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内存耗尽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FFE68E-B1B8-9220-4CF2-B9CA41AD5396}"/>
              </a:ext>
            </a:extLst>
          </p:cNvPr>
          <p:cNvSpPr txBox="1"/>
          <p:nvPr/>
        </p:nvSpPr>
        <p:spPr>
          <a:xfrm>
            <a:off x="539552" y="2463458"/>
            <a:ext cx="3672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stdlib.h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 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int *p = NULL;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p = (int *)malloc(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(int));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*p = 100;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("%p: %d\n", p, *p);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free(p);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if (p != NULL) 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*p = 150;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使用了野指针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("%p: %d\n", p, *p);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F91CA7-5484-266C-B8C6-CB3DEA94A9C0}"/>
              </a:ext>
            </a:extLst>
          </p:cNvPr>
          <p:cNvSpPr txBox="1"/>
          <p:nvPr/>
        </p:nvSpPr>
        <p:spPr>
          <a:xfrm>
            <a:off x="4674840" y="2463458"/>
            <a:ext cx="4583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f() 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int *p = (int *)malloc(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(int));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35B64C-0661-C5B4-2C21-F93E684BA4B0}"/>
              </a:ext>
            </a:extLst>
          </p:cNvPr>
          <p:cNvSpPr txBox="1"/>
          <p:nvPr/>
        </p:nvSpPr>
        <p:spPr>
          <a:xfrm>
            <a:off x="4674840" y="3724058"/>
            <a:ext cx="3929608" cy="1285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随着函数运行结束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会自动消亡</a:t>
            </a:r>
            <a:r>
              <a:rPr lang="zh-CN" alt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</a:t>
            </a:r>
            <a:r>
              <a:rPr lang="zh-CN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不代表它所指向的动态分配的内存也会跟着被释放。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41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1430C5-24E5-AA8E-9B2F-0D14A24FE6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zh-CN" altLang="en-US" sz="20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计算机内存结构和地址的概念</a:t>
            </a:r>
            <a:endParaRPr lang="zh-CN" altLang="en-US" sz="20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</a:rPr>
              <a:t>指针变量的定义、初始化及引用</a:t>
            </a:r>
            <a:endParaRPr lang="zh-CN" altLang="en-US" sz="20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</a:rPr>
              <a:t>指针变量与数组的关系，指针变量访问数组、字符串，指针数组</a:t>
            </a:r>
            <a:endParaRPr lang="zh-CN" altLang="en-US" sz="20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kern="12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指针变量与函数的关系，指针变量做函数参数、返回值，函数指针</a:t>
            </a:r>
            <a:endParaRPr lang="en-US" altLang="zh-CN" sz="2000" b="1" kern="12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0"/>
            <a:r>
              <a:rPr lang="zh-CN" altLang="en-US" sz="2000"/>
              <a:t>指针</a:t>
            </a:r>
            <a:r>
              <a:rPr lang="zh-CN" altLang="en-US" sz="2000" dirty="0"/>
              <a:t>变量与结构体的关系，指针变量做结构体成员、结构体指针变量、动态内存分配</a:t>
            </a:r>
          </a:p>
        </p:txBody>
      </p:sp>
    </p:spTree>
    <p:extLst>
      <p:ext uri="{BB962C8B-B14F-4D97-AF65-F5344CB8AC3E}">
        <p14:creationId xmlns:p14="http://schemas.microsoft.com/office/powerpoint/2010/main" val="424364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FE3CB4-870B-E150-2C8D-ABA5C7CDA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8064895" cy="504701"/>
          </a:xfrm>
        </p:spPr>
        <p:txBody>
          <a:bodyPr/>
          <a:lstStyle/>
          <a:p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预备知识：内存管理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6C3E4-8D08-A1FD-0EB2-3B8EDB0F7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输出地址类型数据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B6928F-46E0-4648-F46D-A81A8B56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12F436F-6CB1-D79B-5B83-14EA5FBF6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92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6833E8D-855A-93E6-0AF4-E31000757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263971"/>
              </p:ext>
            </p:extLst>
          </p:nvPr>
        </p:nvGraphicFramePr>
        <p:xfrm>
          <a:off x="1439652" y="2198525"/>
          <a:ext cx="6264696" cy="232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2927" imgH="1035043" progId="Visio.Drawing.15">
                  <p:embed/>
                </p:oleObj>
              </mc:Choice>
              <mc:Fallback>
                <p:oleObj r:id="rId2" imgW="3212927" imgH="1035043" progId="Visio.Drawing.15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2198525"/>
                        <a:ext cx="6264696" cy="2320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19326AE-B36F-C416-32E2-384F85FCD564}"/>
              </a:ext>
            </a:extLst>
          </p:cNvPr>
          <p:cNvSpPr txBox="1"/>
          <p:nvPr/>
        </p:nvSpPr>
        <p:spPr>
          <a:xfrm>
            <a:off x="2123728" y="3358623"/>
            <a:ext cx="5642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内存</a:t>
            </a:r>
            <a:endParaRPr lang="zh-CN" altLang="en-US" sz="1200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3B4C69B-DBA1-F8A0-4B32-AEADBCFD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470494"/>
            <a:ext cx="70922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位系统平台，虚拟存储空间为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8FC2CEA-F189-818D-494B-7805E4281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535545"/>
              </p:ext>
            </p:extLst>
          </p:nvPr>
        </p:nvGraphicFramePr>
        <p:xfrm>
          <a:off x="1224136" y="4874865"/>
          <a:ext cx="6876256" cy="1074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343786" imgH="914532" progId="Visio.Drawing.15">
                  <p:embed/>
                </p:oleObj>
              </mc:Choice>
              <mc:Fallback>
                <p:oleObj r:id="rId4" imgW="6343786" imgH="914532" progId="Visio.Drawing.15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136" y="4874865"/>
                        <a:ext cx="6876256" cy="1074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圆角右 18">
            <a:extLst>
              <a:ext uri="{FF2B5EF4-FFF2-40B4-BE49-F238E27FC236}">
                <a16:creationId xmlns:a16="http://schemas.microsoft.com/office/drawing/2014/main" id="{4317505B-B8A7-85E0-46C9-C9DA17F2B0F8}"/>
              </a:ext>
            </a:extLst>
          </p:cNvPr>
          <p:cNvSpPr/>
          <p:nvPr/>
        </p:nvSpPr>
        <p:spPr>
          <a:xfrm rot="5400000">
            <a:off x="5844226" y="3798507"/>
            <a:ext cx="1127955" cy="648072"/>
          </a:xfrm>
          <a:prstGeom prst="bentArrow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8D18C4-78EE-1134-B73F-385CAEB29D62}"/>
              </a:ext>
            </a:extLst>
          </p:cNvPr>
          <p:cNvSpPr txBox="1"/>
          <p:nvPr/>
        </p:nvSpPr>
        <p:spPr>
          <a:xfrm>
            <a:off x="4355976" y="5989147"/>
            <a:ext cx="1501935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1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zh-CN" altLang="en-US" sz="1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：字节编号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5A8D43-6773-E044-201A-B5E1D0FE1945}"/>
              </a:ext>
            </a:extLst>
          </p:cNvPr>
          <p:cNvSpPr txBox="1"/>
          <p:nvPr/>
        </p:nvSpPr>
        <p:spPr>
          <a:xfrm>
            <a:off x="1267017" y="5976799"/>
            <a:ext cx="226901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zh-CN" altLang="en-US" sz="1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：字节，</a:t>
            </a:r>
            <a:r>
              <a:rPr lang="en-US" altLang="zh-CN" sz="1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个二进制位</a:t>
            </a:r>
            <a:endParaRPr lang="zh-CN" altLang="en-US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EF22137-FE97-CDBB-48D8-C220DDFE9136}"/>
              </a:ext>
            </a:extLst>
          </p:cNvPr>
          <p:cNvCxnSpPr>
            <a:cxnSpLocks/>
          </p:cNvCxnSpPr>
          <p:nvPr/>
        </p:nvCxnSpPr>
        <p:spPr>
          <a:xfrm flipH="1" flipV="1">
            <a:off x="5106943" y="5484187"/>
            <a:ext cx="231374" cy="47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0A2CD8-F9FE-216E-F3FF-FE61F87085A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857911" y="5484187"/>
            <a:ext cx="1162361" cy="65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3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FE3CB4-870B-E150-2C8D-ABA5C7CDA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8064895" cy="504701"/>
          </a:xfrm>
        </p:spPr>
        <p:txBody>
          <a:bodyPr/>
          <a:lstStyle/>
          <a:p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预备知识：</a:t>
            </a:r>
            <a:r>
              <a:rPr lang="zh-CN" altLang="en-US" dirty="0"/>
              <a:t>地址的获取和输出</a:t>
            </a:r>
            <a:endParaRPr lang="zh-CN" altLang="en-US" sz="24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6C3E4-8D08-A1FD-0EB2-3B8EDB0F7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输出地址类型数据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B6928F-46E0-4648-F46D-A81A8B56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12F436F-6CB1-D79B-5B83-14EA5FBF6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92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33A07A-7D5C-328C-6ADA-8F34DDA090CC}"/>
              </a:ext>
            </a:extLst>
          </p:cNvPr>
          <p:cNvSpPr txBox="1"/>
          <p:nvPr/>
        </p:nvSpPr>
        <p:spPr>
          <a:xfrm>
            <a:off x="611560" y="3171099"/>
            <a:ext cx="582164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:%p\n",&amp;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("num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:%p\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n",&amp;num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cCName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数组的地址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%p\n",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("max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函数的地址：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%p\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n",max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42C088-79A3-A902-DBA9-4469DF42D718}"/>
              </a:ext>
            </a:extLst>
          </p:cNvPr>
          <p:cNvSpPr txBox="1"/>
          <p:nvPr/>
        </p:nvSpPr>
        <p:spPr>
          <a:xfrm>
            <a:off x="827584" y="2085095"/>
            <a:ext cx="45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&amp;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取地址运算符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获取变量的地址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7FC9C-9F70-2A38-1880-A6630D12DBB6}"/>
              </a:ext>
            </a:extLst>
          </p:cNvPr>
          <p:cNvSpPr txBox="1"/>
          <p:nvPr/>
        </p:nvSpPr>
        <p:spPr>
          <a:xfrm>
            <a:off x="848363" y="2507379"/>
            <a:ext cx="45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%p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输出地址型数据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65B935-4783-E878-1671-BC7BE1B70A21}"/>
              </a:ext>
            </a:extLst>
          </p:cNvPr>
          <p:cNvSpPr txBox="1"/>
          <p:nvPr/>
        </p:nvSpPr>
        <p:spPr>
          <a:xfrm>
            <a:off x="971600" y="5236513"/>
            <a:ext cx="6696744" cy="30777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请思考：</a:t>
            </a:r>
            <a:r>
              <a:rPr lang="zh-CN" altLang="zh-CN" dirty="0"/>
              <a:t>是否可以使用</a:t>
            </a:r>
            <a:r>
              <a:rPr lang="en-US" altLang="zh-CN" dirty="0"/>
              <a:t>%x</a:t>
            </a:r>
            <a:r>
              <a:rPr lang="zh-CN" altLang="zh-CN" dirty="0"/>
              <a:t>来代替</a:t>
            </a:r>
            <a:r>
              <a:rPr lang="en-US" altLang="zh-CN" dirty="0"/>
              <a:t>%p</a:t>
            </a:r>
            <a:r>
              <a:rPr lang="zh-CN" altLang="zh-CN" dirty="0"/>
              <a:t>，它们有什么区别？</a:t>
            </a:r>
            <a:endParaRPr lang="zh-CN" altLang="en-US" dirty="0"/>
          </a:p>
        </p:txBody>
      </p:sp>
      <p:sp>
        <p:nvSpPr>
          <p:cNvPr id="18" name="星形: 四角 17">
            <a:extLst>
              <a:ext uri="{FF2B5EF4-FFF2-40B4-BE49-F238E27FC236}">
                <a16:creationId xmlns:a16="http://schemas.microsoft.com/office/drawing/2014/main" id="{C19BF991-F384-85F8-B08B-CF251AED53A3}"/>
              </a:ext>
            </a:extLst>
          </p:cNvPr>
          <p:cNvSpPr/>
          <p:nvPr/>
        </p:nvSpPr>
        <p:spPr>
          <a:xfrm>
            <a:off x="776355" y="5304864"/>
            <a:ext cx="144016" cy="171074"/>
          </a:xfrm>
          <a:prstGeom prst="star4">
            <a:avLst/>
          </a:prstGeom>
          <a:gradFill flip="none" rotWithShape="1">
            <a:gsLst>
              <a:gs pos="0">
                <a:srgbClr val="FFC000"/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45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FE3CB4-870B-E150-2C8D-ABA5C7CDA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8064895" cy="504701"/>
          </a:xfrm>
        </p:spPr>
        <p:txBody>
          <a:bodyPr/>
          <a:lstStyle/>
          <a:p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指针的概念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6C3E4-8D08-A1FD-0EB2-3B8EDB0F7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输出地址类型数据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B6928F-46E0-4648-F46D-A81A8B56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42C088-79A3-A902-DBA9-4469DF42D718}"/>
              </a:ext>
            </a:extLst>
          </p:cNvPr>
          <p:cNvSpPr txBox="1"/>
          <p:nvPr/>
        </p:nvSpPr>
        <p:spPr>
          <a:xfrm>
            <a:off x="3401911" y="2083727"/>
            <a:ext cx="1824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指针的两个要素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7FC9C-9F70-2A38-1880-A6630D12DBB6}"/>
              </a:ext>
            </a:extLst>
          </p:cNvPr>
          <p:cNvSpPr txBox="1"/>
          <p:nvPr/>
        </p:nvSpPr>
        <p:spPr>
          <a:xfrm>
            <a:off x="2513831" y="2636912"/>
            <a:ext cx="44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15E8C1-D7FB-9813-2392-DED61FCCD465}"/>
              </a:ext>
            </a:extLst>
          </p:cNvPr>
          <p:cNvSpPr txBox="1"/>
          <p:nvPr/>
        </p:nvSpPr>
        <p:spPr>
          <a:xfrm>
            <a:off x="5669811" y="2636912"/>
            <a:ext cx="672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类型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43D0D0-77E3-A0B0-7A75-359A796B4031}"/>
              </a:ext>
            </a:extLst>
          </p:cNvPr>
          <p:cNvSpPr txBox="1"/>
          <p:nvPr/>
        </p:nvSpPr>
        <p:spPr>
          <a:xfrm>
            <a:off x="2153791" y="3203281"/>
            <a:ext cx="11575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内存地址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8647D5-1D0C-190F-642D-2A53F2FED0B4}"/>
              </a:ext>
            </a:extLst>
          </p:cNvPr>
          <p:cNvSpPr txBox="1"/>
          <p:nvPr/>
        </p:nvSpPr>
        <p:spPr>
          <a:xfrm>
            <a:off x="5436096" y="3203281"/>
            <a:ext cx="115212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654DE77-2F32-9B91-6F3D-C4741650253B}"/>
              </a:ext>
            </a:extLst>
          </p:cNvPr>
          <p:cNvSpPr/>
          <p:nvPr/>
        </p:nvSpPr>
        <p:spPr>
          <a:xfrm rot="5400000">
            <a:off x="4245874" y="890105"/>
            <a:ext cx="246673" cy="32733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7C31BB1-3562-C1F2-DDBD-A384537E6462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2732557" y="3006244"/>
            <a:ext cx="2702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359B99-3AA7-EC06-D397-F7AC64BC217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005867" y="3006244"/>
            <a:ext cx="6293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FE863EC9-2E43-FE50-887C-B8B249F3C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401387"/>
              </p:ext>
            </p:extLst>
          </p:nvPr>
        </p:nvGraphicFramePr>
        <p:xfrm>
          <a:off x="539553" y="4005064"/>
          <a:ext cx="8064895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975739" imgH="1263775" progId="Visio.Drawing.15">
                  <p:embed/>
                </p:oleObj>
              </mc:Choice>
              <mc:Fallback>
                <p:oleObj r:id="rId2" imgW="9975739" imgH="1263775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4005064"/>
                        <a:ext cx="8064895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4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FE3CB4-870B-E150-2C8D-ABA5C7CDA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8064895" cy="504701"/>
          </a:xfrm>
        </p:spPr>
        <p:txBody>
          <a:bodyPr/>
          <a:lstStyle/>
          <a:p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指针的概念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6C3E4-8D08-A1FD-0EB2-3B8EDB0F7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输出地址类型数据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B6928F-46E0-4648-F46D-A81A8B56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5CDAE3-5A6A-B6CF-592E-B8EDE48E0A15}"/>
              </a:ext>
            </a:extLst>
          </p:cNvPr>
          <p:cNvSpPr txBox="1"/>
          <p:nvPr/>
        </p:nvSpPr>
        <p:spPr>
          <a:xfrm>
            <a:off x="611560" y="2012003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en-US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BF01297-4ECA-7015-8010-AF65E3D72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640942"/>
              </p:ext>
            </p:extLst>
          </p:nvPr>
        </p:nvGraphicFramePr>
        <p:xfrm>
          <a:off x="2699792" y="2348880"/>
          <a:ext cx="3244577" cy="331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08238" imgH="2743200" progId="Visio.Drawing.15">
                  <p:embed/>
                </p:oleObj>
              </mc:Choice>
              <mc:Fallback>
                <p:oleObj r:id="rId2" imgW="2508238" imgH="2743200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348880"/>
                        <a:ext cx="3244577" cy="3316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48A22A31-6948-3C23-5546-777DEDCFE217}"/>
              </a:ext>
            </a:extLst>
          </p:cNvPr>
          <p:cNvSpPr txBox="1"/>
          <p:nvPr/>
        </p:nvSpPr>
        <p:spPr>
          <a:xfrm>
            <a:off x="1475656" y="3501438"/>
            <a:ext cx="99195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8A3167-705A-57EF-4B65-E3926BA91C98}"/>
              </a:ext>
            </a:extLst>
          </p:cNvPr>
          <p:cNvSpPr txBox="1"/>
          <p:nvPr/>
        </p:nvSpPr>
        <p:spPr>
          <a:xfrm>
            <a:off x="5580112" y="2997382"/>
            <a:ext cx="99195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99DB38B-A67E-7A12-E153-CD5424C2B8CD}"/>
              </a:ext>
            </a:extLst>
          </p:cNvPr>
          <p:cNvCxnSpPr>
            <a:stCxn id="17" idx="3"/>
          </p:cNvCxnSpPr>
          <p:nvPr/>
        </p:nvCxnSpPr>
        <p:spPr>
          <a:xfrm>
            <a:off x="2467609" y="3686104"/>
            <a:ext cx="448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5E791E0-9703-CFD2-653C-AAC0857DF696}"/>
              </a:ext>
            </a:extLst>
          </p:cNvPr>
          <p:cNvCxnSpPr/>
          <p:nvPr/>
        </p:nvCxnSpPr>
        <p:spPr>
          <a:xfrm flipH="1">
            <a:off x="4322080" y="3182048"/>
            <a:ext cx="1258032" cy="60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A9CA9FF-DFA8-3FF0-6EBB-365EDD95E951}"/>
              </a:ext>
            </a:extLst>
          </p:cNvPr>
          <p:cNvSpPr txBox="1"/>
          <p:nvPr/>
        </p:nvSpPr>
        <p:spPr>
          <a:xfrm>
            <a:off x="993936" y="5953067"/>
            <a:ext cx="5522280" cy="3693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err="1"/>
              <a:t>scanf</a:t>
            </a:r>
            <a:r>
              <a:rPr lang="en-US" altLang="zh-CN" dirty="0"/>
              <a:t>(“%</a:t>
            </a:r>
            <a:r>
              <a:rPr lang="en-US" altLang="zh-CN" dirty="0" err="1"/>
              <a:t>d%d</a:t>
            </a:r>
            <a:r>
              <a:rPr lang="en-US" altLang="zh-CN" dirty="0"/>
              <a:t>”, &amp;</a:t>
            </a:r>
            <a:r>
              <a:rPr lang="en-US" altLang="zh-CN" dirty="0" err="1"/>
              <a:t>i</a:t>
            </a:r>
            <a:r>
              <a:rPr lang="en-US" altLang="zh-CN" dirty="0"/>
              <a:t>, &amp;j); </a:t>
            </a:r>
            <a:r>
              <a:rPr lang="zh-CN" altLang="zh-CN" dirty="0"/>
              <a:t>是如何访问变量</a:t>
            </a:r>
            <a:r>
              <a:rPr lang="en-US" altLang="zh-CN" dirty="0" err="1"/>
              <a:t>i</a:t>
            </a:r>
            <a:r>
              <a:rPr lang="zh-CN" altLang="zh-CN" dirty="0"/>
              <a:t>和</a:t>
            </a:r>
            <a:r>
              <a:rPr lang="en-US" altLang="zh-CN" dirty="0"/>
              <a:t>j</a:t>
            </a:r>
            <a:r>
              <a:rPr lang="zh-CN" altLang="zh-CN" dirty="0"/>
              <a:t>的？</a:t>
            </a:r>
            <a:endParaRPr lang="zh-CN" altLang="en-US" dirty="0"/>
          </a:p>
        </p:txBody>
      </p:sp>
      <p:sp>
        <p:nvSpPr>
          <p:cNvPr id="26" name="星形: 四角 25">
            <a:extLst>
              <a:ext uri="{FF2B5EF4-FFF2-40B4-BE49-F238E27FC236}">
                <a16:creationId xmlns:a16="http://schemas.microsoft.com/office/drawing/2014/main" id="{AFEF2EDC-49B5-E3A6-9AE1-57AFFD35F961}"/>
              </a:ext>
            </a:extLst>
          </p:cNvPr>
          <p:cNvSpPr/>
          <p:nvPr/>
        </p:nvSpPr>
        <p:spPr>
          <a:xfrm>
            <a:off x="806320" y="6021418"/>
            <a:ext cx="144016" cy="171074"/>
          </a:xfrm>
          <a:prstGeom prst="star4">
            <a:avLst/>
          </a:prstGeom>
          <a:gradFill flip="none" rotWithShape="1">
            <a:gsLst>
              <a:gs pos="0">
                <a:srgbClr val="FFC000"/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52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换个方式用变量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指针引用法输入输出中国人口和面积。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626277-2C0A-1E83-6F25-AB56D5DCCE86}"/>
              </a:ext>
            </a:extLst>
          </p:cNvPr>
          <p:cNvSpPr txBox="1"/>
          <p:nvPr/>
        </p:nvSpPr>
        <p:spPr>
          <a:xfrm>
            <a:off x="432047" y="2025352"/>
            <a:ext cx="8244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#include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  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main() {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double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dPopulation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double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dTerritorialArea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double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定义指针变量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=&amp;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dPopulation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指向变量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dPopulation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=&amp;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dTerritorialArea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//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指向变量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dTerritorialArea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请输入中国人口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)\n");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使用指针变量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输入人口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请输入中国面积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万平方公里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)\n");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使用指针变量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输入面积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//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指针变量*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dPopulation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dTerritorialArea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中国人口数量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:%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国土面积：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lf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万平方公里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\n",*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return 0;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indent="2667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3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使用指针输入输出中国的人口和面积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如何定义指针变量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3441CF-001B-0446-3615-8F1857EB17C9}"/>
              </a:ext>
            </a:extLst>
          </p:cNvPr>
          <p:cNvSpPr txBox="1"/>
          <p:nvPr/>
        </p:nvSpPr>
        <p:spPr>
          <a:xfrm>
            <a:off x="611560" y="2164442"/>
            <a:ext cx="458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类型名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指针变量名；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74BEC1-93BF-B311-CF8C-B3ECD5DAF0D0}"/>
              </a:ext>
            </a:extLst>
          </p:cNvPr>
          <p:cNvSpPr txBox="1"/>
          <p:nvPr/>
        </p:nvSpPr>
        <p:spPr>
          <a:xfrm>
            <a:off x="611560" y="2636912"/>
            <a:ext cx="2952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pointer_i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</a:t>
            </a: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定义一个整型指针变量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float *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pointer_j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定义一个浮点型指针变量</a:t>
            </a:r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96070C2-82AF-BF76-F658-40E0178F6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662720"/>
              </p:ext>
            </p:extLst>
          </p:nvPr>
        </p:nvGraphicFramePr>
        <p:xfrm>
          <a:off x="4139952" y="2331957"/>
          <a:ext cx="4248472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06614" imgH="2730515" progId="Visio.Drawing.15">
                  <p:embed/>
                </p:oleObj>
              </mc:Choice>
              <mc:Fallback>
                <p:oleObj r:id="rId2" imgW="3206614" imgH="2730515" progId="Visio.Drawing.15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96070C2-82AF-BF76-F658-40E0178F67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331957"/>
                        <a:ext cx="4248472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464479"/>
      </p:ext>
    </p:extLst>
  </p:cSld>
  <p:clrMapOvr>
    <a:masterClrMapping/>
  </p:clrMapOvr>
</p:sld>
</file>

<file path=ppt/theme/theme1.xml><?xml version="1.0" encoding="utf-8"?>
<a:theme xmlns:a="http://schemas.openxmlformats.org/drawingml/2006/main" name="C教材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accent1">
              <a:lumMod val="75000"/>
            </a:schemeClr>
          </a:solidFill>
        </a:ln>
      </a:spPr>
      <a:bodyPr anchor="ctr"/>
      <a:lstStyle>
        <a:defPPr algn="ctr" eaLnBrk="1" fontAlgn="auto" hangingPunct="1">
          <a:spcBef>
            <a:spcPts val="0"/>
          </a:spcBef>
          <a:spcAft>
            <a:spcPts val="0"/>
          </a:spcAft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4518</Words>
  <Application>Microsoft Office PowerPoint</Application>
  <PresentationFormat>全屏显示(4:3)</PresentationFormat>
  <Paragraphs>538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微软雅黑</vt:lpstr>
      <vt:lpstr>Arial</vt:lpstr>
      <vt:lpstr>Calibri</vt:lpstr>
      <vt:lpstr>Times New Roman</vt:lpstr>
      <vt:lpstr>Wingdings</vt:lpstr>
      <vt:lpstr>C教材模版</vt:lpstr>
      <vt:lpstr>Visio.Drawing.15</vt:lpstr>
      <vt:lpstr>Visio.Drawing.11</vt:lpstr>
      <vt:lpstr>第8章 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远山 林</dc:creator>
  <cp:lastModifiedBy>Lan Shen</cp:lastModifiedBy>
  <cp:revision>60</cp:revision>
  <dcterms:created xsi:type="dcterms:W3CDTF">2024-07-31T14:49:52Z</dcterms:created>
  <dcterms:modified xsi:type="dcterms:W3CDTF">2024-08-04T14:29:09Z</dcterms:modified>
</cp:coreProperties>
</file>