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85" r:id="rId3"/>
    <p:sldId id="286" r:id="rId4"/>
    <p:sldId id="287" r:id="rId5"/>
    <p:sldId id="268" r:id="rId6"/>
    <p:sldId id="269" r:id="rId7"/>
    <p:sldId id="270" r:id="rId8"/>
    <p:sldId id="271" r:id="rId9"/>
    <p:sldId id="288" r:id="rId10"/>
    <p:sldId id="289" r:id="rId11"/>
    <p:sldId id="274" r:id="rId12"/>
    <p:sldId id="275" r:id="rId13"/>
    <p:sldId id="276" r:id="rId14"/>
    <p:sldId id="277" r:id="rId15"/>
    <p:sldId id="278" r:id="rId16"/>
    <p:sldId id="279" r:id="rId17"/>
    <p:sldId id="280" r:id="rId18"/>
    <p:sldId id="281" r:id="rId19"/>
    <p:sldId id="282" r:id="rId20"/>
    <p:sldId id="283" r:id="rId21"/>
    <p:sldId id="284" r:id="rId2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soft"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18" Type="http://schemas.openxmlformats.org/officeDocument/2006/relationships/image" Target="../media/image2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17" Type="http://schemas.openxmlformats.org/officeDocument/2006/relationships/image" Target="../media/image20.wmf"/><Relationship Id="rId2" Type="http://schemas.openxmlformats.org/officeDocument/2006/relationships/image" Target="../media/image5.wmf"/><Relationship Id="rId16" Type="http://schemas.openxmlformats.org/officeDocument/2006/relationships/image" Target="../media/image19.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5" Type="http://schemas.openxmlformats.org/officeDocument/2006/relationships/image" Target="../media/image1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18" Type="http://schemas.openxmlformats.org/officeDocument/2006/relationships/image" Target="../media/image2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17" Type="http://schemas.openxmlformats.org/officeDocument/2006/relationships/image" Target="../media/image20.wmf"/><Relationship Id="rId2" Type="http://schemas.openxmlformats.org/officeDocument/2006/relationships/image" Target="../media/image5.wmf"/><Relationship Id="rId16" Type="http://schemas.openxmlformats.org/officeDocument/2006/relationships/image" Target="../media/image19.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5" Type="http://schemas.openxmlformats.org/officeDocument/2006/relationships/image" Target="../media/image1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18" Type="http://schemas.openxmlformats.org/officeDocument/2006/relationships/image" Target="../media/image2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17" Type="http://schemas.openxmlformats.org/officeDocument/2006/relationships/image" Target="../media/image20.wmf"/><Relationship Id="rId2" Type="http://schemas.openxmlformats.org/officeDocument/2006/relationships/image" Target="../media/image5.wmf"/><Relationship Id="rId16" Type="http://schemas.openxmlformats.org/officeDocument/2006/relationships/image" Target="../media/image19.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5" Type="http://schemas.openxmlformats.org/officeDocument/2006/relationships/image" Target="../media/image1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2019/1/3</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218799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21119"/>
            <a:ext cx="9144000" cy="2387600"/>
          </a:xfrm>
        </p:spPr>
        <p:txBody>
          <a:bodyPr anchor="b">
            <a:normAutofit/>
          </a:bodyPr>
          <a:lstStyle>
            <a:lvl1pPr algn="ctr">
              <a:defRPr sz="4800"/>
            </a:lvl1pPr>
          </a:lstStyle>
          <a:p>
            <a:r>
              <a:rPr lang="zh-CN" altLang="en-US" dirty="0"/>
              <a:t>单击此处编辑母版标题样式</a:t>
            </a:r>
          </a:p>
        </p:txBody>
      </p:sp>
      <p:sp>
        <p:nvSpPr>
          <p:cNvPr id="3" name="副标题 2"/>
          <p:cNvSpPr>
            <a:spLocks noGrp="1"/>
          </p:cNvSpPr>
          <p:nvPr>
            <p:ph type="subTitle" idx="1"/>
          </p:nvPr>
        </p:nvSpPr>
        <p:spPr>
          <a:xfrm>
            <a:off x="1524000" y="4100794"/>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2019/1/3</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11387667"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16000" y="1676400"/>
            <a:ext cx="5080000" cy="4191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99200" y="1676400"/>
            <a:ext cx="5080000" cy="4191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11387667"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16000" y="1676400"/>
            <a:ext cx="10363200" cy="41910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v"/>
              <a:defRPr/>
            </a:pP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2019/1/3</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矩形 6"/>
          <p:cNvSpPr/>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4">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7" name="圆角矩形 13"/>
          <p:cNvSpPr/>
          <p:nvPr/>
        </p:nvSpPr>
        <p:spPr>
          <a:xfrm>
            <a:off x="3502671" y="2767472"/>
            <a:ext cx="1731515" cy="1510884"/>
          </a:xfrm>
          <a:prstGeom prst="roundRect">
            <a:avLst>
              <a:gd name="adj" fmla="val 95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8" name="文本框 2"/>
          <p:cNvSpPr txBox="1">
            <a:spLocks noChangeArrowheads="1"/>
          </p:cNvSpPr>
          <p:nvPr>
            <p:custDataLst>
              <p:tags r:id="rId1"/>
            </p:custDataLst>
          </p:nvPr>
        </p:nvSpPr>
        <p:spPr bwMode="auto">
          <a:xfrm>
            <a:off x="3502669" y="2767472"/>
            <a:ext cx="1731516" cy="115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rmAutofit lnSpcReduction="1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zh-CN" sz="7995"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01</a:t>
            </a:r>
            <a:endParaRPr lang="zh-CN" altLang="en-US" sz="7995"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2" name="标题 1"/>
          <p:cNvSpPr>
            <a:spLocks noGrp="1"/>
          </p:cNvSpPr>
          <p:nvPr>
            <p:ph type="title"/>
          </p:nvPr>
        </p:nvSpPr>
        <p:spPr>
          <a:xfrm>
            <a:off x="5307614" y="2743200"/>
            <a:ext cx="6039836" cy="798023"/>
          </a:xfrm>
        </p:spPr>
        <p:txBody>
          <a:bodyPr anchor="b" anchorCtr="0">
            <a:normAutofit/>
          </a:bodyPr>
          <a:lstStyle>
            <a:lvl1pPr algn="l">
              <a:defRPr sz="3600"/>
            </a:lvl1pPr>
          </a:lstStyle>
          <a:p>
            <a:r>
              <a:rPr lang="zh-CN" altLang="en-US" dirty="0"/>
              <a:t>单击此处编辑母版标题样式</a:t>
            </a:r>
          </a:p>
        </p:txBody>
      </p:sp>
      <p:sp>
        <p:nvSpPr>
          <p:cNvPr id="3" name="文本占位符 2"/>
          <p:cNvSpPr>
            <a:spLocks noGrp="1"/>
          </p:cNvSpPr>
          <p:nvPr>
            <p:ph type="body" idx="1"/>
          </p:nvPr>
        </p:nvSpPr>
        <p:spPr>
          <a:xfrm>
            <a:off x="5307614" y="3668752"/>
            <a:ext cx="6039837" cy="609604"/>
          </a:xfrm>
        </p:spPr>
        <p:txBody>
          <a:bodyPr>
            <a:normAutofit/>
          </a:bodyPr>
          <a:lstStyle>
            <a:lvl1pPr marL="285750" indent="-285750" algn="l">
              <a:buFont typeface="Arial" panose="020B0604020202020204" pitchFamily="34" charset="0"/>
              <a:buChar char="•"/>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9" name="文本框 11"/>
          <p:cNvSpPr txBox="1">
            <a:spLocks noChangeArrowheads="1"/>
          </p:cNvSpPr>
          <p:nvPr>
            <p:custDataLst>
              <p:tags r:id="rId2"/>
            </p:custDataLst>
          </p:nvPr>
        </p:nvSpPr>
        <p:spPr bwMode="auto">
          <a:xfrm>
            <a:off x="3502670" y="3796978"/>
            <a:ext cx="1731515" cy="481378"/>
          </a:xfrm>
          <a:prstGeom prst="rect">
            <a:avLst/>
          </a:prstGeom>
          <a:noFill/>
          <a:ln>
            <a:noFill/>
          </a:ln>
        </p:spPr>
        <p:txBody>
          <a:bodyPr wrap="square" lIns="0" tIns="0" rIns="0" bIns="0">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zh-CN" altLang="en-US" sz="240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章节 </a:t>
            </a:r>
            <a:r>
              <a:rPr lang="en-US" altLang="zh-CN" sz="240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PART</a:t>
            </a:r>
            <a:endParaRPr lang="zh-CN" altLang="en-US" sz="240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b"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10" name="矩形 9"/>
          <p:cNvSpPr/>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621119"/>
            <a:ext cx="9144000" cy="2387600"/>
          </a:xfrm>
        </p:spPr>
        <p:txBody>
          <a:bodyPr anchor="b">
            <a:normAutofit/>
          </a:bodyPr>
          <a:lstStyle>
            <a:lvl1pPr algn="ctr">
              <a:defRPr sz="4800"/>
            </a:lvl1pPr>
          </a:lstStyle>
          <a:p>
            <a:r>
              <a:rPr lang="zh-CN" altLang="en-US" dirty="0"/>
              <a:t>单击此处编辑母版标题样式</a:t>
            </a:r>
          </a:p>
        </p:txBody>
      </p:sp>
      <p:sp>
        <p:nvSpPr>
          <p:cNvPr id="10" name="副标题 2"/>
          <p:cNvSpPr>
            <a:spLocks noGrp="1"/>
          </p:cNvSpPr>
          <p:nvPr>
            <p:ph type="subTitle" idx="1"/>
          </p:nvPr>
        </p:nvSpPr>
        <p:spPr>
          <a:xfrm>
            <a:off x="1524000" y="4100794"/>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1"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2019/1/3</a:t>
            </a:fld>
            <a:endParaRPr lang="zh-CN" altLang="en-US" dirty="0"/>
          </a:p>
        </p:txBody>
      </p:sp>
      <p:sp>
        <p:nvSpPr>
          <p:cNvPr id="12" name="页脚占位符 4"/>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2019/1/3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8" name="矩形 7"/>
          <p:cNvSpPr/>
          <p:nvPr/>
        </p:nvSpPr>
        <p:spPr>
          <a:xfrm>
            <a:off x="0" y="865888"/>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2019/1/3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7"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8.bin"/><Relationship Id="rId18" Type="http://schemas.openxmlformats.org/officeDocument/2006/relationships/image" Target="../media/image11.wmf"/><Relationship Id="rId26" Type="http://schemas.openxmlformats.org/officeDocument/2006/relationships/image" Target="../media/image15.wmf"/><Relationship Id="rId21" Type="http://schemas.openxmlformats.org/officeDocument/2006/relationships/oleObject" Target="../embeddings/oleObject12.bin"/><Relationship Id="rId34" Type="http://schemas.openxmlformats.org/officeDocument/2006/relationships/image" Target="../media/image19.wmf"/><Relationship Id="rId7" Type="http://schemas.openxmlformats.org/officeDocument/2006/relationships/oleObject" Target="../embeddings/oleObject5.bin"/><Relationship Id="rId12" Type="http://schemas.openxmlformats.org/officeDocument/2006/relationships/image" Target="../media/image8.wmf"/><Relationship Id="rId17" Type="http://schemas.openxmlformats.org/officeDocument/2006/relationships/oleObject" Target="../embeddings/oleObject10.bin"/><Relationship Id="rId25" Type="http://schemas.openxmlformats.org/officeDocument/2006/relationships/oleObject" Target="../embeddings/oleObject14.bin"/><Relationship Id="rId33" Type="http://schemas.openxmlformats.org/officeDocument/2006/relationships/oleObject" Target="../embeddings/oleObject18.bin"/><Relationship Id="rId38" Type="http://schemas.openxmlformats.org/officeDocument/2006/relationships/image" Target="../media/image21.wmf"/><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2.wmf"/><Relationship Id="rId29" Type="http://schemas.openxmlformats.org/officeDocument/2006/relationships/oleObject" Target="../embeddings/oleObject16.bin"/><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7.bin"/><Relationship Id="rId24" Type="http://schemas.openxmlformats.org/officeDocument/2006/relationships/image" Target="../media/image14.wmf"/><Relationship Id="rId32" Type="http://schemas.openxmlformats.org/officeDocument/2006/relationships/image" Target="../media/image18.wmf"/><Relationship Id="rId37" Type="http://schemas.openxmlformats.org/officeDocument/2006/relationships/oleObject" Target="../embeddings/oleObject20.bin"/><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28" Type="http://schemas.openxmlformats.org/officeDocument/2006/relationships/image" Target="../media/image16.wmf"/><Relationship Id="rId36" Type="http://schemas.openxmlformats.org/officeDocument/2006/relationships/image" Target="../media/image20.wmf"/><Relationship Id="rId10" Type="http://schemas.openxmlformats.org/officeDocument/2006/relationships/image" Target="../media/image7.wmf"/><Relationship Id="rId19" Type="http://schemas.openxmlformats.org/officeDocument/2006/relationships/oleObject" Target="../embeddings/oleObject11.bin"/><Relationship Id="rId31" Type="http://schemas.openxmlformats.org/officeDocument/2006/relationships/oleObject" Target="../embeddings/oleObject17.bin"/><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15.bin"/><Relationship Id="rId30" Type="http://schemas.openxmlformats.org/officeDocument/2006/relationships/image" Target="../media/image17.wmf"/><Relationship Id="rId35" Type="http://schemas.openxmlformats.org/officeDocument/2006/relationships/oleObject" Target="../embeddings/oleObject19.bin"/><Relationship Id="rId8" Type="http://schemas.openxmlformats.org/officeDocument/2006/relationships/image" Target="../media/image6.wmf"/><Relationship Id="rId3"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11.wmf"/><Relationship Id="rId26" Type="http://schemas.openxmlformats.org/officeDocument/2006/relationships/image" Target="../media/image15.wmf"/><Relationship Id="rId21" Type="http://schemas.openxmlformats.org/officeDocument/2006/relationships/oleObject" Target="../embeddings/oleObject30.bin"/><Relationship Id="rId34" Type="http://schemas.openxmlformats.org/officeDocument/2006/relationships/image" Target="../media/image19.wmf"/><Relationship Id="rId7" Type="http://schemas.openxmlformats.org/officeDocument/2006/relationships/oleObject" Target="../embeddings/oleObject23.bin"/><Relationship Id="rId12" Type="http://schemas.openxmlformats.org/officeDocument/2006/relationships/image" Target="../media/image8.w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21.wmf"/><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2.wmf"/><Relationship Id="rId29" Type="http://schemas.openxmlformats.org/officeDocument/2006/relationships/oleObject" Target="../embeddings/oleObject34.bin"/><Relationship Id="rId1" Type="http://schemas.openxmlformats.org/officeDocument/2006/relationships/vmlDrawing" Target="../drawings/vmlDrawing4.vml"/><Relationship Id="rId6" Type="http://schemas.openxmlformats.org/officeDocument/2006/relationships/image" Target="../media/image5.wmf"/><Relationship Id="rId11" Type="http://schemas.openxmlformats.org/officeDocument/2006/relationships/oleObject" Target="../embeddings/oleObject25.bin"/><Relationship Id="rId24" Type="http://schemas.openxmlformats.org/officeDocument/2006/relationships/image" Target="../media/image14.wmf"/><Relationship Id="rId32" Type="http://schemas.openxmlformats.org/officeDocument/2006/relationships/image" Target="../media/image18.wmf"/><Relationship Id="rId37" Type="http://schemas.openxmlformats.org/officeDocument/2006/relationships/oleObject" Target="../embeddings/oleObject38.bin"/><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16.wmf"/><Relationship Id="rId36" Type="http://schemas.openxmlformats.org/officeDocument/2006/relationships/image" Target="../media/image20.wmf"/><Relationship Id="rId10" Type="http://schemas.openxmlformats.org/officeDocument/2006/relationships/image" Target="../media/image7.wmf"/><Relationship Id="rId19" Type="http://schemas.openxmlformats.org/officeDocument/2006/relationships/oleObject" Target="../embeddings/oleObject29.bin"/><Relationship Id="rId31" Type="http://schemas.openxmlformats.org/officeDocument/2006/relationships/oleObject" Target="../embeddings/oleObject35.bin"/><Relationship Id="rId4" Type="http://schemas.openxmlformats.org/officeDocument/2006/relationships/image" Target="../media/image4.wmf"/><Relationship Id="rId9" Type="http://schemas.openxmlformats.org/officeDocument/2006/relationships/oleObject" Target="../embeddings/oleObject24.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33.bin"/><Relationship Id="rId30" Type="http://schemas.openxmlformats.org/officeDocument/2006/relationships/image" Target="../media/image17.wmf"/><Relationship Id="rId35" Type="http://schemas.openxmlformats.org/officeDocument/2006/relationships/oleObject" Target="../embeddings/oleObject37.bin"/><Relationship Id="rId8" Type="http://schemas.openxmlformats.org/officeDocument/2006/relationships/image" Target="../media/image6.wmf"/><Relationship Id="rId3"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44.bin"/><Relationship Id="rId18" Type="http://schemas.openxmlformats.org/officeDocument/2006/relationships/image" Target="../media/image11.wmf"/><Relationship Id="rId26" Type="http://schemas.openxmlformats.org/officeDocument/2006/relationships/image" Target="../media/image15.wmf"/><Relationship Id="rId21" Type="http://schemas.openxmlformats.org/officeDocument/2006/relationships/oleObject" Target="../embeddings/oleObject48.bin"/><Relationship Id="rId34" Type="http://schemas.openxmlformats.org/officeDocument/2006/relationships/image" Target="../media/image19.wmf"/><Relationship Id="rId7" Type="http://schemas.openxmlformats.org/officeDocument/2006/relationships/oleObject" Target="../embeddings/oleObject41.bin"/><Relationship Id="rId12" Type="http://schemas.openxmlformats.org/officeDocument/2006/relationships/image" Target="../media/image8.wmf"/><Relationship Id="rId17" Type="http://schemas.openxmlformats.org/officeDocument/2006/relationships/oleObject" Target="../embeddings/oleObject46.bin"/><Relationship Id="rId25" Type="http://schemas.openxmlformats.org/officeDocument/2006/relationships/oleObject" Target="../embeddings/oleObject50.bin"/><Relationship Id="rId33" Type="http://schemas.openxmlformats.org/officeDocument/2006/relationships/oleObject" Target="../embeddings/oleObject54.bin"/><Relationship Id="rId38" Type="http://schemas.openxmlformats.org/officeDocument/2006/relationships/image" Target="../media/image21.wmf"/><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2.wmf"/><Relationship Id="rId29" Type="http://schemas.openxmlformats.org/officeDocument/2006/relationships/oleObject" Target="../embeddings/oleObject52.bin"/><Relationship Id="rId1" Type="http://schemas.openxmlformats.org/officeDocument/2006/relationships/vmlDrawing" Target="../drawings/vmlDrawing5.vml"/><Relationship Id="rId6" Type="http://schemas.openxmlformats.org/officeDocument/2006/relationships/image" Target="../media/image5.wmf"/><Relationship Id="rId11" Type="http://schemas.openxmlformats.org/officeDocument/2006/relationships/oleObject" Target="../embeddings/oleObject43.bin"/><Relationship Id="rId24" Type="http://schemas.openxmlformats.org/officeDocument/2006/relationships/image" Target="../media/image14.wmf"/><Relationship Id="rId32" Type="http://schemas.openxmlformats.org/officeDocument/2006/relationships/image" Target="../media/image18.wmf"/><Relationship Id="rId37" Type="http://schemas.openxmlformats.org/officeDocument/2006/relationships/oleObject" Target="../embeddings/oleObject56.bin"/><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oleObject" Target="../embeddings/oleObject49.bin"/><Relationship Id="rId28" Type="http://schemas.openxmlformats.org/officeDocument/2006/relationships/image" Target="../media/image16.wmf"/><Relationship Id="rId36" Type="http://schemas.openxmlformats.org/officeDocument/2006/relationships/image" Target="../media/image20.wmf"/><Relationship Id="rId10" Type="http://schemas.openxmlformats.org/officeDocument/2006/relationships/image" Target="../media/image7.wmf"/><Relationship Id="rId19" Type="http://schemas.openxmlformats.org/officeDocument/2006/relationships/oleObject" Target="../embeddings/oleObject47.bin"/><Relationship Id="rId31" Type="http://schemas.openxmlformats.org/officeDocument/2006/relationships/oleObject" Target="../embeddings/oleObject53.bin"/><Relationship Id="rId4" Type="http://schemas.openxmlformats.org/officeDocument/2006/relationships/image" Target="../media/image4.wmf"/><Relationship Id="rId9" Type="http://schemas.openxmlformats.org/officeDocument/2006/relationships/oleObject" Target="../embeddings/oleObject42.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51.bin"/><Relationship Id="rId30" Type="http://schemas.openxmlformats.org/officeDocument/2006/relationships/image" Target="../media/image17.wmf"/><Relationship Id="rId35" Type="http://schemas.openxmlformats.org/officeDocument/2006/relationships/oleObject" Target="../embeddings/oleObject55.bin"/><Relationship Id="rId8" Type="http://schemas.openxmlformats.org/officeDocument/2006/relationships/image" Target="../media/image6.wmf"/><Relationship Id="rId3"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p:txBody>
          <a:bodyPr/>
          <a:lstStyle/>
          <a:p>
            <a:endParaRPr lang="zh-CN" altLang="en-US"/>
          </a:p>
        </p:txBody>
      </p:sp>
      <p:sp>
        <p:nvSpPr>
          <p:cNvPr id="9" name="标题 8"/>
          <p:cNvSpPr>
            <a:spLocks noGrp="1"/>
          </p:cNvSpPr>
          <p:nvPr>
            <p:ph type="ctrTitle"/>
          </p:nvPr>
        </p:nvSpPr>
        <p:spPr/>
        <p:txBody>
          <a:bodyPr/>
          <a:lstStyle/>
          <a:p>
            <a:r>
              <a:rPr lang="zh-CN" altLang="en-US"/>
              <a:t>现代管理期末复习</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A9A6EF-87B3-42A5-BB6C-12A9E8730A22}" type="slidenum">
              <a:rPr lang="zh-CN" altLang="en-US"/>
              <a:pPr eaLnBrk="1" hangingPunct="1"/>
              <a:t>10</a:t>
            </a:fld>
            <a:endParaRPr lang="en-US" altLang="zh-CN"/>
          </a:p>
        </p:txBody>
      </p:sp>
      <p:sp>
        <p:nvSpPr>
          <p:cNvPr id="50179" name="Rectangle 2"/>
          <p:cNvSpPr>
            <a:spLocks noGrp="1" noRot="1" noChangeArrowheads="1"/>
          </p:cNvSpPr>
          <p:nvPr>
            <p:ph type="title"/>
          </p:nvPr>
        </p:nvSpPr>
        <p:spPr/>
        <p:txBody>
          <a:bodyPr/>
          <a:lstStyle/>
          <a:p>
            <a:pPr eaLnBrk="1" hangingPunct="1"/>
            <a:endParaRPr lang="zh-CN" altLang="en-US" smtClean="0"/>
          </a:p>
        </p:txBody>
      </p:sp>
      <p:sp>
        <p:nvSpPr>
          <p:cNvPr id="50180" name="Rectangle 3"/>
          <p:cNvSpPr>
            <a:spLocks noGrp="1" noRot="1" noChangeArrowheads="1"/>
          </p:cNvSpPr>
          <p:nvPr>
            <p:ph type="body" idx="1"/>
          </p:nvPr>
        </p:nvSpPr>
        <p:spPr/>
        <p:txBody>
          <a:bodyPr/>
          <a:lstStyle/>
          <a:p>
            <a:pPr eaLnBrk="1" hangingPunct="1"/>
            <a:r>
              <a:rPr lang="zh-CN" altLang="en-US" smtClean="0"/>
              <a:t>现值系数是指设备寿命周期内维持费的现值总计与年维持费之比，可按下式计算：</a:t>
            </a:r>
          </a:p>
          <a:p>
            <a:pPr eaLnBrk="1" hangingPunct="1"/>
            <a:endParaRPr lang="zh-CN" altLang="en-US" smtClean="0"/>
          </a:p>
          <a:p>
            <a:pPr eaLnBrk="1" hangingPunct="1"/>
            <a:r>
              <a:rPr lang="zh-CN" altLang="en-US" smtClean="0"/>
              <a:t>现值系数</a:t>
            </a:r>
            <a:r>
              <a:rPr lang="en-US" altLang="zh-CN" smtClean="0"/>
              <a:t>= </a:t>
            </a:r>
            <a:endParaRPr lang="zh-CN" altLang="en-US" smtClean="0"/>
          </a:p>
        </p:txBody>
      </p:sp>
      <p:sp>
        <p:nvSpPr>
          <p:cNvPr id="50181" name="Rectangle 4"/>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0182" name="Object 5"/>
          <p:cNvGraphicFramePr>
            <a:graphicFrameLocks noChangeAspect="1"/>
          </p:cNvGraphicFramePr>
          <p:nvPr/>
        </p:nvGraphicFramePr>
        <p:xfrm>
          <a:off x="4495800" y="2743200"/>
          <a:ext cx="2133600" cy="1443038"/>
        </p:xfrm>
        <a:graphic>
          <a:graphicData uri="http://schemas.openxmlformats.org/presentationml/2006/ole">
            <mc:AlternateContent xmlns:mc="http://schemas.openxmlformats.org/markup-compatibility/2006">
              <mc:Choice xmlns:v="urn:schemas-microsoft-com:vml" Requires="v">
                <p:oleObj spid="_x0000_s7170" name="公式" r:id="rId3" imgW="672808" imgH="457002" progId="Equation.3">
                  <p:embed/>
                </p:oleObj>
              </mc:Choice>
              <mc:Fallback>
                <p:oleObj name="公式" r:id="rId3" imgW="672808" imgH="457002" progId="Equation.3">
                  <p:embed/>
                  <p:pic>
                    <p:nvPicPr>
                      <p:cNvPr id="5018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743200"/>
                        <a:ext cx="2133600" cy="14430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7901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11</a:t>
            </a:fld>
            <a:endParaRPr lang="zh-CN" altLang="en-US" sz="1400" dirty="0"/>
          </a:p>
        </p:txBody>
      </p:sp>
      <p:sp>
        <p:nvSpPr>
          <p:cNvPr id="26627" name="Rectangle 2"/>
          <p:cNvSpPr>
            <a:spLocks noGrp="1" noRot="1"/>
          </p:cNvSpPr>
          <p:nvPr>
            <p:ph type="title"/>
          </p:nvPr>
        </p:nvSpPr>
        <p:spPr/>
        <p:txBody>
          <a:bodyPr vert="horz" wrap="square" lIns="91440" tIns="45720" rIns="91440" bIns="45720" anchor="ctr"/>
          <a:lstStyle/>
          <a:p>
            <a:pPr eaLnBrk="1" hangingPunct="1"/>
            <a:r>
              <a:rPr lang="zh-CN" altLang="en-US" dirty="0"/>
              <a:t>小 结</a:t>
            </a:r>
          </a:p>
        </p:txBody>
      </p:sp>
      <p:graphicFrame>
        <p:nvGraphicFramePr>
          <p:cNvPr id="776323" name="Group 131"/>
          <p:cNvGraphicFramePr>
            <a:graphicFrameLocks noGrp="1"/>
          </p:cNvGraphicFramePr>
          <p:nvPr/>
        </p:nvGraphicFramePr>
        <p:xfrm>
          <a:off x="1828800" y="1600200"/>
          <a:ext cx="8458200" cy="4191003"/>
        </p:xfrm>
        <a:graphic>
          <a:graphicData uri="http://schemas.openxmlformats.org/drawingml/2006/table">
            <a:tbl>
              <a:tblPr/>
              <a:tblGrid>
                <a:gridCol w="838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2465705">
                  <a:extLst>
                    <a:ext uri="{9D8B030D-6E8A-4147-A177-3AD203B41FA5}">
                      <a16:colId xmlns:a16="http://schemas.microsoft.com/office/drawing/2014/main" val="20002"/>
                    </a:ext>
                  </a:extLst>
                </a:gridCol>
                <a:gridCol w="4620895">
                  <a:extLst>
                    <a:ext uri="{9D8B030D-6E8A-4147-A177-3AD203B41FA5}">
                      <a16:colId xmlns:a16="http://schemas.microsoft.com/office/drawing/2014/main" val="20003"/>
                    </a:ext>
                  </a:extLst>
                </a:gridCol>
              </a:tblGrid>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已知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表达式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系数名称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f / p，i，n）</a:t>
                      </a:r>
                      <a:endParaRPr kumimoji="0" lang="zh-CN" altLang="en-US" sz="2400" b="1" i="0" u="none" strike="noStrike" cap="none" normalizeH="0" baseline="0" smtClean="0">
                        <a:ln>
                          <a:noFill/>
                        </a:ln>
                        <a:solidFill>
                          <a:schemeClr val="hlink"/>
                        </a:solidFill>
                        <a:effectLst/>
                        <a:latin typeface="Arial" panose="020B0604020202020204" pitchFamily="34"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hlink"/>
                          </a:solidFill>
                          <a:effectLst/>
                          <a:latin typeface="Arial" panose="020B0604020202020204" pitchFamily="34" charset="0"/>
                          <a:ea typeface="华文新魏" panose="02010800040101010101" pitchFamily="2" charset="-122"/>
                        </a:rPr>
                        <a:t>复利终值系数</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p／f，i，n）</a:t>
                      </a:r>
                      <a:endParaRPr kumimoji="0" lang="zh-CN" altLang="en-US" sz="2400" b="1" i="0" u="none" strike="noStrike" cap="none" normalizeH="0" baseline="0" smtClean="0">
                        <a:ln>
                          <a:noFill/>
                        </a:ln>
                        <a:solidFill>
                          <a:schemeClr val="hlink"/>
                        </a:solidFill>
                        <a:effectLst/>
                        <a:latin typeface="Arial" panose="020B0604020202020204" pitchFamily="34"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hlink"/>
                          </a:solidFill>
                          <a:effectLst/>
                          <a:latin typeface="Arial" panose="020B0604020202020204" pitchFamily="34" charset="0"/>
                          <a:ea typeface="华文新魏" panose="02010800040101010101" pitchFamily="2" charset="-122"/>
                        </a:rPr>
                        <a:t>贴现系数/复利现值系数</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00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f／a，i，n）</a:t>
                      </a:r>
                      <a:endParaRPr kumimoji="0" lang="zh-CN" altLang="en-US" sz="2400" b="1" i="0" u="none" strike="noStrike" cap="none" normalizeH="0" baseline="0" smtClean="0">
                        <a:ln>
                          <a:noFill/>
                        </a:ln>
                        <a:solidFill>
                          <a:schemeClr val="hlink"/>
                        </a:solidFill>
                        <a:effectLst/>
                        <a:latin typeface="Arial" panose="020B0604020202020204" pitchFamily="34"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新魏" panose="02010800040101010101" pitchFamily="2" charset="-122"/>
                        </a:rPr>
                        <a:t>年金终值系数</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a／f，i，n）</a:t>
                      </a:r>
                      <a:endParaRPr kumimoji="0" lang="zh-CN" altLang="en-US" sz="2400" b="1" i="0" u="none" strike="noStrike" cap="none" normalizeH="0" baseline="0" smtClean="0">
                        <a:ln>
                          <a:noFill/>
                        </a:ln>
                        <a:solidFill>
                          <a:schemeClr val="hlink"/>
                        </a:solidFill>
                        <a:effectLst/>
                        <a:latin typeface="Arial" panose="020B0604020202020204" pitchFamily="34"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Arial" panose="020B0604020202020204" pitchFamily="34" charset="0"/>
                          <a:ea typeface="华文新魏" panose="02010800040101010101" pitchFamily="2" charset="-122"/>
                        </a:rPr>
                        <a:t>偿债基金系数/资金存储系数</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a／p，i，n）</a:t>
                      </a:r>
                      <a:endParaRPr kumimoji="0" lang="zh-CN" altLang="en-US" sz="2400" b="1" i="0" u="none" strike="noStrike" cap="none" normalizeH="0" baseline="0" smtClean="0">
                        <a:ln>
                          <a:noFill/>
                        </a:ln>
                        <a:solidFill>
                          <a:schemeClr val="hlink"/>
                        </a:solidFill>
                        <a:effectLst/>
                        <a:latin typeface="Arial" panose="020B0604020202020204" pitchFamily="34" charset="0"/>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hlink"/>
                          </a:solidFill>
                          <a:effectLst/>
                          <a:latin typeface="Arial" panose="020B0604020202020204" pitchFamily="34" charset="0"/>
                          <a:ea typeface="华文新魏" panose="02010800040101010101" pitchFamily="2" charset="-122"/>
                        </a:rPr>
                        <a:t>资金还原系数/资金回收系数</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84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rPr>
                        <a:t>p／a，i，n）</a:t>
                      </a:r>
                      <a:endParaRPr kumimoji="0" lang="zh-CN" altLang="en-US" sz="2400" b="1" i="0" u="none" strike="noStrike" cap="none" normalizeH="0" baseline="0" smtClean="0">
                        <a:ln>
                          <a:noFill/>
                        </a:ln>
                        <a:solidFill>
                          <a:schemeClr val="hlink"/>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pPr>
                      <a:r>
                        <a:rPr kumimoji="0" lang="zh-CN" altLang="en-US" sz="2800" b="1" i="0" u="none" strike="noStrike" cap="none" normalizeH="0" baseline="0" smtClean="0">
                          <a:ln>
                            <a:noFill/>
                          </a:ln>
                          <a:solidFill>
                            <a:schemeClr val="hlink"/>
                          </a:solidFill>
                          <a:effectLst/>
                          <a:latin typeface="Arial" panose="020B0604020202020204" pitchFamily="34" charset="0"/>
                          <a:ea typeface="华文新魏" panose="02010800040101010101" pitchFamily="2" charset="-122"/>
                        </a:rPr>
                        <a:t>年金现值系数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12</a:t>
            </a:fld>
            <a:endParaRPr lang="zh-CN" altLang="en-US" sz="1400" dirty="0"/>
          </a:p>
        </p:txBody>
      </p:sp>
      <p:sp>
        <p:nvSpPr>
          <p:cNvPr id="28675" name="Rectangle 2"/>
          <p:cNvSpPr>
            <a:spLocks noGrp="1" noRot="1"/>
          </p:cNvSpPr>
          <p:nvPr>
            <p:ph type="title"/>
          </p:nvPr>
        </p:nvSpPr>
        <p:spPr>
          <a:xfrm>
            <a:off x="3276600" y="304800"/>
            <a:ext cx="6635750" cy="838200"/>
          </a:xfrm>
        </p:spPr>
        <p:txBody>
          <a:bodyPr vert="horz" wrap="square" lIns="91440" tIns="45720" rIns="91440" bIns="45720" anchor="ctr"/>
          <a:lstStyle/>
          <a:p>
            <a:pPr eaLnBrk="1" hangingPunct="1"/>
            <a:r>
              <a:rPr lang="zh-CN" altLang="en-US" dirty="0"/>
              <a:t>一、盈亏平衡分析法</a:t>
            </a:r>
            <a:endParaRPr lang="zh-CN" altLang="en-US" sz="2000" dirty="0">
              <a:solidFill>
                <a:schemeClr val="hlink"/>
              </a:solidFill>
            </a:endParaRPr>
          </a:p>
        </p:txBody>
      </p:sp>
      <p:sp>
        <p:nvSpPr>
          <p:cNvPr id="28676" name="Rectangle 3"/>
          <p:cNvSpPr>
            <a:spLocks noGrp="1" noRot="1"/>
          </p:cNvSpPr>
          <p:nvPr>
            <p:ph idx="1"/>
          </p:nvPr>
        </p:nvSpPr>
        <p:spPr/>
        <p:txBody>
          <a:bodyPr vert="horz" wrap="square" lIns="91440" tIns="45720" rIns="91440" bIns="45720" anchor="t"/>
          <a:lstStyle/>
          <a:p>
            <a:pPr eaLnBrk="1" hangingPunct="1"/>
            <a:r>
              <a:rPr lang="zh-CN" altLang="en-US" dirty="0"/>
              <a:t>盈亏平衡分析是指通过分析产品产量、成本和赢利之间的关系，找出方案赢利和亏损在产量、单价和成本方面的临界点，以判断不确定性因素对方案经济效果的影响程度，说明方案的风险大小。</a:t>
            </a:r>
          </a:p>
          <a:p>
            <a:pPr eaLnBrk="1" hangingPunct="1"/>
            <a:r>
              <a:rPr lang="zh-CN" altLang="en-US" dirty="0"/>
              <a:t>这个临界点被称为</a:t>
            </a:r>
            <a:r>
              <a:rPr lang="zh-CN" altLang="en-US" dirty="0">
                <a:solidFill>
                  <a:srgbClr val="FF0000"/>
                </a:solidFill>
                <a:ea typeface="华文新魏" panose="02010800040101010101" pitchFamily="2" charset="-122"/>
              </a:rPr>
              <a:t>盈亏平衡点</a:t>
            </a:r>
            <a:r>
              <a:rPr lang="zh-CN" altLang="en-US" dirty="0"/>
              <a:t>（</a:t>
            </a:r>
            <a:r>
              <a:rPr lang="en-US" altLang="zh-CN" dirty="0"/>
              <a:t>Break-even point: </a:t>
            </a:r>
            <a:r>
              <a:rPr lang="en-US" altLang="zh-CN" dirty="0">
                <a:solidFill>
                  <a:srgbClr val="FF0000"/>
                </a:solidFill>
              </a:rPr>
              <a:t>BEP</a:t>
            </a:r>
            <a:r>
              <a:rPr lang="en-US" altLang="zh-CN" dirty="0"/>
              <a:t>）</a:t>
            </a:r>
          </a:p>
        </p:txBody>
      </p:sp>
      <p:sp>
        <p:nvSpPr>
          <p:cNvPr id="28677" name="Rectangle 4"/>
          <p:cNvSpPr/>
          <p:nvPr/>
        </p:nvSpPr>
        <p:spPr>
          <a:xfrm>
            <a:off x="1828800" y="460375"/>
            <a:ext cx="1752600" cy="460375"/>
          </a:xfrm>
          <a:prstGeom prst="rect">
            <a:avLst/>
          </a:prstGeom>
          <a:noFill/>
          <a:ln w="9525">
            <a:noFill/>
          </a:ln>
        </p:spPr>
        <p:txBody>
          <a:bodyPr>
            <a:spAutoFit/>
          </a:bodyPr>
          <a:lstStyle/>
          <a:p>
            <a:r>
              <a:rPr lang="zh-CN" altLang="en-US" sz="2400" b="1" dirty="0">
                <a:solidFill>
                  <a:schemeClr val="hlink"/>
                </a:solidFill>
                <a:latin typeface="Arial" panose="020B0604020202020204" pitchFamily="34" charset="0"/>
              </a:rPr>
              <a:t>（</a:t>
            </a:r>
            <a:r>
              <a:rPr lang="en-US" altLang="zh-CN" sz="2400" b="1" dirty="0">
                <a:solidFill>
                  <a:schemeClr val="hlink"/>
                </a:solidFill>
                <a:latin typeface="Arial" panose="020B0604020202020204" pitchFamily="34" charset="0"/>
              </a:rPr>
              <a:t>NOTE</a:t>
            </a:r>
            <a:r>
              <a:rPr lang="zh-CN" altLang="en-US" sz="2400" b="1" dirty="0">
                <a:solidFill>
                  <a:schemeClr val="hlink"/>
                </a:solidFill>
                <a:latin typeface="Arial" panose="020B0604020202020204" pitchFamily="34" charset="0"/>
              </a:rPr>
              <a:t>）</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13</a:t>
            </a:fld>
            <a:endParaRPr lang="zh-CN" altLang="en-US" sz="1400" dirty="0"/>
          </a:p>
        </p:txBody>
      </p:sp>
      <p:sp>
        <p:nvSpPr>
          <p:cNvPr id="29699" name="Rectangle 2"/>
          <p:cNvSpPr>
            <a:spLocks noGrp="1" noRot="1"/>
          </p:cNvSpPr>
          <p:nvPr>
            <p:ph type="title"/>
          </p:nvPr>
        </p:nvSpPr>
        <p:spPr/>
        <p:txBody>
          <a:bodyPr vert="horz" wrap="square" lIns="91440" tIns="45720" rIns="91440" bIns="45720" anchor="ctr"/>
          <a:lstStyle/>
          <a:p>
            <a:pPr eaLnBrk="1" hangingPunct="1"/>
            <a:r>
              <a:rPr lang="zh-CN" altLang="en-US" dirty="0"/>
              <a:t>前提假定</a:t>
            </a:r>
          </a:p>
        </p:txBody>
      </p:sp>
      <p:sp>
        <p:nvSpPr>
          <p:cNvPr id="29700" name="Rectangle 3"/>
          <p:cNvSpPr>
            <a:spLocks noGrp="1" noRot="1"/>
          </p:cNvSpPr>
          <p:nvPr>
            <p:ph idx="1"/>
          </p:nvPr>
        </p:nvSpPr>
        <p:spPr/>
        <p:txBody>
          <a:bodyPr vert="horz" wrap="square" lIns="91440" tIns="45720" rIns="91440" bIns="45720" anchor="t"/>
          <a:lstStyle/>
          <a:p>
            <a:pPr eaLnBrk="1" hangingPunct="1"/>
            <a:r>
              <a:rPr lang="zh-CN" altLang="en-US" dirty="0"/>
              <a:t>不考虑资金的时间价值；</a:t>
            </a:r>
          </a:p>
          <a:p>
            <a:pPr eaLnBrk="1" hangingPunct="1"/>
            <a:r>
              <a:rPr lang="zh-CN" altLang="en-US" dirty="0"/>
              <a:t>产品品种结构稳定；</a:t>
            </a:r>
          </a:p>
          <a:p>
            <a:pPr eaLnBrk="1" hangingPunct="1"/>
            <a:r>
              <a:rPr lang="zh-CN" altLang="en-US" dirty="0"/>
              <a:t>生产量等于销售量，即产销平衡。</a:t>
            </a: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14</a:t>
            </a:fld>
            <a:endParaRPr lang="zh-CN" altLang="en-US" sz="1400" dirty="0"/>
          </a:p>
        </p:txBody>
      </p:sp>
      <p:sp>
        <p:nvSpPr>
          <p:cNvPr id="30723" name="Rectangle 2"/>
          <p:cNvSpPr>
            <a:spLocks noGrp="1" noRot="1"/>
          </p:cNvSpPr>
          <p:nvPr>
            <p:ph type="title"/>
          </p:nvPr>
        </p:nvSpPr>
        <p:spPr/>
        <p:txBody>
          <a:bodyPr vert="horz" wrap="square" lIns="91440" tIns="45720" rIns="91440" bIns="45720" anchor="ctr"/>
          <a:lstStyle/>
          <a:p>
            <a:pPr eaLnBrk="1" hangingPunct="1"/>
            <a:r>
              <a:rPr lang="zh-CN" altLang="en-US" dirty="0"/>
              <a:t>1、产品的成本构成</a:t>
            </a:r>
          </a:p>
        </p:txBody>
      </p:sp>
      <p:sp>
        <p:nvSpPr>
          <p:cNvPr id="750595" name="Rectangle 3"/>
          <p:cNvSpPr>
            <a:spLocks noGrp="1" noRot="1"/>
          </p:cNvSpPr>
          <p:nvPr>
            <p:ph idx="1"/>
          </p:nvPr>
        </p:nvSpPr>
        <p:spPr>
          <a:xfrm>
            <a:off x="2286000" y="1524000"/>
            <a:ext cx="7772400" cy="4876800"/>
          </a:xfrm>
        </p:spPr>
        <p:txBody>
          <a:bodyPr vert="horz" wrap="square" lIns="91440" tIns="45720" rIns="91440" bIns="45720" anchor="t"/>
          <a:lstStyle/>
          <a:p>
            <a:pPr eaLnBrk="1" hangingPunct="1"/>
            <a:r>
              <a:rPr lang="zh-CN" altLang="en-US" dirty="0"/>
              <a:t>在短期，企业一部分成本如机器、厂房等投入量是固定的，不随着产量的变动而变动，这部分就称为</a:t>
            </a:r>
            <a:r>
              <a:rPr lang="zh-CN" altLang="en-US" dirty="0">
                <a:solidFill>
                  <a:srgbClr val="FF0000"/>
                </a:solidFill>
                <a:ea typeface="华文新魏" panose="02010800040101010101" pitchFamily="2" charset="-122"/>
              </a:rPr>
              <a:t>固定成本</a:t>
            </a:r>
            <a:r>
              <a:rPr lang="zh-CN" altLang="en-US" dirty="0">
                <a:solidFill>
                  <a:srgbClr val="FF0000"/>
                </a:solidFill>
              </a:rPr>
              <a:t>（</a:t>
            </a:r>
            <a:r>
              <a:rPr lang="en-US" altLang="zh-CN" dirty="0">
                <a:solidFill>
                  <a:srgbClr val="FF0000"/>
                </a:solidFill>
              </a:rPr>
              <a:t>C</a:t>
            </a:r>
            <a:r>
              <a:rPr lang="en-US" altLang="zh-CN" i="1" baseline="-25000" dirty="0">
                <a:solidFill>
                  <a:srgbClr val="FF0000"/>
                </a:solidFill>
                <a:latin typeface="Times New Roman" panose="02020603050405020304" pitchFamily="18" charset="0"/>
              </a:rPr>
              <a:t>f</a:t>
            </a:r>
            <a:r>
              <a:rPr lang="en-US" altLang="zh-CN" dirty="0">
                <a:solidFill>
                  <a:srgbClr val="FF0000"/>
                </a:solidFill>
              </a:rPr>
              <a:t>）。</a:t>
            </a:r>
          </a:p>
          <a:p>
            <a:pPr eaLnBrk="1" hangingPunct="1"/>
            <a:endParaRPr lang="zh-CN" altLang="en-US" dirty="0"/>
          </a:p>
          <a:p>
            <a:pPr eaLnBrk="1" hangingPunct="1"/>
            <a:r>
              <a:rPr lang="zh-CN" altLang="en-US" dirty="0"/>
              <a:t>另一部分成本如劳动、原材料、燃料等的投入量是随着产量的变动而变动的，这部分称为</a:t>
            </a:r>
            <a:r>
              <a:rPr lang="zh-CN" altLang="en-US" dirty="0">
                <a:solidFill>
                  <a:srgbClr val="FF0000"/>
                </a:solidFill>
                <a:ea typeface="华文新魏" panose="02010800040101010101" pitchFamily="2" charset="-122"/>
              </a:rPr>
              <a:t>可变成本（</a:t>
            </a:r>
            <a:r>
              <a:rPr lang="en-US" altLang="zh-CN" dirty="0">
                <a:solidFill>
                  <a:srgbClr val="FF0000"/>
                </a:solidFill>
                <a:ea typeface="华文新魏" panose="02010800040101010101" pitchFamily="2" charset="-122"/>
              </a:rPr>
              <a:t>V）</a:t>
            </a:r>
            <a:r>
              <a:rPr lang="zh-CN" altLang="en-US" dirty="0"/>
              <a:t> 。</a:t>
            </a:r>
          </a:p>
          <a:p>
            <a:pPr lvl="1" eaLnBrk="1" hangingPunct="1"/>
            <a:r>
              <a:rPr lang="zh-CN" altLang="en-US" dirty="0"/>
              <a:t>如服装厂用的布匹原料，餐馆用的蔬菜鱼肉，印刷厂用的纸张等。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0595">
                                            <p:txEl>
                                              <p:pRg st="2" end="2"/>
                                            </p:txEl>
                                          </p:spTgt>
                                        </p:tgtEl>
                                        <p:attrNameLst>
                                          <p:attrName>style.visibility</p:attrName>
                                        </p:attrNameLst>
                                      </p:cBhvr>
                                      <p:to>
                                        <p:strVal val="visible"/>
                                      </p:to>
                                    </p:set>
                                    <p:animEffect transition="in" filter="wipe(left)">
                                      <p:cBhvr>
                                        <p:cTn id="7" dur="500"/>
                                        <p:tgtEl>
                                          <p:spTgt spid="750595">
                                            <p:txEl>
                                              <p:pRg st="2" end="2"/>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50595">
                                            <p:txEl>
                                              <p:pRg st="3" end="3"/>
                                            </p:txEl>
                                          </p:spTgt>
                                        </p:tgtEl>
                                        <p:attrNameLst>
                                          <p:attrName>style.visibility</p:attrName>
                                        </p:attrNameLst>
                                      </p:cBhvr>
                                      <p:to>
                                        <p:strVal val="visible"/>
                                      </p:to>
                                    </p:set>
                                    <p:animEffect transition="in" filter="wipe(left)">
                                      <p:cBhvr>
                                        <p:cTn id="11" dur="500"/>
                                        <p:tgtEl>
                                          <p:spTgt spid="750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15</a:t>
            </a:fld>
            <a:endParaRPr lang="zh-CN" altLang="en-US" sz="1400" dirty="0"/>
          </a:p>
        </p:txBody>
      </p:sp>
      <p:sp>
        <p:nvSpPr>
          <p:cNvPr id="31747" name="Rectangle 2"/>
          <p:cNvSpPr>
            <a:spLocks noGrp="1" noRot="1"/>
          </p:cNvSpPr>
          <p:nvPr>
            <p:ph type="title"/>
          </p:nvPr>
        </p:nvSpPr>
        <p:spPr/>
        <p:txBody>
          <a:bodyPr vert="horz" wrap="square" lIns="91440" tIns="45720" rIns="91440" bIns="45720" anchor="ctr"/>
          <a:lstStyle/>
          <a:p>
            <a:pPr eaLnBrk="1" hangingPunct="1"/>
            <a:r>
              <a:rPr lang="zh-CN" altLang="en-US" dirty="0"/>
              <a:t>总成本的构成</a:t>
            </a:r>
          </a:p>
        </p:txBody>
      </p:sp>
      <p:sp>
        <p:nvSpPr>
          <p:cNvPr id="759811" name="Rectangle 3"/>
          <p:cNvSpPr>
            <a:spLocks noGrp="1" noRot="1"/>
          </p:cNvSpPr>
          <p:nvPr>
            <p:ph idx="1"/>
          </p:nvPr>
        </p:nvSpPr>
        <p:spPr/>
        <p:txBody>
          <a:bodyPr vert="horz" wrap="square" lIns="91440" tIns="45720" rIns="91440" bIns="45720" anchor="t"/>
          <a:lstStyle/>
          <a:p>
            <a:pPr algn="ctr" eaLnBrk="1" hangingPunct="1">
              <a:lnSpc>
                <a:spcPct val="140000"/>
              </a:lnSpc>
              <a:spcBef>
                <a:spcPct val="35000"/>
              </a:spcBef>
              <a:spcAft>
                <a:spcPct val="20000"/>
              </a:spcAft>
              <a:buNone/>
            </a:pPr>
            <a:r>
              <a:rPr lang="zh-CN" altLang="en-US" dirty="0"/>
              <a:t>总成本＝固定成本＋可变成本</a:t>
            </a:r>
          </a:p>
          <a:p>
            <a:pPr algn="ctr" eaLnBrk="1" hangingPunct="1">
              <a:lnSpc>
                <a:spcPct val="140000"/>
              </a:lnSpc>
              <a:spcBef>
                <a:spcPct val="35000"/>
              </a:spcBef>
              <a:spcAft>
                <a:spcPct val="20000"/>
              </a:spcAft>
              <a:buNone/>
            </a:pPr>
            <a:r>
              <a:rPr lang="en-US" altLang="zh-CN" dirty="0"/>
              <a:t>C= </a:t>
            </a:r>
            <a:r>
              <a:rPr lang="en-US" altLang="zh-CN" dirty="0">
                <a:solidFill>
                  <a:srgbClr val="FF0000"/>
                </a:solidFill>
              </a:rPr>
              <a:t>C</a:t>
            </a:r>
            <a:r>
              <a:rPr lang="en-US" altLang="zh-CN" i="1" baseline="-25000" dirty="0">
                <a:solidFill>
                  <a:srgbClr val="FF0000"/>
                </a:solidFill>
                <a:latin typeface="Times New Roman" panose="02020603050405020304" pitchFamily="18" charset="0"/>
              </a:rPr>
              <a:t>f</a:t>
            </a:r>
            <a:r>
              <a:rPr lang="en-US" altLang="zh-CN" dirty="0"/>
              <a:t> + </a:t>
            </a:r>
            <a:r>
              <a:rPr lang="en-US" altLang="zh-CN" dirty="0">
                <a:solidFill>
                  <a:schemeClr val="hlink"/>
                </a:solidFill>
              </a:rPr>
              <a:t>V</a:t>
            </a:r>
          </a:p>
          <a:p>
            <a:pPr algn="ctr" eaLnBrk="1" hangingPunct="1">
              <a:lnSpc>
                <a:spcPct val="140000"/>
              </a:lnSpc>
              <a:spcBef>
                <a:spcPct val="35000"/>
              </a:spcBef>
              <a:spcAft>
                <a:spcPct val="20000"/>
              </a:spcAft>
              <a:buNone/>
            </a:pPr>
            <a:r>
              <a:rPr lang="en-US" altLang="zh-CN" dirty="0"/>
              <a:t>C=</a:t>
            </a:r>
            <a:r>
              <a:rPr lang="en-US" altLang="zh-CN" dirty="0">
                <a:solidFill>
                  <a:schemeClr val="hlink"/>
                </a:solidFill>
              </a:rPr>
              <a:t> </a:t>
            </a:r>
            <a:r>
              <a:rPr lang="en-US" altLang="zh-CN" dirty="0">
                <a:solidFill>
                  <a:srgbClr val="FF0000"/>
                </a:solidFill>
              </a:rPr>
              <a:t>C</a:t>
            </a:r>
            <a:r>
              <a:rPr lang="en-US" altLang="zh-CN" i="1" baseline="-25000" dirty="0">
                <a:solidFill>
                  <a:srgbClr val="FF0000"/>
                </a:solidFill>
                <a:latin typeface="Times New Roman" panose="02020603050405020304" pitchFamily="18" charset="0"/>
              </a:rPr>
              <a:t>f</a:t>
            </a:r>
            <a:r>
              <a:rPr lang="en-US" altLang="zh-CN" dirty="0">
                <a:solidFill>
                  <a:schemeClr val="hlink"/>
                </a:solidFill>
              </a:rPr>
              <a:t> + </a:t>
            </a:r>
            <a:r>
              <a:rPr lang="en-US" altLang="zh-CN" dirty="0">
                <a:solidFill>
                  <a:srgbClr val="FF0000"/>
                </a:solidFill>
              </a:rPr>
              <a:t>C</a:t>
            </a:r>
            <a:r>
              <a:rPr lang="en-US" altLang="zh-CN" i="1" baseline="-25000" dirty="0">
                <a:solidFill>
                  <a:srgbClr val="FF0000"/>
                </a:solidFill>
                <a:latin typeface="Times New Roman" panose="02020603050405020304" pitchFamily="18" charset="0"/>
              </a:rPr>
              <a:t>v</a:t>
            </a:r>
            <a:r>
              <a:rPr lang="en-US" altLang="zh-CN" dirty="0">
                <a:solidFill>
                  <a:schemeClr val="hlink"/>
                </a:solidFill>
              </a:rPr>
              <a:t> *Q</a:t>
            </a:r>
            <a:r>
              <a:rPr lang="zh-CN" altLang="en-US" baseline="-25000" dirty="0">
                <a:solidFill>
                  <a:schemeClr val="hlink"/>
                </a:solidFill>
              </a:rPr>
              <a:t>产</a:t>
            </a:r>
          </a:p>
          <a:p>
            <a:pPr algn="ctr" eaLnBrk="1" hangingPunct="1">
              <a:lnSpc>
                <a:spcPct val="140000"/>
              </a:lnSpc>
              <a:spcBef>
                <a:spcPct val="35000"/>
              </a:spcBef>
              <a:spcAft>
                <a:spcPct val="20000"/>
              </a:spcAft>
              <a:buNone/>
            </a:pPr>
            <a:r>
              <a:rPr lang="en-US" altLang="zh-CN" dirty="0">
                <a:solidFill>
                  <a:srgbClr val="FF0000"/>
                </a:solidFill>
              </a:rPr>
              <a:t>C</a:t>
            </a:r>
            <a:r>
              <a:rPr lang="en-US" altLang="zh-CN" i="1" baseline="-25000" dirty="0">
                <a:solidFill>
                  <a:srgbClr val="FF0000"/>
                </a:solidFill>
                <a:latin typeface="Times New Roman" panose="02020603050405020304" pitchFamily="18" charset="0"/>
              </a:rPr>
              <a:t>v</a:t>
            </a:r>
            <a:r>
              <a:rPr lang="zh-CN" altLang="en-US" dirty="0">
                <a:solidFill>
                  <a:schemeClr val="hlink"/>
                </a:solidFill>
              </a:rPr>
              <a:t>为单位可变成本</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Effect transition="in" filter="slide(fromBottom)">
                                      <p:cBhvr>
                                        <p:cTn id="7" dur="500"/>
                                        <p:tgtEl>
                                          <p:spTgt spid="75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59811">
                                            <p:txEl>
                                              <p:pRg st="1" end="1"/>
                                            </p:txEl>
                                          </p:spTgt>
                                        </p:tgtEl>
                                        <p:attrNameLst>
                                          <p:attrName>style.visibility</p:attrName>
                                        </p:attrNameLst>
                                      </p:cBhvr>
                                      <p:to>
                                        <p:strVal val="visible"/>
                                      </p:to>
                                    </p:set>
                                    <p:animEffect transition="in" filter="slide(fromBottom)">
                                      <p:cBhvr>
                                        <p:cTn id="12" dur="500"/>
                                        <p:tgtEl>
                                          <p:spTgt spid="75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59811">
                                            <p:txEl>
                                              <p:pRg st="2" end="2"/>
                                            </p:txEl>
                                          </p:spTgt>
                                        </p:tgtEl>
                                        <p:attrNameLst>
                                          <p:attrName>style.visibility</p:attrName>
                                        </p:attrNameLst>
                                      </p:cBhvr>
                                      <p:to>
                                        <p:strVal val="visible"/>
                                      </p:to>
                                    </p:set>
                                    <p:animEffect transition="in" filter="slide(fromBottom)">
                                      <p:cBhvr>
                                        <p:cTn id="17" dur="500"/>
                                        <p:tgtEl>
                                          <p:spTgt spid="759811">
                                            <p:txEl>
                                              <p:pRg st="2" end="2"/>
                                            </p:txEl>
                                          </p:spTgt>
                                        </p:tgtEl>
                                      </p:cBhvr>
                                    </p:animEffect>
                                  </p:childTnLst>
                                </p:cTn>
                              </p:par>
                            </p:childTnLst>
                          </p:cTn>
                        </p:par>
                        <p:par>
                          <p:cTn id="18" fill="hold">
                            <p:stCondLst>
                              <p:cond delay="500"/>
                            </p:stCondLst>
                            <p:childTnLst>
                              <p:par>
                                <p:cTn id="19" presetID="12" presetClass="entr" presetSubtype="4" fill="hold" grpId="0" nodeType="afterEffect">
                                  <p:stCondLst>
                                    <p:cond delay="0"/>
                                  </p:stCondLst>
                                  <p:childTnLst>
                                    <p:set>
                                      <p:cBhvr>
                                        <p:cTn id="20" dur="1" fill="hold">
                                          <p:stCondLst>
                                            <p:cond delay="0"/>
                                          </p:stCondLst>
                                        </p:cTn>
                                        <p:tgtEl>
                                          <p:spTgt spid="759811">
                                            <p:txEl>
                                              <p:pRg st="3" end="3"/>
                                            </p:txEl>
                                          </p:spTgt>
                                        </p:tgtEl>
                                        <p:attrNameLst>
                                          <p:attrName>style.visibility</p:attrName>
                                        </p:attrNameLst>
                                      </p:cBhvr>
                                      <p:to>
                                        <p:strVal val="visible"/>
                                      </p:to>
                                    </p:set>
                                    <p:animEffect transition="in" filter="slide(fromBottom)">
                                      <p:cBhvr>
                                        <p:cTn id="21" dur="500"/>
                                        <p:tgtEl>
                                          <p:spTgt spid="759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16</a:t>
            </a:fld>
            <a:endParaRPr lang="zh-CN" altLang="en-US" sz="1400" dirty="0"/>
          </a:p>
        </p:txBody>
      </p:sp>
      <p:sp>
        <p:nvSpPr>
          <p:cNvPr id="32771" name="Rectangle 2"/>
          <p:cNvSpPr>
            <a:spLocks noGrp="1" noRot="1"/>
          </p:cNvSpPr>
          <p:nvPr>
            <p:ph type="title"/>
          </p:nvPr>
        </p:nvSpPr>
        <p:spPr/>
        <p:txBody>
          <a:bodyPr vert="horz" wrap="square" lIns="91440" tIns="45720" rIns="91440" bIns="45720" anchor="ctr"/>
          <a:lstStyle/>
          <a:p>
            <a:pPr eaLnBrk="1" hangingPunct="1"/>
            <a:r>
              <a:rPr lang="zh-CN" altLang="en-US" dirty="0"/>
              <a:t>图形（线性关系）</a:t>
            </a:r>
            <a:endParaRPr lang="en-US" altLang="zh-CN" dirty="0"/>
          </a:p>
        </p:txBody>
      </p:sp>
      <p:grpSp>
        <p:nvGrpSpPr>
          <p:cNvPr id="32772" name="Group 4"/>
          <p:cNvGrpSpPr/>
          <p:nvPr/>
        </p:nvGrpSpPr>
        <p:grpSpPr>
          <a:xfrm>
            <a:off x="2978150" y="1773238"/>
            <a:ext cx="6789738" cy="3951287"/>
            <a:chOff x="1440" y="174"/>
            <a:chExt cx="2460" cy="1782"/>
          </a:xfrm>
        </p:grpSpPr>
        <p:sp>
          <p:nvSpPr>
            <p:cNvPr id="32804" name="Line 5"/>
            <p:cNvSpPr/>
            <p:nvPr/>
          </p:nvSpPr>
          <p:spPr>
            <a:xfrm>
              <a:off x="1440" y="1248"/>
              <a:ext cx="23" cy="0"/>
            </a:xfrm>
            <a:prstGeom prst="line">
              <a:avLst/>
            </a:prstGeom>
            <a:ln w="41275" cap="flat" cmpd="sng">
              <a:solidFill>
                <a:srgbClr val="000000"/>
              </a:solidFill>
              <a:prstDash val="solid"/>
              <a:headEnd type="none" w="med" len="med"/>
              <a:tailEnd type="none" w="med" len="med"/>
            </a:ln>
          </p:spPr>
        </p:sp>
        <p:sp>
          <p:nvSpPr>
            <p:cNvPr id="32805" name="Line 6"/>
            <p:cNvSpPr/>
            <p:nvPr/>
          </p:nvSpPr>
          <p:spPr>
            <a:xfrm>
              <a:off x="1440" y="1596"/>
              <a:ext cx="23" cy="0"/>
            </a:xfrm>
            <a:prstGeom prst="line">
              <a:avLst/>
            </a:prstGeom>
            <a:ln w="41275" cap="flat" cmpd="sng">
              <a:solidFill>
                <a:srgbClr val="000000"/>
              </a:solidFill>
              <a:prstDash val="solid"/>
              <a:headEnd type="none" w="med" len="med"/>
              <a:tailEnd type="none" w="med" len="med"/>
            </a:ln>
          </p:spPr>
        </p:sp>
        <p:sp>
          <p:nvSpPr>
            <p:cNvPr id="32806" name="Freeform 7"/>
            <p:cNvSpPr/>
            <p:nvPr/>
          </p:nvSpPr>
          <p:spPr>
            <a:xfrm>
              <a:off x="1440" y="1950"/>
              <a:ext cx="2460" cy="6"/>
            </a:xfrm>
            <a:custGeom>
              <a:avLst/>
              <a:gdLst>
                <a:gd name="txL" fmla="*/ 0 w 2460"/>
                <a:gd name="txT" fmla="*/ 0 h 6"/>
                <a:gd name="txR" fmla="*/ 2460 w 2460"/>
                <a:gd name="txB" fmla="*/ 6 h 6"/>
              </a:gdLst>
              <a:ahLst/>
              <a:cxnLst>
                <a:cxn ang="0">
                  <a:pos x="0" y="2"/>
                </a:cxn>
                <a:cxn ang="0">
                  <a:pos x="2460" y="0"/>
                </a:cxn>
                <a:cxn ang="0">
                  <a:pos x="2448" y="6"/>
                </a:cxn>
              </a:cxnLst>
              <a:rect l="txL" t="txT" r="txR" b="txB"/>
              <a:pathLst>
                <a:path w="2460" h="6">
                  <a:moveTo>
                    <a:pt x="0" y="2"/>
                  </a:moveTo>
                  <a:lnTo>
                    <a:pt x="2460" y="0"/>
                  </a:lnTo>
                  <a:lnTo>
                    <a:pt x="2448" y="6"/>
                  </a:lnTo>
                </a:path>
              </a:pathLst>
            </a:custGeom>
            <a:noFill/>
            <a:ln w="41275" cap="sq" cmpd="sng">
              <a:solidFill>
                <a:srgbClr val="000000">
                  <a:alpha val="100000"/>
                </a:srgbClr>
              </a:solidFill>
              <a:prstDash val="solid"/>
              <a:round/>
              <a:headEnd type="none" w="med" len="med"/>
              <a:tailEnd type="triangle" w="med" len="med"/>
            </a:ln>
          </p:spPr>
          <p:txBody>
            <a:bodyPr/>
            <a:lstStyle/>
            <a:p>
              <a:endParaRPr lang="zh-CN" altLang="en-US"/>
            </a:p>
          </p:txBody>
        </p:sp>
        <p:sp>
          <p:nvSpPr>
            <p:cNvPr id="32807" name="Freeform 8"/>
            <p:cNvSpPr/>
            <p:nvPr/>
          </p:nvSpPr>
          <p:spPr>
            <a:xfrm>
              <a:off x="1440" y="174"/>
              <a:ext cx="1" cy="1778"/>
            </a:xfrm>
            <a:custGeom>
              <a:avLst/>
              <a:gdLst>
                <a:gd name="txL" fmla="*/ 0 w 1"/>
                <a:gd name="txT" fmla="*/ 0 h 1778"/>
                <a:gd name="txR" fmla="*/ 1 w 1"/>
                <a:gd name="txB" fmla="*/ 1778 h 1778"/>
              </a:gdLst>
              <a:ahLst/>
              <a:cxnLst>
                <a:cxn ang="0">
                  <a:pos x="0" y="0"/>
                </a:cxn>
                <a:cxn ang="0">
                  <a:pos x="1" y="1778"/>
                </a:cxn>
              </a:cxnLst>
              <a:rect l="txL" t="txT" r="txR" b="txB"/>
              <a:pathLst>
                <a:path w="1" h="1778">
                  <a:moveTo>
                    <a:pt x="0" y="0"/>
                  </a:moveTo>
                  <a:lnTo>
                    <a:pt x="1" y="1778"/>
                  </a:lnTo>
                </a:path>
              </a:pathLst>
            </a:custGeom>
            <a:noFill/>
            <a:ln w="41275" cap="sq" cmpd="sng">
              <a:solidFill>
                <a:srgbClr val="000000">
                  <a:alpha val="100000"/>
                </a:srgbClr>
              </a:solidFill>
              <a:prstDash val="solid"/>
              <a:round/>
              <a:headEnd type="triangle" w="med" len="med"/>
              <a:tailEnd type="none" w="med" len="med"/>
            </a:ln>
          </p:spPr>
          <p:txBody>
            <a:bodyPr/>
            <a:lstStyle/>
            <a:p>
              <a:endParaRPr lang="zh-CN" altLang="en-US"/>
            </a:p>
          </p:txBody>
        </p:sp>
        <p:sp>
          <p:nvSpPr>
            <p:cNvPr id="32808" name="Line 9"/>
            <p:cNvSpPr/>
            <p:nvPr/>
          </p:nvSpPr>
          <p:spPr>
            <a:xfrm>
              <a:off x="1606" y="1920"/>
              <a:ext cx="0" cy="23"/>
            </a:xfrm>
            <a:prstGeom prst="line">
              <a:avLst/>
            </a:prstGeom>
            <a:ln w="41275" cap="flat" cmpd="sng">
              <a:solidFill>
                <a:srgbClr val="000000"/>
              </a:solidFill>
              <a:prstDash val="solid"/>
              <a:headEnd type="none" w="med" len="med"/>
              <a:tailEnd type="none" w="med" len="med"/>
            </a:ln>
          </p:spPr>
        </p:sp>
        <p:sp>
          <p:nvSpPr>
            <p:cNvPr id="32809" name="Line 10"/>
            <p:cNvSpPr/>
            <p:nvPr/>
          </p:nvSpPr>
          <p:spPr>
            <a:xfrm>
              <a:off x="1785" y="1920"/>
              <a:ext cx="0" cy="23"/>
            </a:xfrm>
            <a:prstGeom prst="line">
              <a:avLst/>
            </a:prstGeom>
            <a:ln w="41275" cap="flat" cmpd="sng">
              <a:solidFill>
                <a:srgbClr val="000000"/>
              </a:solidFill>
              <a:prstDash val="solid"/>
              <a:headEnd type="none" w="med" len="med"/>
              <a:tailEnd type="none" w="med" len="med"/>
            </a:ln>
          </p:spPr>
        </p:sp>
        <p:sp>
          <p:nvSpPr>
            <p:cNvPr id="32810" name="Line 11"/>
            <p:cNvSpPr/>
            <p:nvPr/>
          </p:nvSpPr>
          <p:spPr>
            <a:xfrm>
              <a:off x="1951" y="1920"/>
              <a:ext cx="0" cy="23"/>
            </a:xfrm>
            <a:prstGeom prst="line">
              <a:avLst/>
            </a:prstGeom>
            <a:ln w="41275" cap="flat" cmpd="sng">
              <a:solidFill>
                <a:srgbClr val="000000"/>
              </a:solidFill>
              <a:prstDash val="solid"/>
              <a:headEnd type="none" w="med" len="med"/>
              <a:tailEnd type="none" w="med" len="med"/>
            </a:ln>
          </p:spPr>
        </p:sp>
        <p:sp>
          <p:nvSpPr>
            <p:cNvPr id="32811" name="Line 12"/>
            <p:cNvSpPr/>
            <p:nvPr/>
          </p:nvSpPr>
          <p:spPr>
            <a:xfrm>
              <a:off x="2130" y="1920"/>
              <a:ext cx="0" cy="23"/>
            </a:xfrm>
            <a:prstGeom prst="line">
              <a:avLst/>
            </a:prstGeom>
            <a:ln w="41275" cap="flat" cmpd="sng">
              <a:solidFill>
                <a:srgbClr val="000000"/>
              </a:solidFill>
              <a:prstDash val="solid"/>
              <a:headEnd type="none" w="med" len="med"/>
              <a:tailEnd type="none" w="med" len="med"/>
            </a:ln>
          </p:spPr>
        </p:sp>
        <p:sp>
          <p:nvSpPr>
            <p:cNvPr id="32812" name="Line 13"/>
            <p:cNvSpPr/>
            <p:nvPr/>
          </p:nvSpPr>
          <p:spPr>
            <a:xfrm>
              <a:off x="2296" y="1920"/>
              <a:ext cx="0" cy="23"/>
            </a:xfrm>
            <a:prstGeom prst="line">
              <a:avLst/>
            </a:prstGeom>
            <a:ln w="41275" cap="flat" cmpd="sng">
              <a:solidFill>
                <a:srgbClr val="000000"/>
              </a:solidFill>
              <a:prstDash val="solid"/>
              <a:headEnd type="none" w="med" len="med"/>
              <a:tailEnd type="none" w="med" len="med"/>
            </a:ln>
          </p:spPr>
        </p:sp>
        <p:sp>
          <p:nvSpPr>
            <p:cNvPr id="32813" name="Line 14"/>
            <p:cNvSpPr/>
            <p:nvPr/>
          </p:nvSpPr>
          <p:spPr>
            <a:xfrm>
              <a:off x="2469" y="1920"/>
              <a:ext cx="0" cy="23"/>
            </a:xfrm>
            <a:prstGeom prst="line">
              <a:avLst/>
            </a:prstGeom>
            <a:ln w="41275" cap="flat" cmpd="sng">
              <a:solidFill>
                <a:srgbClr val="000000"/>
              </a:solidFill>
              <a:prstDash val="solid"/>
              <a:headEnd type="none" w="med" len="med"/>
              <a:tailEnd type="none" w="med" len="med"/>
            </a:ln>
          </p:spPr>
        </p:sp>
        <p:sp>
          <p:nvSpPr>
            <p:cNvPr id="32814" name="Line 15"/>
            <p:cNvSpPr/>
            <p:nvPr/>
          </p:nvSpPr>
          <p:spPr>
            <a:xfrm>
              <a:off x="2635" y="1920"/>
              <a:ext cx="0" cy="23"/>
            </a:xfrm>
            <a:prstGeom prst="line">
              <a:avLst/>
            </a:prstGeom>
            <a:ln w="41275" cap="flat" cmpd="sng">
              <a:solidFill>
                <a:srgbClr val="000000"/>
              </a:solidFill>
              <a:prstDash val="solid"/>
              <a:headEnd type="none" w="med" len="med"/>
              <a:tailEnd type="none" w="med" len="med"/>
            </a:ln>
          </p:spPr>
        </p:sp>
        <p:sp>
          <p:nvSpPr>
            <p:cNvPr id="32815" name="Line 16"/>
            <p:cNvSpPr/>
            <p:nvPr/>
          </p:nvSpPr>
          <p:spPr>
            <a:xfrm>
              <a:off x="2807" y="1920"/>
              <a:ext cx="0" cy="23"/>
            </a:xfrm>
            <a:prstGeom prst="line">
              <a:avLst/>
            </a:prstGeom>
            <a:ln w="41275" cap="flat" cmpd="sng">
              <a:solidFill>
                <a:srgbClr val="000000"/>
              </a:solidFill>
              <a:prstDash val="solid"/>
              <a:headEnd type="none" w="med" len="med"/>
              <a:tailEnd type="none" w="med" len="med"/>
            </a:ln>
          </p:spPr>
        </p:sp>
        <p:sp>
          <p:nvSpPr>
            <p:cNvPr id="32816" name="Line 17"/>
            <p:cNvSpPr/>
            <p:nvPr/>
          </p:nvSpPr>
          <p:spPr>
            <a:xfrm>
              <a:off x="2979" y="1920"/>
              <a:ext cx="0" cy="23"/>
            </a:xfrm>
            <a:prstGeom prst="line">
              <a:avLst/>
            </a:prstGeom>
            <a:ln w="41275" cap="flat" cmpd="sng">
              <a:solidFill>
                <a:srgbClr val="000000"/>
              </a:solidFill>
              <a:prstDash val="solid"/>
              <a:headEnd type="none" w="med" len="med"/>
              <a:tailEnd type="none" w="med" len="med"/>
            </a:ln>
          </p:spPr>
        </p:sp>
        <p:sp>
          <p:nvSpPr>
            <p:cNvPr id="32817" name="Line 18"/>
            <p:cNvSpPr/>
            <p:nvPr/>
          </p:nvSpPr>
          <p:spPr>
            <a:xfrm>
              <a:off x="3146" y="1920"/>
              <a:ext cx="0" cy="23"/>
            </a:xfrm>
            <a:prstGeom prst="line">
              <a:avLst/>
            </a:prstGeom>
            <a:ln w="41275" cap="flat" cmpd="sng">
              <a:solidFill>
                <a:srgbClr val="000000"/>
              </a:solidFill>
              <a:prstDash val="solid"/>
              <a:headEnd type="none" w="med" len="med"/>
              <a:tailEnd type="none" w="med" len="med"/>
            </a:ln>
          </p:spPr>
        </p:sp>
      </p:grpSp>
      <p:sp>
        <p:nvSpPr>
          <p:cNvPr id="32773" name="Line 19"/>
          <p:cNvSpPr/>
          <p:nvPr/>
        </p:nvSpPr>
        <p:spPr>
          <a:xfrm>
            <a:off x="2978150" y="3316288"/>
            <a:ext cx="63500" cy="0"/>
          </a:xfrm>
          <a:prstGeom prst="line">
            <a:avLst/>
          </a:prstGeom>
          <a:ln w="41275" cap="flat" cmpd="sng">
            <a:solidFill>
              <a:srgbClr val="000000"/>
            </a:solidFill>
            <a:prstDash val="solid"/>
            <a:headEnd type="none" w="med" len="med"/>
            <a:tailEnd type="none" w="med" len="med"/>
          </a:ln>
        </p:spPr>
      </p:sp>
      <p:sp>
        <p:nvSpPr>
          <p:cNvPr id="32774" name="Line 20"/>
          <p:cNvSpPr/>
          <p:nvPr/>
        </p:nvSpPr>
        <p:spPr>
          <a:xfrm>
            <a:off x="2978150" y="2544763"/>
            <a:ext cx="63500" cy="0"/>
          </a:xfrm>
          <a:prstGeom prst="line">
            <a:avLst/>
          </a:prstGeom>
          <a:ln w="41275" cap="flat" cmpd="sng">
            <a:solidFill>
              <a:srgbClr val="000000"/>
            </a:solidFill>
            <a:prstDash val="solid"/>
            <a:headEnd type="none" w="med" len="med"/>
            <a:tailEnd type="none" w="med" len="med"/>
          </a:ln>
        </p:spPr>
      </p:sp>
      <p:sp>
        <p:nvSpPr>
          <p:cNvPr id="32775" name="Line 21"/>
          <p:cNvSpPr/>
          <p:nvPr/>
        </p:nvSpPr>
        <p:spPr>
          <a:xfrm>
            <a:off x="8145463" y="5632450"/>
            <a:ext cx="0" cy="50800"/>
          </a:xfrm>
          <a:prstGeom prst="line">
            <a:avLst/>
          </a:prstGeom>
          <a:ln w="41275" cap="flat" cmpd="sng">
            <a:solidFill>
              <a:srgbClr val="000000"/>
            </a:solidFill>
            <a:prstDash val="solid"/>
            <a:headEnd type="none" w="med" len="med"/>
            <a:tailEnd type="none" w="med" len="med"/>
          </a:ln>
        </p:spPr>
      </p:sp>
      <p:sp>
        <p:nvSpPr>
          <p:cNvPr id="32776" name="Line 22"/>
          <p:cNvSpPr/>
          <p:nvPr/>
        </p:nvSpPr>
        <p:spPr>
          <a:xfrm>
            <a:off x="8591550" y="5632450"/>
            <a:ext cx="0" cy="50800"/>
          </a:xfrm>
          <a:prstGeom prst="line">
            <a:avLst/>
          </a:prstGeom>
          <a:ln w="41275" cap="flat" cmpd="sng">
            <a:solidFill>
              <a:srgbClr val="000000"/>
            </a:solidFill>
            <a:prstDash val="solid"/>
            <a:headEnd type="none" w="med" len="med"/>
            <a:tailEnd type="none" w="med" len="med"/>
          </a:ln>
        </p:spPr>
      </p:sp>
      <p:sp>
        <p:nvSpPr>
          <p:cNvPr id="32777" name="Line 23"/>
          <p:cNvSpPr/>
          <p:nvPr/>
        </p:nvSpPr>
        <p:spPr>
          <a:xfrm>
            <a:off x="9039225" y="5632450"/>
            <a:ext cx="0" cy="50800"/>
          </a:xfrm>
          <a:prstGeom prst="line">
            <a:avLst/>
          </a:prstGeom>
          <a:ln w="41275" cap="flat" cmpd="sng">
            <a:solidFill>
              <a:srgbClr val="000000"/>
            </a:solidFill>
            <a:prstDash val="solid"/>
            <a:headEnd type="none" w="med" len="med"/>
            <a:tailEnd type="none" w="med" len="med"/>
          </a:ln>
        </p:spPr>
      </p:sp>
      <p:graphicFrame>
        <p:nvGraphicFramePr>
          <p:cNvPr id="32778" name="Object 24"/>
          <p:cNvGraphicFramePr>
            <a:graphicFrameLocks noChangeAspect="1"/>
          </p:cNvGraphicFramePr>
          <p:nvPr/>
        </p:nvGraphicFramePr>
        <p:xfrm>
          <a:off x="3376613" y="5719763"/>
          <a:ext cx="107950" cy="231775"/>
        </p:xfrm>
        <a:graphic>
          <a:graphicData uri="http://schemas.openxmlformats.org/presentationml/2006/ole">
            <mc:AlternateContent xmlns:mc="http://schemas.openxmlformats.org/markup-compatibility/2006">
              <mc:Choice xmlns:v="urn:schemas-microsoft-com:vml" Requires="v">
                <p:oleObj spid="_x0000_s4223" r:id="rId3" imgW="88900" imgH="164465" progId="Equation.3">
                  <p:embed/>
                </p:oleObj>
              </mc:Choice>
              <mc:Fallback>
                <p:oleObj r:id="rId3" imgW="88900" imgH="164465" progId="Equation.3">
                  <p:embed/>
                  <p:pic>
                    <p:nvPicPr>
                      <p:cNvPr id="0" name="图片 3111"/>
                      <p:cNvPicPr/>
                      <p:nvPr/>
                    </p:nvPicPr>
                    <p:blipFill>
                      <a:blip r:embed="rId4">
                        <a:lum bright="6000" contrast="6000"/>
                      </a:blip>
                      <a:stretch>
                        <a:fillRect/>
                      </a:stretch>
                    </p:blipFill>
                    <p:spPr>
                      <a:xfrm>
                        <a:off x="3376613" y="5719763"/>
                        <a:ext cx="107950" cy="231775"/>
                      </a:xfrm>
                      <a:prstGeom prst="rect">
                        <a:avLst/>
                      </a:prstGeom>
                      <a:noFill/>
                      <a:ln w="38100">
                        <a:noFill/>
                        <a:miter/>
                      </a:ln>
                    </p:spPr>
                  </p:pic>
                </p:oleObj>
              </mc:Fallback>
            </mc:AlternateContent>
          </a:graphicData>
        </a:graphic>
      </p:graphicFrame>
      <p:graphicFrame>
        <p:nvGraphicFramePr>
          <p:cNvPr id="32779" name="Object 25"/>
          <p:cNvGraphicFramePr>
            <a:graphicFrameLocks noChangeAspect="1"/>
          </p:cNvGraphicFramePr>
          <p:nvPr/>
        </p:nvGraphicFramePr>
        <p:xfrm>
          <a:off x="3822700" y="5724525"/>
          <a:ext cx="220663" cy="230188"/>
        </p:xfrm>
        <a:graphic>
          <a:graphicData uri="http://schemas.openxmlformats.org/presentationml/2006/ole">
            <mc:AlternateContent xmlns:mc="http://schemas.openxmlformats.org/markup-compatibility/2006">
              <mc:Choice xmlns:v="urn:schemas-microsoft-com:vml" Requires="v">
                <p:oleObj spid="_x0000_s4224" r:id="rId5" imgW="127000" imgH="165100" progId="Equation.3">
                  <p:embed/>
                </p:oleObj>
              </mc:Choice>
              <mc:Fallback>
                <p:oleObj r:id="rId5" imgW="127000" imgH="165100" progId="Equation.3">
                  <p:embed/>
                  <p:pic>
                    <p:nvPicPr>
                      <p:cNvPr id="0" name="图片 3110"/>
                      <p:cNvPicPr/>
                      <p:nvPr/>
                    </p:nvPicPr>
                    <p:blipFill>
                      <a:blip r:embed="rId6">
                        <a:lum bright="6000" contrast="6000"/>
                      </a:blip>
                      <a:stretch>
                        <a:fillRect/>
                      </a:stretch>
                    </p:blipFill>
                    <p:spPr>
                      <a:xfrm>
                        <a:off x="3822700" y="5724525"/>
                        <a:ext cx="220663" cy="230188"/>
                      </a:xfrm>
                      <a:prstGeom prst="rect">
                        <a:avLst/>
                      </a:prstGeom>
                      <a:noFill/>
                      <a:ln w="38100">
                        <a:noFill/>
                        <a:miter/>
                      </a:ln>
                    </p:spPr>
                  </p:pic>
                </p:oleObj>
              </mc:Fallback>
            </mc:AlternateContent>
          </a:graphicData>
        </a:graphic>
      </p:graphicFrame>
      <p:graphicFrame>
        <p:nvGraphicFramePr>
          <p:cNvPr id="32780" name="Object 26"/>
          <p:cNvGraphicFramePr>
            <a:graphicFrameLocks noChangeAspect="1"/>
          </p:cNvGraphicFramePr>
          <p:nvPr/>
        </p:nvGraphicFramePr>
        <p:xfrm>
          <a:off x="4286250" y="5730875"/>
          <a:ext cx="200025" cy="249238"/>
        </p:xfrm>
        <a:graphic>
          <a:graphicData uri="http://schemas.openxmlformats.org/presentationml/2006/ole">
            <mc:AlternateContent xmlns:mc="http://schemas.openxmlformats.org/markup-compatibility/2006">
              <mc:Choice xmlns:v="urn:schemas-microsoft-com:vml" Requires="v">
                <p:oleObj spid="_x0000_s4225" r:id="rId7" imgW="114300" imgH="177800" progId="Equation.3">
                  <p:embed/>
                </p:oleObj>
              </mc:Choice>
              <mc:Fallback>
                <p:oleObj r:id="rId7" imgW="114300" imgH="177800" progId="Equation.3">
                  <p:embed/>
                  <p:pic>
                    <p:nvPicPr>
                      <p:cNvPr id="0" name="图片 3104"/>
                      <p:cNvPicPr/>
                      <p:nvPr/>
                    </p:nvPicPr>
                    <p:blipFill>
                      <a:blip r:embed="rId8">
                        <a:lum bright="6000" contrast="6000"/>
                      </a:blip>
                      <a:stretch>
                        <a:fillRect/>
                      </a:stretch>
                    </p:blipFill>
                    <p:spPr>
                      <a:xfrm>
                        <a:off x="4286250" y="5730875"/>
                        <a:ext cx="200025" cy="249238"/>
                      </a:xfrm>
                      <a:prstGeom prst="rect">
                        <a:avLst/>
                      </a:prstGeom>
                      <a:noFill/>
                      <a:ln w="38100">
                        <a:noFill/>
                        <a:miter/>
                      </a:ln>
                    </p:spPr>
                  </p:pic>
                </p:oleObj>
              </mc:Fallback>
            </mc:AlternateContent>
          </a:graphicData>
        </a:graphic>
      </p:graphicFrame>
      <p:graphicFrame>
        <p:nvGraphicFramePr>
          <p:cNvPr id="32781" name="Object 27"/>
          <p:cNvGraphicFramePr>
            <a:graphicFrameLocks noChangeAspect="1"/>
          </p:cNvGraphicFramePr>
          <p:nvPr/>
        </p:nvGraphicFramePr>
        <p:xfrm>
          <a:off x="4751388" y="5727700"/>
          <a:ext cx="220662" cy="230188"/>
        </p:xfrm>
        <a:graphic>
          <a:graphicData uri="http://schemas.openxmlformats.org/presentationml/2006/ole">
            <mc:AlternateContent xmlns:mc="http://schemas.openxmlformats.org/markup-compatibility/2006">
              <mc:Choice xmlns:v="urn:schemas-microsoft-com:vml" Requires="v">
                <p:oleObj spid="_x0000_s4226" r:id="rId9" imgW="127000" imgH="165100" progId="Equation.3">
                  <p:embed/>
                </p:oleObj>
              </mc:Choice>
              <mc:Fallback>
                <p:oleObj r:id="rId9" imgW="127000" imgH="165100" progId="Equation.3">
                  <p:embed/>
                  <p:pic>
                    <p:nvPicPr>
                      <p:cNvPr id="0" name="图片 3106"/>
                      <p:cNvPicPr/>
                      <p:nvPr/>
                    </p:nvPicPr>
                    <p:blipFill>
                      <a:blip r:embed="rId10">
                        <a:lum bright="6000" contrast="6000"/>
                      </a:blip>
                      <a:stretch>
                        <a:fillRect/>
                      </a:stretch>
                    </p:blipFill>
                    <p:spPr>
                      <a:xfrm>
                        <a:off x="4751388" y="5727700"/>
                        <a:ext cx="220662" cy="230188"/>
                      </a:xfrm>
                      <a:prstGeom prst="rect">
                        <a:avLst/>
                      </a:prstGeom>
                      <a:noFill/>
                      <a:ln w="38100">
                        <a:noFill/>
                        <a:miter/>
                      </a:ln>
                    </p:spPr>
                  </p:pic>
                </p:oleObj>
              </mc:Fallback>
            </mc:AlternateContent>
          </a:graphicData>
        </a:graphic>
      </p:graphicFrame>
      <p:graphicFrame>
        <p:nvGraphicFramePr>
          <p:cNvPr id="32782" name="Object 28"/>
          <p:cNvGraphicFramePr>
            <a:graphicFrameLocks noChangeAspect="1"/>
          </p:cNvGraphicFramePr>
          <p:nvPr/>
        </p:nvGraphicFramePr>
        <p:xfrm>
          <a:off x="5230813" y="5724525"/>
          <a:ext cx="198437" cy="249238"/>
        </p:xfrm>
        <a:graphic>
          <a:graphicData uri="http://schemas.openxmlformats.org/presentationml/2006/ole">
            <mc:AlternateContent xmlns:mc="http://schemas.openxmlformats.org/markup-compatibility/2006">
              <mc:Choice xmlns:v="urn:schemas-microsoft-com:vml" Requires="v">
                <p:oleObj spid="_x0000_s4227" r:id="rId11" imgW="114300" imgH="177800" progId="Equation.3">
                  <p:embed/>
                </p:oleObj>
              </mc:Choice>
              <mc:Fallback>
                <p:oleObj r:id="rId11" imgW="114300" imgH="177800" progId="Equation.3">
                  <p:embed/>
                  <p:pic>
                    <p:nvPicPr>
                      <p:cNvPr id="0" name="图片 3081"/>
                      <p:cNvPicPr/>
                      <p:nvPr/>
                    </p:nvPicPr>
                    <p:blipFill>
                      <a:blip r:embed="rId12">
                        <a:lum bright="6000" contrast="6000"/>
                      </a:blip>
                      <a:stretch>
                        <a:fillRect/>
                      </a:stretch>
                    </p:blipFill>
                    <p:spPr>
                      <a:xfrm>
                        <a:off x="5230813" y="5724525"/>
                        <a:ext cx="198437" cy="249238"/>
                      </a:xfrm>
                      <a:prstGeom prst="rect">
                        <a:avLst/>
                      </a:prstGeom>
                      <a:noFill/>
                      <a:ln w="38100">
                        <a:noFill/>
                        <a:miter/>
                      </a:ln>
                    </p:spPr>
                  </p:pic>
                </p:oleObj>
              </mc:Fallback>
            </mc:AlternateContent>
          </a:graphicData>
        </a:graphic>
      </p:graphicFrame>
      <p:graphicFrame>
        <p:nvGraphicFramePr>
          <p:cNvPr id="32783" name="Object 29"/>
          <p:cNvGraphicFramePr>
            <a:graphicFrameLocks noChangeAspect="1"/>
          </p:cNvGraphicFramePr>
          <p:nvPr/>
        </p:nvGraphicFramePr>
        <p:xfrm>
          <a:off x="5678488" y="5724525"/>
          <a:ext cx="220662" cy="249238"/>
        </p:xfrm>
        <a:graphic>
          <a:graphicData uri="http://schemas.openxmlformats.org/presentationml/2006/ole">
            <mc:AlternateContent xmlns:mc="http://schemas.openxmlformats.org/markup-compatibility/2006">
              <mc:Choice xmlns:v="urn:schemas-microsoft-com:vml" Requires="v">
                <p:oleObj spid="_x0000_s4228" r:id="rId13" imgW="127000" imgH="177165" progId="Equation.3">
                  <p:embed/>
                </p:oleObj>
              </mc:Choice>
              <mc:Fallback>
                <p:oleObj r:id="rId13" imgW="127000" imgH="177165" progId="Equation.3">
                  <p:embed/>
                  <p:pic>
                    <p:nvPicPr>
                      <p:cNvPr id="0" name="图片 3082"/>
                      <p:cNvPicPr/>
                      <p:nvPr/>
                    </p:nvPicPr>
                    <p:blipFill>
                      <a:blip r:embed="rId14">
                        <a:lum bright="6000" contrast="6000"/>
                      </a:blip>
                      <a:stretch>
                        <a:fillRect/>
                      </a:stretch>
                    </p:blipFill>
                    <p:spPr>
                      <a:xfrm>
                        <a:off x="5678488" y="5724525"/>
                        <a:ext cx="220662" cy="249238"/>
                      </a:xfrm>
                      <a:prstGeom prst="rect">
                        <a:avLst/>
                      </a:prstGeom>
                      <a:noFill/>
                      <a:ln w="38100">
                        <a:noFill/>
                        <a:miter/>
                      </a:ln>
                    </p:spPr>
                  </p:pic>
                </p:oleObj>
              </mc:Fallback>
            </mc:AlternateContent>
          </a:graphicData>
        </a:graphic>
      </p:graphicFrame>
      <p:graphicFrame>
        <p:nvGraphicFramePr>
          <p:cNvPr id="32784" name="Object 30"/>
          <p:cNvGraphicFramePr>
            <a:graphicFrameLocks noChangeAspect="1"/>
          </p:cNvGraphicFramePr>
          <p:nvPr/>
        </p:nvGraphicFramePr>
        <p:xfrm>
          <a:off x="6124575" y="5738813"/>
          <a:ext cx="220663" cy="247650"/>
        </p:xfrm>
        <a:graphic>
          <a:graphicData uri="http://schemas.openxmlformats.org/presentationml/2006/ole">
            <mc:AlternateContent xmlns:mc="http://schemas.openxmlformats.org/markup-compatibility/2006">
              <mc:Choice xmlns:v="urn:schemas-microsoft-com:vml" Requires="v">
                <p:oleObj spid="_x0000_s4229" r:id="rId15" imgW="127000" imgH="177165" progId="Equation.3">
                  <p:embed/>
                </p:oleObj>
              </mc:Choice>
              <mc:Fallback>
                <p:oleObj r:id="rId15" imgW="127000" imgH="177165" progId="Equation.3">
                  <p:embed/>
                  <p:pic>
                    <p:nvPicPr>
                      <p:cNvPr id="0" name="图片 3084"/>
                      <p:cNvPicPr/>
                      <p:nvPr/>
                    </p:nvPicPr>
                    <p:blipFill>
                      <a:blip r:embed="rId16">
                        <a:lum bright="6000" contrast="6000"/>
                      </a:blip>
                      <a:stretch>
                        <a:fillRect/>
                      </a:stretch>
                    </p:blipFill>
                    <p:spPr>
                      <a:xfrm>
                        <a:off x="6124575" y="5738813"/>
                        <a:ext cx="220663" cy="247650"/>
                      </a:xfrm>
                      <a:prstGeom prst="rect">
                        <a:avLst/>
                      </a:prstGeom>
                      <a:noFill/>
                      <a:ln w="38100">
                        <a:noFill/>
                        <a:miter/>
                      </a:ln>
                    </p:spPr>
                  </p:pic>
                </p:oleObj>
              </mc:Fallback>
            </mc:AlternateContent>
          </a:graphicData>
        </a:graphic>
      </p:graphicFrame>
      <p:graphicFrame>
        <p:nvGraphicFramePr>
          <p:cNvPr id="32785" name="Object 31"/>
          <p:cNvGraphicFramePr>
            <a:graphicFrameLocks noChangeAspect="1"/>
          </p:cNvGraphicFramePr>
          <p:nvPr/>
        </p:nvGraphicFramePr>
        <p:xfrm>
          <a:off x="6638925" y="5730875"/>
          <a:ext cx="198438" cy="249238"/>
        </p:xfrm>
        <a:graphic>
          <a:graphicData uri="http://schemas.openxmlformats.org/presentationml/2006/ole">
            <mc:AlternateContent xmlns:mc="http://schemas.openxmlformats.org/markup-compatibility/2006">
              <mc:Choice xmlns:v="urn:schemas-microsoft-com:vml" Requires="v">
                <p:oleObj spid="_x0000_s4230" r:id="rId17" imgW="114300" imgH="177800" progId="Equation.3">
                  <p:embed/>
                </p:oleObj>
              </mc:Choice>
              <mc:Fallback>
                <p:oleObj r:id="rId17" imgW="114300" imgH="177800" progId="Equation.3">
                  <p:embed/>
                  <p:pic>
                    <p:nvPicPr>
                      <p:cNvPr id="0" name="图片 3109"/>
                      <p:cNvPicPr/>
                      <p:nvPr/>
                    </p:nvPicPr>
                    <p:blipFill>
                      <a:blip r:embed="rId18">
                        <a:lum bright="6000" contrast="6000"/>
                      </a:blip>
                      <a:stretch>
                        <a:fillRect/>
                      </a:stretch>
                    </p:blipFill>
                    <p:spPr>
                      <a:xfrm>
                        <a:off x="6638925" y="5730875"/>
                        <a:ext cx="198438" cy="249238"/>
                      </a:xfrm>
                      <a:prstGeom prst="rect">
                        <a:avLst/>
                      </a:prstGeom>
                      <a:noFill/>
                      <a:ln w="38100">
                        <a:noFill/>
                        <a:miter/>
                      </a:ln>
                    </p:spPr>
                  </p:pic>
                </p:oleObj>
              </mc:Fallback>
            </mc:AlternateContent>
          </a:graphicData>
        </a:graphic>
      </p:graphicFrame>
      <p:sp>
        <p:nvSpPr>
          <p:cNvPr id="760864" name="Line 32"/>
          <p:cNvSpPr/>
          <p:nvPr/>
        </p:nvSpPr>
        <p:spPr>
          <a:xfrm>
            <a:off x="2978150" y="4914900"/>
            <a:ext cx="5167313" cy="0"/>
          </a:xfrm>
          <a:prstGeom prst="line">
            <a:avLst/>
          </a:prstGeom>
          <a:ln w="41275" cap="flat" cmpd="sng">
            <a:solidFill>
              <a:srgbClr val="FF0000"/>
            </a:solidFill>
            <a:prstDash val="solid"/>
            <a:headEnd type="none" w="med" len="med"/>
            <a:tailEnd type="none" w="med" len="med"/>
          </a:ln>
        </p:spPr>
      </p:sp>
      <p:graphicFrame>
        <p:nvGraphicFramePr>
          <p:cNvPr id="32787" name="Object 37"/>
          <p:cNvGraphicFramePr>
            <a:graphicFrameLocks noChangeAspect="1"/>
          </p:cNvGraphicFramePr>
          <p:nvPr/>
        </p:nvGraphicFramePr>
        <p:xfrm>
          <a:off x="7099300" y="5730875"/>
          <a:ext cx="198438" cy="249238"/>
        </p:xfrm>
        <a:graphic>
          <a:graphicData uri="http://schemas.openxmlformats.org/presentationml/2006/ole">
            <mc:AlternateContent xmlns:mc="http://schemas.openxmlformats.org/markup-compatibility/2006">
              <mc:Choice xmlns:v="urn:schemas-microsoft-com:vml" Requires="v">
                <p:oleObj spid="_x0000_s4231" r:id="rId19" imgW="114300" imgH="177800" progId="Equation.3">
                  <p:embed/>
                </p:oleObj>
              </mc:Choice>
              <mc:Fallback>
                <p:oleObj r:id="rId19" imgW="114300" imgH="177800" progId="Equation.3">
                  <p:embed/>
                  <p:pic>
                    <p:nvPicPr>
                      <p:cNvPr id="0" name="图片 3078"/>
                      <p:cNvPicPr/>
                      <p:nvPr/>
                    </p:nvPicPr>
                    <p:blipFill>
                      <a:blip r:embed="rId20">
                        <a:lum bright="6000" contrast="6000"/>
                      </a:blip>
                      <a:stretch>
                        <a:fillRect/>
                      </a:stretch>
                    </p:blipFill>
                    <p:spPr>
                      <a:xfrm>
                        <a:off x="7099300" y="5730875"/>
                        <a:ext cx="198438" cy="249238"/>
                      </a:xfrm>
                      <a:prstGeom prst="rect">
                        <a:avLst/>
                      </a:prstGeom>
                      <a:noFill/>
                      <a:ln w="38100">
                        <a:noFill/>
                        <a:miter/>
                      </a:ln>
                    </p:spPr>
                  </p:pic>
                </p:oleObj>
              </mc:Fallback>
            </mc:AlternateContent>
          </a:graphicData>
        </a:graphic>
      </p:graphicFrame>
      <p:graphicFrame>
        <p:nvGraphicFramePr>
          <p:cNvPr id="32788" name="Object 38"/>
          <p:cNvGraphicFramePr>
            <a:graphicFrameLocks noChangeAspect="1"/>
          </p:cNvGraphicFramePr>
          <p:nvPr/>
        </p:nvGraphicFramePr>
        <p:xfrm>
          <a:off x="7502525" y="5727700"/>
          <a:ext cx="306388" cy="247650"/>
        </p:xfrm>
        <a:graphic>
          <a:graphicData uri="http://schemas.openxmlformats.org/presentationml/2006/ole">
            <mc:AlternateContent xmlns:mc="http://schemas.openxmlformats.org/markup-compatibility/2006">
              <mc:Choice xmlns:v="urn:schemas-microsoft-com:vml" Requires="v">
                <p:oleObj spid="_x0000_s4232" r:id="rId21" imgW="177800" imgH="177800" progId="Equation.3">
                  <p:embed/>
                </p:oleObj>
              </mc:Choice>
              <mc:Fallback>
                <p:oleObj r:id="rId21" imgW="177800" imgH="177800" progId="Equation.3">
                  <p:embed/>
                  <p:pic>
                    <p:nvPicPr>
                      <p:cNvPr id="0" name="图片 3107"/>
                      <p:cNvPicPr/>
                      <p:nvPr/>
                    </p:nvPicPr>
                    <p:blipFill>
                      <a:blip r:embed="rId22">
                        <a:lum bright="6000" contrast="6000"/>
                      </a:blip>
                      <a:stretch>
                        <a:fillRect/>
                      </a:stretch>
                    </p:blipFill>
                    <p:spPr>
                      <a:xfrm>
                        <a:off x="7502525" y="5727700"/>
                        <a:ext cx="306388" cy="247650"/>
                      </a:xfrm>
                      <a:prstGeom prst="rect">
                        <a:avLst/>
                      </a:prstGeom>
                      <a:noFill/>
                      <a:ln w="38100">
                        <a:noFill/>
                        <a:miter/>
                      </a:ln>
                    </p:spPr>
                  </p:pic>
                </p:oleObj>
              </mc:Fallback>
            </mc:AlternateContent>
          </a:graphicData>
        </a:graphic>
      </p:graphicFrame>
      <p:graphicFrame>
        <p:nvGraphicFramePr>
          <p:cNvPr id="32789" name="Object 39"/>
          <p:cNvGraphicFramePr>
            <a:graphicFrameLocks noChangeAspect="1"/>
          </p:cNvGraphicFramePr>
          <p:nvPr/>
        </p:nvGraphicFramePr>
        <p:xfrm>
          <a:off x="7974013" y="5718175"/>
          <a:ext cx="287337" cy="230188"/>
        </p:xfrm>
        <a:graphic>
          <a:graphicData uri="http://schemas.openxmlformats.org/presentationml/2006/ole">
            <mc:AlternateContent xmlns:mc="http://schemas.openxmlformats.org/markup-compatibility/2006">
              <mc:Choice xmlns:v="urn:schemas-microsoft-com:vml" Requires="v">
                <p:oleObj spid="_x0000_s4233" r:id="rId23" imgW="165100" imgH="165100" progId="Equation.3">
                  <p:embed/>
                </p:oleObj>
              </mc:Choice>
              <mc:Fallback>
                <p:oleObj r:id="rId23" imgW="165100" imgH="165100" progId="Equation.3">
                  <p:embed/>
                  <p:pic>
                    <p:nvPicPr>
                      <p:cNvPr id="0" name="图片 3108"/>
                      <p:cNvPicPr/>
                      <p:nvPr/>
                    </p:nvPicPr>
                    <p:blipFill>
                      <a:blip r:embed="rId24">
                        <a:lum bright="6000" contrast="6000"/>
                      </a:blip>
                      <a:stretch>
                        <a:fillRect/>
                      </a:stretch>
                    </p:blipFill>
                    <p:spPr>
                      <a:xfrm>
                        <a:off x="7974013" y="5718175"/>
                        <a:ext cx="287337" cy="230188"/>
                      </a:xfrm>
                      <a:prstGeom prst="rect">
                        <a:avLst/>
                      </a:prstGeom>
                      <a:noFill/>
                      <a:ln w="38100">
                        <a:noFill/>
                        <a:miter/>
                      </a:ln>
                    </p:spPr>
                  </p:pic>
                </p:oleObj>
              </mc:Fallback>
            </mc:AlternateContent>
          </a:graphicData>
        </a:graphic>
      </p:graphicFrame>
      <p:graphicFrame>
        <p:nvGraphicFramePr>
          <p:cNvPr id="32790" name="Object 40"/>
          <p:cNvGraphicFramePr>
            <a:graphicFrameLocks noChangeAspect="1"/>
          </p:cNvGraphicFramePr>
          <p:nvPr/>
        </p:nvGraphicFramePr>
        <p:xfrm>
          <a:off x="8410575" y="5730875"/>
          <a:ext cx="307975" cy="231775"/>
        </p:xfrm>
        <a:graphic>
          <a:graphicData uri="http://schemas.openxmlformats.org/presentationml/2006/ole">
            <mc:AlternateContent xmlns:mc="http://schemas.openxmlformats.org/markup-compatibility/2006">
              <mc:Choice xmlns:v="urn:schemas-microsoft-com:vml" Requires="v">
                <p:oleObj spid="_x0000_s4234" r:id="rId25" imgW="177800" imgH="165100" progId="Equation.3">
                  <p:embed/>
                </p:oleObj>
              </mc:Choice>
              <mc:Fallback>
                <p:oleObj r:id="rId25" imgW="177800" imgH="165100" progId="Equation.3">
                  <p:embed/>
                  <p:pic>
                    <p:nvPicPr>
                      <p:cNvPr id="0" name="图片 3075"/>
                      <p:cNvPicPr/>
                      <p:nvPr/>
                    </p:nvPicPr>
                    <p:blipFill>
                      <a:blip r:embed="rId26">
                        <a:lum bright="6000" contrast="6000"/>
                      </a:blip>
                      <a:stretch>
                        <a:fillRect/>
                      </a:stretch>
                    </p:blipFill>
                    <p:spPr>
                      <a:xfrm>
                        <a:off x="8410575" y="5730875"/>
                        <a:ext cx="307975" cy="231775"/>
                      </a:xfrm>
                      <a:prstGeom prst="rect">
                        <a:avLst/>
                      </a:prstGeom>
                      <a:noFill/>
                      <a:ln w="38100">
                        <a:noFill/>
                        <a:miter/>
                      </a:ln>
                    </p:spPr>
                  </p:pic>
                </p:oleObj>
              </mc:Fallback>
            </mc:AlternateContent>
          </a:graphicData>
        </a:graphic>
      </p:graphicFrame>
      <p:graphicFrame>
        <p:nvGraphicFramePr>
          <p:cNvPr id="32791" name="Object 41"/>
          <p:cNvGraphicFramePr>
            <a:graphicFrameLocks noChangeAspect="1"/>
          </p:cNvGraphicFramePr>
          <p:nvPr/>
        </p:nvGraphicFramePr>
        <p:xfrm>
          <a:off x="8912225" y="5713413"/>
          <a:ext cx="309563" cy="249237"/>
        </p:xfrm>
        <a:graphic>
          <a:graphicData uri="http://schemas.openxmlformats.org/presentationml/2006/ole">
            <mc:AlternateContent xmlns:mc="http://schemas.openxmlformats.org/markup-compatibility/2006">
              <mc:Choice xmlns:v="urn:schemas-microsoft-com:vml" Requires="v">
                <p:oleObj spid="_x0000_s4235" r:id="rId27" imgW="177800" imgH="177800" progId="Equation.3">
                  <p:embed/>
                </p:oleObj>
              </mc:Choice>
              <mc:Fallback>
                <p:oleObj r:id="rId27" imgW="177800" imgH="177800" progId="Equation.3">
                  <p:embed/>
                  <p:pic>
                    <p:nvPicPr>
                      <p:cNvPr id="0" name="图片 3077"/>
                      <p:cNvPicPr/>
                      <p:nvPr/>
                    </p:nvPicPr>
                    <p:blipFill>
                      <a:blip r:embed="rId28">
                        <a:lum bright="6000" contrast="6000"/>
                      </a:blip>
                      <a:stretch>
                        <a:fillRect/>
                      </a:stretch>
                    </p:blipFill>
                    <p:spPr>
                      <a:xfrm>
                        <a:off x="8912225" y="5713413"/>
                        <a:ext cx="309563" cy="249237"/>
                      </a:xfrm>
                      <a:prstGeom prst="rect">
                        <a:avLst/>
                      </a:prstGeom>
                      <a:noFill/>
                      <a:ln w="38100">
                        <a:noFill/>
                        <a:miter/>
                      </a:ln>
                    </p:spPr>
                  </p:pic>
                </p:oleObj>
              </mc:Fallback>
            </mc:AlternateContent>
          </a:graphicData>
        </a:graphic>
      </p:graphicFrame>
      <p:graphicFrame>
        <p:nvGraphicFramePr>
          <p:cNvPr id="32792" name="Object 42"/>
          <p:cNvGraphicFramePr>
            <a:graphicFrameLocks noChangeAspect="1"/>
          </p:cNvGraphicFramePr>
          <p:nvPr/>
        </p:nvGraphicFramePr>
        <p:xfrm>
          <a:off x="2438400" y="2349500"/>
          <a:ext cx="485775" cy="333375"/>
        </p:xfrm>
        <a:graphic>
          <a:graphicData uri="http://schemas.openxmlformats.org/presentationml/2006/ole">
            <mc:AlternateContent xmlns:mc="http://schemas.openxmlformats.org/markup-compatibility/2006">
              <mc:Choice xmlns:v="urn:schemas-microsoft-com:vml" Requires="v">
                <p:oleObj spid="_x0000_s4236" r:id="rId29" imgW="279400" imgH="177800" progId="Equation.3">
                  <p:embed/>
                </p:oleObj>
              </mc:Choice>
              <mc:Fallback>
                <p:oleObj r:id="rId29" imgW="279400" imgH="177800" progId="Equation.3">
                  <p:embed/>
                  <p:pic>
                    <p:nvPicPr>
                      <p:cNvPr id="0" name="图片 3080"/>
                      <p:cNvPicPr/>
                      <p:nvPr/>
                    </p:nvPicPr>
                    <p:blipFill>
                      <a:blip r:embed="rId30">
                        <a:lum bright="6000" contrast="6000"/>
                      </a:blip>
                      <a:stretch>
                        <a:fillRect/>
                      </a:stretch>
                    </p:blipFill>
                    <p:spPr>
                      <a:xfrm>
                        <a:off x="2438400" y="2349500"/>
                        <a:ext cx="485775" cy="333375"/>
                      </a:xfrm>
                      <a:prstGeom prst="rect">
                        <a:avLst/>
                      </a:prstGeom>
                      <a:noFill/>
                      <a:ln w="38100">
                        <a:noFill/>
                        <a:miter/>
                      </a:ln>
                    </p:spPr>
                  </p:pic>
                </p:oleObj>
              </mc:Fallback>
            </mc:AlternateContent>
          </a:graphicData>
        </a:graphic>
      </p:graphicFrame>
      <p:graphicFrame>
        <p:nvGraphicFramePr>
          <p:cNvPr id="32793" name="Object 43"/>
          <p:cNvGraphicFramePr>
            <a:graphicFrameLocks noChangeAspect="1"/>
          </p:cNvGraphicFramePr>
          <p:nvPr/>
        </p:nvGraphicFramePr>
        <p:xfrm>
          <a:off x="2449513" y="3141663"/>
          <a:ext cx="463550" cy="306387"/>
        </p:xfrm>
        <a:graphic>
          <a:graphicData uri="http://schemas.openxmlformats.org/presentationml/2006/ole">
            <mc:AlternateContent xmlns:mc="http://schemas.openxmlformats.org/markup-compatibility/2006">
              <mc:Choice xmlns:v="urn:schemas-microsoft-com:vml" Requires="v">
                <p:oleObj spid="_x0000_s4237" r:id="rId31" imgW="266065" imgH="177800" progId="Equation.3">
                  <p:embed/>
                </p:oleObj>
              </mc:Choice>
              <mc:Fallback>
                <p:oleObj r:id="rId31" imgW="266065" imgH="177800" progId="Equation.3">
                  <p:embed/>
                  <p:pic>
                    <p:nvPicPr>
                      <p:cNvPr id="0" name="图片 3079"/>
                      <p:cNvPicPr/>
                      <p:nvPr/>
                    </p:nvPicPr>
                    <p:blipFill>
                      <a:blip r:embed="rId32">
                        <a:lum bright="6000" contrast="6000"/>
                      </a:blip>
                      <a:stretch>
                        <a:fillRect/>
                      </a:stretch>
                    </p:blipFill>
                    <p:spPr>
                      <a:xfrm>
                        <a:off x="2449513" y="3141663"/>
                        <a:ext cx="463550" cy="306387"/>
                      </a:xfrm>
                      <a:prstGeom prst="rect">
                        <a:avLst/>
                      </a:prstGeom>
                      <a:noFill/>
                      <a:ln w="38100">
                        <a:noFill/>
                        <a:miter/>
                      </a:ln>
                    </p:spPr>
                  </p:pic>
                </p:oleObj>
              </mc:Fallback>
            </mc:AlternateContent>
          </a:graphicData>
        </a:graphic>
      </p:graphicFrame>
      <p:graphicFrame>
        <p:nvGraphicFramePr>
          <p:cNvPr id="32794" name="Object 44"/>
          <p:cNvGraphicFramePr>
            <a:graphicFrameLocks noChangeAspect="1"/>
          </p:cNvGraphicFramePr>
          <p:nvPr/>
        </p:nvGraphicFramePr>
        <p:xfrm>
          <a:off x="2424113" y="3933825"/>
          <a:ext cx="485775" cy="342900"/>
        </p:xfrm>
        <a:graphic>
          <a:graphicData uri="http://schemas.openxmlformats.org/presentationml/2006/ole">
            <mc:AlternateContent xmlns:mc="http://schemas.openxmlformats.org/markup-compatibility/2006">
              <mc:Choice xmlns:v="urn:schemas-microsoft-com:vml" Requires="v">
                <p:oleObj spid="_x0000_s4238" r:id="rId33" imgW="279400" imgH="177800" progId="Equation.3">
                  <p:embed/>
                </p:oleObj>
              </mc:Choice>
              <mc:Fallback>
                <p:oleObj r:id="rId33" imgW="279400" imgH="177800" progId="Equation.3">
                  <p:embed/>
                  <p:pic>
                    <p:nvPicPr>
                      <p:cNvPr id="0" name="图片 3105"/>
                      <p:cNvPicPr/>
                      <p:nvPr/>
                    </p:nvPicPr>
                    <p:blipFill>
                      <a:blip r:embed="rId34">
                        <a:lum bright="6000" contrast="6000"/>
                      </a:blip>
                      <a:stretch>
                        <a:fillRect/>
                      </a:stretch>
                    </p:blipFill>
                    <p:spPr>
                      <a:xfrm>
                        <a:off x="2424113" y="3933825"/>
                        <a:ext cx="485775" cy="342900"/>
                      </a:xfrm>
                      <a:prstGeom prst="rect">
                        <a:avLst/>
                      </a:prstGeom>
                      <a:noFill/>
                      <a:ln w="38100">
                        <a:noFill/>
                        <a:miter/>
                      </a:ln>
                    </p:spPr>
                  </p:pic>
                </p:oleObj>
              </mc:Fallback>
            </mc:AlternateContent>
          </a:graphicData>
        </a:graphic>
      </p:graphicFrame>
      <p:graphicFrame>
        <p:nvGraphicFramePr>
          <p:cNvPr id="32795" name="Object 45"/>
          <p:cNvGraphicFramePr>
            <a:graphicFrameLocks noChangeAspect="1"/>
          </p:cNvGraphicFramePr>
          <p:nvPr/>
        </p:nvGraphicFramePr>
        <p:xfrm>
          <a:off x="2465388" y="4724400"/>
          <a:ext cx="441325" cy="338138"/>
        </p:xfrm>
        <a:graphic>
          <a:graphicData uri="http://schemas.openxmlformats.org/presentationml/2006/ole">
            <mc:AlternateContent xmlns:mc="http://schemas.openxmlformats.org/markup-compatibility/2006">
              <mc:Choice xmlns:v="urn:schemas-microsoft-com:vml" Requires="v">
                <p:oleObj spid="_x0000_s4239" r:id="rId35" imgW="253365" imgH="177800" progId="Equation.3">
                  <p:embed/>
                </p:oleObj>
              </mc:Choice>
              <mc:Fallback>
                <p:oleObj r:id="rId35" imgW="253365" imgH="177800" progId="Equation.3">
                  <p:embed/>
                  <p:pic>
                    <p:nvPicPr>
                      <p:cNvPr id="0" name="图片 3103"/>
                      <p:cNvPicPr/>
                      <p:nvPr/>
                    </p:nvPicPr>
                    <p:blipFill>
                      <a:blip r:embed="rId36">
                        <a:lum bright="6000" contrast="6000"/>
                      </a:blip>
                      <a:stretch>
                        <a:fillRect/>
                      </a:stretch>
                    </p:blipFill>
                    <p:spPr>
                      <a:xfrm>
                        <a:off x="2465388" y="4724400"/>
                        <a:ext cx="441325" cy="338138"/>
                      </a:xfrm>
                      <a:prstGeom prst="rect">
                        <a:avLst/>
                      </a:prstGeom>
                      <a:noFill/>
                      <a:ln w="38100">
                        <a:noFill/>
                        <a:miter/>
                      </a:ln>
                    </p:spPr>
                  </p:pic>
                </p:oleObj>
              </mc:Fallback>
            </mc:AlternateContent>
          </a:graphicData>
        </a:graphic>
      </p:graphicFrame>
      <p:graphicFrame>
        <p:nvGraphicFramePr>
          <p:cNvPr id="32796" name="Object 46"/>
          <p:cNvGraphicFramePr>
            <a:graphicFrameLocks noChangeAspect="1"/>
          </p:cNvGraphicFramePr>
          <p:nvPr/>
        </p:nvGraphicFramePr>
        <p:xfrm>
          <a:off x="2603500" y="5694363"/>
          <a:ext cx="220663" cy="247650"/>
        </p:xfrm>
        <a:graphic>
          <a:graphicData uri="http://schemas.openxmlformats.org/presentationml/2006/ole">
            <mc:AlternateContent xmlns:mc="http://schemas.openxmlformats.org/markup-compatibility/2006">
              <mc:Choice xmlns:v="urn:schemas-microsoft-com:vml" Requires="v">
                <p:oleObj spid="_x0000_s4240" r:id="rId37" imgW="127000" imgH="177165" progId="Equation.3">
                  <p:embed/>
                </p:oleObj>
              </mc:Choice>
              <mc:Fallback>
                <p:oleObj r:id="rId37" imgW="127000" imgH="177165" progId="Equation.3">
                  <p:embed/>
                  <p:pic>
                    <p:nvPicPr>
                      <p:cNvPr id="0" name="图片 3102"/>
                      <p:cNvPicPr/>
                      <p:nvPr/>
                    </p:nvPicPr>
                    <p:blipFill>
                      <a:blip r:embed="rId38">
                        <a:lum bright="6000" contrast="6000"/>
                      </a:blip>
                      <a:stretch>
                        <a:fillRect/>
                      </a:stretch>
                    </p:blipFill>
                    <p:spPr>
                      <a:xfrm>
                        <a:off x="2603500" y="5694363"/>
                        <a:ext cx="220663" cy="247650"/>
                      </a:xfrm>
                      <a:prstGeom prst="rect">
                        <a:avLst/>
                      </a:prstGeom>
                      <a:noFill/>
                      <a:ln w="38100">
                        <a:noFill/>
                        <a:miter/>
                      </a:ln>
                    </p:spPr>
                  </p:pic>
                </p:oleObj>
              </mc:Fallback>
            </mc:AlternateContent>
          </a:graphicData>
        </a:graphic>
      </p:graphicFrame>
      <p:sp>
        <p:nvSpPr>
          <p:cNvPr id="760883" name="Line 51"/>
          <p:cNvSpPr/>
          <p:nvPr/>
        </p:nvSpPr>
        <p:spPr>
          <a:xfrm flipV="1">
            <a:off x="2971800" y="2667000"/>
            <a:ext cx="4876800" cy="2286000"/>
          </a:xfrm>
          <a:prstGeom prst="line">
            <a:avLst/>
          </a:prstGeom>
          <a:ln w="38100" cap="flat" cmpd="sng">
            <a:solidFill>
              <a:schemeClr val="hlink"/>
            </a:solidFill>
            <a:prstDash val="solid"/>
            <a:headEnd type="none" w="med" len="med"/>
            <a:tailEnd type="none" w="med" len="med"/>
          </a:ln>
        </p:spPr>
      </p:sp>
      <p:sp>
        <p:nvSpPr>
          <p:cNvPr id="760884" name="Line 52"/>
          <p:cNvSpPr/>
          <p:nvPr/>
        </p:nvSpPr>
        <p:spPr>
          <a:xfrm flipV="1">
            <a:off x="3048000" y="3429000"/>
            <a:ext cx="4876800" cy="2286000"/>
          </a:xfrm>
          <a:prstGeom prst="line">
            <a:avLst/>
          </a:prstGeom>
          <a:ln w="38100" cap="flat" cmpd="sng">
            <a:solidFill>
              <a:schemeClr val="tx1"/>
            </a:solidFill>
            <a:prstDash val="solid"/>
            <a:headEnd type="none" w="med" len="med"/>
            <a:tailEnd type="none" w="med" len="med"/>
          </a:ln>
        </p:spPr>
      </p:sp>
      <p:sp>
        <p:nvSpPr>
          <p:cNvPr id="760885" name="Text Box 53"/>
          <p:cNvSpPr txBox="1"/>
          <p:nvPr/>
        </p:nvSpPr>
        <p:spPr>
          <a:xfrm>
            <a:off x="7924800" y="2209800"/>
            <a:ext cx="685800" cy="521970"/>
          </a:xfrm>
          <a:prstGeom prst="rect">
            <a:avLst/>
          </a:prstGeom>
          <a:noFill/>
          <a:ln w="9525">
            <a:noFill/>
          </a:ln>
        </p:spPr>
        <p:txBody>
          <a:bodyPr>
            <a:spAutoFit/>
          </a:bodyPr>
          <a:lstStyle/>
          <a:p>
            <a:pPr>
              <a:spcBef>
                <a:spcPct val="50000"/>
              </a:spcBef>
            </a:pPr>
            <a:r>
              <a:rPr lang="en-US" altLang="zh-CN" sz="2800" b="1" dirty="0">
                <a:solidFill>
                  <a:schemeClr val="hlink"/>
                </a:solidFill>
                <a:latin typeface="Arial" panose="020B0604020202020204" pitchFamily="34" charset="0"/>
              </a:rPr>
              <a:t>C</a:t>
            </a:r>
          </a:p>
        </p:txBody>
      </p:sp>
      <p:sp>
        <p:nvSpPr>
          <p:cNvPr id="760886" name="Text Box 54"/>
          <p:cNvSpPr txBox="1"/>
          <p:nvPr/>
        </p:nvSpPr>
        <p:spPr>
          <a:xfrm>
            <a:off x="8001000" y="3124200"/>
            <a:ext cx="1905000" cy="521970"/>
          </a:xfrm>
          <a:prstGeom prst="rect">
            <a:avLst/>
          </a:prstGeom>
          <a:noFill/>
          <a:ln w="9525">
            <a:noFill/>
          </a:ln>
        </p:spPr>
        <p:txBody>
          <a:bodyPr>
            <a:spAutoFit/>
          </a:bodyPr>
          <a:lstStyle/>
          <a:p>
            <a:pPr>
              <a:spcBef>
                <a:spcPct val="50000"/>
              </a:spcBef>
            </a:pPr>
            <a:r>
              <a:rPr lang="en-US" altLang="en-US" sz="2800" b="1" dirty="0">
                <a:solidFill>
                  <a:schemeClr val="hlink"/>
                </a:solidFill>
                <a:latin typeface="Times New Roman" panose="02020603050405020304" pitchFamily="18" charset="0"/>
              </a:rPr>
              <a:t>C</a:t>
            </a:r>
            <a:r>
              <a:rPr lang="en-US" altLang="zh-CN" sz="2800" b="1" baseline="-25000" dirty="0">
                <a:solidFill>
                  <a:schemeClr val="hlink"/>
                </a:solidFill>
                <a:latin typeface="Times New Roman" panose="02020603050405020304" pitchFamily="18" charset="0"/>
              </a:rPr>
              <a:t>v</a:t>
            </a:r>
            <a:r>
              <a:rPr lang="en-US" altLang="zh-CN" sz="2800" b="1" dirty="0">
                <a:latin typeface="Arial" panose="020B0604020202020204" pitchFamily="34" charset="0"/>
              </a:rPr>
              <a:t>*Q</a:t>
            </a:r>
            <a:r>
              <a:rPr lang="zh-CN" altLang="en-US" sz="2800" b="1" baseline="-25000" dirty="0">
                <a:latin typeface="Arial" panose="020B0604020202020204" pitchFamily="34" charset="0"/>
              </a:rPr>
              <a:t>产</a:t>
            </a:r>
          </a:p>
        </p:txBody>
      </p:sp>
      <p:sp>
        <p:nvSpPr>
          <p:cNvPr id="760887" name="Text Box 55"/>
          <p:cNvSpPr txBox="1"/>
          <p:nvPr/>
        </p:nvSpPr>
        <p:spPr>
          <a:xfrm>
            <a:off x="8229600" y="4648200"/>
            <a:ext cx="685800" cy="583565"/>
          </a:xfrm>
          <a:prstGeom prst="rect">
            <a:avLst/>
          </a:prstGeom>
          <a:noFill/>
          <a:ln w="9525">
            <a:noFill/>
          </a:ln>
        </p:spPr>
        <p:txBody>
          <a:bodyPr>
            <a:spAutoFit/>
          </a:bodyPr>
          <a:lstStyle/>
          <a:p>
            <a:pPr>
              <a:spcBef>
                <a:spcPct val="50000"/>
              </a:spcBef>
            </a:pPr>
            <a:r>
              <a:rPr lang="en-US" altLang="zh-CN" sz="3200" b="1" dirty="0">
                <a:solidFill>
                  <a:srgbClr val="FF0000"/>
                </a:solidFill>
                <a:latin typeface="Arial" panose="020B0604020202020204" pitchFamily="34" charset="0"/>
              </a:rPr>
              <a:t>C</a:t>
            </a:r>
            <a:r>
              <a:rPr lang="en-US" altLang="zh-CN" sz="3200" b="1" i="1" baseline="-25000" dirty="0">
                <a:solidFill>
                  <a:srgbClr val="FF0000"/>
                </a:solidFill>
                <a:latin typeface="Arial" panose="020B0604020202020204" pitchFamily="34" charset="0"/>
              </a:rPr>
              <a:t>f</a:t>
            </a:r>
          </a:p>
        </p:txBody>
      </p:sp>
      <p:sp>
        <p:nvSpPr>
          <p:cNvPr id="32802" name="Text Box 56"/>
          <p:cNvSpPr txBox="1"/>
          <p:nvPr/>
        </p:nvSpPr>
        <p:spPr>
          <a:xfrm>
            <a:off x="9144000" y="5715000"/>
            <a:ext cx="1219200" cy="583565"/>
          </a:xfrm>
          <a:prstGeom prst="rect">
            <a:avLst/>
          </a:prstGeom>
          <a:noFill/>
          <a:ln w="9525">
            <a:noFill/>
          </a:ln>
        </p:spPr>
        <p:txBody>
          <a:bodyPr>
            <a:spAutoFit/>
          </a:bodyPr>
          <a:lstStyle/>
          <a:p>
            <a:pPr>
              <a:spcBef>
                <a:spcPct val="50000"/>
              </a:spcBef>
            </a:pPr>
            <a:r>
              <a:rPr lang="zh-CN" altLang="en-US" sz="3200" b="1" dirty="0">
                <a:latin typeface="Arial" panose="020B0604020202020204" pitchFamily="34" charset="0"/>
                <a:ea typeface="黑体" panose="02010609060101010101" pitchFamily="49" charset="-122"/>
              </a:rPr>
              <a:t>产量</a:t>
            </a:r>
          </a:p>
        </p:txBody>
      </p:sp>
      <p:sp>
        <p:nvSpPr>
          <p:cNvPr id="32803" name="Text Box 57"/>
          <p:cNvSpPr txBox="1"/>
          <p:nvPr/>
        </p:nvSpPr>
        <p:spPr>
          <a:xfrm>
            <a:off x="1981200" y="1371600"/>
            <a:ext cx="1219200" cy="583565"/>
          </a:xfrm>
          <a:prstGeom prst="rect">
            <a:avLst/>
          </a:prstGeom>
          <a:noFill/>
          <a:ln w="9525">
            <a:noFill/>
          </a:ln>
        </p:spPr>
        <p:txBody>
          <a:bodyPr>
            <a:spAutoFit/>
          </a:bodyPr>
          <a:lstStyle/>
          <a:p>
            <a:pPr>
              <a:spcBef>
                <a:spcPct val="50000"/>
              </a:spcBef>
            </a:pPr>
            <a:r>
              <a:rPr lang="zh-CN" altLang="en-US" sz="3200" b="1" dirty="0">
                <a:latin typeface="Arial" panose="020B0604020202020204" pitchFamily="34" charset="0"/>
                <a:ea typeface="黑体" panose="02010609060101010101" pitchFamily="49" charset="-122"/>
              </a:rPr>
              <a:t>成本</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0864"/>
                                        </p:tgtEl>
                                        <p:attrNameLst>
                                          <p:attrName>style.visibility</p:attrName>
                                        </p:attrNameLst>
                                      </p:cBhvr>
                                      <p:to>
                                        <p:strVal val="visible"/>
                                      </p:to>
                                    </p:set>
                                    <p:animEffect transition="in" filter="wipe(left)">
                                      <p:cBhvr>
                                        <p:cTn id="7" dur="500"/>
                                        <p:tgtEl>
                                          <p:spTgt spid="76086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60887">
                                            <p:txEl>
                                              <p:pRg st="0" end="0"/>
                                            </p:txEl>
                                          </p:spTgt>
                                        </p:tgtEl>
                                        <p:attrNameLst>
                                          <p:attrName>style.visibility</p:attrName>
                                        </p:attrNameLst>
                                      </p:cBhvr>
                                      <p:to>
                                        <p:strVal val="visible"/>
                                      </p:to>
                                    </p:set>
                                    <p:animEffect transition="in" filter="dissolve">
                                      <p:cBhvr>
                                        <p:cTn id="11" dur="500"/>
                                        <p:tgtEl>
                                          <p:spTgt spid="76088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60884"/>
                                        </p:tgtEl>
                                        <p:attrNameLst>
                                          <p:attrName>style.visibility</p:attrName>
                                        </p:attrNameLst>
                                      </p:cBhvr>
                                      <p:to>
                                        <p:strVal val="visible"/>
                                      </p:to>
                                    </p:set>
                                    <p:animEffect transition="in" filter="wipe(left)">
                                      <p:cBhvr>
                                        <p:cTn id="16" dur="500"/>
                                        <p:tgtEl>
                                          <p:spTgt spid="76088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60886">
                                            <p:txEl>
                                              <p:pRg st="0" end="0"/>
                                            </p:txEl>
                                          </p:spTgt>
                                        </p:tgtEl>
                                        <p:attrNameLst>
                                          <p:attrName>style.visibility</p:attrName>
                                        </p:attrNameLst>
                                      </p:cBhvr>
                                      <p:to>
                                        <p:strVal val="visible"/>
                                      </p:to>
                                    </p:set>
                                    <p:animEffect transition="in" filter="wipe(left)">
                                      <p:cBhvr>
                                        <p:cTn id="20" dur="500"/>
                                        <p:tgtEl>
                                          <p:spTgt spid="76088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760883"/>
                                        </p:tgtEl>
                                        <p:attrNameLst>
                                          <p:attrName>style.visibility</p:attrName>
                                        </p:attrNameLst>
                                      </p:cBhvr>
                                      <p:to>
                                        <p:strVal val="visible"/>
                                      </p:to>
                                    </p:set>
                                    <p:animEffect transition="in" filter="slide(fromBottom)">
                                      <p:cBhvr>
                                        <p:cTn id="25" dur="500"/>
                                        <p:tgtEl>
                                          <p:spTgt spid="760883"/>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760885">
                                            <p:txEl>
                                              <p:pRg st="0" end="0"/>
                                            </p:txEl>
                                          </p:spTgt>
                                        </p:tgtEl>
                                        <p:attrNameLst>
                                          <p:attrName>style.visibility</p:attrName>
                                        </p:attrNameLst>
                                      </p:cBhvr>
                                      <p:to>
                                        <p:strVal val="visible"/>
                                      </p:to>
                                    </p:set>
                                    <p:animEffect transition="in" filter="dissolve">
                                      <p:cBhvr>
                                        <p:cTn id="29" dur="500"/>
                                        <p:tgtEl>
                                          <p:spTgt spid="7608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85" grpId="0" build="p" advAuto="1000"/>
      <p:bldP spid="760886" grpId="0" build="p" advAuto="1000"/>
      <p:bldP spid="760887" grpId="0" build="p" advAuto="100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17</a:t>
            </a:fld>
            <a:endParaRPr lang="zh-CN" altLang="en-US" sz="1400" dirty="0"/>
          </a:p>
        </p:txBody>
      </p:sp>
      <p:sp>
        <p:nvSpPr>
          <p:cNvPr id="33795" name="Rectangle 2"/>
          <p:cNvSpPr>
            <a:spLocks noGrp="1" noRot="1"/>
          </p:cNvSpPr>
          <p:nvPr>
            <p:ph type="title"/>
          </p:nvPr>
        </p:nvSpPr>
        <p:spPr/>
        <p:txBody>
          <a:bodyPr vert="horz" wrap="square" lIns="91440" tIns="45720" rIns="91440" bIns="45720" anchor="ctr"/>
          <a:lstStyle/>
          <a:p>
            <a:pPr eaLnBrk="1" hangingPunct="1"/>
            <a:r>
              <a:rPr lang="zh-CN" altLang="en-US" dirty="0"/>
              <a:t>2、销售收入</a:t>
            </a:r>
          </a:p>
        </p:txBody>
      </p:sp>
      <p:sp>
        <p:nvSpPr>
          <p:cNvPr id="33796" name="Rectangle 3"/>
          <p:cNvSpPr>
            <a:spLocks noGrp="1" noRot="1"/>
          </p:cNvSpPr>
          <p:nvPr>
            <p:ph idx="1"/>
          </p:nvPr>
        </p:nvSpPr>
        <p:spPr>
          <a:xfrm>
            <a:off x="2209800" y="1371600"/>
            <a:ext cx="7772400" cy="762000"/>
          </a:xfrm>
        </p:spPr>
        <p:txBody>
          <a:bodyPr vert="horz" wrap="square" lIns="91440" tIns="45720" rIns="91440" bIns="45720" anchor="t"/>
          <a:lstStyle/>
          <a:p>
            <a:pPr eaLnBrk="1" hangingPunct="1"/>
            <a:r>
              <a:rPr lang="zh-CN" altLang="en-US" dirty="0"/>
              <a:t>税前销售收入   </a:t>
            </a:r>
            <a:r>
              <a:rPr lang="en-US" altLang="zh-CN" dirty="0"/>
              <a:t>B＝P*Q</a:t>
            </a:r>
            <a:r>
              <a:rPr lang="zh-CN" altLang="en-US" baseline="-25000" dirty="0"/>
              <a:t>销</a:t>
            </a:r>
          </a:p>
        </p:txBody>
      </p:sp>
      <p:sp>
        <p:nvSpPr>
          <p:cNvPr id="33797" name="Text Box 48"/>
          <p:cNvSpPr txBox="1"/>
          <p:nvPr/>
        </p:nvSpPr>
        <p:spPr>
          <a:xfrm>
            <a:off x="9144000" y="5715000"/>
            <a:ext cx="1219200" cy="583565"/>
          </a:xfrm>
          <a:prstGeom prst="rect">
            <a:avLst/>
          </a:prstGeom>
          <a:noFill/>
          <a:ln w="9525">
            <a:noFill/>
          </a:ln>
        </p:spPr>
        <p:txBody>
          <a:bodyPr>
            <a:spAutoFit/>
          </a:bodyPr>
          <a:lstStyle/>
          <a:p>
            <a:pPr>
              <a:spcBef>
                <a:spcPct val="50000"/>
              </a:spcBef>
            </a:pPr>
            <a:r>
              <a:rPr lang="zh-CN" altLang="en-US" sz="3200" b="1" dirty="0">
                <a:latin typeface="Arial" panose="020B0604020202020204" pitchFamily="34" charset="0"/>
                <a:ea typeface="黑体" panose="02010609060101010101" pitchFamily="49" charset="-122"/>
              </a:rPr>
              <a:t>销量</a:t>
            </a:r>
          </a:p>
        </p:txBody>
      </p:sp>
      <p:grpSp>
        <p:nvGrpSpPr>
          <p:cNvPr id="33798" name="Group 4"/>
          <p:cNvGrpSpPr/>
          <p:nvPr/>
        </p:nvGrpSpPr>
        <p:grpSpPr>
          <a:xfrm>
            <a:off x="2978150" y="2935288"/>
            <a:ext cx="6789738" cy="3392487"/>
            <a:chOff x="1440" y="174"/>
            <a:chExt cx="2460" cy="1782"/>
          </a:xfrm>
        </p:grpSpPr>
        <p:sp>
          <p:nvSpPr>
            <p:cNvPr id="33825" name="Line 5"/>
            <p:cNvSpPr/>
            <p:nvPr/>
          </p:nvSpPr>
          <p:spPr>
            <a:xfrm>
              <a:off x="1440" y="1248"/>
              <a:ext cx="23" cy="0"/>
            </a:xfrm>
            <a:prstGeom prst="line">
              <a:avLst/>
            </a:prstGeom>
            <a:ln w="41275" cap="flat" cmpd="sng">
              <a:solidFill>
                <a:srgbClr val="000000"/>
              </a:solidFill>
              <a:prstDash val="solid"/>
              <a:headEnd type="none" w="med" len="med"/>
              <a:tailEnd type="none" w="med" len="med"/>
            </a:ln>
          </p:spPr>
        </p:sp>
        <p:sp>
          <p:nvSpPr>
            <p:cNvPr id="33826" name="Line 6"/>
            <p:cNvSpPr/>
            <p:nvPr/>
          </p:nvSpPr>
          <p:spPr>
            <a:xfrm>
              <a:off x="1440" y="1596"/>
              <a:ext cx="23" cy="0"/>
            </a:xfrm>
            <a:prstGeom prst="line">
              <a:avLst/>
            </a:prstGeom>
            <a:ln w="41275" cap="flat" cmpd="sng">
              <a:solidFill>
                <a:srgbClr val="000000"/>
              </a:solidFill>
              <a:prstDash val="solid"/>
              <a:headEnd type="none" w="med" len="med"/>
              <a:tailEnd type="none" w="med" len="med"/>
            </a:ln>
          </p:spPr>
        </p:sp>
        <p:sp>
          <p:nvSpPr>
            <p:cNvPr id="33827" name="Freeform 7"/>
            <p:cNvSpPr/>
            <p:nvPr/>
          </p:nvSpPr>
          <p:spPr>
            <a:xfrm>
              <a:off x="1440" y="1950"/>
              <a:ext cx="2460" cy="6"/>
            </a:xfrm>
            <a:custGeom>
              <a:avLst/>
              <a:gdLst>
                <a:gd name="txL" fmla="*/ 0 w 2460"/>
                <a:gd name="txT" fmla="*/ 0 h 6"/>
                <a:gd name="txR" fmla="*/ 2460 w 2460"/>
                <a:gd name="txB" fmla="*/ 6 h 6"/>
              </a:gdLst>
              <a:ahLst/>
              <a:cxnLst>
                <a:cxn ang="0">
                  <a:pos x="0" y="2"/>
                </a:cxn>
                <a:cxn ang="0">
                  <a:pos x="2460" y="0"/>
                </a:cxn>
                <a:cxn ang="0">
                  <a:pos x="2448" y="6"/>
                </a:cxn>
              </a:cxnLst>
              <a:rect l="txL" t="txT" r="txR" b="txB"/>
              <a:pathLst>
                <a:path w="2460" h="6">
                  <a:moveTo>
                    <a:pt x="0" y="2"/>
                  </a:moveTo>
                  <a:lnTo>
                    <a:pt x="2460" y="0"/>
                  </a:lnTo>
                  <a:lnTo>
                    <a:pt x="2448" y="6"/>
                  </a:lnTo>
                </a:path>
              </a:pathLst>
            </a:custGeom>
            <a:noFill/>
            <a:ln w="41275" cap="sq" cmpd="sng">
              <a:solidFill>
                <a:srgbClr val="000000">
                  <a:alpha val="100000"/>
                </a:srgbClr>
              </a:solidFill>
              <a:prstDash val="solid"/>
              <a:round/>
              <a:headEnd type="none" w="med" len="med"/>
              <a:tailEnd type="triangle" w="med" len="med"/>
            </a:ln>
          </p:spPr>
          <p:txBody>
            <a:bodyPr/>
            <a:lstStyle/>
            <a:p>
              <a:endParaRPr lang="zh-CN" altLang="en-US"/>
            </a:p>
          </p:txBody>
        </p:sp>
        <p:sp>
          <p:nvSpPr>
            <p:cNvPr id="33828" name="Freeform 8"/>
            <p:cNvSpPr/>
            <p:nvPr/>
          </p:nvSpPr>
          <p:spPr>
            <a:xfrm>
              <a:off x="1440" y="174"/>
              <a:ext cx="1" cy="1778"/>
            </a:xfrm>
            <a:custGeom>
              <a:avLst/>
              <a:gdLst>
                <a:gd name="txL" fmla="*/ 0 w 1"/>
                <a:gd name="txT" fmla="*/ 0 h 1778"/>
                <a:gd name="txR" fmla="*/ 1 w 1"/>
                <a:gd name="txB" fmla="*/ 1778 h 1778"/>
              </a:gdLst>
              <a:ahLst/>
              <a:cxnLst>
                <a:cxn ang="0">
                  <a:pos x="0" y="0"/>
                </a:cxn>
                <a:cxn ang="0">
                  <a:pos x="1" y="1778"/>
                </a:cxn>
              </a:cxnLst>
              <a:rect l="txL" t="txT" r="txR" b="txB"/>
              <a:pathLst>
                <a:path w="1" h="1778">
                  <a:moveTo>
                    <a:pt x="0" y="0"/>
                  </a:moveTo>
                  <a:lnTo>
                    <a:pt x="1" y="1778"/>
                  </a:lnTo>
                </a:path>
              </a:pathLst>
            </a:custGeom>
            <a:noFill/>
            <a:ln w="41275" cap="sq" cmpd="sng">
              <a:solidFill>
                <a:srgbClr val="000000">
                  <a:alpha val="100000"/>
                </a:srgbClr>
              </a:solidFill>
              <a:prstDash val="solid"/>
              <a:round/>
              <a:headEnd type="triangle" w="med" len="med"/>
              <a:tailEnd type="none" w="med" len="med"/>
            </a:ln>
          </p:spPr>
          <p:txBody>
            <a:bodyPr/>
            <a:lstStyle/>
            <a:p>
              <a:endParaRPr lang="zh-CN" altLang="en-US"/>
            </a:p>
          </p:txBody>
        </p:sp>
        <p:sp>
          <p:nvSpPr>
            <p:cNvPr id="33829" name="Line 9"/>
            <p:cNvSpPr/>
            <p:nvPr/>
          </p:nvSpPr>
          <p:spPr>
            <a:xfrm>
              <a:off x="1606" y="1920"/>
              <a:ext cx="0" cy="23"/>
            </a:xfrm>
            <a:prstGeom prst="line">
              <a:avLst/>
            </a:prstGeom>
            <a:ln w="41275" cap="flat" cmpd="sng">
              <a:solidFill>
                <a:srgbClr val="000000"/>
              </a:solidFill>
              <a:prstDash val="solid"/>
              <a:headEnd type="none" w="med" len="med"/>
              <a:tailEnd type="none" w="med" len="med"/>
            </a:ln>
          </p:spPr>
        </p:sp>
        <p:sp>
          <p:nvSpPr>
            <p:cNvPr id="33830" name="Line 10"/>
            <p:cNvSpPr/>
            <p:nvPr/>
          </p:nvSpPr>
          <p:spPr>
            <a:xfrm>
              <a:off x="1785" y="1920"/>
              <a:ext cx="0" cy="23"/>
            </a:xfrm>
            <a:prstGeom prst="line">
              <a:avLst/>
            </a:prstGeom>
            <a:ln w="41275" cap="flat" cmpd="sng">
              <a:solidFill>
                <a:srgbClr val="000000"/>
              </a:solidFill>
              <a:prstDash val="solid"/>
              <a:headEnd type="none" w="med" len="med"/>
              <a:tailEnd type="none" w="med" len="med"/>
            </a:ln>
          </p:spPr>
        </p:sp>
        <p:sp>
          <p:nvSpPr>
            <p:cNvPr id="33831" name="Line 11"/>
            <p:cNvSpPr/>
            <p:nvPr/>
          </p:nvSpPr>
          <p:spPr>
            <a:xfrm>
              <a:off x="1951" y="1920"/>
              <a:ext cx="0" cy="23"/>
            </a:xfrm>
            <a:prstGeom prst="line">
              <a:avLst/>
            </a:prstGeom>
            <a:ln w="41275" cap="flat" cmpd="sng">
              <a:solidFill>
                <a:srgbClr val="000000"/>
              </a:solidFill>
              <a:prstDash val="solid"/>
              <a:headEnd type="none" w="med" len="med"/>
              <a:tailEnd type="none" w="med" len="med"/>
            </a:ln>
          </p:spPr>
        </p:sp>
        <p:sp>
          <p:nvSpPr>
            <p:cNvPr id="33832" name="Line 12"/>
            <p:cNvSpPr/>
            <p:nvPr/>
          </p:nvSpPr>
          <p:spPr>
            <a:xfrm>
              <a:off x="2130" y="1920"/>
              <a:ext cx="0" cy="23"/>
            </a:xfrm>
            <a:prstGeom prst="line">
              <a:avLst/>
            </a:prstGeom>
            <a:ln w="41275" cap="flat" cmpd="sng">
              <a:solidFill>
                <a:srgbClr val="000000"/>
              </a:solidFill>
              <a:prstDash val="solid"/>
              <a:headEnd type="none" w="med" len="med"/>
              <a:tailEnd type="none" w="med" len="med"/>
            </a:ln>
          </p:spPr>
        </p:sp>
        <p:sp>
          <p:nvSpPr>
            <p:cNvPr id="33833" name="Line 13"/>
            <p:cNvSpPr/>
            <p:nvPr/>
          </p:nvSpPr>
          <p:spPr>
            <a:xfrm>
              <a:off x="2296" y="1920"/>
              <a:ext cx="0" cy="23"/>
            </a:xfrm>
            <a:prstGeom prst="line">
              <a:avLst/>
            </a:prstGeom>
            <a:ln w="41275" cap="flat" cmpd="sng">
              <a:solidFill>
                <a:srgbClr val="000000"/>
              </a:solidFill>
              <a:prstDash val="solid"/>
              <a:headEnd type="none" w="med" len="med"/>
              <a:tailEnd type="none" w="med" len="med"/>
            </a:ln>
          </p:spPr>
        </p:sp>
        <p:sp>
          <p:nvSpPr>
            <p:cNvPr id="33834" name="Line 14"/>
            <p:cNvSpPr/>
            <p:nvPr/>
          </p:nvSpPr>
          <p:spPr>
            <a:xfrm>
              <a:off x="2469" y="1920"/>
              <a:ext cx="0" cy="23"/>
            </a:xfrm>
            <a:prstGeom prst="line">
              <a:avLst/>
            </a:prstGeom>
            <a:ln w="41275" cap="flat" cmpd="sng">
              <a:solidFill>
                <a:srgbClr val="000000"/>
              </a:solidFill>
              <a:prstDash val="solid"/>
              <a:headEnd type="none" w="med" len="med"/>
              <a:tailEnd type="none" w="med" len="med"/>
            </a:ln>
          </p:spPr>
        </p:sp>
        <p:sp>
          <p:nvSpPr>
            <p:cNvPr id="33835" name="Line 15"/>
            <p:cNvSpPr/>
            <p:nvPr/>
          </p:nvSpPr>
          <p:spPr>
            <a:xfrm>
              <a:off x="2635" y="1920"/>
              <a:ext cx="0" cy="23"/>
            </a:xfrm>
            <a:prstGeom prst="line">
              <a:avLst/>
            </a:prstGeom>
            <a:ln w="41275" cap="flat" cmpd="sng">
              <a:solidFill>
                <a:srgbClr val="000000"/>
              </a:solidFill>
              <a:prstDash val="solid"/>
              <a:headEnd type="none" w="med" len="med"/>
              <a:tailEnd type="none" w="med" len="med"/>
            </a:ln>
          </p:spPr>
        </p:sp>
        <p:sp>
          <p:nvSpPr>
            <p:cNvPr id="33836" name="Line 16"/>
            <p:cNvSpPr/>
            <p:nvPr/>
          </p:nvSpPr>
          <p:spPr>
            <a:xfrm>
              <a:off x="2807" y="1920"/>
              <a:ext cx="0" cy="23"/>
            </a:xfrm>
            <a:prstGeom prst="line">
              <a:avLst/>
            </a:prstGeom>
            <a:ln w="41275" cap="flat" cmpd="sng">
              <a:solidFill>
                <a:srgbClr val="000000"/>
              </a:solidFill>
              <a:prstDash val="solid"/>
              <a:headEnd type="none" w="med" len="med"/>
              <a:tailEnd type="none" w="med" len="med"/>
            </a:ln>
          </p:spPr>
        </p:sp>
        <p:sp>
          <p:nvSpPr>
            <p:cNvPr id="33837" name="Line 17"/>
            <p:cNvSpPr/>
            <p:nvPr/>
          </p:nvSpPr>
          <p:spPr>
            <a:xfrm>
              <a:off x="2979" y="1920"/>
              <a:ext cx="0" cy="23"/>
            </a:xfrm>
            <a:prstGeom prst="line">
              <a:avLst/>
            </a:prstGeom>
            <a:ln w="41275" cap="flat" cmpd="sng">
              <a:solidFill>
                <a:srgbClr val="000000"/>
              </a:solidFill>
              <a:prstDash val="solid"/>
              <a:headEnd type="none" w="med" len="med"/>
              <a:tailEnd type="none" w="med" len="med"/>
            </a:ln>
          </p:spPr>
        </p:sp>
        <p:sp>
          <p:nvSpPr>
            <p:cNvPr id="33838" name="Line 18"/>
            <p:cNvSpPr/>
            <p:nvPr/>
          </p:nvSpPr>
          <p:spPr>
            <a:xfrm>
              <a:off x="3146" y="1920"/>
              <a:ext cx="0" cy="23"/>
            </a:xfrm>
            <a:prstGeom prst="line">
              <a:avLst/>
            </a:prstGeom>
            <a:ln w="41275" cap="flat" cmpd="sng">
              <a:solidFill>
                <a:srgbClr val="000000"/>
              </a:solidFill>
              <a:prstDash val="solid"/>
              <a:headEnd type="none" w="med" len="med"/>
              <a:tailEnd type="none" w="med" len="med"/>
            </a:ln>
          </p:spPr>
        </p:sp>
      </p:grpSp>
      <p:sp>
        <p:nvSpPr>
          <p:cNvPr id="33799" name="Line 19"/>
          <p:cNvSpPr/>
          <p:nvPr/>
        </p:nvSpPr>
        <p:spPr>
          <a:xfrm>
            <a:off x="2978150" y="4260850"/>
            <a:ext cx="63500" cy="0"/>
          </a:xfrm>
          <a:prstGeom prst="line">
            <a:avLst/>
          </a:prstGeom>
          <a:ln w="41275" cap="flat" cmpd="sng">
            <a:solidFill>
              <a:srgbClr val="000000"/>
            </a:solidFill>
            <a:prstDash val="solid"/>
            <a:headEnd type="none" w="med" len="med"/>
            <a:tailEnd type="none" w="med" len="med"/>
          </a:ln>
        </p:spPr>
      </p:sp>
      <p:sp>
        <p:nvSpPr>
          <p:cNvPr id="33800" name="Line 20"/>
          <p:cNvSpPr/>
          <p:nvPr/>
        </p:nvSpPr>
        <p:spPr>
          <a:xfrm>
            <a:off x="2978150" y="3598863"/>
            <a:ext cx="63500" cy="0"/>
          </a:xfrm>
          <a:prstGeom prst="line">
            <a:avLst/>
          </a:prstGeom>
          <a:ln w="41275" cap="flat" cmpd="sng">
            <a:solidFill>
              <a:srgbClr val="000000"/>
            </a:solidFill>
            <a:prstDash val="solid"/>
            <a:headEnd type="none" w="med" len="med"/>
            <a:tailEnd type="none" w="med" len="med"/>
          </a:ln>
        </p:spPr>
      </p:sp>
      <p:sp>
        <p:nvSpPr>
          <p:cNvPr id="33801" name="Line 21"/>
          <p:cNvSpPr/>
          <p:nvPr/>
        </p:nvSpPr>
        <p:spPr>
          <a:xfrm>
            <a:off x="8145463" y="6249988"/>
            <a:ext cx="0" cy="42862"/>
          </a:xfrm>
          <a:prstGeom prst="line">
            <a:avLst/>
          </a:prstGeom>
          <a:ln w="41275" cap="flat" cmpd="sng">
            <a:solidFill>
              <a:srgbClr val="000000"/>
            </a:solidFill>
            <a:prstDash val="solid"/>
            <a:headEnd type="none" w="med" len="med"/>
            <a:tailEnd type="none" w="med" len="med"/>
          </a:ln>
        </p:spPr>
      </p:sp>
      <p:sp>
        <p:nvSpPr>
          <p:cNvPr id="33802" name="Line 22"/>
          <p:cNvSpPr/>
          <p:nvPr/>
        </p:nvSpPr>
        <p:spPr>
          <a:xfrm>
            <a:off x="8591550" y="6249988"/>
            <a:ext cx="0" cy="42862"/>
          </a:xfrm>
          <a:prstGeom prst="line">
            <a:avLst/>
          </a:prstGeom>
          <a:ln w="41275" cap="flat" cmpd="sng">
            <a:solidFill>
              <a:srgbClr val="000000"/>
            </a:solidFill>
            <a:prstDash val="solid"/>
            <a:headEnd type="none" w="med" len="med"/>
            <a:tailEnd type="none" w="med" len="med"/>
          </a:ln>
        </p:spPr>
      </p:sp>
      <p:sp>
        <p:nvSpPr>
          <p:cNvPr id="33803" name="Line 23"/>
          <p:cNvSpPr/>
          <p:nvPr/>
        </p:nvSpPr>
        <p:spPr>
          <a:xfrm>
            <a:off x="9039225" y="6249988"/>
            <a:ext cx="0" cy="42862"/>
          </a:xfrm>
          <a:prstGeom prst="line">
            <a:avLst/>
          </a:prstGeom>
          <a:ln w="41275" cap="flat" cmpd="sng">
            <a:solidFill>
              <a:srgbClr val="000000"/>
            </a:solidFill>
            <a:prstDash val="solid"/>
            <a:headEnd type="none" w="med" len="med"/>
            <a:tailEnd type="none" w="med" len="med"/>
          </a:ln>
        </p:spPr>
      </p:sp>
      <p:graphicFrame>
        <p:nvGraphicFramePr>
          <p:cNvPr id="33804" name="Object 24"/>
          <p:cNvGraphicFramePr>
            <a:graphicFrameLocks noChangeAspect="1"/>
          </p:cNvGraphicFramePr>
          <p:nvPr/>
        </p:nvGraphicFramePr>
        <p:xfrm>
          <a:off x="3376613" y="6324600"/>
          <a:ext cx="107950" cy="198438"/>
        </p:xfrm>
        <a:graphic>
          <a:graphicData uri="http://schemas.openxmlformats.org/presentationml/2006/ole">
            <mc:AlternateContent xmlns:mc="http://schemas.openxmlformats.org/markup-compatibility/2006">
              <mc:Choice xmlns:v="urn:schemas-microsoft-com:vml" Requires="v">
                <p:oleObj spid="_x0000_s5247" r:id="rId3" imgW="88900" imgH="164465" progId="Equation.3">
                  <p:embed/>
                </p:oleObj>
              </mc:Choice>
              <mc:Fallback>
                <p:oleObj r:id="rId3" imgW="88900" imgH="164465" progId="Equation.3">
                  <p:embed/>
                  <p:pic>
                    <p:nvPicPr>
                      <p:cNvPr id="0" name="图片 3101"/>
                      <p:cNvPicPr/>
                      <p:nvPr/>
                    </p:nvPicPr>
                    <p:blipFill>
                      <a:blip r:embed="rId4">
                        <a:lum bright="6000" contrast="6000"/>
                      </a:blip>
                      <a:stretch>
                        <a:fillRect/>
                      </a:stretch>
                    </p:blipFill>
                    <p:spPr>
                      <a:xfrm>
                        <a:off x="3376613" y="6324600"/>
                        <a:ext cx="107950" cy="198438"/>
                      </a:xfrm>
                      <a:prstGeom prst="rect">
                        <a:avLst/>
                      </a:prstGeom>
                      <a:noFill/>
                      <a:ln w="38100">
                        <a:noFill/>
                        <a:miter/>
                      </a:ln>
                    </p:spPr>
                  </p:pic>
                </p:oleObj>
              </mc:Fallback>
            </mc:AlternateContent>
          </a:graphicData>
        </a:graphic>
      </p:graphicFrame>
      <p:graphicFrame>
        <p:nvGraphicFramePr>
          <p:cNvPr id="33805" name="Object 25"/>
          <p:cNvGraphicFramePr>
            <a:graphicFrameLocks noChangeAspect="1"/>
          </p:cNvGraphicFramePr>
          <p:nvPr/>
        </p:nvGraphicFramePr>
        <p:xfrm>
          <a:off x="3822700" y="6327775"/>
          <a:ext cx="220663" cy="198438"/>
        </p:xfrm>
        <a:graphic>
          <a:graphicData uri="http://schemas.openxmlformats.org/presentationml/2006/ole">
            <mc:AlternateContent xmlns:mc="http://schemas.openxmlformats.org/markup-compatibility/2006">
              <mc:Choice xmlns:v="urn:schemas-microsoft-com:vml" Requires="v">
                <p:oleObj spid="_x0000_s5248" r:id="rId5" imgW="127000" imgH="165100" progId="Equation.3">
                  <p:embed/>
                </p:oleObj>
              </mc:Choice>
              <mc:Fallback>
                <p:oleObj r:id="rId5" imgW="127000" imgH="165100" progId="Equation.3">
                  <p:embed/>
                  <p:pic>
                    <p:nvPicPr>
                      <p:cNvPr id="0" name="图片 3100"/>
                      <p:cNvPicPr/>
                      <p:nvPr/>
                    </p:nvPicPr>
                    <p:blipFill>
                      <a:blip r:embed="rId6">
                        <a:lum bright="6000" contrast="6000"/>
                      </a:blip>
                      <a:stretch>
                        <a:fillRect/>
                      </a:stretch>
                    </p:blipFill>
                    <p:spPr>
                      <a:xfrm>
                        <a:off x="3822700" y="6327775"/>
                        <a:ext cx="220663" cy="198438"/>
                      </a:xfrm>
                      <a:prstGeom prst="rect">
                        <a:avLst/>
                      </a:prstGeom>
                      <a:noFill/>
                      <a:ln w="38100">
                        <a:noFill/>
                        <a:miter/>
                      </a:ln>
                    </p:spPr>
                  </p:pic>
                </p:oleObj>
              </mc:Fallback>
            </mc:AlternateContent>
          </a:graphicData>
        </a:graphic>
      </p:graphicFrame>
      <p:graphicFrame>
        <p:nvGraphicFramePr>
          <p:cNvPr id="33806" name="Object 26"/>
          <p:cNvGraphicFramePr>
            <a:graphicFrameLocks noChangeAspect="1"/>
          </p:cNvGraphicFramePr>
          <p:nvPr/>
        </p:nvGraphicFramePr>
        <p:xfrm>
          <a:off x="4286250" y="6334125"/>
          <a:ext cx="200025" cy="214313"/>
        </p:xfrm>
        <a:graphic>
          <a:graphicData uri="http://schemas.openxmlformats.org/presentationml/2006/ole">
            <mc:AlternateContent xmlns:mc="http://schemas.openxmlformats.org/markup-compatibility/2006">
              <mc:Choice xmlns:v="urn:schemas-microsoft-com:vml" Requires="v">
                <p:oleObj spid="_x0000_s5249" r:id="rId7" imgW="114300" imgH="177800" progId="Equation.3">
                  <p:embed/>
                </p:oleObj>
              </mc:Choice>
              <mc:Fallback>
                <p:oleObj r:id="rId7" imgW="114300" imgH="177800" progId="Equation.3">
                  <p:embed/>
                  <p:pic>
                    <p:nvPicPr>
                      <p:cNvPr id="0" name="图片 3099"/>
                      <p:cNvPicPr/>
                      <p:nvPr/>
                    </p:nvPicPr>
                    <p:blipFill>
                      <a:blip r:embed="rId8">
                        <a:lum bright="6000" contrast="6000"/>
                      </a:blip>
                      <a:stretch>
                        <a:fillRect/>
                      </a:stretch>
                    </p:blipFill>
                    <p:spPr>
                      <a:xfrm>
                        <a:off x="4286250" y="6334125"/>
                        <a:ext cx="200025" cy="214313"/>
                      </a:xfrm>
                      <a:prstGeom prst="rect">
                        <a:avLst/>
                      </a:prstGeom>
                      <a:noFill/>
                      <a:ln w="38100">
                        <a:noFill/>
                        <a:miter/>
                      </a:ln>
                    </p:spPr>
                  </p:pic>
                </p:oleObj>
              </mc:Fallback>
            </mc:AlternateContent>
          </a:graphicData>
        </a:graphic>
      </p:graphicFrame>
      <p:graphicFrame>
        <p:nvGraphicFramePr>
          <p:cNvPr id="33807" name="Object 27"/>
          <p:cNvGraphicFramePr>
            <a:graphicFrameLocks noChangeAspect="1"/>
          </p:cNvGraphicFramePr>
          <p:nvPr/>
        </p:nvGraphicFramePr>
        <p:xfrm>
          <a:off x="4751388" y="6330950"/>
          <a:ext cx="220662" cy="198438"/>
        </p:xfrm>
        <a:graphic>
          <a:graphicData uri="http://schemas.openxmlformats.org/presentationml/2006/ole">
            <mc:AlternateContent xmlns:mc="http://schemas.openxmlformats.org/markup-compatibility/2006">
              <mc:Choice xmlns:v="urn:schemas-microsoft-com:vml" Requires="v">
                <p:oleObj spid="_x0000_s5250" r:id="rId9" imgW="127000" imgH="165100" progId="Equation.3">
                  <p:embed/>
                </p:oleObj>
              </mc:Choice>
              <mc:Fallback>
                <p:oleObj r:id="rId9" imgW="127000" imgH="165100" progId="Equation.3">
                  <p:embed/>
                  <p:pic>
                    <p:nvPicPr>
                      <p:cNvPr id="0" name="图片 3098"/>
                      <p:cNvPicPr/>
                      <p:nvPr/>
                    </p:nvPicPr>
                    <p:blipFill>
                      <a:blip r:embed="rId10">
                        <a:lum bright="6000" contrast="6000"/>
                      </a:blip>
                      <a:stretch>
                        <a:fillRect/>
                      </a:stretch>
                    </p:blipFill>
                    <p:spPr>
                      <a:xfrm>
                        <a:off x="4751388" y="6330950"/>
                        <a:ext cx="220662" cy="198438"/>
                      </a:xfrm>
                      <a:prstGeom prst="rect">
                        <a:avLst/>
                      </a:prstGeom>
                      <a:noFill/>
                      <a:ln w="38100">
                        <a:noFill/>
                        <a:miter/>
                      </a:ln>
                    </p:spPr>
                  </p:pic>
                </p:oleObj>
              </mc:Fallback>
            </mc:AlternateContent>
          </a:graphicData>
        </a:graphic>
      </p:graphicFrame>
      <p:graphicFrame>
        <p:nvGraphicFramePr>
          <p:cNvPr id="33808" name="Object 28"/>
          <p:cNvGraphicFramePr>
            <a:graphicFrameLocks noChangeAspect="1"/>
          </p:cNvGraphicFramePr>
          <p:nvPr/>
        </p:nvGraphicFramePr>
        <p:xfrm>
          <a:off x="5230813" y="6327775"/>
          <a:ext cx="198437" cy="214313"/>
        </p:xfrm>
        <a:graphic>
          <a:graphicData uri="http://schemas.openxmlformats.org/presentationml/2006/ole">
            <mc:AlternateContent xmlns:mc="http://schemas.openxmlformats.org/markup-compatibility/2006">
              <mc:Choice xmlns:v="urn:schemas-microsoft-com:vml" Requires="v">
                <p:oleObj spid="_x0000_s5251" r:id="rId11" imgW="114300" imgH="177800" progId="Equation.3">
                  <p:embed/>
                </p:oleObj>
              </mc:Choice>
              <mc:Fallback>
                <p:oleObj r:id="rId11" imgW="114300" imgH="177800" progId="Equation.3">
                  <p:embed/>
                  <p:pic>
                    <p:nvPicPr>
                      <p:cNvPr id="0" name="图片 3097"/>
                      <p:cNvPicPr/>
                      <p:nvPr/>
                    </p:nvPicPr>
                    <p:blipFill>
                      <a:blip r:embed="rId12">
                        <a:lum bright="6000" contrast="6000"/>
                      </a:blip>
                      <a:stretch>
                        <a:fillRect/>
                      </a:stretch>
                    </p:blipFill>
                    <p:spPr>
                      <a:xfrm>
                        <a:off x="5230813" y="6327775"/>
                        <a:ext cx="198437" cy="214313"/>
                      </a:xfrm>
                      <a:prstGeom prst="rect">
                        <a:avLst/>
                      </a:prstGeom>
                      <a:noFill/>
                      <a:ln w="38100">
                        <a:noFill/>
                        <a:miter/>
                      </a:ln>
                    </p:spPr>
                  </p:pic>
                </p:oleObj>
              </mc:Fallback>
            </mc:AlternateContent>
          </a:graphicData>
        </a:graphic>
      </p:graphicFrame>
      <p:graphicFrame>
        <p:nvGraphicFramePr>
          <p:cNvPr id="33809" name="Object 29"/>
          <p:cNvGraphicFramePr>
            <a:graphicFrameLocks noChangeAspect="1"/>
          </p:cNvGraphicFramePr>
          <p:nvPr/>
        </p:nvGraphicFramePr>
        <p:xfrm>
          <a:off x="5678488" y="6327775"/>
          <a:ext cx="220662" cy="214313"/>
        </p:xfrm>
        <a:graphic>
          <a:graphicData uri="http://schemas.openxmlformats.org/presentationml/2006/ole">
            <mc:AlternateContent xmlns:mc="http://schemas.openxmlformats.org/markup-compatibility/2006">
              <mc:Choice xmlns:v="urn:schemas-microsoft-com:vml" Requires="v">
                <p:oleObj spid="_x0000_s5252" r:id="rId13" imgW="127000" imgH="177165" progId="Equation.3">
                  <p:embed/>
                </p:oleObj>
              </mc:Choice>
              <mc:Fallback>
                <p:oleObj r:id="rId13" imgW="127000" imgH="177165" progId="Equation.3">
                  <p:embed/>
                  <p:pic>
                    <p:nvPicPr>
                      <p:cNvPr id="0" name="图片 3096"/>
                      <p:cNvPicPr/>
                      <p:nvPr/>
                    </p:nvPicPr>
                    <p:blipFill>
                      <a:blip r:embed="rId14">
                        <a:lum bright="6000" contrast="6000"/>
                      </a:blip>
                      <a:stretch>
                        <a:fillRect/>
                      </a:stretch>
                    </p:blipFill>
                    <p:spPr>
                      <a:xfrm>
                        <a:off x="5678488" y="6327775"/>
                        <a:ext cx="220662" cy="214313"/>
                      </a:xfrm>
                      <a:prstGeom prst="rect">
                        <a:avLst/>
                      </a:prstGeom>
                      <a:noFill/>
                      <a:ln w="38100">
                        <a:noFill/>
                        <a:miter/>
                      </a:ln>
                    </p:spPr>
                  </p:pic>
                </p:oleObj>
              </mc:Fallback>
            </mc:AlternateContent>
          </a:graphicData>
        </a:graphic>
      </p:graphicFrame>
      <p:graphicFrame>
        <p:nvGraphicFramePr>
          <p:cNvPr id="33810" name="Object 30"/>
          <p:cNvGraphicFramePr>
            <a:graphicFrameLocks noChangeAspect="1"/>
          </p:cNvGraphicFramePr>
          <p:nvPr/>
        </p:nvGraphicFramePr>
        <p:xfrm>
          <a:off x="6124575" y="6340475"/>
          <a:ext cx="220663" cy="212725"/>
        </p:xfrm>
        <a:graphic>
          <a:graphicData uri="http://schemas.openxmlformats.org/presentationml/2006/ole">
            <mc:AlternateContent xmlns:mc="http://schemas.openxmlformats.org/markup-compatibility/2006">
              <mc:Choice xmlns:v="urn:schemas-microsoft-com:vml" Requires="v">
                <p:oleObj spid="_x0000_s5253" r:id="rId15" imgW="127000" imgH="177165" progId="Equation.3">
                  <p:embed/>
                </p:oleObj>
              </mc:Choice>
              <mc:Fallback>
                <p:oleObj r:id="rId15" imgW="127000" imgH="177165" progId="Equation.3">
                  <p:embed/>
                  <p:pic>
                    <p:nvPicPr>
                      <p:cNvPr id="0" name="图片 3095"/>
                      <p:cNvPicPr/>
                      <p:nvPr/>
                    </p:nvPicPr>
                    <p:blipFill>
                      <a:blip r:embed="rId16">
                        <a:lum bright="6000" contrast="6000"/>
                      </a:blip>
                      <a:stretch>
                        <a:fillRect/>
                      </a:stretch>
                    </p:blipFill>
                    <p:spPr>
                      <a:xfrm>
                        <a:off x="6124575" y="6340475"/>
                        <a:ext cx="220663" cy="212725"/>
                      </a:xfrm>
                      <a:prstGeom prst="rect">
                        <a:avLst/>
                      </a:prstGeom>
                      <a:noFill/>
                      <a:ln w="38100">
                        <a:noFill/>
                        <a:miter/>
                      </a:ln>
                    </p:spPr>
                  </p:pic>
                </p:oleObj>
              </mc:Fallback>
            </mc:AlternateContent>
          </a:graphicData>
        </a:graphic>
      </p:graphicFrame>
      <p:graphicFrame>
        <p:nvGraphicFramePr>
          <p:cNvPr id="33811" name="Object 31"/>
          <p:cNvGraphicFramePr>
            <a:graphicFrameLocks noChangeAspect="1"/>
          </p:cNvGraphicFramePr>
          <p:nvPr/>
        </p:nvGraphicFramePr>
        <p:xfrm>
          <a:off x="6638925" y="6334125"/>
          <a:ext cx="198438" cy="214313"/>
        </p:xfrm>
        <a:graphic>
          <a:graphicData uri="http://schemas.openxmlformats.org/presentationml/2006/ole">
            <mc:AlternateContent xmlns:mc="http://schemas.openxmlformats.org/markup-compatibility/2006">
              <mc:Choice xmlns:v="urn:schemas-microsoft-com:vml" Requires="v">
                <p:oleObj spid="_x0000_s5254" r:id="rId17" imgW="114300" imgH="177800" progId="Equation.3">
                  <p:embed/>
                </p:oleObj>
              </mc:Choice>
              <mc:Fallback>
                <p:oleObj r:id="rId17" imgW="114300" imgH="177800" progId="Equation.3">
                  <p:embed/>
                  <p:pic>
                    <p:nvPicPr>
                      <p:cNvPr id="0" name="图片 3094"/>
                      <p:cNvPicPr/>
                      <p:nvPr/>
                    </p:nvPicPr>
                    <p:blipFill>
                      <a:blip r:embed="rId18">
                        <a:lum bright="6000" contrast="6000"/>
                      </a:blip>
                      <a:stretch>
                        <a:fillRect/>
                      </a:stretch>
                    </p:blipFill>
                    <p:spPr>
                      <a:xfrm>
                        <a:off x="6638925" y="6334125"/>
                        <a:ext cx="198438" cy="214313"/>
                      </a:xfrm>
                      <a:prstGeom prst="rect">
                        <a:avLst/>
                      </a:prstGeom>
                      <a:noFill/>
                      <a:ln w="38100">
                        <a:noFill/>
                        <a:miter/>
                      </a:ln>
                    </p:spPr>
                  </p:pic>
                </p:oleObj>
              </mc:Fallback>
            </mc:AlternateContent>
          </a:graphicData>
        </a:graphic>
      </p:graphicFrame>
      <p:graphicFrame>
        <p:nvGraphicFramePr>
          <p:cNvPr id="33812" name="Object 33"/>
          <p:cNvGraphicFramePr>
            <a:graphicFrameLocks noChangeAspect="1"/>
          </p:cNvGraphicFramePr>
          <p:nvPr/>
        </p:nvGraphicFramePr>
        <p:xfrm>
          <a:off x="7099300" y="6334125"/>
          <a:ext cx="198438" cy="214313"/>
        </p:xfrm>
        <a:graphic>
          <a:graphicData uri="http://schemas.openxmlformats.org/presentationml/2006/ole">
            <mc:AlternateContent xmlns:mc="http://schemas.openxmlformats.org/markup-compatibility/2006">
              <mc:Choice xmlns:v="urn:schemas-microsoft-com:vml" Requires="v">
                <p:oleObj spid="_x0000_s5255" r:id="rId19" imgW="114300" imgH="177800" progId="Equation.3">
                  <p:embed/>
                </p:oleObj>
              </mc:Choice>
              <mc:Fallback>
                <p:oleObj r:id="rId19" imgW="114300" imgH="177800" progId="Equation.3">
                  <p:embed/>
                  <p:pic>
                    <p:nvPicPr>
                      <p:cNvPr id="0" name="图片 3093"/>
                      <p:cNvPicPr/>
                      <p:nvPr/>
                    </p:nvPicPr>
                    <p:blipFill>
                      <a:blip r:embed="rId20">
                        <a:lum bright="6000" contrast="6000"/>
                      </a:blip>
                      <a:stretch>
                        <a:fillRect/>
                      </a:stretch>
                    </p:blipFill>
                    <p:spPr>
                      <a:xfrm>
                        <a:off x="7099300" y="6334125"/>
                        <a:ext cx="198438" cy="214313"/>
                      </a:xfrm>
                      <a:prstGeom prst="rect">
                        <a:avLst/>
                      </a:prstGeom>
                      <a:noFill/>
                      <a:ln w="38100">
                        <a:noFill/>
                        <a:miter/>
                      </a:ln>
                    </p:spPr>
                  </p:pic>
                </p:oleObj>
              </mc:Fallback>
            </mc:AlternateContent>
          </a:graphicData>
        </a:graphic>
      </p:graphicFrame>
      <p:graphicFrame>
        <p:nvGraphicFramePr>
          <p:cNvPr id="33813" name="Object 34"/>
          <p:cNvGraphicFramePr>
            <a:graphicFrameLocks noChangeAspect="1"/>
          </p:cNvGraphicFramePr>
          <p:nvPr/>
        </p:nvGraphicFramePr>
        <p:xfrm>
          <a:off x="7502525" y="6330950"/>
          <a:ext cx="306388" cy="212725"/>
        </p:xfrm>
        <a:graphic>
          <a:graphicData uri="http://schemas.openxmlformats.org/presentationml/2006/ole">
            <mc:AlternateContent xmlns:mc="http://schemas.openxmlformats.org/markup-compatibility/2006">
              <mc:Choice xmlns:v="urn:schemas-microsoft-com:vml" Requires="v">
                <p:oleObj spid="_x0000_s5256" r:id="rId21" imgW="177800" imgH="177800" progId="Equation.3">
                  <p:embed/>
                </p:oleObj>
              </mc:Choice>
              <mc:Fallback>
                <p:oleObj r:id="rId21" imgW="177800" imgH="177800" progId="Equation.3">
                  <p:embed/>
                  <p:pic>
                    <p:nvPicPr>
                      <p:cNvPr id="0" name="图片 3092"/>
                      <p:cNvPicPr/>
                      <p:nvPr/>
                    </p:nvPicPr>
                    <p:blipFill>
                      <a:blip r:embed="rId22">
                        <a:lum bright="6000" contrast="6000"/>
                      </a:blip>
                      <a:stretch>
                        <a:fillRect/>
                      </a:stretch>
                    </p:blipFill>
                    <p:spPr>
                      <a:xfrm>
                        <a:off x="7502525" y="6330950"/>
                        <a:ext cx="306388" cy="212725"/>
                      </a:xfrm>
                      <a:prstGeom prst="rect">
                        <a:avLst/>
                      </a:prstGeom>
                      <a:noFill/>
                      <a:ln w="38100">
                        <a:noFill/>
                        <a:miter/>
                      </a:ln>
                    </p:spPr>
                  </p:pic>
                </p:oleObj>
              </mc:Fallback>
            </mc:AlternateContent>
          </a:graphicData>
        </a:graphic>
      </p:graphicFrame>
      <p:graphicFrame>
        <p:nvGraphicFramePr>
          <p:cNvPr id="33814" name="Object 35"/>
          <p:cNvGraphicFramePr>
            <a:graphicFrameLocks noChangeAspect="1"/>
          </p:cNvGraphicFramePr>
          <p:nvPr/>
        </p:nvGraphicFramePr>
        <p:xfrm>
          <a:off x="7974013" y="6323013"/>
          <a:ext cx="287337" cy="196850"/>
        </p:xfrm>
        <a:graphic>
          <a:graphicData uri="http://schemas.openxmlformats.org/presentationml/2006/ole">
            <mc:AlternateContent xmlns:mc="http://schemas.openxmlformats.org/markup-compatibility/2006">
              <mc:Choice xmlns:v="urn:schemas-microsoft-com:vml" Requires="v">
                <p:oleObj spid="_x0000_s5257" r:id="rId23" imgW="165100" imgH="165100" progId="Equation.3">
                  <p:embed/>
                </p:oleObj>
              </mc:Choice>
              <mc:Fallback>
                <p:oleObj r:id="rId23" imgW="165100" imgH="165100" progId="Equation.3">
                  <p:embed/>
                  <p:pic>
                    <p:nvPicPr>
                      <p:cNvPr id="0" name="图片 3091"/>
                      <p:cNvPicPr/>
                      <p:nvPr/>
                    </p:nvPicPr>
                    <p:blipFill>
                      <a:blip r:embed="rId24">
                        <a:lum bright="6000" contrast="6000"/>
                      </a:blip>
                      <a:stretch>
                        <a:fillRect/>
                      </a:stretch>
                    </p:blipFill>
                    <p:spPr>
                      <a:xfrm>
                        <a:off x="7974013" y="6323013"/>
                        <a:ext cx="287337" cy="196850"/>
                      </a:xfrm>
                      <a:prstGeom prst="rect">
                        <a:avLst/>
                      </a:prstGeom>
                      <a:noFill/>
                      <a:ln w="38100">
                        <a:noFill/>
                        <a:miter/>
                      </a:ln>
                    </p:spPr>
                  </p:pic>
                </p:oleObj>
              </mc:Fallback>
            </mc:AlternateContent>
          </a:graphicData>
        </a:graphic>
      </p:graphicFrame>
      <p:graphicFrame>
        <p:nvGraphicFramePr>
          <p:cNvPr id="33815" name="Object 36"/>
          <p:cNvGraphicFramePr>
            <a:graphicFrameLocks noChangeAspect="1"/>
          </p:cNvGraphicFramePr>
          <p:nvPr/>
        </p:nvGraphicFramePr>
        <p:xfrm>
          <a:off x="8410575" y="6334125"/>
          <a:ext cx="307975" cy="198438"/>
        </p:xfrm>
        <a:graphic>
          <a:graphicData uri="http://schemas.openxmlformats.org/presentationml/2006/ole">
            <mc:AlternateContent xmlns:mc="http://schemas.openxmlformats.org/markup-compatibility/2006">
              <mc:Choice xmlns:v="urn:schemas-microsoft-com:vml" Requires="v">
                <p:oleObj spid="_x0000_s5258" r:id="rId25" imgW="177800" imgH="165100" progId="Equation.3">
                  <p:embed/>
                </p:oleObj>
              </mc:Choice>
              <mc:Fallback>
                <p:oleObj r:id="rId25" imgW="177800" imgH="165100" progId="Equation.3">
                  <p:embed/>
                  <p:pic>
                    <p:nvPicPr>
                      <p:cNvPr id="0" name="图片 3090"/>
                      <p:cNvPicPr/>
                      <p:nvPr/>
                    </p:nvPicPr>
                    <p:blipFill>
                      <a:blip r:embed="rId26">
                        <a:lum bright="6000" contrast="6000"/>
                      </a:blip>
                      <a:stretch>
                        <a:fillRect/>
                      </a:stretch>
                    </p:blipFill>
                    <p:spPr>
                      <a:xfrm>
                        <a:off x="8410575" y="6334125"/>
                        <a:ext cx="307975" cy="198438"/>
                      </a:xfrm>
                      <a:prstGeom prst="rect">
                        <a:avLst/>
                      </a:prstGeom>
                      <a:noFill/>
                      <a:ln w="38100">
                        <a:noFill/>
                        <a:miter/>
                      </a:ln>
                    </p:spPr>
                  </p:pic>
                </p:oleObj>
              </mc:Fallback>
            </mc:AlternateContent>
          </a:graphicData>
        </a:graphic>
      </p:graphicFrame>
      <p:graphicFrame>
        <p:nvGraphicFramePr>
          <p:cNvPr id="33816" name="Object 37"/>
          <p:cNvGraphicFramePr>
            <a:graphicFrameLocks noChangeAspect="1"/>
          </p:cNvGraphicFramePr>
          <p:nvPr/>
        </p:nvGraphicFramePr>
        <p:xfrm>
          <a:off x="8912225" y="6318250"/>
          <a:ext cx="309563" cy="214313"/>
        </p:xfrm>
        <a:graphic>
          <a:graphicData uri="http://schemas.openxmlformats.org/presentationml/2006/ole">
            <mc:AlternateContent xmlns:mc="http://schemas.openxmlformats.org/markup-compatibility/2006">
              <mc:Choice xmlns:v="urn:schemas-microsoft-com:vml" Requires="v">
                <p:oleObj spid="_x0000_s5259" r:id="rId27" imgW="177800" imgH="177800" progId="Equation.3">
                  <p:embed/>
                </p:oleObj>
              </mc:Choice>
              <mc:Fallback>
                <p:oleObj r:id="rId27" imgW="177800" imgH="177800" progId="Equation.3">
                  <p:embed/>
                  <p:pic>
                    <p:nvPicPr>
                      <p:cNvPr id="0" name="图片 3089"/>
                      <p:cNvPicPr/>
                      <p:nvPr/>
                    </p:nvPicPr>
                    <p:blipFill>
                      <a:blip r:embed="rId28">
                        <a:lum bright="6000" contrast="6000"/>
                      </a:blip>
                      <a:stretch>
                        <a:fillRect/>
                      </a:stretch>
                    </p:blipFill>
                    <p:spPr>
                      <a:xfrm>
                        <a:off x="8912225" y="6318250"/>
                        <a:ext cx="309563" cy="214313"/>
                      </a:xfrm>
                      <a:prstGeom prst="rect">
                        <a:avLst/>
                      </a:prstGeom>
                      <a:noFill/>
                      <a:ln w="38100">
                        <a:noFill/>
                        <a:miter/>
                      </a:ln>
                    </p:spPr>
                  </p:pic>
                </p:oleObj>
              </mc:Fallback>
            </mc:AlternateContent>
          </a:graphicData>
        </a:graphic>
      </p:graphicFrame>
      <p:graphicFrame>
        <p:nvGraphicFramePr>
          <p:cNvPr id="33817" name="Object 38"/>
          <p:cNvGraphicFramePr>
            <a:graphicFrameLocks noChangeAspect="1"/>
          </p:cNvGraphicFramePr>
          <p:nvPr/>
        </p:nvGraphicFramePr>
        <p:xfrm>
          <a:off x="2438400" y="3430588"/>
          <a:ext cx="485775" cy="285750"/>
        </p:xfrm>
        <a:graphic>
          <a:graphicData uri="http://schemas.openxmlformats.org/presentationml/2006/ole">
            <mc:AlternateContent xmlns:mc="http://schemas.openxmlformats.org/markup-compatibility/2006">
              <mc:Choice xmlns:v="urn:schemas-microsoft-com:vml" Requires="v">
                <p:oleObj spid="_x0000_s5260" r:id="rId29" imgW="279400" imgH="177800" progId="Equation.3">
                  <p:embed/>
                </p:oleObj>
              </mc:Choice>
              <mc:Fallback>
                <p:oleObj r:id="rId29" imgW="279400" imgH="177800" progId="Equation.3">
                  <p:embed/>
                  <p:pic>
                    <p:nvPicPr>
                      <p:cNvPr id="0" name="图片 3088"/>
                      <p:cNvPicPr/>
                      <p:nvPr/>
                    </p:nvPicPr>
                    <p:blipFill>
                      <a:blip r:embed="rId30">
                        <a:lum bright="6000" contrast="6000"/>
                      </a:blip>
                      <a:stretch>
                        <a:fillRect/>
                      </a:stretch>
                    </p:blipFill>
                    <p:spPr>
                      <a:xfrm>
                        <a:off x="2438400" y="3430588"/>
                        <a:ext cx="485775" cy="285750"/>
                      </a:xfrm>
                      <a:prstGeom prst="rect">
                        <a:avLst/>
                      </a:prstGeom>
                      <a:noFill/>
                      <a:ln w="38100">
                        <a:noFill/>
                        <a:miter/>
                      </a:ln>
                    </p:spPr>
                  </p:pic>
                </p:oleObj>
              </mc:Fallback>
            </mc:AlternateContent>
          </a:graphicData>
        </a:graphic>
      </p:graphicFrame>
      <p:graphicFrame>
        <p:nvGraphicFramePr>
          <p:cNvPr id="33818" name="Object 39"/>
          <p:cNvGraphicFramePr>
            <a:graphicFrameLocks noChangeAspect="1"/>
          </p:cNvGraphicFramePr>
          <p:nvPr/>
        </p:nvGraphicFramePr>
        <p:xfrm>
          <a:off x="2449513" y="4110038"/>
          <a:ext cx="463550" cy="263525"/>
        </p:xfrm>
        <a:graphic>
          <a:graphicData uri="http://schemas.openxmlformats.org/presentationml/2006/ole">
            <mc:AlternateContent xmlns:mc="http://schemas.openxmlformats.org/markup-compatibility/2006">
              <mc:Choice xmlns:v="urn:schemas-microsoft-com:vml" Requires="v">
                <p:oleObj spid="_x0000_s5261" r:id="rId31" imgW="266065" imgH="177800" progId="Equation.3">
                  <p:embed/>
                </p:oleObj>
              </mc:Choice>
              <mc:Fallback>
                <p:oleObj r:id="rId31" imgW="266065" imgH="177800" progId="Equation.3">
                  <p:embed/>
                  <p:pic>
                    <p:nvPicPr>
                      <p:cNvPr id="0" name="图片 3087"/>
                      <p:cNvPicPr/>
                      <p:nvPr/>
                    </p:nvPicPr>
                    <p:blipFill>
                      <a:blip r:embed="rId32">
                        <a:lum bright="6000" contrast="6000"/>
                      </a:blip>
                      <a:stretch>
                        <a:fillRect/>
                      </a:stretch>
                    </p:blipFill>
                    <p:spPr>
                      <a:xfrm>
                        <a:off x="2449513" y="4110038"/>
                        <a:ext cx="463550" cy="263525"/>
                      </a:xfrm>
                      <a:prstGeom prst="rect">
                        <a:avLst/>
                      </a:prstGeom>
                      <a:noFill/>
                      <a:ln w="38100">
                        <a:noFill/>
                        <a:miter/>
                      </a:ln>
                    </p:spPr>
                  </p:pic>
                </p:oleObj>
              </mc:Fallback>
            </mc:AlternateContent>
          </a:graphicData>
        </a:graphic>
      </p:graphicFrame>
      <p:graphicFrame>
        <p:nvGraphicFramePr>
          <p:cNvPr id="33819" name="Object 40"/>
          <p:cNvGraphicFramePr>
            <a:graphicFrameLocks noChangeAspect="1"/>
          </p:cNvGraphicFramePr>
          <p:nvPr/>
        </p:nvGraphicFramePr>
        <p:xfrm>
          <a:off x="2424113" y="4791075"/>
          <a:ext cx="485775" cy="293688"/>
        </p:xfrm>
        <a:graphic>
          <a:graphicData uri="http://schemas.openxmlformats.org/presentationml/2006/ole">
            <mc:AlternateContent xmlns:mc="http://schemas.openxmlformats.org/markup-compatibility/2006">
              <mc:Choice xmlns:v="urn:schemas-microsoft-com:vml" Requires="v">
                <p:oleObj spid="_x0000_s5262" r:id="rId33" imgW="279400" imgH="177800" progId="Equation.3">
                  <p:embed/>
                </p:oleObj>
              </mc:Choice>
              <mc:Fallback>
                <p:oleObj r:id="rId33" imgW="279400" imgH="177800" progId="Equation.3">
                  <p:embed/>
                  <p:pic>
                    <p:nvPicPr>
                      <p:cNvPr id="0" name="图片 3086"/>
                      <p:cNvPicPr/>
                      <p:nvPr/>
                    </p:nvPicPr>
                    <p:blipFill>
                      <a:blip r:embed="rId34">
                        <a:lum bright="6000" contrast="6000"/>
                      </a:blip>
                      <a:stretch>
                        <a:fillRect/>
                      </a:stretch>
                    </p:blipFill>
                    <p:spPr>
                      <a:xfrm>
                        <a:off x="2424113" y="4791075"/>
                        <a:ext cx="485775" cy="293688"/>
                      </a:xfrm>
                      <a:prstGeom prst="rect">
                        <a:avLst/>
                      </a:prstGeom>
                      <a:noFill/>
                      <a:ln w="38100">
                        <a:noFill/>
                        <a:miter/>
                      </a:ln>
                    </p:spPr>
                  </p:pic>
                </p:oleObj>
              </mc:Fallback>
            </mc:AlternateContent>
          </a:graphicData>
        </a:graphic>
      </p:graphicFrame>
      <p:graphicFrame>
        <p:nvGraphicFramePr>
          <p:cNvPr id="33820" name="Object 41"/>
          <p:cNvGraphicFramePr>
            <a:graphicFrameLocks noChangeAspect="1"/>
          </p:cNvGraphicFramePr>
          <p:nvPr/>
        </p:nvGraphicFramePr>
        <p:xfrm>
          <a:off x="2465388" y="5468938"/>
          <a:ext cx="441325" cy="290512"/>
        </p:xfrm>
        <a:graphic>
          <a:graphicData uri="http://schemas.openxmlformats.org/presentationml/2006/ole">
            <mc:AlternateContent xmlns:mc="http://schemas.openxmlformats.org/markup-compatibility/2006">
              <mc:Choice xmlns:v="urn:schemas-microsoft-com:vml" Requires="v">
                <p:oleObj spid="_x0000_s5263" r:id="rId35" imgW="253365" imgH="177800" progId="Equation.3">
                  <p:embed/>
                </p:oleObj>
              </mc:Choice>
              <mc:Fallback>
                <p:oleObj r:id="rId35" imgW="253365" imgH="177800" progId="Equation.3">
                  <p:embed/>
                  <p:pic>
                    <p:nvPicPr>
                      <p:cNvPr id="0" name="图片 3085"/>
                      <p:cNvPicPr/>
                      <p:nvPr/>
                    </p:nvPicPr>
                    <p:blipFill>
                      <a:blip r:embed="rId36">
                        <a:lum bright="6000" contrast="6000"/>
                      </a:blip>
                      <a:stretch>
                        <a:fillRect/>
                      </a:stretch>
                    </p:blipFill>
                    <p:spPr>
                      <a:xfrm>
                        <a:off x="2465388" y="5468938"/>
                        <a:ext cx="441325" cy="290512"/>
                      </a:xfrm>
                      <a:prstGeom prst="rect">
                        <a:avLst/>
                      </a:prstGeom>
                      <a:noFill/>
                      <a:ln w="38100">
                        <a:noFill/>
                        <a:miter/>
                      </a:ln>
                    </p:spPr>
                  </p:pic>
                </p:oleObj>
              </mc:Fallback>
            </mc:AlternateContent>
          </a:graphicData>
        </a:graphic>
      </p:graphicFrame>
      <p:graphicFrame>
        <p:nvGraphicFramePr>
          <p:cNvPr id="33821" name="Object 42"/>
          <p:cNvGraphicFramePr>
            <a:graphicFrameLocks noChangeAspect="1"/>
          </p:cNvGraphicFramePr>
          <p:nvPr/>
        </p:nvGraphicFramePr>
        <p:xfrm>
          <a:off x="2603500" y="6302375"/>
          <a:ext cx="220663" cy="212725"/>
        </p:xfrm>
        <a:graphic>
          <a:graphicData uri="http://schemas.openxmlformats.org/presentationml/2006/ole">
            <mc:AlternateContent xmlns:mc="http://schemas.openxmlformats.org/markup-compatibility/2006">
              <mc:Choice xmlns:v="urn:schemas-microsoft-com:vml" Requires="v">
                <p:oleObj spid="_x0000_s5264" r:id="rId37" imgW="127000" imgH="177165" progId="Equation.3">
                  <p:embed/>
                </p:oleObj>
              </mc:Choice>
              <mc:Fallback>
                <p:oleObj r:id="rId37" imgW="127000" imgH="177165" progId="Equation.3">
                  <p:embed/>
                  <p:pic>
                    <p:nvPicPr>
                      <p:cNvPr id="0" name="图片 3112"/>
                      <p:cNvPicPr/>
                      <p:nvPr/>
                    </p:nvPicPr>
                    <p:blipFill>
                      <a:blip r:embed="rId38">
                        <a:lum bright="6000" contrast="6000"/>
                      </a:blip>
                      <a:stretch>
                        <a:fillRect/>
                      </a:stretch>
                    </p:blipFill>
                    <p:spPr>
                      <a:xfrm>
                        <a:off x="2603500" y="6302375"/>
                        <a:ext cx="220663" cy="212725"/>
                      </a:xfrm>
                      <a:prstGeom prst="rect">
                        <a:avLst/>
                      </a:prstGeom>
                      <a:noFill/>
                      <a:ln w="38100">
                        <a:noFill/>
                        <a:miter/>
                      </a:ln>
                    </p:spPr>
                  </p:pic>
                </p:oleObj>
              </mc:Fallback>
            </mc:AlternateContent>
          </a:graphicData>
        </a:graphic>
      </p:graphicFrame>
      <p:sp>
        <p:nvSpPr>
          <p:cNvPr id="764972" name="Line 44"/>
          <p:cNvSpPr/>
          <p:nvPr/>
        </p:nvSpPr>
        <p:spPr>
          <a:xfrm flipV="1">
            <a:off x="3048000" y="3276600"/>
            <a:ext cx="4191000" cy="3043238"/>
          </a:xfrm>
          <a:prstGeom prst="line">
            <a:avLst/>
          </a:prstGeom>
          <a:ln w="38100" cap="flat" cmpd="sng">
            <a:solidFill>
              <a:srgbClr val="FF6600"/>
            </a:solidFill>
            <a:prstDash val="solid"/>
            <a:headEnd type="none" w="med" len="med"/>
            <a:tailEnd type="none" w="med" len="med"/>
          </a:ln>
        </p:spPr>
      </p:sp>
      <p:sp>
        <p:nvSpPr>
          <p:cNvPr id="764974" name="Text Box 46"/>
          <p:cNvSpPr txBox="1"/>
          <p:nvPr/>
        </p:nvSpPr>
        <p:spPr>
          <a:xfrm>
            <a:off x="7315200" y="2971800"/>
            <a:ext cx="2133600" cy="521970"/>
          </a:xfrm>
          <a:prstGeom prst="rect">
            <a:avLst/>
          </a:prstGeom>
          <a:noFill/>
          <a:ln w="9525">
            <a:noFill/>
          </a:ln>
        </p:spPr>
        <p:txBody>
          <a:bodyPr>
            <a:spAutoFit/>
          </a:bodyPr>
          <a:lstStyle/>
          <a:p>
            <a:pPr>
              <a:spcBef>
                <a:spcPct val="50000"/>
              </a:spcBef>
            </a:pPr>
            <a:r>
              <a:rPr lang="en-US" altLang="zh-CN" sz="2800" b="1" dirty="0">
                <a:solidFill>
                  <a:srgbClr val="FF6600"/>
                </a:solidFill>
                <a:latin typeface="Arial" panose="020B0604020202020204" pitchFamily="34" charset="0"/>
              </a:rPr>
              <a:t>B=P*Q</a:t>
            </a:r>
            <a:r>
              <a:rPr lang="zh-CN" altLang="en-US" sz="2800" b="1" baseline="-25000" dirty="0">
                <a:solidFill>
                  <a:srgbClr val="FF6600"/>
                </a:solidFill>
                <a:latin typeface="Arial" panose="020B0604020202020204" pitchFamily="34" charset="0"/>
              </a:rPr>
              <a:t>销</a:t>
            </a:r>
            <a:endParaRPr lang="en-US" altLang="zh-CN" sz="2800" b="1" baseline="-25000" dirty="0">
              <a:solidFill>
                <a:srgbClr val="FF6600"/>
              </a:solidFill>
              <a:latin typeface="Arial" panose="020B0604020202020204" pitchFamily="34" charset="0"/>
            </a:endParaRPr>
          </a:p>
        </p:txBody>
      </p:sp>
      <p:sp>
        <p:nvSpPr>
          <p:cNvPr id="33824" name="Text Box 49"/>
          <p:cNvSpPr txBox="1"/>
          <p:nvPr/>
        </p:nvSpPr>
        <p:spPr>
          <a:xfrm>
            <a:off x="1981200" y="2590800"/>
            <a:ext cx="1219200" cy="583565"/>
          </a:xfrm>
          <a:prstGeom prst="rect">
            <a:avLst/>
          </a:prstGeom>
          <a:noFill/>
          <a:ln w="9525">
            <a:noFill/>
          </a:ln>
        </p:spPr>
        <p:txBody>
          <a:bodyPr>
            <a:spAutoFit/>
          </a:bodyPr>
          <a:lstStyle/>
          <a:p>
            <a:pPr>
              <a:spcBef>
                <a:spcPct val="50000"/>
              </a:spcBef>
            </a:pPr>
            <a:r>
              <a:rPr lang="zh-CN" altLang="en-US" sz="3200" b="1" dirty="0">
                <a:latin typeface="Arial" panose="020B0604020202020204" pitchFamily="34" charset="0"/>
                <a:ea typeface="黑体" panose="02010609060101010101" pitchFamily="49" charset="-122"/>
              </a:rPr>
              <a:t>收入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4972"/>
                                        </p:tgtEl>
                                        <p:attrNameLst>
                                          <p:attrName>style.visibility</p:attrName>
                                        </p:attrNameLst>
                                      </p:cBhvr>
                                      <p:to>
                                        <p:strVal val="visible"/>
                                      </p:to>
                                    </p:set>
                                    <p:animEffect transition="in" filter="wipe(left)">
                                      <p:cBhvr>
                                        <p:cTn id="7" dur="500"/>
                                        <p:tgtEl>
                                          <p:spTgt spid="7649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64974">
                                            <p:txEl>
                                              <p:pRg st="0" end="0"/>
                                            </p:txEl>
                                          </p:spTgt>
                                        </p:tgtEl>
                                        <p:attrNameLst>
                                          <p:attrName>style.visibility</p:attrName>
                                        </p:attrNameLst>
                                      </p:cBhvr>
                                      <p:to>
                                        <p:strVal val="visible"/>
                                      </p:to>
                                    </p:set>
                                    <p:animEffect transition="in" filter="wipe(left)">
                                      <p:cBhvr>
                                        <p:cTn id="11" dur="500"/>
                                        <p:tgtEl>
                                          <p:spTgt spid="7649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74" grpId="0" build="p" advAuto="100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18</a:t>
            </a:fld>
            <a:endParaRPr lang="zh-CN" altLang="en-US" sz="1400" dirty="0"/>
          </a:p>
        </p:txBody>
      </p:sp>
      <p:sp>
        <p:nvSpPr>
          <p:cNvPr id="34819" name="Rectangle 2"/>
          <p:cNvSpPr>
            <a:spLocks noGrp="1" noRot="1"/>
          </p:cNvSpPr>
          <p:nvPr>
            <p:ph type="title"/>
          </p:nvPr>
        </p:nvSpPr>
        <p:spPr/>
        <p:txBody>
          <a:bodyPr vert="horz" wrap="square" lIns="91440" tIns="45720" rIns="91440" bIns="45720" anchor="ctr"/>
          <a:lstStyle/>
          <a:p>
            <a:pPr eaLnBrk="1" hangingPunct="1"/>
            <a:r>
              <a:rPr lang="zh-CN" altLang="en-US" dirty="0"/>
              <a:t>3、当盈亏平衡时</a:t>
            </a:r>
          </a:p>
        </p:txBody>
      </p:sp>
      <p:grpSp>
        <p:nvGrpSpPr>
          <p:cNvPr id="34820" name="Group 4"/>
          <p:cNvGrpSpPr/>
          <p:nvPr/>
        </p:nvGrpSpPr>
        <p:grpSpPr>
          <a:xfrm>
            <a:off x="2978150" y="1773238"/>
            <a:ext cx="6789738" cy="3951287"/>
            <a:chOff x="1440" y="174"/>
            <a:chExt cx="2460" cy="1782"/>
          </a:xfrm>
        </p:grpSpPr>
        <p:sp>
          <p:nvSpPr>
            <p:cNvPr id="34852" name="Line 5"/>
            <p:cNvSpPr/>
            <p:nvPr/>
          </p:nvSpPr>
          <p:spPr>
            <a:xfrm>
              <a:off x="1440" y="1248"/>
              <a:ext cx="23" cy="0"/>
            </a:xfrm>
            <a:prstGeom prst="line">
              <a:avLst/>
            </a:prstGeom>
            <a:ln w="41275" cap="flat" cmpd="sng">
              <a:solidFill>
                <a:srgbClr val="000000"/>
              </a:solidFill>
              <a:prstDash val="solid"/>
              <a:headEnd type="none" w="med" len="med"/>
              <a:tailEnd type="none" w="med" len="med"/>
            </a:ln>
          </p:spPr>
        </p:sp>
        <p:sp>
          <p:nvSpPr>
            <p:cNvPr id="34853" name="Line 6"/>
            <p:cNvSpPr/>
            <p:nvPr/>
          </p:nvSpPr>
          <p:spPr>
            <a:xfrm>
              <a:off x="1440" y="1596"/>
              <a:ext cx="23" cy="0"/>
            </a:xfrm>
            <a:prstGeom prst="line">
              <a:avLst/>
            </a:prstGeom>
            <a:ln w="41275" cap="flat" cmpd="sng">
              <a:solidFill>
                <a:srgbClr val="000000"/>
              </a:solidFill>
              <a:prstDash val="solid"/>
              <a:headEnd type="none" w="med" len="med"/>
              <a:tailEnd type="none" w="med" len="med"/>
            </a:ln>
          </p:spPr>
        </p:sp>
        <p:sp>
          <p:nvSpPr>
            <p:cNvPr id="34854" name="Freeform 7"/>
            <p:cNvSpPr/>
            <p:nvPr/>
          </p:nvSpPr>
          <p:spPr>
            <a:xfrm>
              <a:off x="1440" y="1950"/>
              <a:ext cx="2460" cy="6"/>
            </a:xfrm>
            <a:custGeom>
              <a:avLst/>
              <a:gdLst>
                <a:gd name="txL" fmla="*/ 0 w 2460"/>
                <a:gd name="txT" fmla="*/ 0 h 6"/>
                <a:gd name="txR" fmla="*/ 2460 w 2460"/>
                <a:gd name="txB" fmla="*/ 6 h 6"/>
              </a:gdLst>
              <a:ahLst/>
              <a:cxnLst>
                <a:cxn ang="0">
                  <a:pos x="0" y="2"/>
                </a:cxn>
                <a:cxn ang="0">
                  <a:pos x="2460" y="0"/>
                </a:cxn>
                <a:cxn ang="0">
                  <a:pos x="2448" y="6"/>
                </a:cxn>
              </a:cxnLst>
              <a:rect l="txL" t="txT" r="txR" b="txB"/>
              <a:pathLst>
                <a:path w="2460" h="6">
                  <a:moveTo>
                    <a:pt x="0" y="2"/>
                  </a:moveTo>
                  <a:lnTo>
                    <a:pt x="2460" y="0"/>
                  </a:lnTo>
                  <a:lnTo>
                    <a:pt x="2448" y="6"/>
                  </a:lnTo>
                </a:path>
              </a:pathLst>
            </a:custGeom>
            <a:noFill/>
            <a:ln w="41275" cap="sq" cmpd="sng">
              <a:solidFill>
                <a:srgbClr val="000000">
                  <a:alpha val="100000"/>
                </a:srgbClr>
              </a:solidFill>
              <a:prstDash val="solid"/>
              <a:round/>
              <a:headEnd type="none" w="med" len="med"/>
              <a:tailEnd type="triangle" w="med" len="med"/>
            </a:ln>
          </p:spPr>
          <p:txBody>
            <a:bodyPr/>
            <a:lstStyle/>
            <a:p>
              <a:endParaRPr lang="zh-CN" altLang="en-US"/>
            </a:p>
          </p:txBody>
        </p:sp>
        <p:sp>
          <p:nvSpPr>
            <p:cNvPr id="34855" name="Freeform 8"/>
            <p:cNvSpPr/>
            <p:nvPr/>
          </p:nvSpPr>
          <p:spPr>
            <a:xfrm>
              <a:off x="1440" y="174"/>
              <a:ext cx="1" cy="1778"/>
            </a:xfrm>
            <a:custGeom>
              <a:avLst/>
              <a:gdLst>
                <a:gd name="txL" fmla="*/ 0 w 1"/>
                <a:gd name="txT" fmla="*/ 0 h 1778"/>
                <a:gd name="txR" fmla="*/ 1 w 1"/>
                <a:gd name="txB" fmla="*/ 1778 h 1778"/>
              </a:gdLst>
              <a:ahLst/>
              <a:cxnLst>
                <a:cxn ang="0">
                  <a:pos x="0" y="0"/>
                </a:cxn>
                <a:cxn ang="0">
                  <a:pos x="1" y="1778"/>
                </a:cxn>
              </a:cxnLst>
              <a:rect l="txL" t="txT" r="txR" b="txB"/>
              <a:pathLst>
                <a:path w="1" h="1778">
                  <a:moveTo>
                    <a:pt x="0" y="0"/>
                  </a:moveTo>
                  <a:lnTo>
                    <a:pt x="1" y="1778"/>
                  </a:lnTo>
                </a:path>
              </a:pathLst>
            </a:custGeom>
            <a:noFill/>
            <a:ln w="41275" cap="sq" cmpd="sng">
              <a:solidFill>
                <a:srgbClr val="000000">
                  <a:alpha val="100000"/>
                </a:srgbClr>
              </a:solidFill>
              <a:prstDash val="solid"/>
              <a:round/>
              <a:headEnd type="triangle" w="med" len="med"/>
              <a:tailEnd type="none" w="med" len="med"/>
            </a:ln>
          </p:spPr>
          <p:txBody>
            <a:bodyPr/>
            <a:lstStyle/>
            <a:p>
              <a:endParaRPr lang="zh-CN" altLang="en-US"/>
            </a:p>
          </p:txBody>
        </p:sp>
        <p:sp>
          <p:nvSpPr>
            <p:cNvPr id="34856" name="Line 9"/>
            <p:cNvSpPr/>
            <p:nvPr/>
          </p:nvSpPr>
          <p:spPr>
            <a:xfrm>
              <a:off x="1606" y="1920"/>
              <a:ext cx="0" cy="23"/>
            </a:xfrm>
            <a:prstGeom prst="line">
              <a:avLst/>
            </a:prstGeom>
            <a:ln w="41275" cap="flat" cmpd="sng">
              <a:solidFill>
                <a:srgbClr val="000000"/>
              </a:solidFill>
              <a:prstDash val="solid"/>
              <a:headEnd type="none" w="med" len="med"/>
              <a:tailEnd type="none" w="med" len="med"/>
            </a:ln>
          </p:spPr>
        </p:sp>
        <p:sp>
          <p:nvSpPr>
            <p:cNvPr id="34857" name="Line 10"/>
            <p:cNvSpPr/>
            <p:nvPr/>
          </p:nvSpPr>
          <p:spPr>
            <a:xfrm>
              <a:off x="1785" y="1920"/>
              <a:ext cx="0" cy="23"/>
            </a:xfrm>
            <a:prstGeom prst="line">
              <a:avLst/>
            </a:prstGeom>
            <a:ln w="41275" cap="flat" cmpd="sng">
              <a:solidFill>
                <a:srgbClr val="000000"/>
              </a:solidFill>
              <a:prstDash val="solid"/>
              <a:headEnd type="none" w="med" len="med"/>
              <a:tailEnd type="none" w="med" len="med"/>
            </a:ln>
          </p:spPr>
        </p:sp>
        <p:sp>
          <p:nvSpPr>
            <p:cNvPr id="34858" name="Line 11"/>
            <p:cNvSpPr/>
            <p:nvPr/>
          </p:nvSpPr>
          <p:spPr>
            <a:xfrm>
              <a:off x="1951" y="1920"/>
              <a:ext cx="0" cy="23"/>
            </a:xfrm>
            <a:prstGeom prst="line">
              <a:avLst/>
            </a:prstGeom>
            <a:ln w="41275" cap="flat" cmpd="sng">
              <a:solidFill>
                <a:srgbClr val="000000"/>
              </a:solidFill>
              <a:prstDash val="solid"/>
              <a:headEnd type="none" w="med" len="med"/>
              <a:tailEnd type="none" w="med" len="med"/>
            </a:ln>
          </p:spPr>
        </p:sp>
        <p:sp>
          <p:nvSpPr>
            <p:cNvPr id="34859" name="Line 12"/>
            <p:cNvSpPr/>
            <p:nvPr/>
          </p:nvSpPr>
          <p:spPr>
            <a:xfrm>
              <a:off x="2130" y="1920"/>
              <a:ext cx="0" cy="23"/>
            </a:xfrm>
            <a:prstGeom prst="line">
              <a:avLst/>
            </a:prstGeom>
            <a:ln w="41275" cap="flat" cmpd="sng">
              <a:solidFill>
                <a:srgbClr val="000000"/>
              </a:solidFill>
              <a:prstDash val="solid"/>
              <a:headEnd type="none" w="med" len="med"/>
              <a:tailEnd type="none" w="med" len="med"/>
            </a:ln>
          </p:spPr>
        </p:sp>
        <p:sp>
          <p:nvSpPr>
            <p:cNvPr id="34860" name="Line 13"/>
            <p:cNvSpPr/>
            <p:nvPr/>
          </p:nvSpPr>
          <p:spPr>
            <a:xfrm>
              <a:off x="2296" y="1920"/>
              <a:ext cx="0" cy="23"/>
            </a:xfrm>
            <a:prstGeom prst="line">
              <a:avLst/>
            </a:prstGeom>
            <a:ln w="41275" cap="flat" cmpd="sng">
              <a:solidFill>
                <a:srgbClr val="000000"/>
              </a:solidFill>
              <a:prstDash val="solid"/>
              <a:headEnd type="none" w="med" len="med"/>
              <a:tailEnd type="none" w="med" len="med"/>
            </a:ln>
          </p:spPr>
        </p:sp>
        <p:sp>
          <p:nvSpPr>
            <p:cNvPr id="34861" name="Line 14"/>
            <p:cNvSpPr/>
            <p:nvPr/>
          </p:nvSpPr>
          <p:spPr>
            <a:xfrm>
              <a:off x="2469" y="1920"/>
              <a:ext cx="0" cy="23"/>
            </a:xfrm>
            <a:prstGeom prst="line">
              <a:avLst/>
            </a:prstGeom>
            <a:ln w="41275" cap="flat" cmpd="sng">
              <a:solidFill>
                <a:srgbClr val="000000"/>
              </a:solidFill>
              <a:prstDash val="solid"/>
              <a:headEnd type="none" w="med" len="med"/>
              <a:tailEnd type="none" w="med" len="med"/>
            </a:ln>
          </p:spPr>
        </p:sp>
        <p:sp>
          <p:nvSpPr>
            <p:cNvPr id="34862" name="Line 15"/>
            <p:cNvSpPr/>
            <p:nvPr/>
          </p:nvSpPr>
          <p:spPr>
            <a:xfrm>
              <a:off x="2635" y="1920"/>
              <a:ext cx="0" cy="23"/>
            </a:xfrm>
            <a:prstGeom prst="line">
              <a:avLst/>
            </a:prstGeom>
            <a:ln w="41275" cap="flat" cmpd="sng">
              <a:solidFill>
                <a:srgbClr val="000000"/>
              </a:solidFill>
              <a:prstDash val="solid"/>
              <a:headEnd type="none" w="med" len="med"/>
              <a:tailEnd type="none" w="med" len="med"/>
            </a:ln>
          </p:spPr>
        </p:sp>
        <p:sp>
          <p:nvSpPr>
            <p:cNvPr id="34863" name="Line 16"/>
            <p:cNvSpPr/>
            <p:nvPr/>
          </p:nvSpPr>
          <p:spPr>
            <a:xfrm>
              <a:off x="2807" y="1920"/>
              <a:ext cx="0" cy="23"/>
            </a:xfrm>
            <a:prstGeom prst="line">
              <a:avLst/>
            </a:prstGeom>
            <a:ln w="41275" cap="flat" cmpd="sng">
              <a:solidFill>
                <a:srgbClr val="000000"/>
              </a:solidFill>
              <a:prstDash val="solid"/>
              <a:headEnd type="none" w="med" len="med"/>
              <a:tailEnd type="none" w="med" len="med"/>
            </a:ln>
          </p:spPr>
        </p:sp>
        <p:sp>
          <p:nvSpPr>
            <p:cNvPr id="34864" name="Line 17"/>
            <p:cNvSpPr/>
            <p:nvPr/>
          </p:nvSpPr>
          <p:spPr>
            <a:xfrm>
              <a:off x="2979" y="1920"/>
              <a:ext cx="0" cy="23"/>
            </a:xfrm>
            <a:prstGeom prst="line">
              <a:avLst/>
            </a:prstGeom>
            <a:ln w="41275" cap="flat" cmpd="sng">
              <a:solidFill>
                <a:srgbClr val="000000"/>
              </a:solidFill>
              <a:prstDash val="solid"/>
              <a:headEnd type="none" w="med" len="med"/>
              <a:tailEnd type="none" w="med" len="med"/>
            </a:ln>
          </p:spPr>
        </p:sp>
        <p:sp>
          <p:nvSpPr>
            <p:cNvPr id="34865" name="Line 18"/>
            <p:cNvSpPr/>
            <p:nvPr/>
          </p:nvSpPr>
          <p:spPr>
            <a:xfrm>
              <a:off x="3146" y="1920"/>
              <a:ext cx="0" cy="23"/>
            </a:xfrm>
            <a:prstGeom prst="line">
              <a:avLst/>
            </a:prstGeom>
            <a:ln w="41275" cap="flat" cmpd="sng">
              <a:solidFill>
                <a:srgbClr val="000000"/>
              </a:solidFill>
              <a:prstDash val="solid"/>
              <a:headEnd type="none" w="med" len="med"/>
              <a:tailEnd type="none" w="med" len="med"/>
            </a:ln>
          </p:spPr>
        </p:sp>
      </p:grpSp>
      <p:sp>
        <p:nvSpPr>
          <p:cNvPr id="34821" name="Line 19"/>
          <p:cNvSpPr/>
          <p:nvPr/>
        </p:nvSpPr>
        <p:spPr>
          <a:xfrm>
            <a:off x="2978150" y="3316288"/>
            <a:ext cx="63500" cy="0"/>
          </a:xfrm>
          <a:prstGeom prst="line">
            <a:avLst/>
          </a:prstGeom>
          <a:ln w="41275" cap="flat" cmpd="sng">
            <a:solidFill>
              <a:srgbClr val="000000"/>
            </a:solidFill>
            <a:prstDash val="solid"/>
            <a:headEnd type="none" w="med" len="med"/>
            <a:tailEnd type="none" w="med" len="med"/>
          </a:ln>
        </p:spPr>
      </p:sp>
      <p:sp>
        <p:nvSpPr>
          <p:cNvPr id="34822" name="Line 20"/>
          <p:cNvSpPr/>
          <p:nvPr/>
        </p:nvSpPr>
        <p:spPr>
          <a:xfrm>
            <a:off x="2978150" y="2544763"/>
            <a:ext cx="63500" cy="0"/>
          </a:xfrm>
          <a:prstGeom prst="line">
            <a:avLst/>
          </a:prstGeom>
          <a:ln w="41275" cap="flat" cmpd="sng">
            <a:solidFill>
              <a:srgbClr val="000000"/>
            </a:solidFill>
            <a:prstDash val="solid"/>
            <a:headEnd type="none" w="med" len="med"/>
            <a:tailEnd type="none" w="med" len="med"/>
          </a:ln>
        </p:spPr>
      </p:sp>
      <p:sp>
        <p:nvSpPr>
          <p:cNvPr id="34823" name="Line 21"/>
          <p:cNvSpPr/>
          <p:nvPr/>
        </p:nvSpPr>
        <p:spPr>
          <a:xfrm>
            <a:off x="8145463" y="5632450"/>
            <a:ext cx="0" cy="50800"/>
          </a:xfrm>
          <a:prstGeom prst="line">
            <a:avLst/>
          </a:prstGeom>
          <a:ln w="41275" cap="flat" cmpd="sng">
            <a:solidFill>
              <a:srgbClr val="000000"/>
            </a:solidFill>
            <a:prstDash val="solid"/>
            <a:headEnd type="none" w="med" len="med"/>
            <a:tailEnd type="none" w="med" len="med"/>
          </a:ln>
        </p:spPr>
      </p:sp>
      <p:sp>
        <p:nvSpPr>
          <p:cNvPr id="34824" name="Line 22"/>
          <p:cNvSpPr/>
          <p:nvPr/>
        </p:nvSpPr>
        <p:spPr>
          <a:xfrm>
            <a:off x="8591550" y="5632450"/>
            <a:ext cx="0" cy="50800"/>
          </a:xfrm>
          <a:prstGeom prst="line">
            <a:avLst/>
          </a:prstGeom>
          <a:ln w="41275" cap="flat" cmpd="sng">
            <a:solidFill>
              <a:srgbClr val="000000"/>
            </a:solidFill>
            <a:prstDash val="solid"/>
            <a:headEnd type="none" w="med" len="med"/>
            <a:tailEnd type="none" w="med" len="med"/>
          </a:ln>
        </p:spPr>
      </p:sp>
      <p:sp>
        <p:nvSpPr>
          <p:cNvPr id="34825" name="Line 23"/>
          <p:cNvSpPr/>
          <p:nvPr/>
        </p:nvSpPr>
        <p:spPr>
          <a:xfrm>
            <a:off x="9039225" y="5632450"/>
            <a:ext cx="0" cy="50800"/>
          </a:xfrm>
          <a:prstGeom prst="line">
            <a:avLst/>
          </a:prstGeom>
          <a:ln w="41275" cap="flat" cmpd="sng">
            <a:solidFill>
              <a:srgbClr val="000000"/>
            </a:solidFill>
            <a:prstDash val="solid"/>
            <a:headEnd type="none" w="med" len="med"/>
            <a:tailEnd type="none" w="med" len="med"/>
          </a:ln>
        </p:spPr>
      </p:sp>
      <p:graphicFrame>
        <p:nvGraphicFramePr>
          <p:cNvPr id="34826" name="Object 24"/>
          <p:cNvGraphicFramePr>
            <a:graphicFrameLocks noChangeAspect="1"/>
          </p:cNvGraphicFramePr>
          <p:nvPr/>
        </p:nvGraphicFramePr>
        <p:xfrm>
          <a:off x="3376613" y="5719763"/>
          <a:ext cx="107950" cy="231775"/>
        </p:xfrm>
        <a:graphic>
          <a:graphicData uri="http://schemas.openxmlformats.org/presentationml/2006/ole">
            <mc:AlternateContent xmlns:mc="http://schemas.openxmlformats.org/markup-compatibility/2006">
              <mc:Choice xmlns:v="urn:schemas-microsoft-com:vml" Requires="v">
                <p:oleObj spid="_x0000_s6271" r:id="rId3" imgW="88900" imgH="164465" progId="Equation.3">
                  <p:embed/>
                </p:oleObj>
              </mc:Choice>
              <mc:Fallback>
                <p:oleObj r:id="rId3" imgW="88900" imgH="164465" progId="Equation.3">
                  <p:embed/>
                  <p:pic>
                    <p:nvPicPr>
                      <p:cNvPr id="0" name="图片 3083"/>
                      <p:cNvPicPr/>
                      <p:nvPr/>
                    </p:nvPicPr>
                    <p:blipFill>
                      <a:blip r:embed="rId4">
                        <a:lum bright="6000" contrast="6000"/>
                      </a:blip>
                      <a:stretch>
                        <a:fillRect/>
                      </a:stretch>
                    </p:blipFill>
                    <p:spPr>
                      <a:xfrm>
                        <a:off x="3376613" y="5719763"/>
                        <a:ext cx="107950" cy="231775"/>
                      </a:xfrm>
                      <a:prstGeom prst="rect">
                        <a:avLst/>
                      </a:prstGeom>
                      <a:noFill/>
                      <a:ln w="38100">
                        <a:noFill/>
                        <a:miter/>
                      </a:ln>
                    </p:spPr>
                  </p:pic>
                </p:oleObj>
              </mc:Fallback>
            </mc:AlternateContent>
          </a:graphicData>
        </a:graphic>
      </p:graphicFrame>
      <p:graphicFrame>
        <p:nvGraphicFramePr>
          <p:cNvPr id="34827" name="Object 25"/>
          <p:cNvGraphicFramePr>
            <a:graphicFrameLocks noChangeAspect="1"/>
          </p:cNvGraphicFramePr>
          <p:nvPr/>
        </p:nvGraphicFramePr>
        <p:xfrm>
          <a:off x="3822700" y="5724525"/>
          <a:ext cx="220663" cy="230188"/>
        </p:xfrm>
        <a:graphic>
          <a:graphicData uri="http://schemas.openxmlformats.org/presentationml/2006/ole">
            <mc:AlternateContent xmlns:mc="http://schemas.openxmlformats.org/markup-compatibility/2006">
              <mc:Choice xmlns:v="urn:schemas-microsoft-com:vml" Requires="v">
                <p:oleObj spid="_x0000_s6272" r:id="rId5" imgW="127000" imgH="165100" progId="Equation.3">
                  <p:embed/>
                </p:oleObj>
              </mc:Choice>
              <mc:Fallback>
                <p:oleObj r:id="rId5" imgW="127000" imgH="165100" progId="Equation.3">
                  <p:embed/>
                  <p:pic>
                    <p:nvPicPr>
                      <p:cNvPr id="0" name="图片 3076"/>
                      <p:cNvPicPr/>
                      <p:nvPr/>
                    </p:nvPicPr>
                    <p:blipFill>
                      <a:blip r:embed="rId6">
                        <a:lum bright="6000" contrast="6000"/>
                      </a:blip>
                      <a:stretch>
                        <a:fillRect/>
                      </a:stretch>
                    </p:blipFill>
                    <p:spPr>
                      <a:xfrm>
                        <a:off x="3822700" y="5724525"/>
                        <a:ext cx="220663" cy="230188"/>
                      </a:xfrm>
                      <a:prstGeom prst="rect">
                        <a:avLst/>
                      </a:prstGeom>
                      <a:noFill/>
                      <a:ln w="38100">
                        <a:noFill/>
                        <a:miter/>
                      </a:ln>
                    </p:spPr>
                  </p:pic>
                </p:oleObj>
              </mc:Fallback>
            </mc:AlternateContent>
          </a:graphicData>
        </a:graphic>
      </p:graphicFrame>
      <p:graphicFrame>
        <p:nvGraphicFramePr>
          <p:cNvPr id="34828" name="Object 26"/>
          <p:cNvGraphicFramePr>
            <a:graphicFrameLocks noChangeAspect="1"/>
          </p:cNvGraphicFramePr>
          <p:nvPr/>
        </p:nvGraphicFramePr>
        <p:xfrm>
          <a:off x="4286250" y="5730875"/>
          <a:ext cx="200025" cy="249238"/>
        </p:xfrm>
        <a:graphic>
          <a:graphicData uri="http://schemas.openxmlformats.org/presentationml/2006/ole">
            <mc:AlternateContent xmlns:mc="http://schemas.openxmlformats.org/markup-compatibility/2006">
              <mc:Choice xmlns:v="urn:schemas-microsoft-com:vml" Requires="v">
                <p:oleObj spid="_x0000_s6273" r:id="rId7" imgW="114300" imgH="177800" progId="Equation.3">
                  <p:embed/>
                </p:oleObj>
              </mc:Choice>
              <mc:Fallback>
                <p:oleObj r:id="rId7" imgW="114300" imgH="177800" progId="Equation.3">
                  <p:embed/>
                  <p:pic>
                    <p:nvPicPr>
                      <p:cNvPr id="0" name="图片 3128"/>
                      <p:cNvPicPr/>
                      <p:nvPr/>
                    </p:nvPicPr>
                    <p:blipFill>
                      <a:blip r:embed="rId8">
                        <a:lum bright="6000" contrast="6000"/>
                      </a:blip>
                      <a:stretch>
                        <a:fillRect/>
                      </a:stretch>
                    </p:blipFill>
                    <p:spPr>
                      <a:xfrm>
                        <a:off x="4286250" y="5730875"/>
                        <a:ext cx="200025" cy="249238"/>
                      </a:xfrm>
                      <a:prstGeom prst="rect">
                        <a:avLst/>
                      </a:prstGeom>
                      <a:noFill/>
                      <a:ln w="38100">
                        <a:noFill/>
                        <a:miter/>
                      </a:ln>
                    </p:spPr>
                  </p:pic>
                </p:oleObj>
              </mc:Fallback>
            </mc:AlternateContent>
          </a:graphicData>
        </a:graphic>
      </p:graphicFrame>
      <p:graphicFrame>
        <p:nvGraphicFramePr>
          <p:cNvPr id="34829" name="Object 27"/>
          <p:cNvGraphicFramePr>
            <a:graphicFrameLocks noChangeAspect="1"/>
          </p:cNvGraphicFramePr>
          <p:nvPr/>
        </p:nvGraphicFramePr>
        <p:xfrm>
          <a:off x="4751388" y="5727700"/>
          <a:ext cx="220662" cy="230188"/>
        </p:xfrm>
        <a:graphic>
          <a:graphicData uri="http://schemas.openxmlformats.org/presentationml/2006/ole">
            <mc:AlternateContent xmlns:mc="http://schemas.openxmlformats.org/markup-compatibility/2006">
              <mc:Choice xmlns:v="urn:schemas-microsoft-com:vml" Requires="v">
                <p:oleObj spid="_x0000_s6274" r:id="rId9" imgW="127000" imgH="165100" progId="Equation.3">
                  <p:embed/>
                </p:oleObj>
              </mc:Choice>
              <mc:Fallback>
                <p:oleObj r:id="rId9" imgW="127000" imgH="165100" progId="Equation.3">
                  <p:embed/>
                  <p:pic>
                    <p:nvPicPr>
                      <p:cNvPr id="0" name="图片 3127"/>
                      <p:cNvPicPr/>
                      <p:nvPr/>
                    </p:nvPicPr>
                    <p:blipFill>
                      <a:blip r:embed="rId10">
                        <a:lum bright="6000" contrast="6000"/>
                      </a:blip>
                      <a:stretch>
                        <a:fillRect/>
                      </a:stretch>
                    </p:blipFill>
                    <p:spPr>
                      <a:xfrm>
                        <a:off x="4751388" y="5727700"/>
                        <a:ext cx="220662" cy="230188"/>
                      </a:xfrm>
                      <a:prstGeom prst="rect">
                        <a:avLst/>
                      </a:prstGeom>
                      <a:noFill/>
                      <a:ln w="38100">
                        <a:noFill/>
                        <a:miter/>
                      </a:ln>
                    </p:spPr>
                  </p:pic>
                </p:oleObj>
              </mc:Fallback>
            </mc:AlternateContent>
          </a:graphicData>
        </a:graphic>
      </p:graphicFrame>
      <p:graphicFrame>
        <p:nvGraphicFramePr>
          <p:cNvPr id="34830" name="Object 28"/>
          <p:cNvGraphicFramePr>
            <a:graphicFrameLocks noChangeAspect="1"/>
          </p:cNvGraphicFramePr>
          <p:nvPr/>
        </p:nvGraphicFramePr>
        <p:xfrm>
          <a:off x="5230813" y="5724525"/>
          <a:ext cx="198437" cy="249238"/>
        </p:xfrm>
        <a:graphic>
          <a:graphicData uri="http://schemas.openxmlformats.org/presentationml/2006/ole">
            <mc:AlternateContent xmlns:mc="http://schemas.openxmlformats.org/markup-compatibility/2006">
              <mc:Choice xmlns:v="urn:schemas-microsoft-com:vml" Requires="v">
                <p:oleObj spid="_x0000_s6275" r:id="rId11" imgW="114300" imgH="177800" progId="Equation.3">
                  <p:embed/>
                </p:oleObj>
              </mc:Choice>
              <mc:Fallback>
                <p:oleObj r:id="rId11" imgW="114300" imgH="177800" progId="Equation.3">
                  <p:embed/>
                  <p:pic>
                    <p:nvPicPr>
                      <p:cNvPr id="0" name="图片 3126"/>
                      <p:cNvPicPr/>
                      <p:nvPr/>
                    </p:nvPicPr>
                    <p:blipFill>
                      <a:blip r:embed="rId12">
                        <a:lum bright="6000" contrast="6000"/>
                      </a:blip>
                      <a:stretch>
                        <a:fillRect/>
                      </a:stretch>
                    </p:blipFill>
                    <p:spPr>
                      <a:xfrm>
                        <a:off x="5230813" y="5724525"/>
                        <a:ext cx="198437" cy="249238"/>
                      </a:xfrm>
                      <a:prstGeom prst="rect">
                        <a:avLst/>
                      </a:prstGeom>
                      <a:noFill/>
                      <a:ln w="38100">
                        <a:noFill/>
                        <a:miter/>
                      </a:ln>
                    </p:spPr>
                  </p:pic>
                </p:oleObj>
              </mc:Fallback>
            </mc:AlternateContent>
          </a:graphicData>
        </a:graphic>
      </p:graphicFrame>
      <p:graphicFrame>
        <p:nvGraphicFramePr>
          <p:cNvPr id="34831" name="Object 29"/>
          <p:cNvGraphicFramePr>
            <a:graphicFrameLocks noChangeAspect="1"/>
          </p:cNvGraphicFramePr>
          <p:nvPr/>
        </p:nvGraphicFramePr>
        <p:xfrm>
          <a:off x="5678488" y="5724525"/>
          <a:ext cx="220662" cy="249238"/>
        </p:xfrm>
        <a:graphic>
          <a:graphicData uri="http://schemas.openxmlformats.org/presentationml/2006/ole">
            <mc:AlternateContent xmlns:mc="http://schemas.openxmlformats.org/markup-compatibility/2006">
              <mc:Choice xmlns:v="urn:schemas-microsoft-com:vml" Requires="v">
                <p:oleObj spid="_x0000_s6276" r:id="rId13" imgW="127000" imgH="177165" progId="Equation.3">
                  <p:embed/>
                </p:oleObj>
              </mc:Choice>
              <mc:Fallback>
                <p:oleObj r:id="rId13" imgW="127000" imgH="177165" progId="Equation.3">
                  <p:embed/>
                  <p:pic>
                    <p:nvPicPr>
                      <p:cNvPr id="0" name="图片 3125"/>
                      <p:cNvPicPr/>
                      <p:nvPr/>
                    </p:nvPicPr>
                    <p:blipFill>
                      <a:blip r:embed="rId14">
                        <a:lum bright="6000" contrast="6000"/>
                      </a:blip>
                      <a:stretch>
                        <a:fillRect/>
                      </a:stretch>
                    </p:blipFill>
                    <p:spPr>
                      <a:xfrm>
                        <a:off x="5678488" y="5724525"/>
                        <a:ext cx="220662" cy="249238"/>
                      </a:xfrm>
                      <a:prstGeom prst="rect">
                        <a:avLst/>
                      </a:prstGeom>
                      <a:noFill/>
                      <a:ln w="38100">
                        <a:noFill/>
                        <a:miter/>
                      </a:ln>
                    </p:spPr>
                  </p:pic>
                </p:oleObj>
              </mc:Fallback>
            </mc:AlternateContent>
          </a:graphicData>
        </a:graphic>
      </p:graphicFrame>
      <p:graphicFrame>
        <p:nvGraphicFramePr>
          <p:cNvPr id="34832" name="Object 30"/>
          <p:cNvGraphicFramePr>
            <a:graphicFrameLocks noChangeAspect="1"/>
          </p:cNvGraphicFramePr>
          <p:nvPr/>
        </p:nvGraphicFramePr>
        <p:xfrm>
          <a:off x="6124575" y="5738813"/>
          <a:ext cx="220663" cy="247650"/>
        </p:xfrm>
        <a:graphic>
          <a:graphicData uri="http://schemas.openxmlformats.org/presentationml/2006/ole">
            <mc:AlternateContent xmlns:mc="http://schemas.openxmlformats.org/markup-compatibility/2006">
              <mc:Choice xmlns:v="urn:schemas-microsoft-com:vml" Requires="v">
                <p:oleObj spid="_x0000_s6277" r:id="rId15" imgW="127000" imgH="177165" progId="Equation.3">
                  <p:embed/>
                </p:oleObj>
              </mc:Choice>
              <mc:Fallback>
                <p:oleObj r:id="rId15" imgW="127000" imgH="177165" progId="Equation.3">
                  <p:embed/>
                  <p:pic>
                    <p:nvPicPr>
                      <p:cNvPr id="0" name="图片 3124"/>
                      <p:cNvPicPr/>
                      <p:nvPr/>
                    </p:nvPicPr>
                    <p:blipFill>
                      <a:blip r:embed="rId16">
                        <a:lum bright="6000" contrast="6000"/>
                      </a:blip>
                      <a:stretch>
                        <a:fillRect/>
                      </a:stretch>
                    </p:blipFill>
                    <p:spPr>
                      <a:xfrm>
                        <a:off x="6124575" y="5738813"/>
                        <a:ext cx="220663" cy="247650"/>
                      </a:xfrm>
                      <a:prstGeom prst="rect">
                        <a:avLst/>
                      </a:prstGeom>
                      <a:noFill/>
                      <a:ln w="38100">
                        <a:noFill/>
                        <a:miter/>
                      </a:ln>
                    </p:spPr>
                  </p:pic>
                </p:oleObj>
              </mc:Fallback>
            </mc:AlternateContent>
          </a:graphicData>
        </a:graphic>
      </p:graphicFrame>
      <p:graphicFrame>
        <p:nvGraphicFramePr>
          <p:cNvPr id="34833" name="Object 31"/>
          <p:cNvGraphicFramePr>
            <a:graphicFrameLocks noChangeAspect="1"/>
          </p:cNvGraphicFramePr>
          <p:nvPr/>
        </p:nvGraphicFramePr>
        <p:xfrm>
          <a:off x="6638925" y="5730875"/>
          <a:ext cx="198438" cy="249238"/>
        </p:xfrm>
        <a:graphic>
          <a:graphicData uri="http://schemas.openxmlformats.org/presentationml/2006/ole">
            <mc:AlternateContent xmlns:mc="http://schemas.openxmlformats.org/markup-compatibility/2006">
              <mc:Choice xmlns:v="urn:schemas-microsoft-com:vml" Requires="v">
                <p:oleObj spid="_x0000_s6278" r:id="rId17" imgW="114300" imgH="177800" progId="Equation.3">
                  <p:embed/>
                </p:oleObj>
              </mc:Choice>
              <mc:Fallback>
                <p:oleObj r:id="rId17" imgW="114300" imgH="177800" progId="Equation.3">
                  <p:embed/>
                  <p:pic>
                    <p:nvPicPr>
                      <p:cNvPr id="0" name="图片 3123"/>
                      <p:cNvPicPr/>
                      <p:nvPr/>
                    </p:nvPicPr>
                    <p:blipFill>
                      <a:blip r:embed="rId18">
                        <a:lum bright="6000" contrast="6000"/>
                      </a:blip>
                      <a:stretch>
                        <a:fillRect/>
                      </a:stretch>
                    </p:blipFill>
                    <p:spPr>
                      <a:xfrm>
                        <a:off x="6638925" y="5730875"/>
                        <a:ext cx="198438" cy="249238"/>
                      </a:xfrm>
                      <a:prstGeom prst="rect">
                        <a:avLst/>
                      </a:prstGeom>
                      <a:noFill/>
                      <a:ln w="38100">
                        <a:noFill/>
                        <a:miter/>
                      </a:ln>
                    </p:spPr>
                  </p:pic>
                </p:oleObj>
              </mc:Fallback>
            </mc:AlternateContent>
          </a:graphicData>
        </a:graphic>
      </p:graphicFrame>
      <p:graphicFrame>
        <p:nvGraphicFramePr>
          <p:cNvPr id="34834" name="Object 33"/>
          <p:cNvGraphicFramePr>
            <a:graphicFrameLocks noChangeAspect="1"/>
          </p:cNvGraphicFramePr>
          <p:nvPr/>
        </p:nvGraphicFramePr>
        <p:xfrm>
          <a:off x="7099300" y="5730875"/>
          <a:ext cx="198438" cy="249238"/>
        </p:xfrm>
        <a:graphic>
          <a:graphicData uri="http://schemas.openxmlformats.org/presentationml/2006/ole">
            <mc:AlternateContent xmlns:mc="http://schemas.openxmlformats.org/markup-compatibility/2006">
              <mc:Choice xmlns:v="urn:schemas-microsoft-com:vml" Requires="v">
                <p:oleObj spid="_x0000_s6279" r:id="rId19" imgW="114300" imgH="177800" progId="Equation.3">
                  <p:embed/>
                </p:oleObj>
              </mc:Choice>
              <mc:Fallback>
                <p:oleObj r:id="rId19" imgW="114300" imgH="177800" progId="Equation.3">
                  <p:embed/>
                  <p:pic>
                    <p:nvPicPr>
                      <p:cNvPr id="0" name="图片 3122"/>
                      <p:cNvPicPr/>
                      <p:nvPr/>
                    </p:nvPicPr>
                    <p:blipFill>
                      <a:blip r:embed="rId20">
                        <a:lum bright="6000" contrast="6000"/>
                      </a:blip>
                      <a:stretch>
                        <a:fillRect/>
                      </a:stretch>
                    </p:blipFill>
                    <p:spPr>
                      <a:xfrm>
                        <a:off x="7099300" y="5730875"/>
                        <a:ext cx="198438" cy="249238"/>
                      </a:xfrm>
                      <a:prstGeom prst="rect">
                        <a:avLst/>
                      </a:prstGeom>
                      <a:noFill/>
                      <a:ln w="38100">
                        <a:noFill/>
                        <a:miter/>
                      </a:ln>
                    </p:spPr>
                  </p:pic>
                </p:oleObj>
              </mc:Fallback>
            </mc:AlternateContent>
          </a:graphicData>
        </a:graphic>
      </p:graphicFrame>
      <p:graphicFrame>
        <p:nvGraphicFramePr>
          <p:cNvPr id="34835" name="Object 34"/>
          <p:cNvGraphicFramePr>
            <a:graphicFrameLocks noChangeAspect="1"/>
          </p:cNvGraphicFramePr>
          <p:nvPr/>
        </p:nvGraphicFramePr>
        <p:xfrm>
          <a:off x="7502525" y="5727700"/>
          <a:ext cx="306388" cy="247650"/>
        </p:xfrm>
        <a:graphic>
          <a:graphicData uri="http://schemas.openxmlformats.org/presentationml/2006/ole">
            <mc:AlternateContent xmlns:mc="http://schemas.openxmlformats.org/markup-compatibility/2006">
              <mc:Choice xmlns:v="urn:schemas-microsoft-com:vml" Requires="v">
                <p:oleObj spid="_x0000_s6280" r:id="rId21" imgW="177800" imgH="177800" progId="Equation.3">
                  <p:embed/>
                </p:oleObj>
              </mc:Choice>
              <mc:Fallback>
                <p:oleObj r:id="rId21" imgW="177800" imgH="177800" progId="Equation.3">
                  <p:embed/>
                  <p:pic>
                    <p:nvPicPr>
                      <p:cNvPr id="0" name="图片 3121"/>
                      <p:cNvPicPr/>
                      <p:nvPr/>
                    </p:nvPicPr>
                    <p:blipFill>
                      <a:blip r:embed="rId22">
                        <a:lum bright="6000" contrast="6000"/>
                      </a:blip>
                      <a:stretch>
                        <a:fillRect/>
                      </a:stretch>
                    </p:blipFill>
                    <p:spPr>
                      <a:xfrm>
                        <a:off x="7502525" y="5727700"/>
                        <a:ext cx="306388" cy="247650"/>
                      </a:xfrm>
                      <a:prstGeom prst="rect">
                        <a:avLst/>
                      </a:prstGeom>
                      <a:noFill/>
                      <a:ln w="38100">
                        <a:noFill/>
                        <a:miter/>
                      </a:ln>
                    </p:spPr>
                  </p:pic>
                </p:oleObj>
              </mc:Fallback>
            </mc:AlternateContent>
          </a:graphicData>
        </a:graphic>
      </p:graphicFrame>
      <p:graphicFrame>
        <p:nvGraphicFramePr>
          <p:cNvPr id="34836" name="Object 35"/>
          <p:cNvGraphicFramePr>
            <a:graphicFrameLocks noChangeAspect="1"/>
          </p:cNvGraphicFramePr>
          <p:nvPr/>
        </p:nvGraphicFramePr>
        <p:xfrm>
          <a:off x="7974013" y="5718175"/>
          <a:ext cx="287337" cy="230188"/>
        </p:xfrm>
        <a:graphic>
          <a:graphicData uri="http://schemas.openxmlformats.org/presentationml/2006/ole">
            <mc:AlternateContent xmlns:mc="http://schemas.openxmlformats.org/markup-compatibility/2006">
              <mc:Choice xmlns:v="urn:schemas-microsoft-com:vml" Requires="v">
                <p:oleObj spid="_x0000_s6281" r:id="rId23" imgW="165100" imgH="165100" progId="Equation.3">
                  <p:embed/>
                </p:oleObj>
              </mc:Choice>
              <mc:Fallback>
                <p:oleObj r:id="rId23" imgW="165100" imgH="165100" progId="Equation.3">
                  <p:embed/>
                  <p:pic>
                    <p:nvPicPr>
                      <p:cNvPr id="0" name="图片 3120"/>
                      <p:cNvPicPr/>
                      <p:nvPr/>
                    </p:nvPicPr>
                    <p:blipFill>
                      <a:blip r:embed="rId24">
                        <a:lum bright="6000" contrast="6000"/>
                      </a:blip>
                      <a:stretch>
                        <a:fillRect/>
                      </a:stretch>
                    </p:blipFill>
                    <p:spPr>
                      <a:xfrm>
                        <a:off x="7974013" y="5718175"/>
                        <a:ext cx="287337" cy="230188"/>
                      </a:xfrm>
                      <a:prstGeom prst="rect">
                        <a:avLst/>
                      </a:prstGeom>
                      <a:noFill/>
                      <a:ln w="38100">
                        <a:noFill/>
                        <a:miter/>
                      </a:ln>
                    </p:spPr>
                  </p:pic>
                </p:oleObj>
              </mc:Fallback>
            </mc:AlternateContent>
          </a:graphicData>
        </a:graphic>
      </p:graphicFrame>
      <p:graphicFrame>
        <p:nvGraphicFramePr>
          <p:cNvPr id="34837" name="Object 36"/>
          <p:cNvGraphicFramePr>
            <a:graphicFrameLocks noChangeAspect="1"/>
          </p:cNvGraphicFramePr>
          <p:nvPr/>
        </p:nvGraphicFramePr>
        <p:xfrm>
          <a:off x="8410575" y="5730875"/>
          <a:ext cx="307975" cy="231775"/>
        </p:xfrm>
        <a:graphic>
          <a:graphicData uri="http://schemas.openxmlformats.org/presentationml/2006/ole">
            <mc:AlternateContent xmlns:mc="http://schemas.openxmlformats.org/markup-compatibility/2006">
              <mc:Choice xmlns:v="urn:schemas-microsoft-com:vml" Requires="v">
                <p:oleObj spid="_x0000_s6282" r:id="rId25" imgW="177800" imgH="165100" progId="Equation.3">
                  <p:embed/>
                </p:oleObj>
              </mc:Choice>
              <mc:Fallback>
                <p:oleObj r:id="rId25" imgW="177800" imgH="165100" progId="Equation.3">
                  <p:embed/>
                  <p:pic>
                    <p:nvPicPr>
                      <p:cNvPr id="0" name="图片 3119"/>
                      <p:cNvPicPr/>
                      <p:nvPr/>
                    </p:nvPicPr>
                    <p:blipFill>
                      <a:blip r:embed="rId26">
                        <a:lum bright="6000" contrast="6000"/>
                      </a:blip>
                      <a:stretch>
                        <a:fillRect/>
                      </a:stretch>
                    </p:blipFill>
                    <p:spPr>
                      <a:xfrm>
                        <a:off x="8410575" y="5730875"/>
                        <a:ext cx="307975" cy="231775"/>
                      </a:xfrm>
                      <a:prstGeom prst="rect">
                        <a:avLst/>
                      </a:prstGeom>
                      <a:noFill/>
                      <a:ln w="38100">
                        <a:noFill/>
                        <a:miter/>
                      </a:ln>
                    </p:spPr>
                  </p:pic>
                </p:oleObj>
              </mc:Fallback>
            </mc:AlternateContent>
          </a:graphicData>
        </a:graphic>
      </p:graphicFrame>
      <p:graphicFrame>
        <p:nvGraphicFramePr>
          <p:cNvPr id="34838" name="Object 37"/>
          <p:cNvGraphicFramePr>
            <a:graphicFrameLocks noChangeAspect="1"/>
          </p:cNvGraphicFramePr>
          <p:nvPr/>
        </p:nvGraphicFramePr>
        <p:xfrm>
          <a:off x="8912225" y="5713413"/>
          <a:ext cx="309563" cy="249237"/>
        </p:xfrm>
        <a:graphic>
          <a:graphicData uri="http://schemas.openxmlformats.org/presentationml/2006/ole">
            <mc:AlternateContent xmlns:mc="http://schemas.openxmlformats.org/markup-compatibility/2006">
              <mc:Choice xmlns:v="urn:schemas-microsoft-com:vml" Requires="v">
                <p:oleObj spid="_x0000_s6283" r:id="rId27" imgW="177800" imgH="177800" progId="Equation.3">
                  <p:embed/>
                </p:oleObj>
              </mc:Choice>
              <mc:Fallback>
                <p:oleObj r:id="rId27" imgW="177800" imgH="177800" progId="Equation.3">
                  <p:embed/>
                  <p:pic>
                    <p:nvPicPr>
                      <p:cNvPr id="0" name="图片 3118"/>
                      <p:cNvPicPr/>
                      <p:nvPr/>
                    </p:nvPicPr>
                    <p:blipFill>
                      <a:blip r:embed="rId28">
                        <a:lum bright="6000" contrast="6000"/>
                      </a:blip>
                      <a:stretch>
                        <a:fillRect/>
                      </a:stretch>
                    </p:blipFill>
                    <p:spPr>
                      <a:xfrm>
                        <a:off x="8912225" y="5713413"/>
                        <a:ext cx="309563" cy="249237"/>
                      </a:xfrm>
                      <a:prstGeom prst="rect">
                        <a:avLst/>
                      </a:prstGeom>
                      <a:noFill/>
                      <a:ln w="38100">
                        <a:noFill/>
                        <a:miter/>
                      </a:ln>
                    </p:spPr>
                  </p:pic>
                </p:oleObj>
              </mc:Fallback>
            </mc:AlternateContent>
          </a:graphicData>
        </a:graphic>
      </p:graphicFrame>
      <p:graphicFrame>
        <p:nvGraphicFramePr>
          <p:cNvPr id="34839" name="Object 38"/>
          <p:cNvGraphicFramePr>
            <a:graphicFrameLocks noChangeAspect="1"/>
          </p:cNvGraphicFramePr>
          <p:nvPr/>
        </p:nvGraphicFramePr>
        <p:xfrm>
          <a:off x="2438400" y="2349500"/>
          <a:ext cx="485775" cy="333375"/>
        </p:xfrm>
        <a:graphic>
          <a:graphicData uri="http://schemas.openxmlformats.org/presentationml/2006/ole">
            <mc:AlternateContent xmlns:mc="http://schemas.openxmlformats.org/markup-compatibility/2006">
              <mc:Choice xmlns:v="urn:schemas-microsoft-com:vml" Requires="v">
                <p:oleObj spid="_x0000_s6284" r:id="rId29" imgW="279400" imgH="177800" progId="Equation.3">
                  <p:embed/>
                </p:oleObj>
              </mc:Choice>
              <mc:Fallback>
                <p:oleObj r:id="rId29" imgW="279400" imgH="177800" progId="Equation.3">
                  <p:embed/>
                  <p:pic>
                    <p:nvPicPr>
                      <p:cNvPr id="0" name="图片 3117"/>
                      <p:cNvPicPr/>
                      <p:nvPr/>
                    </p:nvPicPr>
                    <p:blipFill>
                      <a:blip r:embed="rId30">
                        <a:lum bright="6000" contrast="6000"/>
                      </a:blip>
                      <a:stretch>
                        <a:fillRect/>
                      </a:stretch>
                    </p:blipFill>
                    <p:spPr>
                      <a:xfrm>
                        <a:off x="2438400" y="2349500"/>
                        <a:ext cx="485775" cy="333375"/>
                      </a:xfrm>
                      <a:prstGeom prst="rect">
                        <a:avLst/>
                      </a:prstGeom>
                      <a:noFill/>
                      <a:ln w="38100">
                        <a:noFill/>
                        <a:miter/>
                      </a:ln>
                    </p:spPr>
                  </p:pic>
                </p:oleObj>
              </mc:Fallback>
            </mc:AlternateContent>
          </a:graphicData>
        </a:graphic>
      </p:graphicFrame>
      <p:graphicFrame>
        <p:nvGraphicFramePr>
          <p:cNvPr id="34840" name="Object 39"/>
          <p:cNvGraphicFramePr>
            <a:graphicFrameLocks noChangeAspect="1"/>
          </p:cNvGraphicFramePr>
          <p:nvPr/>
        </p:nvGraphicFramePr>
        <p:xfrm>
          <a:off x="2449513" y="3141663"/>
          <a:ext cx="463550" cy="306387"/>
        </p:xfrm>
        <a:graphic>
          <a:graphicData uri="http://schemas.openxmlformats.org/presentationml/2006/ole">
            <mc:AlternateContent xmlns:mc="http://schemas.openxmlformats.org/markup-compatibility/2006">
              <mc:Choice xmlns:v="urn:schemas-microsoft-com:vml" Requires="v">
                <p:oleObj spid="_x0000_s6285" r:id="rId31" imgW="266065" imgH="177800" progId="Equation.3">
                  <p:embed/>
                </p:oleObj>
              </mc:Choice>
              <mc:Fallback>
                <p:oleObj r:id="rId31" imgW="266065" imgH="177800" progId="Equation.3">
                  <p:embed/>
                  <p:pic>
                    <p:nvPicPr>
                      <p:cNvPr id="0" name="图片 3116"/>
                      <p:cNvPicPr/>
                      <p:nvPr/>
                    </p:nvPicPr>
                    <p:blipFill>
                      <a:blip r:embed="rId32">
                        <a:lum bright="6000" contrast="6000"/>
                      </a:blip>
                      <a:stretch>
                        <a:fillRect/>
                      </a:stretch>
                    </p:blipFill>
                    <p:spPr>
                      <a:xfrm>
                        <a:off x="2449513" y="3141663"/>
                        <a:ext cx="463550" cy="306387"/>
                      </a:xfrm>
                      <a:prstGeom prst="rect">
                        <a:avLst/>
                      </a:prstGeom>
                      <a:noFill/>
                      <a:ln w="38100">
                        <a:noFill/>
                        <a:miter/>
                      </a:ln>
                    </p:spPr>
                  </p:pic>
                </p:oleObj>
              </mc:Fallback>
            </mc:AlternateContent>
          </a:graphicData>
        </a:graphic>
      </p:graphicFrame>
      <p:graphicFrame>
        <p:nvGraphicFramePr>
          <p:cNvPr id="34841" name="Object 40"/>
          <p:cNvGraphicFramePr>
            <a:graphicFrameLocks noChangeAspect="1"/>
          </p:cNvGraphicFramePr>
          <p:nvPr/>
        </p:nvGraphicFramePr>
        <p:xfrm>
          <a:off x="2424113" y="3933825"/>
          <a:ext cx="485775" cy="342900"/>
        </p:xfrm>
        <a:graphic>
          <a:graphicData uri="http://schemas.openxmlformats.org/presentationml/2006/ole">
            <mc:AlternateContent xmlns:mc="http://schemas.openxmlformats.org/markup-compatibility/2006">
              <mc:Choice xmlns:v="urn:schemas-microsoft-com:vml" Requires="v">
                <p:oleObj spid="_x0000_s6286" r:id="rId33" imgW="279400" imgH="177800" progId="Equation.3">
                  <p:embed/>
                </p:oleObj>
              </mc:Choice>
              <mc:Fallback>
                <p:oleObj r:id="rId33" imgW="279400" imgH="177800" progId="Equation.3">
                  <p:embed/>
                  <p:pic>
                    <p:nvPicPr>
                      <p:cNvPr id="0" name="图片 3115"/>
                      <p:cNvPicPr/>
                      <p:nvPr/>
                    </p:nvPicPr>
                    <p:blipFill>
                      <a:blip r:embed="rId34">
                        <a:lum bright="6000" contrast="6000"/>
                      </a:blip>
                      <a:stretch>
                        <a:fillRect/>
                      </a:stretch>
                    </p:blipFill>
                    <p:spPr>
                      <a:xfrm>
                        <a:off x="2424113" y="3933825"/>
                        <a:ext cx="485775" cy="342900"/>
                      </a:xfrm>
                      <a:prstGeom prst="rect">
                        <a:avLst/>
                      </a:prstGeom>
                      <a:noFill/>
                      <a:ln w="38100">
                        <a:noFill/>
                        <a:miter/>
                      </a:ln>
                    </p:spPr>
                  </p:pic>
                </p:oleObj>
              </mc:Fallback>
            </mc:AlternateContent>
          </a:graphicData>
        </a:graphic>
      </p:graphicFrame>
      <p:graphicFrame>
        <p:nvGraphicFramePr>
          <p:cNvPr id="34842" name="Object 41"/>
          <p:cNvGraphicFramePr>
            <a:graphicFrameLocks noChangeAspect="1"/>
          </p:cNvGraphicFramePr>
          <p:nvPr/>
        </p:nvGraphicFramePr>
        <p:xfrm>
          <a:off x="2465388" y="4724400"/>
          <a:ext cx="441325" cy="338138"/>
        </p:xfrm>
        <a:graphic>
          <a:graphicData uri="http://schemas.openxmlformats.org/presentationml/2006/ole">
            <mc:AlternateContent xmlns:mc="http://schemas.openxmlformats.org/markup-compatibility/2006">
              <mc:Choice xmlns:v="urn:schemas-microsoft-com:vml" Requires="v">
                <p:oleObj spid="_x0000_s6287" r:id="rId35" imgW="253365" imgH="177800" progId="Equation.3">
                  <p:embed/>
                </p:oleObj>
              </mc:Choice>
              <mc:Fallback>
                <p:oleObj r:id="rId35" imgW="253365" imgH="177800" progId="Equation.3">
                  <p:embed/>
                  <p:pic>
                    <p:nvPicPr>
                      <p:cNvPr id="0" name="图片 3114"/>
                      <p:cNvPicPr/>
                      <p:nvPr/>
                    </p:nvPicPr>
                    <p:blipFill>
                      <a:blip r:embed="rId36">
                        <a:lum bright="6000" contrast="6000"/>
                      </a:blip>
                      <a:stretch>
                        <a:fillRect/>
                      </a:stretch>
                    </p:blipFill>
                    <p:spPr>
                      <a:xfrm>
                        <a:off x="2465388" y="4724400"/>
                        <a:ext cx="441325" cy="338138"/>
                      </a:xfrm>
                      <a:prstGeom prst="rect">
                        <a:avLst/>
                      </a:prstGeom>
                      <a:noFill/>
                      <a:ln w="38100">
                        <a:noFill/>
                        <a:miter/>
                      </a:ln>
                    </p:spPr>
                  </p:pic>
                </p:oleObj>
              </mc:Fallback>
            </mc:AlternateContent>
          </a:graphicData>
        </a:graphic>
      </p:graphicFrame>
      <p:graphicFrame>
        <p:nvGraphicFramePr>
          <p:cNvPr id="34843" name="Object 42"/>
          <p:cNvGraphicFramePr>
            <a:graphicFrameLocks noChangeAspect="1"/>
          </p:cNvGraphicFramePr>
          <p:nvPr/>
        </p:nvGraphicFramePr>
        <p:xfrm>
          <a:off x="2603500" y="5694363"/>
          <a:ext cx="220663" cy="247650"/>
        </p:xfrm>
        <a:graphic>
          <a:graphicData uri="http://schemas.openxmlformats.org/presentationml/2006/ole">
            <mc:AlternateContent xmlns:mc="http://schemas.openxmlformats.org/markup-compatibility/2006">
              <mc:Choice xmlns:v="urn:schemas-microsoft-com:vml" Requires="v">
                <p:oleObj spid="_x0000_s6288" r:id="rId37" imgW="127000" imgH="177165" progId="Equation.3">
                  <p:embed/>
                </p:oleObj>
              </mc:Choice>
              <mc:Fallback>
                <p:oleObj r:id="rId37" imgW="127000" imgH="177165" progId="Equation.3">
                  <p:embed/>
                  <p:pic>
                    <p:nvPicPr>
                      <p:cNvPr id="0" name="图片 3113"/>
                      <p:cNvPicPr/>
                      <p:nvPr/>
                    </p:nvPicPr>
                    <p:blipFill>
                      <a:blip r:embed="rId38">
                        <a:lum bright="6000" contrast="6000"/>
                      </a:blip>
                      <a:stretch>
                        <a:fillRect/>
                      </a:stretch>
                    </p:blipFill>
                    <p:spPr>
                      <a:xfrm>
                        <a:off x="2603500" y="5694363"/>
                        <a:ext cx="220663" cy="247650"/>
                      </a:xfrm>
                      <a:prstGeom prst="rect">
                        <a:avLst/>
                      </a:prstGeom>
                      <a:noFill/>
                      <a:ln w="38100">
                        <a:noFill/>
                        <a:miter/>
                      </a:ln>
                    </p:spPr>
                  </p:pic>
                </p:oleObj>
              </mc:Fallback>
            </mc:AlternateContent>
          </a:graphicData>
        </a:graphic>
      </p:graphicFrame>
      <p:sp>
        <p:nvSpPr>
          <p:cNvPr id="765995" name="Line 43"/>
          <p:cNvSpPr/>
          <p:nvPr/>
        </p:nvSpPr>
        <p:spPr>
          <a:xfrm flipV="1">
            <a:off x="2971800" y="2667000"/>
            <a:ext cx="4876800" cy="2286000"/>
          </a:xfrm>
          <a:prstGeom prst="line">
            <a:avLst/>
          </a:prstGeom>
          <a:ln w="38100" cap="flat" cmpd="sng">
            <a:solidFill>
              <a:schemeClr val="hlink"/>
            </a:solidFill>
            <a:prstDash val="solid"/>
            <a:headEnd type="none" w="med" len="med"/>
            <a:tailEnd type="none" w="med" len="med"/>
          </a:ln>
        </p:spPr>
      </p:sp>
      <p:sp>
        <p:nvSpPr>
          <p:cNvPr id="765997" name="Text Box 45"/>
          <p:cNvSpPr txBox="1"/>
          <p:nvPr/>
        </p:nvSpPr>
        <p:spPr>
          <a:xfrm>
            <a:off x="7772400" y="2514600"/>
            <a:ext cx="2743200" cy="460375"/>
          </a:xfrm>
          <a:prstGeom prst="rect">
            <a:avLst/>
          </a:prstGeom>
          <a:noFill/>
          <a:ln w="9525">
            <a:noFill/>
          </a:ln>
        </p:spPr>
        <p:txBody>
          <a:bodyPr>
            <a:spAutoFit/>
          </a:bodyPr>
          <a:lstStyle/>
          <a:p>
            <a:pPr>
              <a:spcBef>
                <a:spcPct val="50000"/>
              </a:spcBef>
            </a:pPr>
            <a:r>
              <a:rPr lang="en-US" altLang="zh-CN" sz="2400" b="1" dirty="0">
                <a:solidFill>
                  <a:schemeClr val="hlink"/>
                </a:solidFill>
                <a:latin typeface="Arial" panose="020B0604020202020204" pitchFamily="34" charset="0"/>
              </a:rPr>
              <a:t>C＝ </a:t>
            </a:r>
            <a:r>
              <a:rPr lang="en-US" altLang="zh-CN" sz="2400" b="1" dirty="0">
                <a:solidFill>
                  <a:srgbClr val="FF0000"/>
                </a:solidFill>
                <a:latin typeface="Arial" panose="020B0604020202020204" pitchFamily="34" charset="0"/>
              </a:rPr>
              <a:t>C</a:t>
            </a:r>
            <a:r>
              <a:rPr lang="en-US" altLang="zh-CN" sz="2400" b="1" i="1" baseline="-25000" dirty="0">
                <a:solidFill>
                  <a:srgbClr val="FF0000"/>
                </a:solidFill>
                <a:latin typeface="Arial" panose="020B0604020202020204" pitchFamily="34" charset="0"/>
              </a:rPr>
              <a:t>f</a:t>
            </a:r>
            <a:r>
              <a:rPr lang="en-US" altLang="zh-CN" sz="1600" dirty="0">
                <a:latin typeface="Arial" panose="020B0604020202020204" pitchFamily="34" charset="0"/>
              </a:rPr>
              <a:t> </a:t>
            </a:r>
            <a:r>
              <a:rPr lang="en-US" altLang="zh-CN" sz="2400" b="1" dirty="0">
                <a:solidFill>
                  <a:schemeClr val="hlink"/>
                </a:solidFill>
                <a:latin typeface="Arial" panose="020B0604020202020204" pitchFamily="34" charset="0"/>
              </a:rPr>
              <a:t>+ </a:t>
            </a:r>
            <a:r>
              <a:rPr lang="en-US" altLang="zh-CN" sz="2400" b="1" dirty="0">
                <a:solidFill>
                  <a:srgbClr val="FF0000"/>
                </a:solidFill>
                <a:latin typeface="Arial" panose="020B0604020202020204" pitchFamily="34" charset="0"/>
              </a:rPr>
              <a:t>C</a:t>
            </a:r>
            <a:r>
              <a:rPr lang="en-US" altLang="zh-CN" sz="2400" b="1" i="1" baseline="-25000" dirty="0">
                <a:solidFill>
                  <a:srgbClr val="FF0000"/>
                </a:solidFill>
                <a:latin typeface="Arial" panose="020B0604020202020204" pitchFamily="34" charset="0"/>
              </a:rPr>
              <a:t>v</a:t>
            </a:r>
            <a:r>
              <a:rPr lang="en-US" altLang="zh-CN" sz="2400" dirty="0">
                <a:latin typeface="Arial" panose="020B0604020202020204" pitchFamily="34" charset="0"/>
              </a:rPr>
              <a:t> </a:t>
            </a:r>
            <a:r>
              <a:rPr lang="en-US" altLang="zh-CN" sz="2400" b="1" dirty="0">
                <a:solidFill>
                  <a:schemeClr val="hlink"/>
                </a:solidFill>
                <a:latin typeface="Arial" panose="020B0604020202020204" pitchFamily="34" charset="0"/>
              </a:rPr>
              <a:t>*Q</a:t>
            </a:r>
            <a:r>
              <a:rPr lang="zh-CN" altLang="en-US" sz="2400" b="1" baseline="-25000" dirty="0">
                <a:latin typeface="Arial" panose="020B0604020202020204" pitchFamily="34" charset="0"/>
              </a:rPr>
              <a:t>产</a:t>
            </a:r>
            <a:endParaRPr lang="en-US" altLang="zh-CN" sz="2400" b="1" baseline="-25000" dirty="0">
              <a:latin typeface="Arial" panose="020B0604020202020204" pitchFamily="34" charset="0"/>
            </a:endParaRPr>
          </a:p>
        </p:txBody>
      </p:sp>
      <p:sp>
        <p:nvSpPr>
          <p:cNvPr id="34846" name="Text Box 48"/>
          <p:cNvSpPr txBox="1"/>
          <p:nvPr/>
        </p:nvSpPr>
        <p:spPr>
          <a:xfrm>
            <a:off x="9144000" y="5715000"/>
            <a:ext cx="1219200" cy="583565"/>
          </a:xfrm>
          <a:prstGeom prst="rect">
            <a:avLst/>
          </a:prstGeom>
          <a:noFill/>
          <a:ln w="9525">
            <a:noFill/>
          </a:ln>
        </p:spPr>
        <p:txBody>
          <a:bodyPr>
            <a:spAutoFit/>
          </a:bodyPr>
          <a:lstStyle/>
          <a:p>
            <a:pPr>
              <a:spcBef>
                <a:spcPct val="50000"/>
              </a:spcBef>
            </a:pPr>
            <a:r>
              <a:rPr lang="zh-CN" altLang="en-US" sz="3200" b="1" dirty="0">
                <a:latin typeface="Arial" panose="020B0604020202020204" pitchFamily="34" charset="0"/>
                <a:ea typeface="黑体" panose="02010609060101010101" pitchFamily="49" charset="-122"/>
              </a:rPr>
              <a:t>产量</a:t>
            </a:r>
          </a:p>
        </p:txBody>
      </p:sp>
      <p:sp>
        <p:nvSpPr>
          <p:cNvPr id="34847" name="Text Box 49"/>
          <p:cNvSpPr txBox="1"/>
          <p:nvPr/>
        </p:nvSpPr>
        <p:spPr>
          <a:xfrm>
            <a:off x="1981200" y="1371600"/>
            <a:ext cx="2362200" cy="521970"/>
          </a:xfrm>
          <a:prstGeom prst="rect">
            <a:avLst/>
          </a:prstGeom>
          <a:noFill/>
          <a:ln w="9525">
            <a:noFill/>
          </a:ln>
        </p:spPr>
        <p:txBody>
          <a:bodyPr>
            <a:spAutoFit/>
          </a:bodyPr>
          <a:lstStyle/>
          <a:p>
            <a:pPr>
              <a:spcBef>
                <a:spcPct val="50000"/>
              </a:spcBef>
            </a:pPr>
            <a:r>
              <a:rPr lang="zh-CN" altLang="en-US" sz="2800" b="1" dirty="0">
                <a:latin typeface="Arial" panose="020B0604020202020204" pitchFamily="34" charset="0"/>
                <a:ea typeface="黑体" panose="02010609060101010101" pitchFamily="49" charset="-122"/>
              </a:rPr>
              <a:t>成本、收入</a:t>
            </a:r>
          </a:p>
        </p:txBody>
      </p:sp>
      <p:sp>
        <p:nvSpPr>
          <p:cNvPr id="766003" name="Line 51"/>
          <p:cNvSpPr/>
          <p:nvPr/>
        </p:nvSpPr>
        <p:spPr>
          <a:xfrm flipV="1">
            <a:off x="3048000" y="1981200"/>
            <a:ext cx="4343400" cy="3652838"/>
          </a:xfrm>
          <a:prstGeom prst="line">
            <a:avLst/>
          </a:prstGeom>
          <a:ln w="38100" cap="flat" cmpd="sng">
            <a:solidFill>
              <a:srgbClr val="FF6600"/>
            </a:solidFill>
            <a:prstDash val="solid"/>
            <a:headEnd type="none" w="med" len="med"/>
            <a:tailEnd type="none" w="med" len="med"/>
          </a:ln>
        </p:spPr>
      </p:sp>
      <p:sp>
        <p:nvSpPr>
          <p:cNvPr id="766004" name="Text Box 52"/>
          <p:cNvSpPr txBox="1"/>
          <p:nvPr/>
        </p:nvSpPr>
        <p:spPr>
          <a:xfrm>
            <a:off x="7162800" y="1524000"/>
            <a:ext cx="2438400" cy="521970"/>
          </a:xfrm>
          <a:prstGeom prst="rect">
            <a:avLst/>
          </a:prstGeom>
          <a:noFill/>
          <a:ln w="9525">
            <a:noFill/>
          </a:ln>
        </p:spPr>
        <p:txBody>
          <a:bodyPr>
            <a:spAutoFit/>
          </a:bodyPr>
          <a:lstStyle/>
          <a:p>
            <a:pPr>
              <a:spcBef>
                <a:spcPct val="50000"/>
              </a:spcBef>
            </a:pPr>
            <a:r>
              <a:rPr lang="en-US" altLang="zh-CN" sz="2800" b="1" dirty="0">
                <a:solidFill>
                  <a:srgbClr val="FF6600"/>
                </a:solidFill>
                <a:latin typeface="Arial" panose="020B0604020202020204" pitchFamily="34" charset="0"/>
              </a:rPr>
              <a:t>B=P*Q</a:t>
            </a:r>
            <a:r>
              <a:rPr lang="zh-CN" altLang="en-US" sz="2800" b="1" baseline="-25000" dirty="0">
                <a:solidFill>
                  <a:srgbClr val="FF6600"/>
                </a:solidFill>
                <a:latin typeface="Arial" panose="020B0604020202020204" pitchFamily="34" charset="0"/>
              </a:rPr>
              <a:t>销</a:t>
            </a:r>
            <a:endParaRPr lang="en-US" altLang="zh-CN" sz="2800" b="1" baseline="-25000" dirty="0">
              <a:solidFill>
                <a:srgbClr val="FF6600"/>
              </a:solidFill>
              <a:latin typeface="Arial" panose="020B0604020202020204" pitchFamily="34" charset="0"/>
            </a:endParaRPr>
          </a:p>
        </p:txBody>
      </p:sp>
      <p:sp>
        <p:nvSpPr>
          <p:cNvPr id="766005" name="Line 53"/>
          <p:cNvSpPr/>
          <p:nvPr/>
        </p:nvSpPr>
        <p:spPr>
          <a:xfrm>
            <a:off x="4953000" y="4038600"/>
            <a:ext cx="0" cy="1676400"/>
          </a:xfrm>
          <a:prstGeom prst="line">
            <a:avLst/>
          </a:prstGeom>
          <a:ln w="57150" cap="flat" cmpd="sng">
            <a:solidFill>
              <a:schemeClr val="tx1"/>
            </a:solidFill>
            <a:prstDash val="dash"/>
            <a:headEnd type="none" w="med" len="med"/>
            <a:tailEnd type="none" w="med" len="med"/>
          </a:ln>
        </p:spPr>
      </p:sp>
      <p:sp>
        <p:nvSpPr>
          <p:cNvPr id="766006" name="Text Box 54"/>
          <p:cNvSpPr txBox="1"/>
          <p:nvPr/>
        </p:nvSpPr>
        <p:spPr>
          <a:xfrm>
            <a:off x="4800600" y="5943600"/>
            <a:ext cx="762000" cy="521970"/>
          </a:xfrm>
          <a:prstGeom prst="rect">
            <a:avLst/>
          </a:prstGeom>
          <a:noFill/>
          <a:ln w="9525">
            <a:noFill/>
          </a:ln>
        </p:spPr>
        <p:txBody>
          <a:bodyPr>
            <a:spAutoFit/>
          </a:bodyPr>
          <a:lstStyle/>
          <a:p>
            <a:pPr>
              <a:spcBef>
                <a:spcPct val="50000"/>
              </a:spcBef>
            </a:pPr>
            <a:r>
              <a:rPr lang="en-US" altLang="zh-CN" sz="2800" b="1" dirty="0">
                <a:latin typeface="Arial" panose="020B0604020202020204" pitchFamily="34" charset="0"/>
              </a:rPr>
              <a:t>Q*</a:t>
            </a:r>
            <a:endParaRPr lang="en-US" altLang="zh-CN" sz="2800" b="1" baseline="-25000"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6003"/>
                                        </p:tgtEl>
                                        <p:attrNameLst>
                                          <p:attrName>style.visibility</p:attrName>
                                        </p:attrNameLst>
                                      </p:cBhvr>
                                      <p:to>
                                        <p:strVal val="visible"/>
                                      </p:to>
                                    </p:set>
                                    <p:animEffect transition="in" filter="wipe(left)">
                                      <p:cBhvr>
                                        <p:cTn id="7" dur="500"/>
                                        <p:tgtEl>
                                          <p:spTgt spid="76600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66004">
                                            <p:txEl>
                                              <p:pRg st="0" end="0"/>
                                            </p:txEl>
                                          </p:spTgt>
                                        </p:tgtEl>
                                        <p:attrNameLst>
                                          <p:attrName>style.visibility</p:attrName>
                                        </p:attrNameLst>
                                      </p:cBhvr>
                                      <p:to>
                                        <p:strVal val="visible"/>
                                      </p:to>
                                    </p:set>
                                    <p:animEffect transition="in" filter="wipe(left)">
                                      <p:cBhvr>
                                        <p:cTn id="11" dur="500"/>
                                        <p:tgtEl>
                                          <p:spTgt spid="76600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65995"/>
                                        </p:tgtEl>
                                        <p:attrNameLst>
                                          <p:attrName>style.visibility</p:attrName>
                                        </p:attrNameLst>
                                      </p:cBhvr>
                                      <p:to>
                                        <p:strVal val="visible"/>
                                      </p:to>
                                    </p:set>
                                    <p:animEffect transition="in" filter="wipe(left)">
                                      <p:cBhvr>
                                        <p:cTn id="16" dur="500"/>
                                        <p:tgtEl>
                                          <p:spTgt spid="76599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65997">
                                            <p:txEl>
                                              <p:pRg st="0" end="0"/>
                                            </p:txEl>
                                          </p:spTgt>
                                        </p:tgtEl>
                                        <p:attrNameLst>
                                          <p:attrName>style.visibility</p:attrName>
                                        </p:attrNameLst>
                                      </p:cBhvr>
                                      <p:to>
                                        <p:strVal val="visible"/>
                                      </p:to>
                                    </p:set>
                                    <p:animEffect transition="in" filter="wipe(left)">
                                      <p:cBhvr>
                                        <p:cTn id="20" dur="500"/>
                                        <p:tgtEl>
                                          <p:spTgt spid="76599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66005"/>
                                        </p:tgtEl>
                                        <p:attrNameLst>
                                          <p:attrName>style.visibility</p:attrName>
                                        </p:attrNameLst>
                                      </p:cBhvr>
                                      <p:to>
                                        <p:strVal val="visible"/>
                                      </p:to>
                                    </p:set>
                                    <p:animEffect transition="in" filter="wipe(up)">
                                      <p:cBhvr>
                                        <p:cTn id="25" dur="500"/>
                                        <p:tgtEl>
                                          <p:spTgt spid="766005"/>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766006"/>
                                        </p:tgtEl>
                                        <p:attrNameLst>
                                          <p:attrName>style.visibility</p:attrName>
                                        </p:attrNameLst>
                                      </p:cBhvr>
                                      <p:to>
                                        <p:strVal val="visible"/>
                                      </p:to>
                                    </p:set>
                                    <p:animEffect transition="in" filter="wipe(up)">
                                      <p:cBhvr>
                                        <p:cTn id="29" dur="500"/>
                                        <p:tgtEl>
                                          <p:spTgt spid="76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97" grpId="0" build="p" advAuto="1000"/>
      <p:bldP spid="766004" grpId="0" build="p" advAuto="1000"/>
      <p:bldP spid="7660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19</a:t>
            </a:fld>
            <a:endParaRPr lang="zh-CN" altLang="en-US" sz="1400" dirty="0"/>
          </a:p>
        </p:txBody>
      </p:sp>
      <p:sp>
        <p:nvSpPr>
          <p:cNvPr id="35843" name="Rectangle 2"/>
          <p:cNvSpPr>
            <a:spLocks noGrp="1" noRot="1"/>
          </p:cNvSpPr>
          <p:nvPr>
            <p:ph type="title"/>
          </p:nvPr>
        </p:nvSpPr>
        <p:spPr/>
        <p:txBody>
          <a:bodyPr vert="horz" wrap="square" lIns="91440" tIns="45720" rIns="91440" bIns="45720" anchor="ctr"/>
          <a:lstStyle/>
          <a:p>
            <a:pPr eaLnBrk="1" hangingPunct="1"/>
            <a:r>
              <a:rPr lang="zh-CN" altLang="en-US" dirty="0">
                <a:solidFill>
                  <a:srgbClr val="FF6600"/>
                </a:solidFill>
              </a:rPr>
              <a:t>盈亏平衡时，</a:t>
            </a:r>
            <a:r>
              <a:rPr lang="en-US" altLang="zh-CN" dirty="0">
                <a:solidFill>
                  <a:srgbClr val="FF6600"/>
                </a:solidFill>
              </a:rPr>
              <a:t>B=C</a:t>
            </a:r>
            <a:endParaRPr lang="zh-CN" altLang="en-US" dirty="0">
              <a:solidFill>
                <a:srgbClr val="FF6600"/>
              </a:solidFill>
            </a:endParaRPr>
          </a:p>
        </p:txBody>
      </p:sp>
      <p:sp>
        <p:nvSpPr>
          <p:cNvPr id="766979" name="Rectangle 3"/>
          <p:cNvSpPr>
            <a:spLocks noGrp="1" noRot="1"/>
          </p:cNvSpPr>
          <p:nvPr>
            <p:ph idx="1"/>
          </p:nvPr>
        </p:nvSpPr>
        <p:spPr/>
        <p:txBody>
          <a:bodyPr vert="horz" wrap="square" lIns="91440" tIns="45720" rIns="91440" bIns="45720" anchor="t"/>
          <a:lstStyle/>
          <a:p>
            <a:pPr eaLnBrk="1" hangingPunct="1"/>
            <a:r>
              <a:rPr lang="en-US" altLang="zh-CN" dirty="0"/>
              <a:t>PQ</a:t>
            </a:r>
            <a:r>
              <a:rPr lang="en-US" altLang="zh-CN" baseline="30000" dirty="0"/>
              <a:t>*</a:t>
            </a:r>
            <a:r>
              <a:rPr lang="en-US" altLang="zh-CN" dirty="0"/>
              <a:t>= </a:t>
            </a:r>
            <a:r>
              <a:rPr lang="en-US" altLang="zh-CN" dirty="0">
                <a:solidFill>
                  <a:srgbClr val="FF0000"/>
                </a:solidFill>
              </a:rPr>
              <a:t>C</a:t>
            </a:r>
            <a:r>
              <a:rPr lang="en-US" altLang="zh-CN" i="1" baseline="-25000" dirty="0">
                <a:solidFill>
                  <a:srgbClr val="FF0000"/>
                </a:solidFill>
              </a:rPr>
              <a:t>f</a:t>
            </a:r>
            <a:r>
              <a:rPr lang="en-US" altLang="zh-CN" dirty="0"/>
              <a:t> + </a:t>
            </a:r>
            <a:r>
              <a:rPr lang="en-US" altLang="zh-CN" dirty="0">
                <a:solidFill>
                  <a:srgbClr val="FF0000"/>
                </a:solidFill>
              </a:rPr>
              <a:t>C</a:t>
            </a:r>
            <a:r>
              <a:rPr lang="en-US" altLang="zh-CN" i="1" baseline="-25000" dirty="0">
                <a:solidFill>
                  <a:srgbClr val="FF0000"/>
                </a:solidFill>
              </a:rPr>
              <a:t>v</a:t>
            </a:r>
            <a:r>
              <a:rPr lang="en-US" altLang="zh-CN" dirty="0"/>
              <a:t>Q*</a:t>
            </a:r>
            <a:endParaRPr lang="en-US" altLang="zh-CN" baseline="-25000" dirty="0"/>
          </a:p>
          <a:p>
            <a:pPr eaLnBrk="1" hangingPunct="1"/>
            <a:endParaRPr lang="en-US" altLang="zh-CN" dirty="0"/>
          </a:p>
          <a:p>
            <a:pPr algn="ctr" eaLnBrk="1" hangingPunct="1"/>
            <a:r>
              <a:rPr lang="en-US" altLang="zh-CN" dirty="0"/>
              <a:t>Q</a:t>
            </a:r>
            <a:r>
              <a:rPr lang="en-US" altLang="zh-CN" baseline="30000" dirty="0"/>
              <a:t>*</a:t>
            </a:r>
            <a:r>
              <a:rPr lang="en-US" altLang="zh-CN" dirty="0"/>
              <a:t>= </a:t>
            </a:r>
            <a:r>
              <a:rPr lang="en-US" altLang="zh-CN" dirty="0">
                <a:solidFill>
                  <a:srgbClr val="FF0000"/>
                </a:solidFill>
              </a:rPr>
              <a:t>C</a:t>
            </a:r>
            <a:r>
              <a:rPr lang="en-US" altLang="zh-CN" i="1" baseline="-25000" dirty="0">
                <a:solidFill>
                  <a:srgbClr val="FF0000"/>
                </a:solidFill>
              </a:rPr>
              <a:t>f</a:t>
            </a:r>
            <a:r>
              <a:rPr lang="en-US" altLang="zh-CN" dirty="0"/>
              <a:t> / (P - </a:t>
            </a:r>
            <a:r>
              <a:rPr lang="en-US" altLang="zh-CN" dirty="0">
                <a:solidFill>
                  <a:srgbClr val="FF0000"/>
                </a:solidFill>
              </a:rPr>
              <a:t>C</a:t>
            </a:r>
            <a:r>
              <a:rPr lang="en-US" altLang="zh-CN" i="1" baseline="-25000" dirty="0">
                <a:solidFill>
                  <a:srgbClr val="FF0000"/>
                </a:solidFill>
              </a:rPr>
              <a:t>v</a:t>
            </a:r>
            <a:r>
              <a:rPr lang="en-US" altLang="zh-CN" dirty="0"/>
              <a:t> )</a:t>
            </a:r>
          </a:p>
          <a:p>
            <a:pPr eaLnBrk="1" hangingPunct="1"/>
            <a:endParaRPr lang="zh-CN" altLang="en-US" dirty="0"/>
          </a:p>
          <a:p>
            <a:pPr eaLnBrk="1" hangingPunct="1"/>
            <a:r>
              <a:rPr lang="zh-CN" altLang="en-US" dirty="0"/>
              <a:t>除了用产量表示盈亏平衡点之外，还可以用</a:t>
            </a:r>
            <a:r>
              <a:rPr lang="zh-CN" altLang="en-US" dirty="0">
                <a:solidFill>
                  <a:schemeClr val="hlink"/>
                </a:solidFill>
                <a:ea typeface="华文新魏" panose="02010800040101010101" pitchFamily="2" charset="-122"/>
              </a:rPr>
              <a:t>销售收入、生产能力利用率、销售价格</a:t>
            </a:r>
            <a:r>
              <a:rPr lang="zh-CN" altLang="en-US" dirty="0"/>
              <a:t>来表示。</a:t>
            </a:r>
            <a:endParaRPr lang="en-US" altLang="zh-CN" dirty="0"/>
          </a:p>
          <a:p>
            <a:pPr eaLnBrk="1" hangingPunct="1"/>
            <a:endParaRPr lang="zh-CN" altLang="en-US" dirty="0"/>
          </a:p>
          <a:p>
            <a:pPr eaLnBrk="1" hangingPunct="1"/>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wipe(left)">
                                      <p:cBhvr>
                                        <p:cTn id="7" dur="500"/>
                                        <p:tgtEl>
                                          <p:spTgt spid="76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6979">
                                            <p:txEl>
                                              <p:pRg st="2" end="2"/>
                                            </p:txEl>
                                          </p:spTgt>
                                        </p:tgtEl>
                                        <p:attrNameLst>
                                          <p:attrName>style.visibility</p:attrName>
                                        </p:attrNameLst>
                                      </p:cBhvr>
                                      <p:to>
                                        <p:strVal val="visible"/>
                                      </p:to>
                                    </p:set>
                                    <p:animEffect transition="in" filter="wipe(left)">
                                      <p:cBhvr>
                                        <p:cTn id="12" dur="500"/>
                                        <p:tgtEl>
                                          <p:spTgt spid="7669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6979">
                                            <p:txEl>
                                              <p:pRg st="4" end="4"/>
                                            </p:txEl>
                                          </p:spTgt>
                                        </p:tgtEl>
                                        <p:attrNameLst>
                                          <p:attrName>style.visibility</p:attrName>
                                        </p:attrNameLst>
                                      </p:cBhvr>
                                      <p:to>
                                        <p:strVal val="visible"/>
                                      </p:to>
                                    </p:set>
                                    <p:animEffect transition="in" filter="wipe(left)">
                                      <p:cBhvr>
                                        <p:cTn id="17" dur="500"/>
                                        <p:tgtEl>
                                          <p:spTgt spid="7669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1</a:t>
            </a:r>
            <a:r>
              <a:rPr lang="zh-CN" altLang="en-US" dirty="0" smtClean="0"/>
              <a:t>、企业的属性</a:t>
            </a:r>
            <a:endParaRPr lang="en-US" altLang="zh-CN" dirty="0" smtClean="0"/>
          </a:p>
          <a:p>
            <a:pPr marL="0" indent="0">
              <a:buNone/>
            </a:pPr>
            <a:r>
              <a:rPr lang="en-US" altLang="zh-CN" dirty="0" smtClean="0"/>
              <a:t>2</a:t>
            </a:r>
            <a:r>
              <a:rPr lang="zh-CN" altLang="en-US" dirty="0" smtClean="0"/>
              <a:t>、管理的特征</a:t>
            </a:r>
            <a:endParaRPr lang="en-US" altLang="zh-CN" dirty="0"/>
          </a:p>
          <a:p>
            <a:pPr marL="0" indent="0">
              <a:buNone/>
            </a:pPr>
            <a:r>
              <a:rPr lang="en-US" altLang="zh-CN" dirty="0" smtClean="0"/>
              <a:t>3</a:t>
            </a:r>
            <a:r>
              <a:rPr lang="zh-CN" altLang="en-US" dirty="0" smtClean="0"/>
              <a:t>、泰勒的科学管理原理和梅奥的人际关系理论</a:t>
            </a:r>
            <a:endParaRPr lang="en-US" altLang="zh-CN" dirty="0" smtClean="0"/>
          </a:p>
          <a:p>
            <a:pPr marL="0" indent="0">
              <a:buNone/>
            </a:pPr>
            <a:r>
              <a:rPr lang="en-US" altLang="zh-CN" dirty="0" smtClean="0"/>
              <a:t>4</a:t>
            </a:r>
            <a:r>
              <a:rPr lang="zh-CN" altLang="en-US" dirty="0" smtClean="0"/>
              <a:t>、事业部</a:t>
            </a:r>
            <a:r>
              <a:rPr lang="en-US" altLang="zh-CN" dirty="0" smtClean="0"/>
              <a:t>/</a:t>
            </a:r>
            <a:r>
              <a:rPr lang="zh-CN" altLang="en-US" dirty="0" smtClean="0"/>
              <a:t>网络型组织结构</a:t>
            </a:r>
            <a:endParaRPr lang="en-US" altLang="zh-CN" dirty="0" smtClean="0"/>
          </a:p>
          <a:p>
            <a:pPr marL="0" indent="0">
              <a:buNone/>
            </a:pPr>
            <a:r>
              <a:rPr lang="en-US" altLang="zh-CN" dirty="0" smtClean="0"/>
              <a:t>5</a:t>
            </a:r>
            <a:r>
              <a:rPr lang="zh-CN" altLang="en-US" dirty="0" smtClean="0"/>
              <a:t>、公司战略、竞争战略的含义和主要内容</a:t>
            </a:r>
            <a:endParaRPr lang="en-US" altLang="zh-CN" dirty="0" smtClean="0"/>
          </a:p>
          <a:p>
            <a:pPr marL="0" indent="0">
              <a:buNone/>
            </a:pPr>
            <a:r>
              <a:rPr lang="en-US" altLang="zh-CN" dirty="0" smtClean="0"/>
              <a:t>6</a:t>
            </a:r>
            <a:r>
              <a:rPr lang="zh-CN" altLang="en-US" dirty="0" smtClean="0"/>
              <a:t>、企业总体环境分析（</a:t>
            </a:r>
            <a:r>
              <a:rPr lang="en-US" altLang="zh-CN" dirty="0" smtClean="0"/>
              <a:t>P E S T)</a:t>
            </a:r>
          </a:p>
          <a:p>
            <a:pPr marL="0" indent="0">
              <a:buNone/>
            </a:pPr>
            <a:r>
              <a:rPr lang="en-US" altLang="zh-CN" dirty="0" smtClean="0"/>
              <a:t>7</a:t>
            </a:r>
            <a:r>
              <a:rPr lang="zh-CN" altLang="en-US" dirty="0" smtClean="0"/>
              <a:t>、竞争五要素模型</a:t>
            </a:r>
            <a:endParaRPr lang="en-US" altLang="zh-CN" dirty="0" smtClean="0"/>
          </a:p>
          <a:p>
            <a:pPr marL="0" indent="0">
              <a:buNone/>
            </a:pPr>
            <a:r>
              <a:rPr lang="en-US" altLang="zh-CN" dirty="0" smtClean="0"/>
              <a:t>8</a:t>
            </a:r>
            <a:r>
              <a:rPr lang="zh-CN" altLang="en-US" dirty="0" smtClean="0"/>
              <a:t>、企业战略（增长战略、紧缩战略）</a:t>
            </a:r>
            <a:endParaRPr lang="en-US" altLang="zh-CN" dirty="0" smtClean="0"/>
          </a:p>
          <a:p>
            <a:pPr marL="0" indent="0">
              <a:buNone/>
            </a:pPr>
            <a:r>
              <a:rPr lang="en-US" altLang="zh-CN" dirty="0" smtClean="0"/>
              <a:t>9</a:t>
            </a:r>
            <a:r>
              <a:rPr lang="zh-CN" altLang="en-US" dirty="0" smtClean="0"/>
              <a:t>、竞争战略（内容及给企业带来的竞争优势）</a:t>
            </a:r>
            <a:endParaRPr lang="zh-CN" altLang="en-US" dirty="0"/>
          </a:p>
        </p:txBody>
      </p:sp>
    </p:spTree>
    <p:extLst>
      <p:ext uri="{BB962C8B-B14F-4D97-AF65-F5344CB8AC3E}">
        <p14:creationId xmlns:p14="http://schemas.microsoft.com/office/powerpoint/2010/main" val="216708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20</a:t>
            </a:fld>
            <a:endParaRPr lang="zh-CN" altLang="en-US" sz="1400" dirty="0"/>
          </a:p>
        </p:txBody>
      </p:sp>
      <p:sp>
        <p:nvSpPr>
          <p:cNvPr id="36867" name="Rectangle 2"/>
          <p:cNvSpPr>
            <a:spLocks noGrp="1" noRot="1"/>
          </p:cNvSpPr>
          <p:nvPr>
            <p:ph type="title"/>
          </p:nvPr>
        </p:nvSpPr>
        <p:spPr>
          <a:xfrm>
            <a:off x="2127250" y="381000"/>
            <a:ext cx="8540750" cy="838200"/>
          </a:xfrm>
        </p:spPr>
        <p:txBody>
          <a:bodyPr vert="horz" wrap="square" lIns="91440" tIns="45720" rIns="91440" bIns="45720" anchor="ctr"/>
          <a:lstStyle/>
          <a:p>
            <a:pPr eaLnBrk="1" hangingPunct="1"/>
            <a:r>
              <a:rPr lang="zh-CN" altLang="en-US" dirty="0"/>
              <a:t>如：</a:t>
            </a:r>
          </a:p>
        </p:txBody>
      </p:sp>
      <p:sp>
        <p:nvSpPr>
          <p:cNvPr id="36868" name="Rectangle 3"/>
          <p:cNvSpPr>
            <a:spLocks noGrp="1" noRot="1"/>
          </p:cNvSpPr>
          <p:nvPr>
            <p:ph type="body" sz="half" idx="1"/>
          </p:nvPr>
        </p:nvSpPr>
        <p:spPr>
          <a:xfrm>
            <a:off x="2286000" y="1676400"/>
            <a:ext cx="7696200" cy="4191000"/>
          </a:xfrm>
        </p:spPr>
        <p:txBody>
          <a:bodyPr vert="horz" wrap="square" lIns="91440" tIns="45720" rIns="91440" bIns="45720" anchor="t"/>
          <a:lstStyle/>
          <a:p>
            <a:pPr eaLnBrk="1" hangingPunct="1">
              <a:buNone/>
            </a:pPr>
            <a:r>
              <a:rPr lang="zh-CN" altLang="en-US" dirty="0"/>
              <a:t>（</a:t>
            </a:r>
            <a:r>
              <a:rPr lang="en-US" altLang="zh-CN" dirty="0"/>
              <a:t>1</a:t>
            </a:r>
            <a:r>
              <a:rPr lang="zh-CN" altLang="en-US" dirty="0"/>
              <a:t>）盈亏平衡时的销售收入为：</a:t>
            </a:r>
            <a:endParaRPr lang="en-US" altLang="zh-CN" dirty="0"/>
          </a:p>
          <a:p>
            <a:pPr eaLnBrk="1" hangingPunct="1"/>
            <a:endParaRPr lang="zh-CN" altLang="en-US" dirty="0">
              <a:solidFill>
                <a:schemeClr val="hlink"/>
              </a:solidFill>
            </a:endParaRPr>
          </a:p>
          <a:p>
            <a:pPr eaLnBrk="1" hangingPunct="1"/>
            <a:endParaRPr lang="zh-CN" altLang="en-US" dirty="0">
              <a:solidFill>
                <a:schemeClr val="hlink"/>
              </a:solidFill>
            </a:endParaRPr>
          </a:p>
          <a:p>
            <a:pPr eaLnBrk="1" hangingPunct="1">
              <a:buNone/>
            </a:pPr>
            <a:r>
              <a:rPr lang="zh-CN" altLang="en-US" dirty="0">
                <a:solidFill>
                  <a:schemeClr val="hlink"/>
                </a:solidFill>
              </a:rPr>
              <a:t>（</a:t>
            </a:r>
            <a:r>
              <a:rPr lang="en-US" altLang="zh-CN" dirty="0">
                <a:solidFill>
                  <a:schemeClr val="hlink"/>
                </a:solidFill>
              </a:rPr>
              <a:t>2</a:t>
            </a:r>
            <a:r>
              <a:rPr lang="zh-CN" altLang="en-US" dirty="0">
                <a:solidFill>
                  <a:schemeClr val="hlink"/>
                </a:solidFill>
              </a:rPr>
              <a:t>）假定方案的设计生产能力为</a:t>
            </a:r>
            <a:r>
              <a:rPr lang="en-US" altLang="zh-CN" dirty="0">
                <a:solidFill>
                  <a:schemeClr val="hlink"/>
                </a:solidFill>
              </a:rPr>
              <a:t>Q</a:t>
            </a:r>
            <a:r>
              <a:rPr lang="en-US" altLang="zh-CN" baseline="-25000" dirty="0">
                <a:solidFill>
                  <a:schemeClr val="hlink"/>
                </a:solidFill>
              </a:rPr>
              <a:t>0</a:t>
            </a:r>
            <a:r>
              <a:rPr lang="en-US" altLang="zh-CN" dirty="0"/>
              <a:t>，</a:t>
            </a:r>
            <a:r>
              <a:rPr lang="zh-CN" altLang="en-US" dirty="0"/>
              <a:t>在产品价格、成本不变的情况下，盈亏平衡时的生产能力利用率为：</a:t>
            </a:r>
          </a:p>
          <a:p>
            <a:pPr eaLnBrk="1" hangingPunct="1">
              <a:buNone/>
            </a:pPr>
            <a:r>
              <a:rPr lang="en-US" altLang="zh-CN" dirty="0"/>
              <a:t>E</a:t>
            </a:r>
            <a:r>
              <a:rPr lang="en-US" altLang="zh-CN" baseline="30000" dirty="0"/>
              <a:t>*</a:t>
            </a:r>
            <a:r>
              <a:rPr lang="en-US" altLang="zh-CN" dirty="0"/>
              <a:t>=Q</a:t>
            </a:r>
            <a:r>
              <a:rPr lang="en-US" altLang="zh-CN" baseline="30000" dirty="0"/>
              <a:t>*</a:t>
            </a:r>
            <a:r>
              <a:rPr lang="en-US" altLang="zh-CN" dirty="0"/>
              <a:t>/Q</a:t>
            </a:r>
            <a:r>
              <a:rPr lang="en-US" altLang="zh-CN" baseline="-25000" dirty="0">
                <a:solidFill>
                  <a:schemeClr val="hlink"/>
                </a:solidFill>
              </a:rPr>
              <a:t>0</a:t>
            </a:r>
            <a:r>
              <a:rPr lang="en-US" altLang="zh-CN" dirty="0"/>
              <a:t>×100％＝</a:t>
            </a:r>
            <a:r>
              <a:rPr lang="en-US" altLang="zh-CN" dirty="0">
                <a:solidFill>
                  <a:srgbClr val="FF0000"/>
                </a:solidFill>
              </a:rPr>
              <a:t>C</a:t>
            </a:r>
            <a:r>
              <a:rPr lang="en-US" altLang="zh-CN" i="1" baseline="-25000" dirty="0">
                <a:solidFill>
                  <a:srgbClr val="FF0000"/>
                </a:solidFill>
              </a:rPr>
              <a:t>f</a:t>
            </a:r>
            <a:r>
              <a:rPr lang="en-US" altLang="zh-CN" dirty="0"/>
              <a:t> / (P - </a:t>
            </a:r>
            <a:r>
              <a:rPr lang="en-US" altLang="zh-CN" dirty="0">
                <a:solidFill>
                  <a:srgbClr val="FF0000"/>
                </a:solidFill>
              </a:rPr>
              <a:t>C</a:t>
            </a:r>
            <a:r>
              <a:rPr lang="en-US" altLang="zh-CN" i="1" baseline="-25000" dirty="0">
                <a:solidFill>
                  <a:srgbClr val="FF0000"/>
                </a:solidFill>
              </a:rPr>
              <a:t>v</a:t>
            </a:r>
            <a:r>
              <a:rPr lang="en-US" altLang="zh-CN" dirty="0"/>
              <a:t> )Q</a:t>
            </a:r>
            <a:r>
              <a:rPr lang="en-US" altLang="zh-CN" baseline="-25000" dirty="0">
                <a:solidFill>
                  <a:schemeClr val="hlink"/>
                </a:solidFill>
              </a:rPr>
              <a:t>0</a:t>
            </a:r>
            <a:r>
              <a:rPr lang="en-US" altLang="zh-CN" dirty="0"/>
              <a:t>×100％</a:t>
            </a:r>
          </a:p>
        </p:txBody>
      </p:sp>
      <p:sp>
        <p:nvSpPr>
          <p:cNvPr id="36869" name="Text Box 8"/>
          <p:cNvSpPr txBox="1"/>
          <p:nvPr/>
        </p:nvSpPr>
        <p:spPr>
          <a:xfrm>
            <a:off x="3886200" y="2438400"/>
            <a:ext cx="5029200" cy="521970"/>
          </a:xfrm>
          <a:prstGeom prst="rect">
            <a:avLst/>
          </a:prstGeom>
          <a:noFill/>
          <a:ln w="9525">
            <a:noFill/>
          </a:ln>
        </p:spPr>
        <p:txBody>
          <a:bodyPr>
            <a:spAutoFit/>
          </a:bodyPr>
          <a:lstStyle/>
          <a:p>
            <a:pPr>
              <a:spcBef>
                <a:spcPct val="50000"/>
              </a:spcBef>
            </a:pPr>
            <a:r>
              <a:rPr lang="en-US" altLang="zh-CN" sz="2800" b="1" dirty="0">
                <a:latin typeface="Arial" panose="020B0604020202020204" pitchFamily="34" charset="0"/>
              </a:rPr>
              <a:t>B=PQ*=P×</a:t>
            </a:r>
            <a:r>
              <a:rPr lang="en-US" altLang="zh-CN" sz="2800" b="1" dirty="0">
                <a:solidFill>
                  <a:srgbClr val="FF0000"/>
                </a:solidFill>
                <a:latin typeface="Arial" panose="020B0604020202020204" pitchFamily="34" charset="0"/>
              </a:rPr>
              <a:t>C</a:t>
            </a:r>
            <a:r>
              <a:rPr lang="en-US" altLang="zh-CN" sz="2800" b="1" i="1" dirty="0">
                <a:solidFill>
                  <a:srgbClr val="FF0000"/>
                </a:solidFill>
                <a:latin typeface="Arial" panose="020B0604020202020204" pitchFamily="34" charset="0"/>
              </a:rPr>
              <a:t>f</a:t>
            </a:r>
            <a:r>
              <a:rPr lang="en-US" altLang="zh-CN" sz="2800" b="1" dirty="0">
                <a:latin typeface="Arial" panose="020B0604020202020204" pitchFamily="34" charset="0"/>
              </a:rPr>
              <a:t> / (P - </a:t>
            </a:r>
            <a:r>
              <a:rPr lang="en-US" altLang="zh-CN" sz="2800" b="1" dirty="0">
                <a:solidFill>
                  <a:srgbClr val="FF0000"/>
                </a:solidFill>
                <a:latin typeface="Arial" panose="020B0604020202020204" pitchFamily="34" charset="0"/>
              </a:rPr>
              <a:t>C</a:t>
            </a:r>
            <a:r>
              <a:rPr lang="en-US" altLang="zh-CN" sz="2800" b="1" i="1" dirty="0">
                <a:solidFill>
                  <a:srgbClr val="FF0000"/>
                </a:solidFill>
                <a:latin typeface="Arial" panose="020B0604020202020204" pitchFamily="34" charset="0"/>
              </a:rPr>
              <a:t>v</a:t>
            </a:r>
            <a:r>
              <a:rPr lang="en-US" altLang="zh-CN" sz="2800" b="1" dirty="0">
                <a:latin typeface="Arial" panose="020B0604020202020204" pitchFamily="34" charset="0"/>
              </a:rPr>
              <a:t> )</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21</a:t>
            </a:fld>
            <a:endParaRPr lang="zh-CN" altLang="en-US" sz="1400" dirty="0"/>
          </a:p>
        </p:txBody>
      </p:sp>
      <p:sp>
        <p:nvSpPr>
          <p:cNvPr id="37891" name="Rectangle 2"/>
          <p:cNvSpPr>
            <a:spLocks noGrp="1" noRot="1"/>
          </p:cNvSpPr>
          <p:nvPr>
            <p:ph type="title"/>
          </p:nvPr>
        </p:nvSpPr>
        <p:spPr/>
        <p:txBody>
          <a:bodyPr vert="horz" wrap="square" lIns="91440" tIns="45720" rIns="91440" bIns="45720" anchor="ctr"/>
          <a:lstStyle/>
          <a:p>
            <a:pPr eaLnBrk="1" hangingPunct="1"/>
            <a:r>
              <a:rPr lang="zh-CN" altLang="en-US" dirty="0"/>
              <a:t>练习</a:t>
            </a:r>
          </a:p>
        </p:txBody>
      </p:sp>
      <p:sp>
        <p:nvSpPr>
          <p:cNvPr id="37892" name="Rectangle 3"/>
          <p:cNvSpPr>
            <a:spLocks noGrp="1" noRot="1"/>
          </p:cNvSpPr>
          <p:nvPr>
            <p:ph idx="1"/>
          </p:nvPr>
        </p:nvSpPr>
        <p:spPr>
          <a:xfrm>
            <a:off x="2286000" y="1676400"/>
            <a:ext cx="7772400" cy="4724400"/>
          </a:xfrm>
        </p:spPr>
        <p:txBody>
          <a:bodyPr vert="horz" wrap="square" lIns="91440" tIns="45720" rIns="91440" bIns="45720" anchor="t"/>
          <a:lstStyle/>
          <a:p>
            <a:pPr eaLnBrk="1" hangingPunct="1">
              <a:buNone/>
            </a:pPr>
            <a:r>
              <a:rPr lang="zh-CN" altLang="en-US" dirty="0"/>
              <a:t>某产品计划产量为每年5000件，销售单价为200元，每年固定成本为10万元，单位产品可变成本为100元，试计算：</a:t>
            </a:r>
          </a:p>
          <a:p>
            <a:pPr eaLnBrk="1" hangingPunct="1">
              <a:buNone/>
            </a:pPr>
            <a:r>
              <a:rPr lang="zh-CN" altLang="en-US" dirty="0"/>
              <a:t>（1）盈亏平衡点产量（保本产量）。</a:t>
            </a:r>
          </a:p>
          <a:p>
            <a:pPr eaLnBrk="1" hangingPunct="1">
              <a:buNone/>
            </a:pPr>
            <a:r>
              <a:rPr lang="zh-CN" altLang="en-US" dirty="0"/>
              <a:t>（2）盈亏平衡点的生产能力利用率。</a:t>
            </a:r>
          </a:p>
          <a:p>
            <a:pPr eaLnBrk="1" hangingPunct="1">
              <a:buNone/>
            </a:pPr>
            <a:r>
              <a:rPr lang="zh-CN" altLang="en-US" dirty="0"/>
              <a:t>（</a:t>
            </a:r>
            <a:r>
              <a:rPr lang="en-US" altLang="zh-CN" dirty="0"/>
              <a:t>3</a:t>
            </a:r>
            <a:r>
              <a:rPr lang="zh-CN" altLang="en-US" dirty="0"/>
              <a:t>）盈亏平衡点的销售收入。</a:t>
            </a:r>
          </a:p>
          <a:p>
            <a:pPr eaLnBrk="1" hangingPunct="1">
              <a:buNone/>
            </a:pPr>
            <a:endParaRPr lang="zh-CN" altLang="en-US" dirty="0"/>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10</a:t>
            </a:r>
            <a:r>
              <a:rPr lang="zh-CN" altLang="en-US" dirty="0" smtClean="0"/>
              <a:t>、企业生产系统的硬件软件要素</a:t>
            </a:r>
            <a:endParaRPr lang="en-US" altLang="zh-CN" dirty="0" smtClean="0"/>
          </a:p>
          <a:p>
            <a:pPr marL="0" indent="0">
              <a:buNone/>
            </a:pPr>
            <a:r>
              <a:rPr lang="en-US" altLang="zh-CN" dirty="0" smtClean="0"/>
              <a:t>11</a:t>
            </a:r>
            <a:r>
              <a:rPr lang="zh-CN" altLang="en-US" dirty="0" smtClean="0"/>
              <a:t>、组织生产过程的基本要求</a:t>
            </a:r>
            <a:endParaRPr lang="en-US" altLang="zh-CN" dirty="0" smtClean="0"/>
          </a:p>
          <a:p>
            <a:pPr marL="0" indent="0">
              <a:buNone/>
            </a:pPr>
            <a:r>
              <a:rPr lang="en-US" altLang="zh-CN" dirty="0" smtClean="0"/>
              <a:t>12</a:t>
            </a:r>
            <a:r>
              <a:rPr lang="zh-CN" altLang="en-US" dirty="0" smtClean="0"/>
              <a:t>、全面质量管理的概念、特点</a:t>
            </a:r>
            <a:endParaRPr lang="en-US" altLang="zh-CN" dirty="0" smtClean="0"/>
          </a:p>
          <a:p>
            <a:pPr marL="0" indent="0">
              <a:buNone/>
            </a:pPr>
            <a:r>
              <a:rPr lang="en-US" altLang="zh-CN" dirty="0" smtClean="0"/>
              <a:t>13</a:t>
            </a:r>
            <a:r>
              <a:rPr lang="zh-CN" altLang="en-US" dirty="0" smtClean="0"/>
              <a:t>、</a:t>
            </a:r>
            <a:r>
              <a:rPr lang="en-US" altLang="zh-CN" dirty="0" smtClean="0"/>
              <a:t>PDCA</a:t>
            </a:r>
            <a:r>
              <a:rPr lang="zh-CN" altLang="en-US" dirty="0" smtClean="0"/>
              <a:t>循环法的含义和特点</a:t>
            </a:r>
            <a:endParaRPr lang="en-US" altLang="zh-CN" dirty="0" smtClean="0"/>
          </a:p>
          <a:p>
            <a:pPr marL="0" indent="0">
              <a:buNone/>
            </a:pPr>
            <a:r>
              <a:rPr lang="en-US" altLang="zh-CN" dirty="0" smtClean="0"/>
              <a:t>14</a:t>
            </a:r>
            <a:r>
              <a:rPr lang="zh-CN" altLang="en-US" dirty="0" smtClean="0"/>
              <a:t>、人力资源的概念</a:t>
            </a:r>
            <a:endParaRPr lang="en-US" altLang="zh-CN" dirty="0" smtClean="0"/>
          </a:p>
          <a:p>
            <a:pPr marL="0" indent="0">
              <a:buNone/>
            </a:pPr>
            <a:r>
              <a:rPr lang="en-US" altLang="zh-CN" dirty="0" smtClean="0"/>
              <a:t>15</a:t>
            </a:r>
            <a:r>
              <a:rPr lang="zh-CN" altLang="en-US" dirty="0" smtClean="0"/>
              <a:t>、企业资金的筹集形式</a:t>
            </a:r>
            <a:endParaRPr lang="en-US" altLang="zh-CN" dirty="0" smtClean="0"/>
          </a:p>
          <a:p>
            <a:pPr marL="0" indent="0">
              <a:buNone/>
            </a:pPr>
            <a:r>
              <a:rPr lang="en-US" altLang="zh-CN" dirty="0" smtClean="0"/>
              <a:t>16</a:t>
            </a:r>
            <a:r>
              <a:rPr lang="zh-CN" altLang="en-US" dirty="0" smtClean="0"/>
              <a:t>、资金的时间价值</a:t>
            </a:r>
            <a:endParaRPr lang="en-US" altLang="zh-CN" dirty="0" smtClean="0"/>
          </a:p>
          <a:p>
            <a:pPr marL="0" indent="0">
              <a:buNone/>
            </a:pPr>
            <a:r>
              <a:rPr lang="en-US" altLang="zh-CN" dirty="0" smtClean="0"/>
              <a:t>17</a:t>
            </a:r>
            <a:r>
              <a:rPr lang="zh-CN" altLang="en-US" dirty="0" smtClean="0"/>
              <a:t>、追加投资回收期</a:t>
            </a:r>
            <a:endParaRPr lang="en-US" altLang="zh-CN" dirty="0" smtClean="0"/>
          </a:p>
          <a:p>
            <a:pPr marL="0" indent="0">
              <a:buNone/>
            </a:pPr>
            <a:r>
              <a:rPr lang="en-US" altLang="zh-CN" dirty="0" smtClean="0"/>
              <a:t>18</a:t>
            </a:r>
            <a:r>
              <a:rPr lang="zh-CN" altLang="en-US" dirty="0" smtClean="0"/>
              <a:t>、盈亏平衡计算</a:t>
            </a:r>
            <a:endParaRPr lang="zh-CN" altLang="en-US" dirty="0"/>
          </a:p>
        </p:txBody>
      </p:sp>
    </p:spTree>
    <p:extLst>
      <p:ext uri="{BB962C8B-B14F-4D97-AF65-F5344CB8AC3E}">
        <p14:creationId xmlns:p14="http://schemas.microsoft.com/office/powerpoint/2010/main" val="4215093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19</a:t>
            </a:r>
            <a:r>
              <a:rPr lang="zh-CN" altLang="en-US" dirty="0" smtClean="0"/>
              <a:t>、设备选择的年经费法和现值法</a:t>
            </a:r>
            <a:endParaRPr lang="en-US" altLang="zh-CN" dirty="0" smtClean="0"/>
          </a:p>
          <a:p>
            <a:pPr marL="0" indent="0">
              <a:buNone/>
            </a:pPr>
            <a:r>
              <a:rPr lang="en-US" altLang="zh-CN" dirty="0" smtClean="0"/>
              <a:t>20</a:t>
            </a:r>
            <a:r>
              <a:rPr lang="zh-CN" altLang="en-US" dirty="0" smtClean="0"/>
              <a:t>、设备磨损和设备寿命</a:t>
            </a:r>
            <a:endParaRPr lang="en-US" altLang="zh-CN" dirty="0" smtClean="0"/>
          </a:p>
          <a:p>
            <a:pPr marL="0" indent="0">
              <a:buNone/>
            </a:pPr>
            <a:r>
              <a:rPr lang="en-US" altLang="zh-CN" dirty="0" smtClean="0"/>
              <a:t>21</a:t>
            </a:r>
            <a:r>
              <a:rPr lang="zh-CN" altLang="en-US" dirty="0" smtClean="0"/>
              <a:t>、市场细分的标准</a:t>
            </a:r>
            <a:endParaRPr lang="en-US" altLang="zh-CN" dirty="0" smtClean="0"/>
          </a:p>
          <a:p>
            <a:pPr marL="0" indent="0">
              <a:buNone/>
            </a:pPr>
            <a:r>
              <a:rPr lang="en-US" altLang="zh-CN" dirty="0" smtClean="0"/>
              <a:t>22</a:t>
            </a:r>
            <a:r>
              <a:rPr lang="zh-CN" altLang="en-US" dirty="0" smtClean="0"/>
              <a:t>、市场营销组合策略（</a:t>
            </a:r>
            <a:r>
              <a:rPr lang="en-US" altLang="zh-CN" dirty="0" smtClean="0"/>
              <a:t>4P</a:t>
            </a:r>
            <a:r>
              <a:rPr lang="zh-CN" altLang="en-US" dirty="0" smtClean="0"/>
              <a:t>各组分）</a:t>
            </a:r>
            <a:endParaRPr lang="en-US" altLang="zh-CN" dirty="0" smtClean="0"/>
          </a:p>
          <a:p>
            <a:pPr marL="0" indent="0">
              <a:buNone/>
            </a:pPr>
            <a:r>
              <a:rPr lang="en-US" altLang="zh-CN" dirty="0" smtClean="0"/>
              <a:t>23</a:t>
            </a:r>
            <a:r>
              <a:rPr lang="zh-CN" altLang="en-US" dirty="0" smtClean="0"/>
              <a:t>、服务质量</a:t>
            </a:r>
            <a:endParaRPr lang="en-US" altLang="zh-CN" dirty="0" smtClean="0"/>
          </a:p>
          <a:p>
            <a:pPr marL="0" indent="0">
              <a:buNone/>
            </a:pPr>
            <a:r>
              <a:rPr lang="en-US" altLang="zh-CN" dirty="0" smtClean="0"/>
              <a:t>24</a:t>
            </a:r>
            <a:r>
              <a:rPr lang="zh-CN" altLang="en-US" dirty="0" smtClean="0"/>
              <a:t>、财务报表的内容</a:t>
            </a:r>
            <a:endParaRPr lang="en-US" altLang="zh-CN" dirty="0" smtClean="0"/>
          </a:p>
          <a:p>
            <a:pPr marL="0" indent="0">
              <a:buNone/>
            </a:pPr>
            <a:r>
              <a:rPr lang="en-US" altLang="zh-CN" dirty="0" smtClean="0"/>
              <a:t>25</a:t>
            </a:r>
            <a:r>
              <a:rPr lang="zh-CN" altLang="en-US" dirty="0" smtClean="0"/>
              <a:t>、大数据营销</a:t>
            </a:r>
            <a:endParaRPr lang="en-US" altLang="zh-CN" dirty="0" smtClean="0"/>
          </a:p>
          <a:p>
            <a:pPr marL="0" indent="0">
              <a:buNone/>
            </a:pPr>
            <a:r>
              <a:rPr lang="en-US" altLang="zh-CN" dirty="0" smtClean="0"/>
              <a:t>26</a:t>
            </a:r>
            <a:r>
              <a:rPr lang="zh-CN" altLang="en-US" dirty="0" smtClean="0"/>
              <a:t>、促销组合的内容</a:t>
            </a:r>
            <a:endParaRPr lang="zh-CN" altLang="en-US" dirty="0"/>
          </a:p>
        </p:txBody>
      </p:sp>
    </p:spTree>
    <p:extLst>
      <p:ext uri="{BB962C8B-B14F-4D97-AF65-F5344CB8AC3E}">
        <p14:creationId xmlns:p14="http://schemas.microsoft.com/office/powerpoint/2010/main" val="1719559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5</a:t>
            </a:fld>
            <a:endParaRPr lang="zh-CN" altLang="en-US" sz="1400" dirty="0"/>
          </a:p>
        </p:txBody>
      </p:sp>
      <p:sp>
        <p:nvSpPr>
          <p:cNvPr id="45059" name="Rectangle 2"/>
          <p:cNvSpPr>
            <a:spLocks noGrp="1" noRot="1"/>
          </p:cNvSpPr>
          <p:nvPr>
            <p:ph type="title"/>
          </p:nvPr>
        </p:nvSpPr>
        <p:spPr/>
        <p:txBody>
          <a:bodyPr vert="horz" wrap="square" lIns="91440" tIns="45720" rIns="91440" bIns="45720" anchor="ctr"/>
          <a:lstStyle/>
          <a:p>
            <a:pPr eaLnBrk="1" hangingPunct="1"/>
            <a:r>
              <a:rPr lang="zh-CN" altLang="en-US" dirty="0" smtClean="0"/>
              <a:t>费用</a:t>
            </a:r>
            <a:r>
              <a:rPr lang="zh-CN" altLang="en-US" dirty="0"/>
              <a:t>换算</a:t>
            </a:r>
            <a:r>
              <a:rPr lang="zh-CN" altLang="en-US" dirty="0" smtClean="0"/>
              <a:t>法     </a:t>
            </a:r>
            <a:r>
              <a:rPr lang="en-US" altLang="zh-CN" dirty="0" smtClean="0"/>
              <a:t>202</a:t>
            </a:r>
            <a:r>
              <a:rPr lang="zh-CN" altLang="en-US" dirty="0" smtClean="0"/>
              <a:t>页</a:t>
            </a:r>
            <a:endParaRPr lang="zh-CN" altLang="en-US" dirty="0"/>
          </a:p>
        </p:txBody>
      </p:sp>
      <p:sp>
        <p:nvSpPr>
          <p:cNvPr id="45060" name="Rectangle 3"/>
          <p:cNvSpPr>
            <a:spLocks noGrp="1" noRot="1"/>
          </p:cNvSpPr>
          <p:nvPr>
            <p:ph idx="1"/>
          </p:nvPr>
        </p:nvSpPr>
        <p:spPr/>
        <p:txBody>
          <a:bodyPr vert="horz" wrap="square" lIns="91440" tIns="45720" rIns="91440" bIns="45720" anchor="t"/>
          <a:lstStyle/>
          <a:p>
            <a:pPr eaLnBrk="1" hangingPunct="1"/>
            <a:r>
              <a:rPr lang="zh-CN" altLang="en-US" dirty="0"/>
              <a:t>设备在购置和使用中的费用包括</a:t>
            </a:r>
          </a:p>
          <a:p>
            <a:pPr lvl="1" eaLnBrk="1" hangingPunct="1"/>
            <a:r>
              <a:rPr lang="zh-CN" altLang="en-US" dirty="0"/>
              <a:t>最初支付一次性投资费</a:t>
            </a:r>
          </a:p>
          <a:p>
            <a:pPr lvl="1" eaLnBrk="1" hangingPunct="1"/>
            <a:r>
              <a:rPr lang="zh-CN" altLang="en-US" dirty="0"/>
              <a:t>每年支付的维持费</a:t>
            </a:r>
          </a:p>
          <a:p>
            <a:pPr eaLnBrk="1" hangingPunct="1"/>
            <a:endParaRPr lang="zh-CN" altLang="en-US" dirty="0"/>
          </a:p>
          <a:p>
            <a:pPr eaLnBrk="1" hangingPunct="1"/>
            <a:r>
              <a:rPr lang="zh-CN" altLang="en-US" dirty="0"/>
              <a:t>根据换算的方法不同分为</a:t>
            </a:r>
          </a:p>
          <a:p>
            <a:pPr lvl="1" eaLnBrk="1" hangingPunct="1"/>
            <a:r>
              <a:rPr lang="zh-CN" altLang="en-US" dirty="0"/>
              <a:t>年经费法</a:t>
            </a:r>
          </a:p>
          <a:p>
            <a:pPr lvl="1" eaLnBrk="1" hangingPunct="1"/>
            <a:r>
              <a:rPr lang="zh-CN" altLang="en-US" dirty="0"/>
              <a:t>现值法</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6</a:t>
            </a:fld>
            <a:endParaRPr lang="zh-CN" altLang="en-US" sz="1400" dirty="0"/>
          </a:p>
        </p:txBody>
      </p:sp>
      <p:sp>
        <p:nvSpPr>
          <p:cNvPr id="46083" name="Rectangle 2"/>
          <p:cNvSpPr>
            <a:spLocks noGrp="1" noRot="1"/>
          </p:cNvSpPr>
          <p:nvPr>
            <p:ph type="title"/>
          </p:nvPr>
        </p:nvSpPr>
        <p:spPr/>
        <p:txBody>
          <a:bodyPr vert="horz" wrap="square" lIns="91440" tIns="45720" rIns="91440" bIns="45720" anchor="ctr"/>
          <a:lstStyle/>
          <a:p>
            <a:pPr eaLnBrk="1" hangingPunct="1"/>
            <a:r>
              <a:rPr lang="en-US" altLang="zh-CN" dirty="0"/>
              <a:t>A</a:t>
            </a:r>
            <a:r>
              <a:rPr lang="zh-CN" altLang="en-US" dirty="0"/>
              <a:t>、年经费法</a:t>
            </a:r>
          </a:p>
        </p:txBody>
      </p:sp>
      <p:sp>
        <p:nvSpPr>
          <p:cNvPr id="46084" name="Rectangle 3"/>
          <p:cNvSpPr>
            <a:spLocks noGrp="1" noRot="1"/>
          </p:cNvSpPr>
          <p:nvPr>
            <p:ph idx="1"/>
          </p:nvPr>
        </p:nvSpPr>
        <p:spPr/>
        <p:txBody>
          <a:bodyPr vert="horz" wrap="square" lIns="91440" tIns="45720" rIns="91440" bIns="45720" anchor="t"/>
          <a:lstStyle/>
          <a:p>
            <a:pPr marL="533400" indent="-533400" eaLnBrk="1" hangingPunct="1"/>
            <a:r>
              <a:rPr lang="zh-CN" altLang="en-US" dirty="0"/>
              <a:t>年经费法是将设备最初一次性投资费，依据寿命周期按复利利率进行计算，换算成相当于每年费用支出，再与每年设备维持费相加，求得不同设备的年总费用，从而比较选择设备，即</a:t>
            </a:r>
          </a:p>
          <a:p>
            <a:pPr marL="533400" indent="-533400" eaLnBrk="1" hangingPunct="1">
              <a:buNone/>
            </a:pPr>
            <a:endParaRPr lang="zh-CN" altLang="en-US" dirty="0">
              <a:solidFill>
                <a:schemeClr val="hlink"/>
              </a:solidFill>
            </a:endParaRPr>
          </a:p>
          <a:p>
            <a:pPr marL="533400" indent="-533400" eaLnBrk="1" hangingPunct="1">
              <a:buNone/>
            </a:pPr>
            <a:r>
              <a:rPr lang="zh-CN" altLang="en-US" dirty="0">
                <a:solidFill>
                  <a:schemeClr val="hlink"/>
                </a:solidFill>
              </a:rPr>
              <a:t>年经费总额</a:t>
            </a:r>
            <a:r>
              <a:rPr lang="en-US" altLang="zh-CN" dirty="0">
                <a:solidFill>
                  <a:schemeClr val="hlink"/>
                </a:solidFill>
              </a:rPr>
              <a:t>=</a:t>
            </a:r>
            <a:r>
              <a:rPr lang="zh-CN" altLang="en-US" dirty="0">
                <a:solidFill>
                  <a:schemeClr val="tx2"/>
                </a:solidFill>
                <a:latin typeface="华文新魏" panose="02010800040101010101" pitchFamily="2" charset="-122"/>
                <a:ea typeface="华文新魏" panose="02010800040101010101" pitchFamily="2" charset="-122"/>
              </a:rPr>
              <a:t>投资费用换算的年经费</a:t>
            </a:r>
            <a:r>
              <a:rPr lang="en-US" altLang="zh-CN" dirty="0">
                <a:solidFill>
                  <a:schemeClr val="hlink"/>
                </a:solidFill>
              </a:rPr>
              <a:t>+</a:t>
            </a:r>
            <a:r>
              <a:rPr lang="zh-CN" altLang="en-US" dirty="0">
                <a:solidFill>
                  <a:schemeClr val="hlink"/>
                </a:solidFill>
              </a:rPr>
              <a:t>年维持费用</a:t>
            </a:r>
          </a:p>
          <a:p>
            <a:pPr marL="533400" indent="-533400" eaLnBrk="1" hangingPunct="1">
              <a:buNone/>
            </a:pPr>
            <a:r>
              <a:rPr lang="zh-CN" altLang="en-US" dirty="0">
                <a:solidFill>
                  <a:schemeClr val="tx2"/>
                </a:solidFill>
                <a:latin typeface="华文新魏" panose="02010800040101010101" pitchFamily="2" charset="-122"/>
                <a:ea typeface="华文新魏" panose="02010800040101010101" pitchFamily="2" charset="-122"/>
              </a:rPr>
              <a:t>投资费用换算的年经费</a:t>
            </a:r>
            <a:r>
              <a:rPr lang="en-US" altLang="zh-CN" dirty="0">
                <a:solidFill>
                  <a:schemeClr val="tx2"/>
                </a:solidFill>
                <a:latin typeface="华文新魏" panose="02010800040101010101" pitchFamily="2" charset="-122"/>
                <a:ea typeface="华文新魏" panose="02010800040101010101" pitchFamily="2" charset="-122"/>
              </a:rPr>
              <a:t>=</a:t>
            </a:r>
            <a:r>
              <a:rPr lang="zh-CN" altLang="en-US" dirty="0">
                <a:solidFill>
                  <a:schemeClr val="tx2"/>
                </a:solidFill>
                <a:latin typeface="华文新魏" panose="02010800040101010101" pitchFamily="2" charset="-122"/>
                <a:ea typeface="华文新魏" panose="02010800040101010101" pitchFamily="2" charset="-122"/>
              </a:rPr>
              <a:t>投资额</a:t>
            </a:r>
            <a:r>
              <a:rPr lang="en-US" altLang="zh-CN" dirty="0">
                <a:solidFill>
                  <a:schemeClr val="tx2"/>
                </a:solidFill>
                <a:latin typeface="华文新魏" panose="02010800040101010101" pitchFamily="2" charset="-122"/>
                <a:ea typeface="华文新魏" panose="02010800040101010101" pitchFamily="2" charset="-122"/>
              </a:rPr>
              <a:t>×</a:t>
            </a:r>
            <a:r>
              <a:rPr lang="zh-CN" altLang="en-US" dirty="0">
                <a:solidFill>
                  <a:schemeClr val="tx2"/>
                </a:solidFill>
                <a:latin typeface="华文新魏" panose="02010800040101010101" pitchFamily="2" charset="-122"/>
                <a:ea typeface="华文新魏" panose="02010800040101010101" pitchFamily="2" charset="-122"/>
              </a:rPr>
              <a:t>资本回收系数</a:t>
            </a:r>
          </a:p>
        </p:txBody>
      </p:sp>
      <p:sp>
        <p:nvSpPr>
          <p:cNvPr id="46085" name="Rectangle 4"/>
          <p:cNvSpPr/>
          <p:nvPr/>
        </p:nvSpPr>
        <p:spPr>
          <a:xfrm>
            <a:off x="1524000" y="3030538"/>
            <a:ext cx="309880" cy="36830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7</a:t>
            </a:fld>
            <a:endParaRPr lang="zh-CN" altLang="en-US" sz="1400" dirty="0"/>
          </a:p>
        </p:txBody>
      </p:sp>
      <p:sp>
        <p:nvSpPr>
          <p:cNvPr id="47107" name="Rectangle 5"/>
          <p:cNvSpPr>
            <a:spLocks noGrp="1" noRot="1"/>
          </p:cNvSpPr>
          <p:nvPr>
            <p:ph type="title"/>
          </p:nvPr>
        </p:nvSpPr>
        <p:spPr/>
        <p:txBody>
          <a:bodyPr vert="horz" wrap="square" lIns="91440" tIns="45720" rIns="91440" bIns="45720" anchor="ctr"/>
          <a:lstStyle/>
          <a:p>
            <a:pPr eaLnBrk="1" hangingPunct="1"/>
            <a:endParaRPr lang="zh-CN" altLang="en-US" dirty="0"/>
          </a:p>
        </p:txBody>
      </p:sp>
      <p:sp>
        <p:nvSpPr>
          <p:cNvPr id="47108" name="Rectangle 3"/>
          <p:cNvSpPr>
            <a:spLocks noGrp="1" noRot="1"/>
          </p:cNvSpPr>
          <p:nvPr>
            <p:ph type="body" sz="half" idx="1"/>
          </p:nvPr>
        </p:nvSpPr>
        <p:spPr>
          <a:xfrm>
            <a:off x="2286000" y="1676400"/>
            <a:ext cx="7620000" cy="4191000"/>
          </a:xfrm>
        </p:spPr>
        <p:txBody>
          <a:bodyPr vert="horz" wrap="square" lIns="91440" tIns="45720" rIns="91440" bIns="45720" anchor="t"/>
          <a:lstStyle/>
          <a:p>
            <a:pPr eaLnBrk="1" hangingPunct="1">
              <a:buNone/>
            </a:pPr>
            <a:r>
              <a:rPr lang="zh-CN" altLang="en-US" dirty="0"/>
              <a:t>资本回收系数是指设备一次投入（包括利息）每年回收的百分比。</a:t>
            </a:r>
          </a:p>
          <a:p>
            <a:pPr eaLnBrk="1" hangingPunct="1"/>
            <a:endParaRPr lang="zh-CN" altLang="en-US" dirty="0"/>
          </a:p>
          <a:p>
            <a:pPr eaLnBrk="1" hangingPunct="1"/>
            <a:r>
              <a:rPr lang="zh-CN" altLang="en-US" dirty="0"/>
              <a:t>资本回收系数</a:t>
            </a:r>
            <a:r>
              <a:rPr lang="en-US" altLang="zh-CN" dirty="0"/>
              <a:t>=</a:t>
            </a:r>
            <a:endParaRPr lang="zh-CN" altLang="en-US" dirty="0"/>
          </a:p>
          <a:p>
            <a:pPr eaLnBrk="1" hangingPunct="1"/>
            <a:endParaRPr lang="zh-CN" altLang="en-US" dirty="0"/>
          </a:p>
          <a:p>
            <a:pPr eaLnBrk="1" hangingPunct="1"/>
            <a:r>
              <a:rPr lang="zh-CN" altLang="en-US" dirty="0"/>
              <a:t>式中，</a:t>
            </a:r>
            <a:r>
              <a:rPr lang="en-US" altLang="zh-CN" dirty="0"/>
              <a:t>i</a:t>
            </a:r>
            <a:r>
              <a:rPr lang="zh-CN" altLang="en-US" dirty="0"/>
              <a:t>为年利率；</a:t>
            </a:r>
            <a:r>
              <a:rPr lang="en-US" altLang="zh-CN" dirty="0"/>
              <a:t>n</a:t>
            </a:r>
            <a:r>
              <a:rPr lang="zh-CN" altLang="en-US" dirty="0"/>
              <a:t>为设备寿命周期。</a:t>
            </a:r>
          </a:p>
          <a:p>
            <a:pPr eaLnBrk="1" hangingPunct="1"/>
            <a:endParaRPr lang="zh-CN" altLang="en-US" sz="2400" dirty="0"/>
          </a:p>
        </p:txBody>
      </p:sp>
      <p:graphicFrame>
        <p:nvGraphicFramePr>
          <p:cNvPr id="47109" name="Object 4"/>
          <p:cNvGraphicFramePr>
            <a:graphicFrameLocks noGrp="1" noChangeAspect="1"/>
          </p:cNvGraphicFramePr>
          <p:nvPr>
            <p:ph sz="half" idx="2"/>
            <p:extLst>
              <p:ext uri="{D42A27DB-BD31-4B8C-83A1-F6EECF244321}">
                <p14:modId xmlns:p14="http://schemas.microsoft.com/office/powerpoint/2010/main" val="812187085"/>
              </p:ext>
            </p:extLst>
          </p:nvPr>
        </p:nvGraphicFramePr>
        <p:xfrm>
          <a:off x="4746171" y="2336074"/>
          <a:ext cx="2362200" cy="1255713"/>
        </p:xfrm>
        <a:graphic>
          <a:graphicData uri="http://schemas.openxmlformats.org/presentationml/2006/ole">
            <mc:AlternateContent xmlns:mc="http://schemas.openxmlformats.org/markup-compatibility/2006">
              <mc:Choice xmlns:v="urn:schemas-microsoft-com:vml" Requires="v">
                <p:oleObj spid="_x0000_s3090" r:id="rId3" imgW="812165" imgH="431800" progId="Equation.3">
                  <p:embed/>
                </p:oleObj>
              </mc:Choice>
              <mc:Fallback>
                <p:oleObj r:id="rId3" imgW="812165" imgH="431800" progId="Equation.3">
                  <p:embed/>
                  <p:pic>
                    <p:nvPicPr>
                      <p:cNvPr id="0" name="图片 3079"/>
                      <p:cNvPicPr/>
                      <p:nvPr/>
                    </p:nvPicPr>
                    <p:blipFill>
                      <a:blip r:embed="rId4"/>
                      <a:srcRect/>
                      <a:stretch>
                        <a:fillRect/>
                      </a:stretch>
                    </p:blipFill>
                    <p:spPr>
                      <a:xfrm>
                        <a:off x="4746171" y="2336074"/>
                        <a:ext cx="2362200" cy="1255713"/>
                      </a:xfrm>
                      <a:prstGeom prst="rect">
                        <a:avLst/>
                      </a:prstGeom>
                      <a:solidFill>
                        <a:schemeClr val="accent1">
                          <a:alpha val="100000"/>
                        </a:schemeClr>
                      </a:solidFill>
                      <a:ln w="38100">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1400" dirty="0"/>
              <a:t>8</a:t>
            </a:fld>
            <a:endParaRPr lang="zh-CN" altLang="en-US" sz="1400" dirty="0"/>
          </a:p>
        </p:txBody>
      </p:sp>
      <p:sp>
        <p:nvSpPr>
          <p:cNvPr id="48131" name="Rectangle 2"/>
          <p:cNvSpPr>
            <a:spLocks noGrp="1" noRot="1"/>
          </p:cNvSpPr>
          <p:nvPr>
            <p:ph type="title"/>
          </p:nvPr>
        </p:nvSpPr>
        <p:spPr/>
        <p:txBody>
          <a:bodyPr vert="horz" wrap="square" lIns="91440" tIns="45720" rIns="91440" bIns="45720" anchor="ctr"/>
          <a:lstStyle/>
          <a:p>
            <a:pPr eaLnBrk="1" hangingPunct="1"/>
            <a:r>
              <a:rPr lang="zh-CN" altLang="en-US" dirty="0"/>
              <a:t>练习</a:t>
            </a:r>
          </a:p>
        </p:txBody>
      </p:sp>
      <p:sp>
        <p:nvSpPr>
          <p:cNvPr id="48132" name="Rectangle 3"/>
          <p:cNvSpPr>
            <a:spLocks noGrp="1" noRot="1"/>
          </p:cNvSpPr>
          <p:nvPr>
            <p:ph idx="1"/>
          </p:nvPr>
        </p:nvSpPr>
        <p:spPr/>
        <p:txBody>
          <a:bodyPr vert="horz" wrap="square" lIns="91440" tIns="45720" rIns="91440" bIns="45720" anchor="t"/>
          <a:lstStyle/>
          <a:p>
            <a:pPr eaLnBrk="1" hangingPunct="1"/>
            <a:r>
              <a:rPr lang="zh-CN" altLang="en-US" dirty="0"/>
              <a:t>某企业投资购买某设备有两个可比方案，</a:t>
            </a:r>
          </a:p>
          <a:p>
            <a:pPr lvl="1" eaLnBrk="1" hangingPunct="1"/>
            <a:r>
              <a:rPr lang="zh-CN" altLang="en-US" dirty="0"/>
              <a:t>方案</a:t>
            </a:r>
            <a:r>
              <a:rPr lang="en-US" altLang="zh-CN" dirty="0"/>
              <a:t>Ⅰ</a:t>
            </a:r>
            <a:r>
              <a:rPr lang="zh-CN" altLang="en-US" dirty="0"/>
              <a:t>：投资</a:t>
            </a:r>
            <a:r>
              <a:rPr lang="en-US" altLang="zh-CN" dirty="0"/>
              <a:t>20</a:t>
            </a:r>
            <a:r>
              <a:rPr lang="zh-CN" altLang="en-US" dirty="0"/>
              <a:t>万元，年费用</a:t>
            </a:r>
            <a:r>
              <a:rPr lang="en-US" altLang="zh-CN" dirty="0"/>
              <a:t>5</a:t>
            </a:r>
            <a:r>
              <a:rPr lang="zh-CN" altLang="en-US" dirty="0"/>
              <a:t>万元</a:t>
            </a:r>
          </a:p>
          <a:p>
            <a:pPr lvl="1" eaLnBrk="1" hangingPunct="1"/>
            <a:r>
              <a:rPr lang="zh-CN" altLang="en-US" dirty="0"/>
              <a:t>方案</a:t>
            </a:r>
            <a:r>
              <a:rPr lang="en-US" altLang="zh-CN" dirty="0"/>
              <a:t>Ⅱ</a:t>
            </a:r>
            <a:r>
              <a:rPr lang="zh-CN" altLang="en-US" dirty="0"/>
              <a:t>：投资</a:t>
            </a:r>
            <a:r>
              <a:rPr lang="en-US" altLang="zh-CN" dirty="0"/>
              <a:t>40</a:t>
            </a:r>
            <a:r>
              <a:rPr lang="zh-CN" altLang="en-US" dirty="0"/>
              <a:t>万元，年费用</a:t>
            </a:r>
            <a:r>
              <a:rPr lang="en-US" altLang="zh-CN" dirty="0"/>
              <a:t>3</a:t>
            </a:r>
            <a:r>
              <a:rPr lang="zh-CN" altLang="en-US" dirty="0"/>
              <a:t>万元</a:t>
            </a:r>
          </a:p>
          <a:p>
            <a:pPr eaLnBrk="1" hangingPunct="1"/>
            <a:r>
              <a:rPr lang="zh-CN" altLang="en-US" dirty="0"/>
              <a:t>两方案的服务年限均为</a:t>
            </a:r>
            <a:r>
              <a:rPr lang="en-US" altLang="zh-CN" dirty="0"/>
              <a:t>8</a:t>
            </a:r>
            <a:r>
              <a:rPr lang="zh-CN" altLang="en-US" dirty="0"/>
              <a:t>年，</a:t>
            </a:r>
            <a:r>
              <a:rPr lang="en-US" altLang="zh-CN" dirty="0"/>
              <a:t>i=5%</a:t>
            </a:r>
            <a:r>
              <a:rPr lang="zh-CN" altLang="en-US" dirty="0"/>
              <a:t>，试用年经费法比较两个方案的优劣。</a:t>
            </a:r>
            <a:r>
              <a:rPr lang="zh-CN" altLang="en-US" dirty="0">
                <a:solidFill>
                  <a:schemeClr val="hlink"/>
                </a:solidFill>
              </a:rPr>
              <a:t>（</a:t>
            </a:r>
            <a:r>
              <a:rPr lang="en-US" altLang="zh-CN" dirty="0">
                <a:solidFill>
                  <a:schemeClr val="hlink"/>
                </a:solidFill>
              </a:rPr>
              <a:t>0.15472</a:t>
            </a:r>
            <a:r>
              <a:rPr lang="zh-CN" altLang="en-US" dirty="0" smtClean="0">
                <a:solidFill>
                  <a:schemeClr val="hlink"/>
                </a:solidFill>
              </a:rPr>
              <a:t>）</a:t>
            </a:r>
            <a:endParaRPr lang="en-US" altLang="zh-CN" dirty="0" smtClean="0">
              <a:solidFill>
                <a:schemeClr val="hlink"/>
              </a:solidFill>
            </a:endParaRPr>
          </a:p>
          <a:p>
            <a:pPr eaLnBrk="1" hangingPunct="1"/>
            <a:endParaRPr lang="en-US" altLang="zh-CN" dirty="0">
              <a:solidFill>
                <a:schemeClr val="hlink"/>
              </a:solidFill>
            </a:endParaRPr>
          </a:p>
          <a:p>
            <a:pPr eaLnBrk="1" hangingPunct="1"/>
            <a:r>
              <a:rPr lang="zh-CN" altLang="en-US" dirty="0" smtClean="0">
                <a:solidFill>
                  <a:schemeClr val="hlink"/>
                </a:solidFill>
              </a:rPr>
              <a:t>每年投资费用：   </a:t>
            </a:r>
            <a:r>
              <a:rPr lang="en-US" altLang="zh-CN" dirty="0" smtClean="0">
                <a:solidFill>
                  <a:schemeClr val="hlink"/>
                </a:solidFill>
              </a:rPr>
              <a:t>200000</a:t>
            </a:r>
            <a:r>
              <a:rPr lang="zh-CN" altLang="en-US" dirty="0" smtClean="0">
                <a:solidFill>
                  <a:schemeClr val="hlink"/>
                </a:solidFill>
              </a:rPr>
              <a:t>*</a:t>
            </a:r>
            <a:r>
              <a:rPr lang="en-US" altLang="zh-CN" dirty="0" smtClean="0">
                <a:solidFill>
                  <a:schemeClr val="hlink"/>
                </a:solidFill>
              </a:rPr>
              <a:t>0.15472=30944    400000</a:t>
            </a:r>
            <a:r>
              <a:rPr lang="zh-CN" altLang="en-US" dirty="0" smtClean="0">
                <a:solidFill>
                  <a:schemeClr val="hlink"/>
                </a:solidFill>
              </a:rPr>
              <a:t>*</a:t>
            </a:r>
            <a:r>
              <a:rPr lang="en-US" altLang="zh-CN" dirty="0" smtClean="0">
                <a:solidFill>
                  <a:schemeClr val="hlink"/>
                </a:solidFill>
              </a:rPr>
              <a:t>0.15472=61888</a:t>
            </a:r>
          </a:p>
          <a:p>
            <a:pPr eaLnBrk="1" hangingPunct="1"/>
            <a:r>
              <a:rPr lang="zh-CN" altLang="en-US" dirty="0" smtClean="0">
                <a:solidFill>
                  <a:schemeClr val="hlink"/>
                </a:solidFill>
              </a:rPr>
              <a:t>每年维持费用：    </a:t>
            </a:r>
            <a:r>
              <a:rPr lang="en-US" altLang="zh-CN" dirty="0" smtClean="0">
                <a:solidFill>
                  <a:schemeClr val="hlink"/>
                </a:solidFill>
              </a:rPr>
              <a:t>50000                                     30000</a:t>
            </a:r>
          </a:p>
          <a:p>
            <a:pPr eaLnBrk="1" hangingPunct="1"/>
            <a:r>
              <a:rPr lang="zh-CN" altLang="en-US" dirty="0" smtClean="0">
                <a:solidFill>
                  <a:schemeClr val="hlink"/>
                </a:solidFill>
              </a:rPr>
              <a:t>全部支出现值：     </a:t>
            </a:r>
            <a:r>
              <a:rPr lang="en-US" altLang="zh-CN" dirty="0" smtClean="0">
                <a:solidFill>
                  <a:schemeClr val="hlink"/>
                </a:solidFill>
              </a:rPr>
              <a:t>80944                                    91888</a:t>
            </a:r>
            <a:endParaRPr lang="zh-CN" altLang="en-US" dirty="0">
              <a:solidFill>
                <a:schemeClr val="hlink"/>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5382B1-CE5C-47C8-8283-19608E175B47}" type="slidenum">
              <a:rPr lang="zh-CN" altLang="en-US"/>
              <a:pPr eaLnBrk="1" hangingPunct="1"/>
              <a:t>9</a:t>
            </a:fld>
            <a:endParaRPr lang="en-US" altLang="zh-CN"/>
          </a:p>
        </p:txBody>
      </p:sp>
      <p:sp>
        <p:nvSpPr>
          <p:cNvPr id="49155" name="Rectangle 2"/>
          <p:cNvSpPr>
            <a:spLocks noGrp="1" noRot="1" noChangeArrowheads="1"/>
          </p:cNvSpPr>
          <p:nvPr>
            <p:ph type="title"/>
          </p:nvPr>
        </p:nvSpPr>
        <p:spPr/>
        <p:txBody>
          <a:bodyPr/>
          <a:lstStyle/>
          <a:p>
            <a:pPr eaLnBrk="1" hangingPunct="1"/>
            <a:r>
              <a:rPr lang="en-US" altLang="zh-CN" smtClean="0"/>
              <a:t>B</a:t>
            </a:r>
            <a:r>
              <a:rPr lang="zh-CN" altLang="en-US" smtClean="0"/>
              <a:t>、现值法</a:t>
            </a:r>
          </a:p>
        </p:txBody>
      </p:sp>
      <p:sp>
        <p:nvSpPr>
          <p:cNvPr id="49156" name="Rectangle 3"/>
          <p:cNvSpPr>
            <a:spLocks noGrp="1" noRot="1" noChangeArrowheads="1"/>
          </p:cNvSpPr>
          <p:nvPr>
            <p:ph type="body" idx="1"/>
          </p:nvPr>
        </p:nvSpPr>
        <p:spPr/>
        <p:txBody>
          <a:bodyPr/>
          <a:lstStyle/>
          <a:p>
            <a:pPr eaLnBrk="1" hangingPunct="1">
              <a:lnSpc>
                <a:spcPct val="90000"/>
              </a:lnSpc>
            </a:pPr>
            <a:r>
              <a:rPr lang="zh-CN" altLang="en-US" smtClean="0"/>
              <a:t>现值法是将设备每年维持费通过现值系数换算成相当于最初一次投资费时的数额，再与最初一次投资费用相加，求出设备寿命周期内全部支出的现值，进行比较，其计算公式为</a:t>
            </a:r>
          </a:p>
          <a:p>
            <a:pPr eaLnBrk="1" hangingPunct="1">
              <a:lnSpc>
                <a:spcPct val="90000"/>
              </a:lnSpc>
            </a:pPr>
            <a:endParaRPr lang="zh-CN" altLang="en-US" smtClean="0"/>
          </a:p>
          <a:p>
            <a:pPr lvl="1" eaLnBrk="1" hangingPunct="1">
              <a:lnSpc>
                <a:spcPct val="90000"/>
              </a:lnSpc>
              <a:buFont typeface="Wingdings" panose="05000000000000000000" pitchFamily="2" charset="2"/>
              <a:buNone/>
            </a:pPr>
            <a:r>
              <a:rPr lang="zh-CN" altLang="en-US" smtClean="0">
                <a:solidFill>
                  <a:schemeClr val="hlink"/>
                </a:solidFill>
              </a:rPr>
              <a:t>全部支出现值 </a:t>
            </a:r>
            <a:r>
              <a:rPr lang="en-US" altLang="zh-CN" smtClean="0">
                <a:solidFill>
                  <a:schemeClr val="hlink"/>
                </a:solidFill>
              </a:rPr>
              <a:t>= </a:t>
            </a:r>
            <a:r>
              <a:rPr lang="zh-CN" altLang="en-US" smtClean="0">
                <a:solidFill>
                  <a:schemeClr val="hlink"/>
                </a:solidFill>
              </a:rPr>
              <a:t>投资费 </a:t>
            </a:r>
            <a:r>
              <a:rPr lang="en-US" altLang="zh-CN" smtClean="0">
                <a:solidFill>
                  <a:schemeClr val="hlink"/>
                </a:solidFill>
              </a:rPr>
              <a:t>+ </a:t>
            </a:r>
            <a:r>
              <a:rPr lang="zh-CN" altLang="en-US" smtClean="0">
                <a:solidFill>
                  <a:schemeClr val="tx2"/>
                </a:solidFill>
                <a:ea typeface="华文新魏" panose="02010800040101010101" pitchFamily="2" charset="-122"/>
              </a:rPr>
              <a:t>每年维持费的现值</a:t>
            </a:r>
          </a:p>
          <a:p>
            <a:pPr lvl="1" eaLnBrk="1" hangingPunct="1">
              <a:lnSpc>
                <a:spcPct val="90000"/>
              </a:lnSpc>
              <a:buFont typeface="Wingdings" panose="05000000000000000000" pitchFamily="2" charset="2"/>
              <a:buNone/>
            </a:pPr>
            <a:endParaRPr lang="zh-CN" altLang="en-US" smtClean="0">
              <a:solidFill>
                <a:schemeClr val="tx2"/>
              </a:solidFill>
              <a:ea typeface="华文新魏" panose="02010800040101010101" pitchFamily="2" charset="-122"/>
            </a:endParaRPr>
          </a:p>
          <a:p>
            <a:pPr lvl="1" eaLnBrk="1" hangingPunct="1">
              <a:lnSpc>
                <a:spcPct val="90000"/>
              </a:lnSpc>
              <a:buFont typeface="Wingdings" panose="05000000000000000000" pitchFamily="2" charset="2"/>
              <a:buNone/>
            </a:pPr>
            <a:r>
              <a:rPr lang="zh-CN" altLang="en-US" smtClean="0">
                <a:solidFill>
                  <a:schemeClr val="tx2"/>
                </a:solidFill>
                <a:ea typeface="华文新魏" panose="02010800040101010101" pitchFamily="2" charset="-122"/>
              </a:rPr>
              <a:t>每年维持费现值 </a:t>
            </a:r>
            <a:r>
              <a:rPr lang="en-US" altLang="zh-CN" smtClean="0">
                <a:solidFill>
                  <a:schemeClr val="tx2"/>
                </a:solidFill>
                <a:ea typeface="华文新魏" panose="02010800040101010101" pitchFamily="2" charset="-122"/>
              </a:rPr>
              <a:t>= </a:t>
            </a:r>
            <a:r>
              <a:rPr lang="zh-CN" altLang="en-US" smtClean="0">
                <a:solidFill>
                  <a:schemeClr val="tx2"/>
                </a:solidFill>
                <a:ea typeface="华文新魏" panose="02010800040101010101" pitchFamily="2" charset="-122"/>
              </a:rPr>
              <a:t>每年维持费</a:t>
            </a:r>
            <a:r>
              <a:rPr lang="en-US" altLang="zh-CN" smtClean="0">
                <a:solidFill>
                  <a:schemeClr val="tx2"/>
                </a:solidFill>
                <a:ea typeface="华文新魏" panose="02010800040101010101" pitchFamily="2" charset="-122"/>
              </a:rPr>
              <a:t>×</a:t>
            </a:r>
            <a:r>
              <a:rPr lang="zh-CN" altLang="en-US" smtClean="0">
                <a:solidFill>
                  <a:schemeClr val="hlink"/>
                </a:solidFill>
                <a:ea typeface="华文新魏" panose="02010800040101010101" pitchFamily="2" charset="-122"/>
              </a:rPr>
              <a:t>年金</a:t>
            </a:r>
            <a:r>
              <a:rPr lang="zh-CN" altLang="en-US" smtClean="0">
                <a:solidFill>
                  <a:schemeClr val="tx2"/>
                </a:solidFill>
                <a:ea typeface="华文新魏" panose="02010800040101010101" pitchFamily="2" charset="-122"/>
              </a:rPr>
              <a:t>现值系数</a:t>
            </a:r>
            <a:endParaRPr lang="zh-CN" altLang="en-US" smtClean="0">
              <a:solidFill>
                <a:schemeClr val="hlink"/>
              </a:solidFill>
            </a:endParaRPr>
          </a:p>
        </p:txBody>
      </p:sp>
    </p:spTree>
    <p:extLst>
      <p:ext uri="{BB962C8B-B14F-4D97-AF65-F5344CB8AC3E}">
        <p14:creationId xmlns:p14="http://schemas.microsoft.com/office/powerpoint/2010/main" val="1519570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639"/>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1639"/>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0962_1"/>
  <p:tag name="KSO_WM_TEMPLATE_CATEGORY" val="custom"/>
  <p:tag name="KSO_WM_TEMPLATE_INDEX" val="20181639"/>
  <p:tag name="KSO_WM_TEMPLATE_SUBCATEGORY" val="combine"/>
  <p:tag name="KSO_WM_TEMPLATE_THUMBS_INDEX" val="1、4、5、6、12、13、19、2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1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39"/>
  <p:tag name="KSO_WM_TEMPLATE_THUMBS_INDEX" val="1、4、5、6、12、13、19、22、"/>
  <p:tag name="KSO_WM_TAG_VERSION" val="1.0"/>
  <p:tag name="KSO_WM_SLIDE_ID" val="custom20181639_1"/>
  <p:tag name="KSO_WM_SLIDE_INDEX" val="1"/>
  <p:tag name="KSO_WM_SLIDE_ITEM_CNT" val="2"/>
  <p:tag name="KSO_WM_SLIDE_LAYOUT" val="a_b"/>
  <p:tag name="KSO_WM_SLIDE_LAYOUT_CNT" val="1_1"/>
  <p:tag name="KSO_WM_SLIDE_TYPE" val="title"/>
  <p:tag name="KSO_WM_BEAUTIFY_FLAG" val="#wm#"/>
  <p:tag name="KSO_WM_COMBINE_RELATE_SLIDE_ID" val="background20180962_1"/>
  <p:tag name="KSO_WM_TEMPLATE_SUBCATEGORY" val="combine"/>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29BA0"/>
      </a:accent1>
      <a:accent2>
        <a:srgbClr val="A0C1D1"/>
      </a:accent2>
      <a:accent3>
        <a:srgbClr val="FFFFFF"/>
      </a:accent3>
      <a:accent4>
        <a:srgbClr val="000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1063</Words>
  <Application>Microsoft Office PowerPoint</Application>
  <PresentationFormat>宽屏</PresentationFormat>
  <Paragraphs>162</Paragraphs>
  <Slides>21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1" baseType="lpstr">
      <vt:lpstr>黑体</vt:lpstr>
      <vt:lpstr>华文新魏</vt:lpstr>
      <vt:lpstr>宋体</vt:lpstr>
      <vt:lpstr>微软雅黑</vt:lpstr>
      <vt:lpstr>Arial</vt:lpstr>
      <vt:lpstr>Calibri</vt:lpstr>
      <vt:lpstr>Times New Roman</vt:lpstr>
      <vt:lpstr>Wingdings</vt:lpstr>
      <vt:lpstr>Office 主题</vt:lpstr>
      <vt:lpstr>Microsoft 公式 3.0</vt:lpstr>
      <vt:lpstr>现代管理期末复习</vt:lpstr>
      <vt:lpstr>PowerPoint 演示文稿</vt:lpstr>
      <vt:lpstr>PowerPoint 演示文稿</vt:lpstr>
      <vt:lpstr>PowerPoint 演示文稿</vt:lpstr>
      <vt:lpstr>费用换算法     202页</vt:lpstr>
      <vt:lpstr>A、年经费法</vt:lpstr>
      <vt:lpstr>PowerPoint 演示文稿</vt:lpstr>
      <vt:lpstr>练习</vt:lpstr>
      <vt:lpstr>B、现值法</vt:lpstr>
      <vt:lpstr>PowerPoint 演示文稿</vt:lpstr>
      <vt:lpstr>小 结</vt:lpstr>
      <vt:lpstr>一、盈亏平衡分析法</vt:lpstr>
      <vt:lpstr>前提假定</vt:lpstr>
      <vt:lpstr>1、产品的成本构成</vt:lpstr>
      <vt:lpstr>总成本的构成</vt:lpstr>
      <vt:lpstr>图形（线性关系）</vt:lpstr>
      <vt:lpstr>2、销售收入</vt:lpstr>
      <vt:lpstr>3、当盈亏平衡时</vt:lpstr>
      <vt:lpstr>盈亏平衡时，B=C</vt:lpstr>
      <vt:lpstr>如：</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dc:creator>
  <cp:lastModifiedBy>w</cp:lastModifiedBy>
  <cp:revision>12</cp:revision>
  <dcterms:created xsi:type="dcterms:W3CDTF">2018-01-02T00:55:09Z</dcterms:created>
  <dcterms:modified xsi:type="dcterms:W3CDTF">2019-01-03T14:58:12Z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