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875" r:id="rId3"/>
    <p:sldId id="871" r:id="rId4"/>
    <p:sldId id="872" r:id="rId5"/>
    <p:sldId id="873" r:id="rId6"/>
    <p:sldId id="874" r:id="rId7"/>
    <p:sldId id="795" r:id="rId8"/>
    <p:sldId id="715" r:id="rId9"/>
    <p:sldId id="717" r:id="rId10"/>
    <p:sldId id="719" r:id="rId11"/>
  </p:sldIdLst>
  <p:sldSz cx="9144000" cy="6858000" type="screen4x3"/>
  <p:notesSz cx="6858000" cy="9144000"/>
  <p:defaultTextStyle>
    <a:defPPr>
      <a:defRPr lang="zh-CN"/>
    </a:defPPr>
    <a:lvl1pPr marL="0" lvl="0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1pPr>
    <a:lvl2pPr marL="457200" lvl="1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2pPr>
    <a:lvl3pPr marL="914400" lvl="2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3pPr>
    <a:lvl4pPr marL="1371600" lvl="3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4pPr>
    <a:lvl5pPr marL="1828800" lvl="4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5pPr>
    <a:lvl6pPr marL="2286000" lvl="5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6pPr>
    <a:lvl7pPr marL="2743200" lvl="6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7pPr>
    <a:lvl8pPr marL="3200400" lvl="7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8pPr>
    <a:lvl9pPr marL="3657600" lvl="8" indent="0" algn="ctr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33CC"/>
    <a:srgbClr val="FFFFFF"/>
    <a:srgbClr val="E02920"/>
    <a:srgbClr val="400800"/>
    <a:srgbClr val="79710F"/>
    <a:srgbClr val="EEE6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044"/>
    <p:restoredTop sz="94660"/>
  </p:normalViewPr>
  <p:slideViewPr>
    <p:cSldViewPr showGuides="1">
      <p:cViewPr varScale="1">
        <p:scale>
          <a:sx n="82" d="100"/>
          <a:sy n="82" d="100"/>
        </p:scale>
        <p:origin x="-84" y="-558"/>
      </p:cViewPr>
      <p:guideLst>
        <p:guide orient="horz" pos="2182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2082" name="页眉占位符 30208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sz="1200" b="0" dirty="0"/>
          </a:p>
        </p:txBody>
      </p:sp>
      <p:sp>
        <p:nvSpPr>
          <p:cNvPr id="302083" name="日期占位符 302082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b="0" dirty="0"/>
          </a:p>
        </p:txBody>
      </p:sp>
      <p:sp>
        <p:nvSpPr>
          <p:cNvPr id="302084" name="页脚占位符 302083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sz="1200" b="0" dirty="0"/>
          </a:p>
        </p:txBody>
      </p:sp>
      <p:sp>
        <p:nvSpPr>
          <p:cNvPr id="302085" name="灯片编号占位符 302084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sz="1200" b="0" dirty="0"/>
            </a:fld>
            <a:endParaRPr lang="zh-CN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页眉占位符 4608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sz="1200" b="0" dirty="0"/>
          </a:p>
        </p:txBody>
      </p:sp>
      <p:sp>
        <p:nvSpPr>
          <p:cNvPr id="46083" name="日期占位符 4608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b="0" dirty="0"/>
          </a:p>
        </p:txBody>
      </p:sp>
      <p:sp>
        <p:nvSpPr>
          <p:cNvPr id="46084" name="幻灯片图像占位符 46083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6085" name="文本占位符 46084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6086" name="页脚占位符 46085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sz="1200" b="0" dirty="0"/>
          </a:p>
        </p:txBody>
      </p:sp>
      <p:sp>
        <p:nvSpPr>
          <p:cNvPr id="46087" name="灯片编号占位符 46086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sz="1200" b="0" dirty="0"/>
            </a:fld>
            <a:endParaRPr lang="zh-CN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5186" name="任意多边形 605185"/>
          <p:cNvSpPr/>
          <p:nvPr/>
        </p:nvSpPr>
        <p:spPr>
          <a:xfrm>
            <a:off x="-9525" y="1447800"/>
            <a:ext cx="9164638" cy="3832225"/>
          </a:xfrm>
          <a:custGeom>
            <a:avLst/>
            <a:gdLst/>
            <a:ahLst/>
            <a:cxnLst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05187" name="任意多边形 605186"/>
          <p:cNvSpPr/>
          <p:nvPr/>
        </p:nvSpPr>
        <p:spPr>
          <a:xfrm>
            <a:off x="-9525" y="1730375"/>
            <a:ext cx="9150350" cy="3265488"/>
          </a:xfrm>
          <a:custGeom>
            <a:avLst/>
            <a:gdLst/>
            <a:ahLst/>
            <a:cxnLst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605188" name="组合 605187"/>
          <p:cNvGrpSpPr/>
          <p:nvPr/>
        </p:nvGrpSpPr>
        <p:grpSpPr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605189" name="椭圆 605188"/>
            <p:cNvSpPr/>
            <p:nvPr userDrawn="1"/>
          </p:nvSpPr>
          <p:spPr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5190" name="椭圆 605189"/>
            <p:cNvSpPr/>
            <p:nvPr userDrawn="1"/>
          </p:nvSpPr>
          <p:spPr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05191" name="组合 605190"/>
          <p:cNvGrpSpPr/>
          <p:nvPr/>
        </p:nvGrpSpPr>
        <p:grpSpPr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605192" name="椭圆 605191"/>
            <p:cNvSpPr/>
            <p:nvPr userDrawn="1"/>
          </p:nvSpPr>
          <p:spPr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5193" name="椭圆 605192"/>
            <p:cNvSpPr/>
            <p:nvPr userDrawn="1"/>
          </p:nvSpPr>
          <p:spPr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05194" name="组合 605193"/>
          <p:cNvGrpSpPr/>
          <p:nvPr/>
        </p:nvGrpSpPr>
        <p:grpSpPr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605195" name="椭圆 605194"/>
            <p:cNvSpPr/>
            <p:nvPr userDrawn="1"/>
          </p:nvSpPr>
          <p:spPr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5196" name="椭圆 605195"/>
            <p:cNvSpPr/>
            <p:nvPr userDrawn="1"/>
          </p:nvSpPr>
          <p:spPr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05197" name="日期占位符 605196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ClrTx/>
            </a:pPr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605198" name="页脚占位符 605197"/>
          <p:cNvSpPr>
            <a:spLocks noGrp="1"/>
          </p:cNvSpPr>
          <p:nvPr>
            <p:ph type="ftr" sz="quarter" idx="3"/>
          </p:nvPr>
        </p:nvSpPr>
        <p:spPr>
          <a:xfrm>
            <a:off x="5364163" y="6381750"/>
            <a:ext cx="3529012" cy="287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ClrTx/>
            </a:pPr>
            <a:r>
              <a:rPr lang="zh-CN" dirty="0">
                <a:solidFill>
                  <a:srgbClr val="FF3300"/>
                </a:solidFill>
                <a:latin typeface="Arial" panose="020B0604020202020204" pitchFamily="34" charset="0"/>
              </a:rPr>
              <a:t>An Introduction to Database System</a:t>
            </a:r>
            <a:endParaRPr lang="zh-CN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605199" name="标题 605198"/>
          <p:cNvSpPr>
            <a:spLocks noGrp="1"/>
          </p:cNvSpPr>
          <p:nvPr>
            <p:ph type="ctrTitle"/>
          </p:nvPr>
        </p:nvSpPr>
        <p:spPr>
          <a:xfrm>
            <a:off x="1143000" y="2590800"/>
            <a:ext cx="7086600" cy="1012825"/>
          </a:xfrm>
          <a:prstGeom prst="rect">
            <a:avLst/>
          </a:prstGeom>
          <a:noFill/>
          <a:ln w="9525">
            <a:noFill/>
          </a:ln>
          <a:effectLst>
            <a:outerShdw dist="53882" dir="2699999" algn="ctr" rotWithShape="0">
              <a:schemeClr val="tx1"/>
            </a:outerShdw>
          </a:effectLst>
        </p:spPr>
        <p:txBody>
          <a:bodyPr anchor="ctr"/>
          <a:lstStyle>
            <a:lvl1pPr lvl="0">
              <a:defRPr sz="48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05200" name="副标题 605199"/>
          <p:cNvSpPr>
            <a:spLocks noGrp="1"/>
          </p:cNvSpPr>
          <p:nvPr>
            <p:ph type="subTitle" idx="1"/>
          </p:nvPr>
        </p:nvSpPr>
        <p:spPr>
          <a:xfrm>
            <a:off x="1295400" y="3581400"/>
            <a:ext cx="6705600" cy="381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sz="20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2000"/>
            </a:lvl3pPr>
            <a:lvl4pPr marL="1371600" lvl="3" indent="0" algn="ctr">
              <a:buNone/>
              <a:defRPr sz="2000"/>
            </a:lvl4pPr>
            <a:lvl5pPr marL="1828800" lvl="4" indent="0" algn="ctr">
              <a:buNone/>
              <a:defRPr sz="20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r>
              <a:rPr lang="zh-CN" dirty="0"/>
              <a:t>An Introduction to Database System</a:t>
            </a:r>
            <a:endParaRPr 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5293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r>
              <a:rPr lang="zh-CN" dirty="0"/>
              <a:t>An Introduction to Database System</a:t>
            </a:r>
            <a:endParaRPr 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r>
              <a:rPr lang="zh-CN" dirty="0"/>
              <a:t>An Introduction to Database System</a:t>
            </a:r>
            <a:endParaRPr 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r>
              <a:rPr lang="zh-CN" dirty="0"/>
              <a:t>An Introduction to Database System</a:t>
            </a:r>
            <a:endParaRPr 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r>
              <a:rPr lang="zh-CN" dirty="0"/>
              <a:t>An Introduction to Database System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r>
              <a:rPr lang="zh-CN" dirty="0"/>
              <a:t>An Introduction to Database System</a:t>
            </a:r>
            <a:endParaRPr 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r>
              <a:rPr lang="zh-CN" dirty="0"/>
              <a:t>An Introduction to Database System</a:t>
            </a:r>
            <a:endParaRPr 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2504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828800"/>
            <a:ext cx="4032504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r>
              <a:rPr lang="zh-CN" dirty="0"/>
              <a:t>An Introduction to Database System</a:t>
            </a:r>
            <a:endParaRPr 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r>
              <a:rPr lang="zh-CN" dirty="0"/>
              <a:t>An Introduction to Database System</a:t>
            </a:r>
            <a:endParaRPr 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r>
              <a:rPr lang="zh-CN" dirty="0"/>
              <a:t>An Introduction to Database System</a:t>
            </a:r>
            <a:endParaRPr 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r>
              <a:rPr lang="zh-CN" dirty="0"/>
              <a:t>An Introduction to Database System</a:t>
            </a:r>
            <a:endParaRPr 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r>
              <a:rPr lang="zh-CN" dirty="0"/>
              <a:t>An Introduction to Database System</a:t>
            </a:r>
            <a:endParaRPr 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r>
              <a:rPr lang="zh-CN" dirty="0"/>
              <a:t>An Introduction to Database System</a:t>
            </a:r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vmlDrawing" Target="../drawings/vmlDrawing1.vml"/><Relationship Id="rId16" Type="http://schemas.openxmlformats.org/officeDocument/2006/relationships/image" Target="../media/image1.png"/><Relationship Id="rId15" Type="http://schemas.openxmlformats.org/officeDocument/2006/relationships/oleObject" Target="../embeddings/oleObject1.bin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604162" name="对象 604161"/>
          <p:cNvGraphicFramePr/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5" imgW="9563100" imgH="1600200" progId="Photoshop.Image.6">
                  <p:embed/>
                </p:oleObj>
              </mc:Choice>
              <mc:Fallback>
                <p:oleObj name="" r:id="rId15" imgW="9563100" imgH="1600200" progId="Photoshop.Image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63" name="任意多边形 604162"/>
          <p:cNvSpPr/>
          <p:nvPr/>
        </p:nvSpPr>
        <p:spPr>
          <a:xfrm>
            <a:off x="-11112" y="280988"/>
            <a:ext cx="9155112" cy="1620837"/>
          </a:xfrm>
          <a:custGeom>
            <a:avLst/>
            <a:gdLst/>
            <a:ahLst/>
            <a:cxnLst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04164" name="任意多边形 604163"/>
          <p:cNvSpPr/>
          <p:nvPr/>
        </p:nvSpPr>
        <p:spPr>
          <a:xfrm>
            <a:off x="-20637" y="533400"/>
            <a:ext cx="9161462" cy="1006475"/>
          </a:xfrm>
          <a:custGeom>
            <a:avLst/>
            <a:gdLst/>
            <a:ahLst/>
            <a:cxnLst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604165" name="组合 604164"/>
          <p:cNvGrpSpPr/>
          <p:nvPr/>
        </p:nvGrpSpPr>
        <p:grpSpPr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604166" name="椭圆 604165"/>
            <p:cNvSpPr/>
            <p:nvPr userDrawn="1"/>
          </p:nvSpPr>
          <p:spPr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4167" name="椭圆 604166"/>
            <p:cNvSpPr/>
            <p:nvPr userDrawn="1"/>
          </p:nvSpPr>
          <p:spPr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04168" name="组合 604167"/>
          <p:cNvGrpSpPr/>
          <p:nvPr/>
        </p:nvGrpSpPr>
        <p:grpSpPr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604169" name="椭圆 604168"/>
            <p:cNvSpPr/>
            <p:nvPr userDrawn="1"/>
          </p:nvSpPr>
          <p:spPr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4170" name="椭圆 604169"/>
            <p:cNvSpPr/>
            <p:nvPr userDrawn="1"/>
          </p:nvSpPr>
          <p:spPr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04171" name="组合 604170"/>
          <p:cNvGrpSpPr/>
          <p:nvPr/>
        </p:nvGrpSpPr>
        <p:grpSpPr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604172" name="椭圆 604171"/>
            <p:cNvSpPr/>
            <p:nvPr userDrawn="1"/>
          </p:nvSpPr>
          <p:spPr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4173" name="椭圆 604172"/>
            <p:cNvSpPr/>
            <p:nvPr userDrawn="1"/>
          </p:nvSpPr>
          <p:spPr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04174" name="文本占位符 604173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04175" name="日期占位符 604174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pPr lvl="0">
              <a:buClrTx/>
            </a:pPr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04176" name="页脚占位符 604175"/>
          <p:cNvSpPr>
            <a:spLocks noGrp="1"/>
          </p:cNvSpPr>
          <p:nvPr>
            <p:ph type="ftr" sz="quarter" idx="3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1">
                <a:solidFill>
                  <a:srgbClr val="F03628"/>
                </a:solidFill>
                <a:latin typeface="Arial" panose="020B0604020202020204" pitchFamily="34" charset="0"/>
              </a:defRPr>
            </a:lvl1pPr>
          </a:lstStyle>
          <a:p>
            <a:pPr lvl="0">
              <a:buClrTx/>
            </a:pPr>
            <a:r>
              <a:rPr lang="zh-CN" dirty="0"/>
              <a:t>An Introduction to Database System</a:t>
            </a:r>
            <a:endParaRPr lang="zh-CN" dirty="0"/>
          </a:p>
        </p:txBody>
      </p:sp>
      <p:sp>
        <p:nvSpPr>
          <p:cNvPr id="604177" name="标题 604176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3413" name="文本框 273412"/>
          <p:cNvSpPr txBox="1"/>
          <p:nvPr/>
        </p:nvSpPr>
        <p:spPr>
          <a:xfrm>
            <a:off x="685800" y="1050925"/>
            <a:ext cx="7924800" cy="53695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lvl="0" indent="-342900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>
                <a:latin typeface="Times New Roman" panose="02020603050405020304" charset="0"/>
                <a:ea typeface="宋体" panose="02010600030101010101" pitchFamily="2" charset="-122"/>
              </a:rPr>
              <a:t>select &lt;</a:t>
            </a: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</a:rPr>
              <a:t>目标列表达式</a:t>
            </a:r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&gt; [ into </a:t>
            </a: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</a:rPr>
              <a:t>表名 </a:t>
            </a:r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]</a:t>
            </a:r>
            <a:endParaRPr lang="en-US" altLang="zh-CN" sz="24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from  </a:t>
            </a: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</a:rPr>
              <a:t>表名</a:t>
            </a:r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1  [ inner | right | left | full ] [ outer ] join </a:t>
            </a: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</a:rPr>
              <a:t>表名</a:t>
            </a:r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2 </a:t>
            </a:r>
            <a:endParaRPr lang="en-US" altLang="zh-CN" sz="24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on </a:t>
            </a: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</a:rPr>
              <a:t>条件</a:t>
            </a:r>
            <a:endParaRPr lang="zh-CN" altLang="en-US" sz="24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90000"/>
              </a:lnSpc>
              <a:spcBef>
                <a:spcPct val="0"/>
              </a:spcBef>
            </a:pPr>
            <a:endParaRPr lang="zh-CN" altLang="en-US" sz="24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inner join</a:t>
            </a:r>
            <a:r>
              <a:rPr lang="zh-CN" altLang="en-US" sz="2400" b="1">
                <a:latin typeface="Times New Roman" panose="02020603050405020304" charset="0"/>
                <a:ea typeface="宋体" panose="02010600030101010101" pitchFamily="2" charset="-122"/>
              </a:rPr>
              <a:t>： </a:t>
            </a: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</a:rPr>
              <a:t>内连接，显示符合</a:t>
            </a:r>
            <a:r>
              <a:rPr lang="en-US" altLang="zh-CN" sz="2400" b="1" dirty="0">
                <a:latin typeface="Times New Roman" panose="02020603050405020304" charset="0"/>
                <a:ea typeface="宋体" panose="02010600030101010101" pitchFamily="2" charset="-122"/>
              </a:rPr>
              <a:t>on</a:t>
            </a: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</a:rPr>
              <a:t>指定连接条件的记录</a:t>
            </a:r>
            <a:endParaRPr lang="zh-CN" altLang="en-US" sz="24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left [outer] join</a:t>
            </a:r>
            <a:r>
              <a:rPr lang="zh-CN" altLang="en-US" sz="2400" b="1"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</a:rPr>
              <a:t>左外连接，连接结果中包括左表（表名</a:t>
            </a:r>
            <a:r>
              <a:rPr lang="en-US" altLang="zh-CN" sz="2400" b="1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</a:rPr>
              <a:t>）中的所有行，而不仅仅是连接列所匹配的行。如果表名</a:t>
            </a:r>
            <a:r>
              <a:rPr lang="en-US" altLang="zh-CN" sz="2400" b="1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</a:rPr>
              <a:t>的某行在表名</a:t>
            </a:r>
            <a:r>
              <a:rPr lang="en-US" altLang="zh-CN" sz="2400" b="1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</a:rPr>
              <a:t>中没有匹配行，则在该行新增加的属性上填空值</a:t>
            </a:r>
            <a:r>
              <a:rPr lang="zh-CN" altLang="en-US" sz="2400" b="1">
                <a:latin typeface="Times New Roman" panose="02020603050405020304" charset="0"/>
                <a:ea typeface="宋体" panose="02010600030101010101" pitchFamily="2" charset="-122"/>
              </a:rPr>
              <a:t>。 </a:t>
            </a:r>
            <a:endParaRPr lang="zh-CN" altLang="en-US" sz="24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right (outer) join   </a:t>
            </a: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</a:rPr>
              <a:t>右外连接，返回右表（表名</a:t>
            </a:r>
            <a:r>
              <a:rPr lang="en-US" altLang="zh-CN" sz="2400" b="1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</a:rPr>
              <a:t>）的所有行。如果右表的某行在左表中没有匹配行，则在新增加的属性上填空值。</a:t>
            </a:r>
            <a:endParaRPr lang="zh-CN" altLang="en-US" sz="24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</a:rPr>
              <a:t>full (outer) join    </a:t>
            </a:r>
            <a:r>
              <a:rPr lang="zh-CN" altLang="en-US" sz="2400" b="1">
                <a:latin typeface="Times New Roman" panose="02020603050405020304" charset="0"/>
                <a:ea typeface="宋体" panose="02010600030101010101" pitchFamily="2" charset="-122"/>
              </a:rPr>
              <a:t>完全</a:t>
            </a: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</a:rPr>
              <a:t>外连接，返回左表和右表中的所有行。当某行在另一个表中没有匹配行时，则另一个表新增加的属性上填空值。</a:t>
            </a:r>
            <a:endParaRPr lang="zh-CN" altLang="en-US" sz="24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273420" name="组合 273419"/>
          <p:cNvGrpSpPr/>
          <p:nvPr/>
        </p:nvGrpSpPr>
        <p:grpSpPr>
          <a:xfrm>
            <a:off x="433388" y="457200"/>
            <a:ext cx="7567612" cy="538163"/>
            <a:chOff x="129" y="503"/>
            <a:chExt cx="4767" cy="265"/>
          </a:xfrm>
        </p:grpSpPr>
        <p:sp>
          <p:nvSpPr>
            <p:cNvPr id="273412" name="文本框 273411"/>
            <p:cNvSpPr txBox="1"/>
            <p:nvPr/>
          </p:nvSpPr>
          <p:spPr>
            <a:xfrm>
              <a:off x="192" y="503"/>
              <a:ext cx="4704" cy="26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b="1" dirty="0">
                  <a:latin typeface="隶书" pitchFamily="49" charset="-122"/>
                  <a:ea typeface="隶书" pitchFamily="49" charset="-122"/>
                </a:rPr>
                <a:t>  </a:t>
              </a:r>
              <a:r>
                <a:rPr lang="zh-CN" altLang="en-US" sz="3200" b="1" dirty="0">
                  <a:latin typeface="隶书" pitchFamily="49" charset="-122"/>
                  <a:ea typeface="隶书" pitchFamily="49" charset="-122"/>
                </a:rPr>
                <a:t>外连接  </a:t>
              </a:r>
              <a:r>
                <a:rPr lang="en-US" altLang="zh-CN" sz="3200" b="1">
                  <a:solidFill>
                    <a:srgbClr val="CC3300"/>
                  </a:solidFill>
                  <a:latin typeface="隶书" pitchFamily="49" charset="-122"/>
                  <a:ea typeface="隶书" pitchFamily="49" charset="-122"/>
                </a:rPr>
                <a:t>P95</a:t>
              </a:r>
              <a:endParaRPr lang="en-US" altLang="zh-CN" sz="3200" b="1">
                <a:solidFill>
                  <a:srgbClr val="CC3300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273414" name="直接连接符 273413"/>
            <p:cNvSpPr/>
            <p:nvPr/>
          </p:nvSpPr>
          <p:spPr>
            <a:xfrm>
              <a:off x="129" y="768"/>
              <a:ext cx="1824" cy="0"/>
            </a:xfrm>
            <a:prstGeom prst="line">
              <a:avLst/>
            </a:prstGeom>
            <a:ln w="2857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3416" name="直接连接符 273415"/>
            <p:cNvSpPr/>
            <p:nvPr/>
          </p:nvSpPr>
          <p:spPr>
            <a:xfrm>
              <a:off x="135" y="514"/>
              <a:ext cx="1824" cy="0"/>
            </a:xfrm>
            <a:prstGeom prst="line">
              <a:avLst/>
            </a:prstGeom>
            <a:ln w="2857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62" name="标题 4505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200" dirty="0">
                <a:ea typeface="宋体" panose="02010600030101010101" pitchFamily="2" charset="-122"/>
              </a:rPr>
              <a:t>Student</a:t>
            </a:r>
            <a:r>
              <a:rPr lang="zh-CN" altLang="en-US" sz="3200" dirty="0">
                <a:ea typeface="宋体" panose="02010600030101010101" pitchFamily="2" charset="-122"/>
              </a:rPr>
              <a:t>表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graphicFrame>
        <p:nvGraphicFramePr>
          <p:cNvPr id="450690" name="表格 450689"/>
          <p:cNvGraphicFramePr/>
          <p:nvPr/>
        </p:nvGraphicFramePr>
        <p:xfrm>
          <a:off x="611188" y="2108200"/>
          <a:ext cx="8180387" cy="2689225"/>
        </p:xfrm>
        <a:graphic>
          <a:graphicData uri="http://schemas.openxmlformats.org/drawingml/2006/table">
            <a:tbl>
              <a:tblPr/>
              <a:tblGrid>
                <a:gridCol w="1584325"/>
                <a:gridCol w="1304925"/>
                <a:gridCol w="1812925"/>
                <a:gridCol w="1828800"/>
                <a:gridCol w="1649413"/>
              </a:tblGrid>
              <a:tr h="8429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26670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学  号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  <a:p>
                      <a:pPr marL="0" lvl="0" indent="266700" eaLnBrk="0" hangingPunc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200" b="1" err="1">
                          <a:ea typeface="宋体" panose="02010600030101010101" pitchFamily="2" charset="-122"/>
                        </a:rPr>
                        <a:t>Sno</a:t>
                      </a:r>
                      <a:endParaRPr lang="zh-CN" altLang="en-US" sz="2200" b="1">
                        <a:ea typeface="宋体" panose="02010600030101010101" pitchFamily="2" charset="-122"/>
                      </a:endParaRPr>
                    </a:p>
                  </a:txBody>
                  <a:tcPr anchor="ctr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姓  名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200" b="1" err="1">
                          <a:ea typeface="宋体" panose="02010600030101010101" pitchFamily="2" charset="-122"/>
                        </a:rPr>
                        <a:t>Sname</a:t>
                      </a:r>
                      <a:endParaRPr lang="zh-CN" altLang="en-US" sz="2200" b="1"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26670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性  别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  <a:p>
                      <a:pPr marL="0" lvl="0" indent="266700" eaLnBrk="0" hangingPunc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200" b="1" err="1"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200" b="1" err="1">
                          <a:ea typeface="宋体" panose="02010600030101010101" pitchFamily="2" charset="-122"/>
                        </a:rPr>
                        <a:t>Ssex</a:t>
                      </a:r>
                      <a:endParaRPr lang="zh-CN" altLang="en-US" sz="2200" b="1"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26670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年  龄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  <a:p>
                      <a:pPr marL="0" lvl="0" indent="266700" eaLnBrk="0" hangingPunc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200" b="1"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Sage</a:t>
                      </a:r>
                      <a:endParaRPr lang="zh-CN" altLang="en-US" sz="2200" b="1"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13335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所 在 系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  <a:p>
                      <a:pPr marL="0" lvl="0" indent="133350" eaLnBrk="0" hangingPunc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200" b="1" err="1"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200" b="1" err="1">
                          <a:ea typeface="宋体" panose="02010600030101010101" pitchFamily="2" charset="-122"/>
                        </a:rPr>
                        <a:t>Sdept</a:t>
                      </a:r>
                      <a:endParaRPr lang="zh-CN" altLang="en-US" sz="2200" b="1"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626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200215121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200215122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200215123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200515125</a:t>
                      </a:r>
                      <a:endParaRPr lang="zh-CN" altLang="en-US" sz="2200" b="1">
                        <a:ea typeface="宋体" panose="02010600030101010101" pitchFamily="2" charset="-122"/>
                      </a:endParaRPr>
                    </a:p>
                  </a:txBody>
                  <a:tcPr anchor="ctr">
                    <a:lnL cap="flat"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李勇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刘晨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王敏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张立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男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女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女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男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20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19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18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19</a:t>
                      </a:r>
                      <a:endParaRPr lang="zh-CN" altLang="en-US" sz="2200" b="1"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CS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CS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MA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IS</a:t>
                      </a:r>
                      <a:endParaRPr lang="zh-CN" altLang="en-US" sz="2200" b="1"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Tx/>
            </a:pPr>
            <a:r>
              <a:rPr lang="zh-CN" dirty="0"/>
              <a:t>An Introduction to Database System</a:t>
            </a:r>
            <a:endParaRPr 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5682" name="标题 4556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200" dirty="0">
                <a:ea typeface="宋体" panose="02010600030101010101" pitchFamily="2" charset="-122"/>
              </a:rPr>
              <a:t>Course</a:t>
            </a:r>
            <a:r>
              <a:rPr lang="zh-CN" altLang="en-US" sz="3200" dirty="0">
                <a:ea typeface="宋体" panose="02010600030101010101" pitchFamily="2" charset="-122"/>
              </a:rPr>
              <a:t>表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graphicFrame>
        <p:nvGraphicFramePr>
          <p:cNvPr id="455758" name="内容占位符 455757"/>
          <p:cNvGraphicFramePr/>
          <p:nvPr>
            <p:ph idx="1"/>
          </p:nvPr>
        </p:nvGraphicFramePr>
        <p:xfrm>
          <a:off x="457200" y="1828800"/>
          <a:ext cx="8229600" cy="3787775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9525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课程号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 err="1">
                          <a:ea typeface="宋体" panose="02010600030101010101" pitchFamily="2" charset="-122"/>
                        </a:rPr>
                        <a:t>Cno</a:t>
                      </a:r>
                      <a:endParaRPr lang="zh-CN" altLang="en-US" sz="2200" b="1">
                        <a:ea typeface="宋体" panose="02010600030101010101" pitchFamily="2" charset="-122"/>
                      </a:endParaRPr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课程名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 err="1">
                          <a:ea typeface="宋体" panose="02010600030101010101" pitchFamily="2" charset="-122"/>
                        </a:rPr>
                        <a:t>Cname</a:t>
                      </a:r>
                      <a:endParaRPr lang="zh-CN" altLang="en-US" sz="2200" b="1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先行课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 err="1">
                          <a:ea typeface="宋体" panose="02010600030101010101" pitchFamily="2" charset="-122"/>
                        </a:rPr>
                        <a:t>Cpno</a:t>
                      </a:r>
                      <a:endParaRPr lang="zh-CN" altLang="en-US" sz="2200" b="1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学分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 err="1">
                          <a:ea typeface="宋体" panose="02010600030101010101" pitchFamily="2" charset="-122"/>
                        </a:rPr>
                        <a:t>Ccredit</a:t>
                      </a:r>
                      <a:endParaRPr lang="zh-CN" altLang="en-US" sz="2200" b="1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52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2200" b="1">
                        <a:ea typeface="宋体" panose="02010600030101010101" pitchFamily="2" charset="-122"/>
                      </a:endParaRPr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数据库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数学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信息系统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操作系统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数据结构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数据处理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 dirty="0">
                          <a:ea typeface="宋体" panose="02010600030101010101" pitchFamily="2" charset="-122"/>
                        </a:rPr>
                        <a:t>PASCAL</a:t>
                      </a: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语言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2200" b="1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2200" b="1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Tx/>
            </a:pPr>
            <a:r>
              <a:rPr lang="zh-CN" dirty="0"/>
              <a:t>An Introduction to Database System</a:t>
            </a:r>
            <a:endParaRPr 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7730" name="标题 4577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200" dirty="0">
                <a:ea typeface="宋体" panose="02010600030101010101" pitchFamily="2" charset="-122"/>
              </a:rPr>
              <a:t>SC</a:t>
            </a:r>
            <a:r>
              <a:rPr lang="zh-CN" altLang="en-US" sz="3200" dirty="0">
                <a:ea typeface="宋体" panose="02010600030101010101" pitchFamily="2" charset="-122"/>
              </a:rPr>
              <a:t>表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graphicFrame>
        <p:nvGraphicFramePr>
          <p:cNvPr id="457770" name="内容占位符 457769"/>
          <p:cNvGraphicFramePr/>
          <p:nvPr>
            <p:ph idx="1"/>
          </p:nvPr>
        </p:nvGraphicFramePr>
        <p:xfrm>
          <a:off x="457200" y="1828800"/>
          <a:ext cx="8229600" cy="3271838"/>
        </p:xfrm>
        <a:graphic>
          <a:graphicData uri="http://schemas.openxmlformats.org/drawingml/2006/table">
            <a:tbl>
              <a:tblPr/>
              <a:tblGrid>
                <a:gridCol w="2743200"/>
                <a:gridCol w="2740025"/>
                <a:gridCol w="2746375"/>
              </a:tblGrid>
              <a:tr h="10239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学 号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 err="1">
                          <a:ea typeface="宋体" panose="02010600030101010101" pitchFamily="2" charset="-122"/>
                        </a:rPr>
                        <a:t>Sno</a:t>
                      </a:r>
                      <a:endParaRPr lang="zh-CN" altLang="en-US" sz="2200" b="1">
                        <a:ea typeface="宋体" panose="02010600030101010101" pitchFamily="2" charset="-122"/>
                      </a:endParaRPr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 dirty="0"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课程号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2200" b="1" err="1"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en-US" altLang="zh-CN" sz="2200" b="1" err="1">
                          <a:ea typeface="宋体" panose="02010600030101010101" pitchFamily="2" charset="-122"/>
                        </a:rPr>
                        <a:t>Cno</a:t>
                      </a:r>
                      <a:endParaRPr lang="zh-CN" altLang="en-US" sz="2200" b="1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 dirty="0"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altLang="en-US" sz="2200" b="1" dirty="0">
                          <a:ea typeface="宋体" panose="02010600030101010101" pitchFamily="2" charset="-122"/>
                        </a:rPr>
                        <a:t>成绩</a:t>
                      </a:r>
                      <a:endParaRPr lang="zh-CN" altLang="en-US" sz="2200" b="1" dirty="0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2200" b="1"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Grade</a:t>
                      </a:r>
                      <a:endParaRPr lang="zh-CN" altLang="en-US" sz="2200" b="1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479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   200215121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   200215121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   200215121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   200215122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   200215122</a:t>
                      </a:r>
                      <a:endParaRPr lang="zh-CN" altLang="en-US" sz="2200" b="1">
                        <a:ea typeface="宋体" panose="02010600030101010101" pitchFamily="2" charset="-122"/>
                      </a:endParaRPr>
                    </a:p>
                  </a:txBody>
                  <a:tcPr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  1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  2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  3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  2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  3</a:t>
                      </a:r>
                      <a:endParaRPr lang="zh-CN" altLang="en-US" sz="2200" b="1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 92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 85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 88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 90</a:t>
                      </a:r>
                      <a:endParaRPr lang="en-US" altLang="zh-CN" sz="2200" b="1">
                        <a:ea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ea typeface="宋体" panose="02010600030101010101" pitchFamily="2" charset="-122"/>
                        </a:rPr>
                        <a:t> 80</a:t>
                      </a:r>
                      <a:endParaRPr lang="zh-CN" altLang="en-US" sz="2200" b="1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Tx/>
            </a:pPr>
            <a:r>
              <a:rPr lang="zh-CN" dirty="0"/>
              <a:t>An Introduction to Database System</a:t>
            </a:r>
            <a:endParaRPr 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6882" name="标题 5068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06883" name="文本占位符 506882"/>
          <p:cNvSpPr>
            <a:spLocks noGrp="1"/>
          </p:cNvSpPr>
          <p:nvPr>
            <p:ph type="body" idx="1"/>
          </p:nvPr>
        </p:nvSpPr>
        <p:spPr>
          <a:xfrm>
            <a:off x="838200" y="1905000"/>
            <a:ext cx="7696200" cy="4114800"/>
          </a:xfrm>
        </p:spPr>
        <p:txBody>
          <a:bodyPr/>
          <a:p>
            <a:pPr algn="just">
              <a:lnSpc>
                <a:spcPct val="12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zh-CN" altLang="en-US" dirty="0">
                <a:ea typeface="宋体" panose="02010600030101010101" pitchFamily="2" charset="-122"/>
              </a:rPr>
              <a:t>例</a:t>
            </a:r>
            <a:r>
              <a:rPr lang="en-US" altLang="zh-CN" dirty="0">
                <a:ea typeface="宋体" panose="02010600030101010101" pitchFamily="2" charset="-122"/>
              </a:rPr>
              <a:t>1]  </a:t>
            </a:r>
            <a:r>
              <a:rPr lang="zh-CN" altLang="en-US" dirty="0">
                <a:ea typeface="宋体" panose="02010600030101010101" pitchFamily="2" charset="-122"/>
              </a:rPr>
              <a:t>查询每个学生及其选修课程的情况</a:t>
            </a:r>
            <a:endParaRPr lang="zh-CN" altLang="en-US" dirty="0"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		          </a:t>
            </a:r>
            <a:r>
              <a:rPr lang="en-US" altLang="zh-CN">
                <a:ea typeface="宋体" panose="02010600030101010101" pitchFamily="2" charset="-122"/>
              </a:rPr>
              <a:t>SELECT  Student.*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SC.*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>
                <a:ea typeface="宋体" panose="02010600030101010101" pitchFamily="2" charset="-122"/>
              </a:rPr>
              <a:t>		        	FROM     Student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SC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err="1">
                <a:ea typeface="宋体" panose="02010600030101010101" pitchFamily="2" charset="-122"/>
              </a:rPr>
              <a:t>			WHERE  Student.Sno = SC.Sno</a:t>
            </a:r>
            <a:r>
              <a:rPr lang="zh-CN" altLang="en-US">
                <a:ea typeface="宋体" panose="02010600030101010101" pitchFamily="2" charset="-122"/>
              </a:rPr>
              <a:t>；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Tx/>
            </a:pPr>
            <a:r>
              <a:rPr lang="zh-CN" dirty="0"/>
              <a:t>An Introduction to Database System</a:t>
            </a:r>
            <a:endParaRPr 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0616" name="标题 61061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lang="zh-CN" altLang="en-US" sz="3200" dirty="0">
              <a:ea typeface="宋体" panose="02010600030101010101" pitchFamily="2" charset="-122"/>
            </a:endParaRPr>
          </a:p>
        </p:txBody>
      </p:sp>
      <p:graphicFrame>
        <p:nvGraphicFramePr>
          <p:cNvPr id="610743" name="内容占位符 610742"/>
          <p:cNvGraphicFramePr/>
          <p:nvPr>
            <p:ph idx="1"/>
          </p:nvPr>
        </p:nvGraphicFramePr>
        <p:xfrm>
          <a:off x="395288" y="2492375"/>
          <a:ext cx="8229600" cy="2968625"/>
        </p:xfrm>
        <a:graphic>
          <a:graphicData uri="http://schemas.openxmlformats.org/drawingml/2006/table">
            <a:tbl>
              <a:tblPr/>
              <a:tblGrid>
                <a:gridCol w="1450975"/>
                <a:gridCol w="1008063"/>
                <a:gridCol w="792162"/>
                <a:gridCol w="863600"/>
                <a:gridCol w="863600"/>
                <a:gridCol w="1512888"/>
                <a:gridCol w="711200"/>
                <a:gridCol w="1027112"/>
              </a:tblGrid>
              <a:tr h="5207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err="1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Student.Sno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err="1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Sname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err="1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Ssex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Sage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err="1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Sdept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err="1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SC.Sno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 err="1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Cno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Grade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200215121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李勇</a:t>
                      </a:r>
                      <a:endParaRPr lang="zh-CN" altLang="en-US" sz="20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男</a:t>
                      </a:r>
                      <a:endParaRPr lang="zh-CN" altLang="en-US" sz="20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CS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200215121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92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200215121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李勇</a:t>
                      </a:r>
                      <a:endParaRPr lang="zh-CN" altLang="en-US" sz="20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男</a:t>
                      </a:r>
                      <a:endParaRPr lang="zh-CN" altLang="en-US" sz="20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CS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200215121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85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200215121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李勇</a:t>
                      </a:r>
                      <a:endParaRPr lang="zh-CN" altLang="en-US" sz="20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男</a:t>
                      </a:r>
                      <a:endParaRPr lang="zh-CN" altLang="en-US" sz="20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CS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200215121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88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200215122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刘晨</a:t>
                      </a:r>
                      <a:endParaRPr lang="zh-CN" altLang="en-US" sz="20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女</a:t>
                      </a:r>
                      <a:endParaRPr lang="zh-CN" altLang="en-US" sz="20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19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CS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200215122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90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200215122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刘晨</a:t>
                      </a:r>
                      <a:endParaRPr lang="zh-CN" altLang="en-US" sz="20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女</a:t>
                      </a:r>
                      <a:endParaRPr lang="zh-CN" altLang="en-US" sz="20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19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CS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200215122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80</a:t>
                      </a:r>
                      <a:endParaRPr lang="zh-CN" altLang="en-US" sz="20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0727" name="文本框 610726"/>
          <p:cNvSpPr txBox="1"/>
          <p:nvPr/>
        </p:nvSpPr>
        <p:spPr>
          <a:xfrm>
            <a:off x="971550" y="1989138"/>
            <a:ext cx="1335088" cy="366712"/>
          </a:xfrm>
          <a:prstGeom prst="rect">
            <a:avLst/>
          </a:prstGeom>
          <a:noFill/>
          <a:ln w="25400">
            <a:noFill/>
          </a:ln>
        </p:spPr>
        <p:txBody>
          <a:bodyPr wrap="none" anchor="t">
            <a:spAutoFit/>
          </a:bodyPr>
          <a:p>
            <a:pPr marL="342900" lvl="0" indent="-342900" algn="ctr"/>
            <a:r>
              <a:rPr lang="zh-CN" altLang="en-US" sz="1800" b="1" dirty="0">
                <a:latin typeface="Times New Roman" panose="02020603050405020304" charset="0"/>
                <a:ea typeface="宋体" panose="02010600030101010101" pitchFamily="2" charset="-122"/>
              </a:rPr>
              <a:t>查询结果：</a:t>
            </a:r>
            <a:endParaRPr lang="zh-CN" altLang="en-US" sz="18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10728" name="直接连接符 610727"/>
          <p:cNvSpPr/>
          <p:nvPr/>
        </p:nvSpPr>
        <p:spPr>
          <a:xfrm>
            <a:off x="395288" y="2997200"/>
            <a:ext cx="82089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Tx/>
            </a:pPr>
            <a:r>
              <a:rPr lang="zh-CN" dirty="0"/>
              <a:t>An Introduction to Database System</a:t>
            </a:r>
            <a:endParaRPr 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9170" name="标题 5191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ea typeface="宋体" panose="02010600030101010101" pitchFamily="2" charset="-122"/>
              </a:rPr>
              <a:t>外连接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9171" name="文本占位符 519170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just">
              <a:lnSpc>
                <a:spcPct val="15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外连接与普通连接的区别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 algn="just">
              <a:lnSpc>
                <a:spcPct val="1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普通连接操作只输出满足连接条件的元组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外连接操作以指定表为连接主体，将主体表中不满足连接条件的元组一并输出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algn="just">
              <a:lnSpc>
                <a:spcPct val="160000"/>
              </a:lnSpc>
              <a:buNone/>
            </a:pPr>
            <a:r>
              <a:rPr lang="en-US" altLang="zh-CN" sz="2000">
                <a:ea typeface="宋体" panose="02010600030101010101" pitchFamily="2" charset="-122"/>
              </a:rPr>
              <a:t>[</a:t>
            </a:r>
            <a:r>
              <a:rPr lang="zh-CN" altLang="en-US" sz="2000" dirty="0">
                <a:ea typeface="黑体" panose="02010609060101010101" pitchFamily="2" charset="-122"/>
              </a:rPr>
              <a:t>例 </a:t>
            </a:r>
            <a:r>
              <a:rPr lang="en-US" sz="2000" dirty="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]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sz="2000" err="1">
                <a:ea typeface="宋体" panose="02010600030101010101" pitchFamily="2" charset="-122"/>
              </a:rPr>
              <a:t>   SELECT Student.Sno</a:t>
            </a:r>
            <a:r>
              <a:rPr lang="zh-CN" altLang="en-US" sz="2000" err="1">
                <a:ea typeface="宋体" panose="02010600030101010101" pitchFamily="2" charset="-122"/>
              </a:rPr>
              <a:t>，</a:t>
            </a:r>
            <a:r>
              <a:rPr lang="en-US" altLang="zh-CN" sz="2000" err="1">
                <a:ea typeface="宋体" panose="02010600030101010101" pitchFamily="2" charset="-122"/>
              </a:rPr>
              <a:t>Sname</a:t>
            </a:r>
            <a:r>
              <a:rPr lang="zh-CN" altLang="en-US" sz="2000" err="1">
                <a:ea typeface="宋体" panose="02010600030101010101" pitchFamily="2" charset="-122"/>
              </a:rPr>
              <a:t>，</a:t>
            </a:r>
            <a:r>
              <a:rPr lang="en-US" altLang="zh-CN" sz="2000" err="1">
                <a:ea typeface="宋体" panose="02010600030101010101" pitchFamily="2" charset="-122"/>
              </a:rPr>
              <a:t>Ssex</a:t>
            </a:r>
            <a:r>
              <a:rPr lang="zh-CN" altLang="en-US" sz="2000" err="1">
                <a:ea typeface="宋体" panose="02010600030101010101" pitchFamily="2" charset="-122"/>
              </a:rPr>
              <a:t>，</a:t>
            </a:r>
            <a:r>
              <a:rPr lang="en-US" altLang="zh-CN" sz="2000" err="1">
                <a:ea typeface="宋体" panose="02010600030101010101" pitchFamily="2" charset="-122"/>
              </a:rPr>
              <a:t>Sage</a:t>
            </a:r>
            <a:r>
              <a:rPr lang="zh-CN" altLang="en-US" sz="2000" err="1">
                <a:ea typeface="宋体" panose="02010600030101010101" pitchFamily="2" charset="-122"/>
              </a:rPr>
              <a:t>，</a:t>
            </a:r>
            <a:r>
              <a:rPr lang="en-US" altLang="zh-CN" sz="2000" err="1">
                <a:ea typeface="宋体" panose="02010600030101010101" pitchFamily="2" charset="-122"/>
              </a:rPr>
              <a:t>Sdept</a:t>
            </a:r>
            <a:r>
              <a:rPr lang="zh-CN" altLang="en-US" sz="2000" err="1">
                <a:ea typeface="宋体" panose="02010600030101010101" pitchFamily="2" charset="-122"/>
              </a:rPr>
              <a:t>，</a:t>
            </a:r>
            <a:r>
              <a:rPr lang="en-US" altLang="zh-CN" sz="2000" err="1">
                <a:ea typeface="宋体" panose="02010600030101010101" pitchFamily="2" charset="-122"/>
              </a:rPr>
              <a:t>Cno</a:t>
            </a:r>
            <a:r>
              <a:rPr lang="zh-CN" altLang="en-US" sz="2000">
                <a:ea typeface="宋体" panose="02010600030101010101" pitchFamily="2" charset="-122"/>
              </a:rPr>
              <a:t>，</a:t>
            </a:r>
            <a:r>
              <a:rPr lang="en-US" altLang="zh-CN" sz="2000">
                <a:ea typeface="宋体" panose="02010600030101010101" pitchFamily="2" charset="-122"/>
              </a:rPr>
              <a:t>Grade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sz="2000" err="1">
                <a:ea typeface="宋体" panose="02010600030101010101" pitchFamily="2" charset="-122"/>
              </a:rPr>
              <a:t>    FROM  Student  LEFT OUTER JOIN SC ON (Student.Sno=SC.Sno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r>
              <a:rPr lang="zh-CN" altLang="en-US" sz="2000">
                <a:ea typeface="宋体" panose="02010600030101010101" pitchFamily="2" charset="-122"/>
              </a:rPr>
              <a:t>； </a:t>
            </a:r>
            <a:endParaRPr lang="zh-CN" altLang="en-US" sz="2000"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None/>
            </a:pPr>
            <a:r>
              <a:rPr lang="zh-CN" altLang="en-US" sz="2000">
                <a:ea typeface="宋体" panose="02010600030101010101" pitchFamily="2" charset="-122"/>
              </a:rPr>
              <a:t>    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Tx/>
            </a:pPr>
            <a:r>
              <a:rPr lang="zh-CN" dirty="0"/>
              <a:t>An Introduction to Database System</a:t>
            </a:r>
            <a:endParaRPr 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1218" name="标题 5212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ea typeface="宋体" panose="02010600030101010101" pitchFamily="2" charset="-122"/>
              </a:rPr>
              <a:t>外连接（续</a:t>
            </a:r>
            <a:r>
              <a:rPr lang="zh-CN" altLang="en-US">
                <a:ea typeface="宋体" panose="02010600030101010101" pitchFamily="2" charset="-122"/>
              </a:rPr>
              <a:t>）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1219" name="文本占位符 521218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7675"/>
          </a:xfrm>
        </p:spPr>
        <p:txBody>
          <a:bodyPr/>
          <a:p>
            <a:pPr algn="just"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执行结果： 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graphicFrame>
        <p:nvGraphicFramePr>
          <p:cNvPr id="521713" name="内容占位符 521712"/>
          <p:cNvGraphicFramePr/>
          <p:nvPr>
            <p:ph sz="half" idx="2"/>
          </p:nvPr>
        </p:nvGraphicFramePr>
        <p:xfrm>
          <a:off x="539750" y="2492375"/>
          <a:ext cx="8002588" cy="3455988"/>
        </p:xfrm>
        <a:graphic>
          <a:graphicData uri="http://schemas.openxmlformats.org/drawingml/2006/table">
            <a:tbl>
              <a:tblPr/>
              <a:tblGrid>
                <a:gridCol w="1655763"/>
                <a:gridCol w="1008062"/>
                <a:gridCol w="936625"/>
                <a:gridCol w="863600"/>
                <a:gridCol w="1296988"/>
                <a:gridCol w="1150937"/>
                <a:gridCol w="1090613"/>
              </a:tblGrid>
              <a:tr h="4333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err="1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Student.Sno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err="1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Sname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err="1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Ssex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Sage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err="1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Sdept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 err="1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Cno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Grade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200215121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李勇</a:t>
                      </a:r>
                      <a:endParaRPr lang="zh-CN" altLang="en-US" sz="18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男</a:t>
                      </a:r>
                      <a:endParaRPr lang="zh-CN" altLang="en-US" sz="18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CS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92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200215121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李勇</a:t>
                      </a:r>
                      <a:endParaRPr lang="zh-CN" altLang="en-US" sz="18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男</a:t>
                      </a:r>
                      <a:endParaRPr lang="zh-CN" altLang="en-US" sz="18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CS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85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200215121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李勇</a:t>
                      </a:r>
                      <a:endParaRPr lang="zh-CN" altLang="en-US" sz="18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男</a:t>
                      </a:r>
                      <a:endParaRPr lang="zh-CN" altLang="en-US" sz="18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CS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88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200215122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刘晨</a:t>
                      </a:r>
                      <a:endParaRPr lang="zh-CN" altLang="en-US" sz="18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女</a:t>
                      </a:r>
                      <a:endParaRPr lang="zh-CN" altLang="en-US" sz="18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19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CS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90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200215122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刘晨</a:t>
                      </a:r>
                      <a:endParaRPr lang="zh-CN" altLang="en-US" sz="18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女</a:t>
                      </a:r>
                      <a:endParaRPr lang="zh-CN" altLang="en-US" sz="18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19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CS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80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200215123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王敏</a:t>
                      </a:r>
                      <a:endParaRPr lang="zh-CN" altLang="en-US" sz="18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女</a:t>
                      </a:r>
                      <a:endParaRPr lang="zh-CN" altLang="en-US" sz="18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18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MA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NULL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NULL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200215125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张立</a:t>
                      </a:r>
                      <a:endParaRPr lang="zh-CN" altLang="en-US" sz="18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18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男</a:t>
                      </a:r>
                      <a:endParaRPr lang="zh-CN" altLang="en-US" sz="1800" dirty="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19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IS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NULL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v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>
                        <a:buClr>
                          <a:schemeClr val="accent1"/>
                        </a:buClr>
                        <a:defRPr sz="2000" kern="1200"/>
                      </a:lvl2pPr>
                      <a:lvl3pPr marL="1143000" lvl="2" indent="-228600">
                        <a:buClr>
                          <a:schemeClr val="tx1"/>
                        </a:buClr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NULL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714" name="直接连接符 521713"/>
          <p:cNvSpPr/>
          <p:nvPr/>
        </p:nvSpPr>
        <p:spPr>
          <a:xfrm>
            <a:off x="755650" y="2924175"/>
            <a:ext cx="784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Tx/>
            </a:pPr>
            <a:r>
              <a:rPr lang="zh-CN" dirty="0"/>
              <a:t>An Introduction to Database System</a:t>
            </a:r>
            <a:endParaRPr 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3266" name="标题 5232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>
                <a:ea typeface="宋体" panose="02010600030101010101" pitchFamily="2" charset="-122"/>
              </a:rPr>
              <a:t>点评：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3267" name="文本占位符 523266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just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左外连接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algn="just">
              <a:lnSpc>
                <a:spcPct val="14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列出左边关系（如本例</a:t>
            </a:r>
            <a:r>
              <a:rPr lang="en-US" altLang="zh-CN" sz="2800" dirty="0">
                <a:ea typeface="宋体" panose="02010600030101010101" pitchFamily="2" charset="-122"/>
              </a:rPr>
              <a:t>Student</a:t>
            </a:r>
            <a:r>
              <a:rPr lang="zh-CN" altLang="en-US" sz="2800" dirty="0">
                <a:ea typeface="宋体" panose="02010600030101010101" pitchFamily="2" charset="-122"/>
              </a:rPr>
              <a:t>）中所有的元组 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dirty="0">
                <a:ea typeface="宋体" panose="02010600030101010101" pitchFamily="2" charset="-122"/>
              </a:rPr>
              <a:t> 右外连接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algn="just">
              <a:lnSpc>
                <a:spcPct val="14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列出右边关系中所有的元组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marL="342900" lvl="7" indent="-342900" algn="just">
              <a:lnSpc>
                <a:spcPct val="140000"/>
              </a:lnSpc>
              <a:buClr>
                <a:schemeClr val="hlink"/>
              </a:buClr>
              <a:buChar char="v"/>
            </a:pP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完全外连接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1" algn="just">
              <a:lnSpc>
                <a:spcPct val="140000"/>
              </a:lnSpc>
            </a:pPr>
            <a:r>
              <a:rPr lang="zh-CN" altLang="en-US" sz="2800" dirty="0">
                <a:ea typeface="宋体" panose="02010600030101010101" pitchFamily="2" charset="-122"/>
                <a:sym typeface="+mn-ea"/>
              </a:rPr>
              <a:t>保留连接的两个表的所有元组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>
            <p:ph type="ftr" sz="quarter" idx="11"/>
          </p:nvPr>
        </p:nvSpPr>
        <p:spPr/>
        <p:txBody>
          <a:bodyPr/>
          <a:p>
            <a:pPr lvl="0">
              <a:buClrTx/>
            </a:pPr>
            <a:r>
              <a:rPr lang="zh-CN" dirty="0"/>
              <a:t>An Introduction to Database System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商务模板系列34">
  <a:themeElements>
    <a:clrScheme name="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1F2"/>
      </a:accent5>
      <a:accent6>
        <a:srgbClr val="9F9F9F"/>
      </a:accent6>
      <a:hlink>
        <a:srgbClr val="7DA0D3"/>
      </a:hlink>
      <a:folHlink>
        <a:srgbClr val="B2E385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1F2"/>
        </a:accent5>
        <a:accent6>
          <a:srgbClr val="9F9F9F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5C5ED"/>
        </a:accent5>
        <a:accent6>
          <a:srgbClr val="E58970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9945E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1721</Words>
  <Application>WPS 演示</Application>
  <PresentationFormat/>
  <Paragraphs>382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隶书</vt:lpstr>
      <vt:lpstr>黑体</vt:lpstr>
      <vt:lpstr>微软雅黑</vt:lpstr>
      <vt:lpstr>MT Extra</vt:lpstr>
      <vt:lpstr>商务模板系列34</vt:lpstr>
      <vt:lpstr>Photoshop.Image.6</vt:lpstr>
      <vt:lpstr>PowerPoint 演示文稿</vt:lpstr>
      <vt:lpstr>Student表</vt:lpstr>
      <vt:lpstr>Course表</vt:lpstr>
      <vt:lpstr>SC表</vt:lpstr>
      <vt:lpstr>PowerPoint 演示文稿</vt:lpstr>
      <vt:lpstr>PowerPoint 演示文稿</vt:lpstr>
      <vt:lpstr>外连接</vt:lpstr>
      <vt:lpstr>外连接（续） </vt:lpstr>
      <vt:lpstr>点评：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课程名称：数据库系统概论</dc:title>
  <dc:creator>RUC IDKE</dc:creator>
  <cp:lastModifiedBy>张少娴</cp:lastModifiedBy>
  <cp:revision>375</cp:revision>
  <dcterms:created xsi:type="dcterms:W3CDTF">2000-08-09T08:19:00Z</dcterms:created>
  <dcterms:modified xsi:type="dcterms:W3CDTF">2017-03-14T12:32:38Z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