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26"/>
  </p:notesMasterIdLst>
  <p:sldIdLst>
    <p:sldId id="256" r:id="rId4"/>
    <p:sldId id="860" r:id="rId5"/>
    <p:sldId id="573" r:id="rId6"/>
    <p:sldId id="875" r:id="rId7"/>
    <p:sldId id="590" r:id="rId8"/>
    <p:sldId id="861" r:id="rId9"/>
    <p:sldId id="862" r:id="rId10"/>
    <p:sldId id="904" r:id="rId11"/>
    <p:sldId id="865" r:id="rId12"/>
    <p:sldId id="877" r:id="rId13"/>
    <p:sldId id="866" r:id="rId14"/>
    <p:sldId id="867" r:id="rId15"/>
    <p:sldId id="878" r:id="rId16"/>
    <p:sldId id="868" r:id="rId17"/>
    <p:sldId id="869" r:id="rId18"/>
    <p:sldId id="883" r:id="rId19"/>
    <p:sldId id="879" r:id="rId20"/>
    <p:sldId id="872" r:id="rId21"/>
    <p:sldId id="873" r:id="rId22"/>
    <p:sldId id="881" r:id="rId23"/>
    <p:sldId id="882" r:id="rId24"/>
    <p:sldId id="288" r:id="rId25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9900"/>
    <a:srgbClr val="00FFFF"/>
    <a:srgbClr val="000066"/>
    <a:srgbClr val="CCFF33"/>
    <a:srgbClr val="99FF33"/>
    <a:srgbClr val="0000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63"/>
    <p:restoredTop sz="94660"/>
  </p:normalViewPr>
  <p:slideViewPr>
    <p:cSldViewPr showGuides="1">
      <p:cViewPr varScale="1">
        <p:scale>
          <a:sx n="51" d="100"/>
          <a:sy n="51" d="100"/>
        </p:scale>
        <p:origin x="1238" y="53"/>
      </p:cViewPr>
      <p:guideLst>
        <p:guide orient="horz" pos="217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76" name="幻灯片图像占位符 3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8460DF6-295D-4BC9-95B1-AAF3C50A130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7663" y="0"/>
            <a:ext cx="2124075" cy="65246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0"/>
            <a:ext cx="6221413" cy="65246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3505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23850" y="1916113"/>
            <a:ext cx="8497888" cy="4608512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036110C-A1E0-487D-AAB9-92ECF365EA20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036110C-A1E0-487D-AAB9-92ECF365EA20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036110C-A1E0-487D-AAB9-92ECF365EA20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916113"/>
            <a:ext cx="4171950" cy="46085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173538" cy="46085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036110C-A1E0-487D-AAB9-92ECF365EA20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036110C-A1E0-487D-AAB9-92ECF365EA20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036110C-A1E0-487D-AAB9-92ECF365EA20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036110C-A1E0-487D-AAB9-92ECF365EA20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036110C-A1E0-487D-AAB9-92ECF365EA20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036110C-A1E0-487D-AAB9-92ECF365EA20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036110C-A1E0-487D-AAB9-92ECF365EA20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7663" y="0"/>
            <a:ext cx="2124075" cy="65246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0"/>
            <a:ext cx="6221413" cy="65246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036110C-A1E0-487D-AAB9-92ECF365EA20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916113"/>
            <a:ext cx="4171950" cy="46085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173538" cy="46085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hyperlink" Target="http://www.art-com.co.kr/online/ppt_gallery_1.htm" TargetMode="Externa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17" Type="http://schemas.openxmlformats.org/officeDocument/2006/relationships/image" Target="../media/image6.png"/><Relationship Id="rId16" Type="http://schemas.openxmlformats.org/officeDocument/2006/relationships/image" Target="../media/image5.png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5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/>
          <p:nvPr/>
        </p:nvGrpSpPr>
        <p:grpSpPr>
          <a:xfrm>
            <a:off x="1588" y="0"/>
            <a:ext cx="9148762" cy="6851650"/>
            <a:chOff x="0" y="0"/>
            <a:chExt cx="5763" cy="4316"/>
          </a:xfrm>
        </p:grpSpPr>
        <p:sp>
          <p:nvSpPr>
            <p:cNvPr id="1027" name="未知"/>
            <p:cNvSpPr/>
            <p:nvPr/>
          </p:nvSpPr>
          <p:spPr>
            <a:xfrm>
              <a:off x="5044" y="2626"/>
              <a:ext cx="719" cy="1690"/>
            </a:xfrm>
            <a:custGeom>
              <a:avLst/>
              <a:gdLst/>
              <a:ahLst/>
              <a:cxnLst>
                <a:cxn ang="0">
                  <a:pos x="733" y="72"/>
                </a:cxn>
                <a:cxn ang="0">
                  <a:pos x="733" y="0"/>
                </a:cxn>
                <a:cxn ang="0">
                  <a:pos x="715" y="101"/>
                </a:cxn>
                <a:cxn ang="0">
                  <a:pos x="691" y="209"/>
                </a:cxn>
                <a:cxn ang="0">
                  <a:pos x="643" y="389"/>
                </a:cxn>
                <a:cxn ang="0">
                  <a:pos x="590" y="569"/>
                </a:cxn>
                <a:cxn ang="0">
                  <a:pos x="510" y="749"/>
                </a:cxn>
                <a:cxn ang="0">
                  <a:pos x="432" y="935"/>
                </a:cxn>
                <a:cxn ang="0">
                  <a:pos x="342" y="1121"/>
                </a:cxn>
                <a:cxn ang="0">
                  <a:pos x="241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53" y="1312"/>
                </a:cxn>
                <a:cxn ang="0">
                  <a:pos x="354" y="1121"/>
                </a:cxn>
                <a:cxn ang="0">
                  <a:pos x="444" y="935"/>
                </a:cxn>
                <a:cxn ang="0">
                  <a:pos x="522" y="749"/>
                </a:cxn>
                <a:cxn ang="0">
                  <a:pos x="601" y="569"/>
                </a:cxn>
                <a:cxn ang="0">
                  <a:pos x="655" y="389"/>
                </a:cxn>
                <a:cxn ang="0">
                  <a:pos x="703" y="209"/>
                </a:cxn>
                <a:cxn ang="0">
                  <a:pos x="721" y="143"/>
                </a:cxn>
                <a:cxn ang="0">
                  <a:pos x="733" y="72"/>
                </a:cxn>
                <a:cxn ang="0">
                  <a:pos x="733" y="72"/>
                </a:cxn>
              </a:cxnLst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rgbClr val="002448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8" name="未知"/>
            <p:cNvSpPr/>
            <p:nvPr/>
          </p:nvSpPr>
          <p:spPr>
            <a:xfrm>
              <a:off x="5385" y="3794"/>
              <a:ext cx="378" cy="522"/>
            </a:xfrm>
            <a:custGeom>
              <a:avLst/>
              <a:gdLst/>
              <a:ahLst/>
              <a:cxnLst>
                <a:cxn ang="0">
                  <a:pos x="385" y="0"/>
                </a:cxn>
                <a:cxn ang="0">
                  <a:pos x="301" y="132"/>
                </a:cxn>
                <a:cxn ang="0">
                  <a:pos x="212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12" y="282"/>
                </a:cxn>
                <a:cxn ang="0">
                  <a:pos x="385" y="24"/>
                </a:cxn>
                <a:cxn ang="0">
                  <a:pos x="385" y="0"/>
                </a:cxn>
                <a:cxn ang="0">
                  <a:pos x="385" y="0"/>
                </a:cxn>
              </a:cxnLst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rgbClr val="002448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9" name="未知"/>
            <p:cNvSpPr/>
            <p:nvPr/>
          </p:nvSpPr>
          <p:spPr>
            <a:xfrm>
              <a:off x="5679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rgbClr val="002448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30" name="Group 6"/>
            <p:cNvGrpSpPr/>
            <p:nvPr/>
          </p:nvGrpSpPr>
          <p:grpSpPr>
            <a:xfrm>
              <a:off x="287" y="0"/>
              <a:ext cx="5098" cy="4316"/>
              <a:chOff x="0" y="0"/>
              <a:chExt cx="5098" cy="4316"/>
            </a:xfrm>
          </p:grpSpPr>
          <p:sp>
            <p:nvSpPr>
              <p:cNvPr id="1031" name="未知"/>
              <p:cNvSpPr/>
              <p:nvPr userDrawn="1"/>
            </p:nvSpPr>
            <p:spPr>
              <a:xfrm>
                <a:off x="2501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004488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2" name="未知"/>
              <p:cNvSpPr/>
              <p:nvPr userDrawn="1"/>
            </p:nvSpPr>
            <p:spPr>
              <a:xfrm>
                <a:off x="2801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004488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3" name="未知"/>
              <p:cNvSpPr/>
              <p:nvPr userDrawn="1"/>
            </p:nvSpPr>
            <p:spPr>
              <a:xfrm>
                <a:off x="3070" y="0"/>
                <a:ext cx="337" cy="4316"/>
              </a:xfrm>
              <a:custGeom>
                <a:avLst/>
                <a:gdLst/>
                <a:ahLst/>
                <a:cxnLst>
                  <a:cxn ang="0">
                    <a:pos x="345" y="2014"/>
                  </a:cxn>
                  <a:cxn ang="0">
                    <a:pos x="333" y="1726"/>
                  </a:cxn>
                  <a:cxn ang="0">
                    <a:pos x="309" y="1445"/>
                  </a:cxn>
                  <a:cxn ang="0">
                    <a:pos x="279" y="1175"/>
                  </a:cxn>
                  <a:cxn ang="0">
                    <a:pos x="236" y="917"/>
                  </a:cxn>
                  <a:cxn ang="0">
                    <a:pos x="194" y="665"/>
                  </a:cxn>
                  <a:cxn ang="0">
                    <a:pos x="140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8" y="432"/>
                  </a:cxn>
                  <a:cxn ang="0">
                    <a:pos x="182" y="665"/>
                  </a:cxn>
                  <a:cxn ang="0">
                    <a:pos x="224" y="917"/>
                  </a:cxn>
                  <a:cxn ang="0">
                    <a:pos x="266" y="1175"/>
                  </a:cxn>
                  <a:cxn ang="0">
                    <a:pos x="297" y="1445"/>
                  </a:cxn>
                  <a:cxn ang="0">
                    <a:pos x="321" y="1726"/>
                  </a:cxn>
                  <a:cxn ang="0">
                    <a:pos x="333" y="2014"/>
                  </a:cxn>
                  <a:cxn ang="0">
                    <a:pos x="339" y="2314"/>
                  </a:cxn>
                  <a:cxn ang="0">
                    <a:pos x="333" y="2608"/>
                  </a:cxn>
                  <a:cxn ang="0">
                    <a:pos x="321" y="2907"/>
                  </a:cxn>
                  <a:cxn ang="0">
                    <a:pos x="297" y="3201"/>
                  </a:cxn>
                  <a:cxn ang="0">
                    <a:pos x="273" y="3489"/>
                  </a:cxn>
                  <a:cxn ang="0">
                    <a:pos x="224" y="3777"/>
                  </a:cxn>
                  <a:cxn ang="0">
                    <a:pos x="182" y="4052"/>
                  </a:cxn>
                  <a:cxn ang="0">
                    <a:pos x="128" y="4316"/>
                  </a:cxn>
                  <a:cxn ang="0">
                    <a:pos x="140" y="4316"/>
                  </a:cxn>
                  <a:cxn ang="0">
                    <a:pos x="194" y="4052"/>
                  </a:cxn>
                  <a:cxn ang="0">
                    <a:pos x="236" y="3777"/>
                  </a:cxn>
                  <a:cxn ang="0">
                    <a:pos x="285" y="3489"/>
                  </a:cxn>
                  <a:cxn ang="0">
                    <a:pos x="309" y="3201"/>
                  </a:cxn>
                  <a:cxn ang="0">
                    <a:pos x="333" y="2907"/>
                  </a:cxn>
                  <a:cxn ang="0">
                    <a:pos x="345" y="2608"/>
                  </a:cxn>
                  <a:cxn ang="0">
                    <a:pos x="351" y="2314"/>
                  </a:cxn>
                  <a:cxn ang="0">
                    <a:pos x="345" y="2014"/>
                  </a:cxn>
                  <a:cxn ang="0">
                    <a:pos x="345" y="2014"/>
                  </a:cxn>
                </a:cxnLst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004488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4" name="未知"/>
              <p:cNvSpPr/>
              <p:nvPr userDrawn="1"/>
            </p:nvSpPr>
            <p:spPr>
              <a:xfrm>
                <a:off x="3388" y="0"/>
                <a:ext cx="427" cy="4316"/>
              </a:xfrm>
              <a:custGeom>
                <a:avLst/>
                <a:gdLst/>
                <a:ahLst/>
                <a:cxnLst>
                  <a:cxn ang="0">
                    <a:pos x="429" y="1924"/>
                  </a:cxn>
                  <a:cxn ang="0">
                    <a:pos x="411" y="1690"/>
                  </a:cxn>
                  <a:cxn ang="0">
                    <a:pos x="381" y="1457"/>
                  </a:cxn>
                  <a:cxn ang="0">
                    <a:pos x="345" y="1229"/>
                  </a:cxn>
                  <a:cxn ang="0">
                    <a:pos x="289" y="1001"/>
                  </a:cxn>
                  <a:cxn ang="0">
                    <a:pos x="235" y="761"/>
                  </a:cxn>
                  <a:cxn ang="0">
                    <a:pos x="170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64" y="522"/>
                  </a:cxn>
                  <a:cxn ang="0">
                    <a:pos x="224" y="767"/>
                  </a:cxn>
                  <a:cxn ang="0">
                    <a:pos x="283" y="1001"/>
                  </a:cxn>
                  <a:cxn ang="0">
                    <a:pos x="331" y="1235"/>
                  </a:cxn>
                  <a:cxn ang="0">
                    <a:pos x="369" y="1463"/>
                  </a:cxn>
                  <a:cxn ang="0">
                    <a:pos x="399" y="1690"/>
                  </a:cxn>
                  <a:cxn ang="0">
                    <a:pos x="417" y="1924"/>
                  </a:cxn>
                  <a:cxn ang="0">
                    <a:pos x="429" y="2188"/>
                  </a:cxn>
                  <a:cxn ang="0">
                    <a:pos x="423" y="2458"/>
                  </a:cxn>
                  <a:cxn ang="0">
                    <a:pos x="411" y="2733"/>
                  </a:cxn>
                  <a:cxn ang="0">
                    <a:pos x="381" y="3021"/>
                  </a:cxn>
                  <a:cxn ang="0">
                    <a:pos x="345" y="3321"/>
                  </a:cxn>
                  <a:cxn ang="0">
                    <a:pos x="283" y="3639"/>
                  </a:cxn>
                  <a:cxn ang="0">
                    <a:pos x="212" y="3968"/>
                  </a:cxn>
                  <a:cxn ang="0">
                    <a:pos x="134" y="4316"/>
                  </a:cxn>
                  <a:cxn ang="0">
                    <a:pos x="146" y="4316"/>
                  </a:cxn>
                  <a:cxn ang="0">
                    <a:pos x="224" y="3968"/>
                  </a:cxn>
                  <a:cxn ang="0">
                    <a:pos x="295" y="3639"/>
                  </a:cxn>
                  <a:cxn ang="0">
                    <a:pos x="357" y="3321"/>
                  </a:cxn>
                  <a:cxn ang="0">
                    <a:pos x="393" y="3021"/>
                  </a:cxn>
                  <a:cxn ang="0">
                    <a:pos x="423" y="2733"/>
                  </a:cxn>
                  <a:cxn ang="0">
                    <a:pos x="435" y="2458"/>
                  </a:cxn>
                  <a:cxn ang="0">
                    <a:pos x="441" y="2188"/>
                  </a:cxn>
                  <a:cxn ang="0">
                    <a:pos x="429" y="1924"/>
                  </a:cxn>
                  <a:cxn ang="0">
                    <a:pos x="429" y="1924"/>
                  </a:cxn>
                </a:cxnLst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004488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5" name="未知"/>
              <p:cNvSpPr/>
              <p:nvPr userDrawn="1"/>
            </p:nvSpPr>
            <p:spPr>
              <a:xfrm>
                <a:off x="3658" y="0"/>
                <a:ext cx="558" cy="4316"/>
              </a:xfrm>
              <a:custGeom>
                <a:avLst/>
                <a:gdLst/>
                <a:ahLst/>
                <a:cxnLst>
                  <a:cxn ang="0">
                    <a:pos x="572" y="2020"/>
                  </a:cxn>
                  <a:cxn ang="0">
                    <a:pos x="554" y="1732"/>
                  </a:cxn>
                  <a:cxn ang="0">
                    <a:pos x="519" y="1445"/>
                  </a:cxn>
                  <a:cxn ang="0">
                    <a:pos x="471" y="1175"/>
                  </a:cxn>
                  <a:cxn ang="0">
                    <a:pos x="403" y="911"/>
                  </a:cxn>
                  <a:cxn ang="0">
                    <a:pos x="325" y="659"/>
                  </a:cxn>
                  <a:cxn ang="0">
                    <a:pos x="236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24" y="426"/>
                  </a:cxn>
                  <a:cxn ang="0">
                    <a:pos x="313" y="659"/>
                  </a:cxn>
                  <a:cxn ang="0">
                    <a:pos x="391" y="911"/>
                  </a:cxn>
                  <a:cxn ang="0">
                    <a:pos x="459" y="1175"/>
                  </a:cxn>
                  <a:cxn ang="0">
                    <a:pos x="507" y="1445"/>
                  </a:cxn>
                  <a:cxn ang="0">
                    <a:pos x="542" y="1732"/>
                  </a:cxn>
                  <a:cxn ang="0">
                    <a:pos x="560" y="2020"/>
                  </a:cxn>
                  <a:cxn ang="0">
                    <a:pos x="560" y="2326"/>
                  </a:cxn>
                  <a:cxn ang="0">
                    <a:pos x="548" y="2632"/>
                  </a:cxn>
                  <a:cxn ang="0">
                    <a:pos x="519" y="2931"/>
                  </a:cxn>
                  <a:cxn ang="0">
                    <a:pos x="471" y="3225"/>
                  </a:cxn>
                  <a:cxn ang="0">
                    <a:pos x="397" y="3513"/>
                  </a:cxn>
                  <a:cxn ang="0">
                    <a:pos x="319" y="3788"/>
                  </a:cxn>
                  <a:cxn ang="0">
                    <a:pos x="224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36" y="4058"/>
                  </a:cxn>
                  <a:cxn ang="0">
                    <a:pos x="331" y="3788"/>
                  </a:cxn>
                  <a:cxn ang="0">
                    <a:pos x="409" y="3513"/>
                  </a:cxn>
                  <a:cxn ang="0">
                    <a:pos x="483" y="3225"/>
                  </a:cxn>
                  <a:cxn ang="0">
                    <a:pos x="531" y="2931"/>
                  </a:cxn>
                  <a:cxn ang="0">
                    <a:pos x="560" y="2632"/>
                  </a:cxn>
                  <a:cxn ang="0">
                    <a:pos x="572" y="2326"/>
                  </a:cxn>
                  <a:cxn ang="0">
                    <a:pos x="572" y="2020"/>
                  </a:cxn>
                  <a:cxn ang="0">
                    <a:pos x="572" y="2020"/>
                  </a:cxn>
                </a:cxnLst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004488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6" name="未知"/>
              <p:cNvSpPr/>
              <p:nvPr userDrawn="1"/>
            </p:nvSpPr>
            <p:spPr>
              <a:xfrm>
                <a:off x="3958" y="0"/>
                <a:ext cx="690" cy="4316"/>
              </a:xfrm>
              <a:custGeom>
                <a:avLst/>
                <a:gdLst/>
                <a:ahLst/>
                <a:cxnLst>
                  <a:cxn ang="0">
                    <a:pos x="704" y="2086"/>
                  </a:cxn>
                  <a:cxn ang="0">
                    <a:pos x="686" y="1810"/>
                  </a:cxn>
                  <a:cxn ang="0">
                    <a:pos x="650" y="1541"/>
                  </a:cxn>
                  <a:cxn ang="0">
                    <a:pos x="590" y="1271"/>
                  </a:cxn>
                  <a:cxn ang="0">
                    <a:pos x="505" y="1007"/>
                  </a:cxn>
                  <a:cxn ang="0">
                    <a:pos x="409" y="749"/>
                  </a:cxn>
                  <a:cxn ang="0">
                    <a:pos x="301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9" y="492"/>
                  </a:cxn>
                  <a:cxn ang="0">
                    <a:pos x="397" y="749"/>
                  </a:cxn>
                  <a:cxn ang="0">
                    <a:pos x="493" y="1007"/>
                  </a:cxn>
                  <a:cxn ang="0">
                    <a:pos x="578" y="1271"/>
                  </a:cxn>
                  <a:cxn ang="0">
                    <a:pos x="638" y="1541"/>
                  </a:cxn>
                  <a:cxn ang="0">
                    <a:pos x="674" y="1810"/>
                  </a:cxn>
                  <a:cxn ang="0">
                    <a:pos x="692" y="2086"/>
                  </a:cxn>
                  <a:cxn ang="0">
                    <a:pos x="692" y="2368"/>
                  </a:cxn>
                  <a:cxn ang="0">
                    <a:pos x="674" y="2650"/>
                  </a:cxn>
                  <a:cxn ang="0">
                    <a:pos x="632" y="2931"/>
                  </a:cxn>
                  <a:cxn ang="0">
                    <a:pos x="572" y="3213"/>
                  </a:cxn>
                  <a:cxn ang="0">
                    <a:pos x="481" y="3495"/>
                  </a:cxn>
                  <a:cxn ang="0">
                    <a:pos x="379" y="3777"/>
                  </a:cxn>
                  <a:cxn ang="0">
                    <a:pos x="259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71" y="4046"/>
                  </a:cxn>
                  <a:cxn ang="0">
                    <a:pos x="391" y="3777"/>
                  </a:cxn>
                  <a:cxn ang="0">
                    <a:pos x="493" y="3495"/>
                  </a:cxn>
                  <a:cxn ang="0">
                    <a:pos x="584" y="3219"/>
                  </a:cxn>
                  <a:cxn ang="0">
                    <a:pos x="644" y="2937"/>
                  </a:cxn>
                  <a:cxn ang="0">
                    <a:pos x="686" y="2656"/>
                  </a:cxn>
                  <a:cxn ang="0">
                    <a:pos x="704" y="2368"/>
                  </a:cxn>
                  <a:cxn ang="0">
                    <a:pos x="704" y="2086"/>
                  </a:cxn>
                  <a:cxn ang="0">
                    <a:pos x="704" y="2086"/>
                  </a:cxn>
                </a:cxnLst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004488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7" name="未知"/>
              <p:cNvSpPr/>
              <p:nvPr userDrawn="1"/>
            </p:nvSpPr>
            <p:spPr>
              <a:xfrm>
                <a:off x="4234" y="0"/>
                <a:ext cx="864" cy="4316"/>
              </a:xfrm>
              <a:custGeom>
                <a:avLst/>
                <a:gdLst/>
                <a:ahLst/>
                <a:cxnLst>
                  <a:cxn ang="0">
                    <a:pos x="879" y="2128"/>
                  </a:cxn>
                  <a:cxn ang="0">
                    <a:pos x="855" y="1834"/>
                  </a:cxn>
                  <a:cxn ang="0">
                    <a:pos x="832" y="1684"/>
                  </a:cxn>
                  <a:cxn ang="0">
                    <a:pos x="808" y="1541"/>
                  </a:cxn>
                  <a:cxn ang="0">
                    <a:pos x="772" y="1397"/>
                  </a:cxn>
                  <a:cxn ang="0">
                    <a:pos x="733" y="1253"/>
                  </a:cxn>
                  <a:cxn ang="0">
                    <a:pos x="680" y="1115"/>
                  </a:cxn>
                  <a:cxn ang="0">
                    <a:pos x="626" y="977"/>
                  </a:cxn>
                  <a:cxn ang="0">
                    <a:pos x="507" y="719"/>
                  </a:cxn>
                  <a:cxn ang="0">
                    <a:pos x="361" y="468"/>
                  </a:cxn>
                  <a:cxn ang="0">
                    <a:pos x="200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8" y="228"/>
                  </a:cxn>
                  <a:cxn ang="0">
                    <a:pos x="349" y="468"/>
                  </a:cxn>
                  <a:cxn ang="0">
                    <a:pos x="495" y="719"/>
                  </a:cxn>
                  <a:cxn ang="0">
                    <a:pos x="614" y="983"/>
                  </a:cxn>
                  <a:cxn ang="0">
                    <a:pos x="668" y="1121"/>
                  </a:cxn>
                  <a:cxn ang="0">
                    <a:pos x="716" y="1259"/>
                  </a:cxn>
                  <a:cxn ang="0">
                    <a:pos x="760" y="1403"/>
                  </a:cxn>
                  <a:cxn ang="0">
                    <a:pos x="796" y="1547"/>
                  </a:cxn>
                  <a:cxn ang="0">
                    <a:pos x="826" y="1690"/>
                  </a:cxn>
                  <a:cxn ang="0">
                    <a:pos x="843" y="1834"/>
                  </a:cxn>
                  <a:cxn ang="0">
                    <a:pos x="861" y="1984"/>
                  </a:cxn>
                  <a:cxn ang="0">
                    <a:pos x="867" y="2128"/>
                  </a:cxn>
                  <a:cxn ang="0">
                    <a:pos x="873" y="2278"/>
                  </a:cxn>
                  <a:cxn ang="0">
                    <a:pos x="867" y="2428"/>
                  </a:cxn>
                  <a:cxn ang="0">
                    <a:pos x="855" y="2572"/>
                  </a:cxn>
                  <a:cxn ang="0">
                    <a:pos x="843" y="2721"/>
                  </a:cxn>
                  <a:cxn ang="0">
                    <a:pos x="820" y="2865"/>
                  </a:cxn>
                  <a:cxn ang="0">
                    <a:pos x="790" y="3015"/>
                  </a:cxn>
                  <a:cxn ang="0">
                    <a:pos x="748" y="3159"/>
                  </a:cxn>
                  <a:cxn ang="0">
                    <a:pos x="698" y="3303"/>
                  </a:cxn>
                  <a:cxn ang="0">
                    <a:pos x="602" y="3567"/>
                  </a:cxn>
                  <a:cxn ang="0">
                    <a:pos x="489" y="3824"/>
                  </a:cxn>
                  <a:cxn ang="0">
                    <a:pos x="343" y="4076"/>
                  </a:cxn>
                  <a:cxn ang="0">
                    <a:pos x="188" y="4316"/>
                  </a:cxn>
                  <a:cxn ang="0">
                    <a:pos x="200" y="4316"/>
                  </a:cxn>
                  <a:cxn ang="0">
                    <a:pos x="355" y="4076"/>
                  </a:cxn>
                  <a:cxn ang="0">
                    <a:pos x="501" y="3824"/>
                  </a:cxn>
                  <a:cxn ang="0">
                    <a:pos x="614" y="3573"/>
                  </a:cxn>
                  <a:cxn ang="0">
                    <a:pos x="710" y="3309"/>
                  </a:cxn>
                  <a:cxn ang="0">
                    <a:pos x="760" y="3165"/>
                  </a:cxn>
                  <a:cxn ang="0">
                    <a:pos x="802" y="3021"/>
                  </a:cxn>
                  <a:cxn ang="0">
                    <a:pos x="832" y="2871"/>
                  </a:cxn>
                  <a:cxn ang="0">
                    <a:pos x="855" y="2727"/>
                  </a:cxn>
                  <a:cxn ang="0">
                    <a:pos x="867" y="2578"/>
                  </a:cxn>
                  <a:cxn ang="0">
                    <a:pos x="879" y="2428"/>
                  </a:cxn>
                  <a:cxn ang="0">
                    <a:pos x="885" y="2278"/>
                  </a:cxn>
                  <a:cxn ang="0">
                    <a:pos x="879" y="2128"/>
                  </a:cxn>
                  <a:cxn ang="0">
                    <a:pos x="879" y="2128"/>
                  </a:cxn>
                </a:cxnLst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004488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8" name="未知"/>
              <p:cNvSpPr/>
              <p:nvPr userDrawn="1"/>
            </p:nvSpPr>
            <p:spPr>
              <a:xfrm>
                <a:off x="2111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85" y="791"/>
                  </a:cxn>
                  <a:cxn ang="0">
                    <a:pos x="91" y="671"/>
                  </a:cxn>
                  <a:cxn ang="0">
                    <a:pos x="103" y="557"/>
                  </a:cxn>
                  <a:cxn ang="0">
                    <a:pos x="115" y="444"/>
                  </a:cxn>
                  <a:cxn ang="0">
                    <a:pos x="121" y="342"/>
                  </a:cxn>
                  <a:cxn ang="0">
                    <a:pos x="133" y="246"/>
                  </a:cxn>
                  <a:cxn ang="0">
                    <a:pos x="139" y="156"/>
                  </a:cxn>
                  <a:cxn ang="0">
                    <a:pos x="151" y="72"/>
                  </a:cxn>
                  <a:cxn ang="0">
                    <a:pos x="157" y="0"/>
                  </a:cxn>
                  <a:cxn ang="0">
                    <a:pos x="145" y="0"/>
                  </a:cxn>
                  <a:cxn ang="0">
                    <a:pos x="139" y="72"/>
                  </a:cxn>
                  <a:cxn ang="0">
                    <a:pos x="127" y="156"/>
                  </a:cxn>
                  <a:cxn ang="0">
                    <a:pos x="121" y="246"/>
                  </a:cxn>
                  <a:cxn ang="0">
                    <a:pos x="109" y="342"/>
                  </a:cxn>
                  <a:cxn ang="0">
                    <a:pos x="103" y="444"/>
                  </a:cxn>
                  <a:cxn ang="0">
                    <a:pos x="91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97" y="4058"/>
                  </a:cxn>
                  <a:cxn ang="0">
                    <a:pos x="133" y="4316"/>
                  </a:cxn>
                  <a:cxn ang="0">
                    <a:pos x="145" y="4316"/>
                  </a:cxn>
                  <a:cxn ang="0">
                    <a:pos x="109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004488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9" name="未知"/>
              <p:cNvSpPr/>
              <p:nvPr userDrawn="1"/>
            </p:nvSpPr>
            <p:spPr>
              <a:xfrm>
                <a:off x="1679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70" y="641"/>
                  </a:cxn>
                  <a:cxn ang="0">
                    <a:pos x="217" y="408"/>
                  </a:cxn>
                  <a:cxn ang="0">
                    <a:pos x="259" y="192"/>
                  </a:cxn>
                  <a:cxn ang="0">
                    <a:pos x="307" y="0"/>
                  </a:cxn>
                  <a:cxn ang="0">
                    <a:pos x="295" y="0"/>
                  </a:cxn>
                  <a:cxn ang="0">
                    <a:pos x="247" y="192"/>
                  </a:cxn>
                  <a:cxn ang="0">
                    <a:pos x="206" y="408"/>
                  </a:cxn>
                  <a:cxn ang="0">
                    <a:pos x="164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11" y="4064"/>
                  </a:cxn>
                  <a:cxn ang="0">
                    <a:pos x="283" y="4316"/>
                  </a:cxn>
                  <a:cxn ang="0">
                    <a:pos x="295" y="4316"/>
                  </a:cxn>
                  <a:cxn ang="0">
                    <a:pos x="223" y="4064"/>
                  </a:cxn>
                  <a:cxn ang="0">
                    <a:pos x="164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004488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0" name="未知"/>
              <p:cNvSpPr/>
              <p:nvPr userDrawn="1"/>
            </p:nvSpPr>
            <p:spPr>
              <a:xfrm>
                <a:off x="1278" y="0"/>
                <a:ext cx="425" cy="4316"/>
              </a:xfrm>
              <a:custGeom>
                <a:avLst/>
                <a:gdLst/>
                <a:ahLst/>
                <a:cxnLst>
                  <a:cxn ang="0">
                    <a:pos x="432" y="0"/>
                  </a:cxn>
                  <a:cxn ang="0">
                    <a:pos x="420" y="0"/>
                  </a:cxn>
                  <a:cxn ang="0">
                    <a:pos x="324" y="222"/>
                  </a:cxn>
                  <a:cxn ang="0">
                    <a:pos x="247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77" y="4058"/>
                  </a:cxn>
                  <a:cxn ang="0">
                    <a:pos x="354" y="4316"/>
                  </a:cxn>
                  <a:cxn ang="0">
                    <a:pos x="366" y="4316"/>
                  </a:cxn>
                  <a:cxn ang="0">
                    <a:pos x="289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53" y="462"/>
                  </a:cxn>
                  <a:cxn ang="0">
                    <a:pos x="336" y="222"/>
                  </a:cxn>
                  <a:cxn ang="0">
                    <a:pos x="432" y="0"/>
                  </a:cxn>
                  <a:cxn ang="0">
                    <a:pos x="432" y="0"/>
                  </a:cxn>
                </a:cxnLst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004488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1" name="未知"/>
              <p:cNvSpPr/>
              <p:nvPr userDrawn="1"/>
            </p:nvSpPr>
            <p:spPr>
              <a:xfrm>
                <a:off x="840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43" y="480"/>
                  </a:cxn>
                  <a:cxn ang="0">
                    <a:pos x="457" y="234"/>
                  </a:cxn>
                  <a:cxn ang="0">
                    <a:pos x="582" y="0"/>
                  </a:cxn>
                  <a:cxn ang="0">
                    <a:pos x="570" y="0"/>
                  </a:cxn>
                  <a:cxn ang="0">
                    <a:pos x="445" y="234"/>
                  </a:cxn>
                  <a:cxn ang="0">
                    <a:pos x="331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9" y="4070"/>
                  </a:cxn>
                  <a:cxn ang="0">
                    <a:pos x="492" y="4316"/>
                  </a:cxn>
                  <a:cxn ang="0">
                    <a:pos x="504" y="4316"/>
                  </a:cxn>
                  <a:cxn ang="0">
                    <a:pos x="391" y="4070"/>
                  </a:cxn>
                  <a:cxn ang="0">
                    <a:pos x="295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004488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2" name="未知"/>
              <p:cNvSpPr/>
              <p:nvPr userDrawn="1"/>
            </p:nvSpPr>
            <p:spPr>
              <a:xfrm>
                <a:off x="414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23" y="941"/>
                  </a:cxn>
                  <a:cxn ang="0">
                    <a:pos x="324" y="689"/>
                  </a:cxn>
                  <a:cxn ang="0">
                    <a:pos x="450" y="444"/>
                  </a:cxn>
                  <a:cxn ang="0">
                    <a:pos x="596" y="216"/>
                  </a:cxn>
                  <a:cxn ang="0">
                    <a:pos x="751" y="0"/>
                  </a:cxn>
                  <a:cxn ang="0">
                    <a:pos x="739" y="0"/>
                  </a:cxn>
                  <a:cxn ang="0">
                    <a:pos x="584" y="210"/>
                  </a:cxn>
                  <a:cxn ang="0">
                    <a:pos x="438" y="438"/>
                  </a:cxn>
                  <a:cxn ang="0">
                    <a:pos x="319" y="683"/>
                  </a:cxn>
                  <a:cxn ang="0">
                    <a:pos x="217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35" y="3573"/>
                  </a:cxn>
                  <a:cxn ang="0">
                    <a:pos x="324" y="3824"/>
                  </a:cxn>
                  <a:cxn ang="0">
                    <a:pos x="432" y="4076"/>
                  </a:cxn>
                  <a:cxn ang="0">
                    <a:pos x="552" y="4316"/>
                  </a:cxn>
                  <a:cxn ang="0">
                    <a:pos x="572" y="4316"/>
                  </a:cxn>
                  <a:cxn ang="0">
                    <a:pos x="444" y="4076"/>
                  </a:cxn>
                  <a:cxn ang="0">
                    <a:pos x="336" y="3824"/>
                  </a:cxn>
                  <a:cxn ang="0">
                    <a:pos x="247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004488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3" name="未知"/>
              <p:cNvSpPr/>
              <p:nvPr userDrawn="1"/>
            </p:nvSpPr>
            <p:spPr>
              <a:xfrm>
                <a:off x="0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9" y="1235"/>
                  </a:cxn>
                  <a:cxn ang="0">
                    <a:pos x="259" y="995"/>
                  </a:cxn>
                  <a:cxn ang="0">
                    <a:pos x="373" y="755"/>
                  </a:cxn>
                  <a:cxn ang="0">
                    <a:pos x="512" y="510"/>
                  </a:cxn>
                  <a:cxn ang="0">
                    <a:pos x="674" y="258"/>
                  </a:cxn>
                  <a:cxn ang="0">
                    <a:pos x="765" y="132"/>
                  </a:cxn>
                  <a:cxn ang="0">
                    <a:pos x="861" y="0"/>
                  </a:cxn>
                  <a:cxn ang="0">
                    <a:pos x="849" y="0"/>
                  </a:cxn>
                  <a:cxn ang="0">
                    <a:pos x="753" y="132"/>
                  </a:cxn>
                  <a:cxn ang="0">
                    <a:pos x="656" y="258"/>
                  </a:cxn>
                  <a:cxn ang="0">
                    <a:pos x="578" y="384"/>
                  </a:cxn>
                  <a:cxn ang="0">
                    <a:pos x="500" y="510"/>
                  </a:cxn>
                  <a:cxn ang="0">
                    <a:pos x="361" y="755"/>
                  </a:cxn>
                  <a:cxn ang="0">
                    <a:pos x="247" y="995"/>
                  </a:cxn>
                  <a:cxn ang="0">
                    <a:pos x="158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8" y="3171"/>
                  </a:cxn>
                  <a:cxn ang="0">
                    <a:pos x="205" y="3321"/>
                  </a:cxn>
                  <a:cxn ang="0">
                    <a:pos x="253" y="3477"/>
                  </a:cxn>
                  <a:cxn ang="0">
                    <a:pos x="313" y="3639"/>
                  </a:cxn>
                  <a:cxn ang="0">
                    <a:pos x="373" y="3800"/>
                  </a:cxn>
                  <a:cxn ang="0">
                    <a:pos x="453" y="3968"/>
                  </a:cxn>
                  <a:cxn ang="0">
                    <a:pos x="524" y="4136"/>
                  </a:cxn>
                  <a:cxn ang="0">
                    <a:pos x="608" y="4316"/>
                  </a:cxn>
                  <a:cxn ang="0">
                    <a:pos x="620" y="4316"/>
                  </a:cxn>
                  <a:cxn ang="0">
                    <a:pos x="536" y="4136"/>
                  </a:cxn>
                  <a:cxn ang="0">
                    <a:pos x="464" y="3968"/>
                  </a:cxn>
                  <a:cxn ang="0">
                    <a:pos x="385" y="3800"/>
                  </a:cxn>
                  <a:cxn ang="0">
                    <a:pos x="325" y="3639"/>
                  </a:cxn>
                  <a:cxn ang="0">
                    <a:pos x="265" y="3477"/>
                  </a:cxn>
                  <a:cxn ang="0">
                    <a:pos x="217" y="3327"/>
                  </a:cxn>
                  <a:cxn ang="0">
                    <a:pos x="169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004488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044" name="未知"/>
            <p:cNvSpPr/>
            <p:nvPr/>
          </p:nvSpPr>
          <p:spPr>
            <a:xfrm>
              <a:off x="5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9" y="576"/>
                </a:cxn>
                <a:cxn ang="0">
                  <a:pos x="235" y="744"/>
                </a:cxn>
                <a:cxn ang="0">
                  <a:pos x="313" y="917"/>
                </a:cxn>
                <a:cxn ang="0">
                  <a:pos x="397" y="1085"/>
                </a:cxn>
                <a:cxn ang="0">
                  <a:pos x="500" y="1253"/>
                </a:cxn>
                <a:cxn ang="0">
                  <a:pos x="602" y="1415"/>
                </a:cxn>
                <a:cxn ang="0">
                  <a:pos x="620" y="1415"/>
                </a:cxn>
                <a:cxn ang="0">
                  <a:pos x="512" y="1247"/>
                </a:cxn>
                <a:cxn ang="0">
                  <a:pos x="409" y="1073"/>
                </a:cxn>
                <a:cxn ang="0">
                  <a:pos x="319" y="899"/>
                </a:cxn>
                <a:cxn ang="0">
                  <a:pos x="241" y="720"/>
                </a:cxn>
                <a:cxn ang="0">
                  <a:pos x="169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rgbClr val="002448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5" name="未知"/>
            <p:cNvSpPr/>
            <p:nvPr/>
          </p:nvSpPr>
          <p:spPr>
            <a:xfrm>
              <a:off x="5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23" y="426"/>
                </a:cxn>
                <a:cxn ang="0">
                  <a:pos x="235" y="426"/>
                </a:cxn>
                <a:cxn ang="0">
                  <a:pos x="175" y="330"/>
                </a:cxn>
                <a:cxn ang="0">
                  <a:pos x="122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rgbClr val="002448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6" name="未知"/>
            <p:cNvSpPr/>
            <p:nvPr/>
          </p:nvSpPr>
          <p:spPr>
            <a:xfrm>
              <a:off x="4775" y="0"/>
              <a:ext cx="984" cy="1786"/>
            </a:xfrm>
            <a:custGeom>
              <a:avLst/>
              <a:gdLst/>
              <a:ahLst/>
              <a:cxnLst>
                <a:cxn ang="0">
                  <a:pos x="1005" y="1786"/>
                </a:cxn>
                <a:cxn ang="0">
                  <a:pos x="1005" y="1720"/>
                </a:cxn>
                <a:cxn ang="0">
                  <a:pos x="993" y="1666"/>
                </a:cxn>
                <a:cxn ang="0">
                  <a:pos x="981" y="1613"/>
                </a:cxn>
                <a:cxn ang="0">
                  <a:pos x="945" y="1487"/>
                </a:cxn>
                <a:cxn ang="0">
                  <a:pos x="909" y="1361"/>
                </a:cxn>
                <a:cxn ang="0">
                  <a:pos x="812" y="1121"/>
                </a:cxn>
                <a:cxn ang="0">
                  <a:pos x="698" y="899"/>
                </a:cxn>
                <a:cxn ang="0">
                  <a:pos x="578" y="689"/>
                </a:cxn>
                <a:cxn ang="0">
                  <a:pos x="439" y="498"/>
                </a:cxn>
                <a:cxn ang="0">
                  <a:pos x="301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83" y="318"/>
                </a:cxn>
                <a:cxn ang="0">
                  <a:pos x="421" y="498"/>
                </a:cxn>
                <a:cxn ang="0">
                  <a:pos x="561" y="689"/>
                </a:cxn>
                <a:cxn ang="0">
                  <a:pos x="686" y="899"/>
                </a:cxn>
                <a:cxn ang="0">
                  <a:pos x="794" y="1121"/>
                </a:cxn>
                <a:cxn ang="0">
                  <a:pos x="897" y="1361"/>
                </a:cxn>
                <a:cxn ang="0">
                  <a:pos x="933" y="1487"/>
                </a:cxn>
                <a:cxn ang="0">
                  <a:pos x="969" y="1619"/>
                </a:cxn>
                <a:cxn ang="0">
                  <a:pos x="987" y="1702"/>
                </a:cxn>
                <a:cxn ang="0">
                  <a:pos x="1005" y="1786"/>
                </a:cxn>
                <a:cxn ang="0">
                  <a:pos x="1005" y="1786"/>
                </a:cxn>
              </a:cxnLst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060C0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7" name="未知"/>
            <p:cNvSpPr/>
            <p:nvPr/>
          </p:nvSpPr>
          <p:spPr>
            <a:xfrm>
              <a:off x="5040" y="0"/>
              <a:ext cx="719" cy="845"/>
            </a:xfrm>
            <a:custGeom>
              <a:avLst/>
              <a:gdLst/>
              <a:ahLst/>
              <a:cxnLst>
                <a:cxn ang="0">
                  <a:pos x="733" y="845"/>
                </a:cxn>
                <a:cxn ang="0">
                  <a:pos x="733" y="821"/>
                </a:cxn>
                <a:cxn ang="0">
                  <a:pos x="590" y="605"/>
                </a:cxn>
                <a:cxn ang="0">
                  <a:pos x="414" y="396"/>
                </a:cxn>
                <a:cxn ang="0">
                  <a:pos x="229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17" y="198"/>
                </a:cxn>
                <a:cxn ang="0">
                  <a:pos x="408" y="408"/>
                </a:cxn>
                <a:cxn ang="0">
                  <a:pos x="584" y="623"/>
                </a:cxn>
                <a:cxn ang="0">
                  <a:pos x="733" y="845"/>
                </a:cxn>
                <a:cxn ang="0">
                  <a:pos x="733" y="845"/>
                </a:cxn>
              </a:cxnLst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8" name="未知"/>
            <p:cNvSpPr/>
            <p:nvPr/>
          </p:nvSpPr>
          <p:spPr>
            <a:xfrm>
              <a:off x="5351" y="0"/>
              <a:ext cx="408" cy="414"/>
            </a:xfrm>
            <a:custGeom>
              <a:avLst/>
              <a:gdLst/>
              <a:ahLst/>
              <a:cxnLst>
                <a:cxn ang="0">
                  <a:pos x="415" y="414"/>
                </a:cxn>
                <a:cxn ang="0">
                  <a:pos x="415" y="396"/>
                </a:cxn>
                <a:cxn ang="0">
                  <a:pos x="230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24" y="204"/>
                </a:cxn>
                <a:cxn ang="0">
                  <a:pos x="415" y="414"/>
                </a:cxn>
                <a:cxn ang="0">
                  <a:pos x="415" y="414"/>
                </a:cxn>
              </a:cxnLst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9" name="未知"/>
            <p:cNvSpPr/>
            <p:nvPr/>
          </p:nvSpPr>
          <p:spPr>
            <a:xfrm>
              <a:off x="5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23" y="827"/>
                </a:cxn>
                <a:cxn ang="0">
                  <a:pos x="319" y="647"/>
                </a:cxn>
                <a:cxn ang="0">
                  <a:pos x="447" y="474"/>
                </a:cxn>
                <a:cxn ang="0">
                  <a:pos x="572" y="312"/>
                </a:cxn>
                <a:cxn ang="0">
                  <a:pos x="717" y="150"/>
                </a:cxn>
                <a:cxn ang="0">
                  <a:pos x="879" y="0"/>
                </a:cxn>
                <a:cxn ang="0">
                  <a:pos x="861" y="0"/>
                </a:cxn>
                <a:cxn ang="0">
                  <a:pos x="704" y="144"/>
                </a:cxn>
                <a:cxn ang="0">
                  <a:pos x="566" y="300"/>
                </a:cxn>
                <a:cxn ang="0">
                  <a:pos x="438" y="462"/>
                </a:cxn>
                <a:cxn ang="0">
                  <a:pos x="319" y="629"/>
                </a:cxn>
                <a:cxn ang="0">
                  <a:pos x="223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060C0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0" name="未知"/>
            <p:cNvSpPr/>
            <p:nvPr/>
          </p:nvSpPr>
          <p:spPr>
            <a:xfrm>
              <a:off x="5" y="0"/>
              <a:ext cx="588" cy="599"/>
            </a:xfrm>
            <a:custGeom>
              <a:avLst/>
              <a:gdLst/>
              <a:ahLst/>
              <a:cxnLst>
                <a:cxn ang="0">
                  <a:pos x="602" y="0"/>
                </a:cxn>
                <a:cxn ang="0">
                  <a:pos x="584" y="0"/>
                </a:cxn>
                <a:cxn ang="0">
                  <a:pos x="415" y="132"/>
                </a:cxn>
                <a:cxn ang="0">
                  <a:pos x="265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65" y="282"/>
                </a:cxn>
                <a:cxn ang="0">
                  <a:pos x="421" y="138"/>
                </a:cxn>
                <a:cxn ang="0">
                  <a:pos x="602" y="0"/>
                </a:cxn>
                <a:cxn ang="0">
                  <a:pos x="602" y="0"/>
                </a:cxn>
              </a:cxnLst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1" name="未知"/>
            <p:cNvSpPr/>
            <p:nvPr/>
          </p:nvSpPr>
          <p:spPr>
            <a:xfrm>
              <a:off x="5" y="0"/>
              <a:ext cx="270" cy="252"/>
            </a:xfrm>
            <a:custGeom>
              <a:avLst/>
              <a:gdLst/>
              <a:ahLst/>
              <a:cxnLst>
                <a:cxn ang="0">
                  <a:pos x="277" y="0"/>
                </a:cxn>
                <a:cxn ang="0">
                  <a:pos x="259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77" y="0"/>
                </a:cxn>
                <a:cxn ang="0">
                  <a:pos x="277" y="0"/>
                </a:cxn>
              </a:cxnLst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2" name="Line 28"/>
            <p:cNvSpPr/>
            <p:nvPr/>
          </p:nvSpPr>
          <p:spPr>
            <a:xfrm>
              <a:off x="0" y="2749"/>
              <a:ext cx="5758" cy="0"/>
            </a:xfrm>
            <a:prstGeom prst="line">
              <a:avLst/>
            </a:prstGeom>
            <a:ln w="158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eaLnBrk="0" hangingPunct="0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53" name="Line 29"/>
            <p:cNvSpPr/>
            <p:nvPr/>
          </p:nvSpPr>
          <p:spPr>
            <a:xfrm>
              <a:off x="0" y="2356"/>
              <a:ext cx="5758" cy="0"/>
            </a:xfrm>
            <a:prstGeom prst="line">
              <a:avLst/>
            </a:prstGeom>
            <a:ln w="158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eaLnBrk="0" hangingPunct="0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54" name="Line 30"/>
            <p:cNvSpPr/>
            <p:nvPr/>
          </p:nvSpPr>
          <p:spPr>
            <a:xfrm>
              <a:off x="0" y="3142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eaLnBrk="0" hangingPunct="0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1055" name="Group 31"/>
            <p:cNvGrpSpPr/>
            <p:nvPr/>
          </p:nvGrpSpPr>
          <p:grpSpPr>
            <a:xfrm>
              <a:off x="0" y="392"/>
              <a:ext cx="5758" cy="1571"/>
              <a:chOff x="0" y="0"/>
              <a:chExt cx="5758" cy="1571"/>
            </a:xfrm>
          </p:grpSpPr>
          <p:sp>
            <p:nvSpPr>
              <p:cNvPr id="1056" name="Line 32"/>
              <p:cNvSpPr/>
              <p:nvPr userDrawn="1"/>
            </p:nvSpPr>
            <p:spPr>
              <a:xfrm>
                <a:off x="0" y="392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eaLnBrk="0" hangingPunct="0"/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57" name="Line 33"/>
              <p:cNvSpPr/>
              <p:nvPr userDrawn="1"/>
            </p:nvSpPr>
            <p:spPr>
              <a:xfrm>
                <a:off x="0" y="1571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eaLnBrk="0" hangingPunct="0"/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58" name="Line 34"/>
              <p:cNvSpPr/>
              <p:nvPr userDrawn="1"/>
            </p:nvSpPr>
            <p:spPr>
              <a:xfrm>
                <a:off x="0" y="1178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eaLnBrk="0" hangingPunct="0"/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59" name="Line 35"/>
              <p:cNvSpPr/>
              <p:nvPr userDrawn="1"/>
            </p:nvSpPr>
            <p:spPr>
              <a:xfrm>
                <a:off x="0" y="785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eaLnBrk="0" hangingPunct="0"/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60" name="Line 36"/>
              <p:cNvSpPr/>
              <p:nvPr userDrawn="1"/>
            </p:nvSpPr>
            <p:spPr>
              <a:xfrm>
                <a:off x="0" y="0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eaLnBrk="0" hangingPunct="0"/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061" name="Line 37"/>
            <p:cNvSpPr/>
            <p:nvPr/>
          </p:nvSpPr>
          <p:spPr>
            <a:xfrm>
              <a:off x="0" y="3928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eaLnBrk="0" hangingPunct="0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62" name="Line 38"/>
            <p:cNvSpPr/>
            <p:nvPr/>
          </p:nvSpPr>
          <p:spPr>
            <a:xfrm>
              <a:off x="0" y="3535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eaLnBrk="0" hangingPunct="0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Text Box 39"/>
          <p:cNvSpPr txBox="1">
            <a:spLocks noChangeArrowheads="1"/>
          </p:cNvSpPr>
          <p:nvPr/>
        </p:nvSpPr>
        <p:spPr bwMode="auto">
          <a:xfrm>
            <a:off x="0" y="288925"/>
            <a:ext cx="9144000" cy="1052513"/>
          </a:xfrm>
          <a:prstGeom prst="rect">
            <a:avLst/>
          </a:prstGeom>
          <a:gradFill rotWithShape="1">
            <a:gsLst>
              <a:gs pos="0">
                <a:srgbClr val="3333CC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" latinLnBrk="0" hangingPunct="1">
              <a:lnSpc>
                <a:spcPct val="13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4400" b="1" i="0" u="none" strike="noStrike" kern="1200" cap="none" spc="0" normalizeH="0" baseline="0" noProof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064" name="Picture 40" descr="green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53525" cy="6872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Rectangle 41"/>
          <p:cNvSpPr>
            <a:spLocks noChangeArrowheads="1"/>
          </p:cNvSpPr>
          <p:nvPr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349D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Rectangle 42"/>
          <p:cNvSpPr>
            <a:spLocks noChangeArrowheads="1"/>
          </p:cNvSpPr>
          <p:nvPr/>
        </p:nvSpPr>
        <p:spPr bwMode="auto">
          <a:xfrm>
            <a:off x="0" y="1052513"/>
            <a:ext cx="9153525" cy="73025"/>
          </a:xfrm>
          <a:prstGeom prst="rect">
            <a:avLst/>
          </a:prstGeom>
          <a:solidFill>
            <a:srgbClr val="A4CB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Rectangle 43"/>
          <p:cNvSpPr>
            <a:spLocks noChangeArrowheads="1"/>
          </p:cNvSpPr>
          <p:nvPr/>
        </p:nvSpPr>
        <p:spPr bwMode="auto">
          <a:xfrm flipV="1">
            <a:off x="0" y="692150"/>
            <a:ext cx="9144000" cy="215900"/>
          </a:xfrm>
          <a:prstGeom prst="rect">
            <a:avLst/>
          </a:prstGeom>
          <a:gradFill rotWithShape="1">
            <a:gsLst>
              <a:gs pos="0">
                <a:srgbClr val="000000">
                  <a:alpha val="39999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Rectangle 44"/>
          <p:cNvSpPr>
            <a:spLocks noChangeArrowheads="1"/>
          </p:cNvSpPr>
          <p:nvPr/>
        </p:nvSpPr>
        <p:spPr bwMode="auto">
          <a:xfrm flipV="1">
            <a:off x="0" y="908050"/>
            <a:ext cx="9144000" cy="144463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Rectangle 45"/>
          <p:cNvSpPr>
            <a:spLocks noChangeArrowheads="1"/>
          </p:cNvSpPr>
          <p:nvPr/>
        </p:nvSpPr>
        <p:spPr bwMode="auto">
          <a:xfrm flipV="1">
            <a:off x="0" y="1052513"/>
            <a:ext cx="9126538" cy="73025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 flipV="1">
            <a:off x="0" y="6381750"/>
            <a:ext cx="9153525" cy="152400"/>
          </a:xfrm>
          <a:prstGeom prst="rect">
            <a:avLst/>
          </a:prstGeom>
          <a:gradFill rotWithShape="1">
            <a:gsLst>
              <a:gs pos="0">
                <a:srgbClr val="000000">
                  <a:alpha val="39999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Rectangle 47">
            <a:hlinkClick r:id="rId14"/>
          </p:cNvPr>
          <p:cNvSpPr>
            <a:spLocks noChangeArrowheads="1"/>
          </p:cNvSpPr>
          <p:nvPr/>
        </p:nvSpPr>
        <p:spPr bwMode="auto">
          <a:xfrm>
            <a:off x="7019925" y="6524625"/>
            <a:ext cx="2114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计算机系统与网络教学中心</a:t>
            </a:r>
            <a:endParaRPr kumimoji="0" lang="zh-CN" altLang="en-US" sz="1200" b="1" i="0" u="none" strike="noStrike" kern="1200" cap="none" spc="0" normalizeH="0" baseline="0" noProof="0" smtClean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Text Box 48">
            <a:hlinkClick r:id="rId14"/>
          </p:cNvPr>
          <p:cNvSpPr txBox="1">
            <a:spLocks noChangeArrowheads="1"/>
          </p:cNvSpPr>
          <p:nvPr/>
        </p:nvSpPr>
        <p:spPr bwMode="auto">
          <a:xfrm>
            <a:off x="85725" y="6615113"/>
            <a:ext cx="19939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Copyright </a:t>
            </a:r>
            <a:r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anose="02020603050405020304" pitchFamily="18" charset="0"/>
                <a:ea typeface="Gulim" panose="020B0600000101010101" pitchFamily="34" charset="-127"/>
                <a:cs typeface="+mn-cs"/>
              </a:rPr>
              <a:t>©</a:t>
            </a:r>
            <a:r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 by </a:t>
            </a:r>
            <a:r>
              <a:rPr kumimoji="0" lang="zh-CN" altLang="en-US" sz="700" b="1" i="0" u="none" strike="noStrike" kern="1200" cap="none" spc="0" normalizeH="0" baseline="0" noProof="0" smtClean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LIPENG</a:t>
            </a:r>
            <a:r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  All rights reserved.</a:t>
            </a:r>
            <a:endParaRPr kumimoji="0" lang="en-US" sz="700" b="1" i="0" u="none" strike="noStrike" kern="1200" cap="none" spc="0" normalizeH="0" baseline="0" noProof="0" smtClean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073" name="Rectangle 4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74" name="Rectangle 50"/>
          <p:cNvSpPr>
            <a:spLocks noGrp="1"/>
          </p:cNvSpPr>
          <p:nvPr>
            <p:ph type="body"/>
          </p:nvPr>
        </p:nvSpPr>
        <p:spPr>
          <a:xfrm>
            <a:off x="323850" y="1916113"/>
            <a:ext cx="8497888" cy="46085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3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5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Picture 2" descr="green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53525" cy="68627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3933825"/>
            <a:ext cx="9144000" cy="752475"/>
          </a:xfrm>
          <a:prstGeom prst="rect">
            <a:avLst/>
          </a:prstGeom>
          <a:solidFill>
            <a:srgbClr val="349D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4652963"/>
            <a:ext cx="9153525" cy="712788"/>
          </a:xfrm>
          <a:prstGeom prst="rect">
            <a:avLst/>
          </a:prstGeom>
          <a:solidFill>
            <a:srgbClr val="A4CB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5364163"/>
            <a:ext cx="9153525" cy="512763"/>
          </a:xfrm>
          <a:prstGeom prst="rect">
            <a:avLst/>
          </a:prstGeom>
          <a:solidFill>
            <a:srgbClr val="D3E6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5876925"/>
            <a:ext cx="9153525" cy="981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5" name="Rectangle 7" descr="넓은 상향 대각선"/>
          <p:cNvSpPr>
            <a:spLocks noChangeArrowheads="1"/>
          </p:cNvSpPr>
          <p:nvPr/>
        </p:nvSpPr>
        <p:spPr bwMode="auto">
          <a:xfrm>
            <a:off x="0" y="2420938"/>
            <a:ext cx="9136063" cy="647700"/>
          </a:xfrm>
          <a:prstGeom prst="rect">
            <a:avLst/>
          </a:prstGeom>
          <a:blipFill dpi="0" rotWithShape="0">
            <a:blip r:embed="rId13">
              <a:alphaModFix amt="50000"/>
            </a:blip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2420938"/>
            <a:ext cx="9153525" cy="647700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 flipV="1">
            <a:off x="0" y="5229225"/>
            <a:ext cx="9144000" cy="144463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 flipV="1">
            <a:off x="0" y="2852738"/>
            <a:ext cx="9144000" cy="215900"/>
          </a:xfrm>
          <a:prstGeom prst="rect">
            <a:avLst/>
          </a:prstGeom>
          <a:gradFill rotWithShape="1">
            <a:gsLst>
              <a:gs pos="0">
                <a:srgbClr val="000000">
                  <a:alpha val="39999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 flipV="1">
            <a:off x="0" y="2276475"/>
            <a:ext cx="9144000" cy="144463"/>
          </a:xfrm>
          <a:prstGeom prst="rect">
            <a:avLst/>
          </a:prstGeom>
          <a:gradFill rotWithShape="1">
            <a:gsLst>
              <a:gs pos="0">
                <a:srgbClr val="000000">
                  <a:alpha val="39999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 flipV="1">
            <a:off x="0" y="4437063"/>
            <a:ext cx="9144000" cy="215900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 flipV="1">
            <a:off x="0" y="5734050"/>
            <a:ext cx="9144000" cy="144463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 flipV="1">
            <a:off x="0" y="3500438"/>
            <a:ext cx="9144000" cy="360363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 rot="10800000" flipV="1">
            <a:off x="0" y="3068638"/>
            <a:ext cx="9144000" cy="360363"/>
          </a:xfrm>
          <a:prstGeom prst="rect">
            <a:avLst/>
          </a:prstGeom>
          <a:gradFill rotWithShape="1">
            <a:gsLst>
              <a:gs pos="0">
                <a:srgbClr val="000000">
                  <a:alpha val="29999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 flipV="1">
            <a:off x="0" y="3870325"/>
            <a:ext cx="9136063" cy="71438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 flipV="1">
            <a:off x="0" y="2420938"/>
            <a:ext cx="9144000" cy="71438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6" name="AutoShape 18" descr="9"/>
          <p:cNvSpPr>
            <a:spLocks noChangeArrowheads="1"/>
          </p:cNvSpPr>
          <p:nvPr/>
        </p:nvSpPr>
        <p:spPr bwMode="auto">
          <a:xfrm>
            <a:off x="2862263" y="3078163"/>
            <a:ext cx="792163" cy="792163"/>
          </a:xfrm>
          <a:prstGeom prst="roundRect">
            <a:avLst>
              <a:gd name="adj" fmla="val 13227"/>
            </a:avLst>
          </a:prstGeom>
          <a:blipFill dpi="0" rotWithShape="1">
            <a:blip r:embed="rId14"/>
            <a:srcRect/>
            <a:stretch>
              <a:fillRect/>
            </a:stretch>
          </a:blipFill>
          <a:ln w="28575" cmpd="sng">
            <a:solidFill>
              <a:srgbClr val="FFFFFF"/>
            </a:solidFill>
            <a:round/>
          </a:ln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7" name="AutoShape 19" descr="1"/>
          <p:cNvSpPr>
            <a:spLocks noChangeArrowheads="1"/>
          </p:cNvSpPr>
          <p:nvPr/>
        </p:nvSpPr>
        <p:spPr bwMode="auto">
          <a:xfrm>
            <a:off x="3736975" y="3078163"/>
            <a:ext cx="792163" cy="792163"/>
          </a:xfrm>
          <a:prstGeom prst="roundRect">
            <a:avLst>
              <a:gd name="adj" fmla="val 13227"/>
            </a:avLst>
          </a:prstGeom>
          <a:blipFill dpi="0" rotWithShape="1">
            <a:blip r:embed="rId15"/>
            <a:srcRect/>
            <a:stretch>
              <a:fillRect/>
            </a:stretch>
          </a:blipFill>
          <a:ln w="28575" cmpd="sng">
            <a:solidFill>
              <a:srgbClr val="FFFFFF"/>
            </a:solidFill>
            <a:round/>
          </a:ln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8" name="AutoShape 20" descr="4"/>
          <p:cNvSpPr>
            <a:spLocks noChangeArrowheads="1"/>
          </p:cNvSpPr>
          <p:nvPr/>
        </p:nvSpPr>
        <p:spPr bwMode="auto">
          <a:xfrm>
            <a:off x="4611688" y="3078163"/>
            <a:ext cx="792163" cy="792163"/>
          </a:xfrm>
          <a:prstGeom prst="roundRect">
            <a:avLst>
              <a:gd name="adj" fmla="val 13227"/>
            </a:avLst>
          </a:prstGeom>
          <a:blipFill dpi="0" rotWithShape="1">
            <a:blip r:embed="rId16"/>
            <a:srcRect/>
            <a:stretch>
              <a:fillRect/>
            </a:stretch>
          </a:blipFill>
          <a:ln w="28575" cmpd="sng">
            <a:solidFill>
              <a:srgbClr val="FFFFFF"/>
            </a:solidFill>
            <a:round/>
          </a:ln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9" name="AutoShape 21" descr="7"/>
          <p:cNvSpPr>
            <a:spLocks noChangeArrowheads="1"/>
          </p:cNvSpPr>
          <p:nvPr/>
        </p:nvSpPr>
        <p:spPr bwMode="auto">
          <a:xfrm>
            <a:off x="5486400" y="3078163"/>
            <a:ext cx="792163" cy="792163"/>
          </a:xfrm>
          <a:prstGeom prst="roundRect">
            <a:avLst>
              <a:gd name="adj" fmla="val 13227"/>
            </a:avLst>
          </a:prstGeom>
          <a:blipFill dpi="0" rotWithShape="1">
            <a:blip r:embed="rId17"/>
            <a:srcRect/>
            <a:stretch>
              <a:fillRect/>
            </a:stretch>
          </a:blipFill>
          <a:ln w="28575" cmpd="sng">
            <a:solidFill>
              <a:srgbClr val="FFFFFF"/>
            </a:solidFill>
            <a:round/>
          </a:ln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70" name="Rectangle 4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71" name="Rectangle 50"/>
          <p:cNvSpPr>
            <a:spLocks noGrp="1"/>
          </p:cNvSpPr>
          <p:nvPr>
            <p:ph type="body"/>
          </p:nvPr>
        </p:nvSpPr>
        <p:spPr>
          <a:xfrm>
            <a:off x="323850" y="1916113"/>
            <a:ext cx="8497888" cy="46085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72" name="Rectangle 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73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74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036110C-A1E0-487D-AAB9-92ECF365EA20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3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33375"/>
            <a:ext cx="8964613" cy="2303463"/>
          </a:xfrm>
          <a:ln>
            <a:miter/>
          </a:ln>
          <a:effectLst>
            <a:prstShdw prst="shdw17" dist="17961" dir="13500000">
              <a:srgbClr val="1F1F99"/>
            </a:prstShdw>
          </a:effectLst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计算机通信与网络</a:t>
            </a:r>
            <a:br>
              <a:rPr kumimoji="0" lang="en-US" sz="72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400" b="1" i="0" u="none" strike="noStrike" kern="1200" cap="none" spc="0" normalizeH="0" baseline="0" noProof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05163" y="5949950"/>
            <a:ext cx="5614988" cy="647700"/>
          </a:xfrm>
          <a:ln>
            <a:miter/>
          </a:ln>
        </p:spPr>
        <p:txBody>
          <a:bodyPr vert="horz" wrap="square" lIns="92075" tIns="46038" rIns="92075" bIns="46038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南京邮电大学计算机学院</a:t>
            </a:r>
            <a:endParaRPr kumimoji="0" lang="zh-CN" sz="2000" b="1" i="0" u="none" strike="noStrike" kern="1200" cap="none" spc="0" normalizeH="0" baseline="0" noProof="0" smtClean="0">
              <a:ln>
                <a:noFill/>
              </a:ln>
              <a:solidFill>
                <a:srgbClr val="0099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计算机系统与网络教学中心</a:t>
            </a:r>
            <a:endParaRPr kumimoji="0" lang="zh-CN" sz="2000" b="1" i="0" u="none" strike="noStrike" kern="1200" cap="none" spc="0" normalizeH="0" baseline="0" noProof="0" smtClean="0">
              <a:ln>
                <a:noFill/>
              </a:ln>
              <a:solidFill>
                <a:srgbClr val="0099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863600" y="4130675"/>
            <a:ext cx="7380288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6600" b="1" i="0" u="none" strike="noStrike" kern="1200" cap="none" spc="0" normalizeH="0" baseline="0" noProof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复习提纲</a:t>
            </a:r>
            <a:endParaRPr kumimoji="0" lang="zh-CN" altLang="en-US" sz="6600" b="1" i="0" u="none" strike="noStrike" kern="1200" cap="none" spc="0" normalizeH="0" baseline="0" noProof="0" smtClean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ln>
            <a:miter/>
          </a:ln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第四章 局域网与广域网</a:t>
            </a:r>
            <a:endParaRPr kumimoji="0" lang="zh-CN" sz="4800" b="1" i="0" u="none" strike="noStrike" kern="1200" cap="none" spc="0" normalizeH="0" baseline="0" noProof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5438" y="1055688"/>
            <a:ext cx="8499475" cy="5541963"/>
          </a:xfrm>
          <a:ln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6.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理解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10BASE-T,10BASE-F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100BASE-T,100BASE-F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100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BASE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的含义） 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7.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掌握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以太网交换机转发帧的方式及其特点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。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8.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有关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无线局域网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：两种类型；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SMA/CA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的中文名称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不能直接采用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CSMA/CD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主要原因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9.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理解几种广域网技术的特点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ln>
            <a:miter/>
          </a:ln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第四章 样题</a:t>
            </a:r>
            <a:endParaRPr kumimoji="0" lang="zh-CN" sz="4800" b="1" i="0" u="none" strike="noStrike" kern="1200" cap="none" spc="0" normalizeH="0" baseline="0" noProof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70000"/>
            <a:ext cx="9144000" cy="5588000"/>
          </a:xfrm>
          <a:ln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局域网采用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CSMA/CD 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协议，传输介质是长度为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1000m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长的电缆，电缆中的信号传播速度是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2×10</a:t>
            </a:r>
            <a:r>
              <a:rPr kumimoji="0" lang="en-US" altLang="zh-CN" sz="32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m/s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。若最短帧长为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1000 bit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请求</a:t>
            </a:r>
            <a:r>
              <a:rPr kumimoji="0" lang="zh-CN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出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该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局域网的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最大传输速率。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使用集线器的以太网在物理上是一个（    ）网，在逻辑上是一个（    ）网。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、以太交换机的三种转发方式分别是直通交换方  式、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___________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方式和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_____________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方式。  </a:t>
            </a:r>
            <a:endParaRPr kumimoji="0" lang="zh-CN" altLang="en-US" sz="3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kumimoji="0" lang="zh-CN" altLang="en-US" sz="3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ln>
            <a:miter/>
          </a:ln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第五章 网络互联</a:t>
            </a:r>
            <a:endParaRPr kumimoji="0" lang="zh-CN" sz="4800" b="1" i="0" u="none" strike="noStrike" kern="1200" cap="none" spc="0" normalizeH="0" baseline="0" noProof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70000"/>
            <a:ext cx="8499475" cy="5254625"/>
          </a:xfrm>
          <a:ln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1.会区分一个分类的IP地址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类型。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2.掌握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ARP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协议的作用及工作原理。 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3.会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分析IP数据报的主要字段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数据报分片原理与计算 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5.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子网的划分和计算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。（会计算所用的子网掩码、每个子网的子网地址、每个子网容纳的主机数、每个子网最小的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地址、最大的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地址及广播地址）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6.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CIDR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地址块中地址个数的计算，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CIDR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地址块分配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ln>
            <a:miter/>
          </a:ln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第五章 网络互联</a:t>
            </a:r>
            <a:endParaRPr kumimoji="0" lang="zh-CN" sz="4800" b="1" i="0" u="none" strike="noStrike" kern="1200" cap="none" spc="0" normalizeH="0" baseline="0" noProof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68413"/>
            <a:ext cx="9144000" cy="5254625"/>
          </a:xfrm>
          <a:ln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7.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ICMP报文的分类、用途、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在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PING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tracert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中的应用。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8.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RIP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的基本概念（包括使用的算法名称、任意两台主机之间的最大距离、位于的层次），利用距离向量算法更新路由表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9.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掌握实现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VPN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用到的技术（隧道技术和加密技术）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以及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NAPT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的基本原理。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10. IPv6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地址的长度是多少位？如何通过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零压缩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法表示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IPv6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地址，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IPv6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中地址的种类（单播、多播、任播）。 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ln>
            <a:miter/>
          </a:ln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第五章 样题</a:t>
            </a:r>
            <a:endParaRPr kumimoji="0" lang="zh-CN" sz="4800" b="1" i="0" u="none" strike="noStrike" kern="1200" cap="none" spc="0" normalizeH="0" baseline="0" noProof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70000"/>
            <a:ext cx="9144000" cy="5254625"/>
          </a:xfrm>
          <a:ln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网络上具有唯一性的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地址和端口号的组合，称为</a:t>
            </a:r>
            <a:r>
              <a:rPr kumimoji="0" lang="zh-CN" alt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     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 CIDR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地址块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202.15.64.0/21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中，包含有</a:t>
            </a:r>
            <a:r>
              <a:rPr kumimoji="0" lang="zh-CN" alt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个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地址，其中，最大的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地址是</a:t>
            </a:r>
            <a:r>
              <a:rPr kumimoji="0" lang="zh-CN" alt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   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。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以下的地址中，（    ）和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86.32/12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匹配。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A. 86.33.224.123    	       B. 86.79.65.216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C. 86.58.119.74	       D. 86.68.206.154 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 IPV6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563F::1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中的“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::”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代表了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     )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比特位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A. 32           B. 48          C. 64          D. 96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ln>
            <a:miter/>
          </a:ln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第五章 样题</a:t>
            </a:r>
            <a:endParaRPr kumimoji="0" lang="zh-CN" sz="4800" b="1" i="0" u="none" strike="noStrike" kern="1200" cap="none" spc="0" normalizeH="0" baseline="0" noProof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68413"/>
            <a:ext cx="9144000" cy="4032250"/>
          </a:xfrm>
          <a:ln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5.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设有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四台主机都处于同一个网络中，它们的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地址分别是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193.155.12.112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193.155.12.120, 193.155.12.176, 193.155.12.222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，共同的子网掩码是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255.255.255.224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。请问：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 这四台主机哪些可以直接通信，哪些需要通过路由器才能通信？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 若要加入第五台主机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，使其能与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主机直接通信，则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主机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地址范围是什么？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ln>
            <a:miter/>
          </a:ln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第五章 样题</a:t>
            </a:r>
            <a:endParaRPr kumimoji="0" lang="zh-CN" sz="4800" b="1" i="0" u="none" strike="noStrike" kern="1200" cap="none" spc="0" normalizeH="0" baseline="0" noProof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68413"/>
            <a:ext cx="9144000" cy="5184775"/>
          </a:xfrm>
          <a:ln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子网掩码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255.255.255.224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111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00000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193.155.12.112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  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二进制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011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10000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直接通信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193.155.12.120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二进制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011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11000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直接通信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193.155.12.176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二进制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101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10000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193.155.12.222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二进制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110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11110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加入第五台主机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，其子网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110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00000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不能使用全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和全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的主机号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110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0000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（最小地址）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                                110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1111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（最大地址）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所在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子网有效地址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193.155.12.193-193.155.12.222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主机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不能和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同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193.155.12.193-193.155.12.221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725" y="1196975"/>
            <a:ext cx="8823325" cy="5327650"/>
          </a:xfrm>
          <a:ln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掌握端口和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套接字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概念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理解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UDP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TCP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的特点以及比较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掌握如何通过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三次握手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建立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TCP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的连接。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 TCP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如何实现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可靠传输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？（通过确认机制和重传机制）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5.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掌握在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TCP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中，发送窗口的取值和拥塞窗口、对方的接收窗口之间的关系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6.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理解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TCP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中四个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拥塞控制算法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ctr" eaLnBrk="0" hangingPunct="0"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 eaLnBrk="0" hangingPunct="0"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eaLnBrk="0" hangingPunct="0"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eaLnBrk="0" hangingPunct="0"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eaLnBrk="0" hangingPunct="0"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第六章 传输层</a:t>
            </a:r>
            <a:endParaRPr kumimoji="0" lang="zh-CN" sz="4800" b="1" i="0" u="none" strike="noStrike" kern="1200" cap="none" spc="0" normalizeH="0" baseline="0" noProof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3335"/>
            <a:ext cx="9144000" cy="1035050"/>
          </a:xfrm>
          <a:ln>
            <a:miter/>
          </a:ln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0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第七、八章  应用层、网络管理、安全</a:t>
            </a:r>
            <a:endParaRPr kumimoji="0" lang="en-US" altLang="zh-CN" sz="4000" b="1" i="0" u="none" strike="noStrike" kern="1200" cap="none" spc="0" normalizeH="0" baseline="0" noProof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70000"/>
            <a:ext cx="9144000" cy="5399088"/>
          </a:xfrm>
          <a:ln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1.掌握域名系统的作用。 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2.理解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FTP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应用的两个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连接名称和作用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 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掌握一台计算机访问因特网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需要配置的项目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理解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发送电子邮件的过程。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理解浏览器下载网页的过程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6.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掌握对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网络采集报文的解析应用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7.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常见的网络应用各自使用什么传输层协议。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8.SNMP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的三个基本要素。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9.RSA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算法的理论基础和基本思想。</a:t>
            </a:r>
            <a:endParaRPr kumimoji="0" lang="zh-CN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ln>
            <a:miter/>
          </a:ln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第七、八章 样题</a:t>
            </a:r>
            <a:endParaRPr kumimoji="0" lang="zh-CN" sz="4800" b="1" i="0" u="none" strike="noStrike" kern="1200" cap="none" spc="0" normalizeH="0" baseline="0" noProof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68413"/>
            <a:ext cx="9144000" cy="5399088"/>
          </a:xfrm>
          <a:ln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域名系统的功能是实现</a:t>
            </a:r>
            <a:r>
              <a:rPr kumimoji="0" lang="zh-CN" alt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到</a:t>
            </a:r>
            <a:r>
              <a:rPr kumimoji="0" lang="zh-CN" alt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的解析。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在万维网（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）中，使用</a:t>
            </a:r>
            <a:r>
              <a:rPr kumimoji="0" lang="zh-CN" alt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来标志万维网上的各种文档。 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POP3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是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Internet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中（       ）服务中所使用的协议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A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WWW	           	B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、电子邮件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C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BBS	  			D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FTP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ln>
            <a:miter/>
          </a:ln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考试题型</a:t>
            </a:r>
            <a:endParaRPr kumimoji="0" lang="zh-CN" sz="4800" b="1" i="0" u="none" strike="noStrike" kern="1200" cap="none" spc="0" normalizeH="0" baseline="0" noProof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22" name="Rectangle 3"/>
          <p:cNvSpPr>
            <a:spLocks noGrp="1"/>
          </p:cNvSpPr>
          <p:nvPr>
            <p:ph type="body"/>
          </p:nvPr>
        </p:nvSpPr>
        <p:spPr>
          <a:xfrm>
            <a:off x="333058" y="1034733"/>
            <a:ext cx="8353425" cy="4967287"/>
          </a:xfrm>
        </p:spPr>
        <p:txBody>
          <a:bodyPr wrap="square" lIns="91440" tIns="45720" rIns="91440" bIns="45720" anchor="t"/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3200" dirty="0"/>
          </a:p>
          <a:p>
            <a:pPr lvl="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3200" dirty="0"/>
              <a:t>单项选择题	（</a:t>
            </a:r>
            <a:r>
              <a:rPr lang="en-US" altLang="zh-CN" sz="3200" dirty="0"/>
              <a:t>10</a:t>
            </a:r>
            <a:r>
              <a:rPr lang="zh-CN" altLang="en-US" sz="3200" dirty="0"/>
              <a:t>题，</a:t>
            </a:r>
            <a:r>
              <a:rPr lang="en-US" altLang="zh-CN" sz="3200" dirty="0"/>
              <a:t>20</a:t>
            </a:r>
            <a:r>
              <a:rPr lang="zh-CN" altLang="en-US" sz="3200" dirty="0"/>
              <a:t>分）</a:t>
            </a:r>
            <a:endParaRPr lang="zh-CN" altLang="en-US" sz="3200" dirty="0"/>
          </a:p>
          <a:p>
            <a:pPr lvl="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3200" dirty="0">
                <a:sym typeface="+mn-ea"/>
              </a:rPr>
              <a:t>填空题		（</a:t>
            </a:r>
            <a:r>
              <a:rPr lang="en-US" altLang="zh-CN" sz="3200" dirty="0">
                <a:sym typeface="+mn-ea"/>
              </a:rPr>
              <a:t>20</a:t>
            </a:r>
            <a:r>
              <a:rPr lang="zh-CN" altLang="en-US" sz="3200" dirty="0">
                <a:sym typeface="+mn-ea"/>
              </a:rPr>
              <a:t>空，</a:t>
            </a:r>
            <a:r>
              <a:rPr lang="en-US" sz="3200" dirty="0">
                <a:sym typeface="+mn-ea"/>
              </a:rPr>
              <a:t>20</a:t>
            </a:r>
            <a:r>
              <a:rPr lang="zh-CN" altLang="en-US" sz="3200" dirty="0">
                <a:sym typeface="+mn-ea"/>
              </a:rPr>
              <a:t>分）</a:t>
            </a:r>
            <a:endParaRPr lang="zh-CN" altLang="en-US" sz="3200" dirty="0"/>
          </a:p>
          <a:p>
            <a:pPr lvl="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3200" dirty="0"/>
              <a:t>简答题	</a:t>
            </a:r>
            <a:r>
              <a:rPr lang="en-US" altLang="x-none" sz="3200" dirty="0"/>
              <a:t>	</a:t>
            </a:r>
            <a:r>
              <a:rPr lang="zh-CN" altLang="en-US" sz="3200" dirty="0"/>
              <a:t>（  </a:t>
            </a:r>
            <a:r>
              <a:rPr lang="en-US" altLang="zh-CN" sz="3200" dirty="0"/>
              <a:t>5</a:t>
            </a:r>
            <a:r>
              <a:rPr lang="zh-CN" altLang="en-US" sz="3200" dirty="0"/>
              <a:t>题，</a:t>
            </a:r>
            <a:r>
              <a:rPr lang="en-US" altLang="zh-CN" sz="3200" dirty="0"/>
              <a:t>25</a:t>
            </a:r>
            <a:r>
              <a:rPr lang="zh-CN" altLang="en-US" sz="3200" dirty="0"/>
              <a:t>分）</a:t>
            </a:r>
            <a:endParaRPr lang="zh-CN" altLang="en-US" sz="3200" dirty="0"/>
          </a:p>
          <a:p>
            <a:pPr lvl="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3200" dirty="0"/>
              <a:t>综合应用题	（  </a:t>
            </a:r>
            <a:r>
              <a:rPr lang="en-US" altLang="zh-CN" sz="3200" dirty="0"/>
              <a:t>5</a:t>
            </a:r>
            <a:r>
              <a:rPr lang="zh-CN" altLang="en-US" sz="3200" dirty="0"/>
              <a:t>题，</a:t>
            </a:r>
            <a:r>
              <a:rPr lang="en-US" altLang="zh-CN" sz="3200" dirty="0"/>
              <a:t>35</a:t>
            </a:r>
            <a:r>
              <a:rPr lang="zh-CN" altLang="en-US" sz="3200" dirty="0"/>
              <a:t>分）</a:t>
            </a:r>
            <a:endParaRPr lang="zh-CN" altLang="en-US" sz="3200" dirty="0"/>
          </a:p>
          <a:p>
            <a:pPr lvl="0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3200" dirty="0"/>
              <a:t>注</a:t>
            </a:r>
            <a:r>
              <a:rPr lang="en-US" altLang="zh-CN" sz="3200" dirty="0"/>
              <a:t>1</a:t>
            </a:r>
            <a:r>
              <a:rPr lang="zh-CN" altLang="en-US" sz="3200" dirty="0"/>
              <a:t>：试卷中包含一张附录，包括以太网</a:t>
            </a:r>
            <a:r>
              <a:rPr lang="en-US" altLang="zh-CN" sz="3200" dirty="0"/>
              <a:t>MAC</a:t>
            </a:r>
            <a:r>
              <a:rPr lang="zh-CN" altLang="en-US" sz="3200" dirty="0"/>
              <a:t>帧结构、</a:t>
            </a:r>
            <a:r>
              <a:rPr lang="en-US" altLang="zh-CN" sz="3200" dirty="0"/>
              <a:t>IP</a:t>
            </a:r>
            <a:r>
              <a:rPr lang="zh-CN" altLang="en-US" sz="3200" dirty="0"/>
              <a:t>v</a:t>
            </a:r>
            <a:r>
              <a:rPr lang="en-US" altLang="zh-CN" sz="3200" dirty="0"/>
              <a:t>4</a:t>
            </a:r>
            <a:r>
              <a:rPr lang="zh-CN" altLang="en-US" sz="3200" dirty="0"/>
              <a:t>数据报格式、</a:t>
            </a:r>
            <a:r>
              <a:rPr lang="en-US" altLang="zh-CN" sz="3200" dirty="0"/>
              <a:t>UDP</a:t>
            </a:r>
            <a:r>
              <a:rPr lang="zh-CN" altLang="en-US" sz="3200" dirty="0"/>
              <a:t>以及</a:t>
            </a:r>
            <a:r>
              <a:rPr lang="en-US" altLang="zh-CN" sz="3200" dirty="0"/>
              <a:t>TCP</a:t>
            </a:r>
            <a:r>
              <a:rPr lang="zh-CN" altLang="en-US" sz="3200" dirty="0"/>
              <a:t>报文段格式，但要求大家掌握其各个字段的含义。</a:t>
            </a:r>
            <a:endParaRPr lang="en-US" altLang="zh-CN" sz="3200" dirty="0"/>
          </a:p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3200" dirty="0">
              <a:solidFill>
                <a:srgbClr val="FFC000"/>
              </a:solidFill>
            </a:endParaRPr>
          </a:p>
          <a:p>
            <a:pPr lvl="0" eaLnBrk="1" hangingPunct="1">
              <a:lnSpc>
                <a:spcPct val="120000"/>
              </a:lnSpc>
              <a:spcBef>
                <a:spcPct val="0"/>
              </a:spcBef>
            </a:pPr>
            <a:endParaRPr lang="zh-CN" altLang="en-US" sz="3200" dirty="0"/>
          </a:p>
          <a:p>
            <a:pPr lvl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ln>
            <a:miter/>
          </a:ln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第七、八章 样题</a:t>
            </a:r>
            <a:endParaRPr kumimoji="0" lang="zh-CN" sz="4800" b="1" i="0" u="none" strike="noStrike" kern="1200" cap="none" spc="0" normalizeH="0" baseline="0" noProof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68413"/>
            <a:ext cx="9144000" cy="5399088"/>
          </a:xfrm>
          <a:ln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使用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Wireshark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采集访问南邮的网站服务器时所传输的报文，其中有个报文数据的内容如下图所示（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进制表示），请回答：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①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数据报首部长度为多少字节？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②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数据报的协议字段是多少，表示什么协议？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③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源站和目的站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地址分别是什么？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④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已知初始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TTL=64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从当前主机到南邮的网站服务器，经过几个路由器的转发？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9388" y="2781300"/>
          <a:ext cx="8785225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85225"/>
              </a:tblGrid>
              <a:tr h="172633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0000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f0 1f </a:t>
                      </a:r>
                      <a:r>
                        <a:rPr lang="en-US" sz="24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af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67 52 a7 00 19  e0 38 12 e4 08 00 45 00 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0010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00 34 00 00 40 00 3b 06  0b 76 </a:t>
                      </a:r>
                      <a:r>
                        <a:rPr lang="en-US" sz="24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77 e0 c9 c0 a8 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0020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c8 64 00 50 c5 74 13 0b  52 0c 53 </a:t>
                      </a:r>
                      <a:r>
                        <a:rPr lang="en-US" sz="24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fa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d8 8c 80 12 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0030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16 d0 cc 7f 00 00 02 04  05 b4 01 01 04 02 01 03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ln>
            <a:miter/>
          </a:ln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第七、八章 样题</a:t>
            </a:r>
            <a:endParaRPr kumimoji="0" lang="zh-CN" sz="4800" b="1" i="0" u="none" strike="noStrike" kern="1200" cap="none" spc="0" normalizeH="0" baseline="0" noProof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68413"/>
            <a:ext cx="9144000" cy="5399088"/>
          </a:xfrm>
          <a:ln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使用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Wireshark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采集访问南邮的网站服务器时所传输的报文，其中有个报文数据的内容如下图所示（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进制表示），请回答：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①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数据报首部长度为多少字节？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②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数据报的协议字段是多少，表示什么协议？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③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源站和目的站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地址分别是什么？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④</a:t>
            </a:r>
            <a:r>
              <a:rPr lang="zh-CN" altLang="en-US" sz="2800" strike="noStrike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已知初始</a:t>
            </a:r>
            <a:r>
              <a:rPr lang="en-US" altLang="zh-CN" sz="2800" strike="noStrike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TTL=64</a:t>
            </a:r>
            <a:r>
              <a:rPr lang="zh-CN" altLang="en-US" sz="2800" strike="noStrike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，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从当前主机到南邮的网站服务器，经过几个路由器的转发？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9388" y="2781300"/>
          <a:ext cx="8785225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85225"/>
              </a:tblGrid>
              <a:tr h="172633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0000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f0 1f </a:t>
                      </a:r>
                      <a:r>
                        <a:rPr lang="en-US" sz="24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af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67 52 a7 00 19  e0 38 12 e4 08 00 4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00 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0010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00 34 00 00 40 00 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3b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06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0b 76 </a:t>
                      </a: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77 e0 c9 c0 a8 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0020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c8 64 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 50 c5 74 13 0b  52 0c 53 </a:t>
                      </a:r>
                      <a:r>
                        <a:rPr lang="en-US" sz="24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fa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d8 8c 80 12 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0030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16 d0 cc 7f 00 00 02 04  05 b4 01 01 04 02 01 03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</a:tr>
            </a:tbl>
          </a:graphicData>
        </a:graphic>
      </p:graphicFrame>
      <p:sp>
        <p:nvSpPr>
          <p:cNvPr id="2" name="圆角矩形标注 1"/>
          <p:cNvSpPr/>
          <p:nvPr/>
        </p:nvSpPr>
        <p:spPr bwMode="auto">
          <a:xfrm>
            <a:off x="6227763" y="2060575"/>
            <a:ext cx="2976563" cy="577850"/>
          </a:xfrm>
          <a:prstGeom prst="wedgeRoundRectCallout">
            <a:avLst>
              <a:gd name="adj1" fmla="val 17498"/>
              <a:gd name="adj2" fmla="val 91850"/>
              <a:gd name="adj3" fmla="val 16667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首部长度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=5*4=20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圆角矩形标注 5"/>
          <p:cNvSpPr/>
          <p:nvPr/>
        </p:nvSpPr>
        <p:spPr bwMode="auto">
          <a:xfrm>
            <a:off x="2063750" y="2759075"/>
            <a:ext cx="1571625" cy="576263"/>
          </a:xfrm>
          <a:prstGeom prst="wedgeRoundRectCallout">
            <a:avLst>
              <a:gd name="adj1" fmla="val 100175"/>
              <a:gd name="adj2" fmla="val 80715"/>
              <a:gd name="adj3" fmla="val 16667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TTL=59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圆角矩形标注 6"/>
          <p:cNvSpPr/>
          <p:nvPr/>
        </p:nvSpPr>
        <p:spPr bwMode="auto">
          <a:xfrm>
            <a:off x="3771900" y="2205038"/>
            <a:ext cx="2089150" cy="576263"/>
          </a:xfrm>
          <a:prstGeom prst="wedgeRoundRectCallout">
            <a:avLst>
              <a:gd name="adj1" fmla="val -2218"/>
              <a:gd name="adj2" fmla="val 140308"/>
              <a:gd name="adj3" fmla="val 16667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协议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=6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TCP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圆角矩形标注 7"/>
          <p:cNvSpPr/>
          <p:nvPr/>
        </p:nvSpPr>
        <p:spPr bwMode="auto">
          <a:xfrm>
            <a:off x="4787900" y="3824288"/>
            <a:ext cx="1871663" cy="576263"/>
          </a:xfrm>
          <a:prstGeom prst="wedgeRoundRectCallout">
            <a:avLst>
              <a:gd name="adj1" fmla="val 60141"/>
              <a:gd name="adj2" fmla="val -78017"/>
              <a:gd name="adj3" fmla="val 16667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源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IP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地址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圆角矩形标注 8"/>
          <p:cNvSpPr/>
          <p:nvPr/>
        </p:nvSpPr>
        <p:spPr bwMode="auto">
          <a:xfrm>
            <a:off x="6965950" y="3914775"/>
            <a:ext cx="2070100" cy="574675"/>
          </a:xfrm>
          <a:prstGeom prst="wedgeRoundRectCallout">
            <a:avLst>
              <a:gd name="adj1" fmla="val 7297"/>
              <a:gd name="adj2" fmla="val -98834"/>
              <a:gd name="adj3" fmla="val 16667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目的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IP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地址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圆角矩形标注 2"/>
          <p:cNvSpPr/>
          <p:nvPr/>
        </p:nvSpPr>
        <p:spPr bwMode="auto">
          <a:xfrm>
            <a:off x="6661150" y="5876925"/>
            <a:ext cx="1871663" cy="576263"/>
          </a:xfrm>
          <a:prstGeom prst="wedgeRoundRectCallout">
            <a:avLst>
              <a:gd name="adj1" fmla="val -79414"/>
              <a:gd name="adj2" fmla="val 11322"/>
              <a:gd name="adj3" fmla="val 16667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64-59=5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215900" y="1773238"/>
            <a:ext cx="8748713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6000" b="1" i="0" u="none" strike="noStrike" kern="1200" cap="none" spc="0" normalizeH="0" baseline="0" noProof="0" smtClean="0">
                <a:ln>
                  <a:noFill/>
                </a:ln>
                <a:solidFill>
                  <a:srgbClr val="CC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期末考试顺利!</a:t>
            </a:r>
            <a:endParaRPr kumimoji="0" lang="zh-CN" altLang="en-US" sz="6000" b="1" i="0" u="none" strike="noStrike" kern="1200" cap="none" spc="0" normalizeH="0" baseline="0" noProof="0" smtClean="0">
              <a:ln>
                <a:noFill/>
              </a:ln>
              <a:solidFill>
                <a:srgbClr val="CCFF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181100" y="4437063"/>
            <a:ext cx="67818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南京邮电大学</a:t>
            </a:r>
            <a:endParaRPr kumimoji="0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-201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6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</a:t>
            </a:r>
            <a:endParaRPr kumimoji="0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2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2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ln>
            <a:miter/>
          </a:ln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第一章  概论</a:t>
            </a:r>
            <a:endParaRPr kumimoji="0" lang="zh-CN" sz="4800" b="1" i="0" u="none" strike="noStrike" kern="1200" cap="none" spc="0" normalizeH="0" baseline="0" noProof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9475" cy="5327650"/>
          </a:xfrm>
          <a:ln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1.掌握计算机网络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定义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和逻辑上的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组成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2.理解网络的各种类型（按照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网络拓扑结构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划分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按照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网络覆盖范围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划分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35050"/>
          </a:xfrm>
          <a:ln>
            <a:miter/>
          </a:ln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0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第一章  概论</a:t>
            </a:r>
            <a:r>
              <a:rPr kumimoji="0" lang="zh-CN" sz="44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zh-CN" sz="4400" b="1" i="0" u="none" strike="noStrike" kern="1200" cap="none" spc="0" normalizeH="0" baseline="0" noProof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9475" cy="5327650"/>
          </a:xfrm>
          <a:ln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3.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掌握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网络协议的概念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以及协议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三要素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。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4.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掌握网络体系结构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基本概念。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5.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掌握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OSI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七层模型每一层的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名称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（按照顺序）和下四层的主要功能。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6.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理解下三层传输的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基本单位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。如：物理层（比特）、数据链路层（帧）、网络层（分组）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7.掌握TCP/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IP体系结构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中的分层。能够区分每个协议位于的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层次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。 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ln>
            <a:miter/>
          </a:ln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第一章 样题</a:t>
            </a:r>
            <a:endParaRPr kumimoji="0" lang="zh-CN" sz="4800" b="1" i="0" u="none" strike="noStrike" kern="1200" cap="none" spc="0" normalizeH="0" baseline="0" noProof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70000"/>
            <a:ext cx="9144000" cy="5254625"/>
          </a:xfrm>
          <a:ln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marL="685800" marR="0" lvl="0" indent="-6858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、通信双方必须遵循的控制信息交换规则的集合是（ ）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0" indent="-6858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A.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服务访问点　          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B.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原语　　　 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0" indent="-6858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C.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协议　　  	      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D.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网络体系结构 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0" indent="-6858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、网络协议主要由</a:t>
            </a:r>
            <a:r>
              <a:rPr kumimoji="0" lang="zh-CN" alt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________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和同步三个要素组成。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0" indent="-6858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、下列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TCP/IP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协议中位于互连网络层的是（    ） 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0" indent="-6858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A. ICMP         B. TCP         C.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SMTP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D. FTP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0" indent="-6858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1066800" marR="0" lvl="1" indent="-609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ln>
            <a:miter/>
          </a:ln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第二章 数据通信技术基础</a:t>
            </a:r>
            <a:endParaRPr kumimoji="0" lang="zh-CN" sz="4800" b="1" i="0" u="none" strike="noStrike" kern="1200" cap="none" spc="0" normalizeH="0" baseline="0" noProof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9475" cy="5327650"/>
          </a:xfrm>
          <a:ln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掌握数据通信中常用的几种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性能指标的名称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、概念及计算。 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掌握两种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信道容量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的计算。（香农公式和奈氏准则） 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了解常用的传输介质名称。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掌握四种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多路复用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技术的名称和概念（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CDMA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码片序列的特性）。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5.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掌握三种基本的数据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交换技术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及其特点。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6.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关于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CRC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：掌握生成多项式的表示、循环冗余码的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CRC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计算方法，接收方差错检测过程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ln>
            <a:miter/>
          </a:ln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第二章 样题</a:t>
            </a:r>
            <a:endParaRPr kumimoji="0" lang="zh-CN" sz="4800" b="1" i="0" u="none" strike="noStrike" kern="1200" cap="none" spc="0" normalizeH="0" baseline="0" noProof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52513"/>
            <a:ext cx="9144000" cy="5805488"/>
          </a:xfrm>
          <a:ln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、若码元周期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T=2×10</a:t>
            </a:r>
            <a:r>
              <a:rPr kumimoji="0" lang="en-US" sz="28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-4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秒，且传送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电平信号，则传码速率为</a:t>
            </a:r>
            <a:r>
              <a:rPr kumimoji="0" lang="zh-CN" alt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Bd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  传信速率为</a:t>
            </a:r>
            <a:r>
              <a:rPr kumimoji="0" lang="zh-CN" alt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b/s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一个带宽为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4kHz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的理想低通信道，若一个码元携带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 bit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的信息量，则最高信息传送速率为 （     ）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kb/s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A. 6            	B. 12          	C. 24           	D. 48 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、已知待传送的数据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M=10011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，若采用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CRC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技术进行检错，生成多项式为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+x</a:t>
            </a:r>
            <a:r>
              <a:rPr kumimoji="0" lang="en-US" sz="28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+1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，则冗余码为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      )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A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．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011	  B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．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100	 C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．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101	   D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．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010 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CDMA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系统中使用的多路复用技术是（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）。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）时分多路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）波分多路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）空分多址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		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）码分多址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ln>
            <a:miter/>
          </a:ln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第三章 数据链路层</a:t>
            </a:r>
            <a:endParaRPr kumimoji="0" lang="zh-CN" sz="4800" b="1" i="0" u="none" strike="noStrike" kern="1200" cap="none" spc="0" normalizeH="0" baseline="0" noProof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9475" cy="5327650"/>
          </a:xfrm>
          <a:ln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理解数据链路层的主要功能。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理解停止等待协议的基本思想、发送和接收窗口的大小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理解连续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ARQ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协议的基本思想，最大发送窗口大小，接收窗口大小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ln>
            <a:miter/>
          </a:ln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第四章 局域网与广域网</a:t>
            </a:r>
            <a:endParaRPr kumimoji="0" lang="zh-CN" sz="4800" b="1" i="0" u="none" strike="noStrike" kern="1200" cap="none" spc="0" normalizeH="0" baseline="0" noProof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5438" y="1055688"/>
            <a:ext cx="8499475" cy="5541963"/>
          </a:xfrm>
          <a:ln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掌握CSMA/CD协议的相关知识。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（包括其工作原理、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争用期的概念及计算、最短帧长的计算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会分析以太网帧结构的主要字段含义。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.掌握一个有效的以太网帧的帧长范围（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64B~1518B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）。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有关局域网扩展：集线器（物理拓扑和逻辑拓扑）、网桥、以太网交换机工作的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层次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带宽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的计算；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透明网桥转发数据帧的过程（包括转发表的生成过程）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135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3600" b="1" i="0" u="none" strike="noStrike" cap="none" normalizeH="0" baseline="0" smtClean="0">
            <a:ln>
              <a:noFill/>
            </a:ln>
            <a:solidFill>
              <a:srgbClr val="00FFFF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135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3600" b="1" i="0" u="none" strike="noStrike" cap="none" normalizeH="0" baseline="0" smtClean="0">
            <a:ln>
              <a:noFill/>
            </a:ln>
            <a:solidFill>
              <a:srgbClr val="00FFFF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Globe">
  <a:themeElements>
    <a:clrScheme name="1_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1_Globe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135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3600" b="1" i="0" u="none" strike="noStrike" cap="none" normalizeH="0" baseline="0" smtClean="0">
            <a:ln>
              <a:noFill/>
            </a:ln>
            <a:solidFill>
              <a:srgbClr val="00FFFF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135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3600" b="1" i="0" u="none" strike="noStrike" cap="none" normalizeH="0" baseline="0" smtClean="0">
            <a:ln>
              <a:noFill/>
            </a:ln>
            <a:solidFill>
              <a:srgbClr val="00FFFF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4334</Words>
  <Application>WPS 演示</Application>
  <PresentationFormat>全屏显示(4:3)</PresentationFormat>
  <Paragraphs>232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Times New Roman</vt:lpstr>
      <vt:lpstr>黑体</vt:lpstr>
      <vt:lpstr>Gulim</vt:lpstr>
      <vt:lpstr>Verdana</vt:lpstr>
      <vt:lpstr>Calibri</vt:lpstr>
      <vt:lpstr>微软雅黑</vt:lpstr>
      <vt:lpstr>Globe</vt:lpstr>
      <vt:lpstr>1_Globe</vt:lpstr>
      <vt:lpstr>计算机通信与网络  </vt:lpstr>
      <vt:lpstr>考试题型</vt:lpstr>
      <vt:lpstr>第一章  概论</vt:lpstr>
      <vt:lpstr>第一章  概论 </vt:lpstr>
      <vt:lpstr>第一章 样题</vt:lpstr>
      <vt:lpstr>第二章 数据通信技术基础</vt:lpstr>
      <vt:lpstr>第二章 样题</vt:lpstr>
      <vt:lpstr>第三章 数据链路层</vt:lpstr>
      <vt:lpstr>第四章 局域网与广域网</vt:lpstr>
      <vt:lpstr>第四章 局域网与广域网</vt:lpstr>
      <vt:lpstr>第四章 样题</vt:lpstr>
      <vt:lpstr>第五章 网络互联</vt:lpstr>
      <vt:lpstr>第五章 网络互联</vt:lpstr>
      <vt:lpstr>第五章 样题</vt:lpstr>
      <vt:lpstr>第五章 样题</vt:lpstr>
      <vt:lpstr>第五章 样题</vt:lpstr>
      <vt:lpstr>PowerPoint 演示文稿</vt:lpstr>
      <vt:lpstr>第七、八章  应用层、网络管理、安全</vt:lpstr>
      <vt:lpstr>第七、八章 样题</vt:lpstr>
      <vt:lpstr>第七、八章 样题</vt:lpstr>
      <vt:lpstr>第七、八章 样题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计算机网络总复习-2007</dc:title>
  <dc:creator>李鹏</dc:creator>
  <dc:description>南京邮电大学_计算机通信教研室</dc:description>
  <dc:subject>网络总复习</dc:subject>
  <cp:lastModifiedBy>Tiger</cp:lastModifiedBy>
  <cp:revision>2492</cp:revision>
  <dcterms:created xsi:type="dcterms:W3CDTF">2005-05-22T00:52:00Z</dcterms:created>
  <dcterms:modified xsi:type="dcterms:W3CDTF">2016-12-19T02:12:17Z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