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860" r:id="rId4"/>
    <p:sldId id="875" r:id="rId5"/>
    <p:sldId id="590" r:id="rId6"/>
    <p:sldId id="861" r:id="rId7"/>
    <p:sldId id="921" r:id="rId8"/>
    <p:sldId id="862" r:id="rId9"/>
    <p:sldId id="922" r:id="rId10"/>
    <p:sldId id="865" r:id="rId11"/>
    <p:sldId id="877" r:id="rId12"/>
    <p:sldId id="866" r:id="rId13"/>
    <p:sldId id="923" r:id="rId14"/>
    <p:sldId id="903" r:id="rId15"/>
    <p:sldId id="867" r:id="rId16"/>
    <p:sldId id="878" r:id="rId17"/>
    <p:sldId id="879" r:id="rId18"/>
    <p:sldId id="868" r:id="rId19"/>
    <p:sldId id="896" r:id="rId20"/>
    <p:sldId id="872" r:id="rId21"/>
    <p:sldId id="873" r:id="rId22"/>
    <p:sldId id="900" r:id="rId23"/>
    <p:sldId id="901" r:id="rId24"/>
    <p:sldId id="288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9900"/>
    <a:srgbClr val="00FFFF"/>
    <a:srgbClr val="000066"/>
    <a:srgbClr val="CCFF33"/>
    <a:srgbClr val="99FF33"/>
    <a:srgbClr val="0000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6512" autoAdjust="0"/>
  </p:normalViewPr>
  <p:slideViewPr>
    <p:cSldViewPr showGuides="1">
      <p:cViewPr varScale="1">
        <p:scale>
          <a:sx n="119" d="100"/>
          <a:sy n="119" d="100"/>
        </p:scale>
        <p:origin x="1332" y="96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20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5EE236-311C-4473-9DDF-AB9F43ADEDF8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局域网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D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同步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81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5000,</a:t>
            </a:r>
            <a:r>
              <a:rPr lang="zh-CN" altLang="en-US" dirty="0"/>
              <a:t> </a:t>
            </a:r>
            <a:r>
              <a:rPr lang="en-US" altLang="zh-CN" dirty="0"/>
              <a:t>15000</a:t>
            </a:r>
          </a:p>
          <a:p>
            <a:pPr marL="228600" indent="-228600">
              <a:buAutoNum type="arabicPeriod"/>
            </a:pPr>
            <a:r>
              <a:rPr lang="en-US" altLang="zh-CN" dirty="0"/>
              <a:t>B</a:t>
            </a:r>
          </a:p>
          <a:p>
            <a:pPr marL="228600" indent="-228600">
              <a:buAutoNum type="arabicPeriod"/>
            </a:pPr>
            <a:r>
              <a:rPr lang="en-US" altLang="zh-CN" dirty="0"/>
              <a:t>1, 3, 4/7</a:t>
            </a:r>
          </a:p>
          <a:p>
            <a:pPr marL="228600" indent="-228600">
              <a:buAutoNum type="arabicPeriod"/>
            </a:pPr>
            <a:r>
              <a:rPr lang="en-US" altLang="zh-CN" dirty="0"/>
              <a:t>1010100111</a:t>
            </a:r>
          </a:p>
          <a:p>
            <a:pPr marL="228600" indent="-228600">
              <a:buAutoNum type="arabicPeriod"/>
            </a:pPr>
            <a:r>
              <a:rPr lang="zh-CN" altLang="en-US" dirty="0"/>
              <a:t>频分复用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细缆</a:t>
            </a: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10BASE5 </a:t>
            </a:r>
            <a:r>
              <a:rPr lang="zh-CN" altLang="en-US" dirty="0"/>
              <a:t>粗缆，</a:t>
            </a:r>
            <a:r>
              <a:rPr lang="en-US" altLang="zh-CN" dirty="0"/>
              <a:t>10BASE2</a:t>
            </a:r>
            <a:r>
              <a:rPr lang="zh-CN" altLang="en-US" dirty="0"/>
              <a:t>细缆，</a:t>
            </a:r>
            <a:r>
              <a:rPr lang="en-US" altLang="zh-CN" dirty="0"/>
              <a:t>10BASE-T</a:t>
            </a:r>
            <a:r>
              <a:rPr lang="zh-CN" altLang="en-US" dirty="0"/>
              <a:t>双绞线，</a:t>
            </a:r>
            <a:r>
              <a:rPr lang="en-US" altLang="zh-CN" dirty="0"/>
              <a:t>10BASE-F</a:t>
            </a:r>
            <a:r>
              <a:rPr lang="zh-CN" altLang="en-US" dirty="0"/>
              <a:t>光缆）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277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41</a:t>
            </a:r>
          </a:p>
          <a:p>
            <a:pPr marL="228600" indent="-228600">
              <a:buAutoNum type="arabicPeriod"/>
            </a:pP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362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608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577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地址，子网掩码，默认网关，域名服务器</a:t>
            </a:r>
          </a:p>
        </p:txBody>
      </p:sp>
    </p:spTree>
    <p:extLst>
      <p:ext uri="{BB962C8B-B14F-4D97-AF65-F5344CB8AC3E}">
        <p14:creationId xmlns:p14="http://schemas.microsoft.com/office/powerpoint/2010/main" val="253100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0"/>
            <a:ext cx="2124075" cy="6524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221413" cy="6524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5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0" y="1916113"/>
            <a:ext cx="8497888" cy="4608512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4171950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173538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0"/>
            <a:ext cx="2124075" cy="6524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221413" cy="6524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4171950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173538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art-com.co.kr/online/ppt_gallery_1.htm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1588" y="0"/>
            <a:ext cx="9148762" cy="6851650"/>
            <a:chOff x="0" y="0"/>
            <a:chExt cx="5763" cy="4316"/>
          </a:xfrm>
        </p:grpSpPr>
        <p:sp>
          <p:nvSpPr>
            <p:cNvPr id="1039" name="未知"/>
            <p:cNvSpPr/>
            <p:nvPr/>
          </p:nvSpPr>
          <p:spPr>
            <a:xfrm>
              <a:off x="5044" y="2626"/>
              <a:ext cx="719" cy="1690"/>
            </a:xfrm>
            <a:custGeom>
              <a:avLst/>
              <a:gdLst>
                <a:gd name="txL" fmla="*/ 0 w 717"/>
                <a:gd name="txT" fmla="*/ 0 h 1690"/>
                <a:gd name="txR" fmla="*/ 717 w 717"/>
                <a:gd name="txB" fmla="*/ 1690 h 1690"/>
              </a:gdLst>
              <a:ahLst/>
              <a:cxnLst>
                <a:cxn ang="0">
                  <a:pos x="739" y="72"/>
                </a:cxn>
                <a:cxn ang="0">
                  <a:pos x="739" y="0"/>
                </a:cxn>
                <a:cxn ang="0">
                  <a:pos x="721" y="101"/>
                </a:cxn>
                <a:cxn ang="0">
                  <a:pos x="697" y="209"/>
                </a:cxn>
                <a:cxn ang="0">
                  <a:pos x="649" y="389"/>
                </a:cxn>
                <a:cxn ang="0">
                  <a:pos x="596" y="569"/>
                </a:cxn>
                <a:cxn ang="0">
                  <a:pos x="513" y="749"/>
                </a:cxn>
                <a:cxn ang="0">
                  <a:pos x="435" y="935"/>
                </a:cxn>
                <a:cxn ang="0">
                  <a:pos x="345" y="1121"/>
                </a:cxn>
                <a:cxn ang="0">
                  <a:pos x="244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56" y="1312"/>
                </a:cxn>
                <a:cxn ang="0">
                  <a:pos x="357" y="1121"/>
                </a:cxn>
                <a:cxn ang="0">
                  <a:pos x="447" y="935"/>
                </a:cxn>
                <a:cxn ang="0">
                  <a:pos x="525" y="749"/>
                </a:cxn>
                <a:cxn ang="0">
                  <a:pos x="607" y="569"/>
                </a:cxn>
                <a:cxn ang="0">
                  <a:pos x="661" y="389"/>
                </a:cxn>
                <a:cxn ang="0">
                  <a:pos x="709" y="209"/>
                </a:cxn>
                <a:cxn ang="0">
                  <a:pos x="727" y="143"/>
                </a:cxn>
                <a:cxn ang="0">
                  <a:pos x="739" y="72"/>
                </a:cxn>
                <a:cxn ang="0">
                  <a:pos x="739" y="72"/>
                </a:cxn>
              </a:cxnLst>
              <a:rect l="txL" t="txT" r="txR" b="tx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未知"/>
            <p:cNvSpPr/>
            <p:nvPr/>
          </p:nvSpPr>
          <p:spPr>
            <a:xfrm>
              <a:off x="5385" y="3794"/>
              <a:ext cx="378" cy="522"/>
            </a:xfrm>
            <a:custGeom>
              <a:avLst/>
              <a:gdLst>
                <a:gd name="txL" fmla="*/ 0 w 377"/>
                <a:gd name="txT" fmla="*/ 0 h 522"/>
                <a:gd name="txR" fmla="*/ 377 w 377"/>
                <a:gd name="txB" fmla="*/ 522 h 522"/>
              </a:gdLst>
              <a:ahLst/>
              <a:cxnLst>
                <a:cxn ang="0">
                  <a:pos x="388" y="0"/>
                </a:cxn>
                <a:cxn ang="0">
                  <a:pos x="304" y="132"/>
                </a:cxn>
                <a:cxn ang="0">
                  <a:pos x="215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15" y="282"/>
                </a:cxn>
                <a:cxn ang="0">
                  <a:pos x="388" y="24"/>
                </a:cxn>
                <a:cxn ang="0">
                  <a:pos x="388" y="0"/>
                </a:cxn>
                <a:cxn ang="0">
                  <a:pos x="388" y="0"/>
                </a:cxn>
              </a:cxnLst>
              <a:rect l="txL" t="txT" r="txR" b="tx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未知"/>
            <p:cNvSpPr/>
            <p:nvPr/>
          </p:nvSpPr>
          <p:spPr>
            <a:xfrm>
              <a:off x="5679" y="4214"/>
              <a:ext cx="84" cy="102"/>
            </a:xfrm>
            <a:custGeom>
              <a:avLst/>
              <a:gdLst>
                <a:gd name="txL" fmla="*/ 0 w 84"/>
                <a:gd name="txT" fmla="*/ 0 h 102"/>
                <a:gd name="txR" fmla="*/ 84 w 84"/>
                <a:gd name="txB" fmla="*/ 102 h 102"/>
              </a:gdLst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txL" t="txT" r="txR" b="tx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2" name="Group 6"/>
            <p:cNvGrpSpPr/>
            <p:nvPr/>
          </p:nvGrpSpPr>
          <p:grpSpPr>
            <a:xfrm>
              <a:off x="287" y="0"/>
              <a:ext cx="5098" cy="4316"/>
              <a:chOff x="0" y="0"/>
              <a:chExt cx="5098" cy="4316"/>
            </a:xfrm>
          </p:grpSpPr>
          <p:sp>
            <p:nvSpPr>
              <p:cNvPr id="1062" name="未知"/>
              <p:cNvSpPr/>
              <p:nvPr userDrawn="1"/>
            </p:nvSpPr>
            <p:spPr>
              <a:xfrm>
                <a:off x="2501" y="0"/>
                <a:ext cx="72" cy="4316"/>
              </a:xfrm>
              <a:custGeom>
                <a:avLst/>
                <a:gdLst>
                  <a:gd name="txL" fmla="*/ 0 w 72"/>
                  <a:gd name="txT" fmla="*/ 0 h 4316"/>
                  <a:gd name="txR" fmla="*/ 72 w 72"/>
                  <a:gd name="txB" fmla="*/ 4316 h 4316"/>
                </a:gdLst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未知"/>
              <p:cNvSpPr/>
              <p:nvPr userDrawn="1"/>
            </p:nvSpPr>
            <p:spPr>
              <a:xfrm>
                <a:off x="2801" y="0"/>
                <a:ext cx="174" cy="4316"/>
              </a:xfrm>
              <a:custGeom>
                <a:avLst/>
                <a:gdLst>
                  <a:gd name="txL" fmla="*/ 0 w 174"/>
                  <a:gd name="txT" fmla="*/ 0 h 4316"/>
                  <a:gd name="txR" fmla="*/ 174 w 174"/>
                  <a:gd name="txB" fmla="*/ 4316 h 4316"/>
                </a:gdLst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txL" t="txT" r="txR" b="tx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未知"/>
              <p:cNvSpPr/>
              <p:nvPr userDrawn="1"/>
            </p:nvSpPr>
            <p:spPr>
              <a:xfrm>
                <a:off x="3070" y="0"/>
                <a:ext cx="337" cy="4316"/>
              </a:xfrm>
              <a:custGeom>
                <a:avLst/>
                <a:gdLst>
                  <a:gd name="txL" fmla="*/ 0 w 335"/>
                  <a:gd name="txT" fmla="*/ 0 h 4316"/>
                  <a:gd name="txR" fmla="*/ 335 w 335"/>
                  <a:gd name="txB" fmla="*/ 4316 h 4316"/>
                </a:gdLst>
                <a:ahLst/>
                <a:cxnLst>
                  <a:cxn ang="0">
                    <a:pos x="351" y="2014"/>
                  </a:cxn>
                  <a:cxn ang="0">
                    <a:pos x="339" y="1726"/>
                  </a:cxn>
                  <a:cxn ang="0">
                    <a:pos x="315" y="1445"/>
                  </a:cxn>
                  <a:cxn ang="0">
                    <a:pos x="285" y="1175"/>
                  </a:cxn>
                  <a:cxn ang="0">
                    <a:pos x="239" y="917"/>
                  </a:cxn>
                  <a:cxn ang="0">
                    <a:pos x="197" y="665"/>
                  </a:cxn>
                  <a:cxn ang="0">
                    <a:pos x="143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31" y="432"/>
                  </a:cxn>
                  <a:cxn ang="0">
                    <a:pos x="185" y="665"/>
                  </a:cxn>
                  <a:cxn ang="0">
                    <a:pos x="227" y="917"/>
                  </a:cxn>
                  <a:cxn ang="0">
                    <a:pos x="272" y="1175"/>
                  </a:cxn>
                  <a:cxn ang="0">
                    <a:pos x="303" y="1445"/>
                  </a:cxn>
                  <a:cxn ang="0">
                    <a:pos x="327" y="1726"/>
                  </a:cxn>
                  <a:cxn ang="0">
                    <a:pos x="339" y="2014"/>
                  </a:cxn>
                  <a:cxn ang="0">
                    <a:pos x="345" y="2314"/>
                  </a:cxn>
                  <a:cxn ang="0">
                    <a:pos x="339" y="2608"/>
                  </a:cxn>
                  <a:cxn ang="0">
                    <a:pos x="327" y="2907"/>
                  </a:cxn>
                  <a:cxn ang="0">
                    <a:pos x="303" y="3201"/>
                  </a:cxn>
                  <a:cxn ang="0">
                    <a:pos x="279" y="3489"/>
                  </a:cxn>
                  <a:cxn ang="0">
                    <a:pos x="227" y="3777"/>
                  </a:cxn>
                  <a:cxn ang="0">
                    <a:pos x="185" y="4052"/>
                  </a:cxn>
                  <a:cxn ang="0">
                    <a:pos x="131" y="4316"/>
                  </a:cxn>
                  <a:cxn ang="0">
                    <a:pos x="143" y="4316"/>
                  </a:cxn>
                  <a:cxn ang="0">
                    <a:pos x="197" y="4052"/>
                  </a:cxn>
                  <a:cxn ang="0">
                    <a:pos x="239" y="3777"/>
                  </a:cxn>
                  <a:cxn ang="0">
                    <a:pos x="291" y="3489"/>
                  </a:cxn>
                  <a:cxn ang="0">
                    <a:pos x="315" y="3201"/>
                  </a:cxn>
                  <a:cxn ang="0">
                    <a:pos x="339" y="2907"/>
                  </a:cxn>
                  <a:cxn ang="0">
                    <a:pos x="351" y="2608"/>
                  </a:cxn>
                  <a:cxn ang="0">
                    <a:pos x="357" y="2314"/>
                  </a:cxn>
                  <a:cxn ang="0">
                    <a:pos x="351" y="2014"/>
                  </a:cxn>
                  <a:cxn ang="0">
                    <a:pos x="351" y="2014"/>
                  </a:cxn>
                </a:cxnLst>
                <a:rect l="txL" t="txT" r="txR" b="tx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未知"/>
              <p:cNvSpPr/>
              <p:nvPr userDrawn="1"/>
            </p:nvSpPr>
            <p:spPr>
              <a:xfrm>
                <a:off x="3388" y="0"/>
                <a:ext cx="427" cy="4316"/>
              </a:xfrm>
              <a:custGeom>
                <a:avLst/>
                <a:gdLst>
                  <a:gd name="txL" fmla="*/ 0 w 425"/>
                  <a:gd name="txT" fmla="*/ 0 h 4316"/>
                  <a:gd name="txR" fmla="*/ 425 w 425"/>
                  <a:gd name="txB" fmla="*/ 4316 h 4316"/>
                </a:gdLst>
                <a:ahLst/>
                <a:cxnLst>
                  <a:cxn ang="0">
                    <a:pos x="435" y="1924"/>
                  </a:cxn>
                  <a:cxn ang="0">
                    <a:pos x="417" y="1690"/>
                  </a:cxn>
                  <a:cxn ang="0">
                    <a:pos x="387" y="1457"/>
                  </a:cxn>
                  <a:cxn ang="0">
                    <a:pos x="351" y="1229"/>
                  </a:cxn>
                  <a:cxn ang="0">
                    <a:pos x="292" y="1001"/>
                  </a:cxn>
                  <a:cxn ang="0">
                    <a:pos x="238" y="761"/>
                  </a:cxn>
                  <a:cxn ang="0">
                    <a:pos x="173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67" y="522"/>
                  </a:cxn>
                  <a:cxn ang="0">
                    <a:pos x="227" y="767"/>
                  </a:cxn>
                  <a:cxn ang="0">
                    <a:pos x="286" y="1001"/>
                  </a:cxn>
                  <a:cxn ang="0">
                    <a:pos x="337" y="1235"/>
                  </a:cxn>
                  <a:cxn ang="0">
                    <a:pos x="375" y="1463"/>
                  </a:cxn>
                  <a:cxn ang="0">
                    <a:pos x="405" y="1690"/>
                  </a:cxn>
                  <a:cxn ang="0">
                    <a:pos x="423" y="1924"/>
                  </a:cxn>
                  <a:cxn ang="0">
                    <a:pos x="435" y="2188"/>
                  </a:cxn>
                  <a:cxn ang="0">
                    <a:pos x="429" y="2458"/>
                  </a:cxn>
                  <a:cxn ang="0">
                    <a:pos x="417" y="2733"/>
                  </a:cxn>
                  <a:cxn ang="0">
                    <a:pos x="387" y="3021"/>
                  </a:cxn>
                  <a:cxn ang="0">
                    <a:pos x="351" y="3321"/>
                  </a:cxn>
                  <a:cxn ang="0">
                    <a:pos x="286" y="3639"/>
                  </a:cxn>
                  <a:cxn ang="0">
                    <a:pos x="215" y="3968"/>
                  </a:cxn>
                  <a:cxn ang="0">
                    <a:pos x="137" y="4316"/>
                  </a:cxn>
                  <a:cxn ang="0">
                    <a:pos x="149" y="4316"/>
                  </a:cxn>
                  <a:cxn ang="0">
                    <a:pos x="227" y="3968"/>
                  </a:cxn>
                  <a:cxn ang="0">
                    <a:pos x="298" y="3639"/>
                  </a:cxn>
                  <a:cxn ang="0">
                    <a:pos x="363" y="3321"/>
                  </a:cxn>
                  <a:cxn ang="0">
                    <a:pos x="399" y="3021"/>
                  </a:cxn>
                  <a:cxn ang="0">
                    <a:pos x="429" y="2733"/>
                  </a:cxn>
                  <a:cxn ang="0">
                    <a:pos x="441" y="2458"/>
                  </a:cxn>
                  <a:cxn ang="0">
                    <a:pos x="447" y="2188"/>
                  </a:cxn>
                  <a:cxn ang="0">
                    <a:pos x="435" y="1924"/>
                  </a:cxn>
                  <a:cxn ang="0">
                    <a:pos x="435" y="1924"/>
                  </a:cxn>
                </a:cxnLst>
                <a:rect l="txL" t="txT" r="txR" b="tx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未知"/>
              <p:cNvSpPr/>
              <p:nvPr userDrawn="1"/>
            </p:nvSpPr>
            <p:spPr>
              <a:xfrm>
                <a:off x="3658" y="0"/>
                <a:ext cx="558" cy="4316"/>
              </a:xfrm>
              <a:custGeom>
                <a:avLst/>
                <a:gdLst>
                  <a:gd name="txL" fmla="*/ 0 w 556"/>
                  <a:gd name="txT" fmla="*/ 0 h 4316"/>
                  <a:gd name="txR" fmla="*/ 556 w 556"/>
                  <a:gd name="txB" fmla="*/ 4316 h 4316"/>
                </a:gdLst>
                <a:ahLst/>
                <a:cxnLst>
                  <a:cxn ang="0">
                    <a:pos x="578" y="2020"/>
                  </a:cxn>
                  <a:cxn ang="0">
                    <a:pos x="560" y="1732"/>
                  </a:cxn>
                  <a:cxn ang="0">
                    <a:pos x="525" y="1445"/>
                  </a:cxn>
                  <a:cxn ang="0">
                    <a:pos x="477" y="1175"/>
                  </a:cxn>
                  <a:cxn ang="0">
                    <a:pos x="406" y="911"/>
                  </a:cxn>
                  <a:cxn ang="0">
                    <a:pos x="328" y="659"/>
                  </a:cxn>
                  <a:cxn ang="0">
                    <a:pos x="239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27" y="426"/>
                  </a:cxn>
                  <a:cxn ang="0">
                    <a:pos x="316" y="659"/>
                  </a:cxn>
                  <a:cxn ang="0">
                    <a:pos x="394" y="911"/>
                  </a:cxn>
                  <a:cxn ang="0">
                    <a:pos x="465" y="1175"/>
                  </a:cxn>
                  <a:cxn ang="0">
                    <a:pos x="513" y="1445"/>
                  </a:cxn>
                  <a:cxn ang="0">
                    <a:pos x="548" y="1732"/>
                  </a:cxn>
                  <a:cxn ang="0">
                    <a:pos x="566" y="2020"/>
                  </a:cxn>
                  <a:cxn ang="0">
                    <a:pos x="566" y="2326"/>
                  </a:cxn>
                  <a:cxn ang="0">
                    <a:pos x="554" y="2632"/>
                  </a:cxn>
                  <a:cxn ang="0">
                    <a:pos x="525" y="2931"/>
                  </a:cxn>
                  <a:cxn ang="0">
                    <a:pos x="477" y="3225"/>
                  </a:cxn>
                  <a:cxn ang="0">
                    <a:pos x="400" y="3513"/>
                  </a:cxn>
                  <a:cxn ang="0">
                    <a:pos x="322" y="3788"/>
                  </a:cxn>
                  <a:cxn ang="0">
                    <a:pos x="227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39" y="4058"/>
                  </a:cxn>
                  <a:cxn ang="0">
                    <a:pos x="334" y="3788"/>
                  </a:cxn>
                  <a:cxn ang="0">
                    <a:pos x="412" y="3513"/>
                  </a:cxn>
                  <a:cxn ang="0">
                    <a:pos x="489" y="3225"/>
                  </a:cxn>
                  <a:cxn ang="0">
                    <a:pos x="537" y="2931"/>
                  </a:cxn>
                  <a:cxn ang="0">
                    <a:pos x="566" y="2632"/>
                  </a:cxn>
                  <a:cxn ang="0">
                    <a:pos x="578" y="2326"/>
                  </a:cxn>
                  <a:cxn ang="0">
                    <a:pos x="578" y="2020"/>
                  </a:cxn>
                  <a:cxn ang="0">
                    <a:pos x="578" y="2020"/>
                  </a:cxn>
                </a:cxnLst>
                <a:rect l="txL" t="txT" r="txR" b="tx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7" name="未知"/>
              <p:cNvSpPr/>
              <p:nvPr userDrawn="1"/>
            </p:nvSpPr>
            <p:spPr>
              <a:xfrm>
                <a:off x="3958" y="0"/>
                <a:ext cx="690" cy="4316"/>
              </a:xfrm>
              <a:custGeom>
                <a:avLst/>
                <a:gdLst>
                  <a:gd name="txL" fmla="*/ 0 w 688"/>
                  <a:gd name="txT" fmla="*/ 0 h 4316"/>
                  <a:gd name="txR" fmla="*/ 688 w 688"/>
                  <a:gd name="txB" fmla="*/ 4316 h 4316"/>
                </a:gdLst>
                <a:ahLst/>
                <a:cxnLst>
                  <a:cxn ang="0">
                    <a:pos x="710" y="2086"/>
                  </a:cxn>
                  <a:cxn ang="0">
                    <a:pos x="692" y="1810"/>
                  </a:cxn>
                  <a:cxn ang="0">
                    <a:pos x="656" y="1541"/>
                  </a:cxn>
                  <a:cxn ang="0">
                    <a:pos x="596" y="1271"/>
                  </a:cxn>
                  <a:cxn ang="0">
                    <a:pos x="508" y="1007"/>
                  </a:cxn>
                  <a:cxn ang="0">
                    <a:pos x="412" y="749"/>
                  </a:cxn>
                  <a:cxn ang="0">
                    <a:pos x="304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92" y="492"/>
                  </a:cxn>
                  <a:cxn ang="0">
                    <a:pos x="400" y="749"/>
                  </a:cxn>
                  <a:cxn ang="0">
                    <a:pos x="496" y="1007"/>
                  </a:cxn>
                  <a:cxn ang="0">
                    <a:pos x="584" y="1271"/>
                  </a:cxn>
                  <a:cxn ang="0">
                    <a:pos x="644" y="1541"/>
                  </a:cxn>
                  <a:cxn ang="0">
                    <a:pos x="680" y="1810"/>
                  </a:cxn>
                  <a:cxn ang="0">
                    <a:pos x="698" y="2086"/>
                  </a:cxn>
                  <a:cxn ang="0">
                    <a:pos x="698" y="2368"/>
                  </a:cxn>
                  <a:cxn ang="0">
                    <a:pos x="680" y="2650"/>
                  </a:cxn>
                  <a:cxn ang="0">
                    <a:pos x="638" y="2931"/>
                  </a:cxn>
                  <a:cxn ang="0">
                    <a:pos x="578" y="3213"/>
                  </a:cxn>
                  <a:cxn ang="0">
                    <a:pos x="484" y="3495"/>
                  </a:cxn>
                  <a:cxn ang="0">
                    <a:pos x="382" y="3777"/>
                  </a:cxn>
                  <a:cxn ang="0">
                    <a:pos x="262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74" y="4046"/>
                  </a:cxn>
                  <a:cxn ang="0">
                    <a:pos x="394" y="3777"/>
                  </a:cxn>
                  <a:cxn ang="0">
                    <a:pos x="496" y="3495"/>
                  </a:cxn>
                  <a:cxn ang="0">
                    <a:pos x="590" y="3219"/>
                  </a:cxn>
                  <a:cxn ang="0">
                    <a:pos x="650" y="2937"/>
                  </a:cxn>
                  <a:cxn ang="0">
                    <a:pos x="692" y="2656"/>
                  </a:cxn>
                  <a:cxn ang="0">
                    <a:pos x="710" y="2368"/>
                  </a:cxn>
                  <a:cxn ang="0">
                    <a:pos x="710" y="2086"/>
                  </a:cxn>
                  <a:cxn ang="0">
                    <a:pos x="710" y="2086"/>
                  </a:cxn>
                </a:cxnLst>
                <a:rect l="txL" t="txT" r="txR" b="tx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8" name="未知"/>
              <p:cNvSpPr/>
              <p:nvPr userDrawn="1"/>
            </p:nvSpPr>
            <p:spPr>
              <a:xfrm>
                <a:off x="4234" y="0"/>
                <a:ext cx="864" cy="4316"/>
              </a:xfrm>
              <a:custGeom>
                <a:avLst/>
                <a:gdLst>
                  <a:gd name="txL" fmla="*/ 0 w 861"/>
                  <a:gd name="txT" fmla="*/ 0 h 4316"/>
                  <a:gd name="txR" fmla="*/ 861 w 861"/>
                  <a:gd name="txB" fmla="*/ 4316 h 4316"/>
                </a:gdLst>
                <a:ahLst/>
                <a:cxnLst>
                  <a:cxn ang="0">
                    <a:pos x="888" y="2128"/>
                  </a:cxn>
                  <a:cxn ang="0">
                    <a:pos x="864" y="1834"/>
                  </a:cxn>
                  <a:cxn ang="0">
                    <a:pos x="841" y="1684"/>
                  </a:cxn>
                  <a:cxn ang="0">
                    <a:pos x="817" y="1541"/>
                  </a:cxn>
                  <a:cxn ang="0">
                    <a:pos x="781" y="1397"/>
                  </a:cxn>
                  <a:cxn ang="0">
                    <a:pos x="742" y="1253"/>
                  </a:cxn>
                  <a:cxn ang="0">
                    <a:pos x="686" y="1115"/>
                  </a:cxn>
                  <a:cxn ang="0">
                    <a:pos x="632" y="977"/>
                  </a:cxn>
                  <a:cxn ang="0">
                    <a:pos x="513" y="719"/>
                  </a:cxn>
                  <a:cxn ang="0">
                    <a:pos x="364" y="468"/>
                  </a:cxn>
                  <a:cxn ang="0">
                    <a:pos x="203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91" y="228"/>
                  </a:cxn>
                  <a:cxn ang="0">
                    <a:pos x="352" y="468"/>
                  </a:cxn>
                  <a:cxn ang="0">
                    <a:pos x="501" y="719"/>
                  </a:cxn>
                  <a:cxn ang="0">
                    <a:pos x="620" y="983"/>
                  </a:cxn>
                  <a:cxn ang="0">
                    <a:pos x="674" y="1121"/>
                  </a:cxn>
                  <a:cxn ang="0">
                    <a:pos x="724" y="1259"/>
                  </a:cxn>
                  <a:cxn ang="0">
                    <a:pos x="769" y="1403"/>
                  </a:cxn>
                  <a:cxn ang="0">
                    <a:pos x="805" y="1547"/>
                  </a:cxn>
                  <a:cxn ang="0">
                    <a:pos x="835" y="1690"/>
                  </a:cxn>
                  <a:cxn ang="0">
                    <a:pos x="852" y="1834"/>
                  </a:cxn>
                  <a:cxn ang="0">
                    <a:pos x="870" y="1984"/>
                  </a:cxn>
                  <a:cxn ang="0">
                    <a:pos x="876" y="2128"/>
                  </a:cxn>
                  <a:cxn ang="0">
                    <a:pos x="882" y="2278"/>
                  </a:cxn>
                  <a:cxn ang="0">
                    <a:pos x="876" y="2428"/>
                  </a:cxn>
                  <a:cxn ang="0">
                    <a:pos x="864" y="2572"/>
                  </a:cxn>
                  <a:cxn ang="0">
                    <a:pos x="852" y="2721"/>
                  </a:cxn>
                  <a:cxn ang="0">
                    <a:pos x="829" y="2865"/>
                  </a:cxn>
                  <a:cxn ang="0">
                    <a:pos x="799" y="3015"/>
                  </a:cxn>
                  <a:cxn ang="0">
                    <a:pos x="757" y="3159"/>
                  </a:cxn>
                  <a:cxn ang="0">
                    <a:pos x="704" y="3303"/>
                  </a:cxn>
                  <a:cxn ang="0">
                    <a:pos x="608" y="3567"/>
                  </a:cxn>
                  <a:cxn ang="0">
                    <a:pos x="495" y="3824"/>
                  </a:cxn>
                  <a:cxn ang="0">
                    <a:pos x="346" y="4076"/>
                  </a:cxn>
                  <a:cxn ang="0">
                    <a:pos x="191" y="4316"/>
                  </a:cxn>
                  <a:cxn ang="0">
                    <a:pos x="203" y="4316"/>
                  </a:cxn>
                  <a:cxn ang="0">
                    <a:pos x="358" y="4076"/>
                  </a:cxn>
                  <a:cxn ang="0">
                    <a:pos x="507" y="3824"/>
                  </a:cxn>
                  <a:cxn ang="0">
                    <a:pos x="620" y="3573"/>
                  </a:cxn>
                  <a:cxn ang="0">
                    <a:pos x="716" y="3309"/>
                  </a:cxn>
                  <a:cxn ang="0">
                    <a:pos x="769" y="3165"/>
                  </a:cxn>
                  <a:cxn ang="0">
                    <a:pos x="811" y="3021"/>
                  </a:cxn>
                  <a:cxn ang="0">
                    <a:pos x="841" y="2871"/>
                  </a:cxn>
                  <a:cxn ang="0">
                    <a:pos x="864" y="2727"/>
                  </a:cxn>
                  <a:cxn ang="0">
                    <a:pos x="876" y="2578"/>
                  </a:cxn>
                  <a:cxn ang="0">
                    <a:pos x="888" y="2428"/>
                  </a:cxn>
                  <a:cxn ang="0">
                    <a:pos x="894" y="2278"/>
                  </a:cxn>
                  <a:cxn ang="0">
                    <a:pos x="888" y="2128"/>
                  </a:cxn>
                  <a:cxn ang="0">
                    <a:pos x="888" y="2128"/>
                  </a:cxn>
                </a:cxnLst>
                <a:rect l="txL" t="txT" r="txR" b="tx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9" name="未知"/>
              <p:cNvSpPr/>
              <p:nvPr userDrawn="1"/>
            </p:nvSpPr>
            <p:spPr>
              <a:xfrm>
                <a:off x="2111" y="0"/>
                <a:ext cx="150" cy="4316"/>
              </a:xfrm>
              <a:custGeom>
                <a:avLst/>
                <a:gdLst>
                  <a:gd name="txL" fmla="*/ 0 w 149"/>
                  <a:gd name="txT" fmla="*/ 0 h 4316"/>
                  <a:gd name="txR" fmla="*/ 149 w 149"/>
                  <a:gd name="txB" fmla="*/ 4316 h 4316"/>
                </a:gdLst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88" y="791"/>
                  </a:cxn>
                  <a:cxn ang="0">
                    <a:pos x="94" y="671"/>
                  </a:cxn>
                  <a:cxn ang="0">
                    <a:pos x="106" y="557"/>
                  </a:cxn>
                  <a:cxn ang="0">
                    <a:pos x="118" y="444"/>
                  </a:cxn>
                  <a:cxn ang="0">
                    <a:pos x="124" y="342"/>
                  </a:cxn>
                  <a:cxn ang="0">
                    <a:pos x="136" y="246"/>
                  </a:cxn>
                  <a:cxn ang="0">
                    <a:pos x="142" y="156"/>
                  </a:cxn>
                  <a:cxn ang="0">
                    <a:pos x="154" y="72"/>
                  </a:cxn>
                  <a:cxn ang="0">
                    <a:pos x="160" y="0"/>
                  </a:cxn>
                  <a:cxn ang="0">
                    <a:pos x="148" y="0"/>
                  </a:cxn>
                  <a:cxn ang="0">
                    <a:pos x="142" y="72"/>
                  </a:cxn>
                  <a:cxn ang="0">
                    <a:pos x="130" y="156"/>
                  </a:cxn>
                  <a:cxn ang="0">
                    <a:pos x="124" y="246"/>
                  </a:cxn>
                  <a:cxn ang="0">
                    <a:pos x="112" y="342"/>
                  </a:cxn>
                  <a:cxn ang="0">
                    <a:pos x="106" y="444"/>
                  </a:cxn>
                  <a:cxn ang="0">
                    <a:pos x="94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100" y="4058"/>
                  </a:cxn>
                  <a:cxn ang="0">
                    <a:pos x="136" y="4316"/>
                  </a:cxn>
                  <a:cxn ang="0">
                    <a:pos x="148" y="4316"/>
                  </a:cxn>
                  <a:cxn ang="0">
                    <a:pos x="112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txL" t="txT" r="txR" b="tx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0" name="未知"/>
              <p:cNvSpPr/>
              <p:nvPr userDrawn="1"/>
            </p:nvSpPr>
            <p:spPr>
              <a:xfrm>
                <a:off x="1679" y="0"/>
                <a:ext cx="300" cy="4316"/>
              </a:xfrm>
              <a:custGeom>
                <a:avLst/>
                <a:gdLst>
                  <a:gd name="txL" fmla="*/ 0 w 299"/>
                  <a:gd name="txT" fmla="*/ 0 h 4316"/>
                  <a:gd name="txR" fmla="*/ 299 w 299"/>
                  <a:gd name="txB" fmla="*/ 4316 h 4316"/>
                </a:gdLst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73" y="641"/>
                  </a:cxn>
                  <a:cxn ang="0">
                    <a:pos x="220" y="408"/>
                  </a:cxn>
                  <a:cxn ang="0">
                    <a:pos x="262" y="192"/>
                  </a:cxn>
                  <a:cxn ang="0">
                    <a:pos x="310" y="0"/>
                  </a:cxn>
                  <a:cxn ang="0">
                    <a:pos x="298" y="0"/>
                  </a:cxn>
                  <a:cxn ang="0">
                    <a:pos x="250" y="192"/>
                  </a:cxn>
                  <a:cxn ang="0">
                    <a:pos x="209" y="408"/>
                  </a:cxn>
                  <a:cxn ang="0">
                    <a:pos x="167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14" y="4064"/>
                  </a:cxn>
                  <a:cxn ang="0">
                    <a:pos x="286" y="4316"/>
                  </a:cxn>
                  <a:cxn ang="0">
                    <a:pos x="298" y="4316"/>
                  </a:cxn>
                  <a:cxn ang="0">
                    <a:pos x="226" y="4064"/>
                  </a:cxn>
                  <a:cxn ang="0">
                    <a:pos x="167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txL" t="txT" r="txR" b="tx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1" name="未知"/>
              <p:cNvSpPr/>
              <p:nvPr userDrawn="1"/>
            </p:nvSpPr>
            <p:spPr>
              <a:xfrm>
                <a:off x="1278" y="0"/>
                <a:ext cx="425" cy="4316"/>
              </a:xfrm>
              <a:custGeom>
                <a:avLst/>
                <a:gdLst>
                  <a:gd name="txL" fmla="*/ 0 w 424"/>
                  <a:gd name="txT" fmla="*/ 0 h 4316"/>
                  <a:gd name="txR" fmla="*/ 424 w 424"/>
                  <a:gd name="txB" fmla="*/ 4316 h 4316"/>
                </a:gdLst>
                <a:ahLst/>
                <a:cxnLst>
                  <a:cxn ang="0">
                    <a:pos x="435" y="0"/>
                  </a:cxn>
                  <a:cxn ang="0">
                    <a:pos x="423" y="0"/>
                  </a:cxn>
                  <a:cxn ang="0">
                    <a:pos x="327" y="222"/>
                  </a:cxn>
                  <a:cxn ang="0">
                    <a:pos x="250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80" y="4058"/>
                  </a:cxn>
                  <a:cxn ang="0">
                    <a:pos x="357" y="4316"/>
                  </a:cxn>
                  <a:cxn ang="0">
                    <a:pos x="369" y="4316"/>
                  </a:cxn>
                  <a:cxn ang="0">
                    <a:pos x="292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56" y="462"/>
                  </a:cxn>
                  <a:cxn ang="0">
                    <a:pos x="339" y="222"/>
                  </a:cxn>
                  <a:cxn ang="0">
                    <a:pos x="435" y="0"/>
                  </a:cxn>
                  <a:cxn ang="0">
                    <a:pos x="435" y="0"/>
                  </a:cxn>
                </a:cxnLst>
                <a:rect l="txL" t="txT" r="txR" b="tx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未知"/>
              <p:cNvSpPr/>
              <p:nvPr userDrawn="1"/>
            </p:nvSpPr>
            <p:spPr>
              <a:xfrm>
                <a:off x="840" y="0"/>
                <a:ext cx="575" cy="4316"/>
              </a:xfrm>
              <a:custGeom>
                <a:avLst/>
                <a:gdLst>
                  <a:gd name="txL" fmla="*/ 0 w 574"/>
                  <a:gd name="txT" fmla="*/ 0 h 4316"/>
                  <a:gd name="txR" fmla="*/ 574 w 574"/>
                  <a:gd name="txB" fmla="*/ 4316 h 4316"/>
                </a:gdLst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46" y="480"/>
                  </a:cxn>
                  <a:cxn ang="0">
                    <a:pos x="460" y="234"/>
                  </a:cxn>
                  <a:cxn ang="0">
                    <a:pos x="585" y="0"/>
                  </a:cxn>
                  <a:cxn ang="0">
                    <a:pos x="573" y="0"/>
                  </a:cxn>
                  <a:cxn ang="0">
                    <a:pos x="448" y="234"/>
                  </a:cxn>
                  <a:cxn ang="0">
                    <a:pos x="334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82" y="4070"/>
                  </a:cxn>
                  <a:cxn ang="0">
                    <a:pos x="495" y="4316"/>
                  </a:cxn>
                  <a:cxn ang="0">
                    <a:pos x="507" y="4316"/>
                  </a:cxn>
                  <a:cxn ang="0">
                    <a:pos x="394" y="4070"/>
                  </a:cxn>
                  <a:cxn ang="0">
                    <a:pos x="298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txL" t="txT" r="txR" b="tx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未知"/>
              <p:cNvSpPr/>
              <p:nvPr userDrawn="1"/>
            </p:nvSpPr>
            <p:spPr>
              <a:xfrm>
                <a:off x="414" y="0"/>
                <a:ext cx="737" cy="4316"/>
              </a:xfrm>
              <a:custGeom>
                <a:avLst/>
                <a:gdLst>
                  <a:gd name="txL" fmla="*/ 0 w 735"/>
                  <a:gd name="txT" fmla="*/ 0 h 4316"/>
                  <a:gd name="txR" fmla="*/ 735 w 735"/>
                  <a:gd name="txB" fmla="*/ 4316 h 4316"/>
                </a:gdLst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26" y="941"/>
                  </a:cxn>
                  <a:cxn ang="0">
                    <a:pos x="327" y="689"/>
                  </a:cxn>
                  <a:cxn ang="0">
                    <a:pos x="453" y="444"/>
                  </a:cxn>
                  <a:cxn ang="0">
                    <a:pos x="602" y="216"/>
                  </a:cxn>
                  <a:cxn ang="0">
                    <a:pos x="757" y="0"/>
                  </a:cxn>
                  <a:cxn ang="0">
                    <a:pos x="745" y="0"/>
                  </a:cxn>
                  <a:cxn ang="0">
                    <a:pos x="590" y="210"/>
                  </a:cxn>
                  <a:cxn ang="0">
                    <a:pos x="441" y="438"/>
                  </a:cxn>
                  <a:cxn ang="0">
                    <a:pos x="322" y="683"/>
                  </a:cxn>
                  <a:cxn ang="0">
                    <a:pos x="220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38" y="3573"/>
                  </a:cxn>
                  <a:cxn ang="0">
                    <a:pos x="327" y="3824"/>
                  </a:cxn>
                  <a:cxn ang="0">
                    <a:pos x="435" y="4076"/>
                  </a:cxn>
                  <a:cxn ang="0">
                    <a:pos x="558" y="4316"/>
                  </a:cxn>
                  <a:cxn ang="0">
                    <a:pos x="578" y="4316"/>
                  </a:cxn>
                  <a:cxn ang="0">
                    <a:pos x="447" y="4076"/>
                  </a:cxn>
                  <a:cxn ang="0">
                    <a:pos x="339" y="3824"/>
                  </a:cxn>
                  <a:cxn ang="0">
                    <a:pos x="250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txL" t="txT" r="txR" b="tx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" name="未知"/>
              <p:cNvSpPr/>
              <p:nvPr userDrawn="1"/>
            </p:nvSpPr>
            <p:spPr>
              <a:xfrm>
                <a:off x="0" y="0"/>
                <a:ext cx="840" cy="4316"/>
              </a:xfrm>
              <a:custGeom>
                <a:avLst/>
                <a:gdLst>
                  <a:gd name="txL" fmla="*/ 0 w 837"/>
                  <a:gd name="txT" fmla="*/ 0 h 4316"/>
                  <a:gd name="txR" fmla="*/ 837 w 837"/>
                  <a:gd name="txB" fmla="*/ 4316 h 4316"/>
                </a:gdLst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72" y="1235"/>
                  </a:cxn>
                  <a:cxn ang="0">
                    <a:pos x="262" y="995"/>
                  </a:cxn>
                  <a:cxn ang="0">
                    <a:pos x="376" y="755"/>
                  </a:cxn>
                  <a:cxn ang="0">
                    <a:pos x="518" y="510"/>
                  </a:cxn>
                  <a:cxn ang="0">
                    <a:pos x="680" y="258"/>
                  </a:cxn>
                  <a:cxn ang="0">
                    <a:pos x="774" y="132"/>
                  </a:cxn>
                  <a:cxn ang="0">
                    <a:pos x="870" y="0"/>
                  </a:cxn>
                  <a:cxn ang="0">
                    <a:pos x="858" y="0"/>
                  </a:cxn>
                  <a:cxn ang="0">
                    <a:pos x="762" y="132"/>
                  </a:cxn>
                  <a:cxn ang="0">
                    <a:pos x="662" y="258"/>
                  </a:cxn>
                  <a:cxn ang="0">
                    <a:pos x="584" y="384"/>
                  </a:cxn>
                  <a:cxn ang="0">
                    <a:pos x="506" y="510"/>
                  </a:cxn>
                  <a:cxn ang="0">
                    <a:pos x="364" y="755"/>
                  </a:cxn>
                  <a:cxn ang="0">
                    <a:pos x="250" y="995"/>
                  </a:cxn>
                  <a:cxn ang="0">
                    <a:pos x="161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61" y="3171"/>
                  </a:cxn>
                  <a:cxn ang="0">
                    <a:pos x="208" y="3321"/>
                  </a:cxn>
                  <a:cxn ang="0">
                    <a:pos x="256" y="3477"/>
                  </a:cxn>
                  <a:cxn ang="0">
                    <a:pos x="316" y="3639"/>
                  </a:cxn>
                  <a:cxn ang="0">
                    <a:pos x="376" y="3800"/>
                  </a:cxn>
                  <a:cxn ang="0">
                    <a:pos x="459" y="3968"/>
                  </a:cxn>
                  <a:cxn ang="0">
                    <a:pos x="530" y="4136"/>
                  </a:cxn>
                  <a:cxn ang="0">
                    <a:pos x="614" y="4316"/>
                  </a:cxn>
                  <a:cxn ang="0">
                    <a:pos x="626" y="4316"/>
                  </a:cxn>
                  <a:cxn ang="0">
                    <a:pos x="542" y="4136"/>
                  </a:cxn>
                  <a:cxn ang="0">
                    <a:pos x="470" y="3968"/>
                  </a:cxn>
                  <a:cxn ang="0">
                    <a:pos x="388" y="3800"/>
                  </a:cxn>
                  <a:cxn ang="0">
                    <a:pos x="328" y="3639"/>
                  </a:cxn>
                  <a:cxn ang="0">
                    <a:pos x="268" y="3477"/>
                  </a:cxn>
                  <a:cxn ang="0">
                    <a:pos x="220" y="3327"/>
                  </a:cxn>
                  <a:cxn ang="0">
                    <a:pos x="172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txL" t="txT" r="txR" b="tx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3" name="未知"/>
            <p:cNvSpPr/>
            <p:nvPr/>
          </p:nvSpPr>
          <p:spPr>
            <a:xfrm>
              <a:off x="5" y="2901"/>
              <a:ext cx="606" cy="1415"/>
            </a:xfrm>
            <a:custGeom>
              <a:avLst/>
              <a:gdLst>
                <a:gd name="txL" fmla="*/ 0 w 604"/>
                <a:gd name="txT" fmla="*/ 0 h 1415"/>
                <a:gd name="txR" fmla="*/ 604 w 604"/>
                <a:gd name="txB" fmla="*/ 1415 h 1415"/>
              </a:gdLst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72" y="576"/>
                </a:cxn>
                <a:cxn ang="0">
                  <a:pos x="238" y="744"/>
                </a:cxn>
                <a:cxn ang="0">
                  <a:pos x="316" y="917"/>
                </a:cxn>
                <a:cxn ang="0">
                  <a:pos x="400" y="1085"/>
                </a:cxn>
                <a:cxn ang="0">
                  <a:pos x="506" y="1253"/>
                </a:cxn>
                <a:cxn ang="0">
                  <a:pos x="608" y="1415"/>
                </a:cxn>
                <a:cxn ang="0">
                  <a:pos x="626" y="1415"/>
                </a:cxn>
                <a:cxn ang="0">
                  <a:pos x="518" y="1247"/>
                </a:cxn>
                <a:cxn ang="0">
                  <a:pos x="412" y="1073"/>
                </a:cxn>
                <a:cxn ang="0">
                  <a:pos x="322" y="899"/>
                </a:cxn>
                <a:cxn ang="0">
                  <a:pos x="244" y="720"/>
                </a:cxn>
                <a:cxn ang="0">
                  <a:pos x="172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txL" t="txT" r="txR" b="tx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未知"/>
            <p:cNvSpPr/>
            <p:nvPr/>
          </p:nvSpPr>
          <p:spPr>
            <a:xfrm>
              <a:off x="5" y="3890"/>
              <a:ext cx="228" cy="426"/>
            </a:xfrm>
            <a:custGeom>
              <a:avLst/>
              <a:gdLst>
                <a:gd name="txL" fmla="*/ 0 w 227"/>
                <a:gd name="txT" fmla="*/ 0 h 426"/>
                <a:gd name="txR" fmla="*/ 227 w 227"/>
                <a:gd name="txB" fmla="*/ 426 h 426"/>
              </a:gdLst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26" y="426"/>
                </a:cxn>
                <a:cxn ang="0">
                  <a:pos x="238" y="426"/>
                </a:cxn>
                <a:cxn ang="0">
                  <a:pos x="178" y="330"/>
                </a:cxn>
                <a:cxn ang="0">
                  <a:pos x="125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txL" t="txT" r="txR" b="tx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未知"/>
            <p:cNvSpPr/>
            <p:nvPr/>
          </p:nvSpPr>
          <p:spPr>
            <a:xfrm>
              <a:off x="4775" y="0"/>
              <a:ext cx="984" cy="1786"/>
            </a:xfrm>
            <a:custGeom>
              <a:avLst/>
              <a:gdLst>
                <a:gd name="txL" fmla="*/ 0 w 981"/>
                <a:gd name="txT" fmla="*/ 0 h 1786"/>
                <a:gd name="txR" fmla="*/ 981 w 981"/>
                <a:gd name="txB" fmla="*/ 1786 h 1786"/>
              </a:gdLst>
              <a:ahLst/>
              <a:cxnLst>
                <a:cxn ang="0">
                  <a:pos x="1014" y="1786"/>
                </a:cxn>
                <a:cxn ang="0">
                  <a:pos x="1014" y="1720"/>
                </a:cxn>
                <a:cxn ang="0">
                  <a:pos x="1002" y="1666"/>
                </a:cxn>
                <a:cxn ang="0">
                  <a:pos x="990" y="1613"/>
                </a:cxn>
                <a:cxn ang="0">
                  <a:pos x="954" y="1487"/>
                </a:cxn>
                <a:cxn ang="0">
                  <a:pos x="918" y="1361"/>
                </a:cxn>
                <a:cxn ang="0">
                  <a:pos x="818" y="1121"/>
                </a:cxn>
                <a:cxn ang="0">
                  <a:pos x="704" y="899"/>
                </a:cxn>
                <a:cxn ang="0">
                  <a:pos x="584" y="689"/>
                </a:cxn>
                <a:cxn ang="0">
                  <a:pos x="442" y="498"/>
                </a:cxn>
                <a:cxn ang="0">
                  <a:pos x="304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86" y="318"/>
                </a:cxn>
                <a:cxn ang="0">
                  <a:pos x="424" y="498"/>
                </a:cxn>
                <a:cxn ang="0">
                  <a:pos x="567" y="689"/>
                </a:cxn>
                <a:cxn ang="0">
                  <a:pos x="692" y="899"/>
                </a:cxn>
                <a:cxn ang="0">
                  <a:pos x="800" y="1121"/>
                </a:cxn>
                <a:cxn ang="0">
                  <a:pos x="906" y="1361"/>
                </a:cxn>
                <a:cxn ang="0">
                  <a:pos x="942" y="1487"/>
                </a:cxn>
                <a:cxn ang="0">
                  <a:pos x="978" y="1619"/>
                </a:cxn>
                <a:cxn ang="0">
                  <a:pos x="996" y="1702"/>
                </a:cxn>
                <a:cxn ang="0">
                  <a:pos x="1014" y="1786"/>
                </a:cxn>
                <a:cxn ang="0">
                  <a:pos x="1014" y="1786"/>
                </a:cxn>
              </a:cxnLst>
              <a:rect l="txL" t="txT" r="txR" b="tx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rgbClr val="0060C0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未知"/>
            <p:cNvSpPr/>
            <p:nvPr/>
          </p:nvSpPr>
          <p:spPr>
            <a:xfrm>
              <a:off x="5040" y="0"/>
              <a:ext cx="719" cy="845"/>
            </a:xfrm>
            <a:custGeom>
              <a:avLst/>
              <a:gdLst>
                <a:gd name="txL" fmla="*/ 0 w 717"/>
                <a:gd name="txT" fmla="*/ 0 h 845"/>
                <a:gd name="txR" fmla="*/ 717 w 717"/>
                <a:gd name="txB" fmla="*/ 845 h 845"/>
              </a:gdLst>
              <a:ahLst/>
              <a:cxnLst>
                <a:cxn ang="0">
                  <a:pos x="739" y="845"/>
                </a:cxn>
                <a:cxn ang="0">
                  <a:pos x="739" y="821"/>
                </a:cxn>
                <a:cxn ang="0">
                  <a:pos x="596" y="605"/>
                </a:cxn>
                <a:cxn ang="0">
                  <a:pos x="417" y="396"/>
                </a:cxn>
                <a:cxn ang="0">
                  <a:pos x="232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20" y="198"/>
                </a:cxn>
                <a:cxn ang="0">
                  <a:pos x="411" y="408"/>
                </a:cxn>
                <a:cxn ang="0">
                  <a:pos x="590" y="623"/>
                </a:cxn>
                <a:cxn ang="0">
                  <a:pos x="739" y="845"/>
                </a:cxn>
                <a:cxn ang="0">
                  <a:pos x="739" y="845"/>
                </a:cxn>
              </a:cxnLst>
              <a:rect l="txL" t="txT" r="txR" b="tx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未知"/>
            <p:cNvSpPr/>
            <p:nvPr/>
          </p:nvSpPr>
          <p:spPr>
            <a:xfrm>
              <a:off x="5351" y="0"/>
              <a:ext cx="408" cy="414"/>
            </a:xfrm>
            <a:custGeom>
              <a:avLst/>
              <a:gdLst>
                <a:gd name="txL" fmla="*/ 0 w 407"/>
                <a:gd name="txT" fmla="*/ 0 h 414"/>
                <a:gd name="txR" fmla="*/ 407 w 407"/>
                <a:gd name="txB" fmla="*/ 414 h 414"/>
              </a:gdLst>
              <a:ahLst/>
              <a:cxnLst>
                <a:cxn ang="0">
                  <a:pos x="418" y="414"/>
                </a:cxn>
                <a:cxn ang="0">
                  <a:pos x="418" y="396"/>
                </a:cxn>
                <a:cxn ang="0">
                  <a:pos x="233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27" y="204"/>
                </a:cxn>
                <a:cxn ang="0">
                  <a:pos x="418" y="414"/>
                </a:cxn>
                <a:cxn ang="0">
                  <a:pos x="418" y="414"/>
                </a:cxn>
              </a:cxnLst>
              <a:rect l="txL" t="txT" r="txR" b="tx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未知"/>
            <p:cNvSpPr/>
            <p:nvPr/>
          </p:nvSpPr>
          <p:spPr>
            <a:xfrm>
              <a:off x="5" y="0"/>
              <a:ext cx="858" cy="1409"/>
            </a:xfrm>
            <a:custGeom>
              <a:avLst/>
              <a:gdLst>
                <a:gd name="txL" fmla="*/ 0 w 855"/>
                <a:gd name="txT" fmla="*/ 0 h 1409"/>
                <a:gd name="txR" fmla="*/ 855 w 855"/>
                <a:gd name="txB" fmla="*/ 1409 h 1409"/>
              </a:gdLst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26" y="827"/>
                </a:cxn>
                <a:cxn ang="0">
                  <a:pos x="322" y="647"/>
                </a:cxn>
                <a:cxn ang="0">
                  <a:pos x="453" y="474"/>
                </a:cxn>
                <a:cxn ang="0">
                  <a:pos x="578" y="312"/>
                </a:cxn>
                <a:cxn ang="0">
                  <a:pos x="726" y="150"/>
                </a:cxn>
                <a:cxn ang="0">
                  <a:pos x="888" y="0"/>
                </a:cxn>
                <a:cxn ang="0">
                  <a:pos x="870" y="0"/>
                </a:cxn>
                <a:cxn ang="0">
                  <a:pos x="710" y="144"/>
                </a:cxn>
                <a:cxn ang="0">
                  <a:pos x="572" y="300"/>
                </a:cxn>
                <a:cxn ang="0">
                  <a:pos x="444" y="462"/>
                </a:cxn>
                <a:cxn ang="0">
                  <a:pos x="322" y="629"/>
                </a:cxn>
                <a:cxn ang="0">
                  <a:pos x="226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txL" t="txT" r="txR" b="tx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rgbClr val="0060C0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未知"/>
            <p:cNvSpPr/>
            <p:nvPr/>
          </p:nvSpPr>
          <p:spPr>
            <a:xfrm>
              <a:off x="5" y="0"/>
              <a:ext cx="588" cy="599"/>
            </a:xfrm>
            <a:custGeom>
              <a:avLst/>
              <a:gdLst>
                <a:gd name="txL" fmla="*/ 0 w 586"/>
                <a:gd name="txT" fmla="*/ 0 h 599"/>
                <a:gd name="txR" fmla="*/ 586 w 586"/>
                <a:gd name="txB" fmla="*/ 599 h 599"/>
              </a:gdLst>
              <a:ahLst/>
              <a:cxnLst>
                <a:cxn ang="0">
                  <a:pos x="608" y="0"/>
                </a:cxn>
                <a:cxn ang="0">
                  <a:pos x="590" y="0"/>
                </a:cxn>
                <a:cxn ang="0">
                  <a:pos x="418" y="132"/>
                </a:cxn>
                <a:cxn ang="0">
                  <a:pos x="268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68" y="282"/>
                </a:cxn>
                <a:cxn ang="0">
                  <a:pos x="424" y="138"/>
                </a:cxn>
                <a:cxn ang="0">
                  <a:pos x="608" y="0"/>
                </a:cxn>
                <a:cxn ang="0">
                  <a:pos x="608" y="0"/>
                </a:cxn>
              </a:cxnLst>
              <a:rect l="txL" t="txT" r="txR" b="tx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未知"/>
            <p:cNvSpPr/>
            <p:nvPr/>
          </p:nvSpPr>
          <p:spPr>
            <a:xfrm>
              <a:off x="5" y="0"/>
              <a:ext cx="270" cy="252"/>
            </a:xfrm>
            <a:custGeom>
              <a:avLst/>
              <a:gdLst>
                <a:gd name="txL" fmla="*/ 0 w 269"/>
                <a:gd name="txT" fmla="*/ 0 h 252"/>
                <a:gd name="txR" fmla="*/ 269 w 269"/>
                <a:gd name="txB" fmla="*/ 252 h 252"/>
              </a:gdLst>
              <a:ahLst/>
              <a:cxnLst>
                <a:cxn ang="0">
                  <a:pos x="280" y="0"/>
                </a:cxn>
                <a:cxn ang="0">
                  <a:pos x="262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80" y="0"/>
                </a:cxn>
                <a:cxn ang="0">
                  <a:pos x="280" y="0"/>
                </a:cxn>
              </a:cxnLst>
              <a:rect l="txL" t="txT" r="txR" b="tx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Line 28"/>
            <p:cNvSpPr/>
            <p:nvPr/>
          </p:nvSpPr>
          <p:spPr>
            <a:xfrm>
              <a:off x="0" y="2749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2" name="Line 29"/>
            <p:cNvSpPr/>
            <p:nvPr/>
          </p:nvSpPr>
          <p:spPr>
            <a:xfrm>
              <a:off x="0" y="2356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3" name="Line 30"/>
            <p:cNvSpPr/>
            <p:nvPr/>
          </p:nvSpPr>
          <p:spPr>
            <a:xfrm>
              <a:off x="0" y="3142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54" name="Group 31"/>
            <p:cNvGrpSpPr/>
            <p:nvPr/>
          </p:nvGrpSpPr>
          <p:grpSpPr>
            <a:xfrm>
              <a:off x="0" y="392"/>
              <a:ext cx="5758" cy="1571"/>
              <a:chOff x="0" y="0"/>
              <a:chExt cx="5758" cy="1571"/>
            </a:xfrm>
          </p:grpSpPr>
          <p:sp>
            <p:nvSpPr>
              <p:cNvPr id="1057" name="Line 32"/>
              <p:cNvSpPr/>
              <p:nvPr userDrawn="1"/>
            </p:nvSpPr>
            <p:spPr>
              <a:xfrm>
                <a:off x="0" y="392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8" name="Line 33"/>
              <p:cNvSpPr/>
              <p:nvPr userDrawn="1"/>
            </p:nvSpPr>
            <p:spPr>
              <a:xfrm>
                <a:off x="0" y="1571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9" name="Line 34"/>
              <p:cNvSpPr/>
              <p:nvPr userDrawn="1"/>
            </p:nvSpPr>
            <p:spPr>
              <a:xfrm>
                <a:off x="0" y="1178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0" name="Line 35"/>
              <p:cNvSpPr/>
              <p:nvPr userDrawn="1"/>
            </p:nvSpPr>
            <p:spPr>
              <a:xfrm>
                <a:off x="0" y="785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1" name="Line 36"/>
              <p:cNvSpPr/>
              <p:nvPr userDrawn="1"/>
            </p:nvSpPr>
            <p:spPr>
              <a:xfrm>
                <a:off x="0" y="0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055" name="Line 37"/>
            <p:cNvSpPr/>
            <p:nvPr/>
          </p:nvSpPr>
          <p:spPr>
            <a:xfrm>
              <a:off x="0" y="3928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6" name="Line 38"/>
            <p:cNvSpPr/>
            <p:nvPr/>
          </p:nvSpPr>
          <p:spPr>
            <a:xfrm>
              <a:off x="0" y="3535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Text Box 39"/>
          <p:cNvSpPr txBox="1">
            <a:spLocks noChangeArrowheads="1"/>
          </p:cNvSpPr>
          <p:nvPr/>
        </p:nvSpPr>
        <p:spPr bwMode="auto">
          <a:xfrm>
            <a:off x="0" y="288925"/>
            <a:ext cx="9144000" cy="1052513"/>
          </a:xfrm>
          <a:prstGeom prst="rect">
            <a:avLst/>
          </a:prstGeom>
          <a:gradFill rotWithShape="1">
            <a:gsLst>
              <a:gs pos="0">
                <a:srgbClr val="3333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" latinLnBrk="0" hangingPunct="1">
              <a:lnSpc>
                <a:spcPct val="13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28" name="Picture 40" descr="green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53525" cy="6872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41"/>
          <p:cNvSpPr>
            <a:spLocks noChangeArrowheads="1"/>
          </p:cNvSpPr>
          <p:nvPr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349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Rectangle 42"/>
          <p:cNvSpPr>
            <a:spLocks noChangeArrowheads="1"/>
          </p:cNvSpPr>
          <p:nvPr/>
        </p:nvSpPr>
        <p:spPr bwMode="auto">
          <a:xfrm>
            <a:off x="0" y="1052513"/>
            <a:ext cx="9153525" cy="73025"/>
          </a:xfrm>
          <a:prstGeom prst="rect">
            <a:avLst/>
          </a:prstGeom>
          <a:solidFill>
            <a:srgbClr val="A4CB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 flipV="1">
            <a:off x="0" y="692150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 bwMode="auto">
          <a:xfrm flipV="1">
            <a:off x="0" y="908050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 flipV="1">
            <a:off x="0" y="1052513"/>
            <a:ext cx="9126538" cy="73025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 flipV="1">
            <a:off x="0" y="6381750"/>
            <a:ext cx="9153525" cy="1524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47">
            <a:hlinkClick r:id="rId15"/>
          </p:cNvPr>
          <p:cNvSpPr>
            <a:spLocks noChangeArrowheads="1"/>
          </p:cNvSpPr>
          <p:nvPr/>
        </p:nvSpPr>
        <p:spPr bwMode="auto">
          <a:xfrm>
            <a:off x="7019925" y="6524625"/>
            <a:ext cx="2114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计算机系统与网络教学中心</a:t>
            </a:r>
          </a:p>
        </p:txBody>
      </p:sp>
      <p:sp>
        <p:nvSpPr>
          <p:cNvPr id="10" name="Text Box 48">
            <a:hlinkClick r:id="rId15"/>
          </p:cNvPr>
          <p:cNvSpPr txBox="1">
            <a:spLocks noChangeArrowheads="1"/>
          </p:cNvSpPr>
          <p:nvPr/>
        </p:nvSpPr>
        <p:spPr bwMode="auto">
          <a:xfrm>
            <a:off x="85725" y="6615113"/>
            <a:ext cx="1993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Copyright </a:t>
            </a: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+mn-cs"/>
              </a:rPr>
              <a:t>©</a:t>
            </a: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by </a:t>
            </a:r>
            <a:r>
              <a:rPr kumimoji="0" lang="zh-CN" alt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LIPENG</a:t>
            </a: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 All rights reserved.</a:t>
            </a:r>
          </a:p>
        </p:txBody>
      </p:sp>
      <p:sp>
        <p:nvSpPr>
          <p:cNvPr id="1037" name="Rectangle 4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38" name="Rectangle 50"/>
          <p:cNvSpPr>
            <a:spLocks noGrp="1"/>
          </p:cNvSpPr>
          <p:nvPr>
            <p:ph type="body" idx="1"/>
          </p:nvPr>
        </p:nvSpPr>
        <p:spPr>
          <a:xfrm>
            <a:off x="323850" y="1916113"/>
            <a:ext cx="8497888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een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53525" cy="6862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3933825"/>
            <a:ext cx="9144000" cy="752475"/>
          </a:xfrm>
          <a:prstGeom prst="rect">
            <a:avLst/>
          </a:prstGeom>
          <a:solidFill>
            <a:srgbClr val="349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4652963"/>
            <a:ext cx="9153525" cy="712788"/>
          </a:xfrm>
          <a:prstGeom prst="rect">
            <a:avLst/>
          </a:prstGeom>
          <a:solidFill>
            <a:srgbClr val="A4CB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5364163"/>
            <a:ext cx="9153525" cy="512763"/>
          </a:xfrm>
          <a:prstGeom prst="rect">
            <a:avLst/>
          </a:prstGeom>
          <a:solidFill>
            <a:srgbClr val="D3E6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5876925"/>
            <a:ext cx="9153525" cy="981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5" name="Rectangle 7" descr="넓은 상향 대각선"/>
          <p:cNvSpPr>
            <a:spLocks noChangeArrowheads="1"/>
          </p:cNvSpPr>
          <p:nvPr/>
        </p:nvSpPr>
        <p:spPr bwMode="auto">
          <a:xfrm>
            <a:off x="0" y="2420938"/>
            <a:ext cx="9136063" cy="647700"/>
          </a:xfrm>
          <a:prstGeom prst="rect">
            <a:avLst/>
          </a:prstGeom>
          <a:blipFill dpi="0" rotWithShape="0">
            <a:blip r:embed="rId14">
              <a:alphaModFix amt="50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2420938"/>
            <a:ext cx="9153525" cy="6477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 flipV="1">
            <a:off x="0" y="5229225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 flipV="1">
            <a:off x="0" y="2852738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 flipV="1">
            <a:off x="0" y="2276475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 flipV="1">
            <a:off x="0" y="4437063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 flipV="1">
            <a:off x="0" y="5734050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 flipV="1">
            <a:off x="0" y="3500438"/>
            <a:ext cx="9144000" cy="3603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 rot="10800000" flipV="1">
            <a:off x="0" y="3068638"/>
            <a:ext cx="9144000" cy="360363"/>
          </a:xfrm>
          <a:prstGeom prst="rect">
            <a:avLst/>
          </a:prstGeom>
          <a:gradFill rotWithShape="1">
            <a:gsLst>
              <a:gs pos="0">
                <a:srgbClr val="000000">
                  <a:alpha val="2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 flipV="1">
            <a:off x="0" y="3870325"/>
            <a:ext cx="9136063" cy="71438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 flipV="1">
            <a:off x="0" y="2420938"/>
            <a:ext cx="9144000" cy="71438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6" name="AutoShape 18" descr="9"/>
          <p:cNvSpPr>
            <a:spLocks noChangeArrowheads="1"/>
          </p:cNvSpPr>
          <p:nvPr/>
        </p:nvSpPr>
        <p:spPr bwMode="auto">
          <a:xfrm>
            <a:off x="2862263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5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7" name="AutoShape 19" descr="1"/>
          <p:cNvSpPr>
            <a:spLocks noChangeArrowheads="1"/>
          </p:cNvSpPr>
          <p:nvPr/>
        </p:nvSpPr>
        <p:spPr bwMode="auto">
          <a:xfrm>
            <a:off x="3736975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6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8" name="AutoShape 20" descr="4"/>
          <p:cNvSpPr>
            <a:spLocks noChangeArrowheads="1"/>
          </p:cNvSpPr>
          <p:nvPr/>
        </p:nvSpPr>
        <p:spPr bwMode="auto">
          <a:xfrm>
            <a:off x="4611688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7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9" name="AutoShape 21" descr="7"/>
          <p:cNvSpPr>
            <a:spLocks noChangeArrowheads="1"/>
          </p:cNvSpPr>
          <p:nvPr/>
        </p:nvSpPr>
        <p:spPr bwMode="auto">
          <a:xfrm>
            <a:off x="5486400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8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70" name="Rectangle 4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2071" name="Rectangle 50"/>
          <p:cNvSpPr>
            <a:spLocks noGrp="1"/>
          </p:cNvSpPr>
          <p:nvPr>
            <p:ph type="body" idx="1"/>
          </p:nvPr>
        </p:nvSpPr>
        <p:spPr>
          <a:xfrm>
            <a:off x="323850" y="1916113"/>
            <a:ext cx="8497888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072" name="Rectangle 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33375"/>
            <a:ext cx="8964613" cy="2303463"/>
          </a:xfrm>
          <a:effectLst>
            <a:prstShdw prst="shdw17" dist="17961" dir="13500000">
              <a:srgbClr val="1F1F99"/>
            </a:prstShdw>
          </a:effectLst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计算机通信与网络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5163" y="5949950"/>
            <a:ext cx="5614988" cy="6477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sz="20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南京邮电大学计算机学院</a:t>
            </a:r>
          </a:p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sz="20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计算机系统与网络教学中心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63600" y="4130675"/>
            <a:ext cx="7380288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66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复习提纲</a:t>
            </a:r>
          </a:p>
        </p:txBody>
      </p:sp>
    </p:spTree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</a:br>
            <a: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第三、四章 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8625" y="1484784"/>
            <a:ext cx="8499475" cy="482297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7.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10BASE-T,10BASE-F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100BASE-T,100BASE-F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BASE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的含义）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8.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掌握以太帧的三种类型（单播、多播和广播），掌握以太网交换机转发帧的三种方式和特点。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理解广域网的概念，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X.25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、帧中继和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ATM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网络中都采用虚电路服务。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</a:br>
            <a: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第三、四章样题 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0" y="1124744"/>
            <a:ext cx="9144000" cy="115212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rtl="0" eaLnBrk="1" hangingPunct="1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1.</a:t>
            </a:r>
            <a:r>
              <a:rPr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利用IEEE802.3协议局域网传送ASCII码信息“NJUPT”，若封装成MAC帧格式，</a:t>
            </a:r>
          </a:p>
          <a:p>
            <a:pPr marL="342900" indent="-342900" rtl="0" eaLnBrk="1" hangingPunct="1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   需要填充（    ）个字节。</a:t>
            </a:r>
          </a:p>
          <a:p>
            <a:pPr marL="342900" indent="-342900" rtl="0" eaLnBrk="1" hangingPunct="1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2.下列设备中，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分割广播域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的设备是（      ）。</a:t>
            </a:r>
          </a:p>
          <a:p>
            <a:pPr marL="342900" indent="-342900" rtl="0" eaLnBrk="1" hangingPunct="1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A. 集线器B. 路由器C. 交换机D. 网桥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</a:br>
            <a: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第三、四章 样题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0" y="1124744"/>
            <a:ext cx="9144000" cy="115212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rtl="0" eaLnBrk="1" hangingPunct="1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3.以下关于广域网的描述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正确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的是（     ）。</a:t>
            </a:r>
          </a:p>
          <a:p>
            <a:pPr marL="342900" indent="-342900" rtl="0" eaLnBrk="1" hangingPunct="1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A. 广域网中一般采用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平面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结构的编址方案</a:t>
            </a:r>
          </a:p>
          <a:p>
            <a:pPr marL="342900" indent="-342900" rtl="0" eaLnBrk="1" hangingPunct="1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B. X.25、帧中继、ATM都采用快速分组交换技术</a:t>
            </a:r>
          </a:p>
          <a:p>
            <a:pPr marL="342900" indent="-342900" rtl="0" eaLnBrk="1" hangingPunct="1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C. X.25、帧中继、ATM都提供虚电路服务</a:t>
            </a:r>
          </a:p>
          <a:p>
            <a:pPr marL="342900" indent="-342900" rtl="0" eaLnBrk="1" hangingPunct="1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D.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相比局域网，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广域网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的传输速率更高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</a:br>
            <a: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第三、四章 样题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1275"/>
            <a:ext cx="9144000" cy="5430084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局域网采用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CSMA/CD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协议，传输介质是长度为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1000m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长的电缆，电缆中的信号传播速度是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2×10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m/s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。若最短帧长为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1000 bit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，求出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该局域网的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最大传输速率。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4341" name="对象 3"/>
          <p:cNvGraphicFramePr>
            <a:graphicFrameLocks noChangeAspect="1"/>
          </p:cNvGraphicFramePr>
          <p:nvPr/>
        </p:nvGraphicFramePr>
        <p:xfrm>
          <a:off x="6484938" y="3553143"/>
          <a:ext cx="2659062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r:id="rId4" imgW="7302500" imgH="4711700" progId="Visio.Drawing.11">
                  <p:embed/>
                </p:oleObj>
              </mc:Choice>
              <mc:Fallback>
                <p:oleObj r:id="rId4" imgW="7302500" imgH="4711700" progId="Visio.Drawing.11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84938" y="3553143"/>
                        <a:ext cx="2659062" cy="17065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0" y="2853055"/>
            <a:ext cx="6597650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、某以太网拓扑及主机的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地址如题图所示，交换机转发表为空，输出端口无排队帧，不考虑帧校验延迟。主机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发送一个数据帧，主机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收到该数据帧后，向主机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发送一个确认帧。写出交换机的转发端口，并更新交换机的转发表。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第五、六章 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16025"/>
            <a:ext cx="8964612" cy="54006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1.会区分一个分类的IP地址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类型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P141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协议的作用及工作原理。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3.会分析IP数据报的主要字段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145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数据报分片原理与计算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142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掌握子网的划分和计算。（会计算所用的子网掩码、每个子网的子网地址、每个子网容纳的主机数、每个子网最小的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地址、最大的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地址及广播地址）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156-168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掌握路由器工作的层次和根据目的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地址进行转发数据报的过程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148, 158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第五、六章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5472113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掌握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CIDR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地址块中地址个数的计算，掌握路由的汇聚，路由最长前缀匹配。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161-162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8.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掌握ICMP的原理及其应用。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153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9.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RIP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OSPF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的基本概念（包括使用的算法名称、动态路由更新算法）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166, 169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10.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掌握实现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VPN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用到的技术（隧道技术和加密技术）</a:t>
            </a:r>
            <a:r>
              <a:rPr kumimoji="0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以及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NAT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的作用</a:t>
            </a:r>
            <a:r>
              <a:rPr kumimoji="0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189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6613"/>
            <a:ext cx="8823325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spcBef>
                <a:spcPts val="0"/>
              </a:spcBef>
              <a:buNone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11.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UDP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和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TCP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的特点。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192, 200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12.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掌握如何通过三次握手建立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TCP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的连接。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202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13. 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TCP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流量控制过程，发送窗口的取值和拥塞窗口、对方的接收窗口之间的关系 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209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第五、六章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第五、六章 样题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25563"/>
            <a:ext cx="9144000" cy="5254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1.</a:t>
            </a: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在</a:t>
            </a:r>
            <a:r>
              <a:rPr kumimoji="0" lang="en-US" altLang="zh-CN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IPv4</a:t>
            </a: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中，一个数据报总长度为</a:t>
            </a:r>
            <a:r>
              <a:rPr kumimoji="0" lang="en-US" altLang="zh-CN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3000</a:t>
            </a: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字节（固定长度的首部），现在经过</a:t>
            </a:r>
            <a:r>
              <a:rPr kumimoji="0" lang="en-US" altLang="zh-CN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MTU=1500</a:t>
            </a: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字节的网络传送，则该数据报被划分数据报片个数是</a:t>
            </a:r>
            <a:r>
              <a:rPr kumimoji="0" lang="zh-CN" altLang="en-US" sz="30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       </a:t>
            </a: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。</a:t>
            </a:r>
            <a:endParaRPr kumimoji="0" lang="en-US" altLang="zh-CN" sz="3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 A.1           B.2          C.3    	D.4</a:t>
            </a:r>
          </a:p>
          <a:p>
            <a:pPr marL="0" indent="0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2.</a:t>
            </a:r>
            <a:r>
              <a:rPr lang="en-US" altLang="zh-CN" dirty="0"/>
              <a:t> 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一个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TCP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连接总是以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1KB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的最大段长发送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TCP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段，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假如接收窗口足够大，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发送方有足够多的数据要发送。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初始的门限值</a:t>
            </a:r>
            <a:r>
              <a:rPr lang="en-US" altLang="zh-CN" sz="3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ssthresh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=16KB,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当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发送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窗口为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8KB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时发生了超时，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则此时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门限值</a:t>
            </a:r>
            <a:r>
              <a:rPr lang="en-US" altLang="zh-CN" sz="3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ssthresh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应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变为（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） 。</a:t>
            </a:r>
          </a:p>
          <a:p>
            <a:pPr marL="0" indent="0">
              <a:buNone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A. 2KB     B. 4KB        C. 8KB     D. 16KB</a:t>
            </a:r>
            <a:endParaRPr lang="zh-CN" altLang="zh-CN" sz="30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algn="just">
              <a:lnSpc>
                <a:spcPct val="80000"/>
              </a:lnSpc>
              <a:buNone/>
              <a:defRPr/>
            </a:pP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</a:br>
            <a:b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</a:br>
            <a: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第五、六章 样题</a:t>
            </a: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0638"/>
            <a:ext cx="9144000" cy="1347787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已知网络号是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192.168.60.0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要在此网络中划分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个一样大的子网，且每个子网规模尽可能的大(不允许使用全0和全1的子网)。</a:t>
            </a: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请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写出子网掩码，所有子网的子网地址和子网内的广播地址。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-108520" y="2924944"/>
            <a:ext cx="9144000" cy="20307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3850" marR="0" lvl="0" indent="-32385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19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2</a:t>
            </a:r>
            <a:r>
              <a:rPr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.168.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6</a:t>
            </a:r>
            <a:r>
              <a:rPr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0.0是C类地址，3个字节网络号，1个字节主机号。本题不可以使用全0和全1的子网，所以需要借用2个比特主机位作为子网位</a:t>
            </a:r>
            <a:r>
              <a:rPr lang="zh-CN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，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子网掩码是255.255.255.192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。子网地址则指网络号不变，主机位二进制全为0的IP地址。本题两个子网号分别为01和10，所以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第一个子网地址为192.168.60.01000000，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即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192.168.60.64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，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第二个子网地址为192.168.60.10000000，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即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192.168.60.128 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。</a:t>
            </a:r>
          </a:p>
          <a:p>
            <a:pPr marL="323850" marR="0" lvl="0" indent="-32385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广播地址则指网络号不变，主机位二进制全为1的IP地址。第一个子网广播地址为192.168.60.01111111，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即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192.168.60.127,第二个子网广播地址为192.168.60.1011111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，</a:t>
            </a:r>
            <a:r>
              <a:rPr lang="zh-CN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即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192.168.60.191 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。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     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</a:br>
            <a: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第七、八章  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70000"/>
            <a:ext cx="9144000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1.掌握域名系统的作用。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221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2.理解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应用的两个连接名称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及其各自的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作用。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227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DHCP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的全称和作用，一台计算机访问因特网需要配置的四个项目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229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lvl="0" algn="just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理解发送电子邮件的过程，掌握其中使用的应用层协议（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SMTP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MIME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POP3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）名称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230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了解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HTTP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的基本概念。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239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会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解析传输层、网络层、数据链路层的协议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报文。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掌握网络管理的五大功能。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250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</a:br>
            <a: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考试题型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0" y="1268413"/>
            <a:ext cx="8353425" cy="49672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ym typeface="+mn-ea"/>
              </a:rPr>
              <a:t>单项选择题	（</a:t>
            </a:r>
            <a:r>
              <a:rPr lang="en-US" altLang="zh-CN" sz="3200" dirty="0">
                <a:sym typeface="+mn-ea"/>
              </a:rPr>
              <a:t>10</a:t>
            </a:r>
            <a:r>
              <a:rPr lang="zh-CN" altLang="en-US" sz="3200" dirty="0">
                <a:sym typeface="+mn-ea"/>
              </a:rPr>
              <a:t>题，</a:t>
            </a:r>
            <a:r>
              <a:rPr lang="en-US" altLang="zh-CN" sz="3200" dirty="0">
                <a:sym typeface="+mn-ea"/>
              </a:rPr>
              <a:t>20</a:t>
            </a:r>
            <a:r>
              <a:rPr lang="zh-CN" altLang="en-US" sz="3200" dirty="0">
                <a:sym typeface="+mn-ea"/>
              </a:rPr>
              <a:t>分）</a:t>
            </a:r>
            <a:endParaRPr lang="zh-CN" altLang="en-US" sz="32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ym typeface="+mn-ea"/>
              </a:rPr>
              <a:t>填空题		（1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空，1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分）</a:t>
            </a:r>
            <a:endParaRPr lang="zh-CN" altLang="en-US" sz="32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/>
              <a:t>简答题	</a:t>
            </a:r>
            <a:r>
              <a:rPr lang="en-US" altLang="zh-CN" sz="3200" dirty="0"/>
              <a:t>	</a:t>
            </a:r>
            <a:r>
              <a:rPr lang="zh-CN" altLang="en-US" sz="3200" dirty="0"/>
              <a:t>（  </a:t>
            </a:r>
            <a:r>
              <a:rPr lang="en-US" altLang="zh-CN" sz="3200" dirty="0"/>
              <a:t>5</a:t>
            </a:r>
            <a:r>
              <a:rPr lang="zh-CN" altLang="en-US" sz="3200" dirty="0"/>
              <a:t>题，</a:t>
            </a:r>
            <a:r>
              <a:rPr lang="en-US" altLang="zh-CN" sz="3200" dirty="0"/>
              <a:t>30</a:t>
            </a:r>
            <a:r>
              <a:rPr lang="zh-CN" altLang="en-US" sz="3200" dirty="0"/>
              <a:t>分）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/>
              <a:t>综合应用题	（  </a:t>
            </a:r>
            <a:r>
              <a:rPr lang="en-US" altLang="zh-CN" sz="3200" dirty="0"/>
              <a:t>4</a:t>
            </a:r>
            <a:r>
              <a:rPr lang="zh-CN" altLang="en-US" sz="3200" dirty="0"/>
              <a:t>题，</a:t>
            </a:r>
            <a:r>
              <a:rPr lang="en-US" altLang="zh-CN" sz="3200" dirty="0"/>
              <a:t>35</a:t>
            </a:r>
            <a:r>
              <a:rPr lang="zh-CN" altLang="en-US" sz="3200" dirty="0"/>
              <a:t>分）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/>
              <a:t>注</a:t>
            </a:r>
            <a:r>
              <a:rPr lang="en-US" altLang="zh-CN" sz="3200" dirty="0"/>
              <a:t>1</a:t>
            </a:r>
            <a:r>
              <a:rPr lang="zh-CN" altLang="en-US" sz="3200" dirty="0"/>
              <a:t>：试卷中包含一张附录，包括以太网</a:t>
            </a:r>
            <a:r>
              <a:rPr lang="en-US" altLang="zh-CN" sz="3200" dirty="0"/>
              <a:t>MAC</a:t>
            </a:r>
            <a:r>
              <a:rPr lang="zh-CN" altLang="en-US" sz="3200" dirty="0"/>
              <a:t>帧结构、</a:t>
            </a:r>
            <a:r>
              <a:rPr lang="en-US" altLang="zh-CN" sz="3200" dirty="0"/>
              <a:t>IP</a:t>
            </a:r>
            <a:r>
              <a:rPr lang="zh-CN" altLang="en-US" sz="3200" dirty="0"/>
              <a:t>v</a:t>
            </a:r>
            <a:r>
              <a:rPr lang="en-US" altLang="zh-CN" sz="3200" dirty="0"/>
              <a:t>4</a:t>
            </a:r>
            <a:r>
              <a:rPr lang="zh-CN" altLang="en-US" sz="3200" dirty="0"/>
              <a:t>数据报格式、</a:t>
            </a:r>
            <a:r>
              <a:rPr lang="en-US" altLang="zh-CN" sz="3200" dirty="0"/>
              <a:t>UDP</a:t>
            </a:r>
            <a:r>
              <a:rPr lang="zh-CN" altLang="en-US" sz="3200" dirty="0"/>
              <a:t>以及</a:t>
            </a:r>
            <a:r>
              <a:rPr lang="en-US" altLang="zh-CN" sz="3200" dirty="0"/>
              <a:t>TCP</a:t>
            </a:r>
            <a:r>
              <a:rPr lang="zh-CN" altLang="en-US" sz="3200" dirty="0"/>
              <a:t>报文段格式，但要求大家掌握其各个字段的含义。</a:t>
            </a:r>
            <a:r>
              <a:rPr lang="zh-CN" altLang="en-US" sz="3200" dirty="0">
                <a:solidFill>
                  <a:srgbClr val="FFC000"/>
                </a:solidFill>
              </a:rPr>
              <a:t>注</a:t>
            </a:r>
            <a:r>
              <a:rPr lang="en-US" altLang="zh-CN" sz="3200" dirty="0">
                <a:solidFill>
                  <a:srgbClr val="FFC000"/>
                </a:solidFill>
              </a:rPr>
              <a:t>2</a:t>
            </a:r>
            <a:r>
              <a:rPr lang="zh-CN" altLang="en-US" sz="3200" dirty="0">
                <a:solidFill>
                  <a:srgbClr val="FFC000"/>
                </a:solidFill>
              </a:rPr>
              <a:t>：样题为期末考试的参考题型。章节编号按照课件上的编号。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32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</a:br>
            <a: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第七、八章 样题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9144000" cy="5399087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域名系统的功能是实现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的解析。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上网时通常需要配置哪四项参数？当自动获取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地址时，使用的是什么协议？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使用两条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TCP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连接来完成文件传输，即控制连接和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连接。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</a:br>
            <a: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第七、八章 样题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9144000" cy="5399087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Wireshark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采集到一个数据帧，内容如下图所示（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进制表示），请回答：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(1)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源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地址和目的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地址分别是多少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？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(2)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源站和目的站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IP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地址分别是什么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(3)IP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数据报的协议字段是多少，表示什么协议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(4)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该报文来自什么应用层协议？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388" y="2279015"/>
          <a:ext cx="8785225" cy="1765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633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f0 1f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67 52 a7 00 19  e0 38 12 e4 08 00 45 00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0010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34 00 00 40 00 3b 06  0b 76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77 e0 c9 c0 a8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0020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c8 64 00 50 c5 74 13 0b  52 0c 53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d8 8c 80 12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0030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16 d0 cc 7f 00 00 02 04  05 b4 01 01 04 02 01 03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</a:br>
            <a: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第七、八章 样题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07950" y="1198563"/>
            <a:ext cx="9251950" cy="5399087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5.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使用</a:t>
            </a:r>
            <a:r>
              <a:rPr lang="en-US" altLang="zh-CN" sz="3200" noProof="0" dirty="0" err="1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Wireshark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采集到一个数据帧，内容如下图所示（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16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进制表示），请回答：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None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(1)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源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MAC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地址和目的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MAC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地址分别是多少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？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None/>
              <a:defRPr/>
            </a:pP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(2)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源站和目的站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IP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地址分别是什么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None/>
              <a:defRPr/>
            </a:pP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(3)IP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数据报的协议字段是多少，表示什么协议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?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None/>
              <a:defRPr/>
            </a:pP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(4)</a:t>
            </a:r>
            <a:r>
              <a:rPr lang="zh-CN" altLang="zh-CN" sz="32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该报文来自什么应用层协议？</a:t>
            </a:r>
            <a:r>
              <a:rPr lang="zh-CN" altLang="en-US" sz="32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实现什么功能？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387" y="2266315"/>
          <a:ext cx="878522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f0 1f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67 52 a7 00 19  e0 38 12 e4 08 00 4</a:t>
                      </a:r>
                      <a:r>
                        <a:rPr lang="en-US" sz="2400" kern="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0010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00 34 00 00 40 00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3b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06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0b 76 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77 e0 c9 c0 a8 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0020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c8 64 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c5 74 13 0b  52 0c 53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d8 8c 80 12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0030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16 d0 cc 7f 00 00 02 04  05 b4 01 01 04 02 01 03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圆角矩形标注 5"/>
          <p:cNvSpPr/>
          <p:nvPr/>
        </p:nvSpPr>
        <p:spPr bwMode="auto">
          <a:xfrm>
            <a:off x="315595" y="1075690"/>
            <a:ext cx="1744980" cy="916940"/>
          </a:xfrm>
          <a:prstGeom prst="wedgeRoundRectCallout">
            <a:avLst>
              <a:gd name="adj1" fmla="val 51673"/>
              <a:gd name="adj2" fmla="val 89404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目的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MAC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2689225" y="2522220"/>
            <a:ext cx="1694815" cy="576580"/>
          </a:xfrm>
          <a:prstGeom prst="wedgeRoundRectCallout">
            <a:avLst>
              <a:gd name="adj1" fmla="val 68846"/>
              <a:gd name="adj2" fmla="val 39096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协议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TCP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4787900" y="3322003"/>
            <a:ext cx="1871663" cy="576263"/>
          </a:xfrm>
          <a:prstGeom prst="wedgeRoundRectCallout">
            <a:avLst>
              <a:gd name="adj1" fmla="val 60141"/>
              <a:gd name="adj2" fmla="val -78017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源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6965950" y="3412490"/>
            <a:ext cx="2070100" cy="574675"/>
          </a:xfrm>
          <a:prstGeom prst="wedgeRoundRectCallout">
            <a:avLst>
              <a:gd name="adj1" fmla="val 7297"/>
              <a:gd name="adj2" fmla="val -98834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目的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</a:p>
        </p:txBody>
      </p:sp>
      <p:sp>
        <p:nvSpPr>
          <p:cNvPr id="3" name="矩形 2"/>
          <p:cNvSpPr/>
          <p:nvPr/>
        </p:nvSpPr>
        <p:spPr>
          <a:xfrm>
            <a:off x="1403350" y="2350770"/>
            <a:ext cx="269557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3289935" y="1075690"/>
            <a:ext cx="1581150" cy="835025"/>
          </a:xfrm>
          <a:prstGeom prst="wedgeRoundRectCallout">
            <a:avLst>
              <a:gd name="adj1" fmla="val 64362"/>
              <a:gd name="adj2" fmla="val 104380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MAC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</a:p>
        </p:txBody>
      </p:sp>
      <p:sp>
        <p:nvSpPr>
          <p:cNvPr id="10" name="矩形 9"/>
          <p:cNvSpPr/>
          <p:nvPr/>
        </p:nvSpPr>
        <p:spPr>
          <a:xfrm>
            <a:off x="4191635" y="2384425"/>
            <a:ext cx="2774950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6320" y="2820670"/>
            <a:ext cx="180022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69250" y="2833370"/>
            <a:ext cx="99631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89050" y="3286125"/>
            <a:ext cx="99631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圆角矩形标注 13"/>
          <p:cNvSpPr/>
          <p:nvPr/>
        </p:nvSpPr>
        <p:spPr bwMode="auto">
          <a:xfrm>
            <a:off x="2689225" y="3898900"/>
            <a:ext cx="1694815" cy="576580"/>
          </a:xfrm>
          <a:prstGeom prst="wedgeRoundRectCallout">
            <a:avLst>
              <a:gd name="adj1" fmla="val -39171"/>
              <a:gd name="adj2" fmla="val -105396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HTTP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3" grpId="0" bldLvl="0" animBg="1"/>
      <p:bldP spid="5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15900" y="1773238"/>
            <a:ext cx="87487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祝大家期末考试顺利!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81100" y="4437063"/>
            <a:ext cx="6781800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南京邮电大学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-201</a:t>
            </a:r>
            <a:r>
              <a:rPr lang="en-US" altLang="zh-CN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cs typeface="+mn-cs"/>
              </a:rPr>
              <a:t>8.6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sz="4000" noProof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第一章  </a:t>
            </a:r>
            <a:r>
              <a:rPr kumimoji="0" lang="zh-CN" sz="4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96752"/>
            <a:ext cx="9144000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1.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掌握计算机网络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在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逻辑上的组成（</a:t>
            </a:r>
            <a:r>
              <a:rPr lang="zh-CN" altLang="en-US" sz="32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通信子网和终端系统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）。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2.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掌握协议的概念以及协议三要素。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3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掌握网络体系结构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基本概念，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OSI/RM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七个层次的名称（按照顺序）和主要功能。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理解下三层传输的基本单位。如：物理层（比特）、数据链路层（帧）、网络层（分组）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5.掌握TCP/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IP体系结构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中的分层（四层）。能够区分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一些主要的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协议位于的层次。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第一章 样题</a:t>
            </a: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340768"/>
            <a:ext cx="9143999" cy="46085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计算机网络按照网络的作用范围进行分类，可以分为因特网、广域网、城域网、</a:t>
            </a:r>
            <a:r>
              <a:rPr 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_____</a:t>
            </a:r>
            <a:r>
              <a:rPr lang="zh-CN" alt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 和个人区域网。</a:t>
            </a: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2</a:t>
            </a:r>
            <a:r>
              <a:rPr lang="zh-CN" alt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、下列不属于通信子网的是（    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A.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网桥　  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路由器　　　 </a:t>
            </a: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C.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集线器　　  	   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D. PC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机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、网络协议由语法、语义和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_______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三个要素组成。</a:t>
            </a:r>
          </a:p>
          <a:p>
            <a:pPr marL="685800" indent="-685800" algn="just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TCP/IP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模型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中，支持进程间端到端传送服务的是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685800" indent="-685800" algn="just"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）。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A.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传输层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		B.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应用层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C.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会话层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         D.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网络层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066800" marR="0" lvl="1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</a:br>
            <a: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第二章 数据通信技术基础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1438"/>
            <a:ext cx="9144000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掌握传信速率、传码速率（波特率）、发送时延、传播时延、误码率的计算。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掌握两种信道容量的计算。（香农公式和奈氏准则）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了解常用的有线传输介质名称及其应用。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掌握曼彻斯特和差分曼彻斯特编码的规则。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掌握四种多路复用技术的名称及其应用。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掌握三种基本的数据交换技术名称和特点。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</a:br>
            <a: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第二章 数据通信技术基础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1438"/>
            <a:ext cx="9144000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7.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理解汉明码的基本概念和编码规则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8. </a:t>
            </a:r>
            <a:r>
              <a:rPr lang="zh-CN" altLang="en-US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掌握</a:t>
            </a:r>
            <a:r>
              <a:rPr lang="en-US" alt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CRC</a:t>
            </a:r>
            <a:r>
              <a:rPr lang="zh-CN" altLang="en-US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编码的计算方法以及接收方的差错检测过程。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</a:br>
            <a: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第二章 样题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8563"/>
            <a:ext cx="9144000" cy="5470797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、若码元周期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T=2×10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秒，且传送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电平信号，则传码速率为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  传信速率为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b/s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一个带宽为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4kHz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的理想低通信道，若一个码元携带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 bit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的信息量，则最高信息传送速率为 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kb/s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A. 6            B. 12          	C. 24           	D. 48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、汉明码能够纠正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___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位差错，若汉明码的信息位长度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，则监督位至少为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_____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位，编码效率是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_____%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、已知待传送的数据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M=10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，若采用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技术进行检错，生成多项式为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+x+1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，则循环冗余码为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。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、传统的固定电话网采用的多路复用技术是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_________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、以太网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10Base2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使用的传输介质是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________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</a:br>
            <a: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第三、四章 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1438"/>
            <a:ext cx="9144000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了解数据链路层的基本功能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2.  </a:t>
            </a:r>
            <a:r>
              <a:rPr lang="zh-CN" altLang="en-US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掌握流量控制的概念，掌握并比较几种常用的流量控制方法（停止等待协议，连续</a:t>
            </a:r>
            <a:r>
              <a:rPr lang="en-US" alt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ARQ</a:t>
            </a:r>
            <a:r>
              <a:rPr lang="zh-CN" altLang="en-US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协议和选择</a:t>
            </a:r>
            <a:r>
              <a:rPr lang="en-US" alt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ARQ</a:t>
            </a:r>
            <a:r>
              <a:rPr lang="zh-CN" altLang="en-US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协议）的基本思想，掌握这三种方法对应的发送窗口、接收窗口尺寸的取值范围。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 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HDLC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协议和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PPP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协议中保证数据透明传输的方法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95630" y="26035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</a:br>
            <a:r>
              <a:rPr lang="zh-CN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第三、四章 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1185863"/>
            <a:ext cx="8499475" cy="5541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掌握CSMA/CD协议的相关知识。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（包括其工作原理、争用期的概念及计算、最短帧长的计算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.掌握一个有效的以太网帧的帧长范围（最长和最短帧长）。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掌握集线器和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网桥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工作的层次和特点、平均带宽的计算、冲突域和广播域的分割情况，</a:t>
            </a:r>
            <a:r>
              <a:rPr lang="zh-CN" altLang="en-US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Arial" panose="020B0604020202020204" pitchFamily="34" charset="0"/>
              </a:rPr>
              <a:t>掌握网桥转发帧的过程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Globe">
  <a:themeElements>
    <a:clrScheme name="1_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1_Glob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1732</Words>
  <Application>Microsoft Office PowerPoint</Application>
  <PresentationFormat>全屏显示(4:3)</PresentationFormat>
  <Paragraphs>159</Paragraphs>
  <Slides>23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Gulim</vt:lpstr>
      <vt:lpstr>黑体</vt:lpstr>
      <vt:lpstr>宋体</vt:lpstr>
      <vt:lpstr>Arial</vt:lpstr>
      <vt:lpstr>Calibri</vt:lpstr>
      <vt:lpstr>Times New Roman</vt:lpstr>
      <vt:lpstr>Verdana</vt:lpstr>
      <vt:lpstr>Wingdings</vt:lpstr>
      <vt:lpstr>Globe</vt:lpstr>
      <vt:lpstr>1_Globe</vt:lpstr>
      <vt:lpstr>Visio.Drawing.11</vt:lpstr>
      <vt:lpstr>计算机通信与网络 </vt:lpstr>
      <vt:lpstr> 考试题型                                                                                                                         </vt:lpstr>
      <vt:lpstr>第一章   </vt:lpstr>
      <vt:lpstr>   第一章 样题                                                                                                </vt:lpstr>
      <vt:lpstr> 第二章 数据通信技术基础                                                                                                               </vt:lpstr>
      <vt:lpstr> 第二章 数据通信技术基础                                                                                                               </vt:lpstr>
      <vt:lpstr> 第二章 样题                                                                                                                         </vt:lpstr>
      <vt:lpstr> 第三、四章                                                                                                                </vt:lpstr>
      <vt:lpstr> 第三、四章                                                                                                              </vt:lpstr>
      <vt:lpstr> 第三、四章                                                                                                                         </vt:lpstr>
      <vt:lpstr> 第三、四章样题                                                                                                                          </vt:lpstr>
      <vt:lpstr> 第三、四章 样题                                                                                                                         </vt:lpstr>
      <vt:lpstr> 第三、四章 样题                                                                                                                         </vt:lpstr>
      <vt:lpstr>第五、六章                                                                                                           </vt:lpstr>
      <vt:lpstr>第五、六章                                                             </vt:lpstr>
      <vt:lpstr>PowerPoint 演示文稿</vt:lpstr>
      <vt:lpstr>第五、六章 样题                                                                                                                 </vt:lpstr>
      <vt:lpstr>  第五、六章 样题                                                                                                                          </vt:lpstr>
      <vt:lpstr> 第七、八章                                                                                                                              </vt:lpstr>
      <vt:lpstr> 第七、八章 样题                                                                                                                             </vt:lpstr>
      <vt:lpstr> 第七、八章 样题                                                                                                                          </vt:lpstr>
      <vt:lpstr> 第七、八章 样题                                                                                                                     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计算机网络总复习-2007</dc:title>
  <dc:subject>网络总复习</dc:subject>
  <dc:creator>李鹏</dc:creator>
  <dc:description>南京邮电大学_计算机通信教研室</dc:description>
  <cp:lastModifiedBy>Guo Haris</cp:lastModifiedBy>
  <cp:revision>2643</cp:revision>
  <dcterms:created xsi:type="dcterms:W3CDTF">2005-05-22T00:52:00Z</dcterms:created>
  <dcterms:modified xsi:type="dcterms:W3CDTF">2018-06-24T10:12:26Z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