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85FB-A05C-4666-ADF4-EF5735A08078}" type="datetimeFigureOut">
              <a:rPr lang="zh-CN" altLang="en-US" smtClean="0"/>
              <a:t>2016-11-16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FDCA-7E4B-406E-80EF-659AED2BB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61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85FB-A05C-4666-ADF4-EF5735A08078}" type="datetimeFigureOut">
              <a:rPr lang="zh-CN" altLang="en-US" smtClean="0"/>
              <a:t>2016-11-16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FDCA-7E4B-406E-80EF-659AED2BB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79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85FB-A05C-4666-ADF4-EF5735A08078}" type="datetimeFigureOut">
              <a:rPr lang="zh-CN" altLang="en-US" smtClean="0"/>
              <a:t>2016-11-16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FDCA-7E4B-406E-80EF-659AED2BB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653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85FB-A05C-4666-ADF4-EF5735A08078}" type="datetimeFigureOut">
              <a:rPr lang="zh-CN" altLang="en-US" smtClean="0"/>
              <a:t>2016-11-16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FDCA-7E4B-406E-80EF-659AED2BB38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6731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85FB-A05C-4666-ADF4-EF5735A08078}" type="datetimeFigureOut">
              <a:rPr lang="zh-CN" altLang="en-US" smtClean="0"/>
              <a:t>2016-11-16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FDCA-7E4B-406E-80EF-659AED2BB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26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85FB-A05C-4666-ADF4-EF5735A08078}" type="datetimeFigureOut">
              <a:rPr lang="zh-CN" altLang="en-US" smtClean="0"/>
              <a:t>2016-11-16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FDCA-7E4B-406E-80EF-659AED2BB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231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85FB-A05C-4666-ADF4-EF5735A08078}" type="datetimeFigureOut">
              <a:rPr lang="zh-CN" altLang="en-US" smtClean="0"/>
              <a:t>2016-11-16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FDCA-7E4B-406E-80EF-659AED2BB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629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85FB-A05C-4666-ADF4-EF5735A08078}" type="datetimeFigureOut">
              <a:rPr lang="zh-CN" altLang="en-US" smtClean="0"/>
              <a:t>2016-11-16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FDCA-7E4B-406E-80EF-659AED2BB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597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85FB-A05C-4666-ADF4-EF5735A08078}" type="datetimeFigureOut">
              <a:rPr lang="zh-CN" altLang="en-US" smtClean="0"/>
              <a:t>2016-11-16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FDCA-7E4B-406E-80EF-659AED2BB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43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85FB-A05C-4666-ADF4-EF5735A08078}" type="datetimeFigureOut">
              <a:rPr lang="zh-CN" altLang="en-US" smtClean="0"/>
              <a:t>2016-11-16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FDCA-7E4B-406E-80EF-659AED2BB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86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85FB-A05C-4666-ADF4-EF5735A08078}" type="datetimeFigureOut">
              <a:rPr lang="zh-CN" altLang="en-US" smtClean="0"/>
              <a:t>2016-11-16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FDCA-7E4B-406E-80EF-659AED2BB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8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85FB-A05C-4666-ADF4-EF5735A08078}" type="datetimeFigureOut">
              <a:rPr lang="zh-CN" altLang="en-US" smtClean="0"/>
              <a:t>2016-11-16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FDCA-7E4B-406E-80EF-659AED2BB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01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85FB-A05C-4666-ADF4-EF5735A08078}" type="datetimeFigureOut">
              <a:rPr lang="zh-CN" altLang="en-US" smtClean="0"/>
              <a:t>2016-11-16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FDCA-7E4B-406E-80EF-659AED2BB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89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85FB-A05C-4666-ADF4-EF5735A08078}" type="datetimeFigureOut">
              <a:rPr lang="zh-CN" altLang="en-US" smtClean="0"/>
              <a:t>2016-11-16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FDCA-7E4B-406E-80EF-659AED2BB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87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85FB-A05C-4666-ADF4-EF5735A08078}" type="datetimeFigureOut">
              <a:rPr lang="zh-CN" altLang="en-US" smtClean="0"/>
              <a:t>2016-11-16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FDCA-7E4B-406E-80EF-659AED2BB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96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85FB-A05C-4666-ADF4-EF5735A08078}" type="datetimeFigureOut">
              <a:rPr lang="zh-CN" altLang="en-US" smtClean="0"/>
              <a:t>2016-11-16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FDCA-7E4B-406E-80EF-659AED2BB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35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85FB-A05C-4666-ADF4-EF5735A08078}" type="datetimeFigureOut">
              <a:rPr lang="zh-CN" altLang="en-US" smtClean="0"/>
              <a:t>2016-11-16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FDCA-7E4B-406E-80EF-659AED2BB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3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DA685FB-A05C-4666-ADF4-EF5735A08078}" type="datetimeFigureOut">
              <a:rPr lang="zh-CN" altLang="en-US" smtClean="0"/>
              <a:t>2016-11-16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FFDCA-7E4B-406E-80EF-659AED2BB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792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江城子</a:t>
            </a:r>
            <a:r>
              <a:rPr lang="en-US" altLang="zh-CN" dirty="0" smtClean="0"/>
              <a:t>-</a:t>
            </a:r>
            <a:r>
              <a:rPr lang="zh-CN" altLang="en-US" dirty="0" smtClean="0"/>
              <a:t>悼亡妻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林泽昕，杨啸，房小普，候禹航，罗子悦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91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作者生平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3" y="1853248"/>
            <a:ext cx="7538411" cy="4547552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/>
              <a:t>苏轼（</a:t>
            </a:r>
            <a:r>
              <a:rPr lang="en-US" altLang="zh-CN" dirty="0"/>
              <a:t>1037</a:t>
            </a:r>
            <a:r>
              <a:rPr lang="zh-CN" altLang="zh-CN" dirty="0"/>
              <a:t>年</a:t>
            </a:r>
            <a:r>
              <a:rPr lang="en-US" altLang="zh-CN" dirty="0"/>
              <a:t>1</a:t>
            </a:r>
            <a:r>
              <a:rPr lang="zh-CN" altLang="zh-CN" dirty="0"/>
              <a:t>月</a:t>
            </a:r>
            <a:r>
              <a:rPr lang="en-US" altLang="zh-CN" dirty="0"/>
              <a:t>8</a:t>
            </a:r>
            <a:r>
              <a:rPr lang="zh-CN" altLang="zh-CN" dirty="0"/>
              <a:t>日</a:t>
            </a:r>
            <a:r>
              <a:rPr lang="en-US" altLang="zh-CN" dirty="0"/>
              <a:t>—1101</a:t>
            </a:r>
            <a:r>
              <a:rPr lang="zh-CN" altLang="zh-CN" dirty="0"/>
              <a:t>年</a:t>
            </a:r>
            <a:r>
              <a:rPr lang="en-US" altLang="zh-CN" dirty="0"/>
              <a:t>8</a:t>
            </a:r>
            <a:r>
              <a:rPr lang="zh-CN" altLang="zh-CN" dirty="0"/>
              <a:t>月</a:t>
            </a:r>
            <a:r>
              <a:rPr lang="en-US" altLang="zh-CN" dirty="0"/>
              <a:t>24</a:t>
            </a:r>
            <a:r>
              <a:rPr lang="zh-CN" altLang="zh-CN" dirty="0"/>
              <a:t>日），字子瞻，又字和仲，号东坡居士，世称苏东坡、苏仙。汉族，北宋眉州眉山（今属四川省眉山市）人，祖籍河北栾城，北宋著名文学家、书法家、画家。</a:t>
            </a:r>
          </a:p>
          <a:p>
            <a:r>
              <a:rPr lang="zh-CN" altLang="zh-CN" dirty="0"/>
              <a:t>嘉祐二年（</a:t>
            </a:r>
            <a:r>
              <a:rPr lang="en-US" altLang="zh-CN" dirty="0"/>
              <a:t>1057</a:t>
            </a:r>
            <a:r>
              <a:rPr lang="zh-CN" altLang="zh-CN" dirty="0"/>
              <a:t>年），苏轼进士及第。</a:t>
            </a:r>
            <a:r>
              <a:rPr lang="en-US" altLang="zh-CN" dirty="0"/>
              <a:t>宋神宗</a:t>
            </a:r>
            <a:r>
              <a:rPr lang="zh-CN" altLang="zh-CN" dirty="0"/>
              <a:t>时曾在凤翔、杭州、密州、徐州、湖州等地任职。元丰三年（</a:t>
            </a:r>
            <a:r>
              <a:rPr lang="en-US" altLang="zh-CN" dirty="0"/>
              <a:t>1080</a:t>
            </a:r>
            <a:r>
              <a:rPr lang="zh-CN" altLang="zh-CN" dirty="0"/>
              <a:t>年），因</a:t>
            </a:r>
            <a:r>
              <a:rPr lang="en-US" altLang="zh-CN" dirty="0"/>
              <a:t>“</a:t>
            </a:r>
            <a:r>
              <a:rPr lang="zh-CN" altLang="zh-CN" dirty="0"/>
              <a:t>乌台诗案</a:t>
            </a:r>
            <a:r>
              <a:rPr lang="en-US" altLang="zh-CN" dirty="0"/>
              <a:t>”</a:t>
            </a:r>
            <a:r>
              <a:rPr lang="zh-CN" altLang="zh-CN" dirty="0"/>
              <a:t>受诬陷被贬黄州任团练副使。宋哲宗即位后，曾任翰林学士、侍读学士、礼部尚书等职，并出知杭州、颍州、扬州、定州等地，晚年因新党执政被贬惠州、儋州。宋徽宗时获大赦北还，途中于常州病逝。宋高宗时追赠太师，谥号</a:t>
            </a:r>
            <a:r>
              <a:rPr lang="en-US" altLang="zh-CN" dirty="0"/>
              <a:t>“</a:t>
            </a:r>
            <a:r>
              <a:rPr lang="zh-CN" altLang="zh-CN" dirty="0"/>
              <a:t>文忠</a:t>
            </a:r>
            <a:r>
              <a:rPr lang="en-US" altLang="zh-CN" dirty="0"/>
              <a:t>”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苏轼是宋代文学最高成就的代表，并在诗、词、散文、书、画等方面取得了很高的成就。其诗题材广阔，清新豪健，善用夸张比喻，独具风格，与黄庭坚并称</a:t>
            </a:r>
            <a:r>
              <a:rPr lang="en-US" altLang="zh-CN" dirty="0"/>
              <a:t>“</a:t>
            </a:r>
            <a:r>
              <a:rPr lang="zh-CN" altLang="zh-CN" dirty="0"/>
              <a:t>苏黄</a:t>
            </a:r>
            <a:r>
              <a:rPr lang="en-US" altLang="zh-CN" dirty="0"/>
              <a:t>”</a:t>
            </a:r>
            <a:r>
              <a:rPr lang="zh-CN" altLang="zh-CN" dirty="0"/>
              <a:t>；其词开豪放一派，与辛弃疾同是豪放派代表，并称</a:t>
            </a:r>
            <a:r>
              <a:rPr lang="en-US" altLang="zh-CN" dirty="0"/>
              <a:t>“</a:t>
            </a:r>
            <a:r>
              <a:rPr lang="zh-CN" altLang="zh-CN" dirty="0"/>
              <a:t>苏辛</a:t>
            </a:r>
            <a:r>
              <a:rPr lang="en-US" altLang="zh-CN" dirty="0"/>
              <a:t>”</a:t>
            </a:r>
            <a:r>
              <a:rPr lang="zh-CN" altLang="zh-CN" dirty="0"/>
              <a:t>；其散文著述宏富，豪放自如，与欧阳修并称</a:t>
            </a:r>
            <a:r>
              <a:rPr lang="en-US" altLang="zh-CN" dirty="0"/>
              <a:t>“</a:t>
            </a:r>
            <a:r>
              <a:rPr lang="zh-CN" altLang="zh-CN" dirty="0"/>
              <a:t>欧苏</a:t>
            </a:r>
            <a:r>
              <a:rPr lang="en-US" altLang="zh-CN" dirty="0"/>
              <a:t>”</a:t>
            </a:r>
            <a:r>
              <a:rPr lang="zh-CN" altLang="zh-CN" dirty="0"/>
              <a:t>，为</a:t>
            </a:r>
            <a:r>
              <a:rPr lang="en-US" altLang="zh-CN" dirty="0"/>
              <a:t>“</a:t>
            </a:r>
            <a:r>
              <a:rPr lang="zh-CN" altLang="zh-CN" dirty="0"/>
              <a:t>唐宋八大家</a:t>
            </a:r>
            <a:r>
              <a:rPr lang="en-US" altLang="zh-CN" dirty="0"/>
              <a:t>”</a:t>
            </a:r>
            <a:r>
              <a:rPr lang="zh-CN" altLang="zh-CN" dirty="0"/>
              <a:t>之一。苏轼亦善书，为</a:t>
            </a:r>
            <a:r>
              <a:rPr lang="en-US" altLang="zh-CN" dirty="0"/>
              <a:t>“</a:t>
            </a:r>
            <a:r>
              <a:rPr lang="zh-CN" altLang="zh-CN" dirty="0"/>
              <a:t>宋四家</a:t>
            </a:r>
            <a:r>
              <a:rPr lang="en-US" altLang="zh-CN" dirty="0"/>
              <a:t>”</a:t>
            </a:r>
            <a:r>
              <a:rPr lang="zh-CN" altLang="zh-CN" dirty="0"/>
              <a:t>之一；工于画，尤擅墨竹、怪石、枯木等。有《东坡七集》、《东坡易传》、《东坡乐府》等传世。</a:t>
            </a:r>
            <a:endParaRPr lang="zh-CN" altLang="en-US" dirty="0"/>
          </a:p>
        </p:txBody>
      </p:sp>
      <p:pic>
        <p:nvPicPr>
          <p:cNvPr id="1026" name="Picture 2" descr="http://www.gscn.com.cn/pic/0/10/32/80/10328041_1725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603" y="1853248"/>
            <a:ext cx="28575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49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写作背景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作者写此词时正在密州（今山东诸城）任知州</a:t>
            </a:r>
            <a:r>
              <a:rPr lang="en-US" altLang="zh-CN" dirty="0"/>
              <a:t>,</a:t>
            </a:r>
            <a:r>
              <a:rPr lang="zh-CN" altLang="zh-CN" dirty="0"/>
              <a:t>他的妻子王弗在宋英宗治平二年（</a:t>
            </a:r>
            <a:r>
              <a:rPr lang="en-US" altLang="zh-CN" dirty="0"/>
              <a:t>1065</a:t>
            </a:r>
            <a:r>
              <a:rPr lang="zh-CN" altLang="zh-CN" dirty="0"/>
              <a:t>）死于开封</a:t>
            </a:r>
            <a:r>
              <a:rPr lang="en-US" altLang="zh-CN" dirty="0"/>
              <a:t>.</a:t>
            </a:r>
            <a:r>
              <a:rPr lang="zh-CN" altLang="zh-CN" dirty="0"/>
              <a:t>到此时（熙宁八年）为止</a:t>
            </a:r>
            <a:r>
              <a:rPr lang="en-US" altLang="zh-CN" dirty="0"/>
              <a:t>,</a:t>
            </a:r>
            <a:r>
              <a:rPr lang="zh-CN" altLang="zh-CN" dirty="0"/>
              <a:t>前后已整整十年之久了</a:t>
            </a:r>
            <a:r>
              <a:rPr lang="en-US" altLang="zh-CN" dirty="0"/>
              <a:t>.</a:t>
            </a:r>
            <a:r>
              <a:rPr lang="zh-CN" altLang="zh-CN" dirty="0"/>
              <a:t>词前小序明确指出本篇的题旨是“记梦”</a:t>
            </a:r>
            <a:r>
              <a:rPr lang="en-US" altLang="zh-CN" dirty="0"/>
              <a:t>.</a:t>
            </a:r>
            <a:r>
              <a:rPr lang="zh-CN" altLang="zh-CN" dirty="0"/>
              <a:t>然而</a:t>
            </a:r>
            <a:r>
              <a:rPr lang="en-US" altLang="zh-CN" dirty="0"/>
              <a:t>,</a:t>
            </a:r>
            <a:r>
              <a:rPr lang="zh-CN" altLang="zh-CN" dirty="0"/>
              <a:t>梦中的景象只在词的下片短暂出现</a:t>
            </a:r>
            <a:r>
              <a:rPr lang="en-US" altLang="zh-CN" dirty="0"/>
              <a:t>,</a:t>
            </a:r>
            <a:r>
              <a:rPr lang="zh-CN" altLang="zh-CN" dirty="0"/>
              <a:t>在全篇中并未居主导地位</a:t>
            </a:r>
            <a:r>
              <a:rPr lang="en-US" altLang="zh-CN" dirty="0"/>
              <a:t>.</a:t>
            </a:r>
            <a:r>
              <a:rPr lang="zh-CN" altLang="zh-CN" dirty="0"/>
              <a:t>作者之所以能进入“幽梦”之乡</a:t>
            </a:r>
            <a:r>
              <a:rPr lang="en-US" altLang="zh-CN" dirty="0"/>
              <a:t>,</a:t>
            </a:r>
            <a:r>
              <a:rPr lang="zh-CN" altLang="zh-CN" dirty="0"/>
              <a:t>并且能以词来“记梦”</a:t>
            </a:r>
            <a:r>
              <a:rPr lang="en-US" altLang="zh-CN" dirty="0"/>
              <a:t>.</a:t>
            </a:r>
            <a:r>
              <a:rPr lang="zh-CN" altLang="zh-CN" dirty="0"/>
              <a:t>完全是作者对亡妻朝思暮念、长期不能忘怀所导致的必然结果</a:t>
            </a:r>
            <a:r>
              <a:rPr lang="en-US" altLang="zh-CN" dirty="0"/>
              <a:t>.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436994"/>
              </p:ext>
            </p:extLst>
          </p:nvPr>
        </p:nvGraphicFramePr>
        <p:xfrm>
          <a:off x="1519708" y="3863663"/>
          <a:ext cx="8397024" cy="22022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7324">
                  <a:extLst>
                    <a:ext uri="{9D8B030D-6E8A-4147-A177-3AD203B41FA5}">
                      <a16:colId xmlns:a16="http://schemas.microsoft.com/office/drawing/2014/main" val="3445797744"/>
                    </a:ext>
                  </a:extLst>
                </a:gridCol>
                <a:gridCol w="7239700">
                  <a:extLst>
                    <a:ext uri="{9D8B030D-6E8A-4147-A177-3AD203B41FA5}">
                      <a16:colId xmlns:a16="http://schemas.microsoft.com/office/drawing/2014/main" val="2384959950"/>
                    </a:ext>
                  </a:extLst>
                </a:gridCol>
              </a:tblGrid>
              <a:tr h="131445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王弗（妻）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苏轼之妻，十六岁时与年方十九的苏轼成婚，婚后二人恩爱甜蜜。结婚十一年因病逝世，得年二十七。苏轼四十岁时曾作《江城子</a:t>
                      </a:r>
                      <a:r>
                        <a:rPr lang="en-US" sz="1800" kern="0" dirty="0">
                          <a:effectLst/>
                        </a:rPr>
                        <a:t>·</a:t>
                      </a:r>
                      <a:r>
                        <a:rPr lang="zh-CN" sz="1800" kern="0" dirty="0">
                          <a:effectLst/>
                        </a:rPr>
                        <a:t>乙卯正月二十日夜记梦》悼念亡妻。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13804"/>
                  </a:ext>
                </a:extLst>
              </a:tr>
              <a:tr h="887835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王闰之（妻）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王弗堂妹，王弗逝去三年后嫁给苏轼。苏轼五十八岁时逝世，得年四十六。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34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08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江城子</a:t>
            </a:r>
            <a:r>
              <a:rPr lang="en-US" altLang="zh-CN" dirty="0"/>
              <a:t>-</a:t>
            </a:r>
            <a:r>
              <a:rPr lang="zh-CN" altLang="en-US" dirty="0"/>
              <a:t>悼亡妻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4000" dirty="0"/>
              <a:t>十年生死两茫茫，不思量，自难忘。</a:t>
            </a:r>
            <a:br>
              <a:rPr lang="zh-CN" altLang="en-US" sz="4000" dirty="0"/>
            </a:br>
            <a:r>
              <a:rPr lang="zh-CN" altLang="en-US" sz="4000" dirty="0"/>
              <a:t>千里孤坟，无处话凄凉。</a:t>
            </a:r>
            <a:br>
              <a:rPr lang="zh-CN" altLang="en-US" sz="4000" dirty="0"/>
            </a:br>
            <a:r>
              <a:rPr lang="zh-CN" altLang="en-US" sz="4000" dirty="0"/>
              <a:t>纵使相逢应不识，尘满面，鬓如霜。</a:t>
            </a:r>
            <a:br>
              <a:rPr lang="zh-CN" altLang="en-US" sz="4000" dirty="0"/>
            </a:br>
            <a:r>
              <a:rPr lang="zh-CN" altLang="en-US" sz="4000" dirty="0"/>
              <a:t/>
            </a:r>
            <a:br>
              <a:rPr lang="zh-CN" altLang="en-US" sz="4000" dirty="0"/>
            </a:br>
            <a:r>
              <a:rPr lang="zh-CN" altLang="en-US" sz="4000" dirty="0"/>
              <a:t>夜来幽梦忽还乡。小轩窗，正梳妆。</a:t>
            </a:r>
            <a:br>
              <a:rPr lang="zh-CN" altLang="en-US" sz="4000" dirty="0"/>
            </a:br>
            <a:r>
              <a:rPr lang="zh-CN" altLang="en-US" sz="4000" dirty="0"/>
              <a:t>相顾无言，唯有泪千行。</a:t>
            </a:r>
            <a:br>
              <a:rPr lang="zh-CN" altLang="en-US" sz="4000" dirty="0"/>
            </a:br>
            <a:r>
              <a:rPr lang="zh-CN" altLang="en-US" sz="4000" dirty="0"/>
              <a:t>料得年年断肠处，明月夜，短松冈。</a:t>
            </a:r>
          </a:p>
        </p:txBody>
      </p:sp>
    </p:spTree>
    <p:extLst>
      <p:ext uri="{BB962C8B-B14F-4D97-AF65-F5344CB8AC3E}">
        <p14:creationId xmlns:p14="http://schemas.microsoft.com/office/powerpoint/2010/main" val="388495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诗词解释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>
                <a:solidFill>
                  <a:srgbClr val="FFFF00"/>
                </a:solidFill>
              </a:rPr>
              <a:t>生</a:t>
            </a:r>
            <a:r>
              <a:rPr lang="en-US" altLang="zh-CN" dirty="0"/>
              <a:t>,</a:t>
            </a:r>
            <a:r>
              <a:rPr lang="zh-CN" altLang="zh-CN" dirty="0"/>
              <a:t>指作者；</a:t>
            </a:r>
            <a:r>
              <a:rPr lang="zh-CN" altLang="zh-CN" dirty="0">
                <a:solidFill>
                  <a:srgbClr val="FFFF00"/>
                </a:solidFill>
              </a:rPr>
              <a:t>死</a:t>
            </a:r>
            <a:r>
              <a:rPr lang="en-US" altLang="zh-CN" dirty="0"/>
              <a:t>,</a:t>
            </a:r>
            <a:r>
              <a:rPr lang="zh-CN" altLang="zh-CN" dirty="0"/>
              <a:t>指亡妻</a:t>
            </a:r>
            <a:r>
              <a:rPr lang="en-US" altLang="zh-CN" dirty="0"/>
              <a:t>.</a:t>
            </a:r>
            <a:r>
              <a:rPr lang="zh-CN" altLang="zh-CN" dirty="0"/>
              <a:t>这说明</a:t>
            </a:r>
            <a:r>
              <a:rPr lang="en-US" altLang="zh-CN" dirty="0"/>
              <a:t>,</a:t>
            </a:r>
            <a:r>
              <a:rPr lang="zh-CN" altLang="zh-CN" dirty="0"/>
              <a:t>生者与死者两方面都在长期相互怀念</a:t>
            </a:r>
            <a:r>
              <a:rPr lang="en-US" altLang="zh-CN" dirty="0"/>
              <a:t>,</a:t>
            </a:r>
            <a:r>
              <a:rPr lang="zh-CN" altLang="zh-CN" dirty="0"/>
              <a:t>但却消息不通</a:t>
            </a:r>
            <a:r>
              <a:rPr lang="en-US" altLang="zh-CN" dirty="0"/>
              <a:t>,</a:t>
            </a:r>
            <a:r>
              <a:rPr lang="zh-CN" altLang="zh-CN" dirty="0"/>
              <a:t>音容渺茫</a:t>
            </a:r>
            <a:r>
              <a:rPr lang="zh-CN" altLang="zh-CN" dirty="0" smtClean="0"/>
              <a:t>了</a:t>
            </a:r>
            <a:endParaRPr lang="en-US" altLang="zh-CN" dirty="0" smtClean="0"/>
          </a:p>
          <a:p>
            <a:r>
              <a:rPr lang="zh-CN" altLang="zh-CN" dirty="0"/>
              <a:t>“</a:t>
            </a:r>
            <a:r>
              <a:rPr lang="zh-CN" altLang="zh-CN" dirty="0">
                <a:solidFill>
                  <a:srgbClr val="FFFF00"/>
                </a:solidFill>
              </a:rPr>
              <a:t>不思量</a:t>
            </a:r>
            <a:r>
              <a:rPr lang="zh-CN" altLang="zh-CN" dirty="0"/>
              <a:t>”</a:t>
            </a:r>
            <a:r>
              <a:rPr lang="en-US" altLang="zh-CN" dirty="0"/>
              <a:t>,</a:t>
            </a:r>
            <a:r>
              <a:rPr lang="zh-CN" altLang="zh-CN" dirty="0"/>
              <a:t>实际上是以退为进</a:t>
            </a:r>
            <a:r>
              <a:rPr lang="en-US" altLang="zh-CN" dirty="0"/>
              <a:t>,</a:t>
            </a:r>
            <a:r>
              <a:rPr lang="zh-CN" altLang="zh-CN" dirty="0"/>
              <a:t>恰好用它来表明生者“</a:t>
            </a:r>
            <a:r>
              <a:rPr lang="zh-CN" altLang="zh-CN" dirty="0">
                <a:solidFill>
                  <a:srgbClr val="FFFF00"/>
                </a:solidFill>
              </a:rPr>
              <a:t>自难忘</a:t>
            </a:r>
            <a:r>
              <a:rPr lang="zh-CN" altLang="zh-CN" dirty="0"/>
              <a:t>”这种感情的深度</a:t>
            </a:r>
            <a:r>
              <a:rPr lang="en-US" altLang="zh-CN" dirty="0" smtClean="0"/>
              <a:t>.</a:t>
            </a:r>
          </a:p>
          <a:p>
            <a:r>
              <a:rPr lang="zh-CN" altLang="zh-CN" dirty="0"/>
              <a:t>王氏死后葬于苏轼故乡眉山</a:t>
            </a:r>
            <a:r>
              <a:rPr lang="en-US" altLang="zh-CN" dirty="0"/>
              <a:t>,</a:t>
            </a:r>
            <a:r>
              <a:rPr lang="zh-CN" altLang="zh-CN" dirty="0"/>
              <a:t>所以自然要出现“</a:t>
            </a:r>
            <a:r>
              <a:rPr lang="zh-CN" altLang="zh-CN" dirty="0">
                <a:solidFill>
                  <a:srgbClr val="FFFF00"/>
                </a:solidFill>
              </a:rPr>
              <a:t>千里孤坟</a:t>
            </a:r>
            <a:r>
              <a:rPr lang="zh-CN" altLang="zh-CN" dirty="0"/>
              <a:t>”</a:t>
            </a:r>
            <a:r>
              <a:rPr lang="en-US" altLang="zh-CN" dirty="0"/>
              <a:t>,</a:t>
            </a:r>
            <a:r>
              <a:rPr lang="zh-CN" altLang="zh-CN" dirty="0"/>
              <a:t>两地睽隔的后果</a:t>
            </a:r>
            <a:r>
              <a:rPr lang="en-US" altLang="zh-CN" dirty="0"/>
              <a:t>,</a:t>
            </a:r>
            <a:r>
              <a:rPr lang="zh-CN" altLang="zh-CN" dirty="0"/>
              <a:t>作者连到坟前奠祭的时机也难以</a:t>
            </a:r>
            <a:r>
              <a:rPr lang="zh-CN" altLang="zh-CN" dirty="0" smtClean="0"/>
              <a:t>得到</a:t>
            </a:r>
            <a:endParaRPr lang="en-US" altLang="zh-CN" dirty="0" smtClean="0"/>
          </a:p>
          <a:p>
            <a:r>
              <a:rPr lang="zh-CN" altLang="zh-CN" dirty="0"/>
              <a:t>“</a:t>
            </a:r>
            <a:r>
              <a:rPr lang="zh-CN" altLang="zh-CN" dirty="0">
                <a:solidFill>
                  <a:srgbClr val="FFFF00"/>
                </a:solidFill>
              </a:rPr>
              <a:t>夜来幽梦忽还乡</a:t>
            </a:r>
            <a:r>
              <a:rPr lang="zh-CN" altLang="zh-CN" dirty="0"/>
              <a:t>”</a:t>
            </a:r>
            <a:r>
              <a:rPr lang="en-US" altLang="zh-CN" dirty="0"/>
              <a:t>.</a:t>
            </a:r>
            <a:r>
              <a:rPr lang="zh-CN" altLang="zh-CN" dirty="0"/>
              <a:t>就全词来讲</a:t>
            </a:r>
            <a:r>
              <a:rPr lang="en-US" altLang="zh-CN" dirty="0"/>
              <a:t>.</a:t>
            </a:r>
            <a:r>
              <a:rPr lang="zh-CN" altLang="zh-CN" dirty="0"/>
              <a:t>本篇的确是真情郁勃</a:t>
            </a:r>
            <a:r>
              <a:rPr lang="en-US" altLang="zh-CN" dirty="0"/>
              <a:t>,</a:t>
            </a:r>
            <a:r>
              <a:rPr lang="zh-CN" altLang="zh-CN" dirty="0"/>
              <a:t>句句沉痛</a:t>
            </a:r>
            <a:r>
              <a:rPr lang="en-US" altLang="zh-CN" dirty="0"/>
              <a:t>,</a:t>
            </a:r>
            <a:r>
              <a:rPr lang="zh-CN" altLang="zh-CN" dirty="0"/>
              <a:t>而此句则悲中寓喜</a:t>
            </a:r>
            <a:r>
              <a:rPr lang="en-US" altLang="zh-CN" dirty="0" smtClean="0"/>
              <a:t>.</a:t>
            </a:r>
          </a:p>
          <a:p>
            <a:r>
              <a:rPr lang="zh-CN" altLang="zh-CN" dirty="0"/>
              <a:t>“</a:t>
            </a:r>
            <a:r>
              <a:rPr lang="zh-CN" altLang="zh-CN" dirty="0">
                <a:solidFill>
                  <a:srgbClr val="FFFF00"/>
                </a:solidFill>
              </a:rPr>
              <a:t>小轩窗</a:t>
            </a:r>
            <a:r>
              <a:rPr lang="en-US" altLang="zh-CN" dirty="0">
                <a:solidFill>
                  <a:srgbClr val="FFFF00"/>
                </a:solidFill>
              </a:rPr>
              <a:t>,</a:t>
            </a:r>
            <a:r>
              <a:rPr lang="zh-CN" altLang="zh-CN" dirty="0">
                <a:solidFill>
                  <a:srgbClr val="FFFF00"/>
                </a:solidFill>
              </a:rPr>
              <a:t>正梳妆</a:t>
            </a:r>
            <a:r>
              <a:rPr lang="zh-CN" altLang="zh-CN" dirty="0"/>
              <a:t>”</a:t>
            </a:r>
            <a:r>
              <a:rPr lang="en-US" altLang="zh-CN" dirty="0"/>
              <a:t>,</a:t>
            </a:r>
            <a:r>
              <a:rPr lang="zh-CN" altLang="zh-CN" dirty="0"/>
              <a:t>以鲜明的形象对上句加以补充</a:t>
            </a:r>
            <a:r>
              <a:rPr lang="en-US" altLang="zh-CN" dirty="0"/>
              <a:t>,</a:t>
            </a:r>
            <a:r>
              <a:rPr lang="zh-CN" altLang="zh-CN" dirty="0"/>
              <a:t>从而使梦境更带有真实感</a:t>
            </a:r>
            <a:r>
              <a:rPr lang="en-US" altLang="zh-CN" dirty="0" smtClean="0"/>
              <a:t>.</a:t>
            </a:r>
          </a:p>
          <a:p>
            <a:r>
              <a:rPr lang="zh-CN" altLang="zh-CN" dirty="0"/>
              <a:t>“</a:t>
            </a:r>
            <a:r>
              <a:rPr lang="zh-CN" altLang="zh-CN" dirty="0">
                <a:solidFill>
                  <a:srgbClr val="FFFF00"/>
                </a:solidFill>
              </a:rPr>
              <a:t>相顾无言</a:t>
            </a:r>
            <a:r>
              <a:rPr lang="en-US" altLang="zh-CN" dirty="0">
                <a:solidFill>
                  <a:srgbClr val="FFFF00"/>
                </a:solidFill>
              </a:rPr>
              <a:t>,</a:t>
            </a:r>
            <a:r>
              <a:rPr lang="zh-CN" altLang="zh-CN" dirty="0">
                <a:solidFill>
                  <a:srgbClr val="FFFF00"/>
                </a:solidFill>
              </a:rPr>
              <a:t>惟有泪千行</a:t>
            </a:r>
            <a:r>
              <a:rPr lang="en-US" altLang="zh-CN" dirty="0">
                <a:solidFill>
                  <a:srgbClr val="FFFF00"/>
                </a:solidFill>
              </a:rPr>
              <a:t>.</a:t>
            </a:r>
            <a:r>
              <a:rPr lang="zh-CN" altLang="zh-CN" dirty="0"/>
              <a:t>”这两句上应“</a:t>
            </a:r>
            <a:r>
              <a:rPr lang="zh-CN" altLang="zh-CN" dirty="0">
                <a:solidFill>
                  <a:srgbClr val="FFFF00"/>
                </a:solidFill>
              </a:rPr>
              <a:t>千里 孤坟</a:t>
            </a:r>
            <a:r>
              <a:rPr lang="zh-CN" altLang="zh-CN" dirty="0"/>
              <a:t>”两句</a:t>
            </a:r>
            <a:r>
              <a:rPr lang="en-US" altLang="zh-CN" dirty="0"/>
              <a:t>,</a:t>
            </a:r>
            <a:r>
              <a:rPr lang="zh-CN" altLang="zh-CN" dirty="0"/>
              <a:t>如今得以“</a:t>
            </a:r>
            <a:r>
              <a:rPr lang="zh-CN" altLang="zh-CN" dirty="0">
                <a:solidFill>
                  <a:srgbClr val="FFFF00"/>
                </a:solidFill>
              </a:rPr>
              <a:t>还乡</a:t>
            </a:r>
            <a:r>
              <a:rPr lang="zh-CN" altLang="zh-CN" dirty="0"/>
              <a:t>”</a:t>
            </a:r>
            <a:r>
              <a:rPr lang="en-US" altLang="zh-CN" dirty="0"/>
              <a:t>,</a:t>
            </a:r>
            <a:r>
              <a:rPr lang="zh-CN" altLang="zh-CN" dirty="0"/>
              <a:t>本该是尽情“</a:t>
            </a:r>
            <a:r>
              <a:rPr lang="zh-CN" altLang="zh-CN" dirty="0">
                <a:solidFill>
                  <a:srgbClr val="FFFF00"/>
                </a:solidFill>
              </a:rPr>
              <a:t>话凄凉</a:t>
            </a:r>
            <a:r>
              <a:rPr lang="zh-CN" altLang="zh-CN" dirty="0"/>
              <a:t>”之时</a:t>
            </a:r>
            <a:r>
              <a:rPr lang="en-US" altLang="zh-CN" dirty="0"/>
              <a:t>,</a:t>
            </a:r>
            <a:r>
              <a:rPr lang="zh-CN" altLang="zh-CN" dirty="0"/>
              <a:t>然而</a:t>
            </a:r>
            <a:r>
              <a:rPr lang="en-US" altLang="zh-CN" dirty="0"/>
              <a:t>,</a:t>
            </a:r>
            <a:r>
              <a:rPr lang="zh-CN" altLang="zh-CN" dirty="0"/>
              <a:t>心中的千言万语却一时不知从哪里说起</a:t>
            </a:r>
            <a:r>
              <a:rPr lang="en-US" altLang="zh-CN" dirty="0"/>
              <a:t>,</a:t>
            </a:r>
            <a:r>
              <a:rPr lang="zh-CN" altLang="zh-CN" dirty="0"/>
              <a:t>只好“</a:t>
            </a:r>
            <a:r>
              <a:rPr lang="zh-CN" altLang="zh-CN" dirty="0">
                <a:solidFill>
                  <a:srgbClr val="FFFF00"/>
                </a:solidFill>
              </a:rPr>
              <a:t>相顾无言</a:t>
            </a:r>
            <a:r>
              <a:rPr lang="zh-CN" altLang="zh-CN" dirty="0"/>
              <a:t>”</a:t>
            </a:r>
            <a:r>
              <a:rPr lang="en-US" altLang="zh-CN" dirty="0"/>
              <a:t>,</a:t>
            </a:r>
            <a:r>
              <a:rPr lang="zh-CN" altLang="zh-CN" dirty="0"/>
              <a:t>一任泪水涌流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86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54955" y="1447799"/>
            <a:ext cx="10413268" cy="4931735"/>
          </a:xfrm>
        </p:spPr>
        <p:txBody>
          <a:bodyPr/>
          <a:lstStyle/>
          <a:p>
            <a:r>
              <a:rPr lang="zh-CN" altLang="en-US" sz="19900" dirty="0" smtClean="0">
                <a:solidFill>
                  <a:schemeClr val="accent3"/>
                </a:solidFill>
              </a:rPr>
              <a:t>谢谢大家</a:t>
            </a:r>
            <a:endParaRPr lang="zh-CN" altLang="en-US" sz="199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65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7 -0.70324 L -0.00507 -0.70301 C -0.01679 -0.66991 -0.02161 -0.66528 -0.02317 -0.625 C -0.02356 -0.61713 -0.02148 -0.60972 -0.0207 -0.60208 C -0.02148 -0.54514 -0.02135 -0.48842 -0.02317 -0.43217 C -0.02473 -0.38449 -0.02942 -0.33727 -0.03098 -0.28958 C -0.03372 -0.20579 -0.02539 -0.2331 -0.03867 -0.19768 C -0.04127 -0.08588 -0.04466 -0.01759 -0.03619 0.10116 C -0.0358 0.10602 -0.03111 0.09746 -0.02838 0.09653 C -0.01979 0.09421 -0.01119 0.09352 -0.0026 0.09213 C 0.00521 0.0875 0.02136 0.09283 0.02071 0.07824 C 0.01758 0.00463 0.01941 0.03843 0.0155 -0.02291 C 0.01732 -0.06898 0.01862 -0.11481 0.02071 -0.16088 C 0.02123 -0.17315 0.02188 -0.18541 0.02331 -0.19768 C 0.02448 -0.20856 0.0267 -0.21898 0.02852 -0.22986 C 0.02761 -0.26319 0.02735 -0.29699 0.02592 -0.33079 C 0.02566 -0.33565 0.02474 -0.34074 0.02331 -0.34444 C 0.02123 -0.35023 0.01797 -0.3537 0.0155 -0.35856 C 0.01277 -0.36435 0.01042 -0.37083 0.00782 -0.37685 C 0.00612 -0.39074 0.01029 -0.41481 0.00261 -0.41829 C -0.00429 -0.42106 -0.00156 -0.39398 -0.0026 -0.38148 L -0.01289 -0.24815 C -0.0138 -0.20532 -0.01315 -0.16227 -0.01549 -0.11944 C -0.01666 -0.09768 -0.02317 -0.05509 -0.02317 -0.05486 C -0.03125 0.09167 -0.05 0.05371 -0.02578 0.09653 C -0.02317 0.09514 -0.01992 0.09537 -0.01809 0.09213 C -0.01614 0.08866 -0.01588 0.0831 -0.01549 0.07824 C -0.01341 0.05695 -0.01197 0.03542 -0.01028 0.01389 C -0.0095 0.03681 -0.01054 0.06042 -0.00768 0.08287 C -0.0069 0.08912 -0.00026 0.10301 -4.79167E-6 0.09653 C 0.00105 0.07037 -0.00299 0.04445 -0.00507 0.01852 C -0.00559 0.01366 -0.00807 -0.00023 -0.00768 0.00463 C -0.00651 0.02315 -0.00455 0.04167 -0.0026 0.05996 C -0.00117 0.07222 0.00261 0.09653 0.00261 0.09676 L -0.00507 0.07361 L -0.01028 0.08287 " pathEditMode="relative" rAng="0" ptsTypes="AAAAAAAAAAAAAAAAAAAAAAAAAAAAAAA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4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778</Words>
  <Application>Microsoft Office PowerPoint</Application>
  <PresentationFormat>宽屏</PresentationFormat>
  <Paragraphs>22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宋体</vt:lpstr>
      <vt:lpstr>Arial</vt:lpstr>
      <vt:lpstr>Century Gothic</vt:lpstr>
      <vt:lpstr>Times New Roman</vt:lpstr>
      <vt:lpstr>Wingdings 3</vt:lpstr>
      <vt:lpstr>离子</vt:lpstr>
      <vt:lpstr>江城子-悼亡妻</vt:lpstr>
      <vt:lpstr>作者生平</vt:lpstr>
      <vt:lpstr>写作背景</vt:lpstr>
      <vt:lpstr>江城子-悼亡妻</vt:lpstr>
      <vt:lpstr>诗词解释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江城子-悼亡妻</dc:title>
  <dc:creator>zexin Lin</dc:creator>
  <cp:lastModifiedBy>zexin Lin</cp:lastModifiedBy>
  <cp:revision>8</cp:revision>
  <dcterms:created xsi:type="dcterms:W3CDTF">2016-11-15T23:00:51Z</dcterms:created>
  <dcterms:modified xsi:type="dcterms:W3CDTF">2016-11-16T00:07:55Z</dcterms:modified>
</cp:coreProperties>
</file>