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0" d="100"/>
          <a:sy n="50" d="100"/>
        </p:scale>
        <p:origin x="1476" y="5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001A9D90-FEC9-46F5-A894-6E0E26482636}" type="datetimeFigureOut">
              <a:rPr lang="zh-CN" altLang="en-US" smtClean="0"/>
              <a:t>2016-11-22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2DA636A-75D1-43AA-AD59-BE711DA8D83D}" type="slidenum">
              <a:rPr lang="zh-CN" altLang="en-US" smtClean="0"/>
              <a:t>‹#›</a:t>
            </a:fld>
            <a:endParaRPr lang="zh-CN" altLang="en-US"/>
          </a:p>
        </p:txBody>
      </p:sp>
    </p:spTree>
    <p:extLst>
      <p:ext uri="{BB962C8B-B14F-4D97-AF65-F5344CB8AC3E}">
        <p14:creationId xmlns:p14="http://schemas.microsoft.com/office/powerpoint/2010/main" val="497273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zh-CN" altLang="en-US" smtClean="0"/>
              <a:t>单击此处编辑母版标题样式</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zh-CN" altLang="en-US" smtClean="0"/>
              <a:t>单击图标添加图片</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001A9D90-FEC9-46F5-A894-6E0E26482636}" type="datetimeFigureOut">
              <a:rPr lang="zh-CN" altLang="en-US" smtClean="0"/>
              <a:t>2016-11-22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2DA636A-75D1-43AA-AD59-BE711DA8D83D}" type="slidenum">
              <a:rPr lang="zh-CN" altLang="en-US" smtClean="0"/>
              <a:t>‹#›</a:t>
            </a:fld>
            <a:endParaRPr lang="zh-CN" altLang="en-US"/>
          </a:p>
        </p:txBody>
      </p:sp>
    </p:spTree>
    <p:extLst>
      <p:ext uri="{BB962C8B-B14F-4D97-AF65-F5344CB8AC3E}">
        <p14:creationId xmlns:p14="http://schemas.microsoft.com/office/powerpoint/2010/main" val="2294995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zh-CN" altLang="en-US" smtClean="0"/>
              <a:t>编辑母版文本样式</a:t>
            </a:r>
          </a:p>
        </p:txBody>
      </p:sp>
      <p:sp>
        <p:nvSpPr>
          <p:cNvPr id="4" name="Date Placeholder 3"/>
          <p:cNvSpPr>
            <a:spLocks noGrp="1"/>
          </p:cNvSpPr>
          <p:nvPr>
            <p:ph type="dt" sz="half" idx="10"/>
          </p:nvPr>
        </p:nvSpPr>
        <p:spPr/>
        <p:txBody>
          <a:bodyPr/>
          <a:lstStyle/>
          <a:p>
            <a:fld id="{001A9D90-FEC9-46F5-A894-6E0E26482636}" type="datetimeFigureOut">
              <a:rPr lang="zh-CN" altLang="en-US" smtClean="0"/>
              <a:t>2016-11-22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2DA636A-75D1-43AA-AD59-BE711DA8D83D}" type="slidenum">
              <a:rPr lang="zh-CN" altLang="en-US" smtClean="0"/>
              <a:t>‹#›</a:t>
            </a:fld>
            <a:endParaRPr lang="zh-CN" altLang="en-US"/>
          </a:p>
        </p:txBody>
      </p:sp>
    </p:spTree>
    <p:extLst>
      <p:ext uri="{BB962C8B-B14F-4D97-AF65-F5344CB8AC3E}">
        <p14:creationId xmlns:p14="http://schemas.microsoft.com/office/powerpoint/2010/main" val="2813273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zh-CN" altLang="en-US" smtClean="0"/>
              <a:t>单击此处编辑母版标题样式</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zh-CN" altLang="en-US" smtClean="0"/>
              <a:t>编辑母版文本样式</a:t>
            </a:r>
          </a:p>
        </p:txBody>
      </p:sp>
      <p:sp>
        <p:nvSpPr>
          <p:cNvPr id="2" name="Date Placeholder 1"/>
          <p:cNvSpPr>
            <a:spLocks noGrp="1"/>
          </p:cNvSpPr>
          <p:nvPr>
            <p:ph type="dt" sz="half" idx="10"/>
          </p:nvPr>
        </p:nvSpPr>
        <p:spPr/>
        <p:txBody>
          <a:bodyPr/>
          <a:lstStyle/>
          <a:p>
            <a:fld id="{001A9D90-FEC9-46F5-A894-6E0E26482636}" type="datetimeFigureOut">
              <a:rPr lang="zh-CN" altLang="en-US" smtClean="0"/>
              <a:t>2016-11-22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2DA636A-75D1-43AA-AD59-BE711DA8D83D}" type="slidenum">
              <a:rPr lang="zh-CN" altLang="en-US" smtClean="0"/>
              <a:t>‹#›</a:t>
            </a:fld>
            <a:endParaRPr lang="zh-CN" altLang="en-US"/>
          </a:p>
        </p:txBody>
      </p:sp>
    </p:spTree>
    <p:extLst>
      <p:ext uri="{BB962C8B-B14F-4D97-AF65-F5344CB8AC3E}">
        <p14:creationId xmlns:p14="http://schemas.microsoft.com/office/powerpoint/2010/main" val="17321987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01A9D90-FEC9-46F5-A894-6E0E26482636}" type="datetimeFigureOut">
              <a:rPr lang="zh-CN" altLang="en-US" smtClean="0"/>
              <a:t>2016-11-22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2DA636A-75D1-43AA-AD59-BE711DA8D83D}" type="slidenum">
              <a:rPr lang="zh-CN" altLang="en-US" smtClean="0"/>
              <a:t>‹#›</a:t>
            </a:fld>
            <a:endParaRPr lang="zh-CN" altLang="en-US"/>
          </a:p>
        </p:txBody>
      </p:sp>
    </p:spTree>
    <p:extLst>
      <p:ext uri="{BB962C8B-B14F-4D97-AF65-F5344CB8AC3E}">
        <p14:creationId xmlns:p14="http://schemas.microsoft.com/office/powerpoint/2010/main" val="314648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01A9D90-FEC9-46F5-A894-6E0E26482636}" type="datetimeFigureOut">
              <a:rPr lang="zh-CN" altLang="en-US" smtClean="0"/>
              <a:t>2016-11-22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2DA636A-75D1-43AA-AD59-BE711DA8D83D}" type="slidenum">
              <a:rPr lang="zh-CN" altLang="en-US" smtClean="0"/>
              <a:t>‹#›</a:t>
            </a:fld>
            <a:endParaRPr lang="zh-CN" altLang="en-US"/>
          </a:p>
        </p:txBody>
      </p:sp>
    </p:spTree>
    <p:extLst>
      <p:ext uri="{BB962C8B-B14F-4D97-AF65-F5344CB8AC3E}">
        <p14:creationId xmlns:p14="http://schemas.microsoft.com/office/powerpoint/2010/main" val="1685808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01A9D90-FEC9-46F5-A894-6E0E26482636}" type="datetimeFigureOut">
              <a:rPr lang="zh-CN" altLang="en-US" smtClean="0"/>
              <a:t>2016-11-22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2DA636A-75D1-43AA-AD59-BE711DA8D83D}" type="slidenum">
              <a:rPr lang="zh-CN" altLang="en-US" smtClean="0"/>
              <a:t>‹#›</a:t>
            </a:fld>
            <a:endParaRPr lang="zh-CN" altLang="en-US"/>
          </a:p>
        </p:txBody>
      </p:sp>
    </p:spTree>
    <p:extLst>
      <p:ext uri="{BB962C8B-B14F-4D97-AF65-F5344CB8AC3E}">
        <p14:creationId xmlns:p14="http://schemas.microsoft.com/office/powerpoint/2010/main" val="235067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001A9D90-FEC9-46F5-A894-6E0E26482636}" type="datetimeFigureOut">
              <a:rPr lang="zh-CN" altLang="en-US" smtClean="0"/>
              <a:t>2016-11-22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2DA636A-75D1-43AA-AD59-BE711DA8D83D}" type="slidenum">
              <a:rPr lang="zh-CN" altLang="en-US" smtClean="0"/>
              <a:t>‹#›</a:t>
            </a:fld>
            <a:endParaRPr lang="zh-CN" altLang="en-US"/>
          </a:p>
        </p:txBody>
      </p:sp>
    </p:spTree>
    <p:extLst>
      <p:ext uri="{BB962C8B-B14F-4D97-AF65-F5344CB8AC3E}">
        <p14:creationId xmlns:p14="http://schemas.microsoft.com/office/powerpoint/2010/main" val="2037965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01A9D90-FEC9-46F5-A894-6E0E26482636}" type="datetimeFigureOut">
              <a:rPr lang="zh-CN" altLang="en-US" smtClean="0"/>
              <a:t>2016-11-22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2DA636A-75D1-43AA-AD59-BE711DA8D83D}" type="slidenum">
              <a:rPr lang="zh-CN" altLang="en-US" smtClean="0"/>
              <a:t>‹#›</a:t>
            </a:fld>
            <a:endParaRPr lang="zh-CN" altLang="en-US"/>
          </a:p>
        </p:txBody>
      </p:sp>
    </p:spTree>
    <p:extLst>
      <p:ext uri="{BB962C8B-B14F-4D97-AF65-F5344CB8AC3E}">
        <p14:creationId xmlns:p14="http://schemas.microsoft.com/office/powerpoint/2010/main" val="2536451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01A9D90-FEC9-46F5-A894-6E0E26482636}" type="datetimeFigureOut">
              <a:rPr lang="zh-CN" altLang="en-US" smtClean="0"/>
              <a:t>2016-11-22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2DA636A-75D1-43AA-AD59-BE711DA8D83D}" type="slidenum">
              <a:rPr lang="zh-CN" altLang="en-US" smtClean="0"/>
              <a:t>‹#›</a:t>
            </a:fld>
            <a:endParaRPr lang="zh-CN" altLang="en-US"/>
          </a:p>
        </p:txBody>
      </p:sp>
    </p:spTree>
    <p:extLst>
      <p:ext uri="{BB962C8B-B14F-4D97-AF65-F5344CB8AC3E}">
        <p14:creationId xmlns:p14="http://schemas.microsoft.com/office/powerpoint/2010/main" val="4091425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001A9D90-FEC9-46F5-A894-6E0E26482636}" type="datetimeFigureOut">
              <a:rPr lang="zh-CN" altLang="en-US" smtClean="0"/>
              <a:t>2016-11-22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2DA636A-75D1-43AA-AD59-BE711DA8D83D}" type="slidenum">
              <a:rPr lang="zh-CN" altLang="en-US" smtClean="0"/>
              <a:t>‹#›</a:t>
            </a:fld>
            <a:endParaRPr lang="zh-CN" altLang="en-US"/>
          </a:p>
        </p:txBody>
      </p:sp>
    </p:spTree>
    <p:extLst>
      <p:ext uri="{BB962C8B-B14F-4D97-AF65-F5344CB8AC3E}">
        <p14:creationId xmlns:p14="http://schemas.microsoft.com/office/powerpoint/2010/main" val="1797016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1A9D90-FEC9-46F5-A894-6E0E26482636}" type="datetimeFigureOut">
              <a:rPr lang="zh-CN" altLang="en-US" smtClean="0"/>
              <a:t>2016-11-22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2DA636A-75D1-43AA-AD59-BE711DA8D83D}" type="slidenum">
              <a:rPr lang="zh-CN" altLang="en-US" smtClean="0"/>
              <a:t>‹#›</a:t>
            </a:fld>
            <a:endParaRPr lang="zh-CN" altLang="en-US"/>
          </a:p>
        </p:txBody>
      </p:sp>
    </p:spTree>
    <p:extLst>
      <p:ext uri="{BB962C8B-B14F-4D97-AF65-F5344CB8AC3E}">
        <p14:creationId xmlns:p14="http://schemas.microsoft.com/office/powerpoint/2010/main" val="131684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001A9D90-FEC9-46F5-A894-6E0E26482636}" type="datetimeFigureOut">
              <a:rPr lang="zh-CN" altLang="en-US" smtClean="0"/>
              <a:t>2016-11-22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2DA636A-75D1-43AA-AD59-BE711DA8D83D}" type="slidenum">
              <a:rPr lang="zh-CN" altLang="en-US" smtClean="0"/>
              <a:t>‹#›</a:t>
            </a:fld>
            <a:endParaRPr lang="zh-CN" altLang="en-US"/>
          </a:p>
        </p:txBody>
      </p:sp>
    </p:spTree>
    <p:extLst>
      <p:ext uri="{BB962C8B-B14F-4D97-AF65-F5344CB8AC3E}">
        <p14:creationId xmlns:p14="http://schemas.microsoft.com/office/powerpoint/2010/main" val="1014587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zh-CN" altLang="en-US" smtClean="0"/>
              <a:t>单击此处编辑母版标题样式</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zh-CN" altLang="en-US" smtClean="0"/>
              <a:t>单击图标添加图片</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a:xfrm>
            <a:off x="3885810" y="6041362"/>
            <a:ext cx="976879" cy="365125"/>
          </a:xfrm>
        </p:spPr>
        <p:txBody>
          <a:bodyPr/>
          <a:lstStyle/>
          <a:p>
            <a:fld id="{001A9D90-FEC9-46F5-A894-6E0E26482636}" type="datetimeFigureOut">
              <a:rPr lang="zh-CN" altLang="en-US" smtClean="0"/>
              <a:t>2016-11-22</a:t>
            </a:fld>
            <a:endParaRPr lang="zh-CN" altLang="en-US"/>
          </a:p>
        </p:txBody>
      </p:sp>
      <p:sp>
        <p:nvSpPr>
          <p:cNvPr id="6" name="Footer Placeholder 5"/>
          <p:cNvSpPr>
            <a:spLocks noGrp="1"/>
          </p:cNvSpPr>
          <p:nvPr>
            <p:ph type="ftr" sz="quarter" idx="11"/>
          </p:nvPr>
        </p:nvSpPr>
        <p:spPr>
          <a:xfrm>
            <a:off x="590396" y="6041362"/>
            <a:ext cx="3295413" cy="365125"/>
          </a:xfrm>
        </p:spPr>
        <p:txBody>
          <a:bodyPr/>
          <a:lstStyle/>
          <a:p>
            <a:endParaRPr lang="zh-CN" altLang="en-US"/>
          </a:p>
        </p:txBody>
      </p:sp>
      <p:sp>
        <p:nvSpPr>
          <p:cNvPr id="7" name="Slide Number Placeholder 6"/>
          <p:cNvSpPr>
            <a:spLocks noGrp="1"/>
          </p:cNvSpPr>
          <p:nvPr>
            <p:ph type="sldNum" sz="quarter" idx="12"/>
          </p:nvPr>
        </p:nvSpPr>
        <p:spPr>
          <a:xfrm>
            <a:off x="4862689" y="5915888"/>
            <a:ext cx="1062155" cy="490599"/>
          </a:xfrm>
        </p:spPr>
        <p:txBody>
          <a:bodyPr/>
          <a:lstStyle/>
          <a:p>
            <a:fld id="{C2DA636A-75D1-43AA-AD59-BE711DA8D83D}" type="slidenum">
              <a:rPr lang="zh-CN" altLang="en-US" smtClean="0"/>
              <a:t>‹#›</a:t>
            </a:fld>
            <a:endParaRPr lang="zh-CN" altLang="en-US"/>
          </a:p>
        </p:txBody>
      </p:sp>
    </p:spTree>
    <p:extLst>
      <p:ext uri="{BB962C8B-B14F-4D97-AF65-F5344CB8AC3E}">
        <p14:creationId xmlns:p14="http://schemas.microsoft.com/office/powerpoint/2010/main" val="1417639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zh-CN" alt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01A9D90-FEC9-46F5-A894-6E0E26482636}" type="datetimeFigureOut">
              <a:rPr lang="zh-CN" altLang="en-US" smtClean="0"/>
              <a:t>2016-11-22</a:t>
            </a:fld>
            <a:endParaRPr lang="zh-CN" alt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C2DA636A-75D1-43AA-AD59-BE711DA8D83D}" type="slidenum">
              <a:rPr lang="zh-CN" altLang="en-US" smtClean="0"/>
              <a:t>‹#›</a:t>
            </a:fld>
            <a:endParaRPr lang="zh-CN" altLang="en-US"/>
          </a:p>
        </p:txBody>
      </p:sp>
    </p:spTree>
    <p:extLst>
      <p:ext uri="{BB962C8B-B14F-4D97-AF65-F5344CB8AC3E}">
        <p14:creationId xmlns:p14="http://schemas.microsoft.com/office/powerpoint/2010/main" val="2405312197"/>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a:t>Wave–particle duality</a:t>
            </a:r>
            <a:br>
              <a:rPr lang="en-US" altLang="zh-CN" dirty="0"/>
            </a:br>
            <a:endParaRPr lang="zh-CN" altLang="en-US" dirty="0"/>
          </a:p>
        </p:txBody>
      </p:sp>
      <p:sp>
        <p:nvSpPr>
          <p:cNvPr id="3" name="副标题 2"/>
          <p:cNvSpPr>
            <a:spLocks noGrp="1"/>
          </p:cNvSpPr>
          <p:nvPr>
            <p:ph type="subTitle" idx="1"/>
          </p:nvPr>
        </p:nvSpPr>
        <p:spPr/>
        <p:txBody>
          <a:bodyPr/>
          <a:lstStyle/>
          <a:p>
            <a:r>
              <a:rPr lang="en-US" altLang="zh-CN" dirty="0" smtClean="0"/>
              <a:t>Michael 3778</a:t>
            </a:r>
            <a:endParaRPr lang="zh-CN" altLang="en-US" dirty="0"/>
          </a:p>
        </p:txBody>
      </p:sp>
    </p:spTree>
    <p:extLst>
      <p:ext uri="{BB962C8B-B14F-4D97-AF65-F5344CB8AC3E}">
        <p14:creationId xmlns:p14="http://schemas.microsoft.com/office/powerpoint/2010/main" val="3861721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Introduction</a:t>
            </a:r>
            <a:endParaRPr lang="zh-CN" altLang="en-US" dirty="0"/>
          </a:p>
        </p:txBody>
      </p:sp>
      <p:sp>
        <p:nvSpPr>
          <p:cNvPr id="3" name="内容占位符 2"/>
          <p:cNvSpPr>
            <a:spLocks noGrp="1"/>
          </p:cNvSpPr>
          <p:nvPr>
            <p:ph idx="1"/>
          </p:nvPr>
        </p:nvSpPr>
        <p:spPr/>
        <p:txBody>
          <a:bodyPr/>
          <a:lstStyle/>
          <a:p>
            <a:r>
              <a:rPr lang="en-US" altLang="zh-CN" b="1" dirty="0"/>
              <a:t>Wave–particle duality</a:t>
            </a:r>
            <a:r>
              <a:rPr lang="en-US" altLang="zh-CN" dirty="0"/>
              <a:t> is the concept that every elementary particle or quantic entity may be partly described in terms </a:t>
            </a:r>
            <a:r>
              <a:rPr lang="en-US" altLang="zh-CN" dirty="0">
                <a:solidFill>
                  <a:schemeClr val="accent2"/>
                </a:solidFill>
              </a:rPr>
              <a:t>not only of particles, but also of waves.</a:t>
            </a:r>
            <a:r>
              <a:rPr lang="en-US" altLang="zh-CN" dirty="0"/>
              <a:t> It expresses the inability of the classical concepts "particle" or "wave" to fully describe the behavior of quantum-scale objects. As </a:t>
            </a:r>
            <a:r>
              <a:rPr lang="en-US" altLang="zh-CN" dirty="0">
                <a:solidFill>
                  <a:schemeClr val="accent1"/>
                </a:solidFill>
              </a:rPr>
              <a:t>Albert </a:t>
            </a:r>
            <a:r>
              <a:rPr lang="en-US" altLang="zh-CN" dirty="0" smtClean="0">
                <a:solidFill>
                  <a:schemeClr val="accent1"/>
                </a:solidFill>
              </a:rPr>
              <a:t>Einstein</a:t>
            </a:r>
            <a:r>
              <a:rPr lang="en-US" altLang="zh-CN" dirty="0"/>
              <a:t> wrote: "</a:t>
            </a:r>
            <a:r>
              <a:rPr lang="en-US" altLang="zh-CN" i="1" dirty="0"/>
              <a:t>It seems as though we must use sometimes the one theory and sometimes the other, while at times we may use either. We are faced with a new kind of difficulty. We have two contradictory pictures of reality; separately neither of them fully explains the phenomena of light, but together they do</a:t>
            </a:r>
            <a:r>
              <a:rPr lang="en-US" altLang="zh-CN" dirty="0"/>
              <a:t>"</a:t>
            </a:r>
            <a:endParaRPr lang="zh-CN" altLang="en-US" dirty="0"/>
          </a:p>
        </p:txBody>
      </p:sp>
    </p:spTree>
    <p:extLst>
      <p:ext uri="{BB962C8B-B14F-4D97-AF65-F5344CB8AC3E}">
        <p14:creationId xmlns:p14="http://schemas.microsoft.com/office/powerpoint/2010/main" val="1936736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Brief story</a:t>
            </a:r>
            <a:endParaRPr lang="zh-CN" altLang="en-US" dirty="0"/>
          </a:p>
        </p:txBody>
      </p:sp>
      <p:sp>
        <p:nvSpPr>
          <p:cNvPr id="3" name="内容占位符 2"/>
          <p:cNvSpPr>
            <a:spLocks noGrp="1"/>
          </p:cNvSpPr>
          <p:nvPr>
            <p:ph idx="1"/>
          </p:nvPr>
        </p:nvSpPr>
        <p:spPr/>
        <p:txBody>
          <a:bodyPr>
            <a:normAutofit/>
          </a:bodyPr>
          <a:lstStyle/>
          <a:p>
            <a:r>
              <a:rPr lang="en-US" altLang="zh-CN" dirty="0"/>
              <a:t>At the beginning of the 11th Century, the Arabic scientist </a:t>
            </a:r>
            <a:r>
              <a:rPr lang="en-US" altLang="zh-CN" dirty="0">
                <a:solidFill>
                  <a:schemeClr val="accent1"/>
                </a:solidFill>
              </a:rPr>
              <a:t>Alhazen</a:t>
            </a:r>
            <a:r>
              <a:rPr lang="en-US" altLang="zh-CN" dirty="0"/>
              <a:t> wrote the first comprehensive treatise on optics; describing refraction, reflection, and the operation of a pinhole lens via rays of light traveling from the point of emission to the eye. He asserted that these rays were composed of particles of light. In 1630, </a:t>
            </a:r>
            <a:r>
              <a:rPr lang="en-US" altLang="zh-CN" dirty="0">
                <a:solidFill>
                  <a:schemeClr val="accent1"/>
                </a:solidFill>
              </a:rPr>
              <a:t>René Descartes</a:t>
            </a:r>
            <a:r>
              <a:rPr lang="en-US" altLang="zh-CN" dirty="0"/>
              <a:t> popularized and accredited the opposing wave description in his treatise on light, showing that </a:t>
            </a:r>
            <a:r>
              <a:rPr lang="en-US" altLang="zh-CN" dirty="0">
                <a:solidFill>
                  <a:srgbClr val="FF0000"/>
                </a:solidFill>
              </a:rPr>
              <a:t>the behavior of light could be re-created by modeling wave-like disturbances in a universal medium ("plenum").</a:t>
            </a:r>
            <a:r>
              <a:rPr lang="en-US" altLang="zh-CN" dirty="0"/>
              <a:t> Beginning in 1670 and progressing over three decades, </a:t>
            </a:r>
            <a:r>
              <a:rPr lang="en-US" altLang="zh-CN" dirty="0">
                <a:solidFill>
                  <a:schemeClr val="accent1"/>
                </a:solidFill>
              </a:rPr>
              <a:t>Isaac Newton</a:t>
            </a:r>
            <a:r>
              <a:rPr lang="en-US" altLang="zh-CN" dirty="0"/>
              <a:t> developed and championed his corpuscular hypothesis, arguing that the perfectly straight lines of </a:t>
            </a:r>
            <a:r>
              <a:rPr lang="en-US" altLang="zh-CN" dirty="0">
                <a:solidFill>
                  <a:schemeClr val="accent1"/>
                </a:solidFill>
              </a:rPr>
              <a:t>reflection</a:t>
            </a:r>
            <a:r>
              <a:rPr lang="en-US" altLang="zh-CN" dirty="0"/>
              <a:t> demonstrated light's particle nature; only particles could travel in such straight lines. </a:t>
            </a:r>
            <a:endParaRPr lang="zh-CN" altLang="en-US" dirty="0"/>
          </a:p>
        </p:txBody>
      </p:sp>
    </p:spTree>
    <p:extLst>
      <p:ext uri="{BB962C8B-B14F-4D97-AF65-F5344CB8AC3E}">
        <p14:creationId xmlns:p14="http://schemas.microsoft.com/office/powerpoint/2010/main" val="1626785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Continue…</a:t>
            </a:r>
            <a:endParaRPr lang="zh-CN" altLang="en-US" dirty="0"/>
          </a:p>
        </p:txBody>
      </p:sp>
      <p:sp>
        <p:nvSpPr>
          <p:cNvPr id="3" name="内容占位符 2"/>
          <p:cNvSpPr>
            <a:spLocks noGrp="1"/>
          </p:cNvSpPr>
          <p:nvPr>
            <p:ph idx="1"/>
          </p:nvPr>
        </p:nvSpPr>
        <p:spPr/>
        <p:txBody>
          <a:bodyPr>
            <a:normAutofit/>
          </a:bodyPr>
          <a:lstStyle/>
          <a:p>
            <a:r>
              <a:rPr lang="en-US" altLang="zh-CN" dirty="0" smtClean="0"/>
              <a:t>He explained </a:t>
            </a:r>
            <a:r>
              <a:rPr lang="en-US" altLang="zh-CN" dirty="0" smtClean="0">
                <a:solidFill>
                  <a:schemeClr val="accent1"/>
                </a:solidFill>
              </a:rPr>
              <a:t>refraction</a:t>
            </a:r>
            <a:r>
              <a:rPr lang="en-US" altLang="zh-CN" dirty="0" smtClean="0"/>
              <a:t> by positing that particles of light accelerated laterally upon</a:t>
            </a:r>
            <a:r>
              <a:rPr lang="zh-CN" altLang="en-US" dirty="0"/>
              <a:t> </a:t>
            </a:r>
            <a:r>
              <a:rPr lang="en-US" altLang="zh-CN" dirty="0" smtClean="0"/>
              <a:t>entering a denser medium. Around the same time, Newton's contemporaries </a:t>
            </a:r>
            <a:r>
              <a:rPr lang="en-US" altLang="zh-CN" dirty="0" smtClean="0">
                <a:solidFill>
                  <a:schemeClr val="accent1"/>
                </a:solidFill>
              </a:rPr>
              <a:t>Robert Hooke</a:t>
            </a:r>
            <a:r>
              <a:rPr lang="en-US" altLang="zh-CN" dirty="0" smtClean="0"/>
              <a:t> and </a:t>
            </a:r>
            <a:r>
              <a:rPr lang="en-US" altLang="zh-CN" dirty="0" smtClean="0">
                <a:solidFill>
                  <a:schemeClr val="accent1"/>
                </a:solidFill>
              </a:rPr>
              <a:t>Christiaan Huygens</a:t>
            </a:r>
            <a:r>
              <a:rPr lang="en-US" altLang="zh-CN" dirty="0" smtClean="0"/>
              <a:t>—and later </a:t>
            </a:r>
            <a:r>
              <a:rPr lang="en-US" altLang="zh-CN" dirty="0" smtClean="0">
                <a:solidFill>
                  <a:schemeClr val="accent1"/>
                </a:solidFill>
              </a:rPr>
              <a:t>Augustin-Jean Fresnel</a:t>
            </a:r>
            <a:r>
              <a:rPr lang="en-US" altLang="zh-CN" dirty="0" smtClean="0"/>
              <a:t>—mathematically refined the wave viewpoint, showing that </a:t>
            </a:r>
            <a:r>
              <a:rPr lang="en-US" altLang="zh-CN" dirty="0" smtClean="0">
                <a:solidFill>
                  <a:srgbClr val="FF0000"/>
                </a:solidFill>
              </a:rPr>
              <a:t>if light traveled at different speeds in different media (such as water and air), refraction could be easily explained as the medium-dependent propagation of light waves. </a:t>
            </a:r>
            <a:r>
              <a:rPr lang="en-US" altLang="zh-CN" dirty="0" smtClean="0"/>
              <a:t>The resulting </a:t>
            </a:r>
            <a:r>
              <a:rPr lang="en-US" altLang="zh-CN" dirty="0" smtClean="0">
                <a:solidFill>
                  <a:schemeClr val="accent1"/>
                </a:solidFill>
              </a:rPr>
              <a:t>Huygens–Fresnel principle</a:t>
            </a:r>
            <a:r>
              <a:rPr lang="en-US" altLang="zh-CN" dirty="0" smtClean="0"/>
              <a:t> was extremely successful at reproducing light's behavior and was subsequently supported by </a:t>
            </a:r>
            <a:r>
              <a:rPr lang="en-US" altLang="zh-CN" dirty="0" smtClean="0">
                <a:solidFill>
                  <a:schemeClr val="accent1"/>
                </a:solidFill>
              </a:rPr>
              <a:t>Thomas Young</a:t>
            </a:r>
            <a:r>
              <a:rPr lang="en-US" altLang="zh-CN" dirty="0" smtClean="0"/>
              <a:t>'s 1803 discovery of </a:t>
            </a:r>
            <a:r>
              <a:rPr lang="en-US" altLang="zh-CN" dirty="0" smtClean="0">
                <a:solidFill>
                  <a:schemeClr val="accent1"/>
                </a:solidFill>
              </a:rPr>
              <a:t>double-slit</a:t>
            </a:r>
            <a:r>
              <a:rPr lang="en-US" altLang="zh-CN" dirty="0" smtClean="0"/>
              <a:t> interference. The wave view did not immediately displace the ray and particle view, but began to dominate scientific thinking about light in the mid 19th century, since it could explain polarization phenomena that the alternatives could not.</a:t>
            </a:r>
            <a:endParaRPr lang="zh-CN" altLang="en-US" dirty="0"/>
          </a:p>
        </p:txBody>
      </p:sp>
    </p:spTree>
    <p:extLst>
      <p:ext uri="{BB962C8B-B14F-4D97-AF65-F5344CB8AC3E}">
        <p14:creationId xmlns:p14="http://schemas.microsoft.com/office/powerpoint/2010/main" val="4036248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Picture</a:t>
            </a:r>
            <a:endParaRPr lang="zh-CN" altLang="en-US" dirty="0"/>
          </a:p>
        </p:txBody>
      </p:sp>
      <p:pic>
        <p:nvPicPr>
          <p:cNvPr id="2050" name="Picture 2" descr="http://img39.ph.126.net/tHdfIAxDT6CUILEyklmJiw==/3134786815628369166.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8548" y="3271233"/>
            <a:ext cx="10774901" cy="2176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5916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Energy and frequency</a:t>
            </a:r>
            <a:endParaRPr lang="zh-CN" altLang="en-US" dirty="0"/>
          </a:p>
        </p:txBody>
      </p:sp>
      <p:sp>
        <p:nvSpPr>
          <p:cNvPr id="7" name="AutoShape 8" descr="E=hf\,"/>
          <p:cNvSpPr>
            <a:spLocks noGrp="1" noChangeAspect="1" noChangeArrowheads="1"/>
          </p:cNvSpPr>
          <p:nvPr>
            <p:ph idx="1"/>
          </p:nvPr>
        </p:nvSpPr>
        <p:spPr bwMode="auto">
          <a:xfrm>
            <a:off x="818712" y="2222287"/>
            <a:ext cx="10554574" cy="398533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r>
              <a:rPr lang="en-US" altLang="zh-CN" sz="2800" dirty="0" smtClean="0"/>
              <a:t>E = h f</a:t>
            </a:r>
          </a:p>
          <a:p>
            <a:r>
              <a:rPr lang="en-US" altLang="zh-CN" dirty="0"/>
              <a:t>where </a:t>
            </a:r>
            <a:r>
              <a:rPr lang="en-US" altLang="zh-CN" i="1" dirty="0"/>
              <a:t>h</a:t>
            </a:r>
            <a:r>
              <a:rPr lang="en-US" altLang="zh-CN" dirty="0"/>
              <a:t> is </a:t>
            </a:r>
            <a:r>
              <a:rPr lang="en-US" altLang="zh-CN" dirty="0">
                <a:solidFill>
                  <a:schemeClr val="accent1"/>
                </a:solidFill>
              </a:rPr>
              <a:t>Planck's constant</a:t>
            </a:r>
            <a:r>
              <a:rPr lang="en-US" altLang="zh-CN" dirty="0"/>
              <a:t> (6.626 × 10</a:t>
            </a:r>
            <a:r>
              <a:rPr lang="en-US" altLang="zh-CN" baseline="30000" dirty="0"/>
              <a:t>−34</a:t>
            </a:r>
            <a:r>
              <a:rPr lang="en-US" altLang="zh-CN" dirty="0"/>
              <a:t> J seconds). Only photons of a high enough frequency (above a certain </a:t>
            </a:r>
            <a:r>
              <a:rPr lang="en-US" altLang="zh-CN" i="1" dirty="0"/>
              <a:t>threshold</a:t>
            </a:r>
            <a:r>
              <a:rPr lang="en-US" altLang="zh-CN" dirty="0"/>
              <a:t> value) could knock an electron free. For example, photons of blue light had sufficient energy to free an electron from the metal, but photons of red light did not</a:t>
            </a:r>
            <a:r>
              <a:rPr lang="en-US" altLang="zh-CN" dirty="0">
                <a:solidFill>
                  <a:schemeClr val="accent1"/>
                </a:solidFill>
              </a:rPr>
              <a:t>. One photon of light above the threshold frequency could release only one electron; the higher the frequency of a photon</a:t>
            </a:r>
            <a:r>
              <a:rPr lang="en-US" altLang="zh-CN" dirty="0"/>
              <a:t>, </a:t>
            </a:r>
            <a:r>
              <a:rPr lang="en-US" altLang="zh-CN" dirty="0">
                <a:solidFill>
                  <a:schemeClr val="accent5"/>
                </a:solidFill>
              </a:rPr>
              <a:t>the higher the kinetic energy of the emitted electron, but no amount of light (using technology available at the time) below the threshold frequency could release an electron.</a:t>
            </a:r>
            <a:r>
              <a:rPr lang="en-US" altLang="zh-CN" dirty="0"/>
              <a:t> To "violate" this law would require extremely high-intensity lasers which had not yet been invented. Intensity-dependent phenomena have now been studied in detail with such </a:t>
            </a:r>
            <a:r>
              <a:rPr lang="en-US" altLang="zh-CN" dirty="0" smtClean="0"/>
              <a:t>lasers</a:t>
            </a:r>
            <a:r>
              <a:rPr lang="en-US" altLang="zh-CN" dirty="0"/>
              <a:t>.</a:t>
            </a:r>
            <a:endParaRPr lang="en-US" altLang="zh-CN" dirty="0"/>
          </a:p>
          <a:p>
            <a:r>
              <a:rPr lang="en-US" altLang="zh-CN" dirty="0"/>
              <a:t>Einstein was awarded the Nobel Prize in Physics in 1921 for his discovery of the law of the photoelectric effect</a:t>
            </a:r>
            <a:r>
              <a:rPr lang="en-US" altLang="zh-CN" dirty="0" smtClean="0"/>
              <a:t>.</a:t>
            </a:r>
            <a:endParaRPr lang="en-US" altLang="zh-CN" dirty="0"/>
          </a:p>
        </p:txBody>
      </p:sp>
    </p:spTree>
    <p:extLst>
      <p:ext uri="{BB962C8B-B14F-4D97-AF65-F5344CB8AC3E}">
        <p14:creationId xmlns:p14="http://schemas.microsoft.com/office/powerpoint/2010/main" val="2103921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Calculate Plunk constant (h)</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328087850"/>
              </p:ext>
            </p:extLst>
          </p:nvPr>
        </p:nvGraphicFramePr>
        <p:xfrm>
          <a:off x="810000" y="3368718"/>
          <a:ext cx="10553700" cy="2864656"/>
        </p:xfrm>
        <a:graphic>
          <a:graphicData uri="http://schemas.openxmlformats.org/drawingml/2006/table">
            <a:tbl>
              <a:tblPr firstRow="1" bandRow="1">
                <a:tableStyleId>{5C22544A-7EE6-4342-B048-85BDC9FD1C3A}</a:tableStyleId>
              </a:tblPr>
              <a:tblGrid>
                <a:gridCol w="2638425">
                  <a:extLst>
                    <a:ext uri="{9D8B030D-6E8A-4147-A177-3AD203B41FA5}">
                      <a16:colId xmlns:a16="http://schemas.microsoft.com/office/drawing/2014/main" val="2395994298"/>
                    </a:ext>
                  </a:extLst>
                </a:gridCol>
                <a:gridCol w="2638425">
                  <a:extLst>
                    <a:ext uri="{9D8B030D-6E8A-4147-A177-3AD203B41FA5}">
                      <a16:colId xmlns:a16="http://schemas.microsoft.com/office/drawing/2014/main" val="30677940"/>
                    </a:ext>
                  </a:extLst>
                </a:gridCol>
                <a:gridCol w="2638425">
                  <a:extLst>
                    <a:ext uri="{9D8B030D-6E8A-4147-A177-3AD203B41FA5}">
                      <a16:colId xmlns:a16="http://schemas.microsoft.com/office/drawing/2014/main" val="981859434"/>
                    </a:ext>
                  </a:extLst>
                </a:gridCol>
                <a:gridCol w="2638425">
                  <a:extLst>
                    <a:ext uri="{9D8B030D-6E8A-4147-A177-3AD203B41FA5}">
                      <a16:colId xmlns:a16="http://schemas.microsoft.com/office/drawing/2014/main" val="187527698"/>
                    </a:ext>
                  </a:extLst>
                </a:gridCol>
              </a:tblGrid>
              <a:tr h="716164">
                <a:tc>
                  <a:txBody>
                    <a:bodyPr/>
                    <a:lstStyle/>
                    <a:p>
                      <a:endParaRPr lang="zh-CN" altLang="en-US" dirty="0"/>
                    </a:p>
                  </a:txBody>
                  <a:tcPr/>
                </a:tc>
                <a:tc>
                  <a:txBody>
                    <a:bodyPr/>
                    <a:lstStyle/>
                    <a:p>
                      <a:r>
                        <a:rPr lang="en-US" altLang="zh-CN" dirty="0" smtClean="0"/>
                        <a:t>Voltage/v</a:t>
                      </a:r>
                      <a:endParaRPr lang="zh-CN" altLang="en-US" dirty="0"/>
                    </a:p>
                  </a:txBody>
                  <a:tcPr/>
                </a:tc>
                <a:tc>
                  <a:txBody>
                    <a:bodyPr/>
                    <a:lstStyle/>
                    <a:p>
                      <a:r>
                        <a:rPr lang="en-US" altLang="zh-CN" dirty="0" smtClean="0"/>
                        <a:t>Lambda/nm</a:t>
                      </a:r>
                      <a:endParaRPr lang="zh-CN" altLang="en-US" dirty="0"/>
                    </a:p>
                  </a:txBody>
                  <a:tcPr/>
                </a:tc>
                <a:tc>
                  <a:txBody>
                    <a:bodyPr/>
                    <a:lstStyle/>
                    <a:p>
                      <a:r>
                        <a:rPr lang="en-US" altLang="zh-CN" dirty="0" smtClean="0"/>
                        <a:t>Plunk constant</a:t>
                      </a:r>
                      <a:endParaRPr lang="zh-CN" altLang="en-US" dirty="0"/>
                    </a:p>
                  </a:txBody>
                  <a:tcPr/>
                </a:tc>
                <a:extLst>
                  <a:ext uri="{0D108BD9-81ED-4DB2-BD59-A6C34878D82A}">
                    <a16:rowId xmlns:a16="http://schemas.microsoft.com/office/drawing/2014/main" val="1536155143"/>
                  </a:ext>
                </a:extLst>
              </a:tr>
              <a:tr h="716164">
                <a:tc>
                  <a:txBody>
                    <a:bodyPr/>
                    <a:lstStyle/>
                    <a:p>
                      <a:r>
                        <a:rPr lang="en-US" altLang="zh-CN" dirty="0" smtClean="0"/>
                        <a:t>Green light</a:t>
                      </a:r>
                      <a:endParaRPr lang="zh-CN" altLang="en-US" dirty="0"/>
                    </a:p>
                  </a:txBody>
                  <a:tcPr/>
                </a:tc>
                <a:tc>
                  <a:txBody>
                    <a:bodyPr/>
                    <a:lstStyle/>
                    <a:p>
                      <a:r>
                        <a:rPr lang="en-US" altLang="zh-CN" dirty="0" smtClean="0"/>
                        <a:t>1.71</a:t>
                      </a:r>
                      <a:endParaRPr lang="zh-CN" altLang="en-US" dirty="0"/>
                    </a:p>
                  </a:txBody>
                  <a:tcPr/>
                </a:tc>
                <a:tc>
                  <a:txBody>
                    <a:bodyPr/>
                    <a:lstStyle/>
                    <a:p>
                      <a:r>
                        <a:rPr lang="en-US" altLang="zh-CN" dirty="0" smtClean="0"/>
                        <a:t>530</a:t>
                      </a:r>
                      <a:endParaRPr lang="zh-CN" altLang="en-US" dirty="0"/>
                    </a:p>
                  </a:txBody>
                  <a:tcPr/>
                </a:tc>
                <a:tc>
                  <a:txBody>
                    <a:bodyPr/>
                    <a:lstStyle/>
                    <a:p>
                      <a:r>
                        <a:rPr lang="en-US" altLang="zh-CN" dirty="0" smtClean="0"/>
                        <a:t>4.8336 * 10 ^ -34</a:t>
                      </a:r>
                      <a:endParaRPr lang="zh-CN" altLang="en-US" dirty="0"/>
                    </a:p>
                  </a:txBody>
                  <a:tcPr/>
                </a:tc>
                <a:extLst>
                  <a:ext uri="{0D108BD9-81ED-4DB2-BD59-A6C34878D82A}">
                    <a16:rowId xmlns:a16="http://schemas.microsoft.com/office/drawing/2014/main" val="3474443315"/>
                  </a:ext>
                </a:extLst>
              </a:tr>
              <a:tr h="716164">
                <a:tc>
                  <a:txBody>
                    <a:bodyPr/>
                    <a:lstStyle/>
                    <a:p>
                      <a:r>
                        <a:rPr lang="en-US" altLang="zh-CN" dirty="0" smtClean="0"/>
                        <a:t>Yellow</a:t>
                      </a:r>
                      <a:endParaRPr lang="zh-CN" altLang="en-US" dirty="0"/>
                    </a:p>
                  </a:txBody>
                  <a:tcPr/>
                </a:tc>
                <a:tc>
                  <a:txBody>
                    <a:bodyPr/>
                    <a:lstStyle/>
                    <a:p>
                      <a:r>
                        <a:rPr lang="en-US" altLang="zh-CN" dirty="0" smtClean="0"/>
                        <a:t>1.61</a:t>
                      </a:r>
                      <a:endParaRPr lang="zh-CN" altLang="en-US" dirty="0"/>
                    </a:p>
                  </a:txBody>
                  <a:tcPr/>
                </a:tc>
                <a:tc>
                  <a:txBody>
                    <a:bodyPr/>
                    <a:lstStyle/>
                    <a:p>
                      <a:r>
                        <a:rPr lang="en-US" altLang="zh-CN" dirty="0" smtClean="0"/>
                        <a:t>587</a:t>
                      </a:r>
                      <a:endParaRPr lang="zh-CN" altLang="en-US" dirty="0"/>
                    </a:p>
                  </a:txBody>
                  <a:tcPr/>
                </a:tc>
                <a:tc>
                  <a:txBody>
                    <a:bodyPr/>
                    <a:lstStyle/>
                    <a:p>
                      <a:r>
                        <a:rPr lang="en-US" altLang="zh-CN" dirty="0" smtClean="0"/>
                        <a:t>5.9334 </a:t>
                      </a:r>
                      <a:r>
                        <a:rPr lang="en-US" altLang="zh-CN" dirty="0" smtClean="0"/>
                        <a:t>* 10 ^ -34</a:t>
                      </a:r>
                      <a:endParaRPr lang="zh-CN" altLang="en-US" dirty="0"/>
                    </a:p>
                  </a:txBody>
                  <a:tcPr/>
                </a:tc>
                <a:extLst>
                  <a:ext uri="{0D108BD9-81ED-4DB2-BD59-A6C34878D82A}">
                    <a16:rowId xmlns:a16="http://schemas.microsoft.com/office/drawing/2014/main" val="697467052"/>
                  </a:ext>
                </a:extLst>
              </a:tr>
              <a:tr h="716164">
                <a:tc>
                  <a:txBody>
                    <a:bodyPr/>
                    <a:lstStyle/>
                    <a:p>
                      <a:r>
                        <a:rPr lang="en-US" altLang="zh-CN" dirty="0" smtClean="0"/>
                        <a:t>Red</a:t>
                      </a:r>
                      <a:endParaRPr lang="zh-CN" altLang="en-US" dirty="0"/>
                    </a:p>
                  </a:txBody>
                  <a:tcPr/>
                </a:tc>
                <a:tc>
                  <a:txBody>
                    <a:bodyPr/>
                    <a:lstStyle/>
                    <a:p>
                      <a:r>
                        <a:rPr lang="en-US" altLang="zh-CN" dirty="0" smtClean="0"/>
                        <a:t>1.52</a:t>
                      </a:r>
                      <a:endParaRPr lang="zh-CN" altLang="en-US" dirty="0"/>
                    </a:p>
                  </a:txBody>
                  <a:tcPr/>
                </a:tc>
                <a:tc>
                  <a:txBody>
                    <a:bodyPr/>
                    <a:lstStyle/>
                    <a:p>
                      <a:r>
                        <a:rPr lang="en-US" altLang="zh-CN" dirty="0" smtClean="0"/>
                        <a:t>691</a:t>
                      </a:r>
                      <a:endParaRPr lang="zh-CN" alt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smtClean="0"/>
                        <a:t>4.7586 </a:t>
                      </a:r>
                      <a:r>
                        <a:rPr lang="en-US" altLang="zh-CN" dirty="0" smtClean="0"/>
                        <a:t>* 10 ^ -34</a:t>
                      </a:r>
                      <a:endParaRPr lang="zh-CN" altLang="en-US" dirty="0" smtClean="0"/>
                    </a:p>
                    <a:p>
                      <a:endParaRPr lang="zh-CN" altLang="en-US" dirty="0"/>
                    </a:p>
                  </a:txBody>
                  <a:tcPr/>
                </a:tc>
                <a:extLst>
                  <a:ext uri="{0D108BD9-81ED-4DB2-BD59-A6C34878D82A}">
                    <a16:rowId xmlns:a16="http://schemas.microsoft.com/office/drawing/2014/main" val="2312525055"/>
                  </a:ext>
                </a:extLst>
              </a:tr>
            </a:tbl>
          </a:graphicData>
        </a:graphic>
      </p:graphicFrame>
      <p:sp>
        <p:nvSpPr>
          <p:cNvPr id="7" name="文本框 6"/>
          <p:cNvSpPr txBox="1"/>
          <p:nvPr/>
        </p:nvSpPr>
        <p:spPr>
          <a:xfrm>
            <a:off x="828298" y="2176530"/>
            <a:ext cx="10553700" cy="923330"/>
          </a:xfrm>
          <a:prstGeom prst="rect">
            <a:avLst/>
          </a:prstGeom>
          <a:noFill/>
        </p:spPr>
        <p:txBody>
          <a:bodyPr wrap="square" rtlCol="0">
            <a:spAutoFit/>
          </a:bodyPr>
          <a:lstStyle/>
          <a:p>
            <a:r>
              <a:rPr lang="en-US" altLang="zh-CN" dirty="0" smtClean="0"/>
              <a:t>lambda = h / p</a:t>
            </a:r>
          </a:p>
          <a:p>
            <a:r>
              <a:rPr lang="en-US" altLang="zh-CN" dirty="0"/>
              <a:t>This is a generalization of Einstein's equation above, since the momentum of a photon is given by </a:t>
            </a:r>
            <a:r>
              <a:rPr lang="en-US" altLang="zh-CN" dirty="0" smtClean="0"/>
              <a:t>p = E / c and </a:t>
            </a:r>
            <a:r>
              <a:rPr lang="en-US" altLang="zh-CN" dirty="0"/>
              <a:t>the wavelength (in a vacuum) by </a:t>
            </a:r>
            <a:r>
              <a:rPr lang="en-US" altLang="zh-CN" dirty="0" smtClean="0"/>
              <a:t>lambda = c / f</a:t>
            </a:r>
          </a:p>
        </p:txBody>
      </p:sp>
    </p:spTree>
    <p:extLst>
      <p:ext uri="{BB962C8B-B14F-4D97-AF65-F5344CB8AC3E}">
        <p14:creationId xmlns:p14="http://schemas.microsoft.com/office/powerpoint/2010/main" val="559824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END</a:t>
            </a:r>
            <a:endParaRPr lang="zh-CN" altLang="en-US" dirty="0"/>
          </a:p>
        </p:txBody>
      </p:sp>
      <p:sp>
        <p:nvSpPr>
          <p:cNvPr id="3" name="内容占位符 2"/>
          <p:cNvSpPr>
            <a:spLocks noGrp="1"/>
          </p:cNvSpPr>
          <p:nvPr>
            <p:ph idx="1"/>
          </p:nvPr>
        </p:nvSpPr>
        <p:spPr/>
        <p:txBody>
          <a:bodyPr/>
          <a:lstStyle/>
          <a:p>
            <a:r>
              <a:rPr lang="en-US" altLang="zh-CN" dirty="0" smtClean="0"/>
              <a:t>Thank you for watching!</a:t>
            </a:r>
            <a:endParaRPr lang="zh-CN" altLang="en-US" dirty="0"/>
          </a:p>
        </p:txBody>
      </p:sp>
    </p:spTree>
    <p:extLst>
      <p:ext uri="{BB962C8B-B14F-4D97-AF65-F5344CB8AC3E}">
        <p14:creationId xmlns:p14="http://schemas.microsoft.com/office/powerpoint/2010/main" val="11724565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引用">
  <a:themeElements>
    <a:clrScheme name="引用">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引用">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引用">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TM03457503[[fn=引用]]</Template>
  <TotalTime>31</TotalTime>
  <Words>101</Words>
  <Application>Microsoft Office PowerPoint</Application>
  <PresentationFormat>宽屏</PresentationFormat>
  <Paragraphs>33</Paragraphs>
  <Slides>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宋体</vt:lpstr>
      <vt:lpstr>Arial</vt:lpstr>
      <vt:lpstr>Century Gothic</vt:lpstr>
      <vt:lpstr>Wingdings 2</vt:lpstr>
      <vt:lpstr>引用</vt:lpstr>
      <vt:lpstr>Wave–particle duality </vt:lpstr>
      <vt:lpstr>Introduction</vt:lpstr>
      <vt:lpstr>Brief story</vt:lpstr>
      <vt:lpstr>Continue…</vt:lpstr>
      <vt:lpstr>Picture</vt:lpstr>
      <vt:lpstr>Energy and frequency</vt:lpstr>
      <vt:lpstr>Calculate Plunk constant (h)</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Wave–particle duality </dc:title>
  <dc:creator>zexin Lin</dc:creator>
  <cp:lastModifiedBy>zexin Lin</cp:lastModifiedBy>
  <cp:revision>56</cp:revision>
  <dcterms:created xsi:type="dcterms:W3CDTF">2016-11-22T13:07:23Z</dcterms:created>
  <dcterms:modified xsi:type="dcterms:W3CDTF">2016-11-22T13:38:58Z</dcterms:modified>
</cp:coreProperties>
</file>