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599"/>
  </p:normalViewPr>
  <p:slideViewPr>
    <p:cSldViewPr snapToGrid="0" snapToObjects="1">
      <p:cViewPr>
        <p:scale>
          <a:sx n="100" d="100"/>
          <a:sy n="100" d="100"/>
        </p:scale>
        <p:origin x="58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3ABB-C23F-7049-9BC4-E888CCBE22E2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F825-CC90-0844-8BB7-607399AE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425405"/>
              </p:ext>
            </p:extLst>
          </p:nvPr>
        </p:nvGraphicFramePr>
        <p:xfrm>
          <a:off x="1069848" y="1859643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Duncan: (about Macbeth) “I have begun to plant thee, and will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To make thee full of growing.”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metaphor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Metaphor people as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Macbeth: “Is this a dagger which I see before me?”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Lady Macbeth: (to Macbeth) “My hands are of your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but I shame/To wear a heart so white.”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Macduff: “Not in the legions/Of horrid Hell can come a devil more damned/In evils to top Macbeth.”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927771" y="228702"/>
            <a:ext cx="1615045" cy="1481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20848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824" y="1052736"/>
            <a:ext cx="3168352" cy="5544616"/>
          </a:xfr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1400" b="1" dirty="0"/>
              <a:t>MACBETH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So foul and fair a day I have not seen.</a:t>
            </a:r>
          </a:p>
          <a:p>
            <a:pPr>
              <a:buNone/>
            </a:pPr>
            <a:r>
              <a:rPr lang="en-GB" sz="1400" b="1" dirty="0"/>
              <a:t>BANQUO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How far </a:t>
            </a:r>
            <a:r>
              <a:rPr lang="en-GB" sz="1400" dirty="0" err="1"/>
              <a:t>is't</a:t>
            </a:r>
            <a:r>
              <a:rPr lang="en-GB" sz="1400" dirty="0"/>
              <a:t> </a:t>
            </a:r>
            <a:r>
              <a:rPr lang="en-GB" sz="1400" dirty="0" err="1"/>
              <a:t>call'd</a:t>
            </a:r>
            <a:r>
              <a:rPr lang="en-GB" sz="1400" dirty="0"/>
              <a:t> to </a:t>
            </a:r>
            <a:r>
              <a:rPr lang="en-GB" sz="1400" dirty="0" err="1"/>
              <a:t>Forres</a:t>
            </a:r>
            <a:r>
              <a:rPr lang="en-GB" sz="1400" dirty="0"/>
              <a:t>? What are these</a:t>
            </a:r>
            <a:br>
              <a:rPr lang="en-GB" sz="1400" dirty="0"/>
            </a:br>
            <a:r>
              <a:rPr lang="en-GB" sz="1400" dirty="0"/>
              <a:t>So </a:t>
            </a:r>
            <a:r>
              <a:rPr lang="en-GB" sz="1400" dirty="0" err="1"/>
              <a:t>wither'd</a:t>
            </a:r>
            <a:r>
              <a:rPr lang="en-GB" sz="1400" dirty="0"/>
              <a:t> and so wild in their attire,</a:t>
            </a:r>
            <a:br>
              <a:rPr lang="en-GB" sz="1400" dirty="0"/>
            </a:br>
            <a:r>
              <a:rPr lang="en-GB" sz="1400" dirty="0"/>
              <a:t>That look not like the inhabitants o' the earth,</a:t>
            </a:r>
            <a:br>
              <a:rPr lang="en-GB" sz="1400" dirty="0"/>
            </a:br>
            <a:r>
              <a:rPr lang="en-GB" sz="1400" dirty="0"/>
              <a:t>And yet are on't? Live you? or are you aught</a:t>
            </a:r>
            <a:br>
              <a:rPr lang="en-GB" sz="1400" dirty="0"/>
            </a:br>
            <a:r>
              <a:rPr lang="en-GB" sz="1400" dirty="0"/>
              <a:t>That man may question? You seem to understand me,</a:t>
            </a:r>
            <a:br>
              <a:rPr lang="en-GB" sz="1400" dirty="0"/>
            </a:br>
            <a:r>
              <a:rPr lang="en-GB" sz="1400" dirty="0"/>
              <a:t>By each at once her </a:t>
            </a:r>
            <a:r>
              <a:rPr lang="en-GB" sz="1400" dirty="0" err="1"/>
              <a:t>chappy</a:t>
            </a:r>
            <a:r>
              <a:rPr lang="en-GB" sz="1400" dirty="0"/>
              <a:t> finger laying</a:t>
            </a:r>
            <a:br>
              <a:rPr lang="en-GB" sz="1400" dirty="0"/>
            </a:br>
            <a:r>
              <a:rPr lang="en-GB" sz="1400" dirty="0"/>
              <a:t>Upon her skinny lips: you should be women,</a:t>
            </a:r>
            <a:br>
              <a:rPr lang="en-GB" sz="1400" dirty="0"/>
            </a:br>
            <a:r>
              <a:rPr lang="en-GB" sz="1400" dirty="0"/>
              <a:t>And yet your beards forbid me to interpret</a:t>
            </a:r>
            <a:br>
              <a:rPr lang="en-GB" sz="1400" dirty="0"/>
            </a:br>
            <a:r>
              <a:rPr lang="en-GB" sz="1400" dirty="0"/>
              <a:t>That you are so.</a:t>
            </a:r>
          </a:p>
          <a:p>
            <a:pPr>
              <a:buNone/>
            </a:pPr>
            <a:r>
              <a:rPr lang="en-GB" sz="1400" b="1" dirty="0"/>
              <a:t>MACBETH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Speak, if you can: what are you?</a:t>
            </a:r>
          </a:p>
          <a:p>
            <a:pPr>
              <a:buNone/>
            </a:pPr>
            <a:r>
              <a:rPr lang="en-GB" sz="1400" b="1" dirty="0"/>
              <a:t>First Witch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All hail, Macbeth! hail to thee, thane of Glamis!</a:t>
            </a:r>
          </a:p>
          <a:p>
            <a:pPr>
              <a:buNone/>
            </a:pPr>
            <a:r>
              <a:rPr lang="en-GB" sz="1400" b="1" dirty="0"/>
              <a:t>Second Witch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All hail, Macbeth, hail to thee, thane of Cawdor!</a:t>
            </a:r>
          </a:p>
          <a:p>
            <a:pPr>
              <a:buNone/>
            </a:pPr>
            <a:r>
              <a:rPr lang="en-GB" sz="1400" b="1" dirty="0"/>
              <a:t>Third Witch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All hail, Macbeth, thou shalt be king hereafter!</a:t>
            </a:r>
          </a:p>
          <a:p>
            <a:pPr>
              <a:buNone/>
            </a:pPr>
            <a:r>
              <a:rPr lang="en-GB" sz="1400" b="1" dirty="0"/>
              <a:t>BANQUO</a:t>
            </a:r>
            <a:endParaRPr lang="en-GB" sz="1400" dirty="0"/>
          </a:p>
          <a:p>
            <a:pPr>
              <a:buNone/>
            </a:pPr>
            <a:r>
              <a:rPr lang="en-GB" sz="1400" dirty="0"/>
              <a:t>Good sir, why do you start; and seem to fear</a:t>
            </a:r>
            <a:br>
              <a:rPr lang="en-GB" sz="1400" dirty="0"/>
            </a:br>
            <a:r>
              <a:rPr lang="en-GB" sz="1400" dirty="0"/>
              <a:t>Things that do sound so fair? I' the name of truth,</a:t>
            </a:r>
            <a:br>
              <a:rPr lang="en-GB" sz="1400" dirty="0"/>
            </a:br>
            <a:r>
              <a:rPr lang="en-GB" sz="1400" dirty="0"/>
              <a:t>Are ye fantastical, or that indeed</a:t>
            </a:r>
            <a:br>
              <a:rPr lang="en-GB" sz="1400" dirty="0"/>
            </a:br>
            <a:r>
              <a:rPr lang="en-GB" sz="1400" dirty="0"/>
              <a:t>Which outwardly ye show? 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1631504" y="1124744"/>
            <a:ext cx="2232248" cy="57606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This is from the moment Macbeth and Banquo meet the witches...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1504" y="139017"/>
            <a:ext cx="5400600" cy="75608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</a:rPr>
              <a:t>Let’s start with some basic analysis and comprehension of an extract.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1" y="1844824"/>
            <a:ext cx="2771800" cy="43204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What are their reactions to seeing the witches there in front of them? How do they react?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They are surprised and felt wired</a:t>
            </a:r>
            <a:endParaRPr lang="en-US" sz="1050" dirty="0">
              <a:solidFill>
                <a:srgbClr val="002060"/>
              </a:solidFill>
            </a:endParaRPr>
          </a:p>
          <a:p>
            <a:pPr algn="ctr"/>
            <a:r>
              <a:rPr lang="en-US" sz="1050" dirty="0">
                <a:solidFill>
                  <a:srgbClr val="002060"/>
                </a:solidFill>
              </a:rPr>
              <a:t>Macbeth is more interested in these witches than Banquo;</a:t>
            </a:r>
          </a:p>
          <a:p>
            <a:pPr algn="ctr"/>
            <a:endParaRPr lang="en-US" sz="1050" dirty="0">
              <a:solidFill>
                <a:srgbClr val="002060"/>
              </a:solidFill>
            </a:endParaRPr>
          </a:p>
          <a:p>
            <a:pPr algn="ctr"/>
            <a:r>
              <a:rPr lang="en-US" sz="1050" dirty="0">
                <a:solidFill>
                  <a:srgbClr val="002060"/>
                </a:solidFill>
              </a:rPr>
              <a:t>Banquo </a:t>
            </a:r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4192" y="908720"/>
            <a:ext cx="2736304" cy="288032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Explore the phrase ‘withered and wild’ – what does it reveal about the witches?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This first reveals that the witches are not having a good appearance, and they might be wild also because of the strange things that they said to Macbeth and Banquo. The word “withered” also states that the witches don’t have a good appearance from another way.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4192" y="4140804"/>
            <a:ext cx="2736304" cy="2456548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What does the use of repetition 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bring to this scene?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dirty="0">
                <a:solidFill>
                  <a:srgbClr val="002060"/>
                </a:solidFill>
              </a:rPr>
              <a:t>The repetition made the audience felt that the things witches said is very critical, at least from the witches perspective, 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37597" y="2162051"/>
            <a:ext cx="576907" cy="11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1784" y="2348880"/>
            <a:ext cx="360040" cy="104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10203" y="4534383"/>
            <a:ext cx="882041" cy="38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51784" y="2348880"/>
            <a:ext cx="360040" cy="288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410203" y="4438523"/>
            <a:ext cx="855010" cy="5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11164" y="4005064"/>
            <a:ext cx="954050" cy="46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836712"/>
            <a:ext cx="3096345" cy="4608512"/>
          </a:xfr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/>
              <a:t>MACBETH</a:t>
            </a:r>
          </a:p>
          <a:p>
            <a:pPr>
              <a:buNone/>
            </a:pPr>
            <a:endParaRPr lang="en-GB" sz="1200" dirty="0"/>
          </a:p>
          <a:p>
            <a:pPr>
              <a:buNone/>
            </a:pPr>
            <a:r>
              <a:rPr lang="en-GB" sz="1200" dirty="0"/>
              <a:t>Stay, you imperfect speakers, tell me more:</a:t>
            </a:r>
            <a:br>
              <a:rPr lang="en-GB" sz="1200" dirty="0"/>
            </a:br>
            <a:r>
              <a:rPr lang="en-GB" sz="1200" dirty="0"/>
              <a:t>By </a:t>
            </a:r>
            <a:r>
              <a:rPr lang="en-GB" sz="1200" dirty="0" err="1"/>
              <a:t>Sinel's</a:t>
            </a:r>
            <a:r>
              <a:rPr lang="en-GB" sz="1200" dirty="0"/>
              <a:t> death I know I am thane of Glamis;</a:t>
            </a:r>
            <a:br>
              <a:rPr lang="en-GB" sz="1200" dirty="0"/>
            </a:br>
            <a:r>
              <a:rPr lang="en-GB" sz="1200" dirty="0"/>
              <a:t>But how of Cawdor? the thane of Cawdor lives,</a:t>
            </a:r>
            <a:br>
              <a:rPr lang="en-GB" sz="1200" dirty="0"/>
            </a:br>
            <a:r>
              <a:rPr lang="en-GB" sz="1200" dirty="0"/>
              <a:t>A prosperous gentleman; and to be king</a:t>
            </a:r>
            <a:br>
              <a:rPr lang="en-GB" sz="1200" dirty="0"/>
            </a:br>
            <a:r>
              <a:rPr lang="en-GB" sz="1200" dirty="0"/>
              <a:t>Stands not within the prospect of belief,</a:t>
            </a:r>
            <a:br>
              <a:rPr lang="en-GB" sz="1200" dirty="0"/>
            </a:br>
            <a:r>
              <a:rPr lang="en-GB" sz="1200" dirty="0"/>
              <a:t>No more than to be Cawdor. Say from whence</a:t>
            </a:r>
            <a:br>
              <a:rPr lang="en-GB" sz="1200" dirty="0"/>
            </a:br>
            <a:r>
              <a:rPr lang="en-GB" sz="1200" dirty="0"/>
              <a:t>You owe this strange intelligence? or why</a:t>
            </a:r>
            <a:br>
              <a:rPr lang="en-GB" sz="1200" dirty="0"/>
            </a:br>
            <a:r>
              <a:rPr lang="en-GB" sz="1200" dirty="0"/>
              <a:t>Upon this blasted heath you stop our way</a:t>
            </a:r>
            <a:br>
              <a:rPr lang="en-GB" sz="1200" dirty="0"/>
            </a:br>
            <a:r>
              <a:rPr lang="en-GB" sz="1200" dirty="0"/>
              <a:t>With such prophetic greeting? Speak, I charge you.</a:t>
            </a:r>
          </a:p>
          <a:p>
            <a:endParaRPr lang="en-GB" sz="1200" i="1" dirty="0"/>
          </a:p>
          <a:p>
            <a:pPr>
              <a:buNone/>
            </a:pPr>
            <a:r>
              <a:rPr lang="en-GB" sz="1200" i="1" dirty="0"/>
              <a:t>Witches vanish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520948" y="23750"/>
            <a:ext cx="3206901" cy="620688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More close analysis...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1" y="692696"/>
            <a:ext cx="2843809" cy="616530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r>
              <a:rPr lang="en-GB" sz="1050" b="1" dirty="0">
                <a:solidFill>
                  <a:srgbClr val="002060"/>
                </a:solidFill>
              </a:rPr>
              <a:t>How can you tell Macbeth is confused and frustrated?</a:t>
            </a: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r>
              <a:rPr lang="en-GB" sz="1050" b="1" dirty="0">
                <a:solidFill>
                  <a:srgbClr val="002060"/>
                </a:solidFill>
              </a:rPr>
              <a:t>Make rough notes here and highlight the specific quotations that suggest this. </a:t>
            </a: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r>
              <a:rPr lang="en-GB" sz="1050" b="1" dirty="0">
                <a:solidFill>
                  <a:srgbClr val="002060"/>
                </a:solidFill>
              </a:rPr>
              <a:t>“imperfect speakers” shows that Macbeth </a:t>
            </a: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b="1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2184" y="4149080"/>
            <a:ext cx="3327494" cy="2592288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r>
              <a:rPr lang="en-GB" sz="1050" dirty="0">
                <a:solidFill>
                  <a:schemeClr val="tx2"/>
                </a:solidFill>
              </a:rPr>
              <a:t>How can we tell from this extract that Macbeth is used to having authority and being in power?</a:t>
            </a:r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6386" name="Picture 2" descr="http://www.msschafer.com/images/mac_summ1_1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3291" y="72008"/>
            <a:ext cx="2945280" cy="155679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752184" y="1772816"/>
            <a:ext cx="3327494" cy="20882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r>
              <a:rPr lang="en-GB" sz="900" dirty="0">
                <a:solidFill>
                  <a:schemeClr val="tx2"/>
                </a:solidFill>
              </a:rPr>
              <a:t>List 3 of the best power words for analysis in this extract.</a:t>
            </a: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  <a:p>
            <a:pPr algn="ctr"/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97405" y="1196752"/>
            <a:ext cx="931736" cy="24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5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728" y="188641"/>
            <a:ext cx="5094312" cy="246221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/>
              <a:t>“</a:t>
            </a:r>
            <a:r>
              <a:rPr lang="en-GB" sz="1100" b="1" dirty="0"/>
              <a:t>MACBETH</a:t>
            </a:r>
            <a:endParaRPr lang="en-GB" sz="1100" dirty="0"/>
          </a:p>
          <a:p>
            <a:r>
              <a:rPr lang="en-GB" sz="1100" i="1" dirty="0"/>
              <a:t>To BANQUO</a:t>
            </a:r>
            <a:endParaRPr lang="en-GB" sz="1100" dirty="0"/>
          </a:p>
          <a:p>
            <a:r>
              <a:rPr lang="en-GB" sz="1100" dirty="0"/>
              <a:t>Do you not hope your children shall be kings,</a:t>
            </a:r>
            <a:br>
              <a:rPr lang="en-GB" sz="1100" dirty="0"/>
            </a:br>
            <a:r>
              <a:rPr lang="en-GB" sz="1100" dirty="0"/>
              <a:t>When those that gave the thane of Cawdor to me</a:t>
            </a:r>
            <a:br>
              <a:rPr lang="en-GB" sz="1100" dirty="0"/>
            </a:br>
            <a:r>
              <a:rPr lang="en-GB" sz="1100" dirty="0"/>
              <a:t>Promised no less to them?</a:t>
            </a:r>
          </a:p>
          <a:p>
            <a:r>
              <a:rPr lang="en-GB" sz="1100" b="1" dirty="0"/>
              <a:t>BANQUO</a:t>
            </a:r>
            <a:endParaRPr lang="en-GB" sz="1100" dirty="0"/>
          </a:p>
          <a:p>
            <a:r>
              <a:rPr lang="en-GB" sz="1100" dirty="0"/>
              <a:t>That trusted home</a:t>
            </a:r>
            <a:br>
              <a:rPr lang="en-GB" sz="1100" dirty="0"/>
            </a:br>
            <a:r>
              <a:rPr lang="en-GB" sz="1100" dirty="0"/>
              <a:t>Might yet enkindle you unto the crown,</a:t>
            </a:r>
            <a:br>
              <a:rPr lang="en-GB" sz="1100" dirty="0"/>
            </a:br>
            <a:r>
              <a:rPr lang="en-GB" sz="1100" dirty="0"/>
              <a:t>Besides the thane of Cawdor. But 'tis strange:</a:t>
            </a:r>
            <a:br>
              <a:rPr lang="en-GB" sz="1100" dirty="0"/>
            </a:br>
            <a:r>
              <a:rPr lang="en-GB" sz="1100" dirty="0"/>
              <a:t>And oftentimes, to win us to our harm,</a:t>
            </a:r>
            <a:br>
              <a:rPr lang="en-GB" sz="1100" dirty="0"/>
            </a:br>
            <a:r>
              <a:rPr lang="en-GB" sz="1100" dirty="0"/>
              <a:t>The instruments of darkness tell us truths,</a:t>
            </a:r>
            <a:br>
              <a:rPr lang="en-GB" sz="1100" dirty="0"/>
            </a:br>
            <a:r>
              <a:rPr lang="en-GB" sz="1100" dirty="0"/>
              <a:t>Win us with honest trifles, to </a:t>
            </a:r>
            <a:r>
              <a:rPr lang="en-GB" sz="1100" dirty="0" err="1"/>
              <a:t>betray's</a:t>
            </a:r>
            <a:br>
              <a:rPr lang="en-GB" sz="1100" dirty="0"/>
            </a:br>
            <a:r>
              <a:rPr lang="en-GB" sz="1100" dirty="0"/>
              <a:t>In deepest consequence.</a:t>
            </a:r>
            <a:br>
              <a:rPr lang="en-GB" sz="1100" dirty="0"/>
            </a:br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1644227" y="188640"/>
            <a:ext cx="1571453" cy="1008112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600" dirty="0">
              <a:solidFill>
                <a:srgbClr val="002060"/>
              </a:solidFill>
            </a:endParaRPr>
          </a:p>
          <a:p>
            <a:pPr algn="ctr"/>
            <a:r>
              <a:rPr lang="en-GB" sz="1200" dirty="0">
                <a:solidFill>
                  <a:srgbClr val="002060"/>
                </a:solidFill>
              </a:rPr>
              <a:t>CLOSE ANALYSIS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</a:rPr>
              <a:t>Banquo warns Macbeth that the witches may mean him harm...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4226" y="2564904"/>
            <a:ext cx="4091734" cy="1656184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002060"/>
                </a:solidFill>
              </a:rPr>
              <a:t>The word ‘hope’ implies… </a:t>
            </a: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3633" y="4509120"/>
            <a:ext cx="6560895" cy="1584176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4884" y="2564904"/>
            <a:ext cx="4473116" cy="1656184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  <a:p>
            <a:pPr algn="ctr"/>
            <a:endParaRPr lang="en-GB" sz="105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94884" y="2042556"/>
            <a:ext cx="2687859" cy="60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95600" y="692696"/>
            <a:ext cx="194421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43872" y="2276872"/>
            <a:ext cx="864096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 question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2400" b="1" u="sng" dirty="0">
                <a:solidFill>
                  <a:srgbClr val="002060"/>
                </a:solidFill>
              </a:rPr>
              <a:t>Task</a:t>
            </a:r>
            <a:r>
              <a:rPr lang="en-GB" sz="2400" b="1" dirty="0">
                <a:solidFill>
                  <a:srgbClr val="002060"/>
                </a:solidFill>
              </a:rPr>
              <a:t>:</a:t>
            </a:r>
            <a:r>
              <a:rPr lang="en-GB" sz="2400" dirty="0">
                <a:solidFill>
                  <a:srgbClr val="002060"/>
                </a:solidFill>
              </a:rPr>
              <a:t> Create an essay question based on this extract.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What would  Edexcel be likely to ask you? What are they looking for?</a:t>
            </a:r>
            <a:endParaRPr lang="en-GB" sz="1050" dirty="0">
              <a:solidFill>
                <a:srgbClr val="002060"/>
              </a:solidFill>
            </a:endParaRP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Hint: have a look at the Literature exam guide on Moodle</a:t>
            </a:r>
            <a:r>
              <a:rPr lang="mr-IN" sz="2200" dirty="0">
                <a:solidFill>
                  <a:srgbClr val="002060"/>
                </a:solidFill>
              </a:rPr>
              <a:t>…</a:t>
            </a:r>
            <a:endParaRPr lang="en-GB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mages-cdn.moviepilot.com/image/upload/c_scale,h_468,w_1089/t_mp_quality/macbeth_francesca-annis_1971-roman-polanski-s-bloody-macbeth-available-on-blu-ray-jpeg-1425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3" y="0"/>
            <a:ext cx="4188927" cy="18002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703512" y="1844332"/>
            <a:ext cx="30060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Come, you spirits</a:t>
            </a:r>
            <a:br>
              <a:rPr lang="en-GB" sz="1400" dirty="0"/>
            </a:br>
            <a:r>
              <a:rPr lang="en-GB" sz="1400" dirty="0"/>
              <a:t>That tend on mortal thoughts, unsex me here,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3512" y="2852937"/>
            <a:ext cx="30060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“make thick my blood;</a:t>
            </a:r>
            <a:br>
              <a:rPr lang="en-GB" sz="1400" dirty="0"/>
            </a:br>
            <a:r>
              <a:rPr lang="en-GB" sz="1400" dirty="0"/>
              <a:t>Stop up the access and passage to remorse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7875" y="4283312"/>
            <a:ext cx="30060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Come, thick night,</a:t>
            </a:r>
            <a:br>
              <a:rPr lang="en-GB" sz="1400" dirty="0"/>
            </a:br>
            <a:r>
              <a:rPr lang="en-GB" sz="1400" dirty="0"/>
              <a:t>And pall thee in the </a:t>
            </a:r>
            <a:r>
              <a:rPr lang="en-GB" sz="1400" dirty="0" err="1"/>
              <a:t>dunnest</a:t>
            </a:r>
            <a:r>
              <a:rPr lang="en-GB" sz="1400" dirty="0"/>
              <a:t> smoke of hell,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7875" y="5661249"/>
            <a:ext cx="30060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Only look up clear;</a:t>
            </a:r>
            <a:br>
              <a:rPr lang="en-GB" sz="1400" dirty="0"/>
            </a:br>
            <a:r>
              <a:rPr lang="en-GB" sz="1400" dirty="0"/>
              <a:t>To alter favour ever is to fear:</a:t>
            </a:r>
            <a:br>
              <a:rPr lang="en-GB" sz="1400" dirty="0"/>
            </a:br>
            <a:r>
              <a:rPr lang="en-GB" sz="1400" dirty="0"/>
              <a:t>Leave all the rest to 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51" y="133386"/>
            <a:ext cx="4195190" cy="932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Analyse these specific quotations spoken by Lady Macbeth thinking about her husband’s new future...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8048" y="719289"/>
            <a:ext cx="4032448" cy="146670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Ghost, the spirits states that there is </a:t>
            </a:r>
            <a:r>
              <a:rPr lang="en-GB">
                <a:solidFill>
                  <a:schemeClr val="tx1"/>
                </a:solidFill>
              </a:rPr>
              <a:t>something supernatural events happening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8048" y="2276872"/>
            <a:ext cx="4032448" cy="146670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aggressive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1635" y="3861048"/>
            <a:ext cx="4032448" cy="146670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551636" y="5451407"/>
            <a:ext cx="4052091" cy="12568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4871864" y="2093449"/>
            <a:ext cx="1440160" cy="288032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4933272" y="2856131"/>
            <a:ext cx="1440160" cy="288032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4907089" y="4594400"/>
            <a:ext cx="1440160" cy="288032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4888260" y="6047618"/>
            <a:ext cx="1440160" cy="288032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13348" y="79032"/>
            <a:ext cx="3704480" cy="54165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Just before Duncan’s body is discovered...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01830"/>
              </p:ext>
            </p:extLst>
          </p:nvPr>
        </p:nvGraphicFramePr>
        <p:xfrm>
          <a:off x="4151784" y="703816"/>
          <a:ext cx="7331655" cy="6064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736">
                <a:tc>
                  <a:txBody>
                    <a:bodyPr/>
                    <a:lstStyle/>
                    <a:p>
                      <a:r>
                        <a:rPr lang="en-GB" sz="1800" dirty="0"/>
                        <a:t>Quotation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Deeper meanings/ effects of line/ quotation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Context link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185">
                <a:tc>
                  <a:txBody>
                    <a:bodyPr/>
                    <a:lstStyle/>
                    <a:p>
                      <a:r>
                        <a:rPr lang="en-GB" sz="1200" i="1" dirty="0"/>
                        <a:t>The night has been unruly: where we lay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185">
                <a:tc>
                  <a:txBody>
                    <a:bodyPr/>
                    <a:lstStyle/>
                    <a:p>
                      <a:r>
                        <a:rPr lang="en-GB" sz="1200" i="1" dirty="0"/>
                        <a:t>Of dire combustion and confused events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185">
                <a:tc>
                  <a:txBody>
                    <a:bodyPr/>
                    <a:lstStyle/>
                    <a:p>
                      <a:r>
                        <a:rPr lang="en-GB" sz="1200" i="1" dirty="0" err="1"/>
                        <a:t>Lamentings</a:t>
                      </a:r>
                      <a:r>
                        <a:rPr lang="en-GB" sz="1200" i="1" dirty="0"/>
                        <a:t> heard </a:t>
                      </a:r>
                      <a:r>
                        <a:rPr lang="en-GB" sz="1200" i="1" dirty="0" err="1"/>
                        <a:t>i</a:t>
                      </a:r>
                      <a:r>
                        <a:rPr lang="en-GB" sz="1200" i="1" dirty="0"/>
                        <a:t>' the air; strange screams of death,</a:t>
                      </a:r>
                      <a:br>
                        <a:rPr lang="en-GB" sz="1200" i="1" dirty="0"/>
                      </a:br>
                      <a:endParaRPr lang="en-GB" sz="12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185">
                <a:tc>
                  <a:txBody>
                    <a:bodyPr/>
                    <a:lstStyle/>
                    <a:p>
                      <a:r>
                        <a:rPr lang="en-GB" sz="1200" i="1" dirty="0"/>
                        <a:t>O horror, horror, horror!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18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5008" y="188641"/>
            <a:ext cx="3724007" cy="6124754"/>
          </a:xfrm>
          <a:prstGeom prst="rect">
            <a:avLst/>
          </a:prstGeom>
          <a:solidFill>
            <a:schemeClr val="bg1"/>
          </a:solidFill>
          <a:ln>
            <a:solidFill>
              <a:srgbClr val="66FFFF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LENNOX</a:t>
            </a:r>
            <a:endParaRPr lang="en-GB" sz="1400" dirty="0"/>
          </a:p>
          <a:p>
            <a:r>
              <a:rPr lang="en-GB" sz="1400" dirty="0"/>
              <a:t>Goes the king hence to-day?</a:t>
            </a:r>
          </a:p>
          <a:p>
            <a:r>
              <a:rPr lang="en-GB" sz="1400" b="1" dirty="0"/>
              <a:t>MACBETH</a:t>
            </a:r>
            <a:endParaRPr lang="en-GB" sz="1400" dirty="0"/>
          </a:p>
          <a:p>
            <a:r>
              <a:rPr lang="en-GB" sz="1400" dirty="0"/>
              <a:t>He does: he did appoint so.</a:t>
            </a:r>
          </a:p>
          <a:p>
            <a:r>
              <a:rPr lang="en-GB" sz="1400" b="1" dirty="0"/>
              <a:t>LENNOX</a:t>
            </a:r>
            <a:endParaRPr lang="en-GB" sz="1400" dirty="0"/>
          </a:p>
          <a:p>
            <a:r>
              <a:rPr lang="en-GB" sz="1400" dirty="0"/>
              <a:t>The night has been unruly: where we lay,</a:t>
            </a:r>
            <a:br>
              <a:rPr lang="en-GB" sz="1400" dirty="0"/>
            </a:br>
            <a:r>
              <a:rPr lang="en-GB" sz="1400" dirty="0"/>
              <a:t>Our chimneys were blown down; and, as they say,</a:t>
            </a:r>
            <a:br>
              <a:rPr lang="en-GB" sz="1400" dirty="0"/>
            </a:br>
            <a:r>
              <a:rPr lang="en-GB" sz="1400" dirty="0" err="1"/>
              <a:t>Lamentings</a:t>
            </a:r>
            <a:r>
              <a:rPr lang="en-GB" sz="1400" dirty="0"/>
              <a:t> heard i' the air; strange screams of death,</a:t>
            </a:r>
            <a:br>
              <a:rPr lang="en-GB" sz="1400" dirty="0"/>
            </a:br>
            <a:r>
              <a:rPr lang="en-GB" sz="1400" dirty="0"/>
              <a:t>And prophesying with accents terrible</a:t>
            </a:r>
            <a:br>
              <a:rPr lang="en-GB" sz="1400" dirty="0"/>
            </a:br>
            <a:r>
              <a:rPr lang="en-GB" sz="1400" dirty="0"/>
              <a:t>Of dire combustion and confused events</a:t>
            </a:r>
            <a:br>
              <a:rPr lang="en-GB" sz="1400" dirty="0"/>
            </a:br>
            <a:r>
              <a:rPr lang="en-GB" sz="1400" dirty="0"/>
              <a:t>New </a:t>
            </a:r>
            <a:r>
              <a:rPr lang="en-GB" sz="1400" dirty="0" err="1"/>
              <a:t>hatch'd</a:t>
            </a:r>
            <a:r>
              <a:rPr lang="en-GB" sz="1400" dirty="0"/>
              <a:t> to the woeful time: the obscure bird</a:t>
            </a:r>
            <a:br>
              <a:rPr lang="en-GB" sz="1400" dirty="0"/>
            </a:br>
            <a:r>
              <a:rPr lang="en-GB" sz="1400" dirty="0" err="1"/>
              <a:t>Clamour'd</a:t>
            </a:r>
            <a:r>
              <a:rPr lang="en-GB" sz="1400" dirty="0"/>
              <a:t> the livelong night: some say, the earth</a:t>
            </a:r>
            <a:br>
              <a:rPr lang="en-GB" sz="1400" dirty="0"/>
            </a:br>
            <a:r>
              <a:rPr lang="en-GB" sz="1400" dirty="0"/>
              <a:t>Was feverous and did shake.</a:t>
            </a:r>
          </a:p>
          <a:p>
            <a:r>
              <a:rPr lang="en-GB" sz="1400" b="1" dirty="0"/>
              <a:t>MACBETH</a:t>
            </a:r>
            <a:endParaRPr lang="en-GB" sz="1400" dirty="0"/>
          </a:p>
          <a:p>
            <a:r>
              <a:rPr lang="en-GB" sz="1400" dirty="0" err="1"/>
              <a:t>'Twas</a:t>
            </a:r>
            <a:r>
              <a:rPr lang="en-GB" sz="1400" dirty="0"/>
              <a:t> a rough night.</a:t>
            </a:r>
          </a:p>
          <a:p>
            <a:r>
              <a:rPr lang="en-GB" sz="1400" b="1" dirty="0"/>
              <a:t>LENNOX</a:t>
            </a:r>
            <a:endParaRPr lang="en-GB" sz="1400" dirty="0"/>
          </a:p>
          <a:p>
            <a:r>
              <a:rPr lang="en-GB" sz="1400" dirty="0"/>
              <a:t>My young remembrance cannot parallel</a:t>
            </a:r>
            <a:br>
              <a:rPr lang="en-GB" sz="1400" dirty="0"/>
            </a:br>
            <a:r>
              <a:rPr lang="en-GB" sz="1400" dirty="0"/>
              <a:t>A fellow to it.</a:t>
            </a:r>
          </a:p>
          <a:p>
            <a:r>
              <a:rPr lang="en-GB" sz="1400" i="1" dirty="0"/>
              <a:t>Re-enter MACDUFF</a:t>
            </a:r>
            <a:endParaRPr lang="en-GB" sz="1400" dirty="0"/>
          </a:p>
          <a:p>
            <a:r>
              <a:rPr lang="en-GB" sz="1400" b="1" dirty="0"/>
              <a:t>MACDUFF</a:t>
            </a:r>
            <a:endParaRPr lang="en-GB" sz="1400" dirty="0"/>
          </a:p>
          <a:p>
            <a:r>
              <a:rPr lang="en-GB" sz="1400" dirty="0"/>
              <a:t>O horror, horror, horror! Tongue nor heart</a:t>
            </a:r>
            <a:br>
              <a:rPr lang="en-GB" sz="1400" dirty="0"/>
            </a:br>
            <a:r>
              <a:rPr lang="en-GB" sz="1400" dirty="0"/>
              <a:t>Cannot conceive nor name thee!</a:t>
            </a:r>
          </a:p>
          <a:p>
            <a:r>
              <a:rPr lang="en-GB" sz="1400" b="1" dirty="0"/>
              <a:t>MACBETH</a:t>
            </a:r>
            <a:r>
              <a:rPr lang="en-GB" sz="1400" dirty="0"/>
              <a:t> </a:t>
            </a:r>
            <a:r>
              <a:rPr lang="en-GB" sz="1400" b="1" dirty="0"/>
              <a:t>LENNOX</a:t>
            </a:r>
            <a:endParaRPr lang="en-GB" sz="1400" dirty="0"/>
          </a:p>
          <a:p>
            <a:r>
              <a:rPr lang="en-GB" sz="1400" dirty="0"/>
              <a:t>What's the matter.</a:t>
            </a:r>
          </a:p>
        </p:txBody>
      </p:sp>
    </p:spTree>
    <p:extLst>
      <p:ext uri="{BB962C8B-B14F-4D97-AF65-F5344CB8AC3E}">
        <p14:creationId xmlns:p14="http://schemas.microsoft.com/office/powerpoint/2010/main" val="951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567</Words>
  <Application>Microsoft Office PowerPoint</Application>
  <PresentationFormat>宽屏</PresentationFormat>
  <Paragraphs>294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Complete the table</vt:lpstr>
      <vt:lpstr>PowerPoint 演示文稿</vt:lpstr>
      <vt:lpstr>PowerPoint 演示文稿</vt:lpstr>
      <vt:lpstr>PowerPoint 演示文稿</vt:lpstr>
      <vt:lpstr>Essay question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table</dc:title>
  <dc:creator>Melanie Caroline Ge</dc:creator>
  <cp:lastModifiedBy>Michael Lin</cp:lastModifiedBy>
  <cp:revision>13</cp:revision>
  <dcterms:created xsi:type="dcterms:W3CDTF">2018-03-22T00:59:42Z</dcterms:created>
  <dcterms:modified xsi:type="dcterms:W3CDTF">2018-03-22T02:43:22Z</dcterms:modified>
</cp:coreProperties>
</file>