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  <p:sldMasterId id="2147483717" r:id="rId3"/>
    <p:sldMasterId id="2147483729" r:id="rId4"/>
    <p:sldMasterId id="2147483741" r:id="rId5"/>
  </p:sldMasterIdLst>
  <p:sldIdLst>
    <p:sldId id="256" r:id="rId6"/>
    <p:sldId id="270" r:id="rId7"/>
    <p:sldId id="266" r:id="rId8"/>
    <p:sldId id="271" r:id="rId9"/>
    <p:sldId id="267" r:id="rId10"/>
    <p:sldId id="268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3CBC41-986C-4B8A-900E-128708B2A127}">
          <p14:sldIdLst>
            <p14:sldId id="256"/>
            <p14:sldId id="270"/>
            <p14:sldId id="266"/>
            <p14:sldId id="271"/>
            <p14:sldId id="267"/>
            <p14:sldId id="268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6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5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9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49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EEF2ED-CAA1-4DF4-AC67-4C0570B2BB5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8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1E393-9144-4071-891A-BFD4A0639D29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7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168D9-66F2-4D6D-90BA-476D0110789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3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27647F-4A4B-414A-8CEF-4F9430A2A8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10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42DA6-DB8A-4298-99A6-8D4DB1F833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54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CA723D-CE7F-484D-A01C-01C091E1C66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26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5A9B6D-394F-486F-B264-544CB65CBE28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77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016E4-4C5C-4520-AFA8-8E72312D42D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53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EE5B5-C71B-4351-88C4-2FA1E87A53F0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0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EFA71-EDD3-429D-A3A1-C52610102D03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81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4403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77200" cy="5440363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5F5FB7-5F30-4B85-B40B-A84E1ABFC18F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5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EEF2ED-CAA1-4DF4-AC67-4C0570B2BB5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3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1E393-9144-4071-891A-BFD4A0639D29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83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168D9-66F2-4D6D-90BA-476D0110789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36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27647F-4A4B-414A-8CEF-4F9430A2A8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1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42DA6-DB8A-4298-99A6-8D4DB1F833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7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CA723D-CE7F-484D-A01C-01C091E1C66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38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5A9B6D-394F-486F-B264-544CB65CBE28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1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016E4-4C5C-4520-AFA8-8E72312D42D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11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EE5B5-C71B-4351-88C4-2FA1E87A53F0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125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EFA71-EDD3-429D-A3A1-C52610102D03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6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4403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77200" cy="5440363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5F5FB7-5F30-4B85-B40B-A84E1ABFC18F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7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EEF2ED-CAA1-4DF4-AC67-4C0570B2BB5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45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1E393-9144-4071-891A-BFD4A0639D29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913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168D9-66F2-4D6D-90BA-476D0110789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62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27647F-4A4B-414A-8CEF-4F9430A2A8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9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42DA6-DB8A-4298-99A6-8D4DB1F833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64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CA723D-CE7F-484D-A01C-01C091E1C66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51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5A9B6D-394F-486F-B264-544CB65CBE28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538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016E4-4C5C-4520-AFA8-8E72312D42D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972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EE5B5-C71B-4351-88C4-2FA1E87A53F0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36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EFA71-EDD3-429D-A3A1-C52610102D03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71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4403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77200" cy="5440363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5F5FB7-5F30-4B85-B40B-A84E1ABFC18F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150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EEF2ED-CAA1-4DF4-AC67-4C0570B2BB5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38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1E393-9144-4071-891A-BFD4A0639D29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75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168D9-66F2-4D6D-90BA-476D0110789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944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27647F-4A4B-414A-8CEF-4F9430A2A8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350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42DA6-DB8A-4298-99A6-8D4DB1F83361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541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CA723D-CE7F-484D-A01C-01C091E1C664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749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5A9B6D-394F-486F-B264-544CB65CBE28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631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016E4-4C5C-4520-AFA8-8E72312D42DB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109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EE5B5-C71B-4351-88C4-2FA1E87A53F0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EFA71-EDD3-429D-A3A1-C52610102D03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77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743200" cy="54403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8077200" cy="5440363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5F5FB7-5F30-4B85-B40B-A84E1ABFC18F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5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149225" y="0"/>
            <a:ext cx="2438400" cy="6858000"/>
            <a:chOff x="0" y="0"/>
            <a:chExt cx="2436814" cy="6858001"/>
          </a:xfrm>
        </p:grpSpPr>
        <p:sp>
          <p:nvSpPr>
            <p:cNvPr id="1026" name="AutoShape 2"/>
            <p:cNvSpPr>
              <a:spLocks/>
            </p:cNvSpPr>
            <p:nvPr/>
          </p:nvSpPr>
          <p:spPr bwMode="auto">
            <a:xfrm>
              <a:off x="306388" y="0"/>
              <a:ext cx="1122364" cy="53292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7" name="AutoShape 3"/>
            <p:cNvSpPr>
              <a:spLocks/>
            </p:cNvSpPr>
            <p:nvPr/>
          </p:nvSpPr>
          <p:spPr bwMode="auto">
            <a:xfrm>
              <a:off x="0" y="0"/>
              <a:ext cx="1117601" cy="5276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8" name="AutoShape 4"/>
            <p:cNvSpPr>
              <a:spLocks/>
            </p:cNvSpPr>
            <p:nvPr/>
          </p:nvSpPr>
          <p:spPr bwMode="auto">
            <a:xfrm>
              <a:off x="0" y="5238749"/>
              <a:ext cx="1228726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306388" y="5291137"/>
              <a:ext cx="1495426" cy="15668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0" name="AutoShape 6"/>
            <p:cNvSpPr>
              <a:spLocks/>
            </p:cNvSpPr>
            <p:nvPr/>
          </p:nvSpPr>
          <p:spPr bwMode="auto">
            <a:xfrm>
              <a:off x="306388" y="5286374"/>
              <a:ext cx="2130426" cy="15716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1" name="AutoShape 7"/>
            <p:cNvSpPr>
              <a:spLocks/>
            </p:cNvSpPr>
            <p:nvPr/>
          </p:nvSpPr>
          <p:spPr bwMode="auto">
            <a:xfrm>
              <a:off x="0" y="5238749"/>
              <a:ext cx="1695451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</p:grpSp>
      <p:sp>
        <p:nvSpPr>
          <p:cNvPr id="1032" name="Rectangle 8"/>
          <p:cNvSpPr>
            <a:spLocks noGrp="1"/>
          </p:cNvSpPr>
          <p:nvPr>
            <p:ph type="title"/>
          </p:nvPr>
        </p:nvSpPr>
        <p:spPr bwMode="auto">
          <a:xfrm>
            <a:off x="1482725" y="685800"/>
            <a:ext cx="100187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title style</a:t>
            </a:r>
          </a:p>
        </p:txBody>
      </p:sp>
      <p:sp>
        <p:nvSpPr>
          <p:cNvPr id="1033" name="Rectangle 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orbel" panose="020B050302020402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orbel" panose="020B050302020402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orbel" panose="020B050302020402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orbel" panose="020B0503020204020204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11271250" y="5949950"/>
            <a:ext cx="2301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77D8F-2B54-42B7-B334-33EA947282AD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2pPr>
      <a:lvl3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3pPr>
      <a:lvl4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4pPr>
      <a:lvl5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9pPr>
    </p:titleStyle>
    <p:bodyStyle>
      <a:lvl1pPr marL="285750" indent="-28575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800100" indent="-3429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1295400" indent="-3810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628775" indent="-257175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2122488" indent="-293688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149225" y="0"/>
            <a:ext cx="2438400" cy="6858000"/>
            <a:chOff x="0" y="0"/>
            <a:chExt cx="2436814" cy="6858001"/>
          </a:xfrm>
        </p:grpSpPr>
        <p:sp>
          <p:nvSpPr>
            <p:cNvPr id="1026" name="AutoShape 2"/>
            <p:cNvSpPr>
              <a:spLocks/>
            </p:cNvSpPr>
            <p:nvPr/>
          </p:nvSpPr>
          <p:spPr bwMode="auto">
            <a:xfrm>
              <a:off x="306388" y="0"/>
              <a:ext cx="1122364" cy="53292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7" name="AutoShape 3"/>
            <p:cNvSpPr>
              <a:spLocks/>
            </p:cNvSpPr>
            <p:nvPr/>
          </p:nvSpPr>
          <p:spPr bwMode="auto">
            <a:xfrm>
              <a:off x="0" y="0"/>
              <a:ext cx="1117601" cy="5276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8" name="AutoShape 4"/>
            <p:cNvSpPr>
              <a:spLocks/>
            </p:cNvSpPr>
            <p:nvPr/>
          </p:nvSpPr>
          <p:spPr bwMode="auto">
            <a:xfrm>
              <a:off x="0" y="5238749"/>
              <a:ext cx="1228726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306388" y="5291137"/>
              <a:ext cx="1495426" cy="15668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0" name="AutoShape 6"/>
            <p:cNvSpPr>
              <a:spLocks/>
            </p:cNvSpPr>
            <p:nvPr/>
          </p:nvSpPr>
          <p:spPr bwMode="auto">
            <a:xfrm>
              <a:off x="306388" y="5286374"/>
              <a:ext cx="2130426" cy="15716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1" name="AutoShape 7"/>
            <p:cNvSpPr>
              <a:spLocks/>
            </p:cNvSpPr>
            <p:nvPr/>
          </p:nvSpPr>
          <p:spPr bwMode="auto">
            <a:xfrm>
              <a:off x="0" y="5238749"/>
              <a:ext cx="1695451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</p:grpSp>
      <p:sp>
        <p:nvSpPr>
          <p:cNvPr id="1032" name="Rectangle 8"/>
          <p:cNvSpPr>
            <a:spLocks noGrp="1"/>
          </p:cNvSpPr>
          <p:nvPr>
            <p:ph type="title"/>
          </p:nvPr>
        </p:nvSpPr>
        <p:spPr bwMode="auto">
          <a:xfrm>
            <a:off x="1482725" y="685800"/>
            <a:ext cx="100187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title style</a:t>
            </a:r>
          </a:p>
        </p:txBody>
      </p:sp>
      <p:sp>
        <p:nvSpPr>
          <p:cNvPr id="1033" name="Rectangle 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orbel" panose="020B050302020402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orbel" panose="020B050302020402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orbel" panose="020B050302020402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orbel" panose="020B0503020204020204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11271250" y="5949950"/>
            <a:ext cx="2301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77D8F-2B54-42B7-B334-33EA947282AD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457200" rtl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2pPr>
      <a:lvl3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3pPr>
      <a:lvl4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4pPr>
      <a:lvl5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9pPr>
    </p:titleStyle>
    <p:bodyStyle>
      <a:lvl1pPr marL="285750" indent="-28575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800100" indent="-3429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1295400" indent="-3810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628775" indent="-257175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2122488" indent="-293688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149225" y="0"/>
            <a:ext cx="2438400" cy="6858000"/>
            <a:chOff x="0" y="0"/>
            <a:chExt cx="2436814" cy="6858001"/>
          </a:xfrm>
        </p:grpSpPr>
        <p:sp>
          <p:nvSpPr>
            <p:cNvPr id="1026" name="AutoShape 2"/>
            <p:cNvSpPr>
              <a:spLocks/>
            </p:cNvSpPr>
            <p:nvPr/>
          </p:nvSpPr>
          <p:spPr bwMode="auto">
            <a:xfrm>
              <a:off x="306388" y="0"/>
              <a:ext cx="1122364" cy="53292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7" name="AutoShape 3"/>
            <p:cNvSpPr>
              <a:spLocks/>
            </p:cNvSpPr>
            <p:nvPr/>
          </p:nvSpPr>
          <p:spPr bwMode="auto">
            <a:xfrm>
              <a:off x="0" y="0"/>
              <a:ext cx="1117601" cy="5276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8" name="AutoShape 4"/>
            <p:cNvSpPr>
              <a:spLocks/>
            </p:cNvSpPr>
            <p:nvPr/>
          </p:nvSpPr>
          <p:spPr bwMode="auto">
            <a:xfrm>
              <a:off x="0" y="5238749"/>
              <a:ext cx="1228726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306388" y="5291137"/>
              <a:ext cx="1495426" cy="15668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0" name="AutoShape 6"/>
            <p:cNvSpPr>
              <a:spLocks/>
            </p:cNvSpPr>
            <p:nvPr/>
          </p:nvSpPr>
          <p:spPr bwMode="auto">
            <a:xfrm>
              <a:off x="306388" y="5286374"/>
              <a:ext cx="2130426" cy="15716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1" name="AutoShape 7"/>
            <p:cNvSpPr>
              <a:spLocks/>
            </p:cNvSpPr>
            <p:nvPr/>
          </p:nvSpPr>
          <p:spPr bwMode="auto">
            <a:xfrm>
              <a:off x="0" y="5238749"/>
              <a:ext cx="1695451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</p:grpSp>
      <p:sp>
        <p:nvSpPr>
          <p:cNvPr id="1032" name="Rectangle 8"/>
          <p:cNvSpPr>
            <a:spLocks noGrp="1"/>
          </p:cNvSpPr>
          <p:nvPr>
            <p:ph type="title"/>
          </p:nvPr>
        </p:nvSpPr>
        <p:spPr bwMode="auto">
          <a:xfrm>
            <a:off x="1482725" y="685800"/>
            <a:ext cx="100187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title style</a:t>
            </a:r>
          </a:p>
        </p:txBody>
      </p:sp>
      <p:sp>
        <p:nvSpPr>
          <p:cNvPr id="1033" name="Rectangle 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orbel" panose="020B050302020402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orbel" panose="020B050302020402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orbel" panose="020B050302020402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orbel" panose="020B0503020204020204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11271250" y="5949950"/>
            <a:ext cx="2301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77D8F-2B54-42B7-B334-33EA947282AD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2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457200" rtl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2pPr>
      <a:lvl3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3pPr>
      <a:lvl4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4pPr>
      <a:lvl5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9pPr>
    </p:titleStyle>
    <p:bodyStyle>
      <a:lvl1pPr marL="285750" indent="-28575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800100" indent="-3429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1295400" indent="-3810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628775" indent="-257175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2122488" indent="-293688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149225" y="0"/>
            <a:ext cx="2438400" cy="6858000"/>
            <a:chOff x="0" y="0"/>
            <a:chExt cx="2436814" cy="6858001"/>
          </a:xfrm>
        </p:grpSpPr>
        <p:sp>
          <p:nvSpPr>
            <p:cNvPr id="1026" name="AutoShape 2"/>
            <p:cNvSpPr>
              <a:spLocks/>
            </p:cNvSpPr>
            <p:nvPr/>
          </p:nvSpPr>
          <p:spPr bwMode="auto">
            <a:xfrm>
              <a:off x="306388" y="0"/>
              <a:ext cx="1122364" cy="53292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7" name="AutoShape 3"/>
            <p:cNvSpPr>
              <a:spLocks/>
            </p:cNvSpPr>
            <p:nvPr/>
          </p:nvSpPr>
          <p:spPr bwMode="auto">
            <a:xfrm>
              <a:off x="0" y="0"/>
              <a:ext cx="1117601" cy="5276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8" name="AutoShape 4"/>
            <p:cNvSpPr>
              <a:spLocks/>
            </p:cNvSpPr>
            <p:nvPr/>
          </p:nvSpPr>
          <p:spPr bwMode="auto">
            <a:xfrm>
              <a:off x="0" y="5238749"/>
              <a:ext cx="1228726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29" name="AutoShape 5"/>
            <p:cNvSpPr>
              <a:spLocks/>
            </p:cNvSpPr>
            <p:nvPr/>
          </p:nvSpPr>
          <p:spPr bwMode="auto">
            <a:xfrm>
              <a:off x="306388" y="5291137"/>
              <a:ext cx="1495426" cy="15668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E0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0" name="AutoShape 6"/>
            <p:cNvSpPr>
              <a:spLocks/>
            </p:cNvSpPr>
            <p:nvPr/>
          </p:nvSpPr>
          <p:spPr bwMode="auto">
            <a:xfrm>
              <a:off x="306388" y="5286374"/>
              <a:ext cx="2130426" cy="15716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D15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  <p:sp>
          <p:nvSpPr>
            <p:cNvPr id="1031" name="AutoShape 7"/>
            <p:cNvSpPr>
              <a:spLocks/>
            </p:cNvSpPr>
            <p:nvPr/>
          </p:nvSpPr>
          <p:spPr bwMode="auto">
            <a:xfrm>
              <a:off x="0" y="5238749"/>
              <a:ext cx="1695451" cy="1619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endParaRPr>
            </a:p>
          </p:txBody>
        </p:sp>
      </p:grpSp>
      <p:sp>
        <p:nvSpPr>
          <p:cNvPr id="1032" name="Rectangle 8"/>
          <p:cNvSpPr>
            <a:spLocks noGrp="1"/>
          </p:cNvSpPr>
          <p:nvPr>
            <p:ph type="title"/>
          </p:nvPr>
        </p:nvSpPr>
        <p:spPr bwMode="auto">
          <a:xfrm>
            <a:off x="1482725" y="685800"/>
            <a:ext cx="100187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title style</a:t>
            </a:r>
          </a:p>
        </p:txBody>
      </p:sp>
      <p:sp>
        <p:nvSpPr>
          <p:cNvPr id="1033" name="Rectangle 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rbel" panose="020B0503020204020204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orbel" panose="020B0503020204020204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orbel" panose="020B0503020204020204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orbel" panose="020B0503020204020204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orbel" panose="020B0503020204020204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11271250" y="5949950"/>
            <a:ext cx="2301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77D8F-2B54-42B7-B334-33EA947282AD}" type="slidenum">
              <a:rPr kumimoji="0" lang="zh-CN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sym typeface="Corbel" panose="020B05030202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sym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457200" rtl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2pPr>
      <a:lvl3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3pPr>
      <a:lvl4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4pPr>
      <a:lvl5pPr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Corbel" panose="020B0503020204020204" pitchFamily="34" charset="0"/>
          <a:ea typeface="Corbel" panose="020B0503020204020204" pitchFamily="34" charset="0"/>
          <a:cs typeface="Corbel" panose="020B0503020204020204" pitchFamily="34" charset="0"/>
          <a:sym typeface="Corbel" panose="020B0503020204020204" pitchFamily="34" charset="0"/>
        </a:defRPr>
      </a:lvl9pPr>
    </p:titleStyle>
    <p:bodyStyle>
      <a:lvl1pPr marL="285750" indent="-28575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800100" indent="-3429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1295400" indent="-381000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628775" indent="-257175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2122488" indent="-293688" algn="l" defTabSz="457200" rtl="0" fontAlgn="base" hangingPunct="0">
        <a:spcBef>
          <a:spcPts val="600"/>
        </a:spcBef>
        <a:spcAft>
          <a:spcPct val="0"/>
        </a:spcAft>
        <a:buClr>
          <a:srgbClr val="8D1515"/>
        </a:buClr>
        <a:buSzPct val="145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Eva smith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Michael 3778 Mike </a:t>
            </a:r>
            <a:r>
              <a:rPr lang="en-US" altLang="zh-CN" smtClean="0"/>
              <a:t>4208 Garry 3769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information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Parents died </a:t>
            </a:r>
          </a:p>
          <a:p>
            <a:r>
              <a:rPr lang="en-US" altLang="zh-CN" dirty="0"/>
              <a:t>Never married</a:t>
            </a:r>
          </a:p>
          <a:p>
            <a:r>
              <a:rPr lang="en-US" altLang="zh-CN" dirty="0"/>
              <a:t>Was a prostitute</a:t>
            </a:r>
          </a:p>
          <a:p>
            <a:r>
              <a:rPr lang="en-US" altLang="zh-CN" dirty="0"/>
              <a:t>Was fired by two companies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And this girl, Eva Smith, was one of them. </a:t>
            </a:r>
            <a:r>
              <a:rPr lang="en-US" altLang="zh-CN" dirty="0" err="1"/>
              <a:t>She’dhad</a:t>
            </a:r>
            <a:r>
              <a:rPr lang="en-US" altLang="zh-CN" dirty="0"/>
              <a:t> a lot to say- far too much-so she had to go. 2:And I went to the manager and told him that this girl had been very impertinent –and-</a:t>
            </a:r>
            <a:r>
              <a:rPr lang="en-US" altLang="zh-CN" dirty="0" err="1"/>
              <a:t>andHow</a:t>
            </a:r>
            <a:r>
              <a:rPr lang="en-US" altLang="zh-CN" dirty="0"/>
              <a:t> could I know what would happen afterwards?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2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Physical description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82725" y="2665413"/>
            <a:ext cx="10018713" cy="3125787"/>
          </a:xfrm>
        </p:spPr>
        <p:txBody>
          <a:bodyPr/>
          <a:lstStyle/>
          <a:p>
            <a:r>
              <a:rPr lang="zh-CN" altLang="zh-CN" dirty="0"/>
              <a:t>Beautifu</a:t>
            </a:r>
            <a:r>
              <a:rPr lang="zh-CN" altLang="zh-CN" dirty="0" smtClean="0"/>
              <a:t>l</a:t>
            </a:r>
            <a:endParaRPr lang="en-US" altLang="zh-CN" dirty="0"/>
          </a:p>
          <a:p>
            <a:pPr lvl="1"/>
            <a:r>
              <a:rPr lang="en-US" altLang="zh-CN" sz="1900" dirty="0" smtClean="0">
                <a:solidFill>
                  <a:schemeClr val="tx1"/>
                </a:solidFill>
              </a:rPr>
              <a:t>[</a:t>
            </a:r>
            <a:r>
              <a:rPr lang="zh-CN" altLang="zh-CN" sz="1900" dirty="0" smtClean="0">
                <a:solidFill>
                  <a:schemeClr val="tx1"/>
                </a:solidFill>
              </a:rPr>
              <a:t>S</a:t>
            </a:r>
            <a:r>
              <a:rPr lang="zh-CN" altLang="zh-CN" sz="1900" dirty="0">
                <a:solidFill>
                  <a:schemeClr val="tx1"/>
                </a:solidFill>
              </a:rPr>
              <a:t>heila”And it just suited her. She was the right type. She was a very pretty girl too-with big dark eyes- and that didn’t make it any better. </a:t>
            </a:r>
            <a:r>
              <a:rPr lang="zh-CN" altLang="zh-CN" sz="1900" dirty="0" smtClean="0">
                <a:solidFill>
                  <a:schemeClr val="tx1"/>
                </a:solidFill>
              </a:rPr>
              <a:t>”</a:t>
            </a:r>
            <a:r>
              <a:rPr lang="en-US" altLang="zh-CN" sz="1900" dirty="0" smtClean="0">
                <a:solidFill>
                  <a:schemeClr val="tx1"/>
                </a:solidFill>
              </a:rPr>
              <a:t>]</a:t>
            </a:r>
            <a:endParaRPr lang="zh-CN" altLang="zh-C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75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Personality description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clever </a:t>
            </a:r>
          </a:p>
          <a:p>
            <a:r>
              <a:rPr lang="en-US" altLang="zh-CN" dirty="0"/>
              <a:t>Innocent </a:t>
            </a:r>
          </a:p>
          <a:p>
            <a:r>
              <a:rPr lang="en-US" altLang="zh-CN" dirty="0"/>
              <a:t>Romantic :She spent her money from Gerald </a:t>
            </a:r>
            <a:r>
              <a:rPr lang="en-US" altLang="zh-CN"/>
              <a:t>for vacation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6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Political views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82725" y="2665413"/>
            <a:ext cx="10018713" cy="3125787"/>
          </a:xfrm>
        </p:spPr>
        <p:txBody>
          <a:bodyPr/>
          <a:lstStyle/>
          <a:p>
            <a:r>
              <a:rPr lang="zh-CN" altLang="zh-CN" dirty="0"/>
              <a:t>Every worker should be paid fairly and equally</a:t>
            </a:r>
          </a:p>
          <a:p>
            <a:pPr lvl="1"/>
            <a:r>
              <a:rPr lang="en-US" altLang="zh-CN" sz="1900" dirty="0" smtClean="0">
                <a:solidFill>
                  <a:schemeClr val="tx1"/>
                </a:solidFill>
              </a:rPr>
              <a:t>[</a:t>
            </a:r>
            <a:r>
              <a:rPr lang="zh-CN" altLang="zh-CN" sz="1900" dirty="0" smtClean="0">
                <a:solidFill>
                  <a:schemeClr val="tx1"/>
                </a:solidFill>
              </a:rPr>
              <a:t>M</a:t>
            </a:r>
            <a:r>
              <a:rPr lang="zh-CN" altLang="zh-CN" sz="1900" dirty="0">
                <a:solidFill>
                  <a:schemeClr val="tx1"/>
                </a:solidFill>
              </a:rPr>
              <a:t>r Birling”They were all rather restless, and they suddenly decided to ask for more money. They were averaging about twenty-two and six, which was neither more nor less than is paid generally in our industry. They wanted the rates raised so that they could average about twenty-five shillings a week.</a:t>
            </a:r>
            <a:r>
              <a:rPr lang="zh-CN" altLang="zh-CN" sz="1900" dirty="0" smtClean="0">
                <a:solidFill>
                  <a:schemeClr val="tx1"/>
                </a:solidFill>
              </a:rPr>
              <a:t>”</a:t>
            </a:r>
            <a:r>
              <a:rPr lang="en-US" altLang="zh-CN" sz="1900" dirty="0" smtClean="0">
                <a:solidFill>
                  <a:schemeClr val="tx1"/>
                </a:solidFill>
              </a:rPr>
              <a:t>]</a:t>
            </a:r>
            <a:endParaRPr lang="zh-CN" altLang="zh-C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548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Role in Eva’s Smith’s death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82725" y="2665413"/>
            <a:ext cx="10018713" cy="3125787"/>
          </a:xfrm>
        </p:spPr>
        <p:txBody>
          <a:bodyPr/>
          <a:lstStyle/>
          <a:p>
            <a:r>
              <a:rPr lang="zh-CN" altLang="zh-CN" dirty="0"/>
              <a:t>The person who suicided </a:t>
            </a:r>
          </a:p>
          <a:p>
            <a:pPr lvl="1"/>
            <a:r>
              <a:rPr lang="en-US" altLang="zh-CN" sz="1900" dirty="0" smtClean="0">
                <a:solidFill>
                  <a:schemeClr val="tx1"/>
                </a:solidFill>
              </a:rPr>
              <a:t>[</a:t>
            </a:r>
            <a:r>
              <a:rPr lang="zh-CN" altLang="zh-CN" sz="1900" dirty="0" smtClean="0">
                <a:solidFill>
                  <a:schemeClr val="tx1"/>
                </a:solidFill>
              </a:rPr>
              <a:t>M</a:t>
            </a:r>
            <a:r>
              <a:rPr lang="zh-CN" altLang="zh-CN" sz="1900" dirty="0">
                <a:solidFill>
                  <a:schemeClr val="tx1"/>
                </a:solidFill>
              </a:rPr>
              <a:t>r Birling”Two hours ago a young woman died in the infirmary. She’d been taken there this afternoon because she’d swallowed a lot of strong disinfectant. Burnt her inside out, of course.</a:t>
            </a:r>
            <a:r>
              <a:rPr lang="zh-CN" altLang="zh-CN" sz="1900" dirty="0" smtClean="0">
                <a:solidFill>
                  <a:schemeClr val="tx1"/>
                </a:solidFill>
              </a:rPr>
              <a:t>”</a:t>
            </a:r>
            <a:r>
              <a:rPr lang="en-US" altLang="zh-CN" sz="1900" dirty="0" smtClean="0">
                <a:solidFill>
                  <a:schemeClr val="tx1"/>
                </a:solidFill>
              </a:rPr>
              <a:t>]</a:t>
            </a:r>
            <a:endParaRPr lang="zh-CN" altLang="zh-C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the character thinks of the other characters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don’t know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the other characters think of her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142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Inspector, Sheila: Sympathy </a:t>
            </a:r>
            <a:endParaRPr lang="en-US" altLang="zh-CN" dirty="0"/>
          </a:p>
          <a:p>
            <a:pPr lvl="1"/>
            <a:r>
              <a:rPr lang="en-US" altLang="zh-CN" dirty="0" smtClean="0"/>
              <a:t>[page17, Sheila :”Oh – how horrible! Was it an accident?</a:t>
            </a:r>
          </a:p>
          <a:p>
            <a:r>
              <a:rPr lang="en-US" altLang="zh-CN" dirty="0" smtClean="0"/>
              <a:t>Mr. B: nice worker </a:t>
            </a:r>
          </a:p>
          <a:p>
            <a:pPr lvl="1"/>
            <a:r>
              <a:rPr lang="en-US" altLang="zh-CN" dirty="0" smtClean="0"/>
              <a:t>[page14, Birling: “… A good worker too. In fact, the foreman there told me he was ready to promote her into what we call a leading operator – head of a small group of girls.”]</a:t>
            </a:r>
          </a:p>
          <a:p>
            <a:r>
              <a:rPr lang="en-US" altLang="zh-CN" dirty="0" smtClean="0"/>
              <a:t>Mrs. B: doesn’t take responsibility </a:t>
            </a:r>
          </a:p>
          <a:p>
            <a:pPr lvl="1"/>
            <a:r>
              <a:rPr lang="en-US" altLang="zh-CN" dirty="0" smtClean="0"/>
              <a:t>[page46, Mrs. B: “… The girl had begun by telling us a pack of lies…”]</a:t>
            </a:r>
          </a:p>
          <a:p>
            <a:r>
              <a:rPr lang="en-US" altLang="zh-CN" dirty="0" smtClean="0"/>
              <a:t>Eric: feels guilty </a:t>
            </a:r>
          </a:p>
          <a:p>
            <a:pPr lvl="1"/>
            <a:r>
              <a:rPr lang="en-US" altLang="zh-CN" dirty="0" smtClean="0"/>
              <a:t>[page52, Birling: “.. And I didn’t even remember – that’s the hellish thing. Oh – my God! – how stupid it all is!”]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How they develop/change over the course of the play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82725" y="2665413"/>
            <a:ext cx="10018713" cy="3125787"/>
          </a:xfrm>
        </p:spPr>
        <p:txBody>
          <a:bodyPr/>
          <a:lstStyle/>
          <a:p>
            <a:r>
              <a:rPr lang="zh-CN" altLang="zh-CN" dirty="0"/>
              <a:t>Dead body doesn’t talk</a:t>
            </a:r>
          </a:p>
          <a:p>
            <a:pPr lvl="1"/>
            <a:r>
              <a:rPr lang="en-US" altLang="zh-CN" sz="1900" dirty="0" smtClean="0">
                <a:solidFill>
                  <a:schemeClr val="tx1"/>
                </a:solidFill>
              </a:rPr>
              <a:t>[</a:t>
            </a:r>
            <a:r>
              <a:rPr lang="zh-CN" altLang="zh-CN" sz="1900" dirty="0" smtClean="0">
                <a:solidFill>
                  <a:schemeClr val="tx1"/>
                </a:solidFill>
              </a:rPr>
              <a:t>t</a:t>
            </a:r>
            <a:r>
              <a:rPr lang="zh-CN" altLang="zh-CN" sz="1900" dirty="0">
                <a:solidFill>
                  <a:schemeClr val="tx1"/>
                </a:solidFill>
              </a:rPr>
              <a:t>he whole is around the relationships between her and other character</a:t>
            </a:r>
            <a:r>
              <a:rPr lang="zh-CN" altLang="zh-CN" sz="1900" dirty="0" smtClean="0">
                <a:solidFill>
                  <a:schemeClr val="tx1"/>
                </a:solidFill>
              </a:rPr>
              <a:t>s</a:t>
            </a:r>
            <a:r>
              <a:rPr lang="en-US" altLang="zh-CN" sz="1900" dirty="0" smtClean="0">
                <a:solidFill>
                  <a:schemeClr val="tx1"/>
                </a:solidFill>
              </a:rPr>
              <a:t>]</a:t>
            </a:r>
            <a:endParaRPr lang="zh-CN" altLang="zh-CN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106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1_Parallax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1C1C"/>
      </a:accent1>
      <a:accent2>
        <a:srgbClr val="F67534"/>
      </a:accent2>
      <a:accent3>
        <a:srgbClr val="FFFFFF"/>
      </a:accent3>
      <a:accent4>
        <a:srgbClr val="000000"/>
      </a:accent4>
      <a:accent5>
        <a:srgbClr val="DAABAB"/>
      </a:accent5>
      <a:accent6>
        <a:srgbClr val="DF692E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arallax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1C1C"/>
      </a:accent1>
      <a:accent2>
        <a:srgbClr val="F67534"/>
      </a:accent2>
      <a:accent3>
        <a:srgbClr val="FFFFFF"/>
      </a:accent3>
      <a:accent4>
        <a:srgbClr val="000000"/>
      </a:accent4>
      <a:accent5>
        <a:srgbClr val="DAABAB"/>
      </a:accent5>
      <a:accent6>
        <a:srgbClr val="DF692E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arallax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1C1C"/>
      </a:accent1>
      <a:accent2>
        <a:srgbClr val="F67534"/>
      </a:accent2>
      <a:accent3>
        <a:srgbClr val="FFFFFF"/>
      </a:accent3>
      <a:accent4>
        <a:srgbClr val="000000"/>
      </a:accent4>
      <a:accent5>
        <a:srgbClr val="DAABAB"/>
      </a:accent5>
      <a:accent6>
        <a:srgbClr val="DF692E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arallax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1C1C"/>
      </a:accent1>
      <a:accent2>
        <a:srgbClr val="F67534"/>
      </a:accent2>
      <a:accent3>
        <a:srgbClr val="FFFFFF"/>
      </a:accent3>
      <a:accent4>
        <a:srgbClr val="000000"/>
      </a:accent4>
      <a:accent5>
        <a:srgbClr val="DAABAB"/>
      </a:accent5>
      <a:accent6>
        <a:srgbClr val="DF692E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75" cap="rnd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rbel" panose="020B0503020204020204" pitchFamily="34" charset="0"/>
            <a:ea typeface="Corbel" panose="020B0503020204020204" pitchFamily="34" charset="0"/>
            <a:cs typeface="Corbel" panose="020B0503020204020204" pitchFamily="34" charset="0"/>
            <a:sym typeface="Corbel" panose="020B0503020204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1016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华文楷体</vt:lpstr>
      <vt:lpstr>Arial</vt:lpstr>
      <vt:lpstr>Corbel</vt:lpstr>
      <vt:lpstr>Parallax</vt:lpstr>
      <vt:lpstr>1_Parallax</vt:lpstr>
      <vt:lpstr>2_Parallax</vt:lpstr>
      <vt:lpstr>3_Parallax</vt:lpstr>
      <vt:lpstr>4_Parallax</vt:lpstr>
      <vt:lpstr>Eva smith</vt:lpstr>
      <vt:lpstr>Background information</vt:lpstr>
      <vt:lpstr>Physical description</vt:lpstr>
      <vt:lpstr>Personality description</vt:lpstr>
      <vt:lpstr>Political views</vt:lpstr>
      <vt:lpstr>Role in Eva’s Smith’s death</vt:lpstr>
      <vt:lpstr>What the character thinks of the other characters</vt:lpstr>
      <vt:lpstr>What the other characters think of her</vt:lpstr>
      <vt:lpstr>How they develop/change over the course of the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 smith</dc:title>
  <dc:creator>zexin Lin</dc:creator>
  <cp:lastModifiedBy>zexin Lin</cp:lastModifiedBy>
  <cp:revision>16</cp:revision>
  <dcterms:created xsi:type="dcterms:W3CDTF">2017-09-07T02:18:30Z</dcterms:created>
  <dcterms:modified xsi:type="dcterms:W3CDTF">2017-09-07T14:03:00Z</dcterms:modified>
</cp:coreProperties>
</file>