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2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6858000" cy="9144000"/>
  <p:embeddedFontLst>
    <p:embeddedFont>
      <p:font typeface="Corbel"/>
      <p:regular r:id="rId22"/>
      <p:bold r:id="rId23"/>
      <p:italic r:id="rId24"/>
      <p:boldItalic r:id="rId25"/>
    </p:embeddedFont>
    <p:embeddedFont>
      <p:font typeface="Palatino Linotyp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jLu+mLix9yn66eI5oe9wA6YiJ2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orbel-regular.fntdata"/><Relationship Id="rId21" Type="http://schemas.openxmlformats.org/officeDocument/2006/relationships/slide" Target="slides/slide14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alatinoLinotype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PalatinoLinotype-italic.fntdata"/><Relationship Id="rId27" Type="http://schemas.openxmlformats.org/officeDocument/2006/relationships/font" Target="fonts/PalatinoLinotype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alatinoLinotyp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451ad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61451adf5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255754c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6255754cc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451adf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61451adf5b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1b9e91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41b9e914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1b9e914f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41b9e914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1cfa29b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41cfa29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55754c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6255754ccb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24ac0ae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624ac0ae2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1b9e914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41b9e914f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n rising over grassy hills" id="14" name="Google Shape;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8" y="0"/>
            <a:ext cx="9141524" cy="35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/>
          <p:nvPr/>
        </p:nvSpPr>
        <p:spPr>
          <a:xfrm>
            <a:off x="-1" y="4754880"/>
            <a:ext cx="9144000" cy="2103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-95" y="4724400"/>
            <a:ext cx="91416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14"/>
          <p:cNvSpPr txBox="1"/>
          <p:nvPr>
            <p:ph type="ctrTitle"/>
          </p:nvPr>
        </p:nvSpPr>
        <p:spPr>
          <a:xfrm>
            <a:off x="1142999" y="48006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141810" y="5943600"/>
            <a:ext cx="685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ernate 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/>
          <p:nvPr/>
        </p:nvSpPr>
        <p:spPr>
          <a:xfrm>
            <a:off x="0" y="0"/>
            <a:ext cx="3655500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5"/>
          <p:cNvSpPr txBox="1"/>
          <p:nvPr>
            <p:ph type="title"/>
          </p:nvPr>
        </p:nvSpPr>
        <p:spPr>
          <a:xfrm>
            <a:off x="570309" y="2362200"/>
            <a:ext cx="24003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570309" y="4367308"/>
            <a:ext cx="24003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022169" y="685800"/>
            <a:ext cx="4777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/>
          <p:nvPr/>
        </p:nvSpPr>
        <p:spPr>
          <a:xfrm>
            <a:off x="5486400" y="0"/>
            <a:ext cx="3655500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6"/>
          <p:cNvSpPr txBox="1"/>
          <p:nvPr>
            <p:ph type="title"/>
          </p:nvPr>
        </p:nvSpPr>
        <p:spPr>
          <a:xfrm>
            <a:off x="5942411" y="2362200"/>
            <a:ext cx="24003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80" name="Google Shape;80;p36"/>
          <p:cNvSpPr/>
          <p:nvPr>
            <p:ph idx="2" type="pic"/>
          </p:nvPr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>
            <a:off x="5942411" y="4355592"/>
            <a:ext cx="24003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 rot="5400000">
            <a:off x="2508210" y="399702"/>
            <a:ext cx="4127700" cy="7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 rot="5400000">
            <a:off x="4580700" y="2237688"/>
            <a:ext cx="5897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 rot="5400000">
            <a:off x="580125" y="323088"/>
            <a:ext cx="5897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22960" y="1365585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494498" y="22860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344168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34112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b="0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/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502920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b="0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 txBox="1"/>
          <p:nvPr>
            <p:ph idx="4" type="body"/>
          </p:nvPr>
        </p:nvSpPr>
        <p:spPr>
          <a:xfrm>
            <a:off x="5029200" y="1371600"/>
            <a:ext cx="327355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/>
        </p:txBody>
      </p:sp>
      <p:sp>
        <p:nvSpPr>
          <p:cNvPr id="125" name="Google Shape;125;p20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8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indent="-312419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Char char="?"/>
              <a:defRPr sz="2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9pPr>
          </a:lstStyle>
          <a:p/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1005840" y="1901952"/>
            <a:ext cx="34290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/>
        </p:txBody>
      </p:sp>
      <p:sp>
        <p:nvSpPr>
          <p:cNvPr id="22" name="Google Shape;22;p27"/>
          <p:cNvSpPr txBox="1"/>
          <p:nvPr>
            <p:ph idx="2" type="body"/>
          </p:nvPr>
        </p:nvSpPr>
        <p:spPr>
          <a:xfrm>
            <a:off x="4709160" y="1901952"/>
            <a:ext cx="34290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>
            <p:ph idx="2" type="pic"/>
          </p:nvPr>
        </p:nvSpPr>
        <p:spPr>
          <a:xfrm>
            <a:off x="1219200" y="612775"/>
            <a:ext cx="6705600" cy="2546985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0" y="3453047"/>
            <a:ext cx="5029200" cy="7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/>
        </p:txBody>
      </p:sp>
      <p:sp>
        <p:nvSpPr>
          <p:cNvPr id="151" name="Google Shape;151;p24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 rot="5400000">
            <a:off x="3276600" y="-457200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451adf5b_0_292"/>
          <p:cNvSpPr txBox="1"/>
          <p:nvPr>
            <p:ph idx="1" type="body"/>
          </p:nvPr>
        </p:nvSpPr>
        <p:spPr>
          <a:xfrm>
            <a:off x="822960" y="1365585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180" name="Google Shape;180;g61451adf5b_0_292"/>
          <p:cNvSpPr txBox="1"/>
          <p:nvPr>
            <p:ph type="title"/>
          </p:nvPr>
        </p:nvSpPr>
        <p:spPr>
          <a:xfrm>
            <a:off x="494498" y="22860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61451adf5b_0_292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61451adf5b_0_29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61451adf5b_0_292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451adf5b_0_298"/>
          <p:cNvSpPr txBox="1"/>
          <p:nvPr/>
        </p:nvSpPr>
        <p:spPr>
          <a:xfrm>
            <a:off x="1828800" y="3159760"/>
            <a:ext cx="4572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0" spcFirstLastPara="1" rIns="0" wrap="square" tIns="9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6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g61451adf5b_0_298"/>
          <p:cNvSpPr txBox="1"/>
          <p:nvPr>
            <p:ph type="ctrTitle"/>
          </p:nvPr>
        </p:nvSpPr>
        <p:spPr>
          <a:xfrm>
            <a:off x="777240" y="1219200"/>
            <a:ext cx="75438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latino Linotyp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61451adf5b_0_298"/>
          <p:cNvSpPr txBox="1"/>
          <p:nvPr>
            <p:ph idx="1" type="subTitle"/>
          </p:nvPr>
        </p:nvSpPr>
        <p:spPr>
          <a:xfrm>
            <a:off x="2133600" y="337549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g61451adf5b_0_298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61451adf5b_0_298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61451adf5b_0_298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451adf5b_0_305"/>
          <p:cNvSpPr txBox="1"/>
          <p:nvPr/>
        </p:nvSpPr>
        <p:spPr>
          <a:xfrm>
            <a:off x="4267200" y="4074497"/>
            <a:ext cx="45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6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3" name="Google Shape;193;g61451adf5b_0_305"/>
          <p:cNvSpPr txBox="1"/>
          <p:nvPr>
            <p:ph idx="1" type="body"/>
          </p:nvPr>
        </p:nvSpPr>
        <p:spPr>
          <a:xfrm>
            <a:off x="4572000" y="4267368"/>
            <a:ext cx="3733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g61451adf5b_0_305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61451adf5b_0_305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61451adf5b_0_305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61451adf5b_0_305"/>
          <p:cNvSpPr txBox="1"/>
          <p:nvPr>
            <p:ph type="title"/>
          </p:nvPr>
        </p:nvSpPr>
        <p:spPr>
          <a:xfrm>
            <a:off x="2286000" y="1905000"/>
            <a:ext cx="60351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latino Linotype"/>
              <a:buNone/>
              <a:defRPr b="0" sz="5400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451adf5b_0_312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61451adf5b_0_31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61451adf5b_0_312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61451adf5b_0_312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61451adf5b_0_312"/>
          <p:cNvSpPr txBox="1"/>
          <p:nvPr>
            <p:ph idx="1" type="body"/>
          </p:nvPr>
        </p:nvSpPr>
        <p:spPr>
          <a:xfrm>
            <a:off x="1344168" y="658368"/>
            <a:ext cx="3273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204" name="Google Shape;204;g61451adf5b_0_312"/>
          <p:cNvSpPr txBox="1"/>
          <p:nvPr>
            <p:ph idx="2" type="body"/>
          </p:nvPr>
        </p:nvSpPr>
        <p:spPr>
          <a:xfrm>
            <a:off x="5029200" y="658368"/>
            <a:ext cx="32736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451adf5b_0_319"/>
          <p:cNvSpPr txBox="1"/>
          <p:nvPr>
            <p:ph idx="1" type="body"/>
          </p:nvPr>
        </p:nvSpPr>
        <p:spPr>
          <a:xfrm>
            <a:off x="1341120" y="661976"/>
            <a:ext cx="3273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b="0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9pPr>
          </a:lstStyle>
          <a:p/>
        </p:txBody>
      </p:sp>
      <p:sp>
        <p:nvSpPr>
          <p:cNvPr id="207" name="Google Shape;207;g61451adf5b_0_319"/>
          <p:cNvSpPr txBox="1"/>
          <p:nvPr>
            <p:ph idx="2" type="body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/>
        </p:txBody>
      </p:sp>
      <p:sp>
        <p:nvSpPr>
          <p:cNvPr id="208" name="Google Shape;208;g61451adf5b_0_319"/>
          <p:cNvSpPr txBox="1"/>
          <p:nvPr>
            <p:ph idx="3" type="body"/>
          </p:nvPr>
        </p:nvSpPr>
        <p:spPr>
          <a:xfrm>
            <a:off x="5029200" y="661976"/>
            <a:ext cx="3273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b="0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9pPr>
          </a:lstStyle>
          <a:p/>
        </p:txBody>
      </p:sp>
      <p:sp>
        <p:nvSpPr>
          <p:cNvPr id="209" name="Google Shape;209;g61451adf5b_0_319"/>
          <p:cNvSpPr txBox="1"/>
          <p:nvPr>
            <p:ph idx="4" type="body"/>
          </p:nvPr>
        </p:nvSpPr>
        <p:spPr>
          <a:xfrm>
            <a:off x="5029200" y="1371600"/>
            <a:ext cx="3273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indent="-28956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/>
        </p:txBody>
      </p:sp>
      <p:sp>
        <p:nvSpPr>
          <p:cNvPr id="210" name="Google Shape;210;g61451adf5b_0_319"/>
          <p:cNvSpPr txBox="1"/>
          <p:nvPr/>
        </p:nvSpPr>
        <p:spPr>
          <a:xfrm>
            <a:off x="1056640" y="520192"/>
            <a:ext cx="45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1" name="Google Shape;211;g61451adf5b_0_319"/>
          <p:cNvSpPr txBox="1"/>
          <p:nvPr/>
        </p:nvSpPr>
        <p:spPr>
          <a:xfrm>
            <a:off x="4780280" y="520192"/>
            <a:ext cx="45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2" name="Google Shape;212;g61451adf5b_0_319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61451adf5b_0_319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61451adf5b_0_319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61451adf5b_0_319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451adf5b_0_330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61451adf5b_0_330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61451adf5b_0_330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61451adf5b_0_330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451adf5b_0_335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61451adf5b_0_335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g61451adf5b_0_335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1005840" y="1901952"/>
            <a:ext cx="7132200" cy="4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451adf5b_0_339"/>
          <p:cNvSpPr txBox="1"/>
          <p:nvPr/>
        </p:nvSpPr>
        <p:spPr>
          <a:xfrm>
            <a:off x="5328920" y="1774588"/>
            <a:ext cx="457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8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7" name="Google Shape;227;g61451adf5b_0_339"/>
          <p:cNvSpPr txBox="1"/>
          <p:nvPr>
            <p:ph idx="1" type="body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indent="-312419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Char char="?"/>
              <a:defRPr sz="2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9pPr>
          </a:lstStyle>
          <a:p/>
        </p:txBody>
      </p:sp>
      <p:sp>
        <p:nvSpPr>
          <p:cNvPr id="228" name="Google Shape;228;g61451adf5b_0_339"/>
          <p:cNvSpPr txBox="1"/>
          <p:nvPr>
            <p:ph idx="2" type="body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/>
        </p:txBody>
      </p:sp>
      <p:sp>
        <p:nvSpPr>
          <p:cNvPr id="229" name="Google Shape;229;g61451adf5b_0_339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61451adf5b_0_339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61451adf5b_0_339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61451adf5b_0_339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451adf5b_0_347"/>
          <p:cNvSpPr/>
          <p:nvPr>
            <p:ph idx="2" type="pic"/>
          </p:nvPr>
        </p:nvSpPr>
        <p:spPr>
          <a:xfrm>
            <a:off x="1219200" y="612775"/>
            <a:ext cx="6705600" cy="2547000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35" name="Google Shape;235;g61451adf5b_0_347"/>
          <p:cNvSpPr txBox="1"/>
          <p:nvPr>
            <p:ph idx="1" type="body"/>
          </p:nvPr>
        </p:nvSpPr>
        <p:spPr>
          <a:xfrm>
            <a:off x="2743200" y="3453047"/>
            <a:ext cx="50292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/>
        </p:txBody>
      </p:sp>
      <p:sp>
        <p:nvSpPr>
          <p:cNvPr id="236" name="Google Shape;236;g61451adf5b_0_347"/>
          <p:cNvSpPr txBox="1"/>
          <p:nvPr/>
        </p:nvSpPr>
        <p:spPr>
          <a:xfrm>
            <a:off x="2435352" y="3331464"/>
            <a:ext cx="45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b="0" i="0" sz="6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7" name="Google Shape;237;g61451adf5b_0_347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g61451adf5b_0_347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61451adf5b_0_347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g61451adf5b_0_347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451adf5b_0_355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61451adf5b_0_355"/>
          <p:cNvSpPr txBox="1"/>
          <p:nvPr>
            <p:ph idx="1" type="body"/>
          </p:nvPr>
        </p:nvSpPr>
        <p:spPr>
          <a:xfrm rot="5400000">
            <a:off x="3276599" y="-457200"/>
            <a:ext cx="3505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244" name="Google Shape;244;g61451adf5b_0_355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g61451adf5b_0_355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61451adf5b_0_355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451adf5b_0_361"/>
          <p:cNvSpPr txBox="1"/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g61451adf5b_0_361"/>
          <p:cNvSpPr txBox="1"/>
          <p:nvPr>
            <p:ph idx="1" type="body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/>
        </p:txBody>
      </p:sp>
      <p:sp>
        <p:nvSpPr>
          <p:cNvPr id="250" name="Google Shape;250;g61451adf5b_0_361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61451adf5b_0_361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g61451adf5b_0_361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12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0" y="0"/>
            <a:ext cx="9141600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/>
          <p:nvPr/>
        </p:nvSpPr>
        <p:spPr>
          <a:xfrm>
            <a:off x="-1" y="411480"/>
            <a:ext cx="91416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29"/>
          <p:cNvSpPr txBox="1"/>
          <p:nvPr>
            <p:ph type="title"/>
          </p:nvPr>
        </p:nvSpPr>
        <p:spPr>
          <a:xfrm>
            <a:off x="1143000" y="1143000"/>
            <a:ext cx="6858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b="0"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1143000" y="38100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ernate Section Header" showMasterSp="0">
  <p:cSld name="Alternate Section 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1143000" y="1143000"/>
            <a:ext cx="6858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1141810" y="38100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1005840" y="466344"/>
            <a:ext cx="7132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1005840" y="1837464"/>
            <a:ext cx="3429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1005840" y="2740732"/>
            <a:ext cx="34290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indent="-30988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indent="-29971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4709160" y="1837464"/>
            <a:ext cx="3429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4709160" y="2740732"/>
            <a:ext cx="34290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indent="-30988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indent="-29971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/>
        </p:txBody>
      </p:sp>
      <p:sp>
        <p:nvSpPr>
          <p:cNvPr id="50" name="Google Shape;50;p31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/>
          <p:nvPr>
            <p:ph type="title"/>
          </p:nvPr>
        </p:nvSpPr>
        <p:spPr>
          <a:xfrm>
            <a:off x="570309" y="2362200"/>
            <a:ext cx="24003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0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570309" y="4367308"/>
            <a:ext cx="24003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2" type="body"/>
          </p:nvPr>
        </p:nvSpPr>
        <p:spPr>
          <a:xfrm>
            <a:off x="3370659" y="685800"/>
            <a:ext cx="54291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90" y="6583680"/>
            <a:ext cx="9141600" cy="274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1190" y="6583680"/>
            <a:ext cx="91416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1005840" y="1901952"/>
            <a:ext cx="7132200" cy="4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0" type="dt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360">
          <p15:clr>
            <a:srgbClr val="F26B43"/>
          </p15:clr>
        </p15:guide>
        <p15:guide id="2" pos="303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4509"/>
                </a:srgbClr>
              </a:gs>
              <a:gs pos="100000">
                <a:srgbClr val="242852">
                  <a:alpha val="862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9" name="Google Shape;99;p15"/>
          <p:cNvSpPr/>
          <p:nvPr/>
        </p:nvSpPr>
        <p:spPr>
          <a:xfrm rot="-1875725">
            <a:off x="1373221" y="1038440"/>
            <a:ext cx="7240620" cy="5706987"/>
          </a:xfrm>
          <a:prstGeom prst="ellipse">
            <a:avLst/>
          </a:prstGeom>
          <a:gradFill>
            <a:gsLst>
              <a:gs pos="0">
                <a:srgbClr val="C3BCC5">
                  <a:alpha val="5490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0" name="Google Shape;100;p15"/>
          <p:cNvSpPr/>
          <p:nvPr/>
        </p:nvSpPr>
        <p:spPr>
          <a:xfrm rot="-3943090">
            <a:off x="-274211" y="1165875"/>
            <a:ext cx="5538472" cy="4480459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1" name="Google Shape;101;p15"/>
          <p:cNvSpPr/>
          <p:nvPr/>
        </p:nvSpPr>
        <p:spPr>
          <a:xfrm rot="-1875725">
            <a:off x="3277955" y="116854"/>
            <a:ext cx="6479362" cy="4754757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08610" lvl="0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🙐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🙒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🙓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🙑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🙐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🙒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🙓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🙑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🙐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451adf5b_0_28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4901"/>
                </a:srgbClr>
              </a:gs>
              <a:gs pos="100000">
                <a:srgbClr val="242852">
                  <a:alpha val="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0" name="Google Shape;170;g61451adf5b_0_282"/>
          <p:cNvSpPr/>
          <p:nvPr/>
        </p:nvSpPr>
        <p:spPr>
          <a:xfrm rot="-1875706">
            <a:off x="1373202" y="1038475"/>
            <a:ext cx="7240597" cy="5706916"/>
          </a:xfrm>
          <a:prstGeom prst="ellipse">
            <a:avLst/>
          </a:prstGeom>
          <a:gradFill>
            <a:gsLst>
              <a:gs pos="0">
                <a:srgbClr val="C3BCC5">
                  <a:alpha val="5882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1" name="Google Shape;171;g61451adf5b_0_282"/>
          <p:cNvSpPr/>
          <p:nvPr/>
        </p:nvSpPr>
        <p:spPr>
          <a:xfrm rot="-3943041">
            <a:off x="-274097" y="1165912"/>
            <a:ext cx="5538394" cy="4480610"/>
          </a:xfrm>
          <a:prstGeom prst="ellipse">
            <a:avLst/>
          </a:prstGeom>
          <a:gradFill>
            <a:gsLst>
              <a:gs pos="0">
                <a:srgbClr val="C3BCC5">
                  <a:alpha val="7058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2" name="Google Shape;172;g61451adf5b_0_282"/>
          <p:cNvSpPr/>
          <p:nvPr/>
        </p:nvSpPr>
        <p:spPr>
          <a:xfrm rot="-1875678">
            <a:off x="3277981" y="116899"/>
            <a:ext cx="6479338" cy="4754777"/>
          </a:xfrm>
          <a:prstGeom prst="ellipse">
            <a:avLst/>
          </a:prstGeom>
          <a:gradFill>
            <a:gsLst>
              <a:gs pos="0">
                <a:srgbClr val="C3BCC5">
                  <a:alpha val="7058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3" name="Google Shape;173;g61451adf5b_0_282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g61451adf5b_0_282"/>
          <p:cNvSpPr txBox="1"/>
          <p:nvPr>
            <p:ph idx="1" type="body"/>
          </p:nvPr>
        </p:nvSpPr>
        <p:spPr>
          <a:xfrm>
            <a:off x="2133600" y="685801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08610" lvl="0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🙐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🙒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🙓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🙑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🙐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🙒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🙓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🙑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🙐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75" name="Google Shape;175;g61451adf5b_0_282"/>
          <p:cNvSpPr txBox="1"/>
          <p:nvPr>
            <p:ph idx="10" type="dt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76" name="Google Shape;176;g61451adf5b_0_282"/>
          <p:cNvSpPr txBox="1"/>
          <p:nvPr>
            <p:ph idx="11" type="ftr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77" name="Google Shape;177;g61451adf5b_0_28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"/>
          <p:cNvSpPr txBox="1"/>
          <p:nvPr/>
        </p:nvSpPr>
        <p:spPr>
          <a:xfrm>
            <a:off x="762575" y="347345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3434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Insights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3434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Product Recommendations</a:t>
            </a:r>
            <a:endParaRPr b="0" i="0" sz="4000" u="none" cap="none" strike="noStrike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1"/>
          <p:cNvSpPr txBox="1"/>
          <p:nvPr/>
        </p:nvSpPr>
        <p:spPr>
          <a:xfrm>
            <a:off x="869950" y="5023400"/>
            <a:ext cx="79336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Blackwell Electronics - Data Mining Team</a:t>
            </a:r>
            <a:endParaRPr b="0" i="0" sz="24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Team Insights</a:t>
            </a:r>
            <a:endParaRPr b="0" i="0" sz="24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Snow Li, Lin Zhao, Susana Womack, Mariam Jiranu</a:t>
            </a:r>
            <a:endParaRPr b="0" i="0" sz="24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latino Linotype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1451adf5b_0_0"/>
          <p:cNvSpPr txBox="1"/>
          <p:nvPr>
            <p:ph type="title"/>
          </p:nvPr>
        </p:nvSpPr>
        <p:spPr>
          <a:xfrm>
            <a:off x="537450" y="338328"/>
            <a:ext cx="754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/>
              <a:t>Electronidex Product Frequency</a:t>
            </a:r>
            <a:endParaRPr sz="3600"/>
          </a:p>
        </p:txBody>
      </p:sp>
      <p:pic>
        <p:nvPicPr>
          <p:cNvPr id="333" name="Google Shape;333;g61451adf5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32" y="1115568"/>
            <a:ext cx="6702125" cy="435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61451adf5b_0_0"/>
          <p:cNvSpPr txBox="1"/>
          <p:nvPr/>
        </p:nvSpPr>
        <p:spPr>
          <a:xfrm>
            <a:off x="896112" y="5577840"/>
            <a:ext cx="75438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Recommend</a:t>
            </a:r>
            <a:r>
              <a:rPr lang="en-US" sz="2200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2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 focus on these higher profitable products. </a:t>
            </a:r>
            <a:endParaRPr sz="22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Opportunities for promotions. </a:t>
            </a:r>
            <a:endParaRPr sz="22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55754ccb_0_27"/>
          <p:cNvSpPr txBox="1"/>
          <p:nvPr>
            <p:ph type="title"/>
          </p:nvPr>
        </p:nvSpPr>
        <p:spPr>
          <a:xfrm>
            <a:off x="537450" y="336549"/>
            <a:ext cx="7543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/>
              <a:t>Electronidex Recommendations</a:t>
            </a:r>
            <a:endParaRPr sz="3600"/>
          </a:p>
        </p:txBody>
      </p:sp>
      <p:pic>
        <p:nvPicPr>
          <p:cNvPr id="340" name="Google Shape;340;g6255754cc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87" y="1115950"/>
            <a:ext cx="6726479" cy="435254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6255754ccb_0_27"/>
          <p:cNvSpPr txBox="1"/>
          <p:nvPr/>
        </p:nvSpPr>
        <p:spPr>
          <a:xfrm>
            <a:off x="893200" y="5575225"/>
            <a:ext cx="75438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Recommend</a:t>
            </a:r>
            <a:r>
              <a:rPr b="0"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remove low frequency items</a:t>
            </a:r>
            <a:r>
              <a:rPr lang="en-US" sz="22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due to no strong relationships with more frequently purchased items.</a:t>
            </a:r>
            <a:endParaRPr b="0"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1451adf5b_0_91"/>
          <p:cNvSpPr txBox="1"/>
          <p:nvPr>
            <p:ph type="title"/>
          </p:nvPr>
        </p:nvSpPr>
        <p:spPr>
          <a:xfrm>
            <a:off x="537450" y="336549"/>
            <a:ext cx="75438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/>
              <a:t>Electronidex Recommendations</a:t>
            </a:r>
            <a:endParaRPr/>
          </a:p>
        </p:txBody>
      </p:sp>
      <p:sp>
        <p:nvSpPr>
          <p:cNvPr id="347" name="Google Shape;347;g61451adf5b_0_91"/>
          <p:cNvSpPr txBox="1"/>
          <p:nvPr/>
        </p:nvSpPr>
        <p:spPr>
          <a:xfrm>
            <a:off x="537450" y="1046900"/>
            <a:ext cx="6699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Cross Selling Opportunities:</a:t>
            </a:r>
            <a:endParaRPr b="0" i="0" sz="24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200"/>
              <a:buFont typeface="Palatino Linotype"/>
              <a:buChar char="●"/>
            </a:pPr>
            <a:r>
              <a:rPr i="0" lang="en-US" sz="2200" u="none" cap="none" strike="noStrike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Slim Wireless Mouse </a:t>
            </a:r>
            <a:endParaRPr i="0" sz="2200" u="none" cap="none" strike="noStrike">
              <a:solidFill>
                <a:srgbClr val="F6B26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Apple Earpods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200"/>
              <a:buFont typeface="Palatino Linotype"/>
              <a:buChar char="●"/>
            </a:pPr>
            <a:r>
              <a:rPr i="0" lang="en-US" sz="2200" u="none" cap="none" strike="noStrike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Apple Magic Keyboard </a:t>
            </a:r>
            <a:endParaRPr i="0" sz="2200" u="none" cap="none" strike="noStrike">
              <a:solidFill>
                <a:srgbClr val="F6B26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</a:t>
            </a: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iMac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Computer Game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Intel Desktop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Dell Desktop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ASUS 2 Monitor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200"/>
              <a:buFont typeface="Palatino Linotype"/>
              <a:buChar char="●"/>
            </a:pPr>
            <a:r>
              <a:rPr i="0" lang="en-US" sz="2200" u="none" cap="none" strike="noStrike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Belkin Mouse Pad </a:t>
            </a:r>
            <a:endParaRPr i="0" sz="2200" u="none" cap="none" strike="noStrike">
              <a:solidFill>
                <a:srgbClr val="F6B26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</a:t>
            </a: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Dell Desktop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Microsoft Office Home and Student 2016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2200" u="none" cap="none" strike="noStrik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Rii LED Gaming Keyboard &amp; Mouse Combo</a:t>
            </a:r>
            <a:endParaRPr i="0" sz="2200" u="none" cap="none" strike="noStrik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48" name="Google Shape;348;g61451adf5b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50" y="1865625"/>
            <a:ext cx="979750" cy="6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61451adf5b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425" y="3355350"/>
            <a:ext cx="2075300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1451adf5b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200" y="5253200"/>
            <a:ext cx="1297450" cy="926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1b9e914f6_0_0"/>
          <p:cNvSpPr txBox="1"/>
          <p:nvPr/>
        </p:nvSpPr>
        <p:spPr>
          <a:xfrm>
            <a:off x="365930" y="3349930"/>
            <a:ext cx="80247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mining</a:t>
            </a: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can be deployed to maximize</a:t>
            </a:r>
            <a:r>
              <a:rPr b="0" i="0" lang="en-US" sz="2200" u="none" cap="none" strike="noStrik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0" i="0" lang="en-US" sz="22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revenues</a:t>
            </a:r>
            <a:r>
              <a:rPr b="0" i="0" lang="en-US" sz="2200" u="none" cap="none" strike="noStrik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while providing our customers a </a:t>
            </a:r>
            <a:r>
              <a:rPr b="0" i="0" lang="en-US" sz="22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personalized</a:t>
            </a:r>
            <a:r>
              <a:rPr b="0" i="0" lang="en-US" sz="2200" u="none" cap="none" strike="noStrik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experience through:</a:t>
            </a:r>
            <a:endParaRPr b="0" i="0" sz="21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6" name="Google Shape;356;g41b9e914f6_0_0"/>
          <p:cNvSpPr txBox="1"/>
          <p:nvPr/>
        </p:nvSpPr>
        <p:spPr>
          <a:xfrm>
            <a:off x="537440" y="336549"/>
            <a:ext cx="754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Future Data Mining Opportunities</a:t>
            </a:r>
            <a:endParaRPr b="0" i="0" sz="36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7" name="Google Shape;357;g41b9e914f6_0_0"/>
          <p:cNvSpPr txBox="1"/>
          <p:nvPr/>
        </p:nvSpPr>
        <p:spPr>
          <a:xfrm>
            <a:off x="365930" y="1239200"/>
            <a:ext cx="842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Recommended </a:t>
            </a:r>
            <a:r>
              <a:rPr b="0" i="0" lang="en-US" sz="22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areas</a:t>
            </a:r>
            <a:r>
              <a:rPr b="0" i="0" lang="en-US" sz="2200" u="none" cap="none" strike="noStrik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 enhance with data mining:</a:t>
            </a:r>
            <a:endParaRPr b="0" i="0" sz="22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41b9e914f6_0_0"/>
          <p:cNvSpPr txBox="1"/>
          <p:nvPr/>
        </p:nvSpPr>
        <p:spPr>
          <a:xfrm>
            <a:off x="537440" y="1896710"/>
            <a:ext cx="3943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Market Segmentation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Value/Potential</a:t>
            </a:r>
            <a:endParaRPr b="0" i="0" sz="22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Offerings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41b9e914f6_0_0"/>
          <p:cNvSpPr txBox="1"/>
          <p:nvPr/>
        </p:nvSpPr>
        <p:spPr>
          <a:xfrm>
            <a:off x="4480850" y="1896710"/>
            <a:ext cx="3892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Associations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Trend Analysis</a:t>
            </a:r>
            <a:endParaRPr b="0" i="0" sz="22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Vendor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41b9e914f6_0_0"/>
          <p:cNvSpPr txBox="1"/>
          <p:nvPr/>
        </p:nvSpPr>
        <p:spPr>
          <a:xfrm>
            <a:off x="486712" y="4454658"/>
            <a:ext cx="40599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Merchandising Allocation</a:t>
            </a:r>
            <a:endParaRPr b="0" i="0" sz="22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Offerings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Promotions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Placement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41b9e914f6_0_0"/>
          <p:cNvSpPr txBox="1"/>
          <p:nvPr/>
        </p:nvSpPr>
        <p:spPr>
          <a:xfrm>
            <a:off x="4430122" y="4454658"/>
            <a:ext cx="43602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Loyalty Rewards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Marketing Vehicles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Retention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Fraud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"/>
          <p:cNvSpPr txBox="1"/>
          <p:nvPr>
            <p:ph idx="1" type="body"/>
          </p:nvPr>
        </p:nvSpPr>
        <p:spPr>
          <a:xfrm>
            <a:off x="619990" y="1250949"/>
            <a:ext cx="8172900" cy="528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400"/>
              <a:t>Customer Brand Preferences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Almost </a:t>
            </a:r>
            <a:r>
              <a:rPr lang="en-US" sz="2200">
                <a:solidFill>
                  <a:srgbClr val="FFC000"/>
                </a:solidFill>
              </a:rPr>
              <a:t>15,000</a:t>
            </a:r>
            <a:r>
              <a:rPr lang="en-US" sz="2200"/>
              <a:t> customers surveyed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rgbClr val="FFC000"/>
                </a:solidFill>
              </a:rPr>
              <a:t>34%</a:t>
            </a:r>
            <a:r>
              <a:rPr lang="en-US" sz="2200"/>
              <a:t> of surveys incomplete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chemeClr val="lt1"/>
                </a:solidFill>
              </a:rPr>
              <a:t>Predict brand </a:t>
            </a:r>
            <a:r>
              <a:rPr lang="en-US" sz="2200"/>
              <a:t>preference of </a:t>
            </a:r>
            <a:r>
              <a:rPr lang="en-US" sz="2200">
                <a:solidFill>
                  <a:schemeClr val="lt1"/>
                </a:solidFill>
              </a:rPr>
              <a:t>incomplete </a:t>
            </a:r>
            <a:r>
              <a:rPr lang="en-US" sz="2200"/>
              <a:t>surveys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400"/>
              <a:t>New Product</a:t>
            </a:r>
            <a:r>
              <a:rPr lang="en-US" sz="2400"/>
              <a:t> Profitability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Tracked </a:t>
            </a:r>
            <a:r>
              <a:rPr lang="en-US" sz="2200">
                <a:solidFill>
                  <a:schemeClr val="lt1"/>
                </a:solidFill>
              </a:rPr>
              <a:t>sales performance </a:t>
            </a:r>
            <a:r>
              <a:rPr lang="en-US" sz="2200"/>
              <a:t>of existing products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Predict </a:t>
            </a:r>
            <a:r>
              <a:rPr lang="en-US" sz="2200">
                <a:solidFill>
                  <a:srgbClr val="FFC000"/>
                </a:solidFill>
              </a:rPr>
              <a:t>sales volume</a:t>
            </a: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/>
              <a:t>by </a:t>
            </a:r>
            <a:r>
              <a:rPr lang="en-US" sz="2200">
                <a:solidFill>
                  <a:schemeClr val="lt1"/>
                </a:solidFill>
              </a:rPr>
              <a:t>product type for ne</a:t>
            </a:r>
            <a:r>
              <a:rPr lang="en-US" sz="2200"/>
              <a:t>w products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chemeClr val="lt1"/>
                </a:solidFill>
              </a:rPr>
              <a:t>Assess </a:t>
            </a:r>
            <a:r>
              <a:rPr lang="en-US" sz="2200">
                <a:solidFill>
                  <a:srgbClr val="FFC000"/>
                </a:solidFill>
              </a:rPr>
              <a:t>impact of reviews</a:t>
            </a: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>
                <a:solidFill>
                  <a:schemeClr val="lt1"/>
                </a:solidFill>
              </a:rPr>
              <a:t>on sales performance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400"/>
              <a:t>Electronidex Customer Buying Patterns</a:t>
            </a:r>
            <a:endParaRPr sz="2400"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One month of </a:t>
            </a:r>
            <a:r>
              <a:rPr lang="en-US" sz="2200">
                <a:solidFill>
                  <a:srgbClr val="FFC000"/>
                </a:solidFill>
              </a:rPr>
              <a:t>Electronidex</a:t>
            </a: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/>
              <a:t>online sales purchases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rgbClr val="FFC000"/>
                </a:solidFill>
              </a:rPr>
              <a:t>~10,000</a:t>
            </a:r>
            <a:r>
              <a:rPr lang="en-US" sz="2200"/>
              <a:t> transactions with </a:t>
            </a:r>
            <a:r>
              <a:rPr lang="en-US" sz="2200">
                <a:solidFill>
                  <a:srgbClr val="FFC000"/>
                </a:solidFill>
              </a:rPr>
              <a:t>125</a:t>
            </a:r>
            <a:r>
              <a:rPr lang="en-US" sz="2200"/>
              <a:t> different products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Analyze product associations</a:t>
            </a:r>
            <a:endParaRPr sz="22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  <p:sp>
        <p:nvSpPr>
          <p:cNvPr id="264" name="Google Shape;264;p2"/>
          <p:cNvSpPr txBox="1"/>
          <p:nvPr>
            <p:ph type="title"/>
          </p:nvPr>
        </p:nvSpPr>
        <p:spPr>
          <a:xfrm>
            <a:off x="537440" y="336549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Objectives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/>
          <p:nvPr/>
        </p:nvSpPr>
        <p:spPr>
          <a:xfrm>
            <a:off x="3377550" y="3910450"/>
            <a:ext cx="17082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apply</a:t>
            </a:r>
            <a:endParaRPr b="0" i="0" sz="2400" u="none" cap="none" strike="noStrike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model</a:t>
            </a:r>
            <a:endParaRPr b="0" i="0" sz="14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0" name="Google Shape;270;p3"/>
          <p:cNvSpPr txBox="1"/>
          <p:nvPr>
            <p:ph idx="1" type="body"/>
          </p:nvPr>
        </p:nvSpPr>
        <p:spPr>
          <a:xfrm>
            <a:off x="500500" y="3176825"/>
            <a:ext cx="30027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chemeClr val="lt2"/>
                </a:solidFill>
              </a:rPr>
              <a:t>Completed Surveys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financials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education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location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vehicle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>
                <a:solidFill>
                  <a:schemeClr val="lt2"/>
                </a:solidFill>
              </a:rPr>
              <a:t>brand preference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rgbClr val="FFC000"/>
                </a:solidFill>
              </a:rPr>
              <a:t>build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data model</a:t>
            </a:r>
            <a:endParaRPr sz="1000"/>
          </a:p>
        </p:txBody>
      </p:sp>
      <p:sp>
        <p:nvSpPr>
          <p:cNvPr id="271" name="Google Shape;271;p3"/>
          <p:cNvSpPr txBox="1"/>
          <p:nvPr>
            <p:ph type="title"/>
          </p:nvPr>
        </p:nvSpPr>
        <p:spPr>
          <a:xfrm>
            <a:off x="537450" y="336550"/>
            <a:ext cx="75438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Customer Brand Preference</a:t>
            </a:r>
            <a:endParaRPr sz="3600"/>
          </a:p>
        </p:txBody>
      </p:sp>
      <p:pic>
        <p:nvPicPr>
          <p:cNvPr id="272" name="Google Shape;2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510" y="1064360"/>
            <a:ext cx="2066292" cy="206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"/>
          <p:cNvSpPr/>
          <p:nvPr/>
        </p:nvSpPr>
        <p:spPr>
          <a:xfrm rot="2687835">
            <a:off x="2877231" y="2567818"/>
            <a:ext cx="299744" cy="6756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 rot="-5458436">
            <a:off x="4081637" y="4268454"/>
            <a:ext cx="300043" cy="67571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/>
          <p:nvPr/>
        </p:nvSpPr>
        <p:spPr>
          <a:xfrm rot="-2712165">
            <a:off x="5268131" y="2567818"/>
            <a:ext cx="299744" cy="6756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 txBox="1"/>
          <p:nvPr>
            <p:ph idx="1" type="body"/>
          </p:nvPr>
        </p:nvSpPr>
        <p:spPr>
          <a:xfrm>
            <a:off x="4882175" y="3186550"/>
            <a:ext cx="30636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chemeClr val="lt2"/>
                </a:solidFill>
              </a:rPr>
              <a:t>Incomplete Surveys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financials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education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location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vehicle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>
                <a:solidFill>
                  <a:schemeClr val="lt2"/>
                </a:solidFill>
              </a:rPr>
              <a:t>??</a:t>
            </a:r>
            <a:r>
              <a:rPr lang="en-US" sz="2000"/>
              <a:t> 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rgbClr val="FFC000"/>
                </a:solidFill>
              </a:rPr>
              <a:t>predict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brand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 txBox="1"/>
          <p:nvPr>
            <p:ph type="title"/>
          </p:nvPr>
        </p:nvSpPr>
        <p:spPr>
          <a:xfrm>
            <a:off x="537440" y="336548"/>
            <a:ext cx="7543800" cy="11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Customer Brand Preference…</a:t>
            </a:r>
            <a:endParaRPr sz="3600"/>
          </a:p>
        </p:txBody>
      </p:sp>
      <p:pic>
        <p:nvPicPr>
          <p:cNvPr id="282" name="Google Shape;282;p4"/>
          <p:cNvPicPr preferRelativeResize="0"/>
          <p:nvPr/>
        </p:nvPicPr>
        <p:blipFill rotWithShape="1">
          <a:blip r:embed="rId3">
            <a:alphaModFix/>
          </a:blip>
          <a:srcRect b="23698" l="0" r="114" t="26358"/>
          <a:stretch/>
        </p:blipFill>
        <p:spPr>
          <a:xfrm>
            <a:off x="5224895" y="2902265"/>
            <a:ext cx="219456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"/>
          <p:cNvPicPr preferRelativeResize="0"/>
          <p:nvPr/>
        </p:nvPicPr>
        <p:blipFill rotWithShape="1">
          <a:blip r:embed="rId4">
            <a:alphaModFix/>
          </a:blip>
          <a:srcRect b="20292" l="9140" r="9514" t="21603"/>
          <a:stretch/>
        </p:blipFill>
        <p:spPr>
          <a:xfrm>
            <a:off x="1350240" y="2896414"/>
            <a:ext cx="274320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 txBox="1"/>
          <p:nvPr/>
        </p:nvSpPr>
        <p:spPr>
          <a:xfrm>
            <a:off x="1695251" y="4329200"/>
            <a:ext cx="2053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62%</a:t>
            </a:r>
            <a:endParaRPr b="0" i="0" sz="7200" u="none" cap="none" strike="noStrike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5270074" y="4329200"/>
            <a:ext cx="2104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38%</a:t>
            </a:r>
            <a:endParaRPr b="0" i="0" sz="72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1185140" y="1616819"/>
            <a:ext cx="54546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 of almost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15,000</a:t>
            </a:r>
            <a:r>
              <a:rPr b="0" i="0" lang="en-US" sz="2400" u="none" cap="none" strike="noStrik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</a:t>
            </a:r>
            <a:r>
              <a:rPr b="0" i="0" lang="en-US" sz="2400" u="none" cap="none" strike="noStrik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surveys</a:t>
            </a:r>
            <a:endParaRPr b="0" i="0" sz="24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cfa29bd6_0_0"/>
          <p:cNvSpPr txBox="1"/>
          <p:nvPr>
            <p:ph idx="1" type="body"/>
          </p:nvPr>
        </p:nvSpPr>
        <p:spPr>
          <a:xfrm>
            <a:off x="712513" y="5597575"/>
            <a:ext cx="771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While </a:t>
            </a:r>
            <a:r>
              <a:rPr lang="en-US" sz="1800">
                <a:solidFill>
                  <a:srgbClr val="FFC000"/>
                </a:solidFill>
              </a:rPr>
              <a:t>Sony</a:t>
            </a:r>
            <a:r>
              <a:rPr lang="en-US" sz="1800">
                <a:solidFill>
                  <a:srgbClr val="FFFFFF"/>
                </a:solidFill>
              </a:rPr>
              <a:t> is the overall </a:t>
            </a:r>
            <a:r>
              <a:rPr lang="en-US" sz="1800">
                <a:solidFill>
                  <a:srgbClr val="FFFFFF"/>
                </a:solidFill>
              </a:rPr>
              <a:t>preferred</a:t>
            </a:r>
            <a:r>
              <a:rPr lang="en-US" sz="1800">
                <a:solidFill>
                  <a:srgbClr val="FFFFFF"/>
                </a:solidFill>
              </a:rPr>
              <a:t> brand, we can see that the preference does vary by our customer’s age and average salary.  This can be taken into consideration in marketing efforts.</a:t>
            </a:r>
            <a:endParaRPr/>
          </a:p>
        </p:txBody>
      </p:sp>
      <p:sp>
        <p:nvSpPr>
          <p:cNvPr id="292" name="Google Shape;292;g41cfa29bd6_0_0"/>
          <p:cNvSpPr txBox="1"/>
          <p:nvPr>
            <p:ph type="title"/>
          </p:nvPr>
        </p:nvSpPr>
        <p:spPr>
          <a:xfrm>
            <a:off x="539496" y="338328"/>
            <a:ext cx="7543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Customer Brand Preference...</a:t>
            </a:r>
            <a:endParaRPr/>
          </a:p>
        </p:txBody>
      </p:sp>
      <p:pic>
        <p:nvPicPr>
          <p:cNvPr id="293" name="Google Shape;293;g41cfa29b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88" y="1088425"/>
            <a:ext cx="7871024" cy="442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255754ccb_0_35"/>
          <p:cNvSpPr txBox="1"/>
          <p:nvPr>
            <p:ph type="title"/>
          </p:nvPr>
        </p:nvSpPr>
        <p:spPr>
          <a:xfrm>
            <a:off x="537450" y="336549"/>
            <a:ext cx="7543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New Product Profitability</a:t>
            </a:r>
            <a:endParaRPr sz="3600"/>
          </a:p>
        </p:txBody>
      </p:sp>
      <p:sp>
        <p:nvSpPr>
          <p:cNvPr id="299" name="Google Shape;299;g6255754ccb_0_35"/>
          <p:cNvSpPr txBox="1"/>
          <p:nvPr/>
        </p:nvSpPr>
        <p:spPr>
          <a:xfrm>
            <a:off x="364150" y="1261250"/>
            <a:ext cx="31569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Existing Products</a:t>
            </a:r>
            <a:endParaRPr sz="24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Type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Price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Service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Sales Rank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Dimensions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Margin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Sales </a:t>
            </a:r>
            <a:r>
              <a:rPr lang="en-US" sz="20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Volume</a:t>
            </a:r>
            <a:endParaRPr sz="20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None/>
            </a:pPr>
            <a:r>
              <a:rPr lang="en-US" sz="24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</a:t>
            </a:r>
            <a:r>
              <a:rPr lang="en-US" sz="240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model</a:t>
            </a:r>
            <a:endParaRPr sz="2000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0" name="Google Shape;300;g6255754ccb_0_35"/>
          <p:cNvSpPr txBox="1"/>
          <p:nvPr/>
        </p:nvSpPr>
        <p:spPr>
          <a:xfrm>
            <a:off x="5622950" y="1263889"/>
            <a:ext cx="31569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</a:t>
            </a:r>
            <a:r>
              <a:rPr lang="en-US" sz="24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Products</a:t>
            </a:r>
            <a:endParaRPr sz="24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Type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Price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Service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Sales Rank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Dimensions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Margin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??</a:t>
            </a:r>
            <a:endParaRPr sz="20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predict</a:t>
            </a: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sales volume</a:t>
            </a: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calculate</a:t>
            </a: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profitability</a:t>
            </a: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01" name="Google Shape;301;g6255754ccb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00" y="4206350"/>
            <a:ext cx="1255000" cy="1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6255754ccb_0_35"/>
          <p:cNvSpPr txBox="1"/>
          <p:nvPr/>
        </p:nvSpPr>
        <p:spPr>
          <a:xfrm>
            <a:off x="3717900" y="2622100"/>
            <a:ext cx="17082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apply</a:t>
            </a:r>
            <a:endParaRPr b="0" i="0" sz="2400" u="none" cap="none" strike="noStrike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model</a:t>
            </a:r>
            <a:endParaRPr b="0" i="0" sz="14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3" name="Google Shape;303;g6255754ccb_0_35"/>
          <p:cNvSpPr/>
          <p:nvPr/>
        </p:nvSpPr>
        <p:spPr>
          <a:xfrm rot="-5458436">
            <a:off x="4421977" y="2980157"/>
            <a:ext cx="300043" cy="67569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6255754ccb_0_35"/>
          <p:cNvSpPr/>
          <p:nvPr/>
        </p:nvSpPr>
        <p:spPr>
          <a:xfrm rot="-58436">
            <a:off x="7051378" y="5086991"/>
            <a:ext cx="300043" cy="4947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537440" y="336548"/>
            <a:ext cx="75438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Product </a:t>
            </a:r>
            <a:r>
              <a:rPr lang="en-US" sz="3600"/>
              <a:t>Profitability</a:t>
            </a:r>
            <a:r>
              <a:rPr lang="en-US" sz="3600"/>
              <a:t> Predictions...</a:t>
            </a:r>
            <a:br>
              <a:rPr lang="en-US" sz="3600"/>
            </a:br>
            <a:endParaRPr sz="3600"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75" y="1221248"/>
            <a:ext cx="7639455" cy="503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24ac0ae22_1_0"/>
          <p:cNvSpPr txBox="1"/>
          <p:nvPr>
            <p:ph type="title"/>
          </p:nvPr>
        </p:nvSpPr>
        <p:spPr>
          <a:xfrm>
            <a:off x="703800" y="1293025"/>
            <a:ext cx="7736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 sz="2400"/>
              <a:t>The impact services reviews and customer reviews on sales of different product types:</a:t>
            </a:r>
            <a:endParaRPr sz="2400"/>
          </a:p>
        </p:txBody>
      </p:sp>
      <p:sp>
        <p:nvSpPr>
          <p:cNvPr id="316" name="Google Shape;316;g624ac0ae22_1_0"/>
          <p:cNvSpPr txBox="1"/>
          <p:nvPr>
            <p:ph type="title"/>
          </p:nvPr>
        </p:nvSpPr>
        <p:spPr>
          <a:xfrm>
            <a:off x="539496" y="338328"/>
            <a:ext cx="7543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Sales Volume Predictors...</a:t>
            </a:r>
            <a:endParaRPr sz="3600"/>
          </a:p>
        </p:txBody>
      </p:sp>
      <p:pic>
        <p:nvPicPr>
          <p:cNvPr id="317" name="Google Shape;317;g624ac0ae2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00" y="2415400"/>
            <a:ext cx="7467400" cy="385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b9e914f6_0_21"/>
          <p:cNvSpPr txBox="1"/>
          <p:nvPr>
            <p:ph idx="1" type="body"/>
          </p:nvPr>
        </p:nvSpPr>
        <p:spPr>
          <a:xfrm>
            <a:off x="462750" y="1392525"/>
            <a:ext cx="3936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800"/>
              <a:t>Market Basket Analysis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  <p:sp>
        <p:nvSpPr>
          <p:cNvPr id="323" name="Google Shape;323;g41b9e914f6_0_21"/>
          <p:cNvSpPr txBox="1"/>
          <p:nvPr>
            <p:ph type="title"/>
          </p:nvPr>
        </p:nvSpPr>
        <p:spPr>
          <a:xfrm>
            <a:off x="539496" y="338328"/>
            <a:ext cx="7925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Electronidex Buying Patterns</a:t>
            </a:r>
            <a:endParaRPr sz="3600"/>
          </a:p>
        </p:txBody>
      </p:sp>
      <p:pic>
        <p:nvPicPr>
          <p:cNvPr id="324" name="Google Shape;324;g41b9e914f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102" y="2199513"/>
            <a:ext cx="1579100" cy="14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41b9e914f6_0_21"/>
          <p:cNvSpPr txBox="1"/>
          <p:nvPr>
            <p:ph idx="1" type="body"/>
          </p:nvPr>
        </p:nvSpPr>
        <p:spPr>
          <a:xfrm>
            <a:off x="462750" y="4154775"/>
            <a:ext cx="67566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Determines: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0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Palatino Linotype"/>
              <a:buChar char="❖"/>
            </a:pPr>
            <a:r>
              <a:rPr lang="en-US" sz="2400"/>
              <a:t>Purchase </a:t>
            </a:r>
            <a:r>
              <a:rPr lang="en-US" sz="2400">
                <a:solidFill>
                  <a:srgbClr val="FFC000"/>
                </a:solidFill>
              </a:rPr>
              <a:t>frequency</a:t>
            </a:r>
            <a:r>
              <a:rPr lang="en-US" sz="2400"/>
              <a:t> of products</a:t>
            </a:r>
            <a:endParaRPr sz="12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❖"/>
            </a:pPr>
            <a:r>
              <a:rPr lang="en-US" sz="2400">
                <a:solidFill>
                  <a:srgbClr val="FFC000"/>
                </a:solidFill>
              </a:rPr>
              <a:t>Associations</a:t>
            </a:r>
            <a:r>
              <a:rPr lang="en-US" sz="2400"/>
              <a:t> between purchased products</a:t>
            </a:r>
            <a:endParaRPr sz="2400"/>
          </a:p>
        </p:txBody>
      </p:sp>
      <p:sp>
        <p:nvSpPr>
          <p:cNvPr id="326" name="Google Shape;326;g41b9e914f6_0_21"/>
          <p:cNvSpPr txBox="1"/>
          <p:nvPr>
            <p:ph idx="1" type="body"/>
          </p:nvPr>
        </p:nvSpPr>
        <p:spPr>
          <a:xfrm>
            <a:off x="4575500" y="2297038"/>
            <a:ext cx="40179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Online sales </a:t>
            </a:r>
            <a:r>
              <a:rPr lang="en-US" sz="2400">
                <a:solidFill>
                  <a:srgbClr val="FFC000"/>
                </a:solidFill>
              </a:rPr>
              <a:t>transactions:</a:t>
            </a:r>
            <a:endParaRPr sz="2400"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   ~10,000 purchases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    125 products</a:t>
            </a:r>
            <a:endParaRPr sz="2400"/>
          </a:p>
        </p:txBody>
      </p:sp>
      <p:sp>
        <p:nvSpPr>
          <p:cNvPr id="327" name="Google Shape;327;g41b9e914f6_0_21"/>
          <p:cNvSpPr/>
          <p:nvPr/>
        </p:nvSpPr>
        <p:spPr>
          <a:xfrm>
            <a:off x="3892650" y="2774738"/>
            <a:ext cx="585300" cy="21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