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289" r:id="rId3"/>
    <p:sldId id="291" r:id="rId4"/>
    <p:sldId id="290" r:id="rId5"/>
    <p:sldId id="301" r:id="rId6"/>
    <p:sldId id="294" r:id="rId7"/>
    <p:sldId id="284" r:id="rId8"/>
    <p:sldId id="295" r:id="rId9"/>
    <p:sldId id="299" r:id="rId10"/>
    <p:sldId id="305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  <p:cmAuthor id="3" name="Lin Lin" initials="LL" lastIdx="22" clrIdx="2">
    <p:extLst>
      <p:ext uri="{19B8F6BF-5375-455C-9EA6-DF929625EA0E}">
        <p15:presenceInfo xmlns:p15="http://schemas.microsoft.com/office/powerpoint/2012/main" userId="2212958a075b3d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76DDF-89E2-4823-AD23-EF599693AABC}" v="142" dt="2019-09-17T04:59:06.760"/>
    <p1510:client id="{91FFBE00-A15D-4401-B2B9-423D69BEDF51}" v="773" dt="2019-09-17T04:44:58.769"/>
  </p1510:revLst>
</p1510:revInfo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79559" autoAdjust="0"/>
  </p:normalViewPr>
  <p:slideViewPr>
    <p:cSldViewPr>
      <p:cViewPr varScale="1">
        <p:scale>
          <a:sx n="114" d="100"/>
          <a:sy n="114" d="100"/>
        </p:scale>
        <p:origin x="438" y="10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9-15T22:06:45.467" idx="6">
    <p:pos x="6960" y="1409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9/27/2019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9/26/2019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56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83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02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9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9/26/2019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9/26/2019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9/26/2019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9/26/2019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9/26/2019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9/26/2019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Domain Research and Exploratory Data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Lin Zhao |  IOT Analytics Team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Future Recommendations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Suggested re-organized Sub-metering allocations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71AA0D-120B-4B11-B379-DF105B1A5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498841"/>
              </p:ext>
            </p:extLst>
          </p:nvPr>
        </p:nvGraphicFramePr>
        <p:xfrm>
          <a:off x="2438400" y="2362199"/>
          <a:ext cx="7564136" cy="36576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2187670">
                  <a:extLst>
                    <a:ext uri="{9D8B030D-6E8A-4147-A177-3AD203B41FA5}">
                      <a16:colId xmlns:a16="http://schemas.microsoft.com/office/drawing/2014/main" val="4227821488"/>
                    </a:ext>
                  </a:extLst>
                </a:gridCol>
                <a:gridCol w="5376466">
                  <a:extLst>
                    <a:ext uri="{9D8B030D-6E8A-4147-A177-3AD203B41FA5}">
                      <a16:colId xmlns:a16="http://schemas.microsoft.com/office/drawing/2014/main" val="151353373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/>
                        <a:t>Meter Set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Appliances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6125618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Sub_metering_1: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3"/>
                          </a:solidFill>
                        </a:rPr>
                        <a:t>(Auto Turn-Off) </a:t>
                      </a:r>
                    </a:p>
                  </a:txBody>
                  <a:tcPr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light, oven, microwave</a:t>
                      </a:r>
                    </a:p>
                    <a:p>
                      <a:r>
                        <a:rPr lang="en-US" b="1" dirty="0">
                          <a:solidFill>
                            <a:schemeClr val="accent3"/>
                          </a:solidFill>
                        </a:rPr>
                        <a:t>Turn off automatically  when nobody is around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872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Sub_metering_2: 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3"/>
                          </a:solidFill>
                        </a:rPr>
                        <a:t>(Need-Based) </a:t>
                      </a:r>
                    </a:p>
                  </a:txBody>
                  <a:tcPr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Washing machine, drier, refrigerator and dishwasher</a:t>
                      </a:r>
                    </a:p>
                    <a:p>
                      <a:r>
                        <a:rPr lang="en-US" b="1" dirty="0">
                          <a:solidFill>
                            <a:schemeClr val="accent3"/>
                          </a:solidFill>
                        </a:rPr>
                        <a:t>(Can work when nobody is around, but fridge needs to be on all the time) 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7948"/>
                  </a:ext>
                </a:extLst>
              </a:tr>
              <a:tr h="1628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Sub_metering_3: 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3"/>
                          </a:solidFill>
                        </a:rPr>
                        <a:t>(High Consumption)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*Sub_metering_4: 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3"/>
                          </a:solidFill>
                        </a:rPr>
                        <a:t>(High Consumption) 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water-heater</a:t>
                      </a:r>
                    </a:p>
                    <a:p>
                      <a:r>
                        <a:rPr lang="en-US" b="1" dirty="0">
                          <a:solidFill>
                            <a:schemeClr val="accent3"/>
                          </a:solidFill>
                        </a:rPr>
                        <a:t>(higher consumption in kwh)</a:t>
                      </a:r>
                    </a:p>
                    <a:p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  <a:p>
                      <a:r>
                        <a:rPr lang="en-US" dirty="0"/>
                        <a:t>air-conditioner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3"/>
                          </a:solidFill>
                        </a:rPr>
                        <a:t>(higher consumption in kwh)</a:t>
                      </a:r>
                    </a:p>
                    <a:p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989129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917166-A6F1-46B4-AE58-B2C0778E1F67}"/>
              </a:ext>
            </a:extLst>
          </p:cNvPr>
          <p:cNvCxnSpPr/>
          <p:nvPr/>
        </p:nvCxnSpPr>
        <p:spPr>
          <a:xfrm>
            <a:off x="2286000" y="50292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71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Project!</a:t>
            </a:r>
          </a:p>
          <a:p>
            <a:r>
              <a:rPr lang="en-US" dirty="0"/>
              <a:t>Need to implement these Sub-metering Devices </a:t>
            </a:r>
          </a:p>
          <a:p>
            <a:r>
              <a:rPr lang="en-US"/>
              <a:t>Need to perform</a:t>
            </a:r>
            <a:r>
              <a:rPr lang="en-US" dirty="0"/>
              <a:t> Visualizations and Time Series Analysis</a:t>
            </a:r>
          </a:p>
          <a:p>
            <a:endParaRPr lang="en-US" dirty="0"/>
          </a:p>
        </p:txBody>
      </p:sp>
      <p:pic>
        <p:nvPicPr>
          <p:cNvPr id="4" name="Picture 3" descr="data-analysis.png">
            <a:extLst>
              <a:ext uri="{FF2B5EF4-FFF2-40B4-BE49-F238E27FC236}">
                <a16:creationId xmlns:a16="http://schemas.microsoft.com/office/drawing/2014/main" id="{45E840B5-7558-4001-83A8-6BFDFD6357F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3800" y="1909728"/>
            <a:ext cx="3961979" cy="21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Background</a:t>
            </a:r>
          </a:p>
          <a:p>
            <a:r>
              <a:rPr lang="en-US" dirty="0"/>
              <a:t>Project Objectives</a:t>
            </a:r>
          </a:p>
          <a:p>
            <a:r>
              <a:rPr lang="en-US" dirty="0"/>
              <a:t>Project Data Management</a:t>
            </a:r>
          </a:p>
          <a:p>
            <a:r>
              <a:rPr lang="en-US" dirty="0"/>
              <a:t>Descriptions and Locations of related data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Initial Descriptive Statistics </a:t>
            </a:r>
          </a:p>
          <a:p>
            <a:r>
              <a:rPr lang="en-US" dirty="0"/>
              <a:t>Future Recommendations 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hand holding a cell phone&#10;&#10;Description automatically generated">
            <a:extLst>
              <a:ext uri="{FF2B5EF4-FFF2-40B4-BE49-F238E27FC236}">
                <a16:creationId xmlns:a16="http://schemas.microsoft.com/office/drawing/2014/main" id="{0CC6E726-DB49-4ED5-BA08-1536ABC49F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4411060"/>
            <a:ext cx="2514600" cy="19795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Project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901952"/>
            <a:ext cx="8564880" cy="4127627"/>
          </a:xfrm>
        </p:spPr>
        <p:txBody>
          <a:bodyPr/>
          <a:lstStyle/>
          <a:p>
            <a:r>
              <a:rPr lang="en-US" sz="2800" dirty="0"/>
              <a:t>Regional home developer is considering to install a new set of electrical sub-metering devices for power management in smart homes. </a:t>
            </a:r>
          </a:p>
          <a:p>
            <a:r>
              <a:rPr lang="en-US" sz="2800" dirty="0"/>
              <a:t>Installing these sub-meters could be a big step towards the developer's goal of offering energy savings. 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0"/>
                <a:lumOff val="100000"/>
              </a:schemeClr>
            </a:gs>
            <a:gs pos="72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400" b="1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900" dirty="0"/>
              <a:t>Analyzing the past </a:t>
            </a:r>
            <a:r>
              <a:rPr lang="en-US" sz="1900" b="1" dirty="0">
                <a:solidFill>
                  <a:srgbClr val="00B050"/>
                </a:solidFill>
              </a:rPr>
              <a:t>47</a:t>
            </a:r>
            <a:r>
              <a:rPr lang="en-US" sz="1900" dirty="0"/>
              <a:t> months of individual household electric power consumption from these </a:t>
            </a:r>
            <a:r>
              <a:rPr lang="en-US" sz="1900" b="1" dirty="0">
                <a:solidFill>
                  <a:srgbClr val="00B050"/>
                </a:solidFill>
              </a:rPr>
              <a:t>sub-metering devices</a:t>
            </a:r>
            <a:r>
              <a:rPr lang="en-US" sz="1900" dirty="0"/>
              <a:t> and providing our recommendation to Regional home developer. </a:t>
            </a:r>
          </a:p>
          <a:p>
            <a:r>
              <a:rPr lang="en-US" sz="1900" dirty="0"/>
              <a:t>Applying analytics and visualizations that would empower Smart Homeowners with greater understanding and </a:t>
            </a:r>
            <a:r>
              <a:rPr lang="en-US" sz="1900" b="1" dirty="0">
                <a:solidFill>
                  <a:srgbClr val="00B050"/>
                </a:solidFill>
              </a:rPr>
              <a:t>control of their power usage</a:t>
            </a:r>
            <a:r>
              <a:rPr lang="en-US" sz="1900" dirty="0"/>
              <a:t>.</a:t>
            </a:r>
          </a:p>
          <a:p>
            <a:r>
              <a:rPr lang="en-US" sz="1900" dirty="0"/>
              <a:t>Our potential client’s goal with these sub-meters is to grow their business in the </a:t>
            </a:r>
            <a:r>
              <a:rPr lang="en-US" sz="1900" b="1" dirty="0">
                <a:solidFill>
                  <a:srgbClr val="00B050"/>
                </a:solidFill>
              </a:rPr>
              <a:t>smart home</a:t>
            </a:r>
            <a:r>
              <a:rPr lang="en-US" sz="1900" dirty="0">
                <a:solidFill>
                  <a:srgbClr val="00B050"/>
                </a:solidFill>
              </a:rPr>
              <a:t> </a:t>
            </a:r>
            <a:r>
              <a:rPr lang="en-US" sz="1900" b="1" dirty="0">
                <a:solidFill>
                  <a:srgbClr val="00B050"/>
                </a:solidFill>
              </a:rPr>
              <a:t>market</a:t>
            </a:r>
          </a:p>
          <a:p>
            <a:endParaRPr lang="en-US" sz="1900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3639FB3-80EB-472D-88C5-79B9E0D64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2443734"/>
            <a:ext cx="4572000" cy="30403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3D6A-09A5-44F1-ADCB-6A570632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Project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E8B1-9711-4CB0-AA72-83AAF641B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983480" cy="4123944"/>
          </a:xfrm>
        </p:spPr>
        <p:txBody>
          <a:bodyPr/>
          <a:lstStyle/>
          <a:p>
            <a:r>
              <a:rPr lang="en-US" dirty="0"/>
              <a:t>Store data on the Amazon Web Services (AWS)</a:t>
            </a:r>
          </a:p>
          <a:p>
            <a:r>
              <a:rPr lang="en-US" dirty="0"/>
              <a:t>Connect to MySQL </a:t>
            </a:r>
            <a:r>
              <a:rPr lang="en-US"/>
              <a:t>database </a:t>
            </a:r>
            <a:r>
              <a:rPr lang="en-US" dirty="0"/>
              <a:t>to acquire data</a:t>
            </a:r>
            <a:r>
              <a:rPr lang="en-US"/>
              <a:t>, authenticated using provided username and password</a:t>
            </a:r>
            <a:endParaRPr lang="en-US" dirty="0"/>
          </a:p>
          <a:p>
            <a:r>
              <a:rPr lang="en-US" dirty="0"/>
              <a:t>Select the necessary attributes from the DB without downloading the entire dataset</a:t>
            </a:r>
          </a:p>
          <a:p>
            <a:r>
              <a:rPr lang="en-US" dirty="0"/>
              <a:t>Easy to combine different years of datasets into one BIG dataset (same attributes)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amazon rds mysql">
            <a:extLst>
              <a:ext uri="{FF2B5EF4-FFF2-40B4-BE49-F238E27FC236}">
                <a16:creationId xmlns:a16="http://schemas.microsoft.com/office/drawing/2014/main" id="{5E5858A7-042B-4607-AB7E-03A6572F6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09800"/>
            <a:ext cx="3860800" cy="289560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64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b="1" dirty="0"/>
              <a:t>Descriptions and location of related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2,075,259</a:t>
            </a:r>
            <a:r>
              <a:rPr lang="en-US" sz="2800" dirty="0"/>
              <a:t> Individual household electric power consumption measurements gathered from </a:t>
            </a:r>
            <a:r>
              <a:rPr lang="en-US" sz="2800" dirty="0" err="1"/>
              <a:t>Sceaux</a:t>
            </a:r>
            <a:r>
              <a:rPr lang="en-US" sz="2800" dirty="0"/>
              <a:t> (7km </a:t>
            </a:r>
            <a:r>
              <a:rPr lang="en-US" sz="2800"/>
              <a:t>off</a:t>
            </a:r>
            <a:r>
              <a:rPr lang="en-US" sz="2800" dirty="0"/>
              <a:t> Paris, France) </a:t>
            </a:r>
          </a:p>
          <a:p>
            <a:r>
              <a:rPr lang="en-US" sz="2800" dirty="0"/>
              <a:t>December 2006 to November 2010 (47 months)</a:t>
            </a:r>
          </a:p>
          <a:p>
            <a:r>
              <a:rPr lang="en-US" sz="2800" dirty="0"/>
              <a:t>Five Attributes: Date, Time, and the 3 sub-meter attributes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0"/>
                <a:lumOff val="100000"/>
              </a:schemeClr>
            </a:gs>
            <a:gs pos="72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400" b="1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Large dataset – Over </a:t>
            </a:r>
            <a:r>
              <a:rPr lang="en-US" b="1" dirty="0">
                <a:solidFill>
                  <a:schemeClr val="accent3"/>
                </a:solidFill>
              </a:rPr>
              <a:t>2M</a:t>
            </a:r>
            <a:r>
              <a:rPr lang="en-US" dirty="0"/>
              <a:t> of observations, one minute apart</a:t>
            </a:r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DateTime</a:t>
            </a:r>
            <a:r>
              <a:rPr lang="en-US" dirty="0"/>
              <a:t> Attribute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Data Manipulation</a:t>
            </a:r>
          </a:p>
          <a:p>
            <a:r>
              <a:rPr lang="en-US" dirty="0"/>
              <a:t>Data needs to be rolled up into larger intervals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3"/>
                </a:solidFill>
              </a:rPr>
              <a:t>Quarter, Month, Week, Day, and Hour</a:t>
            </a:r>
          </a:p>
          <a:p>
            <a:r>
              <a:rPr lang="en-US" dirty="0"/>
              <a:t>Time Series Analysis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Future Trends Forecast 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0A0382-0D05-4972-BD41-4A45BD10D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00200"/>
            <a:ext cx="5867400" cy="442569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55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/>
              <a:t>Initial Descriptive Statistics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907280" cy="4123944"/>
          </a:xfrm>
        </p:spPr>
        <p:txBody>
          <a:bodyPr>
            <a:normAutofit/>
          </a:bodyPr>
          <a:lstStyle/>
          <a:p>
            <a:r>
              <a:rPr lang="en-US" dirty="0"/>
              <a:t>Preliminary analysis on summary of the data – Mean, mode, standard deviation, quartiles &amp; distribution for each year from 2006-2010</a:t>
            </a:r>
          </a:p>
          <a:p>
            <a:r>
              <a:rPr lang="en-US" b="1" dirty="0">
                <a:solidFill>
                  <a:schemeClr val="accent3"/>
                </a:solidFill>
              </a:rPr>
              <a:t>Kitchen</a:t>
            </a:r>
            <a:r>
              <a:rPr lang="en-US" dirty="0"/>
              <a:t> is using the most power for maximum value </a:t>
            </a:r>
          </a:p>
          <a:p>
            <a:r>
              <a:rPr lang="en-US" b="1" dirty="0">
                <a:solidFill>
                  <a:schemeClr val="accent3"/>
                </a:solidFill>
              </a:rPr>
              <a:t>Garage &amp; Yard </a:t>
            </a:r>
            <a:r>
              <a:rPr lang="en-US" dirty="0"/>
              <a:t>is using the least power for maximum value </a:t>
            </a:r>
          </a:p>
          <a:p>
            <a:r>
              <a:rPr lang="en-US" b="1" dirty="0">
                <a:solidFill>
                  <a:schemeClr val="accent3"/>
                </a:solidFill>
              </a:rPr>
              <a:t>Garage &amp; Yard </a:t>
            </a:r>
            <a:r>
              <a:rPr lang="en-US" dirty="0"/>
              <a:t>has the highest average power consumption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0B37E97-32EE-41C0-8B61-663A9CB7B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7503"/>
              </p:ext>
            </p:extLst>
          </p:nvPr>
        </p:nvGraphicFramePr>
        <p:xfrm>
          <a:off x="6629400" y="1901952"/>
          <a:ext cx="5308600" cy="229108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1899407">
                  <a:extLst>
                    <a:ext uri="{9D8B030D-6E8A-4147-A177-3AD203B41FA5}">
                      <a16:colId xmlns:a16="http://schemas.microsoft.com/office/drawing/2014/main" val="1375838010"/>
                    </a:ext>
                  </a:extLst>
                </a:gridCol>
                <a:gridCol w="3409193">
                  <a:extLst>
                    <a:ext uri="{9D8B030D-6E8A-4147-A177-3AD203B41FA5}">
                      <a16:colId xmlns:a16="http://schemas.microsoft.com/office/drawing/2014/main" val="3897656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Meter Set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Appliances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412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Sub_metering_1: </a:t>
                      </a:r>
                      <a:r>
                        <a:rPr lang="en-US" b="1" dirty="0">
                          <a:solidFill>
                            <a:schemeClr val="accent3"/>
                          </a:solidFill>
                        </a:rPr>
                        <a:t>Kitchen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dishwasher, oven, microwave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2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Sub_metering_2: </a:t>
                      </a:r>
                      <a:r>
                        <a:rPr lang="en-US" b="1">
                          <a:solidFill>
                            <a:schemeClr val="accent3"/>
                          </a:solidFill>
                        </a:rPr>
                        <a:t>Laundry Room</a:t>
                      </a:r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Washing machine</a:t>
                      </a:r>
                      <a:r>
                        <a:rPr lang="en-US"/>
                        <a:t>, dryer, </a:t>
                      </a:r>
                      <a:r>
                        <a:rPr lang="en-US" dirty="0"/>
                        <a:t>refrigerator and a light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8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Sub-metering_3: </a:t>
                      </a:r>
                      <a:r>
                        <a:rPr lang="en-US" b="1" dirty="0">
                          <a:solidFill>
                            <a:schemeClr val="accent3"/>
                          </a:solidFill>
                        </a:rPr>
                        <a:t>Garage &amp; Yard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water-heater and an air-conditioner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830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Future Recommendations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Re-categorize devices by their consumption patterns for easier realization of potential savings – See next page for details</a:t>
            </a:r>
          </a:p>
          <a:p>
            <a:r>
              <a:rPr lang="en-US" dirty="0">
                <a:solidFill>
                  <a:schemeClr val="tx1"/>
                </a:solidFill>
              </a:rPr>
              <a:t>Consider to add Sub_metering_4 to separate the water-heater and AC, as both are the top two highly consumed electrical appliances</a:t>
            </a:r>
          </a:p>
          <a:p>
            <a:r>
              <a:rPr lang="en-US" dirty="0">
                <a:solidFill>
                  <a:schemeClr val="tx1"/>
                </a:solidFill>
              </a:rPr>
              <a:t>Consider to add an attribute of “Outdoor Ambiance Temperature” </a:t>
            </a:r>
          </a:p>
          <a:p>
            <a:r>
              <a:rPr lang="en-US" dirty="0">
                <a:solidFill>
                  <a:schemeClr val="tx1"/>
                </a:solidFill>
              </a:rPr>
              <a:t>Consider to add an attribute of  “Occupancy of the House”</a:t>
            </a:r>
          </a:p>
          <a:p>
            <a:r>
              <a:rPr lang="en-US" dirty="0">
                <a:solidFill>
                  <a:schemeClr val="tx1"/>
                </a:solidFill>
              </a:rPr>
              <a:t>Consider to set the thermostat of AC for each season in order to keep the room within a comfortable temperature throughout the year to achieve the energy saving goal in the long run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6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5783</TotalTime>
  <Words>571</Words>
  <Application>Microsoft Office PowerPoint</Application>
  <PresentationFormat>Widescreen</PresentationFormat>
  <Paragraphs>92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Corbel</vt:lpstr>
      <vt:lpstr>Euphemia</vt:lpstr>
      <vt:lpstr>Wingdings</vt:lpstr>
      <vt:lpstr>Banded Design Blue 16x9</vt:lpstr>
      <vt:lpstr>Domain Research and Exploratory Data Analysis</vt:lpstr>
      <vt:lpstr>Agenda</vt:lpstr>
      <vt:lpstr>Project Background</vt:lpstr>
      <vt:lpstr>Project Objectives</vt:lpstr>
      <vt:lpstr>Project Data Management</vt:lpstr>
      <vt:lpstr>Descriptions and location of related data</vt:lpstr>
      <vt:lpstr>Challenges</vt:lpstr>
      <vt:lpstr>Initial Descriptive Statistics </vt:lpstr>
      <vt:lpstr>Future Recommendations 1</vt:lpstr>
      <vt:lpstr>Future Recommendations 2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Research and Exploratory Data Analysis</dc:title>
  <dc:creator>Mingji Lou</dc:creator>
  <cp:lastModifiedBy>Mingji Lou</cp:lastModifiedBy>
  <cp:revision>33</cp:revision>
  <dcterms:created xsi:type="dcterms:W3CDTF">2019-09-15T14:17:36Z</dcterms:created>
  <dcterms:modified xsi:type="dcterms:W3CDTF">2019-09-29T05:05:41Z</dcterms:modified>
</cp:coreProperties>
</file>