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3" r:id="rId1"/>
  </p:sldMasterIdLst>
  <p:notesMasterIdLst>
    <p:notesMasterId r:id="rId24"/>
  </p:notesMasterIdLst>
  <p:sldIdLst>
    <p:sldId id="270" r:id="rId2"/>
    <p:sldId id="273" r:id="rId3"/>
    <p:sldId id="317" r:id="rId4"/>
    <p:sldId id="319" r:id="rId5"/>
    <p:sldId id="318" r:id="rId6"/>
    <p:sldId id="309" r:id="rId7"/>
    <p:sldId id="313" r:id="rId8"/>
    <p:sldId id="315" r:id="rId9"/>
    <p:sldId id="316" r:id="rId10"/>
    <p:sldId id="266" r:id="rId11"/>
    <p:sldId id="279" r:id="rId12"/>
    <p:sldId id="280" r:id="rId13"/>
    <p:sldId id="281" r:id="rId14"/>
    <p:sldId id="310" r:id="rId15"/>
    <p:sldId id="320" r:id="rId16"/>
    <p:sldId id="287" r:id="rId17"/>
    <p:sldId id="312" r:id="rId18"/>
    <p:sldId id="285" r:id="rId19"/>
    <p:sldId id="290" r:id="rId20"/>
    <p:sldId id="292" r:id="rId21"/>
    <p:sldId id="305" r:id="rId22"/>
    <p:sldId id="29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6357" autoAdjust="0"/>
  </p:normalViewPr>
  <p:slideViewPr>
    <p:cSldViewPr snapToGrid="0">
      <p:cViewPr varScale="1">
        <p:scale>
          <a:sx n="106" d="100"/>
          <a:sy n="106"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55431-4C0A-40E3-A968-5BE1E0DDD3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1AA63E-399B-4843-BF59-89AC9C6C154C}">
      <dgm:prSet/>
      <dgm:spPr/>
      <dgm:t>
        <a:bodyPr/>
        <a:lstStyle/>
        <a:p>
          <a:pPr>
            <a:lnSpc>
              <a:spcPct val="100000"/>
            </a:lnSpc>
          </a:pPr>
          <a:r>
            <a:rPr lang="en-US" b="1" dirty="0"/>
            <a:t>Power Consumption Visualizations  for three time periods </a:t>
          </a:r>
        </a:p>
      </dgm:t>
    </dgm:pt>
    <dgm:pt modelId="{283BD28C-0141-4F25-A2D6-9E80841A2672}" type="parTrans" cxnId="{EEAB672A-5313-4033-B53A-4156CCAECE4F}">
      <dgm:prSet/>
      <dgm:spPr/>
      <dgm:t>
        <a:bodyPr/>
        <a:lstStyle/>
        <a:p>
          <a:endParaRPr lang="en-US"/>
        </a:p>
      </dgm:t>
    </dgm:pt>
    <dgm:pt modelId="{677DE444-792F-4B5F-9688-6A912FE33856}" type="sibTrans" cxnId="{EEAB672A-5313-4033-B53A-4156CCAECE4F}">
      <dgm:prSet/>
      <dgm:spPr/>
      <dgm:t>
        <a:bodyPr/>
        <a:lstStyle/>
        <a:p>
          <a:endParaRPr lang="en-US"/>
        </a:p>
      </dgm:t>
    </dgm:pt>
    <dgm:pt modelId="{D018EAD7-0ED0-4E87-8FA2-DEA9A0524E0A}">
      <dgm:prSet/>
      <dgm:spPr/>
      <dgm:t>
        <a:bodyPr/>
        <a:lstStyle/>
        <a:p>
          <a:pPr>
            <a:lnSpc>
              <a:spcPct val="100000"/>
            </a:lnSpc>
          </a:pPr>
          <a:r>
            <a:rPr lang="en-US" b="1" dirty="0"/>
            <a:t>Power Consumption Visualizations for Sub-meter1,2,3</a:t>
          </a:r>
        </a:p>
      </dgm:t>
    </dgm:pt>
    <dgm:pt modelId="{67E9FD49-3D5E-44A2-A391-35900543A546}" type="parTrans" cxnId="{F17A85DF-4EF9-4BB0-9F7E-76D11580E392}">
      <dgm:prSet/>
      <dgm:spPr/>
      <dgm:t>
        <a:bodyPr/>
        <a:lstStyle/>
        <a:p>
          <a:endParaRPr lang="en-US"/>
        </a:p>
      </dgm:t>
    </dgm:pt>
    <dgm:pt modelId="{B4FDE767-369E-4B5A-AC4F-9EF95E711603}" type="sibTrans" cxnId="{F17A85DF-4EF9-4BB0-9F7E-76D11580E392}">
      <dgm:prSet/>
      <dgm:spPr/>
      <dgm:t>
        <a:bodyPr/>
        <a:lstStyle/>
        <a:p>
          <a:endParaRPr lang="en-US"/>
        </a:p>
      </dgm:t>
    </dgm:pt>
    <dgm:pt modelId="{9ED31A16-AD87-49F3-BF0C-B6BDA777D4DD}">
      <dgm:prSet/>
      <dgm:spPr/>
      <dgm:t>
        <a:bodyPr/>
        <a:lstStyle/>
        <a:p>
          <a:pPr>
            <a:lnSpc>
              <a:spcPct val="100000"/>
            </a:lnSpc>
          </a:pPr>
          <a:r>
            <a:rPr lang="en-US" b="1" dirty="0"/>
            <a:t>Time Series Forecast on Sub-meter 1,2,3 by Linear Regression Model</a:t>
          </a:r>
        </a:p>
      </dgm:t>
    </dgm:pt>
    <dgm:pt modelId="{D70100CF-8523-47FA-8A01-A8A51D4E5AB0}" type="parTrans" cxnId="{D78187FC-0CD2-4DB1-9976-3ADCBB0EBB80}">
      <dgm:prSet/>
      <dgm:spPr/>
      <dgm:t>
        <a:bodyPr/>
        <a:lstStyle/>
        <a:p>
          <a:endParaRPr lang="en-US"/>
        </a:p>
      </dgm:t>
    </dgm:pt>
    <dgm:pt modelId="{2C7EF892-4086-4033-9A77-A2067B236BDC}" type="sibTrans" cxnId="{D78187FC-0CD2-4DB1-9976-3ADCBB0EBB80}">
      <dgm:prSet/>
      <dgm:spPr/>
      <dgm:t>
        <a:bodyPr/>
        <a:lstStyle/>
        <a:p>
          <a:endParaRPr lang="en-US"/>
        </a:p>
      </dgm:t>
    </dgm:pt>
    <dgm:pt modelId="{E52DAC4D-45F1-46B8-8821-F81C58913904}">
      <dgm:prSet/>
      <dgm:spPr/>
      <dgm:t>
        <a:bodyPr/>
        <a:lstStyle/>
        <a:p>
          <a:pPr>
            <a:lnSpc>
              <a:spcPct val="100000"/>
            </a:lnSpc>
          </a:pPr>
          <a:r>
            <a:rPr lang="en-US" b="1" dirty="0"/>
            <a:t>Decomposing a Seasonal Time Series on Sub-meter 1,2,3</a:t>
          </a:r>
        </a:p>
      </dgm:t>
    </dgm:pt>
    <dgm:pt modelId="{FFFDDE78-09C1-4C88-8704-07082F125EA8}" type="parTrans" cxnId="{D1E9E10D-B801-452F-A383-787D423243BA}">
      <dgm:prSet/>
      <dgm:spPr/>
      <dgm:t>
        <a:bodyPr/>
        <a:lstStyle/>
        <a:p>
          <a:endParaRPr lang="en-US"/>
        </a:p>
      </dgm:t>
    </dgm:pt>
    <dgm:pt modelId="{67B896D3-B418-4B06-998C-271D97B361C0}" type="sibTrans" cxnId="{D1E9E10D-B801-452F-A383-787D423243BA}">
      <dgm:prSet/>
      <dgm:spPr/>
      <dgm:t>
        <a:bodyPr/>
        <a:lstStyle/>
        <a:p>
          <a:endParaRPr lang="en-US"/>
        </a:p>
      </dgm:t>
    </dgm:pt>
    <dgm:pt modelId="{0434FDC9-F529-4D19-86A5-0A1642C4FF69}">
      <dgm:prSet/>
      <dgm:spPr/>
      <dgm:t>
        <a:bodyPr/>
        <a:lstStyle/>
        <a:p>
          <a:pPr>
            <a:lnSpc>
              <a:spcPct val="100000"/>
            </a:lnSpc>
          </a:pPr>
          <a:r>
            <a:rPr lang="en-US" b="1" dirty="0"/>
            <a:t>Holt-Winters </a:t>
          </a:r>
          <a:r>
            <a:rPr lang="en-US" b="1" i="0" u="none" dirty="0"/>
            <a:t>Exponential Smoothing &amp; </a:t>
          </a:r>
          <a:r>
            <a:rPr lang="en-US" b="1" dirty="0"/>
            <a:t>Forecast on Sub-meter 1,2,3</a:t>
          </a:r>
        </a:p>
      </dgm:t>
    </dgm:pt>
    <dgm:pt modelId="{77B2B95E-C852-44B9-82CC-700769DA8640}" type="parTrans" cxnId="{0F8E171D-9BBA-4715-9DC5-D7042568C9D7}">
      <dgm:prSet/>
      <dgm:spPr/>
      <dgm:t>
        <a:bodyPr/>
        <a:lstStyle/>
        <a:p>
          <a:endParaRPr lang="en-US"/>
        </a:p>
      </dgm:t>
    </dgm:pt>
    <dgm:pt modelId="{ACEBB026-6BF9-4C8D-B8CF-919861A1C37F}" type="sibTrans" cxnId="{0F8E171D-9BBA-4715-9DC5-D7042568C9D7}">
      <dgm:prSet/>
      <dgm:spPr/>
      <dgm:t>
        <a:bodyPr/>
        <a:lstStyle/>
        <a:p>
          <a:endParaRPr lang="en-US"/>
        </a:p>
      </dgm:t>
    </dgm:pt>
    <dgm:pt modelId="{83D36016-173E-47CD-B65D-5ADAFB7A062B}">
      <dgm:prSet custT="1"/>
      <dgm:spPr/>
      <dgm:t>
        <a:bodyPr/>
        <a:lstStyle/>
        <a:p>
          <a:pPr>
            <a:lnSpc>
              <a:spcPct val="100000"/>
            </a:lnSpc>
          </a:pPr>
          <a:r>
            <a:rPr lang="en-US" sz="1500" b="1" dirty="0"/>
            <a:t>Any useful correlations or predictions you can glean from the data?</a:t>
          </a:r>
        </a:p>
      </dgm:t>
    </dgm:pt>
    <dgm:pt modelId="{F6E81866-C46B-439B-9C81-882BA5930635}" type="parTrans" cxnId="{2D641FBF-24D2-444F-983A-F23454962B2E}">
      <dgm:prSet/>
      <dgm:spPr/>
      <dgm:t>
        <a:bodyPr/>
        <a:lstStyle/>
        <a:p>
          <a:endParaRPr lang="en-US"/>
        </a:p>
      </dgm:t>
    </dgm:pt>
    <dgm:pt modelId="{2841A717-13C0-4E49-8681-60EE0DF3AF9F}" type="sibTrans" cxnId="{2D641FBF-24D2-444F-983A-F23454962B2E}">
      <dgm:prSet/>
      <dgm:spPr/>
      <dgm:t>
        <a:bodyPr/>
        <a:lstStyle/>
        <a:p>
          <a:endParaRPr lang="en-US"/>
        </a:p>
      </dgm:t>
    </dgm:pt>
    <dgm:pt modelId="{0553A9E0-BB65-4B7E-9FF6-48D80931F6CA}">
      <dgm:prSet/>
      <dgm:spPr/>
      <dgm:t>
        <a:bodyPr/>
        <a:lstStyle/>
        <a:p>
          <a:pPr>
            <a:lnSpc>
              <a:spcPct val="100000"/>
            </a:lnSpc>
          </a:pPr>
          <a:r>
            <a:rPr lang="en-US" b="1" dirty="0"/>
            <a:t>A Summary Statement that address the goals of this project. Has the goal been met? </a:t>
          </a:r>
        </a:p>
      </dgm:t>
    </dgm:pt>
    <dgm:pt modelId="{988D2DA4-262E-4496-9A67-2CDCD18D9898}" type="parTrans" cxnId="{411447A9-48CC-4B7C-B7D5-950961CBC400}">
      <dgm:prSet/>
      <dgm:spPr/>
      <dgm:t>
        <a:bodyPr/>
        <a:lstStyle/>
        <a:p>
          <a:endParaRPr lang="en-US"/>
        </a:p>
      </dgm:t>
    </dgm:pt>
    <dgm:pt modelId="{A95D60DF-B581-45D2-AC4B-ACF8A78CB818}" type="sibTrans" cxnId="{411447A9-48CC-4B7C-B7D5-950961CBC400}">
      <dgm:prSet/>
      <dgm:spPr/>
      <dgm:t>
        <a:bodyPr/>
        <a:lstStyle/>
        <a:p>
          <a:endParaRPr lang="en-US"/>
        </a:p>
      </dgm:t>
    </dgm:pt>
    <dgm:pt modelId="{B46FF32B-8FE6-4C9E-9EE7-93FE7DE679AB}">
      <dgm:prSet/>
      <dgm:spPr/>
      <dgm:t>
        <a:bodyPr/>
        <a:lstStyle/>
        <a:p>
          <a:pPr>
            <a:lnSpc>
              <a:spcPct val="100000"/>
            </a:lnSpc>
          </a:pPr>
          <a:r>
            <a:rPr lang="en-US" b="1" dirty="0"/>
            <a:t>Business Recommendations </a:t>
          </a:r>
        </a:p>
      </dgm:t>
    </dgm:pt>
    <dgm:pt modelId="{ADC544E0-193B-4643-B4CB-6A090848220E}" type="parTrans" cxnId="{3F57E026-EA49-47AA-A0FA-ED567B31CA07}">
      <dgm:prSet/>
      <dgm:spPr/>
      <dgm:t>
        <a:bodyPr/>
        <a:lstStyle/>
        <a:p>
          <a:endParaRPr lang="en-US"/>
        </a:p>
      </dgm:t>
    </dgm:pt>
    <dgm:pt modelId="{51D576ED-48D3-4703-B9DB-8159600F1EEB}" type="sibTrans" cxnId="{3F57E026-EA49-47AA-A0FA-ED567B31CA07}">
      <dgm:prSet/>
      <dgm:spPr/>
      <dgm:t>
        <a:bodyPr/>
        <a:lstStyle/>
        <a:p>
          <a:endParaRPr lang="en-US"/>
        </a:p>
      </dgm:t>
    </dgm:pt>
    <dgm:pt modelId="{BDA901A5-D44B-4818-A7B9-52647B303537}">
      <dgm:prSet/>
      <dgm:spPr/>
      <dgm:t>
        <a:bodyPr/>
        <a:lstStyle/>
        <a:p>
          <a:pPr>
            <a:lnSpc>
              <a:spcPct val="100000"/>
            </a:lnSpc>
          </a:pPr>
          <a:endParaRPr lang="en-US" dirty="0"/>
        </a:p>
      </dgm:t>
    </dgm:pt>
    <dgm:pt modelId="{1C811142-F46B-4F2C-89A3-F13321730480}" type="parTrans" cxnId="{2117254E-8429-4FB0-A0FA-0E748E20F44C}">
      <dgm:prSet/>
      <dgm:spPr/>
      <dgm:t>
        <a:bodyPr/>
        <a:lstStyle/>
        <a:p>
          <a:endParaRPr lang="en-US"/>
        </a:p>
      </dgm:t>
    </dgm:pt>
    <dgm:pt modelId="{F51EE2B0-20D0-4E11-91D3-D7F1581F5514}" type="sibTrans" cxnId="{2117254E-8429-4FB0-A0FA-0E748E20F44C}">
      <dgm:prSet/>
      <dgm:spPr/>
      <dgm:t>
        <a:bodyPr/>
        <a:lstStyle/>
        <a:p>
          <a:endParaRPr lang="en-US"/>
        </a:p>
      </dgm:t>
    </dgm:pt>
    <dgm:pt modelId="{42F5E847-3C24-4C53-970F-CA66AABBEADC}">
      <dgm:prSet/>
      <dgm:spPr/>
      <dgm:t>
        <a:bodyPr/>
        <a:lstStyle/>
        <a:p>
          <a:pPr>
            <a:lnSpc>
              <a:spcPct val="100000"/>
            </a:lnSpc>
          </a:pPr>
          <a:endParaRPr lang="en-US" dirty="0"/>
        </a:p>
      </dgm:t>
    </dgm:pt>
    <dgm:pt modelId="{F1BA9DE3-F96F-427C-BB14-FD829755B7BF}" type="parTrans" cxnId="{D892E695-DB19-4FF1-AE65-2020702D908F}">
      <dgm:prSet/>
      <dgm:spPr/>
      <dgm:t>
        <a:bodyPr/>
        <a:lstStyle/>
        <a:p>
          <a:endParaRPr lang="en-US"/>
        </a:p>
      </dgm:t>
    </dgm:pt>
    <dgm:pt modelId="{FE390769-EEE3-45C4-95CB-D71633DA1307}" type="sibTrans" cxnId="{D892E695-DB19-4FF1-AE65-2020702D908F}">
      <dgm:prSet/>
      <dgm:spPr/>
      <dgm:t>
        <a:bodyPr/>
        <a:lstStyle/>
        <a:p>
          <a:endParaRPr lang="en-US"/>
        </a:p>
      </dgm:t>
    </dgm:pt>
    <dgm:pt modelId="{BBBF7617-A3D2-480C-A352-B4C92E7CC364}">
      <dgm:prSet/>
      <dgm:spPr/>
      <dgm:t>
        <a:bodyPr/>
        <a:lstStyle/>
        <a:p>
          <a:pPr>
            <a:lnSpc>
              <a:spcPct val="100000"/>
            </a:lnSpc>
          </a:pPr>
          <a:endParaRPr lang="en-US" dirty="0"/>
        </a:p>
      </dgm:t>
    </dgm:pt>
    <dgm:pt modelId="{D7423181-B8E3-43F0-AB99-3EABD6901113}" type="parTrans" cxnId="{B5DB5B6F-DE4A-48D4-9368-334EEA03093C}">
      <dgm:prSet/>
      <dgm:spPr/>
      <dgm:t>
        <a:bodyPr/>
        <a:lstStyle/>
        <a:p>
          <a:endParaRPr lang="en-US"/>
        </a:p>
      </dgm:t>
    </dgm:pt>
    <dgm:pt modelId="{9A7E58E6-48F6-4AFF-BB12-67E571D58670}" type="sibTrans" cxnId="{B5DB5B6F-DE4A-48D4-9368-334EEA03093C}">
      <dgm:prSet/>
      <dgm:spPr/>
      <dgm:t>
        <a:bodyPr/>
        <a:lstStyle/>
        <a:p>
          <a:endParaRPr lang="en-US"/>
        </a:p>
      </dgm:t>
    </dgm:pt>
    <dgm:pt modelId="{50EF4581-7E99-4983-8C10-63C730FCADC7}">
      <dgm:prSet/>
      <dgm:spPr/>
      <dgm:t>
        <a:bodyPr/>
        <a:lstStyle/>
        <a:p>
          <a:pPr>
            <a:lnSpc>
              <a:spcPct val="100000"/>
            </a:lnSpc>
          </a:pPr>
          <a:r>
            <a:rPr lang="en-US" b="1" dirty="0"/>
            <a:t>Lesson Learned </a:t>
          </a:r>
          <a:endParaRPr lang="en-US" dirty="0"/>
        </a:p>
      </dgm:t>
    </dgm:pt>
    <dgm:pt modelId="{1B526645-74BD-41B3-AEA6-B36661524DAE}" type="parTrans" cxnId="{91CD942C-1047-41C2-8218-43126283C4D6}">
      <dgm:prSet/>
      <dgm:spPr/>
      <dgm:t>
        <a:bodyPr/>
        <a:lstStyle/>
        <a:p>
          <a:endParaRPr lang="en-US"/>
        </a:p>
      </dgm:t>
    </dgm:pt>
    <dgm:pt modelId="{C712FB65-5ACC-46EE-B6AF-C268BBFF2529}" type="sibTrans" cxnId="{91CD942C-1047-41C2-8218-43126283C4D6}">
      <dgm:prSet/>
      <dgm:spPr/>
      <dgm:t>
        <a:bodyPr/>
        <a:lstStyle/>
        <a:p>
          <a:endParaRPr lang="en-US"/>
        </a:p>
      </dgm:t>
    </dgm:pt>
    <dgm:pt modelId="{B1CDA72C-F950-4C19-A7FF-922289FA4319}" type="pres">
      <dgm:prSet presAssocID="{6CB55431-4C0A-40E3-A968-5BE1E0DDD3FF}" presName="root" presStyleCnt="0">
        <dgm:presLayoutVars>
          <dgm:dir/>
          <dgm:resizeHandles val="exact"/>
        </dgm:presLayoutVars>
      </dgm:prSet>
      <dgm:spPr/>
    </dgm:pt>
    <dgm:pt modelId="{22A14A46-84B5-4C6D-BFAE-1461BC3057F4}" type="pres">
      <dgm:prSet presAssocID="{6C1AA63E-399B-4843-BF59-89AC9C6C154C}" presName="compNode" presStyleCnt="0"/>
      <dgm:spPr/>
    </dgm:pt>
    <dgm:pt modelId="{A105D064-63A8-448B-B6AB-BC3197343C4E}" type="pres">
      <dgm:prSet presAssocID="{6C1AA63E-399B-4843-BF59-89AC9C6C154C}" presName="bgRect" presStyleLbl="bgShp" presStyleIdx="0" presStyleCnt="9" custLinFactNeighborX="2510" custLinFactNeighborY="5209"/>
      <dgm:spPr/>
    </dgm:pt>
    <dgm:pt modelId="{0FFE2F05-2CDC-4314-AABB-5A7EDAA3777F}" type="pres">
      <dgm:prSet presAssocID="{6C1AA63E-399B-4843-BF59-89AC9C6C154C}"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C6FF0B19-3723-42D9-9792-F9642AC0E916}" type="pres">
      <dgm:prSet presAssocID="{6C1AA63E-399B-4843-BF59-89AC9C6C154C}" presName="spaceRect" presStyleCnt="0"/>
      <dgm:spPr/>
    </dgm:pt>
    <dgm:pt modelId="{61FCD01F-B4D0-4613-9410-DD79975C7D88}" type="pres">
      <dgm:prSet presAssocID="{6C1AA63E-399B-4843-BF59-89AC9C6C154C}" presName="parTx" presStyleLbl="revTx" presStyleIdx="0" presStyleCnt="10">
        <dgm:presLayoutVars>
          <dgm:chMax val="0"/>
          <dgm:chPref val="0"/>
        </dgm:presLayoutVars>
      </dgm:prSet>
      <dgm:spPr/>
    </dgm:pt>
    <dgm:pt modelId="{21696030-89AB-4257-A2A3-632DE9517BC7}" type="pres">
      <dgm:prSet presAssocID="{677DE444-792F-4B5F-9688-6A912FE33856}" presName="sibTrans" presStyleCnt="0"/>
      <dgm:spPr/>
    </dgm:pt>
    <dgm:pt modelId="{F5B95372-64B3-4F9F-B931-FA5A9C4BD192}" type="pres">
      <dgm:prSet presAssocID="{D018EAD7-0ED0-4E87-8FA2-DEA9A0524E0A}" presName="compNode" presStyleCnt="0"/>
      <dgm:spPr/>
    </dgm:pt>
    <dgm:pt modelId="{BA890810-4C85-475C-AFE2-7209232A9C5E}" type="pres">
      <dgm:prSet presAssocID="{D018EAD7-0ED0-4E87-8FA2-DEA9A0524E0A}" presName="bgRect" presStyleLbl="bgShp" presStyleIdx="1" presStyleCnt="9"/>
      <dgm:spPr/>
    </dgm:pt>
    <dgm:pt modelId="{D43FD0C8-5C8A-4566-9933-4772A4AFF17F}" type="pres">
      <dgm:prSet presAssocID="{D018EAD7-0ED0-4E87-8FA2-DEA9A0524E0A}"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13674166-0278-4AE2-B1B1-E138BAFCCE65}" type="pres">
      <dgm:prSet presAssocID="{D018EAD7-0ED0-4E87-8FA2-DEA9A0524E0A}" presName="spaceRect" presStyleCnt="0"/>
      <dgm:spPr/>
    </dgm:pt>
    <dgm:pt modelId="{BEA88CCA-3004-4EB9-B1A4-847057AD1334}" type="pres">
      <dgm:prSet presAssocID="{D018EAD7-0ED0-4E87-8FA2-DEA9A0524E0A}" presName="parTx" presStyleLbl="revTx" presStyleIdx="1" presStyleCnt="10">
        <dgm:presLayoutVars>
          <dgm:chMax val="0"/>
          <dgm:chPref val="0"/>
        </dgm:presLayoutVars>
      </dgm:prSet>
      <dgm:spPr/>
    </dgm:pt>
    <dgm:pt modelId="{9467DC3C-AB44-40C7-99D8-7301D543C2EB}" type="pres">
      <dgm:prSet presAssocID="{B4FDE767-369E-4B5A-AC4F-9EF95E711603}" presName="sibTrans" presStyleCnt="0"/>
      <dgm:spPr/>
    </dgm:pt>
    <dgm:pt modelId="{158CD8EC-7F59-4CFA-AE9E-FA086F154754}" type="pres">
      <dgm:prSet presAssocID="{9ED31A16-AD87-49F3-BF0C-B6BDA777D4DD}" presName="compNode" presStyleCnt="0"/>
      <dgm:spPr/>
    </dgm:pt>
    <dgm:pt modelId="{17F9D5F3-CD60-4F87-A9C9-2CD3C71291AF}" type="pres">
      <dgm:prSet presAssocID="{9ED31A16-AD87-49F3-BF0C-B6BDA777D4DD}" presName="bgRect" presStyleLbl="bgShp" presStyleIdx="2" presStyleCnt="9"/>
      <dgm:spPr/>
    </dgm:pt>
    <dgm:pt modelId="{230B4273-E542-435F-810B-FFB0EBEFA83A}" type="pres">
      <dgm:prSet presAssocID="{9ED31A16-AD87-49F3-BF0C-B6BDA777D4DD}" presName="iconRect" presStyleLbl="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7BDD6A8D-4BDE-48B3-BE24-BFF17525A7B9}" type="pres">
      <dgm:prSet presAssocID="{9ED31A16-AD87-49F3-BF0C-B6BDA777D4DD}" presName="spaceRect" presStyleCnt="0"/>
      <dgm:spPr/>
    </dgm:pt>
    <dgm:pt modelId="{190E3975-6822-44B0-BF70-67BD968216FF}" type="pres">
      <dgm:prSet presAssocID="{9ED31A16-AD87-49F3-BF0C-B6BDA777D4DD}" presName="parTx" presStyleLbl="revTx" presStyleIdx="2" presStyleCnt="10">
        <dgm:presLayoutVars>
          <dgm:chMax val="0"/>
          <dgm:chPref val="0"/>
        </dgm:presLayoutVars>
      </dgm:prSet>
      <dgm:spPr/>
    </dgm:pt>
    <dgm:pt modelId="{EF83635C-2619-47D1-BD40-6DF5BF11FF29}" type="pres">
      <dgm:prSet presAssocID="{2C7EF892-4086-4033-9A77-A2067B236BDC}" presName="sibTrans" presStyleCnt="0"/>
      <dgm:spPr/>
    </dgm:pt>
    <dgm:pt modelId="{977B468E-446D-473B-93FB-1867FD45D1DA}" type="pres">
      <dgm:prSet presAssocID="{E52DAC4D-45F1-46B8-8821-F81C58913904}" presName="compNode" presStyleCnt="0"/>
      <dgm:spPr/>
    </dgm:pt>
    <dgm:pt modelId="{CB599D41-2B78-46AD-8B15-A998436829DF}" type="pres">
      <dgm:prSet presAssocID="{E52DAC4D-45F1-46B8-8821-F81C58913904}" presName="bgRect" presStyleLbl="bgShp" presStyleIdx="3" presStyleCnt="9"/>
      <dgm:spPr/>
    </dgm:pt>
    <dgm:pt modelId="{9CD4F7D1-8128-4B30-ADFA-16EAC5478C60}" type="pres">
      <dgm:prSet presAssocID="{E52DAC4D-45F1-46B8-8821-F81C58913904}"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99D71469-AC7E-4160-A74D-C118D1DC3F57}" type="pres">
      <dgm:prSet presAssocID="{E52DAC4D-45F1-46B8-8821-F81C58913904}" presName="spaceRect" presStyleCnt="0"/>
      <dgm:spPr/>
    </dgm:pt>
    <dgm:pt modelId="{D5001625-E213-4E4B-8BE0-7008CCFBAB56}" type="pres">
      <dgm:prSet presAssocID="{E52DAC4D-45F1-46B8-8821-F81C58913904}" presName="parTx" presStyleLbl="revTx" presStyleIdx="3" presStyleCnt="10">
        <dgm:presLayoutVars>
          <dgm:chMax val="0"/>
          <dgm:chPref val="0"/>
        </dgm:presLayoutVars>
      </dgm:prSet>
      <dgm:spPr/>
    </dgm:pt>
    <dgm:pt modelId="{667F48E5-BEA1-49D8-8795-F6996A52E69D}" type="pres">
      <dgm:prSet presAssocID="{67B896D3-B418-4B06-998C-271D97B361C0}" presName="sibTrans" presStyleCnt="0"/>
      <dgm:spPr/>
    </dgm:pt>
    <dgm:pt modelId="{ABB3F596-CC7E-4C4B-94C8-9BC81C54911E}" type="pres">
      <dgm:prSet presAssocID="{0434FDC9-F529-4D19-86A5-0A1642C4FF69}" presName="compNode" presStyleCnt="0"/>
      <dgm:spPr/>
    </dgm:pt>
    <dgm:pt modelId="{EBED9651-0B5B-48A9-9BF3-70A18424B0F8}" type="pres">
      <dgm:prSet presAssocID="{0434FDC9-F529-4D19-86A5-0A1642C4FF69}" presName="bgRect" presStyleLbl="bgShp" presStyleIdx="4" presStyleCnt="9"/>
      <dgm:spPr/>
    </dgm:pt>
    <dgm:pt modelId="{030AA469-15B4-4666-9F73-185A98E0CE6B}" type="pres">
      <dgm:prSet presAssocID="{0434FDC9-F529-4D19-86A5-0A1642C4FF69}"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arning"/>
        </a:ext>
      </dgm:extLst>
    </dgm:pt>
    <dgm:pt modelId="{62E2EA76-7C9E-4F7B-A640-677232C9DE03}" type="pres">
      <dgm:prSet presAssocID="{0434FDC9-F529-4D19-86A5-0A1642C4FF69}" presName="spaceRect" presStyleCnt="0"/>
      <dgm:spPr/>
    </dgm:pt>
    <dgm:pt modelId="{BBEE0F04-90F7-4661-B311-7EBEB3CBAC75}" type="pres">
      <dgm:prSet presAssocID="{0434FDC9-F529-4D19-86A5-0A1642C4FF69}" presName="parTx" presStyleLbl="revTx" presStyleIdx="4" presStyleCnt="10">
        <dgm:presLayoutVars>
          <dgm:chMax val="0"/>
          <dgm:chPref val="0"/>
        </dgm:presLayoutVars>
      </dgm:prSet>
      <dgm:spPr/>
    </dgm:pt>
    <dgm:pt modelId="{4B9D1F1A-71AD-46CD-983E-2F1B92B4F57E}" type="pres">
      <dgm:prSet presAssocID="{ACEBB026-6BF9-4C8D-B8CF-919861A1C37F}" presName="sibTrans" presStyleCnt="0"/>
      <dgm:spPr/>
    </dgm:pt>
    <dgm:pt modelId="{DFA5A409-8EBB-4D32-8C16-706E4303AEB2}" type="pres">
      <dgm:prSet presAssocID="{83D36016-173E-47CD-B65D-5ADAFB7A062B}" presName="compNode" presStyleCnt="0"/>
      <dgm:spPr/>
    </dgm:pt>
    <dgm:pt modelId="{74557CC1-5669-422F-8739-6786C963B8AC}" type="pres">
      <dgm:prSet presAssocID="{83D36016-173E-47CD-B65D-5ADAFB7A062B}" presName="bgRect" presStyleLbl="bgShp" presStyleIdx="5" presStyleCnt="9" custLinFactNeighborX="-31794" custLinFactNeighborY="-1843"/>
      <dgm:spPr/>
    </dgm:pt>
    <dgm:pt modelId="{1D4F5EB0-B4A5-4A0B-A083-D13B7E060B51}" type="pres">
      <dgm:prSet presAssocID="{83D36016-173E-47CD-B65D-5ADAFB7A062B}"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ar chart"/>
        </a:ext>
      </dgm:extLst>
    </dgm:pt>
    <dgm:pt modelId="{89100FFD-DBD7-4371-BD8D-BDA8FF879645}" type="pres">
      <dgm:prSet presAssocID="{83D36016-173E-47CD-B65D-5ADAFB7A062B}" presName="spaceRect" presStyleCnt="0"/>
      <dgm:spPr/>
    </dgm:pt>
    <dgm:pt modelId="{1051C66D-1643-4D1A-BA7B-79AA7BD23D0C}" type="pres">
      <dgm:prSet presAssocID="{83D36016-173E-47CD-B65D-5ADAFB7A062B}" presName="parTx" presStyleLbl="revTx" presStyleIdx="5" presStyleCnt="10" custLinFactNeighborX="7325" custLinFactNeighborY="8828">
        <dgm:presLayoutVars>
          <dgm:chMax val="0"/>
          <dgm:chPref val="0"/>
        </dgm:presLayoutVars>
      </dgm:prSet>
      <dgm:spPr/>
    </dgm:pt>
    <dgm:pt modelId="{22A4D419-2AD6-40C2-AD96-C1D6DA824477}" type="pres">
      <dgm:prSet presAssocID="{2841A717-13C0-4E49-8681-60EE0DF3AF9F}" presName="sibTrans" presStyleCnt="0"/>
      <dgm:spPr/>
    </dgm:pt>
    <dgm:pt modelId="{E14B108D-DCC1-4973-A355-1B9560DAF1FE}" type="pres">
      <dgm:prSet presAssocID="{0553A9E0-BB65-4B7E-9FF6-48D80931F6CA}" presName="compNode" presStyleCnt="0"/>
      <dgm:spPr/>
    </dgm:pt>
    <dgm:pt modelId="{F0510409-02E0-453C-8629-FC3A71FCFB85}" type="pres">
      <dgm:prSet presAssocID="{0553A9E0-BB65-4B7E-9FF6-48D80931F6CA}" presName="bgRect" presStyleLbl="bgShp" presStyleIdx="6" presStyleCnt="9"/>
      <dgm:spPr/>
    </dgm:pt>
    <dgm:pt modelId="{DCFB9ABA-E33B-4F15-807A-F4A9D1457A51}" type="pres">
      <dgm:prSet presAssocID="{0553A9E0-BB65-4B7E-9FF6-48D80931F6CA}"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Lightbulb"/>
        </a:ext>
      </dgm:extLst>
    </dgm:pt>
    <dgm:pt modelId="{A13B7F7E-009C-42CE-B1CD-3DA39660E599}" type="pres">
      <dgm:prSet presAssocID="{0553A9E0-BB65-4B7E-9FF6-48D80931F6CA}" presName="spaceRect" presStyleCnt="0"/>
      <dgm:spPr/>
    </dgm:pt>
    <dgm:pt modelId="{8AEC6222-9755-459B-BECC-0B0D0AE991AB}" type="pres">
      <dgm:prSet presAssocID="{0553A9E0-BB65-4B7E-9FF6-48D80931F6CA}" presName="parTx" presStyleLbl="revTx" presStyleIdx="6" presStyleCnt="10" custScaleY="196860">
        <dgm:presLayoutVars>
          <dgm:chMax val="0"/>
          <dgm:chPref val="0"/>
        </dgm:presLayoutVars>
      </dgm:prSet>
      <dgm:spPr/>
    </dgm:pt>
    <dgm:pt modelId="{215AED57-E77D-4940-AC1B-9B453841666C}" type="pres">
      <dgm:prSet presAssocID="{A95D60DF-B581-45D2-AC4B-ACF8A78CB818}" presName="sibTrans" presStyleCnt="0"/>
      <dgm:spPr/>
    </dgm:pt>
    <dgm:pt modelId="{6CFC7DC3-DDC7-46E2-800D-2DAF477A9230}" type="pres">
      <dgm:prSet presAssocID="{B46FF32B-8FE6-4C9E-9EE7-93FE7DE679AB}" presName="compNode" presStyleCnt="0"/>
      <dgm:spPr/>
    </dgm:pt>
    <dgm:pt modelId="{5D4D8E77-1551-46DA-99DE-BB91D0981C55}" type="pres">
      <dgm:prSet presAssocID="{B46FF32B-8FE6-4C9E-9EE7-93FE7DE679AB}" presName="bgRect" presStyleLbl="bgShp" presStyleIdx="7" presStyleCnt="9" custLinFactNeighborX="-16466" custLinFactNeighborY="8056"/>
      <dgm:spPr/>
    </dgm:pt>
    <dgm:pt modelId="{EEE6FAA2-B7FF-4EEF-BEC0-EBA85BEC9688}" type="pres">
      <dgm:prSet presAssocID="{B46FF32B-8FE6-4C9E-9EE7-93FE7DE679AB}" presName="iconRect" presStyleLbl="nod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Gavel"/>
        </a:ext>
      </dgm:extLst>
    </dgm:pt>
    <dgm:pt modelId="{9E279991-026F-4197-8202-E8C723F543FE}" type="pres">
      <dgm:prSet presAssocID="{B46FF32B-8FE6-4C9E-9EE7-93FE7DE679AB}" presName="spaceRect" presStyleCnt="0"/>
      <dgm:spPr/>
    </dgm:pt>
    <dgm:pt modelId="{233171D0-5001-42BF-826B-394660051D30}" type="pres">
      <dgm:prSet presAssocID="{B46FF32B-8FE6-4C9E-9EE7-93FE7DE679AB}" presName="parTx" presStyleLbl="revTx" presStyleIdx="7" presStyleCnt="10">
        <dgm:presLayoutVars>
          <dgm:chMax val="0"/>
          <dgm:chPref val="0"/>
        </dgm:presLayoutVars>
      </dgm:prSet>
      <dgm:spPr/>
    </dgm:pt>
    <dgm:pt modelId="{BEDFDED0-EC61-426E-BBFE-A74227726BAD}" type="pres">
      <dgm:prSet presAssocID="{B46FF32B-8FE6-4C9E-9EE7-93FE7DE679AB}" presName="desTx" presStyleLbl="revTx" presStyleIdx="8" presStyleCnt="10">
        <dgm:presLayoutVars/>
      </dgm:prSet>
      <dgm:spPr/>
    </dgm:pt>
    <dgm:pt modelId="{B4525CC6-7DFD-4D94-A364-1585F0E1B598}" type="pres">
      <dgm:prSet presAssocID="{51D576ED-48D3-4703-B9DB-8159600F1EEB}" presName="sibTrans" presStyleCnt="0"/>
      <dgm:spPr/>
    </dgm:pt>
    <dgm:pt modelId="{AA7C99B1-50E3-44A3-8916-4C476508B369}" type="pres">
      <dgm:prSet presAssocID="{50EF4581-7E99-4983-8C10-63C730FCADC7}" presName="compNode" presStyleCnt="0"/>
      <dgm:spPr/>
    </dgm:pt>
    <dgm:pt modelId="{3DF82DEA-E63F-4706-AC90-CB025F53A87B}" type="pres">
      <dgm:prSet presAssocID="{50EF4581-7E99-4983-8C10-63C730FCADC7}" presName="bgRect" presStyleLbl="bgShp" presStyleIdx="8" presStyleCnt="9"/>
      <dgm:spPr/>
    </dgm:pt>
    <dgm:pt modelId="{0C64F88B-2A5F-40AC-A277-699B3950211D}" type="pres">
      <dgm:prSet presAssocID="{50EF4581-7E99-4983-8C10-63C730FCADC7}" presName="iconRect" presStyleLbl="node1" presStyleIdx="8" presStyleCnt="9"/>
      <dgm:spPr/>
    </dgm:pt>
    <dgm:pt modelId="{55D59CC4-AC42-4322-852F-C2287AF730EF}" type="pres">
      <dgm:prSet presAssocID="{50EF4581-7E99-4983-8C10-63C730FCADC7}" presName="spaceRect" presStyleCnt="0"/>
      <dgm:spPr/>
    </dgm:pt>
    <dgm:pt modelId="{B020C3A8-0D34-48B4-8903-4A1171B3EA2E}" type="pres">
      <dgm:prSet presAssocID="{50EF4581-7E99-4983-8C10-63C730FCADC7}" presName="parTx" presStyleLbl="revTx" presStyleIdx="9" presStyleCnt="10">
        <dgm:presLayoutVars>
          <dgm:chMax val="0"/>
          <dgm:chPref val="0"/>
        </dgm:presLayoutVars>
      </dgm:prSet>
      <dgm:spPr/>
    </dgm:pt>
  </dgm:ptLst>
  <dgm:cxnLst>
    <dgm:cxn modelId="{8645FF0A-A001-4087-A6DB-AD5B6BF078E8}" type="presOf" srcId="{0434FDC9-F529-4D19-86A5-0A1642C4FF69}" destId="{BBEE0F04-90F7-4661-B311-7EBEB3CBAC75}" srcOrd="0" destOrd="0" presId="urn:microsoft.com/office/officeart/2018/2/layout/IconVerticalSolidList"/>
    <dgm:cxn modelId="{D1E9E10D-B801-452F-A383-787D423243BA}" srcId="{6CB55431-4C0A-40E3-A968-5BE1E0DDD3FF}" destId="{E52DAC4D-45F1-46B8-8821-F81C58913904}" srcOrd="3" destOrd="0" parTransId="{FFFDDE78-09C1-4C88-8704-07082F125EA8}" sibTransId="{67B896D3-B418-4B06-998C-271D97B361C0}"/>
    <dgm:cxn modelId="{C922F018-6551-480F-AE05-44B9F9DFD6B0}" type="presOf" srcId="{BDA901A5-D44B-4818-A7B9-52647B303537}" destId="{BEDFDED0-EC61-426E-BBFE-A74227726BAD}" srcOrd="0" destOrd="0" presId="urn:microsoft.com/office/officeart/2018/2/layout/IconVerticalSolidList"/>
    <dgm:cxn modelId="{0F8E171D-9BBA-4715-9DC5-D7042568C9D7}" srcId="{6CB55431-4C0A-40E3-A968-5BE1E0DDD3FF}" destId="{0434FDC9-F529-4D19-86A5-0A1642C4FF69}" srcOrd="4" destOrd="0" parTransId="{77B2B95E-C852-44B9-82CC-700769DA8640}" sibTransId="{ACEBB026-6BF9-4C8D-B8CF-919861A1C37F}"/>
    <dgm:cxn modelId="{3F57E026-EA49-47AA-A0FA-ED567B31CA07}" srcId="{6CB55431-4C0A-40E3-A968-5BE1E0DDD3FF}" destId="{B46FF32B-8FE6-4C9E-9EE7-93FE7DE679AB}" srcOrd="7" destOrd="0" parTransId="{ADC544E0-193B-4643-B4CB-6A090848220E}" sibTransId="{51D576ED-48D3-4703-B9DB-8159600F1EEB}"/>
    <dgm:cxn modelId="{EEAB672A-5313-4033-B53A-4156CCAECE4F}" srcId="{6CB55431-4C0A-40E3-A968-5BE1E0DDD3FF}" destId="{6C1AA63E-399B-4843-BF59-89AC9C6C154C}" srcOrd="0" destOrd="0" parTransId="{283BD28C-0141-4F25-A2D6-9E80841A2672}" sibTransId="{677DE444-792F-4B5F-9688-6A912FE33856}"/>
    <dgm:cxn modelId="{91CD942C-1047-41C2-8218-43126283C4D6}" srcId="{6CB55431-4C0A-40E3-A968-5BE1E0DDD3FF}" destId="{50EF4581-7E99-4983-8C10-63C730FCADC7}" srcOrd="8" destOrd="0" parTransId="{1B526645-74BD-41B3-AEA6-B36661524DAE}" sibTransId="{C712FB65-5ACC-46EE-B6AF-C268BBFF2529}"/>
    <dgm:cxn modelId="{6F6C815C-7A4C-4675-97CD-30E5D4427A12}" type="presOf" srcId="{6C1AA63E-399B-4843-BF59-89AC9C6C154C}" destId="{61FCD01F-B4D0-4613-9410-DD79975C7D88}" srcOrd="0" destOrd="0" presId="urn:microsoft.com/office/officeart/2018/2/layout/IconVerticalSolidList"/>
    <dgm:cxn modelId="{89A22941-E347-4169-9030-C662739F8C10}" type="presOf" srcId="{B46FF32B-8FE6-4C9E-9EE7-93FE7DE679AB}" destId="{233171D0-5001-42BF-826B-394660051D30}" srcOrd="0" destOrd="0" presId="urn:microsoft.com/office/officeart/2018/2/layout/IconVerticalSolidList"/>
    <dgm:cxn modelId="{00089342-C970-481E-A197-CF142E6D006F}" type="presOf" srcId="{9ED31A16-AD87-49F3-BF0C-B6BDA777D4DD}" destId="{190E3975-6822-44B0-BF70-67BD968216FF}" srcOrd="0" destOrd="0" presId="urn:microsoft.com/office/officeart/2018/2/layout/IconVerticalSolidList"/>
    <dgm:cxn modelId="{2117254E-8429-4FB0-A0FA-0E748E20F44C}" srcId="{B46FF32B-8FE6-4C9E-9EE7-93FE7DE679AB}" destId="{BDA901A5-D44B-4818-A7B9-52647B303537}" srcOrd="0" destOrd="0" parTransId="{1C811142-F46B-4F2C-89A3-F13321730480}" sibTransId="{F51EE2B0-20D0-4E11-91D3-D7F1581F5514}"/>
    <dgm:cxn modelId="{662BE16E-0AA1-4C97-B3FE-510AD95123BF}" type="presOf" srcId="{D018EAD7-0ED0-4E87-8FA2-DEA9A0524E0A}" destId="{BEA88CCA-3004-4EB9-B1A4-847057AD1334}" srcOrd="0" destOrd="0" presId="urn:microsoft.com/office/officeart/2018/2/layout/IconVerticalSolidList"/>
    <dgm:cxn modelId="{B5DB5B6F-DE4A-48D4-9368-334EEA03093C}" srcId="{B46FF32B-8FE6-4C9E-9EE7-93FE7DE679AB}" destId="{BBBF7617-A3D2-480C-A352-B4C92E7CC364}" srcOrd="2" destOrd="0" parTransId="{D7423181-B8E3-43F0-AB99-3EABD6901113}" sibTransId="{9A7E58E6-48F6-4AFF-BB12-67E571D58670}"/>
    <dgm:cxn modelId="{5A3BC553-0F42-4169-9A9C-9ADD98CC4D63}" type="presOf" srcId="{6CB55431-4C0A-40E3-A968-5BE1E0DDD3FF}" destId="{B1CDA72C-F950-4C19-A7FF-922289FA4319}" srcOrd="0" destOrd="0" presId="urn:microsoft.com/office/officeart/2018/2/layout/IconVerticalSolidList"/>
    <dgm:cxn modelId="{D892E695-DB19-4FF1-AE65-2020702D908F}" srcId="{B46FF32B-8FE6-4C9E-9EE7-93FE7DE679AB}" destId="{42F5E847-3C24-4C53-970F-CA66AABBEADC}" srcOrd="1" destOrd="0" parTransId="{F1BA9DE3-F96F-427C-BB14-FD829755B7BF}" sibTransId="{FE390769-EEE3-45C4-95CB-D71633DA1307}"/>
    <dgm:cxn modelId="{411447A9-48CC-4B7C-B7D5-950961CBC400}" srcId="{6CB55431-4C0A-40E3-A968-5BE1E0DDD3FF}" destId="{0553A9E0-BB65-4B7E-9FF6-48D80931F6CA}" srcOrd="6" destOrd="0" parTransId="{988D2DA4-262E-4496-9A67-2CDCD18D9898}" sibTransId="{A95D60DF-B581-45D2-AC4B-ACF8A78CB818}"/>
    <dgm:cxn modelId="{6F6405B6-EFFA-41C6-B8D6-0EB5121B6333}" type="presOf" srcId="{E52DAC4D-45F1-46B8-8821-F81C58913904}" destId="{D5001625-E213-4E4B-8BE0-7008CCFBAB56}" srcOrd="0" destOrd="0" presId="urn:microsoft.com/office/officeart/2018/2/layout/IconVerticalSolidList"/>
    <dgm:cxn modelId="{448628B8-28AA-4B99-BD12-C5886BAEDC51}" type="presOf" srcId="{BBBF7617-A3D2-480C-A352-B4C92E7CC364}" destId="{BEDFDED0-EC61-426E-BBFE-A74227726BAD}" srcOrd="0" destOrd="2" presId="urn:microsoft.com/office/officeart/2018/2/layout/IconVerticalSolidList"/>
    <dgm:cxn modelId="{2D641FBF-24D2-444F-983A-F23454962B2E}" srcId="{6CB55431-4C0A-40E3-A968-5BE1E0DDD3FF}" destId="{83D36016-173E-47CD-B65D-5ADAFB7A062B}" srcOrd="5" destOrd="0" parTransId="{F6E81866-C46B-439B-9C81-882BA5930635}" sibTransId="{2841A717-13C0-4E49-8681-60EE0DF3AF9F}"/>
    <dgm:cxn modelId="{B7B92BC1-F5D6-4461-900F-A6C00ADCB071}" type="presOf" srcId="{50EF4581-7E99-4983-8C10-63C730FCADC7}" destId="{B020C3A8-0D34-48B4-8903-4A1171B3EA2E}" srcOrd="0" destOrd="0" presId="urn:microsoft.com/office/officeart/2018/2/layout/IconVerticalSolidList"/>
    <dgm:cxn modelId="{DF4298CB-755C-46FB-84C7-64C38AD32764}" type="presOf" srcId="{0553A9E0-BB65-4B7E-9FF6-48D80931F6CA}" destId="{8AEC6222-9755-459B-BECC-0B0D0AE991AB}" srcOrd="0" destOrd="0" presId="urn:microsoft.com/office/officeart/2018/2/layout/IconVerticalSolidList"/>
    <dgm:cxn modelId="{F17A85DF-4EF9-4BB0-9F7E-76D11580E392}" srcId="{6CB55431-4C0A-40E3-A968-5BE1E0DDD3FF}" destId="{D018EAD7-0ED0-4E87-8FA2-DEA9A0524E0A}" srcOrd="1" destOrd="0" parTransId="{67E9FD49-3D5E-44A2-A391-35900543A546}" sibTransId="{B4FDE767-369E-4B5A-AC4F-9EF95E711603}"/>
    <dgm:cxn modelId="{54730BF4-6618-430D-A446-B4E318C13262}" type="presOf" srcId="{83D36016-173E-47CD-B65D-5ADAFB7A062B}" destId="{1051C66D-1643-4D1A-BA7B-79AA7BD23D0C}" srcOrd="0" destOrd="0" presId="urn:microsoft.com/office/officeart/2018/2/layout/IconVerticalSolidList"/>
    <dgm:cxn modelId="{D78187FC-0CD2-4DB1-9976-3ADCBB0EBB80}" srcId="{6CB55431-4C0A-40E3-A968-5BE1E0DDD3FF}" destId="{9ED31A16-AD87-49F3-BF0C-B6BDA777D4DD}" srcOrd="2" destOrd="0" parTransId="{D70100CF-8523-47FA-8A01-A8A51D4E5AB0}" sibTransId="{2C7EF892-4086-4033-9A77-A2067B236BDC}"/>
    <dgm:cxn modelId="{522394FE-24BC-44FC-817F-9681BF8C77DE}" type="presOf" srcId="{42F5E847-3C24-4C53-970F-CA66AABBEADC}" destId="{BEDFDED0-EC61-426E-BBFE-A74227726BAD}" srcOrd="0" destOrd="1" presId="urn:microsoft.com/office/officeart/2018/2/layout/IconVerticalSolidList"/>
    <dgm:cxn modelId="{04596290-EB10-4C35-A19B-AC9B13E4089F}" type="presParOf" srcId="{B1CDA72C-F950-4C19-A7FF-922289FA4319}" destId="{22A14A46-84B5-4C6D-BFAE-1461BC3057F4}" srcOrd="0" destOrd="0" presId="urn:microsoft.com/office/officeart/2018/2/layout/IconVerticalSolidList"/>
    <dgm:cxn modelId="{F66158FC-1D57-4383-B393-098ADE73767A}" type="presParOf" srcId="{22A14A46-84B5-4C6D-BFAE-1461BC3057F4}" destId="{A105D064-63A8-448B-B6AB-BC3197343C4E}" srcOrd="0" destOrd="0" presId="urn:microsoft.com/office/officeart/2018/2/layout/IconVerticalSolidList"/>
    <dgm:cxn modelId="{AD64DF9D-20FA-4235-87A6-B684ABB098FB}" type="presParOf" srcId="{22A14A46-84B5-4C6D-BFAE-1461BC3057F4}" destId="{0FFE2F05-2CDC-4314-AABB-5A7EDAA3777F}" srcOrd="1" destOrd="0" presId="urn:microsoft.com/office/officeart/2018/2/layout/IconVerticalSolidList"/>
    <dgm:cxn modelId="{8C7ECFF7-1456-49E4-8455-311FDA08AF21}" type="presParOf" srcId="{22A14A46-84B5-4C6D-BFAE-1461BC3057F4}" destId="{C6FF0B19-3723-42D9-9792-F9642AC0E916}" srcOrd="2" destOrd="0" presId="urn:microsoft.com/office/officeart/2018/2/layout/IconVerticalSolidList"/>
    <dgm:cxn modelId="{3F6FFA81-7776-4443-B37F-2056C61C4CEF}" type="presParOf" srcId="{22A14A46-84B5-4C6D-BFAE-1461BC3057F4}" destId="{61FCD01F-B4D0-4613-9410-DD79975C7D88}" srcOrd="3" destOrd="0" presId="urn:microsoft.com/office/officeart/2018/2/layout/IconVerticalSolidList"/>
    <dgm:cxn modelId="{7871DF7E-309A-47E4-8133-053C97409B82}" type="presParOf" srcId="{B1CDA72C-F950-4C19-A7FF-922289FA4319}" destId="{21696030-89AB-4257-A2A3-632DE9517BC7}" srcOrd="1" destOrd="0" presId="urn:microsoft.com/office/officeart/2018/2/layout/IconVerticalSolidList"/>
    <dgm:cxn modelId="{2BEB20E7-5E82-4145-AE77-710E5C677DFC}" type="presParOf" srcId="{B1CDA72C-F950-4C19-A7FF-922289FA4319}" destId="{F5B95372-64B3-4F9F-B931-FA5A9C4BD192}" srcOrd="2" destOrd="0" presId="urn:microsoft.com/office/officeart/2018/2/layout/IconVerticalSolidList"/>
    <dgm:cxn modelId="{429A23D2-16C3-4144-94EE-19C19C85CF51}" type="presParOf" srcId="{F5B95372-64B3-4F9F-B931-FA5A9C4BD192}" destId="{BA890810-4C85-475C-AFE2-7209232A9C5E}" srcOrd="0" destOrd="0" presId="urn:microsoft.com/office/officeart/2018/2/layout/IconVerticalSolidList"/>
    <dgm:cxn modelId="{97E72D7D-90E7-4303-945A-12E390853C75}" type="presParOf" srcId="{F5B95372-64B3-4F9F-B931-FA5A9C4BD192}" destId="{D43FD0C8-5C8A-4566-9933-4772A4AFF17F}" srcOrd="1" destOrd="0" presId="urn:microsoft.com/office/officeart/2018/2/layout/IconVerticalSolidList"/>
    <dgm:cxn modelId="{F13734A6-EB23-4F3A-9EA9-2A925932EEC5}" type="presParOf" srcId="{F5B95372-64B3-4F9F-B931-FA5A9C4BD192}" destId="{13674166-0278-4AE2-B1B1-E138BAFCCE65}" srcOrd="2" destOrd="0" presId="urn:microsoft.com/office/officeart/2018/2/layout/IconVerticalSolidList"/>
    <dgm:cxn modelId="{8B6252BB-AFED-4DE5-94F6-DD8A89B3D991}" type="presParOf" srcId="{F5B95372-64B3-4F9F-B931-FA5A9C4BD192}" destId="{BEA88CCA-3004-4EB9-B1A4-847057AD1334}" srcOrd="3" destOrd="0" presId="urn:microsoft.com/office/officeart/2018/2/layout/IconVerticalSolidList"/>
    <dgm:cxn modelId="{43D29C44-D8C0-4CDF-A3E3-D2237388207D}" type="presParOf" srcId="{B1CDA72C-F950-4C19-A7FF-922289FA4319}" destId="{9467DC3C-AB44-40C7-99D8-7301D543C2EB}" srcOrd="3" destOrd="0" presId="urn:microsoft.com/office/officeart/2018/2/layout/IconVerticalSolidList"/>
    <dgm:cxn modelId="{017A32E4-72E0-4086-9E2F-F83F962A7B62}" type="presParOf" srcId="{B1CDA72C-F950-4C19-A7FF-922289FA4319}" destId="{158CD8EC-7F59-4CFA-AE9E-FA086F154754}" srcOrd="4" destOrd="0" presId="urn:microsoft.com/office/officeart/2018/2/layout/IconVerticalSolidList"/>
    <dgm:cxn modelId="{DF19BE40-1F2A-4497-8DB9-A5A178D19E80}" type="presParOf" srcId="{158CD8EC-7F59-4CFA-AE9E-FA086F154754}" destId="{17F9D5F3-CD60-4F87-A9C9-2CD3C71291AF}" srcOrd="0" destOrd="0" presId="urn:microsoft.com/office/officeart/2018/2/layout/IconVerticalSolidList"/>
    <dgm:cxn modelId="{EADD5934-1DA8-407E-8A83-1E3324FF375D}" type="presParOf" srcId="{158CD8EC-7F59-4CFA-AE9E-FA086F154754}" destId="{230B4273-E542-435F-810B-FFB0EBEFA83A}" srcOrd="1" destOrd="0" presId="urn:microsoft.com/office/officeart/2018/2/layout/IconVerticalSolidList"/>
    <dgm:cxn modelId="{3935D825-D318-484F-9B17-D7189612CD4D}" type="presParOf" srcId="{158CD8EC-7F59-4CFA-AE9E-FA086F154754}" destId="{7BDD6A8D-4BDE-48B3-BE24-BFF17525A7B9}" srcOrd="2" destOrd="0" presId="urn:microsoft.com/office/officeart/2018/2/layout/IconVerticalSolidList"/>
    <dgm:cxn modelId="{38E12D79-0E6E-408D-B403-57EC473FDD96}" type="presParOf" srcId="{158CD8EC-7F59-4CFA-AE9E-FA086F154754}" destId="{190E3975-6822-44B0-BF70-67BD968216FF}" srcOrd="3" destOrd="0" presId="urn:microsoft.com/office/officeart/2018/2/layout/IconVerticalSolidList"/>
    <dgm:cxn modelId="{13F47435-5204-4FE6-8601-27D4ABDAF6BA}" type="presParOf" srcId="{B1CDA72C-F950-4C19-A7FF-922289FA4319}" destId="{EF83635C-2619-47D1-BD40-6DF5BF11FF29}" srcOrd="5" destOrd="0" presId="urn:microsoft.com/office/officeart/2018/2/layout/IconVerticalSolidList"/>
    <dgm:cxn modelId="{2CDAC62B-C39F-4D42-95FC-FCB6022E0AA0}" type="presParOf" srcId="{B1CDA72C-F950-4C19-A7FF-922289FA4319}" destId="{977B468E-446D-473B-93FB-1867FD45D1DA}" srcOrd="6" destOrd="0" presId="urn:microsoft.com/office/officeart/2018/2/layout/IconVerticalSolidList"/>
    <dgm:cxn modelId="{4AC79B03-F80C-407C-A8E7-CCA3616B5AD9}" type="presParOf" srcId="{977B468E-446D-473B-93FB-1867FD45D1DA}" destId="{CB599D41-2B78-46AD-8B15-A998436829DF}" srcOrd="0" destOrd="0" presId="urn:microsoft.com/office/officeart/2018/2/layout/IconVerticalSolidList"/>
    <dgm:cxn modelId="{3EF008BB-994F-4EF1-94A4-ADE47AF28C46}" type="presParOf" srcId="{977B468E-446D-473B-93FB-1867FD45D1DA}" destId="{9CD4F7D1-8128-4B30-ADFA-16EAC5478C60}" srcOrd="1" destOrd="0" presId="urn:microsoft.com/office/officeart/2018/2/layout/IconVerticalSolidList"/>
    <dgm:cxn modelId="{DFF46C4B-7A7A-4813-8267-5884ACB46BC5}" type="presParOf" srcId="{977B468E-446D-473B-93FB-1867FD45D1DA}" destId="{99D71469-AC7E-4160-A74D-C118D1DC3F57}" srcOrd="2" destOrd="0" presId="urn:microsoft.com/office/officeart/2018/2/layout/IconVerticalSolidList"/>
    <dgm:cxn modelId="{DE39DC8B-73B8-499D-A340-5BA926A7530F}" type="presParOf" srcId="{977B468E-446D-473B-93FB-1867FD45D1DA}" destId="{D5001625-E213-4E4B-8BE0-7008CCFBAB56}" srcOrd="3" destOrd="0" presId="urn:microsoft.com/office/officeart/2018/2/layout/IconVerticalSolidList"/>
    <dgm:cxn modelId="{B0327809-6B85-4367-BC4B-D263F9463641}" type="presParOf" srcId="{B1CDA72C-F950-4C19-A7FF-922289FA4319}" destId="{667F48E5-BEA1-49D8-8795-F6996A52E69D}" srcOrd="7" destOrd="0" presId="urn:microsoft.com/office/officeart/2018/2/layout/IconVerticalSolidList"/>
    <dgm:cxn modelId="{1A91BBCC-CEA0-4AD7-9182-C62228457B5A}" type="presParOf" srcId="{B1CDA72C-F950-4C19-A7FF-922289FA4319}" destId="{ABB3F596-CC7E-4C4B-94C8-9BC81C54911E}" srcOrd="8" destOrd="0" presId="urn:microsoft.com/office/officeart/2018/2/layout/IconVerticalSolidList"/>
    <dgm:cxn modelId="{E11DBF07-B9D8-4AAC-B4D1-B1A8B6534522}" type="presParOf" srcId="{ABB3F596-CC7E-4C4B-94C8-9BC81C54911E}" destId="{EBED9651-0B5B-48A9-9BF3-70A18424B0F8}" srcOrd="0" destOrd="0" presId="urn:microsoft.com/office/officeart/2018/2/layout/IconVerticalSolidList"/>
    <dgm:cxn modelId="{AA528DE0-A71C-478F-B269-F5781BA1C3BF}" type="presParOf" srcId="{ABB3F596-CC7E-4C4B-94C8-9BC81C54911E}" destId="{030AA469-15B4-4666-9F73-185A98E0CE6B}" srcOrd="1" destOrd="0" presId="urn:microsoft.com/office/officeart/2018/2/layout/IconVerticalSolidList"/>
    <dgm:cxn modelId="{C8D1B97F-ECD2-4EFD-93AF-35B1D2D73D75}" type="presParOf" srcId="{ABB3F596-CC7E-4C4B-94C8-9BC81C54911E}" destId="{62E2EA76-7C9E-4F7B-A640-677232C9DE03}" srcOrd="2" destOrd="0" presId="urn:microsoft.com/office/officeart/2018/2/layout/IconVerticalSolidList"/>
    <dgm:cxn modelId="{A065704F-5217-4D05-B92C-CB6D115F4488}" type="presParOf" srcId="{ABB3F596-CC7E-4C4B-94C8-9BC81C54911E}" destId="{BBEE0F04-90F7-4661-B311-7EBEB3CBAC75}" srcOrd="3" destOrd="0" presId="urn:microsoft.com/office/officeart/2018/2/layout/IconVerticalSolidList"/>
    <dgm:cxn modelId="{BFC80007-0870-4246-B887-40F09E20F496}" type="presParOf" srcId="{B1CDA72C-F950-4C19-A7FF-922289FA4319}" destId="{4B9D1F1A-71AD-46CD-983E-2F1B92B4F57E}" srcOrd="9" destOrd="0" presId="urn:microsoft.com/office/officeart/2018/2/layout/IconVerticalSolidList"/>
    <dgm:cxn modelId="{295F673C-3B50-421F-9BE1-E6041FF32E55}" type="presParOf" srcId="{B1CDA72C-F950-4C19-A7FF-922289FA4319}" destId="{DFA5A409-8EBB-4D32-8C16-706E4303AEB2}" srcOrd="10" destOrd="0" presId="urn:microsoft.com/office/officeart/2018/2/layout/IconVerticalSolidList"/>
    <dgm:cxn modelId="{0C1F00EF-9834-49D7-9B5F-3F431627449E}" type="presParOf" srcId="{DFA5A409-8EBB-4D32-8C16-706E4303AEB2}" destId="{74557CC1-5669-422F-8739-6786C963B8AC}" srcOrd="0" destOrd="0" presId="urn:microsoft.com/office/officeart/2018/2/layout/IconVerticalSolidList"/>
    <dgm:cxn modelId="{C2F2C0D6-D9B1-4892-938F-96AFA58FB9D1}" type="presParOf" srcId="{DFA5A409-8EBB-4D32-8C16-706E4303AEB2}" destId="{1D4F5EB0-B4A5-4A0B-A083-D13B7E060B51}" srcOrd="1" destOrd="0" presId="urn:microsoft.com/office/officeart/2018/2/layout/IconVerticalSolidList"/>
    <dgm:cxn modelId="{03E1CB16-BC33-4C24-AE7E-649C233CDF64}" type="presParOf" srcId="{DFA5A409-8EBB-4D32-8C16-706E4303AEB2}" destId="{89100FFD-DBD7-4371-BD8D-BDA8FF879645}" srcOrd="2" destOrd="0" presId="urn:microsoft.com/office/officeart/2018/2/layout/IconVerticalSolidList"/>
    <dgm:cxn modelId="{94CD449A-BC06-4123-B60F-60D1A764784C}" type="presParOf" srcId="{DFA5A409-8EBB-4D32-8C16-706E4303AEB2}" destId="{1051C66D-1643-4D1A-BA7B-79AA7BD23D0C}" srcOrd="3" destOrd="0" presId="urn:microsoft.com/office/officeart/2018/2/layout/IconVerticalSolidList"/>
    <dgm:cxn modelId="{844408F1-CF31-4BE5-8854-DE8FB8D4BF64}" type="presParOf" srcId="{B1CDA72C-F950-4C19-A7FF-922289FA4319}" destId="{22A4D419-2AD6-40C2-AD96-C1D6DA824477}" srcOrd="11" destOrd="0" presId="urn:microsoft.com/office/officeart/2018/2/layout/IconVerticalSolidList"/>
    <dgm:cxn modelId="{73B8C415-D212-461E-8714-660EA3C49DD5}" type="presParOf" srcId="{B1CDA72C-F950-4C19-A7FF-922289FA4319}" destId="{E14B108D-DCC1-4973-A355-1B9560DAF1FE}" srcOrd="12" destOrd="0" presId="urn:microsoft.com/office/officeart/2018/2/layout/IconVerticalSolidList"/>
    <dgm:cxn modelId="{885899D7-0530-4147-862D-6038A7ECA260}" type="presParOf" srcId="{E14B108D-DCC1-4973-A355-1B9560DAF1FE}" destId="{F0510409-02E0-453C-8629-FC3A71FCFB85}" srcOrd="0" destOrd="0" presId="urn:microsoft.com/office/officeart/2018/2/layout/IconVerticalSolidList"/>
    <dgm:cxn modelId="{3609AD2A-D12D-4BC6-AAE7-E5442161B9BF}" type="presParOf" srcId="{E14B108D-DCC1-4973-A355-1B9560DAF1FE}" destId="{DCFB9ABA-E33B-4F15-807A-F4A9D1457A51}" srcOrd="1" destOrd="0" presId="urn:microsoft.com/office/officeart/2018/2/layout/IconVerticalSolidList"/>
    <dgm:cxn modelId="{AD083337-C396-4A2B-BFA5-4DBE5DE8EECB}" type="presParOf" srcId="{E14B108D-DCC1-4973-A355-1B9560DAF1FE}" destId="{A13B7F7E-009C-42CE-B1CD-3DA39660E599}" srcOrd="2" destOrd="0" presId="urn:microsoft.com/office/officeart/2018/2/layout/IconVerticalSolidList"/>
    <dgm:cxn modelId="{9E5DAF6A-6715-4AAE-8C2E-66B00BF20E4B}" type="presParOf" srcId="{E14B108D-DCC1-4973-A355-1B9560DAF1FE}" destId="{8AEC6222-9755-459B-BECC-0B0D0AE991AB}" srcOrd="3" destOrd="0" presId="urn:microsoft.com/office/officeart/2018/2/layout/IconVerticalSolidList"/>
    <dgm:cxn modelId="{BB07173B-0D01-4E16-A0DD-717896736AED}" type="presParOf" srcId="{B1CDA72C-F950-4C19-A7FF-922289FA4319}" destId="{215AED57-E77D-4940-AC1B-9B453841666C}" srcOrd="13" destOrd="0" presId="urn:microsoft.com/office/officeart/2018/2/layout/IconVerticalSolidList"/>
    <dgm:cxn modelId="{4887BFD9-0D47-483D-A3E9-942EBA6B5F3D}" type="presParOf" srcId="{B1CDA72C-F950-4C19-A7FF-922289FA4319}" destId="{6CFC7DC3-DDC7-46E2-800D-2DAF477A9230}" srcOrd="14" destOrd="0" presId="urn:microsoft.com/office/officeart/2018/2/layout/IconVerticalSolidList"/>
    <dgm:cxn modelId="{7E9CC5B8-C4FB-4556-ABD5-CF74B7366F7D}" type="presParOf" srcId="{6CFC7DC3-DDC7-46E2-800D-2DAF477A9230}" destId="{5D4D8E77-1551-46DA-99DE-BB91D0981C55}" srcOrd="0" destOrd="0" presId="urn:microsoft.com/office/officeart/2018/2/layout/IconVerticalSolidList"/>
    <dgm:cxn modelId="{6A024C16-9C17-41D4-94C4-998F02EBA1F5}" type="presParOf" srcId="{6CFC7DC3-DDC7-46E2-800D-2DAF477A9230}" destId="{EEE6FAA2-B7FF-4EEF-BEC0-EBA85BEC9688}" srcOrd="1" destOrd="0" presId="urn:microsoft.com/office/officeart/2018/2/layout/IconVerticalSolidList"/>
    <dgm:cxn modelId="{92F4F0A1-5661-4C79-AC5A-74682EABBF60}" type="presParOf" srcId="{6CFC7DC3-DDC7-46E2-800D-2DAF477A9230}" destId="{9E279991-026F-4197-8202-E8C723F543FE}" srcOrd="2" destOrd="0" presId="urn:microsoft.com/office/officeart/2018/2/layout/IconVerticalSolidList"/>
    <dgm:cxn modelId="{1DBA3E94-212F-4269-A879-E79B8E050DBC}" type="presParOf" srcId="{6CFC7DC3-DDC7-46E2-800D-2DAF477A9230}" destId="{233171D0-5001-42BF-826B-394660051D30}" srcOrd="3" destOrd="0" presId="urn:microsoft.com/office/officeart/2018/2/layout/IconVerticalSolidList"/>
    <dgm:cxn modelId="{F9AD5A5B-D2A7-4D47-B9C1-7777BBFF96D3}" type="presParOf" srcId="{6CFC7DC3-DDC7-46E2-800D-2DAF477A9230}" destId="{BEDFDED0-EC61-426E-BBFE-A74227726BAD}" srcOrd="4" destOrd="0" presId="urn:microsoft.com/office/officeart/2018/2/layout/IconVerticalSolidList"/>
    <dgm:cxn modelId="{16F94F89-F67A-4444-99D2-D224F27B8D11}" type="presParOf" srcId="{B1CDA72C-F950-4C19-A7FF-922289FA4319}" destId="{B4525CC6-7DFD-4D94-A364-1585F0E1B598}" srcOrd="15" destOrd="0" presId="urn:microsoft.com/office/officeart/2018/2/layout/IconVerticalSolidList"/>
    <dgm:cxn modelId="{B1B3834E-A4EB-4A35-BAA1-4B6AAF8D5D06}" type="presParOf" srcId="{B1CDA72C-F950-4C19-A7FF-922289FA4319}" destId="{AA7C99B1-50E3-44A3-8916-4C476508B369}" srcOrd="16" destOrd="0" presId="urn:microsoft.com/office/officeart/2018/2/layout/IconVerticalSolidList"/>
    <dgm:cxn modelId="{37DEA79C-5544-40CC-BDE4-028DEE660DB1}" type="presParOf" srcId="{AA7C99B1-50E3-44A3-8916-4C476508B369}" destId="{3DF82DEA-E63F-4706-AC90-CB025F53A87B}" srcOrd="0" destOrd="0" presId="urn:microsoft.com/office/officeart/2018/2/layout/IconVerticalSolidList"/>
    <dgm:cxn modelId="{D2F9C2C5-9B9A-4E27-9C61-C7594FF0E6B1}" type="presParOf" srcId="{AA7C99B1-50E3-44A3-8916-4C476508B369}" destId="{0C64F88B-2A5F-40AC-A277-699B3950211D}" srcOrd="1" destOrd="0" presId="urn:microsoft.com/office/officeart/2018/2/layout/IconVerticalSolidList"/>
    <dgm:cxn modelId="{2638060B-4C36-4DE3-A1CD-0E4F4C0D5EA2}" type="presParOf" srcId="{AA7C99B1-50E3-44A3-8916-4C476508B369}" destId="{55D59CC4-AC42-4322-852F-C2287AF730EF}" srcOrd="2" destOrd="0" presId="urn:microsoft.com/office/officeart/2018/2/layout/IconVerticalSolidList"/>
    <dgm:cxn modelId="{CA3F9369-23EA-4077-95AC-2CB2E8B8EEAE}" type="presParOf" srcId="{AA7C99B1-50E3-44A3-8916-4C476508B369}" destId="{B020C3A8-0D34-48B4-8903-4A1171B3EA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5D064-63A8-448B-B6AB-BC3197343C4E}">
      <dsp:nvSpPr>
        <dsp:cNvPr id="0" name=""/>
        <dsp:cNvSpPr/>
      </dsp:nvSpPr>
      <dsp:spPr>
        <a:xfrm>
          <a:off x="0" y="20696"/>
          <a:ext cx="6683374" cy="3340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E2F05-2CDC-4314-AABB-5A7EDAA3777F}">
      <dsp:nvSpPr>
        <dsp:cNvPr id="0" name=""/>
        <dsp:cNvSpPr/>
      </dsp:nvSpPr>
      <dsp:spPr>
        <a:xfrm>
          <a:off x="101063" y="78464"/>
          <a:ext cx="183751" cy="183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FCD01F-B4D0-4613-9410-DD79975C7D88}">
      <dsp:nvSpPr>
        <dsp:cNvPr id="0" name=""/>
        <dsp:cNvSpPr/>
      </dsp:nvSpPr>
      <dsp:spPr>
        <a:xfrm>
          <a:off x="385877" y="3293"/>
          <a:ext cx="6297119" cy="3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666750">
            <a:lnSpc>
              <a:spcPct val="100000"/>
            </a:lnSpc>
            <a:spcBef>
              <a:spcPct val="0"/>
            </a:spcBef>
            <a:spcAft>
              <a:spcPct val="35000"/>
            </a:spcAft>
            <a:buNone/>
          </a:pPr>
          <a:r>
            <a:rPr lang="en-US" sz="1500" b="1" kern="1200" dirty="0"/>
            <a:t>Power Consumption Visualizations  for three time periods </a:t>
          </a:r>
        </a:p>
      </dsp:txBody>
      <dsp:txXfrm>
        <a:off x="385877" y="3293"/>
        <a:ext cx="6297119" cy="334093"/>
      </dsp:txXfrm>
    </dsp:sp>
    <dsp:sp modelId="{BA890810-4C85-475C-AFE2-7209232A9C5E}">
      <dsp:nvSpPr>
        <dsp:cNvPr id="0" name=""/>
        <dsp:cNvSpPr/>
      </dsp:nvSpPr>
      <dsp:spPr>
        <a:xfrm>
          <a:off x="0" y="420910"/>
          <a:ext cx="6683374" cy="3340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FD0C8-5C8A-4566-9933-4772A4AFF17F}">
      <dsp:nvSpPr>
        <dsp:cNvPr id="0" name=""/>
        <dsp:cNvSpPr/>
      </dsp:nvSpPr>
      <dsp:spPr>
        <a:xfrm>
          <a:off x="101063" y="496081"/>
          <a:ext cx="183751" cy="183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A88CCA-3004-4EB9-B1A4-847057AD1334}">
      <dsp:nvSpPr>
        <dsp:cNvPr id="0" name=""/>
        <dsp:cNvSpPr/>
      </dsp:nvSpPr>
      <dsp:spPr>
        <a:xfrm>
          <a:off x="385877" y="420910"/>
          <a:ext cx="6297119" cy="3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666750">
            <a:lnSpc>
              <a:spcPct val="100000"/>
            </a:lnSpc>
            <a:spcBef>
              <a:spcPct val="0"/>
            </a:spcBef>
            <a:spcAft>
              <a:spcPct val="35000"/>
            </a:spcAft>
            <a:buNone/>
          </a:pPr>
          <a:r>
            <a:rPr lang="en-US" sz="1500" b="1" kern="1200" dirty="0"/>
            <a:t>Power Consumption Visualizations for Sub-meter1,2,3</a:t>
          </a:r>
        </a:p>
      </dsp:txBody>
      <dsp:txXfrm>
        <a:off x="385877" y="420910"/>
        <a:ext cx="6297119" cy="334093"/>
      </dsp:txXfrm>
    </dsp:sp>
    <dsp:sp modelId="{17F9D5F3-CD60-4F87-A9C9-2CD3C71291AF}">
      <dsp:nvSpPr>
        <dsp:cNvPr id="0" name=""/>
        <dsp:cNvSpPr/>
      </dsp:nvSpPr>
      <dsp:spPr>
        <a:xfrm>
          <a:off x="0" y="838526"/>
          <a:ext cx="6683374" cy="3340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B4273-E542-435F-810B-FFB0EBEFA83A}">
      <dsp:nvSpPr>
        <dsp:cNvPr id="0" name=""/>
        <dsp:cNvSpPr/>
      </dsp:nvSpPr>
      <dsp:spPr>
        <a:xfrm>
          <a:off x="101063" y="913697"/>
          <a:ext cx="183751" cy="183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E3975-6822-44B0-BF70-67BD968216FF}">
      <dsp:nvSpPr>
        <dsp:cNvPr id="0" name=""/>
        <dsp:cNvSpPr/>
      </dsp:nvSpPr>
      <dsp:spPr>
        <a:xfrm>
          <a:off x="385877" y="838526"/>
          <a:ext cx="6297119" cy="3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666750">
            <a:lnSpc>
              <a:spcPct val="100000"/>
            </a:lnSpc>
            <a:spcBef>
              <a:spcPct val="0"/>
            </a:spcBef>
            <a:spcAft>
              <a:spcPct val="35000"/>
            </a:spcAft>
            <a:buNone/>
          </a:pPr>
          <a:r>
            <a:rPr lang="en-US" sz="1500" b="1" kern="1200" dirty="0"/>
            <a:t>Time Series Forecast on Sub-meter 1,2,3 by Linear Regression Model</a:t>
          </a:r>
        </a:p>
      </dsp:txBody>
      <dsp:txXfrm>
        <a:off x="385877" y="838526"/>
        <a:ext cx="6297119" cy="334093"/>
      </dsp:txXfrm>
    </dsp:sp>
    <dsp:sp modelId="{CB599D41-2B78-46AD-8B15-A998436829DF}">
      <dsp:nvSpPr>
        <dsp:cNvPr id="0" name=""/>
        <dsp:cNvSpPr/>
      </dsp:nvSpPr>
      <dsp:spPr>
        <a:xfrm>
          <a:off x="0" y="1256143"/>
          <a:ext cx="6683374" cy="3340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4F7D1-8128-4B30-ADFA-16EAC5478C60}">
      <dsp:nvSpPr>
        <dsp:cNvPr id="0" name=""/>
        <dsp:cNvSpPr/>
      </dsp:nvSpPr>
      <dsp:spPr>
        <a:xfrm>
          <a:off x="101063" y="1331314"/>
          <a:ext cx="183751" cy="183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001625-E213-4E4B-8BE0-7008CCFBAB56}">
      <dsp:nvSpPr>
        <dsp:cNvPr id="0" name=""/>
        <dsp:cNvSpPr/>
      </dsp:nvSpPr>
      <dsp:spPr>
        <a:xfrm>
          <a:off x="385877" y="1256143"/>
          <a:ext cx="6297119" cy="3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666750">
            <a:lnSpc>
              <a:spcPct val="100000"/>
            </a:lnSpc>
            <a:spcBef>
              <a:spcPct val="0"/>
            </a:spcBef>
            <a:spcAft>
              <a:spcPct val="35000"/>
            </a:spcAft>
            <a:buNone/>
          </a:pPr>
          <a:r>
            <a:rPr lang="en-US" sz="1500" b="1" kern="1200" dirty="0"/>
            <a:t>Decomposing a Seasonal Time Series on Sub-meter 1,2,3</a:t>
          </a:r>
        </a:p>
      </dsp:txBody>
      <dsp:txXfrm>
        <a:off x="385877" y="1256143"/>
        <a:ext cx="6297119" cy="334093"/>
      </dsp:txXfrm>
    </dsp:sp>
    <dsp:sp modelId="{EBED9651-0B5B-48A9-9BF3-70A18424B0F8}">
      <dsp:nvSpPr>
        <dsp:cNvPr id="0" name=""/>
        <dsp:cNvSpPr/>
      </dsp:nvSpPr>
      <dsp:spPr>
        <a:xfrm>
          <a:off x="0" y="1673760"/>
          <a:ext cx="6683374" cy="3340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AA469-15B4-4666-9F73-185A98E0CE6B}">
      <dsp:nvSpPr>
        <dsp:cNvPr id="0" name=""/>
        <dsp:cNvSpPr/>
      </dsp:nvSpPr>
      <dsp:spPr>
        <a:xfrm>
          <a:off x="101063" y="1748931"/>
          <a:ext cx="183751" cy="1837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EE0F04-90F7-4661-B311-7EBEB3CBAC75}">
      <dsp:nvSpPr>
        <dsp:cNvPr id="0" name=""/>
        <dsp:cNvSpPr/>
      </dsp:nvSpPr>
      <dsp:spPr>
        <a:xfrm>
          <a:off x="385877" y="1673760"/>
          <a:ext cx="6297119" cy="3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666750">
            <a:lnSpc>
              <a:spcPct val="100000"/>
            </a:lnSpc>
            <a:spcBef>
              <a:spcPct val="0"/>
            </a:spcBef>
            <a:spcAft>
              <a:spcPct val="35000"/>
            </a:spcAft>
            <a:buNone/>
          </a:pPr>
          <a:r>
            <a:rPr lang="en-US" sz="1500" b="1" kern="1200" dirty="0"/>
            <a:t>Holt-Winters </a:t>
          </a:r>
          <a:r>
            <a:rPr lang="en-US" sz="1500" b="1" i="0" u="none" kern="1200" dirty="0"/>
            <a:t>Exponential Smoothing &amp; </a:t>
          </a:r>
          <a:r>
            <a:rPr lang="en-US" sz="1500" b="1" kern="1200" dirty="0"/>
            <a:t>Forecast on Sub-meter 1,2,3</a:t>
          </a:r>
        </a:p>
      </dsp:txBody>
      <dsp:txXfrm>
        <a:off x="385877" y="1673760"/>
        <a:ext cx="6297119" cy="334093"/>
      </dsp:txXfrm>
    </dsp:sp>
    <dsp:sp modelId="{74557CC1-5669-422F-8739-6786C963B8AC}">
      <dsp:nvSpPr>
        <dsp:cNvPr id="0" name=""/>
        <dsp:cNvSpPr/>
      </dsp:nvSpPr>
      <dsp:spPr>
        <a:xfrm>
          <a:off x="0" y="2085219"/>
          <a:ext cx="6683374" cy="3340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F5EB0-B4A5-4A0B-A083-D13B7E060B51}">
      <dsp:nvSpPr>
        <dsp:cNvPr id="0" name=""/>
        <dsp:cNvSpPr/>
      </dsp:nvSpPr>
      <dsp:spPr>
        <a:xfrm>
          <a:off x="101063" y="2166548"/>
          <a:ext cx="183751" cy="1837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51C66D-1643-4D1A-BA7B-79AA7BD23D0C}">
      <dsp:nvSpPr>
        <dsp:cNvPr id="0" name=""/>
        <dsp:cNvSpPr/>
      </dsp:nvSpPr>
      <dsp:spPr>
        <a:xfrm>
          <a:off x="386255" y="2120870"/>
          <a:ext cx="6297119" cy="3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666750">
            <a:lnSpc>
              <a:spcPct val="100000"/>
            </a:lnSpc>
            <a:spcBef>
              <a:spcPct val="0"/>
            </a:spcBef>
            <a:spcAft>
              <a:spcPct val="35000"/>
            </a:spcAft>
            <a:buNone/>
          </a:pPr>
          <a:r>
            <a:rPr lang="en-US" sz="1500" b="1" kern="1200" dirty="0"/>
            <a:t>Any useful correlations or predictions you can glean from the data?</a:t>
          </a:r>
        </a:p>
      </dsp:txBody>
      <dsp:txXfrm>
        <a:off x="386255" y="2120870"/>
        <a:ext cx="6297119" cy="334093"/>
      </dsp:txXfrm>
    </dsp:sp>
    <dsp:sp modelId="{F0510409-02E0-453C-8629-FC3A71FCFB85}">
      <dsp:nvSpPr>
        <dsp:cNvPr id="0" name=""/>
        <dsp:cNvSpPr/>
      </dsp:nvSpPr>
      <dsp:spPr>
        <a:xfrm>
          <a:off x="0" y="2670795"/>
          <a:ext cx="6683374" cy="3340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FB9ABA-E33B-4F15-807A-F4A9D1457A51}">
      <dsp:nvSpPr>
        <dsp:cNvPr id="0" name=""/>
        <dsp:cNvSpPr/>
      </dsp:nvSpPr>
      <dsp:spPr>
        <a:xfrm>
          <a:off x="101063" y="2745966"/>
          <a:ext cx="183751" cy="18375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EC6222-9755-459B-BECC-0B0D0AE991AB}">
      <dsp:nvSpPr>
        <dsp:cNvPr id="0" name=""/>
        <dsp:cNvSpPr/>
      </dsp:nvSpPr>
      <dsp:spPr>
        <a:xfrm>
          <a:off x="385877" y="2508993"/>
          <a:ext cx="6297119" cy="657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666750">
            <a:lnSpc>
              <a:spcPct val="100000"/>
            </a:lnSpc>
            <a:spcBef>
              <a:spcPct val="0"/>
            </a:spcBef>
            <a:spcAft>
              <a:spcPct val="35000"/>
            </a:spcAft>
            <a:buNone/>
          </a:pPr>
          <a:r>
            <a:rPr lang="en-US" sz="1500" b="1" kern="1200" dirty="0"/>
            <a:t>A Summary Statement that address the goals of this project. Has the goal been met? </a:t>
          </a:r>
        </a:p>
      </dsp:txBody>
      <dsp:txXfrm>
        <a:off x="385877" y="2508993"/>
        <a:ext cx="6297119" cy="657696"/>
      </dsp:txXfrm>
    </dsp:sp>
    <dsp:sp modelId="{5D4D8E77-1551-46DA-99DE-BB91D0981C55}">
      <dsp:nvSpPr>
        <dsp:cNvPr id="0" name=""/>
        <dsp:cNvSpPr/>
      </dsp:nvSpPr>
      <dsp:spPr>
        <a:xfrm>
          <a:off x="0" y="3277128"/>
          <a:ext cx="6683374" cy="3340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6FAA2-B7FF-4EEF-BEC0-EBA85BEC9688}">
      <dsp:nvSpPr>
        <dsp:cNvPr id="0" name=""/>
        <dsp:cNvSpPr/>
      </dsp:nvSpPr>
      <dsp:spPr>
        <a:xfrm>
          <a:off x="101063" y="3325384"/>
          <a:ext cx="183751" cy="18375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171D0-5001-42BF-826B-394660051D30}">
      <dsp:nvSpPr>
        <dsp:cNvPr id="0" name=""/>
        <dsp:cNvSpPr/>
      </dsp:nvSpPr>
      <dsp:spPr>
        <a:xfrm>
          <a:off x="385877" y="3250213"/>
          <a:ext cx="3007518" cy="3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666750">
            <a:lnSpc>
              <a:spcPct val="100000"/>
            </a:lnSpc>
            <a:spcBef>
              <a:spcPct val="0"/>
            </a:spcBef>
            <a:spcAft>
              <a:spcPct val="35000"/>
            </a:spcAft>
            <a:buNone/>
          </a:pPr>
          <a:r>
            <a:rPr lang="en-US" sz="1500" b="1" kern="1200" dirty="0"/>
            <a:t>Business Recommendations </a:t>
          </a:r>
        </a:p>
      </dsp:txBody>
      <dsp:txXfrm>
        <a:off x="385877" y="3250213"/>
        <a:ext cx="3007518" cy="334093"/>
      </dsp:txXfrm>
    </dsp:sp>
    <dsp:sp modelId="{BEDFDED0-EC61-426E-BBFE-A74227726BAD}">
      <dsp:nvSpPr>
        <dsp:cNvPr id="0" name=""/>
        <dsp:cNvSpPr/>
      </dsp:nvSpPr>
      <dsp:spPr>
        <a:xfrm>
          <a:off x="3393396" y="3250213"/>
          <a:ext cx="3289601" cy="3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dsp:txBody>
      <dsp:txXfrm>
        <a:off x="3393396" y="3250213"/>
        <a:ext cx="3289601" cy="334093"/>
      </dsp:txXfrm>
    </dsp:sp>
    <dsp:sp modelId="{3DF82DEA-E63F-4706-AC90-CB025F53A87B}">
      <dsp:nvSpPr>
        <dsp:cNvPr id="0" name=""/>
        <dsp:cNvSpPr/>
      </dsp:nvSpPr>
      <dsp:spPr>
        <a:xfrm>
          <a:off x="0" y="3667830"/>
          <a:ext cx="6683374" cy="3340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4F88B-2A5F-40AC-A277-699B3950211D}">
      <dsp:nvSpPr>
        <dsp:cNvPr id="0" name=""/>
        <dsp:cNvSpPr/>
      </dsp:nvSpPr>
      <dsp:spPr>
        <a:xfrm>
          <a:off x="101063" y="3743001"/>
          <a:ext cx="183751" cy="183751"/>
        </a:xfrm>
        <a:prstGeom prst="rect">
          <a:avLst/>
        </a:prstGeom>
        <a:solidFill>
          <a:schemeClr val="accent5">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20C3A8-0D34-48B4-8903-4A1171B3EA2E}">
      <dsp:nvSpPr>
        <dsp:cNvPr id="0" name=""/>
        <dsp:cNvSpPr/>
      </dsp:nvSpPr>
      <dsp:spPr>
        <a:xfrm>
          <a:off x="385877" y="3667830"/>
          <a:ext cx="6297119" cy="3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58" tIns="35358" rIns="35358" bIns="35358" numCol="1" spcCol="1270" anchor="ctr" anchorCtr="0">
          <a:noAutofit/>
        </a:bodyPr>
        <a:lstStyle/>
        <a:p>
          <a:pPr marL="0" lvl="0" indent="0" algn="l" defTabSz="666750">
            <a:lnSpc>
              <a:spcPct val="100000"/>
            </a:lnSpc>
            <a:spcBef>
              <a:spcPct val="0"/>
            </a:spcBef>
            <a:spcAft>
              <a:spcPct val="35000"/>
            </a:spcAft>
            <a:buNone/>
          </a:pPr>
          <a:r>
            <a:rPr lang="en-US" sz="1500" b="1" kern="1200" dirty="0"/>
            <a:t>Lesson Learned </a:t>
          </a:r>
          <a:endParaRPr lang="en-US" sz="1500" kern="1200" dirty="0"/>
        </a:p>
      </dsp:txBody>
      <dsp:txXfrm>
        <a:off x="385877" y="3667830"/>
        <a:ext cx="6297119" cy="3340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450E8-6F89-4774-A96C-97605C196E59}" type="datetimeFigureOut">
              <a:rPr lang="en-US" smtClean="0"/>
              <a:t>10/2/2019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B5079-5799-431B-81C1-3384F22B17CF}" type="slidenum">
              <a:rPr lang="en-US" smtClean="0"/>
              <a:t>‹#›</a:t>
            </a:fld>
            <a:endParaRPr lang="en-US"/>
          </a:p>
        </p:txBody>
      </p:sp>
    </p:spTree>
    <p:extLst>
      <p:ext uri="{BB962C8B-B14F-4D97-AF65-F5344CB8AC3E}">
        <p14:creationId xmlns:p14="http://schemas.microsoft.com/office/powerpoint/2010/main" val="2035710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5B5079-5799-431B-81C1-3384F22B17CF}" type="slidenum">
              <a:rPr lang="en-US" smtClean="0"/>
              <a:t>15</a:t>
            </a:fld>
            <a:endParaRPr lang="en-US"/>
          </a:p>
        </p:txBody>
      </p:sp>
    </p:spTree>
    <p:extLst>
      <p:ext uri="{BB962C8B-B14F-4D97-AF65-F5344CB8AC3E}">
        <p14:creationId xmlns:p14="http://schemas.microsoft.com/office/powerpoint/2010/main" val="806840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268460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367B9D-1341-43B4-A20A-7AA8DC442EB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15732563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67B9D-1341-43B4-A20A-7AA8DC442EB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294384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67B9D-1341-43B4-A20A-7AA8DC442EB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EDCA61-EBAC-48FC-B8E2-6536DBB7C5E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7170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9367B9D-1341-43B4-A20A-7AA8DC442EBE}"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1685651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9367B9D-1341-43B4-A20A-7AA8DC442EBE}"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EDCA61-EBAC-48FC-B8E2-6536DBB7C5E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4974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9367B9D-1341-43B4-A20A-7AA8DC442EBE}"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1622885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67B9D-1341-43B4-A20A-7AA8DC442EB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4074386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67B9D-1341-43B4-A20A-7AA8DC442EB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236012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67B9D-1341-43B4-A20A-7AA8DC442EB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227556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67B9D-1341-43B4-A20A-7AA8DC442EB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416018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67B9D-1341-43B4-A20A-7AA8DC442EBE}"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148229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67B9D-1341-43B4-A20A-7AA8DC442EBE}" type="datetimeFigureOut">
              <a:rPr lang="en-US" smtClean="0"/>
              <a:t>10/2/2019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390627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67B9D-1341-43B4-A20A-7AA8DC442EBE}" type="datetimeFigureOut">
              <a:rPr lang="en-US" smtClean="0"/>
              <a:t>10/2/2019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13325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67B9D-1341-43B4-A20A-7AA8DC442EBE}" type="datetimeFigureOut">
              <a:rPr lang="en-US" smtClean="0"/>
              <a:t>10/2/2019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40935655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67B9D-1341-43B4-A20A-7AA8DC442EBE}"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95439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67B9D-1341-43B4-A20A-7AA8DC442EBE}"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EDCA61-EBAC-48FC-B8E2-6536DBB7C5E7}" type="slidenum">
              <a:rPr lang="en-US" smtClean="0"/>
              <a:t>‹#›</a:t>
            </a:fld>
            <a:endParaRPr lang="en-US"/>
          </a:p>
        </p:txBody>
      </p:sp>
    </p:spTree>
    <p:extLst>
      <p:ext uri="{BB962C8B-B14F-4D97-AF65-F5344CB8AC3E}">
        <p14:creationId xmlns:p14="http://schemas.microsoft.com/office/powerpoint/2010/main" val="273795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367B9D-1341-43B4-A20A-7AA8DC442EBE}" type="datetimeFigureOut">
              <a:rPr lang="en-US" smtClean="0"/>
              <a:t>10/2/2019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EDCA61-EBAC-48FC-B8E2-6536DBB7C5E7}" type="slidenum">
              <a:rPr lang="en-US" smtClean="0"/>
              <a:t>‹#›</a:t>
            </a:fld>
            <a:endParaRPr lang="en-US"/>
          </a:p>
        </p:txBody>
      </p:sp>
    </p:spTree>
    <p:extLst>
      <p:ext uri="{BB962C8B-B14F-4D97-AF65-F5344CB8AC3E}">
        <p14:creationId xmlns:p14="http://schemas.microsoft.com/office/powerpoint/2010/main" val="3940134118"/>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 id="2147484077" r:id="rId14"/>
    <p:sldLayoutId id="2147484078" r:id="rId15"/>
    <p:sldLayoutId id="21474840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0.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0.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1" name="Rectangle 33">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5">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54" name="Group 37">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39"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0"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1"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2"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3"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4"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5"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6"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7"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8"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9"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0"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p:cNvSpPr>
            <a:spLocks noGrp="1"/>
          </p:cNvSpPr>
          <p:nvPr>
            <p:ph type="ctrTitle"/>
          </p:nvPr>
        </p:nvSpPr>
        <p:spPr>
          <a:xfrm>
            <a:off x="1304103" y="1318591"/>
            <a:ext cx="6220980" cy="4220820"/>
          </a:xfrm>
        </p:spPr>
        <p:txBody>
          <a:bodyPr anchor="ctr">
            <a:normAutofit/>
          </a:bodyPr>
          <a:lstStyle/>
          <a:p>
            <a:pPr algn="r"/>
            <a:r>
              <a:rPr lang="en-US" sz="6600" b="1" dirty="0">
                <a:solidFill>
                  <a:schemeClr val="tx2">
                    <a:lumMod val="75000"/>
                  </a:schemeClr>
                </a:solidFill>
              </a:rPr>
              <a:t>Visualize and Analyze Energy Data</a:t>
            </a:r>
          </a:p>
        </p:txBody>
      </p:sp>
      <p:sp>
        <p:nvSpPr>
          <p:cNvPr id="4" name="Subtitle 3"/>
          <p:cNvSpPr>
            <a:spLocks noGrp="1"/>
          </p:cNvSpPr>
          <p:nvPr>
            <p:ph type="subTitle" idx="1"/>
          </p:nvPr>
        </p:nvSpPr>
        <p:spPr>
          <a:xfrm>
            <a:off x="8355670" y="5122419"/>
            <a:ext cx="3722273" cy="1642637"/>
          </a:xfrm>
        </p:spPr>
        <p:txBody>
          <a:bodyPr anchor="ctr">
            <a:normAutofit/>
          </a:bodyPr>
          <a:lstStyle/>
          <a:p>
            <a:endParaRPr lang="en-US" dirty="0">
              <a:solidFill>
                <a:schemeClr val="tx2">
                  <a:lumMod val="75000"/>
                </a:schemeClr>
              </a:solidFill>
            </a:endParaRPr>
          </a:p>
          <a:p>
            <a:r>
              <a:rPr lang="en-US" dirty="0">
                <a:solidFill>
                  <a:schemeClr val="tx2">
                    <a:lumMod val="75000"/>
                  </a:schemeClr>
                </a:solidFill>
              </a:rPr>
              <a:t>Lin Zhao |  IOT Analytics Team</a:t>
            </a:r>
          </a:p>
        </p:txBody>
      </p:sp>
      <p:cxnSp>
        <p:nvCxnSpPr>
          <p:cNvPr id="52" name="Straight Connector 51">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44ADF-5516-4189-B72F-EA1AF0BCEF69}"/>
              </a:ext>
            </a:extLst>
          </p:cNvPr>
          <p:cNvSpPr>
            <a:spLocks noGrp="1"/>
          </p:cNvSpPr>
          <p:nvPr>
            <p:ph type="title"/>
          </p:nvPr>
        </p:nvSpPr>
        <p:spPr>
          <a:xfrm>
            <a:off x="649224" y="645106"/>
            <a:ext cx="5446776" cy="1259894"/>
          </a:xfrm>
        </p:spPr>
        <p:txBody>
          <a:bodyPr vert="horz" lIns="91440" tIns="45720" rIns="91440" bIns="45720" rtlCol="0">
            <a:normAutofit fontScale="90000"/>
          </a:bodyPr>
          <a:lstStyle/>
          <a:p>
            <a:pPr>
              <a:lnSpc>
                <a:spcPct val="90000"/>
              </a:lnSpc>
            </a:pPr>
            <a:r>
              <a:rPr lang="en-US" sz="2800" b="1" dirty="0"/>
              <a:t>Linear Regression Model Forecast</a:t>
            </a:r>
            <a:br>
              <a:rPr lang="en-US" sz="2800" b="1" dirty="0"/>
            </a:br>
            <a:r>
              <a:rPr lang="en-US" sz="2800" b="1" dirty="0"/>
              <a:t>	</a:t>
            </a:r>
            <a:r>
              <a:rPr lang="en-US" sz="2200" b="1" dirty="0"/>
              <a:t>—	Garage &amp; Yard </a:t>
            </a:r>
            <a:br>
              <a:rPr lang="en-US" sz="2200" b="1" dirty="0"/>
            </a:br>
            <a:r>
              <a:rPr lang="en-US" sz="2200" b="1" dirty="0"/>
              <a:t>		(every Monday at 8:00pm)</a:t>
            </a:r>
          </a:p>
        </p:txBody>
      </p:sp>
      <p:sp>
        <p:nvSpPr>
          <p:cNvPr id="16" name="Rectangle 15">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E30CF8D7-379B-49E9-87BE-2989C31BC40F}"/>
              </a:ext>
            </a:extLst>
          </p:cNvPr>
          <p:cNvSpPr>
            <a:spLocks noGrp="1"/>
          </p:cNvSpPr>
          <p:nvPr>
            <p:ph idx="1"/>
          </p:nvPr>
        </p:nvSpPr>
        <p:spPr>
          <a:xfrm>
            <a:off x="649224" y="2133600"/>
            <a:ext cx="5239847" cy="3759253"/>
          </a:xfrm>
        </p:spPr>
        <p:txBody>
          <a:bodyPr>
            <a:normAutofit/>
          </a:bodyPr>
          <a:lstStyle/>
          <a:p>
            <a:r>
              <a:rPr lang="en-US" dirty="0"/>
              <a:t>Gathered data from 2007-2009 every Monday @ 8pm</a:t>
            </a:r>
          </a:p>
          <a:p>
            <a:r>
              <a:rPr lang="en-US" dirty="0"/>
              <a:t>Using linear model to forecast Sub-meter 3 for 20 weeks (5 months) ahead</a:t>
            </a:r>
          </a:p>
          <a:p>
            <a:r>
              <a:rPr lang="en-US" dirty="0"/>
              <a:t>Plot 2 indicates 80-90 confidence interval and the value are above Zero Vs. Plot 1 has negative value which does not make sense </a:t>
            </a:r>
          </a:p>
          <a:p>
            <a:pPr marL="0" indent="0">
              <a:buNone/>
            </a:pPr>
            <a:r>
              <a:rPr lang="en-US" dirty="0"/>
              <a:t> </a:t>
            </a:r>
          </a:p>
          <a:p>
            <a:endParaRPr lang="en-US" dirty="0"/>
          </a:p>
        </p:txBody>
      </p:sp>
      <p:pic>
        <p:nvPicPr>
          <p:cNvPr id="3" name="Picture 2">
            <a:extLst>
              <a:ext uri="{FF2B5EF4-FFF2-40B4-BE49-F238E27FC236}">
                <a16:creationId xmlns:a16="http://schemas.microsoft.com/office/drawing/2014/main" id="{B06CD71D-F6EC-4634-A376-EEA18EA4760F}"/>
              </a:ext>
            </a:extLst>
          </p:cNvPr>
          <p:cNvPicPr>
            <a:picLocks noChangeAspect="1"/>
          </p:cNvPicPr>
          <p:nvPr/>
        </p:nvPicPr>
        <p:blipFill>
          <a:blip r:embed="rId2"/>
          <a:stretch>
            <a:fillRect/>
          </a:stretch>
        </p:blipFill>
        <p:spPr>
          <a:xfrm>
            <a:off x="6238222" y="3567808"/>
            <a:ext cx="5304553" cy="2820585"/>
          </a:xfrm>
          <a:prstGeom prst="rect">
            <a:avLst/>
          </a:prstGeom>
          <a:effectLst>
            <a:outerShdw blurRad="50800" dist="38100" dir="2700000" algn="tl" rotWithShape="0">
              <a:prstClr val="black">
                <a:alpha val="40000"/>
              </a:prstClr>
            </a:outerShdw>
          </a:effectLst>
        </p:spPr>
      </p:pic>
      <p:sp>
        <p:nvSpPr>
          <p:cNvPr id="18"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CEFF76C-A56B-43DA-BD71-F84BD76606AB}"/>
              </a:ext>
            </a:extLst>
          </p:cNvPr>
          <p:cNvPicPr>
            <a:picLocks noChangeAspect="1"/>
          </p:cNvPicPr>
          <p:nvPr/>
        </p:nvPicPr>
        <p:blipFill>
          <a:blip r:embed="rId3"/>
          <a:stretch>
            <a:fillRect/>
          </a:stretch>
        </p:blipFill>
        <p:spPr>
          <a:xfrm>
            <a:off x="6174297" y="469606"/>
            <a:ext cx="5368478" cy="2820586"/>
          </a:xfrm>
          <a:prstGeom prst="rect">
            <a:avLst/>
          </a:prstGeom>
          <a:effectLst>
            <a:outerShdw blurRad="50800" dist="38100" dir="2700000" algn="tl" rotWithShape="0">
              <a:prstClr val="black">
                <a:alpha val="40000"/>
              </a:prstClr>
            </a:outerShdw>
          </a:effectLst>
        </p:spPr>
      </p:pic>
      <p:pic>
        <p:nvPicPr>
          <p:cNvPr id="6" name="Graphic 5" descr="Checkmark">
            <a:extLst>
              <a:ext uri="{FF2B5EF4-FFF2-40B4-BE49-F238E27FC236}">
                <a16:creationId xmlns:a16="http://schemas.microsoft.com/office/drawing/2014/main" id="{74FAAB31-24B3-4437-AE03-F98940367D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56818" y="3743675"/>
            <a:ext cx="580049" cy="580049"/>
          </a:xfrm>
          <a:prstGeom prst="rect">
            <a:avLst/>
          </a:prstGeom>
          <a:effectLst>
            <a:outerShdw blurRad="50800" dist="38100" dir="2700000" algn="tl" rotWithShape="0">
              <a:prstClr val="black">
                <a:alpha val="40000"/>
              </a:prstClr>
            </a:outerShdw>
          </a:effectLst>
        </p:spPr>
      </p:pic>
      <p:pic>
        <p:nvPicPr>
          <p:cNvPr id="8" name="Graphic 7" descr="Close">
            <a:extLst>
              <a:ext uri="{FF2B5EF4-FFF2-40B4-BE49-F238E27FC236}">
                <a16:creationId xmlns:a16="http://schemas.microsoft.com/office/drawing/2014/main" id="{4A9309D6-18DF-4944-B245-FB16EA5106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58847" y="645106"/>
            <a:ext cx="578020" cy="5780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8724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44ADF-5516-4189-B72F-EA1AF0BCEF69}"/>
              </a:ext>
            </a:extLst>
          </p:cNvPr>
          <p:cNvSpPr>
            <a:spLocks noGrp="1"/>
          </p:cNvSpPr>
          <p:nvPr>
            <p:ph type="title"/>
          </p:nvPr>
        </p:nvSpPr>
        <p:spPr>
          <a:xfrm>
            <a:off x="649223" y="645106"/>
            <a:ext cx="5387509" cy="1259894"/>
          </a:xfrm>
        </p:spPr>
        <p:txBody>
          <a:bodyPr vert="horz" lIns="91440" tIns="45720" rIns="91440" bIns="45720" rtlCol="0">
            <a:normAutofit fontScale="90000"/>
          </a:bodyPr>
          <a:lstStyle/>
          <a:p>
            <a:pPr>
              <a:lnSpc>
                <a:spcPct val="90000"/>
              </a:lnSpc>
            </a:pPr>
            <a:r>
              <a:rPr lang="en-US" sz="2800" b="1" dirty="0"/>
              <a:t>Linear Regression Model Forecast</a:t>
            </a:r>
            <a:br>
              <a:rPr lang="en-US" sz="2800" b="1" dirty="0"/>
            </a:br>
            <a:r>
              <a:rPr lang="en-US" sz="2800" b="1" dirty="0"/>
              <a:t>	</a:t>
            </a:r>
            <a:r>
              <a:rPr lang="en-US" sz="2200" b="1" dirty="0"/>
              <a:t>—	Kitchen </a:t>
            </a:r>
            <a:br>
              <a:rPr lang="en-US" sz="2200" b="1" dirty="0"/>
            </a:br>
            <a:r>
              <a:rPr lang="en-US" sz="2200" b="1" dirty="0"/>
              <a:t>		(every Saturday at 8:00pm)</a:t>
            </a:r>
          </a:p>
        </p:txBody>
      </p:sp>
      <p:sp>
        <p:nvSpPr>
          <p:cNvPr id="29" name="Rectangle 28">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E30CF8D7-379B-49E9-87BE-2989C31BC40F}"/>
              </a:ext>
            </a:extLst>
          </p:cNvPr>
          <p:cNvSpPr>
            <a:spLocks noGrp="1"/>
          </p:cNvSpPr>
          <p:nvPr>
            <p:ph idx="1"/>
          </p:nvPr>
        </p:nvSpPr>
        <p:spPr>
          <a:xfrm>
            <a:off x="649225" y="2133600"/>
            <a:ext cx="5122652" cy="3759253"/>
          </a:xfrm>
        </p:spPr>
        <p:txBody>
          <a:bodyPr>
            <a:normAutofit/>
          </a:bodyPr>
          <a:lstStyle/>
          <a:p>
            <a:r>
              <a:rPr lang="en-US" dirty="0"/>
              <a:t>Gathered data from 2007-2009 every Saturday @ 8pm</a:t>
            </a:r>
          </a:p>
          <a:p>
            <a:r>
              <a:rPr lang="en-US" dirty="0"/>
              <a:t>Using linear model to forecast Sub-meter 1 for 24 weeks (6 months) ahead</a:t>
            </a:r>
          </a:p>
          <a:p>
            <a:r>
              <a:rPr lang="en-US" dirty="0"/>
              <a:t>Plot 2 indicates 80-90 confidence interval and the value is about 15-20 watts-hours  Vs. Plot 1 has negative value in y-axis which needs to be cut-off </a:t>
            </a:r>
          </a:p>
          <a:p>
            <a:pPr marL="0" indent="0">
              <a:buNone/>
            </a:pPr>
            <a:r>
              <a:rPr lang="en-US" dirty="0"/>
              <a:t> </a:t>
            </a:r>
          </a:p>
          <a:p>
            <a:endParaRPr lang="en-US" dirty="0"/>
          </a:p>
        </p:txBody>
      </p:sp>
      <p:sp>
        <p:nvSpPr>
          <p:cNvPr id="31"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695B02-123F-407A-AF16-33D3DCD7DEB8}"/>
              </a:ext>
            </a:extLst>
          </p:cNvPr>
          <p:cNvPicPr>
            <a:picLocks noChangeAspect="1"/>
          </p:cNvPicPr>
          <p:nvPr/>
        </p:nvPicPr>
        <p:blipFill>
          <a:blip r:embed="rId2"/>
          <a:stretch>
            <a:fillRect/>
          </a:stretch>
        </p:blipFill>
        <p:spPr>
          <a:xfrm>
            <a:off x="6238220" y="517063"/>
            <a:ext cx="5513365" cy="2911937"/>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D60A2682-8713-4240-9480-17027CAB9E42}"/>
              </a:ext>
            </a:extLst>
          </p:cNvPr>
          <p:cNvPicPr>
            <a:picLocks noChangeAspect="1"/>
          </p:cNvPicPr>
          <p:nvPr/>
        </p:nvPicPr>
        <p:blipFill>
          <a:blip r:embed="rId3"/>
          <a:stretch>
            <a:fillRect/>
          </a:stretch>
        </p:blipFill>
        <p:spPr>
          <a:xfrm>
            <a:off x="6238220" y="3557110"/>
            <a:ext cx="5513365" cy="3010390"/>
          </a:xfrm>
          <a:prstGeom prst="rect">
            <a:avLst/>
          </a:prstGeom>
          <a:effectLst>
            <a:outerShdw blurRad="50800" dist="38100" dir="2700000" algn="tl" rotWithShape="0">
              <a:prstClr val="black">
                <a:alpha val="40000"/>
              </a:prstClr>
            </a:outerShdw>
          </a:effectLst>
        </p:spPr>
      </p:pic>
      <p:pic>
        <p:nvPicPr>
          <p:cNvPr id="10" name="Graphic 9" descr="Checkmark">
            <a:extLst>
              <a:ext uri="{FF2B5EF4-FFF2-40B4-BE49-F238E27FC236}">
                <a16:creationId xmlns:a16="http://schemas.microsoft.com/office/drawing/2014/main" id="{296DC234-386A-4460-ADF3-520858381E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86526" y="3743675"/>
            <a:ext cx="580049" cy="580049"/>
          </a:xfrm>
          <a:prstGeom prst="rect">
            <a:avLst/>
          </a:prstGeom>
          <a:effectLst>
            <a:outerShdw blurRad="50800" dist="38100" dir="2700000" algn="tl" rotWithShape="0">
              <a:prstClr val="black">
                <a:alpha val="40000"/>
              </a:prstClr>
            </a:outerShdw>
          </a:effectLst>
        </p:spPr>
      </p:pic>
      <p:pic>
        <p:nvPicPr>
          <p:cNvPr id="12" name="Graphic 11" descr="Close">
            <a:extLst>
              <a:ext uri="{FF2B5EF4-FFF2-40B4-BE49-F238E27FC236}">
                <a16:creationId xmlns:a16="http://schemas.microsoft.com/office/drawing/2014/main" id="{EB2EFE7C-9590-4689-A22F-E6F62BB897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88555" y="645106"/>
            <a:ext cx="578020" cy="5780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543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44ADF-5516-4189-B72F-EA1AF0BCEF69}"/>
              </a:ext>
            </a:extLst>
          </p:cNvPr>
          <p:cNvSpPr>
            <a:spLocks noGrp="1"/>
          </p:cNvSpPr>
          <p:nvPr>
            <p:ph type="title"/>
          </p:nvPr>
        </p:nvSpPr>
        <p:spPr>
          <a:xfrm>
            <a:off x="649224" y="645106"/>
            <a:ext cx="5446776" cy="1259894"/>
          </a:xfrm>
        </p:spPr>
        <p:txBody>
          <a:bodyPr vert="horz" lIns="91440" tIns="45720" rIns="91440" bIns="45720" rtlCol="0">
            <a:normAutofit fontScale="90000"/>
          </a:bodyPr>
          <a:lstStyle/>
          <a:p>
            <a:pPr>
              <a:lnSpc>
                <a:spcPct val="90000"/>
              </a:lnSpc>
            </a:pPr>
            <a:r>
              <a:rPr lang="en-US" sz="2800" b="1" dirty="0"/>
              <a:t>Linear Regression Model Forecast</a:t>
            </a:r>
            <a:br>
              <a:rPr lang="en-US" sz="2800" b="1" dirty="0"/>
            </a:br>
            <a:r>
              <a:rPr lang="en-US" sz="2800" b="1" dirty="0"/>
              <a:t>	</a:t>
            </a:r>
            <a:r>
              <a:rPr lang="en-US" sz="2400" b="1" dirty="0"/>
              <a:t>— </a:t>
            </a:r>
            <a:r>
              <a:rPr lang="en-US" sz="2200" b="1" dirty="0"/>
              <a:t>	Laundry Room</a:t>
            </a:r>
            <a:br>
              <a:rPr lang="en-US" sz="2200" b="1" dirty="0"/>
            </a:br>
            <a:r>
              <a:rPr lang="en-US" sz="2200" b="1" dirty="0"/>
              <a:t>		(Daily at 8:00pm)</a:t>
            </a:r>
          </a:p>
        </p:txBody>
      </p:sp>
      <p:sp>
        <p:nvSpPr>
          <p:cNvPr id="18" name="Rectangle 17">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E30CF8D7-379B-49E9-87BE-2989C31BC40F}"/>
              </a:ext>
            </a:extLst>
          </p:cNvPr>
          <p:cNvSpPr>
            <a:spLocks noGrp="1"/>
          </p:cNvSpPr>
          <p:nvPr>
            <p:ph idx="1"/>
          </p:nvPr>
        </p:nvSpPr>
        <p:spPr>
          <a:xfrm>
            <a:off x="649225" y="2133600"/>
            <a:ext cx="5122652" cy="3759253"/>
          </a:xfrm>
        </p:spPr>
        <p:txBody>
          <a:bodyPr>
            <a:normAutofit/>
          </a:bodyPr>
          <a:lstStyle/>
          <a:p>
            <a:r>
              <a:rPr lang="en-US" dirty="0"/>
              <a:t>Gathered data from 2007-2009 every day @ 8pm</a:t>
            </a:r>
          </a:p>
          <a:p>
            <a:r>
              <a:rPr lang="en-US" dirty="0"/>
              <a:t>Using linear model to forecast Sub-meter 2 for 24 hours (1 day) ahead</a:t>
            </a:r>
          </a:p>
          <a:p>
            <a:r>
              <a:rPr lang="en-US" dirty="0"/>
              <a:t>Plot 2 indicates 80-90 confidence interval and the value is about 12-15 watts-hours  Vs. Plot 1 has negative value in y-axis which needs to be cut-off </a:t>
            </a:r>
          </a:p>
          <a:p>
            <a:endParaRPr lang="en-US" dirty="0"/>
          </a:p>
        </p:txBody>
      </p:sp>
      <p:pic>
        <p:nvPicPr>
          <p:cNvPr id="4" name="Picture 3">
            <a:extLst>
              <a:ext uri="{FF2B5EF4-FFF2-40B4-BE49-F238E27FC236}">
                <a16:creationId xmlns:a16="http://schemas.microsoft.com/office/drawing/2014/main" id="{D2F05E4E-7369-46D4-A99F-25447A035C1B}"/>
              </a:ext>
            </a:extLst>
          </p:cNvPr>
          <p:cNvPicPr>
            <a:picLocks noChangeAspect="1"/>
          </p:cNvPicPr>
          <p:nvPr/>
        </p:nvPicPr>
        <p:blipFill>
          <a:blip r:embed="rId2"/>
          <a:stretch>
            <a:fillRect/>
          </a:stretch>
        </p:blipFill>
        <p:spPr>
          <a:xfrm>
            <a:off x="6168019" y="3868669"/>
            <a:ext cx="5030973" cy="2698831"/>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98CB22A5-2D9B-4090-B453-7636A270B1B3}"/>
              </a:ext>
            </a:extLst>
          </p:cNvPr>
          <p:cNvPicPr>
            <a:picLocks noChangeAspect="1"/>
          </p:cNvPicPr>
          <p:nvPr/>
        </p:nvPicPr>
        <p:blipFill>
          <a:blip r:embed="rId3"/>
          <a:stretch>
            <a:fillRect/>
          </a:stretch>
        </p:blipFill>
        <p:spPr>
          <a:xfrm>
            <a:off x="6168019" y="701460"/>
            <a:ext cx="5030973" cy="2864279"/>
          </a:xfrm>
          <a:prstGeom prst="rect">
            <a:avLst/>
          </a:prstGeom>
          <a:effectLst>
            <a:outerShdw blurRad="50800" dist="38100" dir="2700000" algn="tl" rotWithShape="0">
              <a:prstClr val="black">
                <a:alpha val="40000"/>
              </a:prstClr>
            </a:outerShdw>
          </a:effectLst>
        </p:spPr>
      </p:pic>
      <p:sp>
        <p:nvSpPr>
          <p:cNvPr id="20"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mark">
            <a:extLst>
              <a:ext uri="{FF2B5EF4-FFF2-40B4-BE49-F238E27FC236}">
                <a16:creationId xmlns:a16="http://schemas.microsoft.com/office/drawing/2014/main" id="{C63E1B34-0FD3-4217-B888-4C568A6896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446" y="3977960"/>
            <a:ext cx="580049" cy="580049"/>
          </a:xfrm>
          <a:prstGeom prst="rect">
            <a:avLst/>
          </a:prstGeom>
          <a:effectLst>
            <a:outerShdw blurRad="50800" dist="38100" dir="2700000" algn="tl" rotWithShape="0">
              <a:prstClr val="black">
                <a:alpha val="40000"/>
              </a:prstClr>
            </a:outerShdw>
          </a:effectLst>
        </p:spPr>
      </p:pic>
      <p:pic>
        <p:nvPicPr>
          <p:cNvPr id="10" name="Graphic 9" descr="Close">
            <a:extLst>
              <a:ext uri="{FF2B5EF4-FFF2-40B4-BE49-F238E27FC236}">
                <a16:creationId xmlns:a16="http://schemas.microsoft.com/office/drawing/2014/main" id="{14E35BE6-913A-4B57-B15C-0070B4EF7B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79446" y="797506"/>
            <a:ext cx="578020" cy="5780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1775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44ADF-5516-4189-B72F-EA1AF0BCEF69}"/>
              </a:ext>
            </a:extLst>
          </p:cNvPr>
          <p:cNvSpPr>
            <a:spLocks noGrp="1"/>
          </p:cNvSpPr>
          <p:nvPr>
            <p:ph type="title"/>
          </p:nvPr>
        </p:nvSpPr>
        <p:spPr>
          <a:xfrm>
            <a:off x="649224" y="645106"/>
            <a:ext cx="10566172" cy="1259894"/>
          </a:xfrm>
        </p:spPr>
        <p:txBody>
          <a:bodyPr vert="horz" lIns="91440" tIns="45720" rIns="91440" bIns="45720" rtlCol="0">
            <a:normAutofit/>
          </a:bodyPr>
          <a:lstStyle/>
          <a:p>
            <a:pPr algn="ctr">
              <a:tabLst>
                <a:tab pos="9144000" algn="r"/>
              </a:tabLst>
            </a:pPr>
            <a:r>
              <a:rPr lang="en-US" b="1" dirty="0"/>
              <a:t>Decomposing a Seasonal Time Series</a:t>
            </a:r>
            <a:br>
              <a:rPr lang="en-US" b="1" dirty="0"/>
            </a:br>
            <a:r>
              <a:rPr lang="en-US" sz="2800" b="1" dirty="0"/>
              <a:t> 	— Garage &amp; Yard (every Monday at 8:00pm)</a:t>
            </a:r>
            <a:endParaRPr lang="en-US" sz="2800" dirty="0"/>
          </a:p>
        </p:txBody>
      </p:sp>
      <p:sp>
        <p:nvSpPr>
          <p:cNvPr id="38" name="Rectangle 37">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E30CF8D7-379B-49E9-87BE-2989C31BC40F}"/>
              </a:ext>
            </a:extLst>
          </p:cNvPr>
          <p:cNvSpPr>
            <a:spLocks noGrp="1"/>
          </p:cNvSpPr>
          <p:nvPr>
            <p:ph idx="1"/>
          </p:nvPr>
        </p:nvSpPr>
        <p:spPr>
          <a:xfrm>
            <a:off x="649225" y="2133600"/>
            <a:ext cx="5122652" cy="3759253"/>
          </a:xfrm>
        </p:spPr>
        <p:txBody>
          <a:bodyPr>
            <a:normAutofit/>
          </a:bodyPr>
          <a:lstStyle/>
          <a:p>
            <a:r>
              <a:rPr lang="en-US" dirty="0"/>
              <a:t>Gathered data from 2007-2009 every day @ 8pm</a:t>
            </a:r>
          </a:p>
          <a:p>
            <a:r>
              <a:rPr lang="en-US" dirty="0"/>
              <a:t>Decompose Sub-meter 3 into trend, seasonal and random</a:t>
            </a:r>
          </a:p>
          <a:p>
            <a:r>
              <a:rPr lang="en-US" dirty="0"/>
              <a:t> It is necessary to adjust for seasonal component in order to understand what underlying trends are in the economy.</a:t>
            </a:r>
          </a:p>
          <a:p>
            <a:endParaRPr lang="en-US" dirty="0"/>
          </a:p>
        </p:txBody>
      </p:sp>
      <p:pic>
        <p:nvPicPr>
          <p:cNvPr id="6" name="Picture 5">
            <a:extLst>
              <a:ext uri="{FF2B5EF4-FFF2-40B4-BE49-F238E27FC236}">
                <a16:creationId xmlns:a16="http://schemas.microsoft.com/office/drawing/2014/main" id="{02B42D8E-21A0-49D6-A4E1-2DE1F2B36FA6}"/>
              </a:ext>
            </a:extLst>
          </p:cNvPr>
          <p:cNvPicPr>
            <a:picLocks noChangeAspect="1"/>
          </p:cNvPicPr>
          <p:nvPr/>
        </p:nvPicPr>
        <p:blipFill>
          <a:blip r:embed="rId2"/>
          <a:stretch>
            <a:fillRect/>
          </a:stretch>
        </p:blipFill>
        <p:spPr>
          <a:xfrm>
            <a:off x="6238222" y="2489158"/>
            <a:ext cx="5451627" cy="3048135"/>
          </a:xfrm>
          <a:prstGeom prst="rect">
            <a:avLst/>
          </a:prstGeom>
          <a:effectLst>
            <a:outerShdw blurRad="50800" dist="38100" dir="2700000" algn="tl" rotWithShape="0">
              <a:prstClr val="black">
                <a:alpha val="40000"/>
              </a:prstClr>
            </a:outerShdw>
          </a:effectLst>
        </p:spPr>
      </p:pic>
      <p:sp>
        <p:nvSpPr>
          <p:cNvPr id="40"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166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F6FE24B2-F247-44F1-8F31-6E564B98EF16}"/>
              </a:ext>
            </a:extLst>
          </p:cNvPr>
          <p:cNvSpPr>
            <a:spLocks noGrp="1"/>
          </p:cNvSpPr>
          <p:nvPr>
            <p:ph type="title"/>
          </p:nvPr>
        </p:nvSpPr>
        <p:spPr>
          <a:xfrm>
            <a:off x="736896" y="1522648"/>
            <a:ext cx="4847043" cy="369332"/>
          </a:xfrm>
        </p:spPr>
        <p:txBody>
          <a:bodyPr wrap="square">
            <a:spAutoFit/>
          </a:bodyPr>
          <a:lstStyle/>
          <a:p>
            <a:pPr algn="ctr"/>
            <a:r>
              <a:rPr lang="en-US" sz="1800" b="1" dirty="0">
                <a:solidFill>
                  <a:schemeClr val="tx1"/>
                </a:solidFill>
                <a:latin typeface="+mn-lt"/>
                <a:ea typeface="+mn-ea"/>
                <a:cs typeface="+mn-cs"/>
              </a:rPr>
              <a:t>Kitchen(every Saturday at 8:00pm)</a:t>
            </a:r>
            <a:endParaRPr lang="en-US" sz="1800" b="1">
              <a:solidFill>
                <a:schemeClr val="tx1"/>
              </a:solidFill>
              <a:latin typeface="+mn-lt"/>
              <a:ea typeface="+mn-ea"/>
              <a:cs typeface="+mn-cs"/>
            </a:endParaRPr>
          </a:p>
        </p:txBody>
      </p:sp>
      <p:pic>
        <p:nvPicPr>
          <p:cNvPr id="17" name="Content Placeholder 5">
            <a:extLst>
              <a:ext uri="{FF2B5EF4-FFF2-40B4-BE49-F238E27FC236}">
                <a16:creationId xmlns:a16="http://schemas.microsoft.com/office/drawing/2014/main" id="{81A53314-AF49-42FF-B2F4-33369A003BF4}"/>
              </a:ext>
            </a:extLst>
          </p:cNvPr>
          <p:cNvPicPr>
            <a:picLocks noGrp="1" noChangeAspect="1"/>
          </p:cNvPicPr>
          <p:nvPr>
            <p:ph idx="1"/>
          </p:nvPr>
        </p:nvPicPr>
        <p:blipFill>
          <a:blip r:embed="rId2"/>
          <a:stretch>
            <a:fillRect/>
          </a:stretch>
        </p:blipFill>
        <p:spPr>
          <a:xfrm>
            <a:off x="557709" y="2217402"/>
            <a:ext cx="5205418" cy="3553321"/>
          </a:xfrm>
          <a:prstGeom prst="rect">
            <a:avLst/>
          </a:prstGeom>
          <a:effectLst>
            <a:outerShdw blurRad="50800" dist="38100" dir="2700000" algn="tl" rotWithShape="0">
              <a:prstClr val="black">
                <a:alpha val="40000"/>
              </a:prstClr>
            </a:outerShdw>
          </a:effectLst>
        </p:spPr>
      </p:pic>
      <p:sp>
        <p:nvSpPr>
          <p:cNvPr id="18" name="Rectangle 17">
            <a:extLst>
              <a:ext uri="{FF2B5EF4-FFF2-40B4-BE49-F238E27FC236}">
                <a16:creationId xmlns:a16="http://schemas.microsoft.com/office/drawing/2014/main" id="{08093480-D163-49F5-9E82-E0ADC2A5AB53}"/>
              </a:ext>
            </a:extLst>
          </p:cNvPr>
          <p:cNvSpPr/>
          <p:nvPr/>
        </p:nvSpPr>
        <p:spPr>
          <a:xfrm>
            <a:off x="6303792" y="1522648"/>
            <a:ext cx="5327278" cy="369332"/>
          </a:xfrm>
          <a:prstGeom prst="rect">
            <a:avLst/>
          </a:prstGeom>
        </p:spPr>
        <p:txBody>
          <a:bodyPr wrap="square">
            <a:spAutoFit/>
          </a:bodyPr>
          <a:lstStyle/>
          <a:p>
            <a:pPr algn="ctr"/>
            <a:r>
              <a:rPr lang="en-US" b="1" dirty="0"/>
              <a:t>Laundry Room(every day at 8:00pm)</a:t>
            </a:r>
            <a:endParaRPr lang="en-US" b="1"/>
          </a:p>
        </p:txBody>
      </p:sp>
      <p:pic>
        <p:nvPicPr>
          <p:cNvPr id="19" name="Picture 18">
            <a:extLst>
              <a:ext uri="{FF2B5EF4-FFF2-40B4-BE49-F238E27FC236}">
                <a16:creationId xmlns:a16="http://schemas.microsoft.com/office/drawing/2014/main" id="{C01E489A-B463-4380-A904-AE57BCB62997}"/>
              </a:ext>
            </a:extLst>
          </p:cNvPr>
          <p:cNvPicPr>
            <a:picLocks noChangeAspect="1"/>
          </p:cNvPicPr>
          <p:nvPr/>
        </p:nvPicPr>
        <p:blipFill>
          <a:blip r:embed="rId3"/>
          <a:stretch>
            <a:fillRect/>
          </a:stretch>
        </p:blipFill>
        <p:spPr>
          <a:xfrm>
            <a:off x="6117691" y="2217402"/>
            <a:ext cx="5699480" cy="3553321"/>
          </a:xfrm>
          <a:prstGeom prst="rect">
            <a:avLst/>
          </a:prstGeom>
          <a:effectLst>
            <a:outerShdw blurRad="50800" dist="38100" dir="2700000" algn="tl" rotWithShape="0">
              <a:prstClr val="black">
                <a:alpha val="40000"/>
              </a:prstClr>
            </a:outerShdw>
          </a:effectLst>
        </p:spPr>
      </p:pic>
      <p:sp>
        <p:nvSpPr>
          <p:cNvPr id="22" name="Rectangle 21">
            <a:extLst>
              <a:ext uri="{FF2B5EF4-FFF2-40B4-BE49-F238E27FC236}">
                <a16:creationId xmlns:a16="http://schemas.microsoft.com/office/drawing/2014/main" id="{178D36A6-F206-4508-BE48-E964744B5628}"/>
              </a:ext>
            </a:extLst>
          </p:cNvPr>
          <p:cNvSpPr/>
          <p:nvPr/>
        </p:nvSpPr>
        <p:spPr>
          <a:xfrm>
            <a:off x="2330245" y="517681"/>
            <a:ext cx="7944465" cy="461665"/>
          </a:xfrm>
          <a:prstGeom prst="rect">
            <a:avLst/>
          </a:prstGeom>
        </p:spPr>
        <p:txBody>
          <a:bodyPr wrap="square">
            <a:spAutoFit/>
          </a:bodyPr>
          <a:lstStyle/>
          <a:p>
            <a:pPr algn="ctr"/>
            <a:r>
              <a:rPr lang="en-US" sz="2400" b="1" u="sng"/>
              <a:t>Decomposing a Seasonal Time Series</a:t>
            </a:r>
            <a:endParaRPr lang="en-US" sz="2400" u="sng"/>
          </a:p>
        </p:txBody>
      </p:sp>
    </p:spTree>
    <p:extLst>
      <p:ext uri="{BB962C8B-B14F-4D97-AF65-F5344CB8AC3E}">
        <p14:creationId xmlns:p14="http://schemas.microsoft.com/office/powerpoint/2010/main" val="126776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2" name="Rectangle 1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568B8FBA-0C59-497F-B1A7-FB4FFCADE261}"/>
              </a:ext>
            </a:extLst>
          </p:cNvPr>
          <p:cNvSpPr>
            <a:spLocks noGrp="1"/>
          </p:cNvSpPr>
          <p:nvPr>
            <p:ph type="title"/>
          </p:nvPr>
        </p:nvSpPr>
        <p:spPr>
          <a:xfrm>
            <a:off x="1794897" y="624110"/>
            <a:ext cx="9712998" cy="1280890"/>
          </a:xfrm>
        </p:spPr>
        <p:txBody>
          <a:bodyPr>
            <a:normAutofit/>
          </a:bodyPr>
          <a:lstStyle/>
          <a:p>
            <a:pPr>
              <a:lnSpc>
                <a:spcPct val="90000"/>
              </a:lnSpc>
            </a:pPr>
            <a:r>
              <a:rPr lang="en-US" sz="2800" b="1"/>
              <a:t>Comparison of summary statistics for the seasonal, trend and remainder components from each decomposed object</a:t>
            </a:r>
          </a:p>
        </p:txBody>
      </p:sp>
      <p:sp>
        <p:nvSpPr>
          <p:cNvPr id="21" name="Rectangle 2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3" name="Table 4">
            <a:extLst>
              <a:ext uri="{FF2B5EF4-FFF2-40B4-BE49-F238E27FC236}">
                <a16:creationId xmlns:a16="http://schemas.microsoft.com/office/drawing/2014/main" id="{166E0AEC-0E9F-45BE-8C83-73D859CEB57A}"/>
              </a:ext>
            </a:extLst>
          </p:cNvPr>
          <p:cNvGraphicFramePr>
            <a:graphicFrameLocks noGrp="1"/>
          </p:cNvGraphicFramePr>
          <p:nvPr>
            <p:ph idx="1"/>
            <p:extLst>
              <p:ext uri="{D42A27DB-BD31-4B8C-83A1-F6EECF244321}">
                <p14:modId xmlns:p14="http://schemas.microsoft.com/office/powerpoint/2010/main" val="276389381"/>
              </p:ext>
            </p:extLst>
          </p:nvPr>
        </p:nvGraphicFramePr>
        <p:xfrm>
          <a:off x="1794897" y="2336038"/>
          <a:ext cx="8987408" cy="3427838"/>
        </p:xfrm>
        <a:graphic>
          <a:graphicData uri="http://schemas.openxmlformats.org/drawingml/2006/table">
            <a:tbl>
              <a:tblPr firstRow="1" bandRow="1">
                <a:tableStyleId>{5C22544A-7EE6-4342-B048-85BDC9FD1C3A}</a:tableStyleId>
              </a:tblPr>
              <a:tblGrid>
                <a:gridCol w="1691472">
                  <a:extLst>
                    <a:ext uri="{9D8B030D-6E8A-4147-A177-3AD203B41FA5}">
                      <a16:colId xmlns:a16="http://schemas.microsoft.com/office/drawing/2014/main" val="3951951210"/>
                    </a:ext>
                  </a:extLst>
                </a:gridCol>
                <a:gridCol w="1025799">
                  <a:extLst>
                    <a:ext uri="{9D8B030D-6E8A-4147-A177-3AD203B41FA5}">
                      <a16:colId xmlns:a16="http://schemas.microsoft.com/office/drawing/2014/main" val="152956604"/>
                    </a:ext>
                  </a:extLst>
                </a:gridCol>
                <a:gridCol w="823459">
                  <a:extLst>
                    <a:ext uri="{9D8B030D-6E8A-4147-A177-3AD203B41FA5}">
                      <a16:colId xmlns:a16="http://schemas.microsoft.com/office/drawing/2014/main" val="3439896925"/>
                    </a:ext>
                  </a:extLst>
                </a:gridCol>
                <a:gridCol w="1028457">
                  <a:extLst>
                    <a:ext uri="{9D8B030D-6E8A-4147-A177-3AD203B41FA5}">
                      <a16:colId xmlns:a16="http://schemas.microsoft.com/office/drawing/2014/main" val="1271708770"/>
                    </a:ext>
                  </a:extLst>
                </a:gridCol>
                <a:gridCol w="802633">
                  <a:extLst>
                    <a:ext uri="{9D8B030D-6E8A-4147-A177-3AD203B41FA5}">
                      <a16:colId xmlns:a16="http://schemas.microsoft.com/office/drawing/2014/main" val="890995865"/>
                    </a:ext>
                  </a:extLst>
                </a:gridCol>
                <a:gridCol w="803420">
                  <a:extLst>
                    <a:ext uri="{9D8B030D-6E8A-4147-A177-3AD203B41FA5}">
                      <a16:colId xmlns:a16="http://schemas.microsoft.com/office/drawing/2014/main" val="3076294200"/>
                    </a:ext>
                  </a:extLst>
                </a:gridCol>
                <a:gridCol w="1004121">
                  <a:extLst>
                    <a:ext uri="{9D8B030D-6E8A-4147-A177-3AD203B41FA5}">
                      <a16:colId xmlns:a16="http://schemas.microsoft.com/office/drawing/2014/main" val="2335402070"/>
                    </a:ext>
                  </a:extLst>
                </a:gridCol>
                <a:gridCol w="909672">
                  <a:extLst>
                    <a:ext uri="{9D8B030D-6E8A-4147-A177-3AD203B41FA5}">
                      <a16:colId xmlns:a16="http://schemas.microsoft.com/office/drawing/2014/main" val="2156564294"/>
                    </a:ext>
                  </a:extLst>
                </a:gridCol>
                <a:gridCol w="898375">
                  <a:extLst>
                    <a:ext uri="{9D8B030D-6E8A-4147-A177-3AD203B41FA5}">
                      <a16:colId xmlns:a16="http://schemas.microsoft.com/office/drawing/2014/main" val="530879503"/>
                    </a:ext>
                  </a:extLst>
                </a:gridCol>
              </a:tblGrid>
              <a:tr h="445619">
                <a:tc>
                  <a:txBody>
                    <a:bodyPr/>
                    <a:lstStyle/>
                    <a:p>
                      <a:pPr algn="ctr"/>
                      <a:r>
                        <a:rPr lang="en-US" sz="1100" dirty="0"/>
                        <a:t>Functional Room </a:t>
                      </a:r>
                    </a:p>
                  </a:txBody>
                  <a:tcPr marL="73454" marR="73454" marT="36727" marB="36727"/>
                </a:tc>
                <a:tc>
                  <a:txBody>
                    <a:bodyPr/>
                    <a:lstStyle/>
                    <a:p>
                      <a:pPr algn="ctr"/>
                      <a:r>
                        <a:rPr lang="en-US" sz="1100"/>
                        <a:t>Technical</a:t>
                      </a:r>
                    </a:p>
                    <a:p>
                      <a:pPr algn="ctr"/>
                      <a:r>
                        <a:rPr lang="en-US" sz="1100"/>
                        <a:t>Parameters</a:t>
                      </a:r>
                    </a:p>
                  </a:txBody>
                  <a:tcPr marL="73454" marR="73454" marT="36727" marB="36727"/>
                </a:tc>
                <a:tc>
                  <a:txBody>
                    <a:bodyPr/>
                    <a:lstStyle/>
                    <a:p>
                      <a:pPr algn="ctr"/>
                      <a:r>
                        <a:rPr lang="en-US" sz="1100"/>
                        <a:t>Min</a:t>
                      </a:r>
                    </a:p>
                  </a:txBody>
                  <a:tcPr marL="73454" marR="73454" marT="36727" marB="36727"/>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a:t>1</a:t>
                      </a:r>
                      <a:r>
                        <a:rPr lang="en-US" sz="1100" baseline="30000"/>
                        <a:t>st</a:t>
                      </a:r>
                      <a:r>
                        <a:rPr lang="en-US" sz="1100"/>
                        <a:t> Quartile</a:t>
                      </a:r>
                    </a:p>
                  </a:txBody>
                  <a:tcPr marL="73454" marR="73454" marT="36727" marB="36727"/>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a:t>Median</a:t>
                      </a:r>
                    </a:p>
                  </a:txBody>
                  <a:tcPr marL="73454" marR="73454" marT="36727" marB="36727"/>
                </a:tc>
                <a:tc>
                  <a:txBody>
                    <a:bodyPr/>
                    <a:lstStyle/>
                    <a:p>
                      <a:pPr algn="ctr"/>
                      <a:r>
                        <a:rPr lang="en-US" sz="1100"/>
                        <a:t>Mean</a:t>
                      </a:r>
                    </a:p>
                  </a:txBody>
                  <a:tcPr marL="73454" marR="73454" marT="36727" marB="36727"/>
                </a:tc>
                <a:tc>
                  <a:txBody>
                    <a:bodyPr/>
                    <a:lstStyle/>
                    <a:p>
                      <a:pPr algn="ctr"/>
                      <a:r>
                        <a:rPr lang="en-US" sz="1100"/>
                        <a:t>3</a:t>
                      </a:r>
                      <a:r>
                        <a:rPr lang="en-US" sz="1100" baseline="30000"/>
                        <a:t>rd</a:t>
                      </a:r>
                      <a:r>
                        <a:rPr lang="en-US" sz="1100"/>
                        <a:t> Quartile</a:t>
                      </a:r>
                    </a:p>
                  </a:txBody>
                  <a:tcPr marL="73454" marR="73454" marT="36727" marB="36727"/>
                </a:tc>
                <a:tc>
                  <a:txBody>
                    <a:bodyPr/>
                    <a:lstStyle/>
                    <a:p>
                      <a:pPr algn="ctr"/>
                      <a:r>
                        <a:rPr lang="en-US" sz="1100"/>
                        <a:t>Max</a:t>
                      </a:r>
                    </a:p>
                  </a:txBody>
                  <a:tcPr marL="73454" marR="73454" marT="36727" marB="36727"/>
                </a:tc>
                <a:tc>
                  <a:txBody>
                    <a:bodyPr/>
                    <a:lstStyle/>
                    <a:p>
                      <a:pPr algn="ctr"/>
                      <a:r>
                        <a:rPr lang="en-US" sz="1100"/>
                        <a:t>NA’s</a:t>
                      </a:r>
                    </a:p>
                  </a:txBody>
                  <a:tcPr marL="73454" marR="73454" marT="36727" marB="36727"/>
                </a:tc>
                <a:extLst>
                  <a:ext uri="{0D108BD9-81ED-4DB2-BD59-A6C34878D82A}">
                    <a16:rowId xmlns:a16="http://schemas.microsoft.com/office/drawing/2014/main" val="3879525969"/>
                  </a:ext>
                </a:extLst>
              </a:tr>
              <a:tr h="44561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1"/>
                        <a:t>Sub-meter 1</a:t>
                      </a:r>
                    </a:p>
                    <a:p>
                      <a:pPr algn="ctr"/>
                      <a:r>
                        <a:rPr lang="en-US" sz="1100" b="1"/>
                        <a:t>(Kitchen) </a:t>
                      </a:r>
                    </a:p>
                  </a:txBody>
                  <a:tcPr marL="73454" marR="73454" marT="36727" marB="36727"/>
                </a:tc>
                <a:tc>
                  <a:txBody>
                    <a:bodyPr/>
                    <a:lstStyle/>
                    <a:p>
                      <a:pPr algn="ctr"/>
                      <a:r>
                        <a:rPr lang="en-US" sz="1100" b="1"/>
                        <a:t>Seasonal</a:t>
                      </a:r>
                    </a:p>
                  </a:txBody>
                  <a:tcPr marL="73454" marR="73454" marT="36727" marB="36727"/>
                </a:tc>
                <a:tc>
                  <a:txBody>
                    <a:bodyPr/>
                    <a:lstStyle/>
                    <a:p>
                      <a:pPr algn="ctr"/>
                      <a:r>
                        <a:rPr lang="en-US" sz="1100"/>
                        <a:t>-2.53125</a:t>
                      </a:r>
                    </a:p>
                  </a:txBody>
                  <a:tcPr marL="73454" marR="73454" marT="36727" marB="36727"/>
                </a:tc>
                <a:tc>
                  <a:txBody>
                    <a:bodyPr/>
                    <a:lstStyle/>
                    <a:p>
                      <a:pPr algn="ctr"/>
                      <a:r>
                        <a:rPr lang="en-US" sz="1100"/>
                        <a:t>-2.52163</a:t>
                      </a:r>
                    </a:p>
                  </a:txBody>
                  <a:tcPr marL="73454" marR="73454" marT="36727" marB="36727"/>
                </a:tc>
                <a:tc>
                  <a:txBody>
                    <a:bodyPr/>
                    <a:lstStyle/>
                    <a:p>
                      <a:pPr algn="ctr"/>
                      <a:r>
                        <a:rPr lang="en-US" sz="1100"/>
                        <a:t>-2.17548</a:t>
                      </a:r>
                    </a:p>
                  </a:txBody>
                  <a:tcPr marL="73454" marR="73454" marT="36727" marB="36727"/>
                </a:tc>
                <a:tc>
                  <a:txBody>
                    <a:bodyPr/>
                    <a:lstStyle/>
                    <a:p>
                      <a:pPr algn="ctr"/>
                      <a:r>
                        <a:rPr lang="en-US" sz="1100"/>
                        <a:t>-0.08844</a:t>
                      </a:r>
                    </a:p>
                  </a:txBody>
                  <a:tcPr marL="73454" marR="73454" marT="36727" marB="36727"/>
                </a:tc>
                <a:tc>
                  <a:txBody>
                    <a:bodyPr/>
                    <a:lstStyle/>
                    <a:p>
                      <a:pPr algn="ctr"/>
                      <a:r>
                        <a:rPr lang="en-US" sz="1100"/>
                        <a:t>-1.84375</a:t>
                      </a:r>
                    </a:p>
                  </a:txBody>
                  <a:tcPr marL="73454" marR="73454" marT="36727" marB="36727"/>
                </a:tc>
                <a:tc>
                  <a:txBody>
                    <a:bodyPr/>
                    <a:lstStyle/>
                    <a:p>
                      <a:pPr algn="ctr"/>
                      <a:r>
                        <a:rPr lang="en-US" sz="1100"/>
                        <a:t>17.34375</a:t>
                      </a:r>
                    </a:p>
                  </a:txBody>
                  <a:tcPr marL="73454" marR="73454" marT="36727" marB="36727"/>
                </a:tc>
                <a:tc>
                  <a:txBody>
                    <a:bodyPr/>
                    <a:lstStyle/>
                    <a:p>
                      <a:pPr algn="ctr"/>
                      <a:endParaRPr lang="en-US" sz="1100"/>
                    </a:p>
                  </a:txBody>
                  <a:tcPr marL="73454" marR="73454" marT="36727" marB="36727"/>
                </a:tc>
                <a:extLst>
                  <a:ext uri="{0D108BD9-81ED-4DB2-BD59-A6C34878D82A}">
                    <a16:rowId xmlns:a16="http://schemas.microsoft.com/office/drawing/2014/main" val="3722518015"/>
                  </a:ext>
                </a:extLst>
              </a:tr>
              <a:tr h="274227">
                <a:tc>
                  <a:txBody>
                    <a:bodyPr/>
                    <a:lstStyle/>
                    <a:p>
                      <a:pPr algn="ctr"/>
                      <a:endParaRPr lang="en-US" sz="1100" b="1"/>
                    </a:p>
                  </a:txBody>
                  <a:tcPr marL="73454" marR="73454" marT="36727" marB="36727"/>
                </a:tc>
                <a:tc>
                  <a:txBody>
                    <a:bodyPr/>
                    <a:lstStyle/>
                    <a:p>
                      <a:pPr algn="ctr"/>
                      <a:r>
                        <a:rPr lang="en-US" sz="1100" b="1"/>
                        <a:t>Trend</a:t>
                      </a:r>
                    </a:p>
                  </a:txBody>
                  <a:tcPr marL="73454" marR="73454" marT="36727" marB="36727"/>
                </a:tc>
                <a:tc>
                  <a:txBody>
                    <a:bodyPr/>
                    <a:lstStyle/>
                    <a:p>
                      <a:pPr algn="ctr"/>
                      <a:r>
                        <a:rPr lang="en-US" sz="1100"/>
                        <a:t>1.481</a:t>
                      </a:r>
                    </a:p>
                  </a:txBody>
                  <a:tcPr marL="73454" marR="73454" marT="36727" marB="36727"/>
                </a:tc>
                <a:tc>
                  <a:txBody>
                    <a:bodyPr/>
                    <a:lstStyle/>
                    <a:p>
                      <a:pPr algn="ctr"/>
                      <a:r>
                        <a:rPr lang="en-US" sz="1100" dirty="0"/>
                        <a:t>1.654</a:t>
                      </a:r>
                    </a:p>
                  </a:txBody>
                  <a:tcPr marL="73454" marR="73454" marT="36727" marB="36727"/>
                </a:tc>
                <a:tc>
                  <a:txBody>
                    <a:bodyPr/>
                    <a:lstStyle/>
                    <a:p>
                      <a:pPr algn="ctr"/>
                      <a:r>
                        <a:rPr lang="en-US" sz="1100" dirty="0"/>
                        <a:t>2.385</a:t>
                      </a:r>
                    </a:p>
                  </a:txBody>
                  <a:tcPr marL="73454" marR="73454" marT="36727" marB="36727"/>
                </a:tc>
                <a:tc>
                  <a:txBody>
                    <a:bodyPr/>
                    <a:lstStyle/>
                    <a:p>
                      <a:pPr algn="ctr"/>
                      <a:r>
                        <a:rPr lang="en-US" sz="1100"/>
                        <a:t>2.403</a:t>
                      </a:r>
                    </a:p>
                  </a:txBody>
                  <a:tcPr marL="73454" marR="73454" marT="36727" marB="36727"/>
                </a:tc>
                <a:tc>
                  <a:txBody>
                    <a:bodyPr/>
                    <a:lstStyle/>
                    <a:p>
                      <a:pPr algn="ctr"/>
                      <a:r>
                        <a:rPr lang="en-US" sz="1100"/>
                        <a:t>2.923</a:t>
                      </a:r>
                    </a:p>
                  </a:txBody>
                  <a:tcPr marL="73454" marR="73454" marT="36727" marB="36727"/>
                </a:tc>
                <a:tc>
                  <a:txBody>
                    <a:bodyPr/>
                    <a:lstStyle/>
                    <a:p>
                      <a:pPr algn="ctr"/>
                      <a:r>
                        <a:rPr lang="en-US" sz="1100"/>
                        <a:t>3.692</a:t>
                      </a:r>
                    </a:p>
                  </a:txBody>
                  <a:tcPr marL="73454" marR="73454" marT="36727" marB="36727"/>
                </a:tc>
                <a:tc>
                  <a:txBody>
                    <a:bodyPr/>
                    <a:lstStyle/>
                    <a:p>
                      <a:pPr algn="ctr"/>
                      <a:r>
                        <a:rPr lang="en-US" sz="1100"/>
                        <a:t>52</a:t>
                      </a:r>
                    </a:p>
                  </a:txBody>
                  <a:tcPr marL="73454" marR="73454" marT="36727" marB="36727"/>
                </a:tc>
                <a:extLst>
                  <a:ext uri="{0D108BD9-81ED-4DB2-BD59-A6C34878D82A}">
                    <a16:rowId xmlns:a16="http://schemas.microsoft.com/office/drawing/2014/main" val="764280770"/>
                  </a:ext>
                </a:extLst>
              </a:tr>
              <a:tr h="274227">
                <a:tc>
                  <a:txBody>
                    <a:bodyPr/>
                    <a:lstStyle/>
                    <a:p>
                      <a:pPr algn="ctr"/>
                      <a:endParaRPr lang="en-US" sz="1100" b="1"/>
                    </a:p>
                  </a:txBody>
                  <a:tcPr marL="73454" marR="73454" marT="36727" marB="36727"/>
                </a:tc>
                <a:tc>
                  <a:txBody>
                    <a:bodyPr/>
                    <a:lstStyle/>
                    <a:p>
                      <a:pPr algn="ctr"/>
                      <a:r>
                        <a:rPr lang="en-US" sz="1100" b="1"/>
                        <a:t>Random</a:t>
                      </a:r>
                    </a:p>
                  </a:txBody>
                  <a:tcPr marL="73454" marR="73454" marT="36727" marB="36727"/>
                </a:tc>
                <a:tc>
                  <a:txBody>
                    <a:bodyPr/>
                    <a:lstStyle/>
                    <a:p>
                      <a:pPr algn="ctr"/>
                      <a:r>
                        <a:rPr lang="en-US" sz="1100"/>
                        <a:t>-20.2861</a:t>
                      </a:r>
                    </a:p>
                  </a:txBody>
                  <a:tcPr marL="73454" marR="73454" marT="36727" marB="36727"/>
                </a:tc>
                <a:tc>
                  <a:txBody>
                    <a:bodyPr/>
                    <a:lstStyle/>
                    <a:p>
                      <a:pPr algn="ctr"/>
                      <a:r>
                        <a:rPr lang="en-US" sz="1100"/>
                        <a:t>-0.7476</a:t>
                      </a:r>
                    </a:p>
                  </a:txBody>
                  <a:tcPr marL="73454" marR="73454" marT="36727" marB="36727"/>
                </a:tc>
                <a:tc>
                  <a:txBody>
                    <a:bodyPr/>
                    <a:lstStyle/>
                    <a:p>
                      <a:pPr algn="ctr"/>
                      <a:r>
                        <a:rPr lang="en-US" sz="1100"/>
                        <a:t>-0.1226</a:t>
                      </a:r>
                    </a:p>
                  </a:txBody>
                  <a:tcPr marL="73454" marR="73454" marT="36727" marB="36727"/>
                </a:tc>
                <a:tc>
                  <a:txBody>
                    <a:bodyPr/>
                    <a:lstStyle/>
                    <a:p>
                      <a:pPr algn="ctr"/>
                      <a:r>
                        <a:rPr lang="en-US" sz="1100"/>
                        <a:t>-0.1226</a:t>
                      </a:r>
                    </a:p>
                  </a:txBody>
                  <a:tcPr marL="73454" marR="73454" marT="36727" marB="36727"/>
                </a:tc>
                <a:tc>
                  <a:txBody>
                    <a:bodyPr/>
                    <a:lstStyle/>
                    <a:p>
                      <a:pPr algn="ctr"/>
                      <a:r>
                        <a:rPr lang="en-US" sz="1100"/>
                        <a:t>0.5024</a:t>
                      </a:r>
                    </a:p>
                  </a:txBody>
                  <a:tcPr marL="73454" marR="73454" marT="36727" marB="36727"/>
                </a:tc>
                <a:tc>
                  <a:txBody>
                    <a:bodyPr/>
                    <a:lstStyle/>
                    <a:p>
                      <a:pPr algn="ctr"/>
                      <a:r>
                        <a:rPr lang="en-US" sz="1100"/>
                        <a:t>20.0409</a:t>
                      </a:r>
                    </a:p>
                  </a:txBody>
                  <a:tcPr marL="73454" marR="73454" marT="36727" marB="36727"/>
                </a:tc>
                <a:tc>
                  <a:txBody>
                    <a:bodyPr/>
                    <a:lstStyle/>
                    <a:p>
                      <a:pPr algn="ctr"/>
                      <a:r>
                        <a:rPr lang="en-US" sz="1100"/>
                        <a:t>52</a:t>
                      </a:r>
                    </a:p>
                  </a:txBody>
                  <a:tcPr marL="73454" marR="73454" marT="36727" marB="36727"/>
                </a:tc>
                <a:extLst>
                  <a:ext uri="{0D108BD9-81ED-4DB2-BD59-A6C34878D82A}">
                    <a16:rowId xmlns:a16="http://schemas.microsoft.com/office/drawing/2014/main" val="2228232050"/>
                  </a:ext>
                </a:extLst>
              </a:tr>
              <a:tr h="44561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1"/>
                        <a:t>Sub-meter 2</a:t>
                      </a:r>
                    </a:p>
                    <a:p>
                      <a:pPr algn="ctr"/>
                      <a:r>
                        <a:rPr lang="en-US" sz="1100" b="1"/>
                        <a:t>(Laundry Room) </a:t>
                      </a:r>
                    </a:p>
                  </a:txBody>
                  <a:tcPr marL="73454" marR="73454" marT="36727" marB="36727"/>
                </a:tc>
                <a:tc>
                  <a:txBody>
                    <a:bodyPr/>
                    <a:lstStyle/>
                    <a:p>
                      <a:pPr algn="ctr"/>
                      <a:r>
                        <a:rPr lang="en-US" sz="1100" b="1"/>
                        <a:t>Seasonal</a:t>
                      </a:r>
                    </a:p>
                  </a:txBody>
                  <a:tcPr marL="73454" marR="73454" marT="36727" marB="36727"/>
                </a:tc>
                <a:tc>
                  <a:txBody>
                    <a:bodyPr/>
                    <a:lstStyle/>
                    <a:p>
                      <a:pPr algn="ctr"/>
                      <a:r>
                        <a:rPr lang="en-US" sz="1100"/>
                        <a:t>-2.19895</a:t>
                      </a:r>
                    </a:p>
                  </a:txBody>
                  <a:tcPr marL="73454" marR="73454" marT="36727" marB="36727"/>
                </a:tc>
                <a:tc>
                  <a:txBody>
                    <a:bodyPr/>
                    <a:lstStyle/>
                    <a:p>
                      <a:pPr algn="ctr"/>
                      <a:r>
                        <a:rPr lang="en-US" sz="1100"/>
                        <a:t>-1.59895</a:t>
                      </a:r>
                    </a:p>
                  </a:txBody>
                  <a:tcPr marL="73454" marR="73454" marT="36727" marB="36727"/>
                </a:tc>
                <a:tc>
                  <a:txBody>
                    <a:bodyPr/>
                    <a:lstStyle/>
                    <a:p>
                      <a:pPr algn="ctr"/>
                      <a:r>
                        <a:rPr lang="en-US" sz="1100"/>
                        <a:t>-1.37703</a:t>
                      </a:r>
                    </a:p>
                  </a:txBody>
                  <a:tcPr marL="73454" marR="73454" marT="36727" marB="36727"/>
                </a:tc>
                <a:tc>
                  <a:txBody>
                    <a:bodyPr/>
                    <a:lstStyle/>
                    <a:p>
                      <a:pPr algn="ctr"/>
                      <a:r>
                        <a:rPr lang="en-US" sz="1100"/>
                        <a:t>0.00654</a:t>
                      </a:r>
                    </a:p>
                  </a:txBody>
                  <a:tcPr marL="73454" marR="73454" marT="36727" marB="36727"/>
                </a:tc>
                <a:tc>
                  <a:txBody>
                    <a:bodyPr/>
                    <a:lstStyle/>
                    <a:p>
                      <a:pPr algn="ctr"/>
                      <a:r>
                        <a:rPr lang="en-US" sz="1100"/>
                        <a:t>-0.62772</a:t>
                      </a:r>
                    </a:p>
                  </a:txBody>
                  <a:tcPr marL="73454" marR="73454" marT="36727" marB="36727"/>
                </a:tc>
                <a:tc>
                  <a:txBody>
                    <a:bodyPr/>
                    <a:lstStyle/>
                    <a:p>
                      <a:pPr algn="ctr"/>
                      <a:r>
                        <a:rPr lang="en-US" sz="1100"/>
                        <a:t>33.4489</a:t>
                      </a:r>
                    </a:p>
                  </a:txBody>
                  <a:tcPr marL="73454" marR="73454" marT="36727" marB="36727"/>
                </a:tc>
                <a:tc>
                  <a:txBody>
                    <a:bodyPr/>
                    <a:lstStyle/>
                    <a:p>
                      <a:pPr algn="ctr"/>
                      <a:endParaRPr lang="en-US" sz="1100"/>
                    </a:p>
                  </a:txBody>
                  <a:tcPr marL="73454" marR="73454" marT="36727" marB="36727"/>
                </a:tc>
                <a:extLst>
                  <a:ext uri="{0D108BD9-81ED-4DB2-BD59-A6C34878D82A}">
                    <a16:rowId xmlns:a16="http://schemas.microsoft.com/office/drawing/2014/main" val="2629192508"/>
                  </a:ext>
                </a:extLst>
              </a:tr>
              <a:tr h="274227">
                <a:tc>
                  <a:txBody>
                    <a:bodyPr/>
                    <a:lstStyle/>
                    <a:p>
                      <a:pPr algn="ctr"/>
                      <a:endParaRPr lang="en-US" sz="1100" b="1"/>
                    </a:p>
                  </a:txBody>
                  <a:tcPr marL="73454" marR="73454" marT="36727" marB="36727"/>
                </a:tc>
                <a:tc>
                  <a:txBody>
                    <a:bodyPr/>
                    <a:lstStyle/>
                    <a:p>
                      <a:pPr algn="ctr"/>
                      <a:r>
                        <a:rPr lang="en-US" sz="1100" b="1"/>
                        <a:t>Trend</a:t>
                      </a:r>
                    </a:p>
                  </a:txBody>
                  <a:tcPr marL="73454" marR="73454" marT="36727" marB="36727"/>
                </a:tc>
                <a:tc>
                  <a:txBody>
                    <a:bodyPr/>
                    <a:lstStyle/>
                    <a:p>
                      <a:pPr algn="ctr"/>
                      <a:r>
                        <a:rPr lang="en-US" sz="1100"/>
                        <a:t>1.192</a:t>
                      </a:r>
                    </a:p>
                  </a:txBody>
                  <a:tcPr marL="73454" marR="73454" marT="36727" marB="36727"/>
                </a:tc>
                <a:tc>
                  <a:txBody>
                    <a:bodyPr/>
                    <a:lstStyle/>
                    <a:p>
                      <a:pPr algn="ctr"/>
                      <a:r>
                        <a:rPr lang="en-US" sz="1100"/>
                        <a:t>1.455</a:t>
                      </a:r>
                    </a:p>
                  </a:txBody>
                  <a:tcPr marL="73454" marR="73454" marT="36727" marB="36727"/>
                </a:tc>
                <a:tc>
                  <a:txBody>
                    <a:bodyPr/>
                    <a:lstStyle/>
                    <a:p>
                      <a:pPr algn="ctr"/>
                      <a:r>
                        <a:rPr lang="en-US" sz="1100"/>
                        <a:t>1.710</a:t>
                      </a:r>
                    </a:p>
                  </a:txBody>
                  <a:tcPr marL="73454" marR="73454" marT="36727" marB="36727"/>
                </a:tc>
                <a:tc>
                  <a:txBody>
                    <a:bodyPr/>
                    <a:lstStyle/>
                    <a:p>
                      <a:pPr algn="ctr"/>
                      <a:r>
                        <a:rPr lang="en-US" sz="1100"/>
                        <a:t>1.708</a:t>
                      </a:r>
                    </a:p>
                  </a:txBody>
                  <a:tcPr marL="73454" marR="73454" marT="36727" marB="36727"/>
                </a:tc>
                <a:tc>
                  <a:txBody>
                    <a:bodyPr/>
                    <a:lstStyle/>
                    <a:p>
                      <a:pPr algn="ctr"/>
                      <a:r>
                        <a:rPr lang="en-US" sz="1100"/>
                        <a:t>1.800</a:t>
                      </a:r>
                    </a:p>
                  </a:txBody>
                  <a:tcPr marL="73454" marR="73454" marT="36727" marB="36727"/>
                </a:tc>
                <a:tc>
                  <a:txBody>
                    <a:bodyPr/>
                    <a:lstStyle/>
                    <a:p>
                      <a:pPr algn="ctr"/>
                      <a:r>
                        <a:rPr lang="en-US" sz="1100"/>
                        <a:t>2.756</a:t>
                      </a:r>
                    </a:p>
                  </a:txBody>
                  <a:tcPr marL="73454" marR="73454" marT="36727" marB="36727"/>
                </a:tc>
                <a:tc>
                  <a:txBody>
                    <a:bodyPr/>
                    <a:lstStyle/>
                    <a:p>
                      <a:pPr algn="ctr"/>
                      <a:r>
                        <a:rPr lang="en-US" sz="1100"/>
                        <a:t>364</a:t>
                      </a:r>
                    </a:p>
                  </a:txBody>
                  <a:tcPr marL="73454" marR="73454" marT="36727" marB="36727"/>
                </a:tc>
                <a:extLst>
                  <a:ext uri="{0D108BD9-81ED-4DB2-BD59-A6C34878D82A}">
                    <a16:rowId xmlns:a16="http://schemas.microsoft.com/office/drawing/2014/main" val="2348758554"/>
                  </a:ext>
                </a:extLst>
              </a:tr>
              <a:tr h="274227">
                <a:tc>
                  <a:txBody>
                    <a:bodyPr/>
                    <a:lstStyle/>
                    <a:p>
                      <a:pPr algn="ctr"/>
                      <a:endParaRPr lang="en-US" sz="1100" b="1"/>
                    </a:p>
                  </a:txBody>
                  <a:tcPr marL="73454" marR="73454" marT="36727" marB="36727"/>
                </a:tc>
                <a:tc>
                  <a:txBody>
                    <a:bodyPr/>
                    <a:lstStyle/>
                    <a:p>
                      <a:pPr algn="ctr"/>
                      <a:r>
                        <a:rPr lang="en-US" sz="1100" b="1"/>
                        <a:t>Random</a:t>
                      </a:r>
                    </a:p>
                  </a:txBody>
                  <a:tcPr marL="73454" marR="73454" marT="36727" marB="36727"/>
                </a:tc>
                <a:tc>
                  <a:txBody>
                    <a:bodyPr/>
                    <a:lstStyle/>
                    <a:p>
                      <a:pPr algn="ctr"/>
                      <a:r>
                        <a:rPr lang="en-US" sz="1100"/>
                        <a:t>-35.9737</a:t>
                      </a:r>
                    </a:p>
                  </a:txBody>
                  <a:tcPr marL="73454" marR="73454" marT="36727" marB="36727"/>
                </a:tc>
                <a:tc>
                  <a:txBody>
                    <a:bodyPr/>
                    <a:lstStyle/>
                    <a:p>
                      <a:pPr algn="ctr"/>
                      <a:r>
                        <a:rPr lang="en-US" sz="1100"/>
                        <a:t>-.03832</a:t>
                      </a:r>
                    </a:p>
                  </a:txBody>
                  <a:tcPr marL="73454" marR="73454" marT="36727" marB="36727"/>
                </a:tc>
                <a:tc>
                  <a:txBody>
                    <a:bodyPr/>
                    <a:lstStyle/>
                    <a:p>
                      <a:pPr algn="ctr"/>
                      <a:r>
                        <a:rPr lang="en-US" sz="1100"/>
                        <a:t>-0.0942</a:t>
                      </a:r>
                    </a:p>
                  </a:txBody>
                  <a:tcPr marL="73454" marR="73454" marT="36727" marB="36727"/>
                </a:tc>
                <a:tc>
                  <a:txBody>
                    <a:bodyPr/>
                    <a:lstStyle/>
                    <a:p>
                      <a:pPr algn="ctr"/>
                      <a:r>
                        <a:rPr lang="en-US" sz="1100"/>
                        <a:t>-0.0942</a:t>
                      </a:r>
                    </a:p>
                  </a:txBody>
                  <a:tcPr marL="73454" marR="73454" marT="36727" marB="36727"/>
                </a:tc>
                <a:tc>
                  <a:txBody>
                    <a:bodyPr/>
                    <a:lstStyle/>
                    <a:p>
                      <a:pPr algn="ctr"/>
                      <a:r>
                        <a:rPr lang="en-US" sz="1100"/>
                        <a:t>0.1948</a:t>
                      </a:r>
                    </a:p>
                  </a:txBody>
                  <a:tcPr marL="73454" marR="73454" marT="36727" marB="36727"/>
                </a:tc>
                <a:tc>
                  <a:txBody>
                    <a:bodyPr/>
                    <a:lstStyle/>
                    <a:p>
                      <a:pPr algn="ctr"/>
                      <a:r>
                        <a:rPr lang="en-US" sz="1100"/>
                        <a:t>35.7853</a:t>
                      </a:r>
                    </a:p>
                  </a:txBody>
                  <a:tcPr marL="73454" marR="73454" marT="36727" marB="36727"/>
                </a:tc>
                <a:tc>
                  <a:txBody>
                    <a:bodyPr/>
                    <a:lstStyle/>
                    <a:p>
                      <a:pPr algn="ctr"/>
                      <a:r>
                        <a:rPr lang="en-US" sz="1100"/>
                        <a:t>364</a:t>
                      </a:r>
                    </a:p>
                  </a:txBody>
                  <a:tcPr marL="73454" marR="73454" marT="36727" marB="36727"/>
                </a:tc>
                <a:extLst>
                  <a:ext uri="{0D108BD9-81ED-4DB2-BD59-A6C34878D82A}">
                    <a16:rowId xmlns:a16="http://schemas.microsoft.com/office/drawing/2014/main" val="943928322"/>
                  </a:ext>
                </a:extLst>
              </a:tr>
              <a:tr h="44561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1" dirty="0"/>
                        <a:t>Sub-meter 3</a:t>
                      </a:r>
                    </a:p>
                    <a:p>
                      <a:pPr algn="ctr"/>
                      <a:r>
                        <a:rPr lang="en-US" sz="1100" b="1" dirty="0"/>
                        <a:t>(Garage &amp; Yard) </a:t>
                      </a:r>
                    </a:p>
                  </a:txBody>
                  <a:tcPr marL="73454" marR="73454" marT="36727" marB="36727"/>
                </a:tc>
                <a:tc>
                  <a:txBody>
                    <a:bodyPr/>
                    <a:lstStyle/>
                    <a:p>
                      <a:pPr algn="ctr"/>
                      <a:r>
                        <a:rPr lang="en-US" sz="1100" b="1"/>
                        <a:t>Seasonal</a:t>
                      </a:r>
                    </a:p>
                  </a:txBody>
                  <a:tcPr marL="73454" marR="73454" marT="36727" marB="36727"/>
                </a:tc>
                <a:tc>
                  <a:txBody>
                    <a:bodyPr/>
                    <a:lstStyle/>
                    <a:p>
                      <a:pPr algn="ctr"/>
                      <a:r>
                        <a:rPr lang="en-US" sz="1100"/>
                        <a:t>-3.70143</a:t>
                      </a:r>
                    </a:p>
                  </a:txBody>
                  <a:tcPr marL="73454" marR="73454" marT="36727" marB="36727"/>
                </a:tc>
                <a:tc>
                  <a:txBody>
                    <a:bodyPr/>
                    <a:lstStyle/>
                    <a:p>
                      <a:pPr algn="ctr"/>
                      <a:r>
                        <a:rPr lang="en-US" sz="1100"/>
                        <a:t>-3.11008</a:t>
                      </a:r>
                    </a:p>
                  </a:txBody>
                  <a:tcPr marL="73454" marR="73454" marT="36727" marB="36727"/>
                </a:tc>
                <a:tc>
                  <a:txBody>
                    <a:bodyPr/>
                    <a:lstStyle/>
                    <a:p>
                      <a:pPr algn="ctr"/>
                      <a:r>
                        <a:rPr lang="en-US" sz="1100"/>
                        <a:t>-2.81201</a:t>
                      </a:r>
                    </a:p>
                  </a:txBody>
                  <a:tcPr marL="73454" marR="73454" marT="36727" marB="36727"/>
                </a:tc>
                <a:tc>
                  <a:txBody>
                    <a:bodyPr/>
                    <a:lstStyle/>
                    <a:p>
                      <a:pPr algn="ctr"/>
                      <a:r>
                        <a:rPr lang="en-US" sz="1100"/>
                        <a:t>0.09312</a:t>
                      </a:r>
                    </a:p>
                  </a:txBody>
                  <a:tcPr marL="73454" marR="73454" marT="36727" marB="36727"/>
                </a:tc>
                <a:tc>
                  <a:txBody>
                    <a:bodyPr/>
                    <a:lstStyle/>
                    <a:p>
                      <a:pPr algn="ctr"/>
                      <a:r>
                        <a:rPr lang="en-US" sz="1100"/>
                        <a:t>5.50530</a:t>
                      </a:r>
                    </a:p>
                  </a:txBody>
                  <a:tcPr marL="73454" marR="73454" marT="36727" marB="36727"/>
                </a:tc>
                <a:tc>
                  <a:txBody>
                    <a:bodyPr/>
                    <a:lstStyle/>
                    <a:p>
                      <a:pPr algn="ctr"/>
                      <a:r>
                        <a:rPr lang="en-US" sz="1100"/>
                        <a:t>14.62068</a:t>
                      </a:r>
                    </a:p>
                  </a:txBody>
                  <a:tcPr marL="73454" marR="73454" marT="36727" marB="36727"/>
                </a:tc>
                <a:tc>
                  <a:txBody>
                    <a:bodyPr/>
                    <a:lstStyle/>
                    <a:p>
                      <a:pPr algn="ctr"/>
                      <a:endParaRPr lang="en-US" sz="1100"/>
                    </a:p>
                  </a:txBody>
                  <a:tcPr marL="73454" marR="73454" marT="36727" marB="36727"/>
                </a:tc>
                <a:extLst>
                  <a:ext uri="{0D108BD9-81ED-4DB2-BD59-A6C34878D82A}">
                    <a16:rowId xmlns:a16="http://schemas.microsoft.com/office/drawing/2014/main" val="3783318087"/>
                  </a:ext>
                </a:extLst>
              </a:tr>
              <a:tr h="274227">
                <a:tc>
                  <a:txBody>
                    <a:bodyPr/>
                    <a:lstStyle/>
                    <a:p>
                      <a:pPr algn="ctr"/>
                      <a:endParaRPr lang="en-US" sz="1100" b="1"/>
                    </a:p>
                  </a:txBody>
                  <a:tcPr marL="73454" marR="73454" marT="36727" marB="36727"/>
                </a:tc>
                <a:tc>
                  <a:txBody>
                    <a:bodyPr/>
                    <a:lstStyle/>
                    <a:p>
                      <a:pPr algn="ctr"/>
                      <a:r>
                        <a:rPr lang="en-US" sz="1100" b="1"/>
                        <a:t>Trend</a:t>
                      </a:r>
                    </a:p>
                  </a:txBody>
                  <a:tcPr marL="73454" marR="73454" marT="36727" marB="36727"/>
                </a:tc>
                <a:tc>
                  <a:txBody>
                    <a:bodyPr/>
                    <a:lstStyle/>
                    <a:p>
                      <a:pPr algn="ctr"/>
                      <a:r>
                        <a:rPr lang="en-US" sz="1100"/>
                        <a:t>1.865</a:t>
                      </a:r>
                    </a:p>
                  </a:txBody>
                  <a:tcPr marL="73454" marR="73454" marT="36727" marB="36727"/>
                </a:tc>
                <a:tc>
                  <a:txBody>
                    <a:bodyPr/>
                    <a:lstStyle/>
                    <a:p>
                      <a:pPr algn="ctr"/>
                      <a:r>
                        <a:rPr lang="en-US" sz="1100"/>
                        <a:t>2.481</a:t>
                      </a:r>
                    </a:p>
                  </a:txBody>
                  <a:tcPr marL="73454" marR="73454" marT="36727" marB="36727"/>
                </a:tc>
                <a:tc>
                  <a:txBody>
                    <a:bodyPr/>
                    <a:lstStyle/>
                    <a:p>
                      <a:pPr algn="ctr"/>
                      <a:r>
                        <a:rPr lang="en-US" sz="1100"/>
                        <a:t>3.058</a:t>
                      </a:r>
                    </a:p>
                  </a:txBody>
                  <a:tcPr marL="73454" marR="73454" marT="36727" marB="36727"/>
                </a:tc>
                <a:tc>
                  <a:txBody>
                    <a:bodyPr/>
                    <a:lstStyle/>
                    <a:p>
                      <a:pPr algn="ctr"/>
                      <a:r>
                        <a:rPr lang="en-US" sz="1100"/>
                        <a:t>3.329</a:t>
                      </a:r>
                    </a:p>
                  </a:txBody>
                  <a:tcPr marL="73454" marR="73454" marT="36727" marB="36727"/>
                </a:tc>
                <a:tc>
                  <a:txBody>
                    <a:bodyPr/>
                    <a:lstStyle/>
                    <a:p>
                      <a:pPr algn="ctr"/>
                      <a:r>
                        <a:rPr lang="en-US" sz="1100"/>
                        <a:t>3.817</a:t>
                      </a:r>
                    </a:p>
                  </a:txBody>
                  <a:tcPr marL="73454" marR="73454" marT="36727" marB="36727"/>
                </a:tc>
                <a:tc>
                  <a:txBody>
                    <a:bodyPr/>
                    <a:lstStyle/>
                    <a:p>
                      <a:pPr algn="ctr"/>
                      <a:r>
                        <a:rPr lang="en-US" sz="1100"/>
                        <a:t>6.663</a:t>
                      </a:r>
                    </a:p>
                  </a:txBody>
                  <a:tcPr marL="73454" marR="73454" marT="36727" marB="36727"/>
                </a:tc>
                <a:tc>
                  <a:txBody>
                    <a:bodyPr/>
                    <a:lstStyle/>
                    <a:p>
                      <a:pPr algn="ctr"/>
                      <a:r>
                        <a:rPr lang="en-US" sz="1100"/>
                        <a:t>52</a:t>
                      </a:r>
                    </a:p>
                  </a:txBody>
                  <a:tcPr marL="73454" marR="73454" marT="36727" marB="36727"/>
                </a:tc>
                <a:extLst>
                  <a:ext uri="{0D108BD9-81ED-4DB2-BD59-A6C34878D82A}">
                    <a16:rowId xmlns:a16="http://schemas.microsoft.com/office/drawing/2014/main" val="2933238338"/>
                  </a:ext>
                </a:extLst>
              </a:tr>
              <a:tr h="274227">
                <a:tc>
                  <a:txBody>
                    <a:bodyPr/>
                    <a:lstStyle/>
                    <a:p>
                      <a:pPr algn="ctr"/>
                      <a:endParaRPr lang="en-US" sz="1100" b="1"/>
                    </a:p>
                  </a:txBody>
                  <a:tcPr marL="73454" marR="73454" marT="36727" marB="36727"/>
                </a:tc>
                <a:tc>
                  <a:txBody>
                    <a:bodyPr/>
                    <a:lstStyle/>
                    <a:p>
                      <a:pPr algn="ctr"/>
                      <a:r>
                        <a:rPr lang="en-US" sz="1100" b="1"/>
                        <a:t>Random</a:t>
                      </a:r>
                    </a:p>
                  </a:txBody>
                  <a:tcPr marL="73454" marR="73454" marT="36727" marB="36727"/>
                </a:tc>
                <a:tc>
                  <a:txBody>
                    <a:bodyPr/>
                    <a:lstStyle/>
                    <a:p>
                      <a:pPr algn="ctr"/>
                      <a:r>
                        <a:rPr lang="en-US" sz="1100"/>
                        <a:t>-10.5726</a:t>
                      </a:r>
                    </a:p>
                  </a:txBody>
                  <a:tcPr marL="73454" marR="73454" marT="36727" marB="36727"/>
                </a:tc>
                <a:tc>
                  <a:txBody>
                    <a:bodyPr/>
                    <a:lstStyle/>
                    <a:p>
                      <a:pPr algn="ctr"/>
                      <a:r>
                        <a:rPr lang="en-US" sz="1100"/>
                        <a:t>-1.5341</a:t>
                      </a:r>
                    </a:p>
                  </a:txBody>
                  <a:tcPr marL="73454" marR="73454" marT="36727" marB="36727"/>
                </a:tc>
                <a:tc>
                  <a:txBody>
                    <a:bodyPr/>
                    <a:lstStyle/>
                    <a:p>
                      <a:pPr algn="ctr"/>
                      <a:r>
                        <a:rPr lang="en-US" sz="1100"/>
                        <a:t>-0.1784</a:t>
                      </a:r>
                    </a:p>
                  </a:txBody>
                  <a:tcPr marL="73454" marR="73454" marT="36727" marB="36727"/>
                </a:tc>
                <a:tc>
                  <a:txBody>
                    <a:bodyPr/>
                    <a:lstStyle/>
                    <a:p>
                      <a:pPr algn="ctr"/>
                      <a:r>
                        <a:rPr lang="en-US" sz="1100"/>
                        <a:t>-.02217</a:t>
                      </a:r>
                    </a:p>
                  </a:txBody>
                  <a:tcPr marL="73454" marR="73454" marT="36727" marB="36727"/>
                </a:tc>
                <a:tc>
                  <a:txBody>
                    <a:bodyPr/>
                    <a:lstStyle/>
                    <a:p>
                      <a:pPr algn="ctr"/>
                      <a:r>
                        <a:rPr lang="en-US" sz="1100"/>
                        <a:t>1.0909</a:t>
                      </a:r>
                    </a:p>
                  </a:txBody>
                  <a:tcPr marL="73454" marR="73454" marT="36727" marB="36727"/>
                </a:tc>
                <a:tc>
                  <a:txBody>
                    <a:bodyPr/>
                    <a:lstStyle/>
                    <a:p>
                      <a:pPr algn="ctr"/>
                      <a:r>
                        <a:rPr lang="en-US" sz="1100"/>
                        <a:t>10.1293</a:t>
                      </a:r>
                    </a:p>
                  </a:txBody>
                  <a:tcPr marL="73454" marR="73454" marT="36727" marB="36727"/>
                </a:tc>
                <a:tc>
                  <a:txBody>
                    <a:bodyPr/>
                    <a:lstStyle/>
                    <a:p>
                      <a:pPr algn="ctr"/>
                      <a:r>
                        <a:rPr lang="en-US" sz="1100" dirty="0"/>
                        <a:t>52</a:t>
                      </a:r>
                    </a:p>
                  </a:txBody>
                  <a:tcPr marL="73454" marR="73454" marT="36727" marB="36727"/>
                </a:tc>
                <a:extLst>
                  <a:ext uri="{0D108BD9-81ED-4DB2-BD59-A6C34878D82A}">
                    <a16:rowId xmlns:a16="http://schemas.microsoft.com/office/drawing/2014/main" val="3511317605"/>
                  </a:ext>
                </a:extLst>
              </a:tr>
            </a:tbl>
          </a:graphicData>
        </a:graphic>
      </p:graphicFrame>
    </p:spTree>
    <p:extLst>
      <p:ext uri="{BB962C8B-B14F-4D97-AF65-F5344CB8AC3E}">
        <p14:creationId xmlns:p14="http://schemas.microsoft.com/office/powerpoint/2010/main" val="29179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44ADF-5516-4189-B72F-EA1AF0BCEF69}"/>
              </a:ext>
            </a:extLst>
          </p:cNvPr>
          <p:cNvSpPr>
            <a:spLocks noGrp="1"/>
          </p:cNvSpPr>
          <p:nvPr>
            <p:ph type="title"/>
          </p:nvPr>
        </p:nvSpPr>
        <p:spPr>
          <a:xfrm>
            <a:off x="649223" y="645106"/>
            <a:ext cx="6132577" cy="1259894"/>
          </a:xfrm>
        </p:spPr>
        <p:txBody>
          <a:bodyPr vert="horz" lIns="91440" tIns="45720" rIns="91440" bIns="45720" rtlCol="0">
            <a:normAutofit/>
          </a:bodyPr>
          <a:lstStyle/>
          <a:p>
            <a:pPr>
              <a:lnSpc>
                <a:spcPct val="90000"/>
              </a:lnSpc>
            </a:pPr>
            <a:r>
              <a:rPr lang="en-US" sz="2000" b="1" dirty="0"/>
              <a:t>Holt-Winters Exponential Smoothing &amp; Forecast</a:t>
            </a:r>
            <a:br>
              <a:rPr lang="en-US" sz="2000" b="1" dirty="0"/>
            </a:br>
            <a:r>
              <a:rPr lang="en-US" sz="2000" b="1" dirty="0"/>
              <a:t>	— 	Garage &amp; Yard </a:t>
            </a:r>
            <a:br>
              <a:rPr lang="en-US" sz="2000" b="1" dirty="0"/>
            </a:br>
            <a:r>
              <a:rPr lang="en-US" sz="2000" b="1" dirty="0"/>
              <a:t>		(every Monday at 8:00pm)                          </a:t>
            </a:r>
          </a:p>
        </p:txBody>
      </p:sp>
      <p:sp>
        <p:nvSpPr>
          <p:cNvPr id="18" name="Rectangle 17">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E30CF8D7-379B-49E9-87BE-2989C31BC40F}"/>
              </a:ext>
            </a:extLst>
          </p:cNvPr>
          <p:cNvSpPr>
            <a:spLocks noGrp="1"/>
          </p:cNvSpPr>
          <p:nvPr>
            <p:ph idx="1"/>
          </p:nvPr>
        </p:nvSpPr>
        <p:spPr>
          <a:xfrm>
            <a:off x="649225" y="2133600"/>
            <a:ext cx="5122652" cy="3759253"/>
          </a:xfrm>
        </p:spPr>
        <p:txBody>
          <a:bodyPr>
            <a:normAutofit/>
          </a:bodyPr>
          <a:lstStyle/>
          <a:p>
            <a:r>
              <a:rPr lang="en-US" dirty="0"/>
              <a:t>Contains exponentially smoothed data with NO seasonality</a:t>
            </a:r>
          </a:p>
          <a:p>
            <a:r>
              <a:rPr lang="en-US" dirty="0"/>
              <a:t>Official statistics are often “seasonally adjusted” to </a:t>
            </a:r>
            <a:r>
              <a:rPr lang="en-US" u="sng" dirty="0"/>
              <a:t>remove seasonal components</a:t>
            </a:r>
            <a:r>
              <a:rPr lang="en-US" dirty="0"/>
              <a:t>.</a:t>
            </a:r>
          </a:p>
          <a:p>
            <a:r>
              <a:rPr lang="en-US" dirty="0"/>
              <a:t>Forecast 5 months ahead</a:t>
            </a:r>
          </a:p>
          <a:p>
            <a:r>
              <a:rPr lang="en-US" dirty="0"/>
              <a:t>Plot 2-change the confidence levels and only plot the forecasted area. Not including the preceding years, weeks and days. </a:t>
            </a:r>
          </a:p>
          <a:p>
            <a:endParaRPr lang="en-US" dirty="0"/>
          </a:p>
        </p:txBody>
      </p:sp>
      <p:pic>
        <p:nvPicPr>
          <p:cNvPr id="3" name="Picture 2">
            <a:extLst>
              <a:ext uri="{FF2B5EF4-FFF2-40B4-BE49-F238E27FC236}">
                <a16:creationId xmlns:a16="http://schemas.microsoft.com/office/drawing/2014/main" id="{EC083C32-3C0C-45E8-9CAD-413A869B0B66}"/>
              </a:ext>
            </a:extLst>
          </p:cNvPr>
          <p:cNvPicPr>
            <a:picLocks noChangeAspect="1"/>
          </p:cNvPicPr>
          <p:nvPr/>
        </p:nvPicPr>
        <p:blipFill>
          <a:blip r:embed="rId2"/>
          <a:stretch>
            <a:fillRect/>
          </a:stretch>
        </p:blipFill>
        <p:spPr>
          <a:xfrm>
            <a:off x="6824174" y="645106"/>
            <a:ext cx="4920560" cy="2698831"/>
          </a:xfrm>
          <a:prstGeom prst="rect">
            <a:avLst/>
          </a:prstGeom>
          <a:effectLst>
            <a:outerShdw blurRad="50800" dist="38100" dir="2700000" algn="tl" rotWithShape="0">
              <a:prstClr val="black">
                <a:alpha val="40000"/>
              </a:prstClr>
            </a:outerShdw>
          </a:effectLst>
        </p:spPr>
      </p:pic>
      <p:pic>
        <p:nvPicPr>
          <p:cNvPr id="4" name="Picture 3">
            <a:extLst>
              <a:ext uri="{FF2B5EF4-FFF2-40B4-BE49-F238E27FC236}">
                <a16:creationId xmlns:a16="http://schemas.microsoft.com/office/drawing/2014/main" id="{5CC38A9B-5FCC-4349-9D58-A7ECF5348601}"/>
              </a:ext>
            </a:extLst>
          </p:cNvPr>
          <p:cNvPicPr>
            <a:picLocks noChangeAspect="1"/>
          </p:cNvPicPr>
          <p:nvPr/>
        </p:nvPicPr>
        <p:blipFill>
          <a:blip r:embed="rId3"/>
          <a:stretch>
            <a:fillRect/>
          </a:stretch>
        </p:blipFill>
        <p:spPr>
          <a:xfrm>
            <a:off x="6824173" y="3508529"/>
            <a:ext cx="4920559" cy="2384324"/>
          </a:xfrm>
          <a:prstGeom prst="rect">
            <a:avLst/>
          </a:prstGeom>
          <a:effectLst>
            <a:outerShdw blurRad="50800" dist="38100" dir="2700000" algn="tl" rotWithShape="0">
              <a:prstClr val="black">
                <a:alpha val="40000"/>
              </a:prstClr>
            </a:outerShdw>
          </a:effectLst>
        </p:spPr>
      </p:pic>
      <p:sp>
        <p:nvSpPr>
          <p:cNvPr id="20"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35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7DC1333-0A6F-4C0A-861C-4B23E3C9DAFF}"/>
              </a:ext>
            </a:extLst>
          </p:cNvPr>
          <p:cNvSpPr>
            <a:spLocks noGrp="1"/>
          </p:cNvSpPr>
          <p:nvPr>
            <p:ph type="title"/>
          </p:nvPr>
        </p:nvSpPr>
        <p:spPr>
          <a:xfrm>
            <a:off x="1154182" y="976440"/>
            <a:ext cx="5079586" cy="338554"/>
          </a:xfrm>
        </p:spPr>
        <p:txBody>
          <a:bodyPr wrap="square">
            <a:spAutoFit/>
          </a:bodyPr>
          <a:lstStyle/>
          <a:p>
            <a:pPr algn="ctr"/>
            <a:r>
              <a:rPr lang="en-US" sz="1600" b="1">
                <a:solidFill>
                  <a:schemeClr val="tx1"/>
                </a:solidFill>
                <a:latin typeface="+mn-lt"/>
                <a:ea typeface="+mn-ea"/>
                <a:cs typeface="+mn-cs"/>
              </a:rPr>
              <a:t>Kitchen (every Saturday at 8:00pm)</a:t>
            </a:r>
          </a:p>
        </p:txBody>
      </p:sp>
      <p:sp>
        <p:nvSpPr>
          <p:cNvPr id="14" name="Rectangle 13">
            <a:extLst>
              <a:ext uri="{FF2B5EF4-FFF2-40B4-BE49-F238E27FC236}">
                <a16:creationId xmlns:a16="http://schemas.microsoft.com/office/drawing/2014/main" id="{4862CFDB-71A3-4C7F-A595-36C3B439F190}"/>
              </a:ext>
            </a:extLst>
          </p:cNvPr>
          <p:cNvSpPr/>
          <p:nvPr/>
        </p:nvSpPr>
        <p:spPr>
          <a:xfrm>
            <a:off x="6811791" y="976440"/>
            <a:ext cx="4885510" cy="338554"/>
          </a:xfrm>
          <a:prstGeom prst="rect">
            <a:avLst/>
          </a:prstGeom>
        </p:spPr>
        <p:txBody>
          <a:bodyPr wrap="square">
            <a:spAutoFit/>
          </a:bodyPr>
          <a:lstStyle/>
          <a:p>
            <a:pPr algn="ctr"/>
            <a:r>
              <a:rPr lang="en-US" sz="1600" b="1"/>
              <a:t>Laundry Room (every day at 8:00pm)</a:t>
            </a:r>
          </a:p>
        </p:txBody>
      </p:sp>
      <p:pic>
        <p:nvPicPr>
          <p:cNvPr id="15" name="Content Placeholder 7">
            <a:extLst>
              <a:ext uri="{FF2B5EF4-FFF2-40B4-BE49-F238E27FC236}">
                <a16:creationId xmlns:a16="http://schemas.microsoft.com/office/drawing/2014/main" id="{E5BBFBCA-1224-4318-82AE-FDAF671349FE}"/>
              </a:ext>
            </a:extLst>
          </p:cNvPr>
          <p:cNvPicPr>
            <a:picLocks noGrp="1" noChangeAspect="1"/>
          </p:cNvPicPr>
          <p:nvPr>
            <p:ph idx="1"/>
          </p:nvPr>
        </p:nvPicPr>
        <p:blipFill>
          <a:blip r:embed="rId2"/>
          <a:stretch>
            <a:fillRect/>
          </a:stretch>
        </p:blipFill>
        <p:spPr>
          <a:xfrm>
            <a:off x="1144230" y="1500359"/>
            <a:ext cx="5079586" cy="2795453"/>
          </a:xfrm>
          <a:prstGeom prst="rect">
            <a:avLst/>
          </a:prstGeom>
          <a:effectLst>
            <a:outerShdw blurRad="50800" dist="38100" dir="2700000" algn="tl" rotWithShape="0">
              <a:prstClr val="black">
                <a:alpha val="40000"/>
              </a:prstClr>
            </a:outerShdw>
          </a:effectLst>
        </p:spPr>
      </p:pic>
      <p:pic>
        <p:nvPicPr>
          <p:cNvPr id="17" name="Picture 16">
            <a:extLst>
              <a:ext uri="{FF2B5EF4-FFF2-40B4-BE49-F238E27FC236}">
                <a16:creationId xmlns:a16="http://schemas.microsoft.com/office/drawing/2014/main" id="{326959A3-0DD4-417E-9D02-71B03202DE4E}"/>
              </a:ext>
            </a:extLst>
          </p:cNvPr>
          <p:cNvPicPr>
            <a:picLocks noChangeAspect="1"/>
          </p:cNvPicPr>
          <p:nvPr/>
        </p:nvPicPr>
        <p:blipFill>
          <a:blip r:embed="rId3"/>
          <a:stretch>
            <a:fillRect/>
          </a:stretch>
        </p:blipFill>
        <p:spPr>
          <a:xfrm>
            <a:off x="1144231" y="4400306"/>
            <a:ext cx="5079586" cy="2348837"/>
          </a:xfrm>
          <a:prstGeom prst="rect">
            <a:avLst/>
          </a:prstGeom>
          <a:effectLst>
            <a:outerShdw blurRad="50800" dist="38100" dir="2700000" algn="tl" rotWithShape="0">
              <a:prstClr val="black">
                <a:alpha val="40000"/>
              </a:prstClr>
            </a:outerShdw>
          </a:effectLst>
        </p:spPr>
      </p:pic>
      <p:pic>
        <p:nvPicPr>
          <p:cNvPr id="19" name="Picture 18">
            <a:extLst>
              <a:ext uri="{FF2B5EF4-FFF2-40B4-BE49-F238E27FC236}">
                <a16:creationId xmlns:a16="http://schemas.microsoft.com/office/drawing/2014/main" id="{37A9CE3B-8BDE-4906-B8B7-8836A614DC33}"/>
              </a:ext>
            </a:extLst>
          </p:cNvPr>
          <p:cNvPicPr>
            <a:picLocks noChangeAspect="1"/>
          </p:cNvPicPr>
          <p:nvPr/>
        </p:nvPicPr>
        <p:blipFill>
          <a:blip r:embed="rId4"/>
          <a:stretch>
            <a:fillRect/>
          </a:stretch>
        </p:blipFill>
        <p:spPr>
          <a:xfrm>
            <a:off x="6811790" y="1500359"/>
            <a:ext cx="4885510" cy="2795453"/>
          </a:xfrm>
          <a:prstGeom prst="rect">
            <a:avLst/>
          </a:prstGeom>
          <a:effectLst>
            <a:outerShdw blurRad="50800" dist="38100" dir="2700000" algn="tl" rotWithShape="0">
              <a:prstClr val="black">
                <a:alpha val="40000"/>
              </a:prstClr>
            </a:outerShdw>
          </a:effectLst>
        </p:spPr>
      </p:pic>
      <p:pic>
        <p:nvPicPr>
          <p:cNvPr id="21" name="Picture 20">
            <a:extLst>
              <a:ext uri="{FF2B5EF4-FFF2-40B4-BE49-F238E27FC236}">
                <a16:creationId xmlns:a16="http://schemas.microsoft.com/office/drawing/2014/main" id="{4D90C69B-BAFF-4A50-9920-A07F1EC5B23A}"/>
              </a:ext>
            </a:extLst>
          </p:cNvPr>
          <p:cNvPicPr>
            <a:picLocks noChangeAspect="1"/>
          </p:cNvPicPr>
          <p:nvPr/>
        </p:nvPicPr>
        <p:blipFill>
          <a:blip r:embed="rId5"/>
          <a:stretch>
            <a:fillRect/>
          </a:stretch>
        </p:blipFill>
        <p:spPr>
          <a:xfrm>
            <a:off x="6811790" y="4400306"/>
            <a:ext cx="4885510" cy="2348838"/>
          </a:xfrm>
          <a:prstGeom prst="rect">
            <a:avLst/>
          </a:prstGeom>
          <a:effectLst>
            <a:outerShdw blurRad="50800" dist="38100" dir="2700000" algn="tl" rotWithShape="0">
              <a:prstClr val="black">
                <a:alpha val="40000"/>
              </a:prstClr>
            </a:outerShdw>
          </a:effectLst>
        </p:spPr>
      </p:pic>
      <p:sp>
        <p:nvSpPr>
          <p:cNvPr id="9" name="Rectangle 8">
            <a:extLst>
              <a:ext uri="{FF2B5EF4-FFF2-40B4-BE49-F238E27FC236}">
                <a16:creationId xmlns:a16="http://schemas.microsoft.com/office/drawing/2014/main" id="{8E9D0DC3-0FE9-4FB5-8EDA-37E2E7BFAD86}"/>
              </a:ext>
            </a:extLst>
          </p:cNvPr>
          <p:cNvSpPr/>
          <p:nvPr/>
        </p:nvSpPr>
        <p:spPr>
          <a:xfrm>
            <a:off x="2330245" y="370195"/>
            <a:ext cx="7944465" cy="461665"/>
          </a:xfrm>
          <a:prstGeom prst="rect">
            <a:avLst/>
          </a:prstGeom>
        </p:spPr>
        <p:txBody>
          <a:bodyPr wrap="square">
            <a:spAutoFit/>
          </a:bodyPr>
          <a:lstStyle/>
          <a:p>
            <a:pPr algn="ctr"/>
            <a:r>
              <a:rPr lang="en-US" sz="2400" b="1" u="sng"/>
              <a:t>Holt-Winters Exponential Smoothing &amp; Forecast</a:t>
            </a:r>
            <a:endParaRPr lang="en-US" sz="2400" u="sng"/>
          </a:p>
        </p:txBody>
      </p:sp>
    </p:spTree>
    <p:extLst>
      <p:ext uri="{BB962C8B-B14F-4D97-AF65-F5344CB8AC3E}">
        <p14:creationId xmlns:p14="http://schemas.microsoft.com/office/powerpoint/2010/main" val="87313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5CCB-DC9E-44CA-8069-FA9F8E4E1B6D}"/>
              </a:ext>
            </a:extLst>
          </p:cNvPr>
          <p:cNvSpPr>
            <a:spLocks noGrp="1"/>
          </p:cNvSpPr>
          <p:nvPr>
            <p:ph type="title"/>
          </p:nvPr>
        </p:nvSpPr>
        <p:spPr/>
        <p:txBody>
          <a:bodyPr/>
          <a:lstStyle/>
          <a:p>
            <a:r>
              <a:rPr lang="en-US" b="1" dirty="0"/>
              <a:t>Any useful correlations or predictions you can glean from the data? </a:t>
            </a:r>
          </a:p>
        </p:txBody>
      </p:sp>
      <p:sp>
        <p:nvSpPr>
          <p:cNvPr id="3" name="Content Placeholder 2">
            <a:extLst>
              <a:ext uri="{FF2B5EF4-FFF2-40B4-BE49-F238E27FC236}">
                <a16:creationId xmlns:a16="http://schemas.microsoft.com/office/drawing/2014/main" id="{002C0C13-1D24-4322-B34B-10E5A8D2BC0D}"/>
              </a:ext>
            </a:extLst>
          </p:cNvPr>
          <p:cNvSpPr>
            <a:spLocks noGrp="1"/>
          </p:cNvSpPr>
          <p:nvPr>
            <p:ph idx="1"/>
          </p:nvPr>
        </p:nvSpPr>
        <p:spPr/>
        <p:txBody>
          <a:bodyPr>
            <a:normAutofit/>
          </a:bodyPr>
          <a:lstStyle/>
          <a:p>
            <a:r>
              <a:rPr lang="en-US" sz="2000" dirty="0"/>
              <a:t>Multiple R-square, Adjusted R-square and Residual Standard Error Values are too low to have any statistical meaning </a:t>
            </a:r>
          </a:p>
          <a:p>
            <a:r>
              <a:rPr lang="en-US" sz="2000" dirty="0"/>
              <a:t>Linear Regression Model might not be a good model here</a:t>
            </a:r>
          </a:p>
          <a:p>
            <a:r>
              <a:rPr lang="en-US" sz="2000" dirty="0"/>
              <a:t>Holt-Winters Exponential Smoothing moving average is good measuring tool for future forecast as it is “Seasonal Adjusted” and it is used to assign exponentially decreasing weights over time to reduce the recent high frequency noise</a:t>
            </a:r>
          </a:p>
          <a:p>
            <a:pPr marL="0" indent="0">
              <a:buNone/>
            </a:pPr>
            <a:endParaRPr lang="en-US" sz="2000" dirty="0"/>
          </a:p>
          <a:p>
            <a:endParaRPr lang="en-US" sz="2000" dirty="0"/>
          </a:p>
        </p:txBody>
      </p:sp>
    </p:spTree>
    <p:extLst>
      <p:ext uri="{BB962C8B-B14F-4D97-AF65-F5344CB8AC3E}">
        <p14:creationId xmlns:p14="http://schemas.microsoft.com/office/powerpoint/2010/main" val="2295490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A8ACB-E57E-47B9-8666-2C4AC97E4D13}"/>
              </a:ext>
            </a:extLst>
          </p:cNvPr>
          <p:cNvSpPr>
            <a:spLocks noGrp="1"/>
          </p:cNvSpPr>
          <p:nvPr>
            <p:ph type="title"/>
          </p:nvPr>
        </p:nvSpPr>
        <p:spPr>
          <a:xfrm>
            <a:off x="1101878" y="1245326"/>
            <a:ext cx="2957201" cy="4885111"/>
          </a:xfrm>
        </p:spPr>
        <p:txBody>
          <a:bodyPr>
            <a:noAutofit/>
          </a:bodyPr>
          <a:lstStyle/>
          <a:p>
            <a:pPr>
              <a:lnSpc>
                <a:spcPct val="90000"/>
              </a:lnSpc>
            </a:pPr>
            <a:r>
              <a:rPr lang="en-US" sz="3200" b="1" dirty="0">
                <a:solidFill>
                  <a:schemeClr val="bg1"/>
                </a:solidFill>
              </a:rPr>
              <a:t>A summary statement that addresses the goal of this project. Has the goal been met? </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302673B7-0E4E-4F0E-B305-E401D29CF4A9}"/>
              </a:ext>
            </a:extLst>
          </p:cNvPr>
          <p:cNvSpPr>
            <a:spLocks noGrp="1"/>
          </p:cNvSpPr>
          <p:nvPr>
            <p:ph idx="1"/>
          </p:nvPr>
        </p:nvSpPr>
        <p:spPr>
          <a:xfrm>
            <a:off x="4706578" y="589722"/>
            <a:ext cx="6798033" cy="5321500"/>
          </a:xfrm>
        </p:spPr>
        <p:txBody>
          <a:bodyPr anchor="ctr">
            <a:normAutofit fontScale="85000" lnSpcReduction="10000"/>
          </a:bodyPr>
          <a:lstStyle/>
          <a:p>
            <a:endParaRPr lang="en-US" dirty="0"/>
          </a:p>
          <a:p>
            <a:r>
              <a:rPr lang="en-US" dirty="0"/>
              <a:t>Analyzing the past </a:t>
            </a:r>
            <a:r>
              <a:rPr lang="en-US" b="1" dirty="0"/>
              <a:t>47</a:t>
            </a:r>
            <a:r>
              <a:rPr lang="en-US" dirty="0"/>
              <a:t> months of individual household electric power consumption from these </a:t>
            </a:r>
            <a:r>
              <a:rPr lang="en-US" b="1" dirty="0"/>
              <a:t>sub-metering devices</a:t>
            </a:r>
            <a:r>
              <a:rPr lang="en-US" dirty="0"/>
              <a:t> and providing our recommendation to Regional home developer</a:t>
            </a:r>
          </a:p>
          <a:p>
            <a:r>
              <a:rPr lang="en-US" dirty="0">
                <a:solidFill>
                  <a:srgbClr val="00B050"/>
                </a:solidFill>
              </a:rPr>
              <a:t>YES! We got enough data to analyze and to make recommendations</a:t>
            </a:r>
          </a:p>
          <a:p>
            <a:pPr marL="0" indent="0">
              <a:buNone/>
            </a:pPr>
            <a:endParaRPr lang="en-US" dirty="0">
              <a:solidFill>
                <a:srgbClr val="00B050"/>
              </a:solidFill>
            </a:endParaRPr>
          </a:p>
          <a:p>
            <a:r>
              <a:rPr lang="en-US" dirty="0"/>
              <a:t>Applying analytics and visualizations that would empower Smart Homeowners with greater understanding and </a:t>
            </a:r>
            <a:r>
              <a:rPr lang="en-US" b="1" dirty="0"/>
              <a:t>control of their power usage</a:t>
            </a:r>
          </a:p>
          <a:p>
            <a:r>
              <a:rPr lang="en-US" dirty="0">
                <a:solidFill>
                  <a:srgbClr val="00B050"/>
                </a:solidFill>
              </a:rPr>
              <a:t>YES! By applying the Sub-Meters, homeowner can easily track down the power consumption in each category of appliances</a:t>
            </a:r>
          </a:p>
          <a:p>
            <a:endParaRPr lang="en-US" dirty="0"/>
          </a:p>
          <a:p>
            <a:r>
              <a:rPr lang="en-US" dirty="0"/>
              <a:t>Our potential client’s goal with these sub-meters is to grow their business in the </a:t>
            </a:r>
            <a:r>
              <a:rPr lang="en-US" b="1" dirty="0"/>
              <a:t>smart home</a:t>
            </a:r>
            <a:r>
              <a:rPr lang="en-US" dirty="0"/>
              <a:t> </a:t>
            </a:r>
            <a:r>
              <a:rPr lang="en-US" b="1" dirty="0"/>
              <a:t>market</a:t>
            </a:r>
          </a:p>
          <a:p>
            <a:r>
              <a:rPr lang="en-US" dirty="0">
                <a:solidFill>
                  <a:srgbClr val="00B050"/>
                </a:solidFill>
              </a:rPr>
              <a:t>YES! Our client’s goal has been achieved. Based on my recommendations, two more </a:t>
            </a:r>
            <a:r>
              <a:rPr lang="en-US" altLang="zh-CN">
                <a:solidFill>
                  <a:srgbClr val="00B050"/>
                </a:solidFill>
              </a:rPr>
              <a:t>s</a:t>
            </a:r>
            <a:r>
              <a:rPr lang="en-US">
                <a:solidFill>
                  <a:srgbClr val="00B050"/>
                </a:solidFill>
              </a:rPr>
              <a:t>ub-meters</a:t>
            </a:r>
            <a:r>
              <a:rPr lang="en-US" dirty="0">
                <a:solidFill>
                  <a:srgbClr val="00B050"/>
                </a:solidFill>
              </a:rPr>
              <a:t> will be installed as well. Therefore, </a:t>
            </a:r>
            <a:r>
              <a:rPr lang="en-US">
                <a:solidFill>
                  <a:srgbClr val="00B050"/>
                </a:solidFill>
              </a:rPr>
              <a:t>there </a:t>
            </a:r>
            <a:r>
              <a:rPr lang="en-US" dirty="0">
                <a:solidFill>
                  <a:srgbClr val="00B050"/>
                </a:solidFill>
              </a:rPr>
              <a:t>will be a huge room </a:t>
            </a:r>
            <a:r>
              <a:rPr lang="en-US">
                <a:solidFill>
                  <a:srgbClr val="00B050"/>
                </a:solidFill>
              </a:rPr>
              <a:t>for potential growth of their </a:t>
            </a:r>
            <a:r>
              <a:rPr lang="en-US" dirty="0">
                <a:solidFill>
                  <a:srgbClr val="00B050"/>
                </a:solidFill>
              </a:rPr>
              <a:t>business in the long run </a:t>
            </a:r>
            <a:endParaRPr lang="en-US" b="1" dirty="0"/>
          </a:p>
          <a:p>
            <a:endParaRPr lang="en-US" dirty="0"/>
          </a:p>
        </p:txBody>
      </p:sp>
    </p:spTree>
    <p:extLst>
      <p:ext uri="{BB962C8B-B14F-4D97-AF65-F5344CB8AC3E}">
        <p14:creationId xmlns:p14="http://schemas.microsoft.com/office/powerpoint/2010/main" val="82139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F9FD-65D2-484A-AA96-5A238839C717}"/>
              </a:ext>
            </a:extLst>
          </p:cNvPr>
          <p:cNvSpPr>
            <a:spLocks noGrp="1"/>
          </p:cNvSpPr>
          <p:nvPr>
            <p:ph type="title"/>
          </p:nvPr>
        </p:nvSpPr>
        <p:spPr>
          <a:xfrm>
            <a:off x="641074" y="1314450"/>
            <a:ext cx="2844002" cy="3680244"/>
          </a:xfrm>
        </p:spPr>
        <p:txBody>
          <a:bodyPr>
            <a:normAutofit/>
          </a:bodyPr>
          <a:lstStyle/>
          <a:p>
            <a:pPr algn="l"/>
            <a:r>
              <a:rPr lang="en-US" sz="4400" b="1" dirty="0"/>
              <a:t>Agenda</a:t>
            </a:r>
          </a:p>
        </p:txBody>
      </p:sp>
      <p:graphicFrame>
        <p:nvGraphicFramePr>
          <p:cNvPr id="22" name="Content Placeholder 2">
            <a:extLst>
              <a:ext uri="{FF2B5EF4-FFF2-40B4-BE49-F238E27FC236}">
                <a16:creationId xmlns:a16="http://schemas.microsoft.com/office/drawing/2014/main" id="{493C6F56-5952-435A-93A5-1576AF168FA0}"/>
              </a:ext>
            </a:extLst>
          </p:cNvPr>
          <p:cNvGraphicFramePr>
            <a:graphicFrameLocks noGrp="1"/>
          </p:cNvGraphicFramePr>
          <p:nvPr>
            <p:ph idx="1"/>
            <p:extLst>
              <p:ext uri="{D42A27DB-BD31-4B8C-83A1-F6EECF244321}">
                <p14:modId xmlns:p14="http://schemas.microsoft.com/office/powerpoint/2010/main" val="4044953291"/>
              </p:ext>
            </p:extLst>
          </p:nvPr>
        </p:nvGraphicFramePr>
        <p:xfrm>
          <a:off x="4193631" y="989477"/>
          <a:ext cx="6683375" cy="4005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069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9FB1-C07B-467E-A040-4F7739BC2722}"/>
              </a:ext>
            </a:extLst>
          </p:cNvPr>
          <p:cNvSpPr>
            <a:spLocks noGrp="1"/>
          </p:cNvSpPr>
          <p:nvPr>
            <p:ph type="title"/>
          </p:nvPr>
        </p:nvSpPr>
        <p:spPr>
          <a:xfrm>
            <a:off x="2052151" y="624110"/>
            <a:ext cx="8911687" cy="1280890"/>
          </a:xfrm>
        </p:spPr>
        <p:txBody>
          <a:bodyPr/>
          <a:lstStyle/>
          <a:p>
            <a:r>
              <a:rPr lang="en-US" sz="4400" b="1" dirty="0"/>
              <a:t>Business Recommendations 1  </a:t>
            </a:r>
          </a:p>
        </p:txBody>
      </p:sp>
      <p:sp>
        <p:nvSpPr>
          <p:cNvPr id="3" name="Content Placeholder 2">
            <a:extLst>
              <a:ext uri="{FF2B5EF4-FFF2-40B4-BE49-F238E27FC236}">
                <a16:creationId xmlns:a16="http://schemas.microsoft.com/office/drawing/2014/main" id="{D9741EB9-45B5-44FA-BF57-459C242F5FAF}"/>
              </a:ext>
            </a:extLst>
          </p:cNvPr>
          <p:cNvSpPr>
            <a:spLocks noGrp="1"/>
          </p:cNvSpPr>
          <p:nvPr>
            <p:ph idx="1"/>
          </p:nvPr>
        </p:nvSpPr>
        <p:spPr/>
        <p:txBody>
          <a:bodyPr>
            <a:normAutofit fontScale="92500" lnSpcReduction="20000"/>
          </a:bodyPr>
          <a:lstStyle/>
          <a:p>
            <a:r>
              <a:rPr lang="en-US" dirty="0"/>
              <a:t>Re-categorize devices by their consumption patterns for easier realization of potential savings – See next page for details</a:t>
            </a:r>
          </a:p>
          <a:p>
            <a:r>
              <a:rPr lang="en-US" dirty="0">
                <a:solidFill>
                  <a:schemeClr val="tx1"/>
                </a:solidFill>
              </a:rPr>
              <a:t>Consider to add Sub_metering_4 to separate the water-heater and AC, as both are highly consumed appliances especially during the summer</a:t>
            </a:r>
          </a:p>
          <a:p>
            <a:r>
              <a:rPr lang="en-US" dirty="0">
                <a:solidFill>
                  <a:schemeClr val="tx1"/>
                </a:solidFill>
              </a:rPr>
              <a:t>Consider to add Sub_metering_5 for the refrigerator, so we can easily track down the only household consumption during vacation mode. </a:t>
            </a:r>
          </a:p>
          <a:p>
            <a:r>
              <a:rPr lang="en-US" dirty="0">
                <a:solidFill>
                  <a:schemeClr val="tx1"/>
                </a:solidFill>
              </a:rPr>
              <a:t>Consider to set the thermostat of AC for each season in order to keep the room within a comfortable temperature throughout the year to achieve the energy saving goal in the long run </a:t>
            </a:r>
          </a:p>
          <a:p>
            <a:r>
              <a:rPr lang="en-US" dirty="0">
                <a:solidFill>
                  <a:srgbClr val="3B4042"/>
                </a:solidFill>
              </a:rPr>
              <a:t>Develop a temperature reminder App. Homeowner can receive real-time alert when the power consumption reaches certain limit </a:t>
            </a:r>
          </a:p>
          <a:p>
            <a:endParaRPr lang="en-US" dirty="0">
              <a:solidFill>
                <a:schemeClr val="tx1"/>
              </a:solidFill>
            </a:endParaRPr>
          </a:p>
          <a:p>
            <a:pPr marL="0" indent="0">
              <a:buNone/>
            </a:pPr>
            <a:r>
              <a:rPr lang="en-US" dirty="0">
                <a:solidFill>
                  <a:schemeClr val="tx1"/>
                </a:solidFill>
              </a:rPr>
              <a:t> </a:t>
            </a:r>
          </a:p>
          <a:p>
            <a:endParaRPr lang="en-US" dirty="0"/>
          </a:p>
          <a:p>
            <a:endParaRPr lang="en-US" dirty="0"/>
          </a:p>
        </p:txBody>
      </p:sp>
    </p:spTree>
    <p:extLst>
      <p:ext uri="{BB962C8B-B14F-4D97-AF65-F5344CB8AC3E}">
        <p14:creationId xmlns:p14="http://schemas.microsoft.com/office/powerpoint/2010/main" val="387976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297" y="438526"/>
            <a:ext cx="9419303" cy="1280890"/>
          </a:xfrm>
        </p:spPr>
        <p:txBody>
          <a:bodyPr>
            <a:normAutofit/>
          </a:bodyPr>
          <a:lstStyle/>
          <a:p>
            <a:pPr>
              <a:tabLst>
                <a:tab pos="8918575" algn="r"/>
              </a:tabLst>
            </a:pPr>
            <a:r>
              <a:rPr lang="en-US" sz="4400" b="1" dirty="0"/>
              <a:t>Business Recommendations </a:t>
            </a:r>
            <a:r>
              <a:rPr lang="en-US" sz="4400" b="1"/>
              <a:t>2</a:t>
            </a:r>
            <a:br>
              <a:rPr lang="en-US" sz="2700"/>
            </a:br>
            <a:r>
              <a:rPr lang="en-US" sz="2700"/>
              <a:t>	S</a:t>
            </a:r>
            <a:r>
              <a:rPr lang="en-US" sz="2400"/>
              <a:t>uggested re-organized Sub-metering allocations</a:t>
            </a:r>
            <a:endParaRPr lang="en-US" sz="2400" b="1"/>
          </a:p>
        </p:txBody>
      </p:sp>
      <p:graphicFrame>
        <p:nvGraphicFramePr>
          <p:cNvPr id="4" name="Table 3">
            <a:extLst>
              <a:ext uri="{FF2B5EF4-FFF2-40B4-BE49-F238E27FC236}">
                <a16:creationId xmlns:a16="http://schemas.microsoft.com/office/drawing/2014/main" id="{8871AA0D-120B-4B11-B379-DF105B1A59F7}"/>
              </a:ext>
            </a:extLst>
          </p:cNvPr>
          <p:cNvGraphicFramePr>
            <a:graphicFrameLocks noGrp="1"/>
          </p:cNvGraphicFramePr>
          <p:nvPr>
            <p:extLst>
              <p:ext uri="{D42A27DB-BD31-4B8C-83A1-F6EECF244321}">
                <p14:modId xmlns:p14="http://schemas.microsoft.com/office/powerpoint/2010/main" val="1687751502"/>
              </p:ext>
            </p:extLst>
          </p:nvPr>
        </p:nvGraphicFramePr>
        <p:xfrm>
          <a:off x="2592925" y="2042651"/>
          <a:ext cx="7564136" cy="4438008"/>
        </p:xfrm>
        <a:graphic>
          <a:graphicData uri="http://schemas.openxmlformats.org/drawingml/2006/table">
            <a:tbl>
              <a:tblPr firstRow="1" bandRow="1">
                <a:effectLst>
                  <a:outerShdw blurRad="63500" sx="102000" sy="102000" algn="ctr" rotWithShape="0">
                    <a:prstClr val="black">
                      <a:alpha val="40000"/>
                    </a:prstClr>
                  </a:outerShdw>
                </a:effectLst>
                <a:tableStyleId>{69012ECD-51FC-41F1-AA8D-1B2483CD663E}</a:tableStyleId>
              </a:tblPr>
              <a:tblGrid>
                <a:gridCol w="2542903">
                  <a:extLst>
                    <a:ext uri="{9D8B030D-6E8A-4147-A177-3AD203B41FA5}">
                      <a16:colId xmlns:a16="http://schemas.microsoft.com/office/drawing/2014/main" val="4227821488"/>
                    </a:ext>
                  </a:extLst>
                </a:gridCol>
                <a:gridCol w="5021233">
                  <a:extLst>
                    <a:ext uri="{9D8B030D-6E8A-4147-A177-3AD203B41FA5}">
                      <a16:colId xmlns:a16="http://schemas.microsoft.com/office/drawing/2014/main" val="1513533738"/>
                    </a:ext>
                  </a:extLst>
                </a:gridCol>
              </a:tblGrid>
              <a:tr h="371522">
                <a:tc>
                  <a:txBody>
                    <a:bodyPr/>
                    <a:lstStyle/>
                    <a:p>
                      <a:r>
                        <a:rPr lang="en-US" dirty="0"/>
                        <a:t>Meter Set</a:t>
                      </a:r>
                    </a:p>
                  </a:txBody>
                  <a:tcPr>
                    <a:lnR w="12700" cap="flat" cmpd="sng" algn="ctr">
                      <a:solidFill>
                        <a:schemeClr val="accent1">
                          <a:lumMod val="20000"/>
                          <a:lumOff val="80000"/>
                        </a:schemeClr>
                      </a:solidFill>
                      <a:prstDash val="solid"/>
                      <a:round/>
                      <a:headEnd type="none" w="med" len="med"/>
                      <a:tailEnd type="none" w="med" len="med"/>
                    </a:lnR>
                  </a:tcPr>
                </a:tc>
                <a:tc>
                  <a:txBody>
                    <a:bodyPr/>
                    <a:lstStyle/>
                    <a:p>
                      <a:r>
                        <a:rPr lang="en-US" dirty="0"/>
                        <a:t>Appliances</a:t>
                      </a:r>
                    </a:p>
                  </a:txBody>
                  <a:tcPr>
                    <a:lnL w="12700" cap="flat" cmpd="sng" algn="ctr">
                      <a:solidFill>
                        <a:schemeClr val="accent1">
                          <a:lumMod val="20000"/>
                          <a:lumOff val="80000"/>
                        </a:schemeClr>
                      </a:solidFill>
                      <a:prstDash val="solid"/>
                      <a:round/>
                      <a:headEnd type="none" w="med" len="med"/>
                      <a:tailEnd type="none" w="med" len="med"/>
                    </a:lnL>
                  </a:tcPr>
                </a:tc>
                <a:extLst>
                  <a:ext uri="{0D108BD9-81ED-4DB2-BD59-A6C34878D82A}">
                    <a16:rowId xmlns:a16="http://schemas.microsoft.com/office/drawing/2014/main" val="461256185"/>
                  </a:ext>
                </a:extLst>
              </a:tr>
              <a:tr h="9288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Sub_metering_1: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3"/>
                          </a:solidFill>
                        </a:rPr>
                        <a:t>(Auto Turn-Off) </a:t>
                      </a:r>
                    </a:p>
                  </a:txBody>
                  <a:tcPr>
                    <a:lnR w="12700" cap="flat" cmpd="sng" algn="ctr">
                      <a:solidFill>
                        <a:srgbClr val="92D050"/>
                      </a:solidFill>
                      <a:prstDash val="solid"/>
                      <a:round/>
                      <a:headEnd type="none" w="med" len="med"/>
                      <a:tailEnd type="none" w="med" len="med"/>
                    </a:lnR>
                    <a:solidFill>
                      <a:schemeClr val="bg1"/>
                    </a:solidFill>
                  </a:tcPr>
                </a:tc>
                <a:tc>
                  <a:txBody>
                    <a:bodyPr/>
                    <a:lstStyle/>
                    <a:p>
                      <a:r>
                        <a:rPr lang="en-US" dirty="0"/>
                        <a:t>Light, oven, microwave</a:t>
                      </a:r>
                    </a:p>
                    <a:p>
                      <a:r>
                        <a:rPr lang="en-US" b="1" dirty="0">
                          <a:solidFill>
                            <a:schemeClr val="accent3"/>
                          </a:solidFill>
                        </a:rPr>
                        <a:t>Turn off automatically  when nobody is around</a:t>
                      </a:r>
                      <a:endParaRPr lang="en-US" dirty="0"/>
                    </a:p>
                  </a:txBody>
                  <a:tcPr>
                    <a:lnL w="12700" cap="flat" cmpd="sng" algn="ctr">
                      <a:solidFill>
                        <a:srgbClr val="92D050"/>
                      </a:solidFill>
                      <a:prstDash val="solid"/>
                      <a:round/>
                      <a:headEnd type="none" w="med" len="med"/>
                      <a:tailEnd type="none" w="med" len="med"/>
                    </a:lnL>
                    <a:solidFill>
                      <a:schemeClr val="bg1"/>
                    </a:solidFill>
                  </a:tcPr>
                </a:tc>
                <a:extLst>
                  <a:ext uri="{0D108BD9-81ED-4DB2-BD59-A6C34878D82A}">
                    <a16:rowId xmlns:a16="http://schemas.microsoft.com/office/drawing/2014/main" val="130788729"/>
                  </a:ext>
                </a:extLst>
              </a:tr>
              <a:tr h="704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Sub_metering_2: </a:t>
                      </a:r>
                      <a:endParaRPr lang="en-US" b="1" dirty="0">
                        <a:solidFill>
                          <a:schemeClr val="accent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3"/>
                          </a:solidFill>
                        </a:rPr>
                        <a:t>(Need-Based) </a:t>
                      </a:r>
                    </a:p>
                  </a:txBody>
                  <a:tcPr>
                    <a:lnR w="12700" cap="flat" cmpd="sng" algn="ctr">
                      <a:solidFill>
                        <a:srgbClr val="92D050"/>
                      </a:solidFill>
                      <a:prstDash val="solid"/>
                      <a:round/>
                      <a:headEnd type="none" w="med" len="med"/>
                      <a:tailEnd type="none" w="med" len="med"/>
                    </a:lnR>
                    <a:solidFill>
                      <a:schemeClr val="bg1"/>
                    </a:solidFill>
                  </a:tcPr>
                </a:tc>
                <a:tc>
                  <a:txBody>
                    <a:bodyPr/>
                    <a:lstStyle/>
                    <a:p>
                      <a:r>
                        <a:rPr lang="en-US" dirty="0"/>
                        <a:t>Washing machine, drier, and dishwasher</a:t>
                      </a:r>
                    </a:p>
                    <a:p>
                      <a:r>
                        <a:rPr lang="en-US" b="1" dirty="0">
                          <a:solidFill>
                            <a:schemeClr val="accent3"/>
                          </a:solidFill>
                        </a:rPr>
                        <a:t>(Can work when nobody is around) </a:t>
                      </a:r>
                    </a:p>
                  </a:txBody>
                  <a:tcPr>
                    <a:lnL w="12700" cap="flat" cmpd="sng" algn="ctr">
                      <a:solidFill>
                        <a:srgbClr val="92D050"/>
                      </a:solidFill>
                      <a:prstDash val="solid"/>
                      <a:round/>
                      <a:headEnd type="none" w="med" len="med"/>
                      <a:tailEnd type="none" w="med" len="med"/>
                    </a:lnL>
                    <a:solidFill>
                      <a:schemeClr val="bg1"/>
                    </a:solidFill>
                  </a:tcPr>
                </a:tc>
                <a:extLst>
                  <a:ext uri="{0D108BD9-81ED-4DB2-BD59-A6C34878D82A}">
                    <a16:rowId xmlns:a16="http://schemas.microsoft.com/office/drawing/2014/main" val="148827948"/>
                  </a:ext>
                </a:extLst>
              </a:tr>
              <a:tr h="755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Sub_metering_3: </a:t>
                      </a:r>
                      <a:endParaRPr lang="en-US" b="1">
                        <a:solidFill>
                          <a:schemeClr val="accent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rPr>
                        <a:t>(High Consumption) </a:t>
                      </a:r>
                    </a:p>
                  </a:txBody>
                  <a:tcPr>
                    <a:lnR w="12700" cap="flat" cmpd="sng" algn="ctr">
                      <a:solidFill>
                        <a:srgbClr val="92D050"/>
                      </a:solidFill>
                      <a:prstDash val="solid"/>
                      <a:round/>
                      <a:headEnd type="none" w="med" len="med"/>
                      <a:tailEnd type="none" w="med" len="med"/>
                    </a:lnR>
                    <a:solidFill>
                      <a:schemeClr val="bg1"/>
                    </a:solidFill>
                  </a:tcPr>
                </a:tc>
                <a:tc>
                  <a:txBody>
                    <a:bodyPr/>
                    <a:lstStyle/>
                    <a:p>
                      <a:r>
                        <a:rPr lang="en-US"/>
                        <a:t>Water-heater</a:t>
                      </a:r>
                    </a:p>
                    <a:p>
                      <a:r>
                        <a:rPr lang="en-US" b="1">
                          <a:solidFill>
                            <a:schemeClr val="accent3"/>
                          </a:solidFill>
                        </a:rPr>
                        <a:t>(higher consumption in kwh)</a:t>
                      </a:r>
                    </a:p>
                  </a:txBody>
                  <a:tcPr>
                    <a:lnL w="12700" cap="flat" cmpd="sng" algn="ctr">
                      <a:solidFill>
                        <a:srgbClr val="92D050"/>
                      </a:solidFill>
                      <a:prstDash val="solid"/>
                      <a:round/>
                      <a:headEnd type="none" w="med" len="med"/>
                      <a:tailEnd type="none" w="med" len="med"/>
                    </a:lnL>
                    <a:solidFill>
                      <a:schemeClr val="bg1"/>
                    </a:solidFill>
                  </a:tcPr>
                </a:tc>
                <a:extLst>
                  <a:ext uri="{0D108BD9-81ED-4DB2-BD59-A6C34878D82A}">
                    <a16:rowId xmlns:a16="http://schemas.microsoft.com/office/drawing/2014/main" val="4189989129"/>
                  </a:ext>
                </a:extLst>
              </a:tr>
              <a:tr h="7490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*Sub_metering_4: </a:t>
                      </a:r>
                      <a:endParaRPr lang="en-US" b="1">
                        <a:solidFill>
                          <a:schemeClr val="accent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rPr>
                        <a:t>(High Consumption) </a:t>
                      </a:r>
                      <a:endParaRPr lang="en-US"/>
                    </a:p>
                  </a:txBody>
                  <a:tcPr>
                    <a:lnR w="12700" cap="flat" cmpd="sng" algn="ctr">
                      <a:solidFill>
                        <a:srgbClr val="92D050"/>
                      </a:solidFill>
                      <a:prstDash val="solid"/>
                      <a:round/>
                      <a:headEnd type="none" w="med" len="med"/>
                      <a:tailEnd type="none" w="med" len="med"/>
                    </a:lnR>
                    <a:solidFill>
                      <a:schemeClr val="bg1"/>
                    </a:solidFill>
                  </a:tcPr>
                </a:tc>
                <a:tc>
                  <a:txBody>
                    <a:bodyPr/>
                    <a:lstStyle/>
                    <a:p>
                      <a:r>
                        <a:rPr lang="en-US"/>
                        <a:t>Air-conditioner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rPr>
                        <a:t>(higher consumption in kwh)</a:t>
                      </a:r>
                    </a:p>
                  </a:txBody>
                  <a:tcPr>
                    <a:lnL w="12700" cap="flat" cmpd="sng" algn="ctr">
                      <a:solidFill>
                        <a:srgbClr val="92D050"/>
                      </a:solidFill>
                      <a:prstDash val="solid"/>
                      <a:round/>
                      <a:headEnd type="none" w="med" len="med"/>
                      <a:tailEnd type="none" w="med" len="med"/>
                    </a:lnL>
                    <a:solidFill>
                      <a:schemeClr val="bg1"/>
                    </a:solidFill>
                  </a:tcPr>
                </a:tc>
                <a:extLst>
                  <a:ext uri="{0D108BD9-81ED-4DB2-BD59-A6C34878D82A}">
                    <a16:rowId xmlns:a16="http://schemas.microsoft.com/office/drawing/2014/main" val="871105341"/>
                  </a:ext>
                </a:extLst>
              </a:tr>
              <a:tr h="9288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*Sub_metering_5: </a:t>
                      </a:r>
                      <a:endParaRPr lang="en-US" b="1" dirty="0">
                        <a:solidFill>
                          <a:schemeClr val="accent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3"/>
                          </a:solidFill>
                        </a:rPr>
                        <a:t>(Vacation Mode)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R w="12700" cap="flat" cmpd="sng" algn="ctr">
                      <a:solidFill>
                        <a:srgbClr val="92D050"/>
                      </a:solidFill>
                      <a:prstDash val="solid"/>
                      <a:round/>
                      <a:headEnd type="none" w="med" len="med"/>
                      <a:tailEnd type="none" w="med" len="med"/>
                    </a:lnR>
                    <a:solidFill>
                      <a:schemeClr val="bg1"/>
                    </a:solidFill>
                  </a:tcPr>
                </a:tc>
                <a:tc>
                  <a:txBody>
                    <a:bodyPr/>
                    <a:lstStyle/>
                    <a:p>
                      <a:r>
                        <a:rPr lang="en-US" dirty="0"/>
                        <a:t>Refrigerator</a:t>
                      </a:r>
                    </a:p>
                    <a:p>
                      <a:r>
                        <a:rPr lang="en-US" b="1" dirty="0">
                          <a:solidFill>
                            <a:schemeClr val="accent3"/>
                          </a:solidFill>
                        </a:rPr>
                        <a:t>(the only working appliance when nobody is home for a short period) </a:t>
                      </a:r>
                    </a:p>
                  </a:txBody>
                  <a:tcPr>
                    <a:lnL w="12700" cap="flat" cmpd="sng" algn="ctr">
                      <a:solidFill>
                        <a:srgbClr val="92D050"/>
                      </a:solidFill>
                      <a:prstDash val="solid"/>
                      <a:round/>
                      <a:headEnd type="none" w="med" len="med"/>
                      <a:tailEnd type="none" w="med" len="med"/>
                    </a:lnL>
                    <a:solidFill>
                      <a:schemeClr val="bg1"/>
                    </a:solidFill>
                  </a:tcPr>
                </a:tc>
                <a:extLst>
                  <a:ext uri="{0D108BD9-81ED-4DB2-BD59-A6C34878D82A}">
                    <a16:rowId xmlns:a16="http://schemas.microsoft.com/office/drawing/2014/main" val="3311361016"/>
                  </a:ext>
                </a:extLst>
              </a:tr>
            </a:tbl>
          </a:graphicData>
        </a:graphic>
      </p:graphicFrame>
    </p:spTree>
    <p:extLst>
      <p:ext uri="{BB962C8B-B14F-4D97-AF65-F5344CB8AC3E}">
        <p14:creationId xmlns:p14="http://schemas.microsoft.com/office/powerpoint/2010/main" val="191671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B4A8-2C6E-4369-B60B-798500D30A1F}"/>
              </a:ext>
            </a:extLst>
          </p:cNvPr>
          <p:cNvSpPr>
            <a:spLocks noGrp="1"/>
          </p:cNvSpPr>
          <p:nvPr>
            <p:ph type="title"/>
          </p:nvPr>
        </p:nvSpPr>
        <p:spPr/>
        <p:txBody>
          <a:bodyPr>
            <a:normAutofit/>
          </a:bodyPr>
          <a:lstStyle/>
          <a:p>
            <a:r>
              <a:rPr lang="en-US" sz="4400" b="1" dirty="0"/>
              <a:t>Lesson Learned </a:t>
            </a:r>
          </a:p>
        </p:txBody>
      </p:sp>
      <p:sp>
        <p:nvSpPr>
          <p:cNvPr id="3" name="Content Placeholder 2">
            <a:extLst>
              <a:ext uri="{FF2B5EF4-FFF2-40B4-BE49-F238E27FC236}">
                <a16:creationId xmlns:a16="http://schemas.microsoft.com/office/drawing/2014/main" id="{D236DD7A-6489-44D5-9DC3-1FFC5F6F9F1D}"/>
              </a:ext>
            </a:extLst>
          </p:cNvPr>
          <p:cNvSpPr>
            <a:spLocks noGrp="1"/>
          </p:cNvSpPr>
          <p:nvPr>
            <p:ph idx="1"/>
          </p:nvPr>
        </p:nvSpPr>
        <p:spPr>
          <a:xfrm>
            <a:off x="1767840" y="2133600"/>
            <a:ext cx="9736772" cy="3777622"/>
          </a:xfrm>
        </p:spPr>
        <p:txBody>
          <a:bodyPr/>
          <a:lstStyle/>
          <a:p>
            <a:r>
              <a:rPr lang="en-US" dirty="0"/>
              <a:t>Subset the original dataset to meaningful time periods</a:t>
            </a:r>
          </a:p>
          <a:p>
            <a:r>
              <a:rPr lang="en-US" dirty="0"/>
              <a:t>Adjust granularity in order to reach the best visualization by ‘</a:t>
            </a:r>
            <a:r>
              <a:rPr lang="en-US" dirty="0" err="1"/>
              <a:t>Plotly</a:t>
            </a:r>
            <a:r>
              <a:rPr lang="en-US" dirty="0"/>
              <a:t>’ package</a:t>
            </a:r>
          </a:p>
          <a:p>
            <a:r>
              <a:rPr lang="en-US" dirty="0"/>
              <a:t>Apply Time Series(</a:t>
            </a:r>
            <a:r>
              <a:rPr lang="en-US" b="1" dirty="0" err="1"/>
              <a:t>ts</a:t>
            </a:r>
            <a:r>
              <a:rPr lang="en-US" dirty="0"/>
              <a:t>) to analyze data by different frequencies/time intervals  </a:t>
            </a:r>
          </a:p>
          <a:p>
            <a:r>
              <a:rPr lang="en-US" dirty="0"/>
              <a:t>Use Linear Regression Model(</a:t>
            </a:r>
            <a:r>
              <a:rPr lang="en-US" b="1" dirty="0" err="1"/>
              <a:t>tslm</a:t>
            </a:r>
            <a:r>
              <a:rPr lang="en-US" b="1" dirty="0"/>
              <a:t>)</a:t>
            </a:r>
            <a:r>
              <a:rPr lang="en-US" dirty="0"/>
              <a:t> to forecast the ahead N time periods</a:t>
            </a:r>
          </a:p>
          <a:p>
            <a:r>
              <a:rPr lang="en-US" dirty="0"/>
              <a:t>Decompose a seasonal Time Series to three sections: trend, seasonal and random</a:t>
            </a:r>
          </a:p>
          <a:p>
            <a:r>
              <a:rPr lang="en-US" dirty="0"/>
              <a:t>Holt Winters simple exponential smoothing made the scale of seasonal factor to a very small number by removing the seasonal component from the original dataset. Meanwhile to set the alpha &amp; gamma value to False in order to put less weight on the most recent data</a:t>
            </a:r>
          </a:p>
          <a:p>
            <a:r>
              <a:rPr lang="en-US" dirty="0"/>
              <a:t>Ho</a:t>
            </a:r>
            <a:r>
              <a:rPr lang="en-US" altLang="zh-CN" dirty="0"/>
              <a:t>l</a:t>
            </a:r>
            <a:r>
              <a:rPr lang="en-US" dirty="0"/>
              <a:t>t Winters Model do not include the preceding years, weeks and days</a:t>
            </a:r>
          </a:p>
          <a:p>
            <a:endParaRPr lang="en-US" dirty="0"/>
          </a:p>
          <a:p>
            <a:endParaRPr lang="en-US" dirty="0"/>
          </a:p>
        </p:txBody>
      </p:sp>
    </p:spTree>
    <p:extLst>
      <p:ext uri="{BB962C8B-B14F-4D97-AF65-F5344CB8AC3E}">
        <p14:creationId xmlns:p14="http://schemas.microsoft.com/office/powerpoint/2010/main" val="27727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16C289-39CF-46C6-8F42-78F2602729C8}"/>
              </a:ext>
            </a:extLst>
          </p:cNvPr>
          <p:cNvSpPr>
            <a:spLocks noGrp="1"/>
          </p:cNvSpPr>
          <p:nvPr>
            <p:ph type="title"/>
          </p:nvPr>
        </p:nvSpPr>
        <p:spPr>
          <a:xfrm>
            <a:off x="1723401" y="617909"/>
            <a:ext cx="9744700" cy="1143608"/>
          </a:xfrm>
        </p:spPr>
        <p:txBody>
          <a:bodyPr/>
          <a:lstStyle/>
          <a:p>
            <a:r>
              <a:rPr lang="en-US" b="1"/>
              <a:t>Power Consumption on January 9</a:t>
            </a:r>
            <a:r>
              <a:rPr lang="en-US" b="1" baseline="30000"/>
              <a:t>th</a:t>
            </a:r>
            <a:r>
              <a:rPr lang="en-US" b="1"/>
              <a:t>, 2008</a:t>
            </a:r>
          </a:p>
        </p:txBody>
      </p:sp>
      <p:pic>
        <p:nvPicPr>
          <p:cNvPr id="9" name="Content Placeholder 3">
            <a:extLst>
              <a:ext uri="{FF2B5EF4-FFF2-40B4-BE49-F238E27FC236}">
                <a16:creationId xmlns:a16="http://schemas.microsoft.com/office/drawing/2014/main" id="{F6291B9B-F4EE-43E1-9C4D-7CF6ED6AC488}"/>
              </a:ext>
            </a:extLst>
          </p:cNvPr>
          <p:cNvPicPr>
            <a:picLocks noChangeAspect="1"/>
          </p:cNvPicPr>
          <p:nvPr/>
        </p:nvPicPr>
        <p:blipFill rotWithShape="1">
          <a:blip r:embed="rId2"/>
          <a:srcRect r="1401"/>
          <a:stretch/>
        </p:blipFill>
        <p:spPr>
          <a:xfrm>
            <a:off x="1198907" y="1973864"/>
            <a:ext cx="5363818" cy="4265619"/>
          </a:xfrm>
          <a:prstGeom prst="rect">
            <a:avLst/>
          </a:prstGeom>
          <a:effectLst>
            <a:outerShdw blurRad="50800" dist="38100" dir="2700000" algn="tl" rotWithShape="0">
              <a:prstClr val="black">
                <a:alpha val="40000"/>
              </a:prstClr>
            </a:outerShdw>
          </a:effectLst>
        </p:spPr>
      </p:pic>
      <p:sp>
        <p:nvSpPr>
          <p:cNvPr id="10" name="Content Placeholder 8">
            <a:extLst>
              <a:ext uri="{FF2B5EF4-FFF2-40B4-BE49-F238E27FC236}">
                <a16:creationId xmlns:a16="http://schemas.microsoft.com/office/drawing/2014/main" id="{E703EAE1-4294-44CE-A521-3C26A06484D4}"/>
              </a:ext>
            </a:extLst>
          </p:cNvPr>
          <p:cNvSpPr txBox="1">
            <a:spLocks/>
          </p:cNvSpPr>
          <p:nvPr/>
        </p:nvSpPr>
        <p:spPr>
          <a:xfrm>
            <a:off x="6638925" y="2214694"/>
            <a:ext cx="5105400" cy="4265619"/>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10 minutes interval &amp; plot every 3 hours </a:t>
            </a:r>
          </a:p>
          <a:p>
            <a:r>
              <a:rPr lang="en-US"/>
              <a:t>Kitchen Rush Hour from 17:30-18:30 and reached to 38 watt-hours</a:t>
            </a:r>
          </a:p>
          <a:p>
            <a:r>
              <a:rPr lang="en-US"/>
              <a:t>Laundry Room power usage was evenly distributed throughout the day</a:t>
            </a:r>
          </a:p>
          <a:p>
            <a:r>
              <a:rPr lang="en-US"/>
              <a:t>High Water Heater &amp; AC hours ( 6:00am-3:00pm and 9:00pm and thereafter) and reached to a max of 18-19 watt-hours</a:t>
            </a:r>
          </a:p>
          <a:p>
            <a:endParaRPr lang="en-US"/>
          </a:p>
          <a:p>
            <a:endParaRPr lang="en-US"/>
          </a:p>
          <a:p>
            <a:endParaRPr lang="en-US"/>
          </a:p>
          <a:p>
            <a:endParaRPr lang="en-US"/>
          </a:p>
          <a:p>
            <a:endParaRPr lang="en-US"/>
          </a:p>
          <a:p>
            <a:pPr marL="0" indent="0">
              <a:buFont typeface="Wingdings 3" charset="2"/>
              <a:buNone/>
            </a:pPr>
            <a:endParaRPr lang="en-US"/>
          </a:p>
        </p:txBody>
      </p:sp>
    </p:spTree>
    <p:extLst>
      <p:ext uri="{BB962C8B-B14F-4D97-AF65-F5344CB8AC3E}">
        <p14:creationId xmlns:p14="http://schemas.microsoft.com/office/powerpoint/2010/main" val="173163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8746-E14B-4418-971D-AB7F1AFBC504}"/>
              </a:ext>
            </a:extLst>
          </p:cNvPr>
          <p:cNvSpPr>
            <a:spLocks noGrp="1"/>
          </p:cNvSpPr>
          <p:nvPr>
            <p:ph type="title"/>
          </p:nvPr>
        </p:nvSpPr>
        <p:spPr>
          <a:xfrm>
            <a:off x="913775" y="618518"/>
            <a:ext cx="10364451" cy="1276958"/>
          </a:xfrm>
        </p:spPr>
        <p:txBody>
          <a:bodyPr>
            <a:normAutofit/>
          </a:bodyPr>
          <a:lstStyle/>
          <a:p>
            <a:pPr algn="ctr"/>
            <a:r>
              <a:rPr lang="en-US" b="1"/>
              <a:t>Power Consumption of Summer 2008</a:t>
            </a:r>
            <a:endParaRPr lang="en-US" sz="2700" b="1"/>
          </a:p>
        </p:txBody>
      </p:sp>
      <p:sp>
        <p:nvSpPr>
          <p:cNvPr id="3" name="Content Placeholder 3">
            <a:extLst>
              <a:ext uri="{FF2B5EF4-FFF2-40B4-BE49-F238E27FC236}">
                <a16:creationId xmlns:a16="http://schemas.microsoft.com/office/drawing/2014/main" id="{96AF89F4-DDCA-4819-B86A-6FC9E7D0D8AE}"/>
              </a:ext>
            </a:extLst>
          </p:cNvPr>
          <p:cNvSpPr txBox="1">
            <a:spLocks/>
          </p:cNvSpPr>
          <p:nvPr/>
        </p:nvSpPr>
        <p:spPr>
          <a:xfrm>
            <a:off x="6442743" y="2379306"/>
            <a:ext cx="5083729" cy="370425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Data collected from June to September 2008</a:t>
            </a:r>
          </a:p>
          <a:p>
            <a:r>
              <a:rPr lang="en-US"/>
              <a:t>Spectacular volume &amp; non-stop of Water Heater &amp; AC consumption in Summer!</a:t>
            </a:r>
          </a:p>
          <a:p>
            <a:r>
              <a:rPr lang="en-US"/>
              <a:t>People tended to use more power in the Laundry room too due to the Summer</a:t>
            </a:r>
          </a:p>
          <a:p>
            <a:r>
              <a:rPr lang="en-US"/>
              <a:t>Kitchen Room remained the same throughout summer ( below 40 watt-hours)</a:t>
            </a:r>
          </a:p>
          <a:p>
            <a:r>
              <a:rPr lang="en-US"/>
              <a:t>Vacation period: in August (all 3 sub-meters were all low) </a:t>
            </a:r>
          </a:p>
          <a:p>
            <a:endParaRPr lang="en-US"/>
          </a:p>
          <a:p>
            <a:endParaRPr lang="en-US"/>
          </a:p>
          <a:p>
            <a:endParaRPr lang="en-US"/>
          </a:p>
        </p:txBody>
      </p:sp>
      <p:pic>
        <p:nvPicPr>
          <p:cNvPr id="4" name="Content Placeholder 12">
            <a:extLst>
              <a:ext uri="{FF2B5EF4-FFF2-40B4-BE49-F238E27FC236}">
                <a16:creationId xmlns:a16="http://schemas.microsoft.com/office/drawing/2014/main" id="{2A478C2C-B606-459C-A41F-27BC2666A54F}"/>
              </a:ext>
            </a:extLst>
          </p:cNvPr>
          <p:cNvPicPr>
            <a:picLocks noChangeAspect="1"/>
          </p:cNvPicPr>
          <p:nvPr/>
        </p:nvPicPr>
        <p:blipFill>
          <a:blip r:embed="rId2"/>
          <a:stretch>
            <a:fillRect/>
          </a:stretch>
        </p:blipFill>
        <p:spPr>
          <a:xfrm>
            <a:off x="914400" y="2298200"/>
            <a:ext cx="5105400" cy="358008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6365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3BB5296-F634-49B1-B7DC-373554B845F6}"/>
              </a:ext>
            </a:extLst>
          </p:cNvPr>
          <p:cNvSpPr>
            <a:spLocks noGrp="1"/>
          </p:cNvSpPr>
          <p:nvPr>
            <p:ph type="title"/>
          </p:nvPr>
        </p:nvSpPr>
        <p:spPr>
          <a:xfrm>
            <a:off x="2152025" y="637568"/>
            <a:ext cx="8287375" cy="1124558"/>
          </a:xfrm>
        </p:spPr>
        <p:txBody>
          <a:bodyPr>
            <a:normAutofit fontScale="90000"/>
          </a:bodyPr>
          <a:lstStyle/>
          <a:p>
            <a:r>
              <a:rPr lang="en-US" b="1"/>
              <a:t>Power Consumption of Week 2, 2008</a:t>
            </a:r>
            <a:br>
              <a:rPr lang="en-US" b="1"/>
            </a:br>
            <a:r>
              <a:rPr lang="en-US" b="1"/>
              <a:t>                                                       </a:t>
            </a:r>
            <a:endParaRPr lang="en-US" sz="2400"/>
          </a:p>
        </p:txBody>
      </p:sp>
      <p:sp>
        <p:nvSpPr>
          <p:cNvPr id="14" name="Content Placeholder 11">
            <a:extLst>
              <a:ext uri="{FF2B5EF4-FFF2-40B4-BE49-F238E27FC236}">
                <a16:creationId xmlns:a16="http://schemas.microsoft.com/office/drawing/2014/main" id="{5D39595D-CC1B-48E5-9E9F-B5ED63D8BF67}"/>
              </a:ext>
            </a:extLst>
          </p:cNvPr>
          <p:cNvSpPr txBox="1">
            <a:spLocks/>
          </p:cNvSpPr>
          <p:nvPr/>
        </p:nvSpPr>
        <p:spPr>
          <a:xfrm>
            <a:off x="6515100" y="2443292"/>
            <a:ext cx="5105400" cy="400015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30 minutes interval &amp; plot for a week</a:t>
            </a:r>
          </a:p>
          <a:p>
            <a:r>
              <a:rPr lang="en-US"/>
              <a:t>Kitchen power usage was normally distributed every day and reached to 38-39 watt-hours, except for Jan 14</a:t>
            </a:r>
            <a:r>
              <a:rPr lang="en-US" baseline="30000"/>
              <a:t>th</a:t>
            </a:r>
            <a:r>
              <a:rPr lang="en-US"/>
              <a:t> </a:t>
            </a:r>
          </a:p>
          <a:p>
            <a:r>
              <a:rPr lang="en-US"/>
              <a:t>Laundry Room power usage was evenly distributed throughout the day, with two exceptions ( Jan 8</a:t>
            </a:r>
            <a:r>
              <a:rPr lang="en-US" baseline="30000"/>
              <a:t>th</a:t>
            </a:r>
            <a:r>
              <a:rPr lang="en-US"/>
              <a:t> &amp; Jan 12</a:t>
            </a:r>
            <a:r>
              <a:rPr lang="en-US" baseline="30000"/>
              <a:t>th</a:t>
            </a:r>
            <a:r>
              <a:rPr lang="en-US"/>
              <a:t> )</a:t>
            </a:r>
          </a:p>
          <a:p>
            <a:r>
              <a:rPr lang="en-US"/>
              <a:t>Water Heater &amp; AC power consumption were evenly distributed throughout the week</a:t>
            </a:r>
          </a:p>
          <a:p>
            <a:endParaRPr lang="en-US"/>
          </a:p>
        </p:txBody>
      </p:sp>
      <p:pic>
        <p:nvPicPr>
          <p:cNvPr id="15" name="Content Placeholder 23">
            <a:extLst>
              <a:ext uri="{FF2B5EF4-FFF2-40B4-BE49-F238E27FC236}">
                <a16:creationId xmlns:a16="http://schemas.microsoft.com/office/drawing/2014/main" id="{5FA0673E-100D-423D-AB86-920C79F927C2}"/>
              </a:ext>
            </a:extLst>
          </p:cNvPr>
          <p:cNvPicPr>
            <a:picLocks noChangeAspect="1"/>
          </p:cNvPicPr>
          <p:nvPr/>
        </p:nvPicPr>
        <p:blipFill>
          <a:blip r:embed="rId2"/>
          <a:stretch>
            <a:fillRect/>
          </a:stretch>
        </p:blipFill>
        <p:spPr>
          <a:xfrm>
            <a:off x="1082296" y="2155426"/>
            <a:ext cx="5105400" cy="387239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2505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785D-7CF6-4E0C-9AF4-98FC3CAD2FE1}"/>
              </a:ext>
            </a:extLst>
          </p:cNvPr>
          <p:cNvSpPr>
            <a:spLocks noGrp="1"/>
          </p:cNvSpPr>
          <p:nvPr>
            <p:ph type="title"/>
          </p:nvPr>
        </p:nvSpPr>
        <p:spPr/>
        <p:txBody>
          <a:bodyPr/>
          <a:lstStyle/>
          <a:p>
            <a:r>
              <a:rPr lang="en-US" b="1" dirty="0"/>
              <a:t>Sub Meter Set Mapping</a:t>
            </a:r>
            <a:endParaRPr lang="en-US" dirty="0"/>
          </a:p>
        </p:txBody>
      </p:sp>
      <p:graphicFrame>
        <p:nvGraphicFramePr>
          <p:cNvPr id="4" name="Table 4">
            <a:extLst>
              <a:ext uri="{FF2B5EF4-FFF2-40B4-BE49-F238E27FC236}">
                <a16:creationId xmlns:a16="http://schemas.microsoft.com/office/drawing/2014/main" id="{8603248B-C618-43E8-8A84-A0CEB2BC870E}"/>
              </a:ext>
            </a:extLst>
          </p:cNvPr>
          <p:cNvGraphicFramePr>
            <a:graphicFrameLocks noGrp="1"/>
          </p:cNvGraphicFramePr>
          <p:nvPr>
            <p:ph idx="1"/>
            <p:extLst>
              <p:ext uri="{D42A27DB-BD31-4B8C-83A1-F6EECF244321}">
                <p14:modId xmlns:p14="http://schemas.microsoft.com/office/powerpoint/2010/main" val="1942295839"/>
              </p:ext>
            </p:extLst>
          </p:nvPr>
        </p:nvGraphicFramePr>
        <p:xfrm>
          <a:off x="1928813" y="2353733"/>
          <a:ext cx="9228318" cy="2368732"/>
        </p:xfrm>
        <a:graphic>
          <a:graphicData uri="http://schemas.openxmlformats.org/drawingml/2006/table">
            <a:tbl>
              <a:tblPr firstRow="1" bandRow="1">
                <a:tableStyleId>{5C22544A-7EE6-4342-B048-85BDC9FD1C3A}</a:tableStyleId>
              </a:tblPr>
              <a:tblGrid>
                <a:gridCol w="2322421">
                  <a:extLst>
                    <a:ext uri="{9D8B030D-6E8A-4147-A177-3AD203B41FA5}">
                      <a16:colId xmlns:a16="http://schemas.microsoft.com/office/drawing/2014/main" val="4282671034"/>
                    </a:ext>
                  </a:extLst>
                </a:gridCol>
                <a:gridCol w="3039292">
                  <a:extLst>
                    <a:ext uri="{9D8B030D-6E8A-4147-A177-3AD203B41FA5}">
                      <a16:colId xmlns:a16="http://schemas.microsoft.com/office/drawing/2014/main" val="2813699233"/>
                    </a:ext>
                  </a:extLst>
                </a:gridCol>
                <a:gridCol w="3866605">
                  <a:extLst>
                    <a:ext uri="{9D8B030D-6E8A-4147-A177-3AD203B41FA5}">
                      <a16:colId xmlns:a16="http://schemas.microsoft.com/office/drawing/2014/main" val="106865711"/>
                    </a:ext>
                  </a:extLst>
                </a:gridCol>
              </a:tblGrid>
              <a:tr h="512266">
                <a:tc>
                  <a:txBody>
                    <a:bodyPr/>
                    <a:lstStyle/>
                    <a:p>
                      <a:pPr algn="ctr"/>
                      <a:r>
                        <a:rPr lang="en-US" dirty="0"/>
                        <a:t>Meter Set</a:t>
                      </a:r>
                    </a:p>
                  </a:txBody>
                  <a:tcPr/>
                </a:tc>
                <a:tc>
                  <a:txBody>
                    <a:bodyPr/>
                    <a:lstStyle/>
                    <a:p>
                      <a:pPr algn="ctr"/>
                      <a:r>
                        <a:rPr lang="en-US" dirty="0"/>
                        <a:t>Functional Room/Area </a:t>
                      </a:r>
                    </a:p>
                  </a:txBody>
                  <a:tcPr/>
                </a:tc>
                <a:tc>
                  <a:txBody>
                    <a:bodyPr/>
                    <a:lstStyle/>
                    <a:p>
                      <a:pPr algn="ctr"/>
                      <a:r>
                        <a:rPr lang="en-US" dirty="0"/>
                        <a:t>Appliances</a:t>
                      </a:r>
                    </a:p>
                  </a:txBody>
                  <a:tcPr/>
                </a:tc>
                <a:extLst>
                  <a:ext uri="{0D108BD9-81ED-4DB2-BD59-A6C34878D82A}">
                    <a16:rowId xmlns:a16="http://schemas.microsoft.com/office/drawing/2014/main" val="1555775480"/>
                  </a:ext>
                </a:extLst>
              </a:tr>
              <a:tr h="576306">
                <a:tc>
                  <a:txBody>
                    <a:bodyPr/>
                    <a:lstStyle/>
                    <a:p>
                      <a:pPr algn="ctr"/>
                      <a:r>
                        <a:rPr lang="en-US" b="1" dirty="0"/>
                        <a:t>Sub_metering_1</a:t>
                      </a:r>
                    </a:p>
                  </a:txBody>
                  <a:tcPr/>
                </a:tc>
                <a:tc>
                  <a:txBody>
                    <a:bodyPr/>
                    <a:lstStyle/>
                    <a:p>
                      <a:pPr algn="ctr"/>
                      <a:r>
                        <a:rPr lang="en-US" b="1" dirty="0"/>
                        <a:t>Kitchen </a:t>
                      </a:r>
                    </a:p>
                  </a:txBody>
                  <a:tcPr/>
                </a:tc>
                <a:tc>
                  <a:txBody>
                    <a:bodyPr/>
                    <a:lstStyle/>
                    <a:p>
                      <a:pPr algn="ctr"/>
                      <a:r>
                        <a:rPr lang="en-US" b="1" dirty="0"/>
                        <a:t>Dishwasher, oven, microwave</a:t>
                      </a:r>
                    </a:p>
                  </a:txBody>
                  <a:tcPr/>
                </a:tc>
                <a:extLst>
                  <a:ext uri="{0D108BD9-81ED-4DB2-BD59-A6C34878D82A}">
                    <a16:rowId xmlns:a16="http://schemas.microsoft.com/office/drawing/2014/main" val="426991198"/>
                  </a:ext>
                </a:extLst>
              </a:tr>
              <a:tr h="512266">
                <a:tc>
                  <a:txBody>
                    <a:bodyPr/>
                    <a:lstStyle/>
                    <a:p>
                      <a:pPr algn="ctr"/>
                      <a:r>
                        <a:rPr lang="en-US" b="1" dirty="0"/>
                        <a:t>Sub_metering_2</a:t>
                      </a:r>
                    </a:p>
                  </a:txBody>
                  <a:tcPr/>
                </a:tc>
                <a:tc>
                  <a:txBody>
                    <a:bodyPr/>
                    <a:lstStyle/>
                    <a:p>
                      <a:pPr algn="ctr"/>
                      <a:r>
                        <a:rPr lang="en-US" b="1" dirty="0"/>
                        <a:t>    Laundry Room </a:t>
                      </a:r>
                    </a:p>
                  </a:txBody>
                  <a:tcPr/>
                </a:tc>
                <a:tc>
                  <a:txBody>
                    <a:bodyPr/>
                    <a:lstStyle/>
                    <a:p>
                      <a:pPr algn="ctr"/>
                      <a:r>
                        <a:rPr lang="en-US" b="1" dirty="0"/>
                        <a:t>Washing machine, dryer, refrigerator and light</a:t>
                      </a:r>
                    </a:p>
                  </a:txBody>
                  <a:tcPr/>
                </a:tc>
                <a:extLst>
                  <a:ext uri="{0D108BD9-81ED-4DB2-BD59-A6C34878D82A}">
                    <a16:rowId xmlns:a16="http://schemas.microsoft.com/office/drawing/2014/main" val="3003219961"/>
                  </a:ext>
                </a:extLst>
              </a:tr>
              <a:tr h="512266">
                <a:tc>
                  <a:txBody>
                    <a:bodyPr/>
                    <a:lstStyle/>
                    <a:p>
                      <a:pPr algn="ctr"/>
                      <a:r>
                        <a:rPr lang="en-US" b="1"/>
                        <a:t>Sub_metering_3</a:t>
                      </a:r>
                    </a:p>
                  </a:txBody>
                  <a:tcPr/>
                </a:tc>
                <a:tc>
                  <a:txBody>
                    <a:bodyPr/>
                    <a:lstStyle/>
                    <a:p>
                      <a:pPr algn="ctr"/>
                      <a:r>
                        <a:rPr lang="en-US" b="1" dirty="0"/>
                        <a:t>Garage &amp; Yard</a:t>
                      </a:r>
                    </a:p>
                  </a:txBody>
                  <a:tcPr/>
                </a:tc>
                <a:tc>
                  <a:txBody>
                    <a:bodyPr/>
                    <a:lstStyle/>
                    <a:p>
                      <a:pPr algn="ctr"/>
                      <a:r>
                        <a:rPr lang="en-US" b="1" dirty="0"/>
                        <a:t>Water-heater and an air-conditioner </a:t>
                      </a:r>
                    </a:p>
                  </a:txBody>
                  <a:tcPr/>
                </a:tc>
                <a:extLst>
                  <a:ext uri="{0D108BD9-81ED-4DB2-BD59-A6C34878D82A}">
                    <a16:rowId xmlns:a16="http://schemas.microsoft.com/office/drawing/2014/main" val="2793115965"/>
                  </a:ext>
                </a:extLst>
              </a:tr>
            </a:tbl>
          </a:graphicData>
        </a:graphic>
      </p:graphicFrame>
    </p:spTree>
    <p:extLst>
      <p:ext uri="{BB962C8B-B14F-4D97-AF65-F5344CB8AC3E}">
        <p14:creationId xmlns:p14="http://schemas.microsoft.com/office/powerpoint/2010/main" val="126917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3B89F22-6B8C-4312-BF62-BAC8AD50B9D2}"/>
              </a:ext>
            </a:extLst>
          </p:cNvPr>
          <p:cNvSpPr>
            <a:spLocks noGrp="1"/>
          </p:cNvSpPr>
          <p:nvPr>
            <p:ph type="title"/>
          </p:nvPr>
        </p:nvSpPr>
        <p:spPr>
          <a:xfrm>
            <a:off x="913775" y="618517"/>
            <a:ext cx="10364451" cy="1310077"/>
          </a:xfrm>
        </p:spPr>
        <p:txBody>
          <a:bodyPr>
            <a:normAutofit/>
          </a:bodyPr>
          <a:lstStyle/>
          <a:p>
            <a:pPr algn="ctr">
              <a:tabLst>
                <a:tab pos="9144000" algn="r"/>
              </a:tabLst>
            </a:pPr>
            <a:r>
              <a:rPr lang="en-US" b="1"/>
              <a:t>Garage &amp; Yard 2007-2009 Weekly       </a:t>
            </a:r>
            <a:br>
              <a:rPr lang="en-US" b="1"/>
            </a:br>
            <a:r>
              <a:rPr lang="en-US" b="1"/>
              <a:t>	— </a:t>
            </a:r>
            <a:r>
              <a:rPr lang="en-US" sz="2800" b="1"/>
              <a:t>Monday 8:00pm</a:t>
            </a:r>
            <a:endParaRPr lang="en-US" sz="2700" b="1"/>
          </a:p>
        </p:txBody>
      </p:sp>
      <p:sp>
        <p:nvSpPr>
          <p:cNvPr id="9" name="Content Placeholder 3">
            <a:extLst>
              <a:ext uri="{FF2B5EF4-FFF2-40B4-BE49-F238E27FC236}">
                <a16:creationId xmlns:a16="http://schemas.microsoft.com/office/drawing/2014/main" id="{E8310E1C-48E8-48EC-A148-84D35ACC96EE}"/>
              </a:ext>
            </a:extLst>
          </p:cNvPr>
          <p:cNvSpPr txBox="1">
            <a:spLocks/>
          </p:cNvSpPr>
          <p:nvPr/>
        </p:nvSpPr>
        <p:spPr>
          <a:xfrm>
            <a:off x="6442743" y="2503473"/>
            <a:ext cx="5083729" cy="358008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a:p>
          <a:p>
            <a:endParaRPr lang="en-US"/>
          </a:p>
          <a:p>
            <a:endParaRPr lang="en-US"/>
          </a:p>
        </p:txBody>
      </p:sp>
      <p:pic>
        <p:nvPicPr>
          <p:cNvPr id="10" name="Picture 9" descr="A picture containing indoor, white, sitting, sink&#10;&#10;Description automatically generated">
            <a:extLst>
              <a:ext uri="{FF2B5EF4-FFF2-40B4-BE49-F238E27FC236}">
                <a16:creationId xmlns:a16="http://schemas.microsoft.com/office/drawing/2014/main" id="{D5A014EF-5250-43F4-9165-8BB85D712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163" y="1928594"/>
            <a:ext cx="2558239" cy="2714713"/>
          </a:xfrm>
          <a:prstGeom prst="rect">
            <a:avLst/>
          </a:prstGeom>
        </p:spPr>
      </p:pic>
      <p:pic>
        <p:nvPicPr>
          <p:cNvPr id="11" name="Picture 10" descr="A picture containing sitting, suitcase, table, luggage&#10;&#10;Description automatically generated">
            <a:extLst>
              <a:ext uri="{FF2B5EF4-FFF2-40B4-BE49-F238E27FC236}">
                <a16:creationId xmlns:a16="http://schemas.microsoft.com/office/drawing/2014/main" id="{C28E697F-1702-4780-8D43-375475DDF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3891" y="4058817"/>
            <a:ext cx="3058109" cy="2985795"/>
          </a:xfrm>
          <a:prstGeom prst="rect">
            <a:avLst/>
          </a:prstGeom>
        </p:spPr>
      </p:pic>
      <p:pic>
        <p:nvPicPr>
          <p:cNvPr id="12" name="Content Placeholder 16">
            <a:extLst>
              <a:ext uri="{FF2B5EF4-FFF2-40B4-BE49-F238E27FC236}">
                <a16:creationId xmlns:a16="http://schemas.microsoft.com/office/drawing/2014/main" id="{B59084FA-2C23-4C59-9F3F-1A6219671AC3}"/>
              </a:ext>
            </a:extLst>
          </p:cNvPr>
          <p:cNvPicPr>
            <a:picLocks noChangeAspect="1"/>
          </p:cNvPicPr>
          <p:nvPr/>
        </p:nvPicPr>
        <p:blipFill>
          <a:blip r:embed="rId4"/>
          <a:stretch>
            <a:fillRect/>
          </a:stretch>
        </p:blipFill>
        <p:spPr>
          <a:xfrm>
            <a:off x="822121" y="2214694"/>
            <a:ext cx="5105400" cy="35143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0778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4FA0193-5778-4E2D-9EDB-A6E69B448151}"/>
              </a:ext>
            </a:extLst>
          </p:cNvPr>
          <p:cNvSpPr>
            <a:spLocks noGrp="1"/>
          </p:cNvSpPr>
          <p:nvPr>
            <p:ph type="title"/>
          </p:nvPr>
        </p:nvSpPr>
        <p:spPr>
          <a:xfrm>
            <a:off x="913775" y="618518"/>
            <a:ext cx="10364451" cy="1227216"/>
          </a:xfrm>
        </p:spPr>
        <p:txBody>
          <a:bodyPr>
            <a:normAutofit fontScale="90000"/>
          </a:bodyPr>
          <a:lstStyle/>
          <a:p>
            <a:pPr algn="ctr">
              <a:tabLst>
                <a:tab pos="9144000" algn="r"/>
              </a:tabLst>
            </a:pPr>
            <a:r>
              <a:rPr lang="en-US" sz="4000" b="1"/>
              <a:t>Kitchen 2007-2009 Weekly</a:t>
            </a:r>
            <a:br>
              <a:rPr lang="en-US" b="1"/>
            </a:br>
            <a:r>
              <a:rPr lang="en-US" b="1"/>
              <a:t>	</a:t>
            </a:r>
            <a:r>
              <a:rPr lang="en-US" sz="3100" b="1"/>
              <a:t>— @ 8:00pm</a:t>
            </a:r>
            <a:r>
              <a:rPr lang="en-US" b="1"/>
              <a:t>                                                   </a:t>
            </a:r>
            <a:endParaRPr lang="en-US" sz="2400"/>
          </a:p>
        </p:txBody>
      </p:sp>
      <p:sp>
        <p:nvSpPr>
          <p:cNvPr id="14" name="Content Placeholder 11">
            <a:extLst>
              <a:ext uri="{FF2B5EF4-FFF2-40B4-BE49-F238E27FC236}">
                <a16:creationId xmlns:a16="http://schemas.microsoft.com/office/drawing/2014/main" id="{E156DCA4-2786-41EE-8238-839CBF8604C7}"/>
              </a:ext>
            </a:extLst>
          </p:cNvPr>
          <p:cNvSpPr txBox="1">
            <a:spLocks/>
          </p:cNvSpPr>
          <p:nvPr/>
        </p:nvSpPr>
        <p:spPr>
          <a:xfrm>
            <a:off x="6172825" y="2206408"/>
            <a:ext cx="5105400" cy="428426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Measured every Saturday @ 8:00pm for 3 consecutive years </a:t>
            </a:r>
          </a:p>
          <a:p>
            <a:r>
              <a:rPr lang="en-US"/>
              <a:t>Several local minimum time periods i.e. 2007.1-2007.4, 2008.2-2008.10, 2009.2-2009.5, and 2009.6-2009.12</a:t>
            </a:r>
          </a:p>
          <a:p>
            <a:r>
              <a:rPr lang="en-US"/>
              <a:t>Kitchen power usage reached to 38-39 watt-hours, which matched my previous findings </a:t>
            </a:r>
          </a:p>
        </p:txBody>
      </p:sp>
      <p:pic>
        <p:nvPicPr>
          <p:cNvPr id="15" name="Content Placeholder 6">
            <a:extLst>
              <a:ext uri="{FF2B5EF4-FFF2-40B4-BE49-F238E27FC236}">
                <a16:creationId xmlns:a16="http://schemas.microsoft.com/office/drawing/2014/main" id="{DCA6EC8C-FF87-48CC-A800-2A892933C3AB}"/>
              </a:ext>
            </a:extLst>
          </p:cNvPr>
          <p:cNvPicPr>
            <a:picLocks noChangeAspect="1"/>
          </p:cNvPicPr>
          <p:nvPr/>
        </p:nvPicPr>
        <p:blipFill>
          <a:blip r:embed="rId2"/>
          <a:stretch>
            <a:fillRect/>
          </a:stretch>
        </p:blipFill>
        <p:spPr>
          <a:xfrm>
            <a:off x="913149" y="2082981"/>
            <a:ext cx="5105400" cy="322074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8494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8CC469E-0F67-4F95-B06D-8B3FC37F4FE8}"/>
              </a:ext>
            </a:extLst>
          </p:cNvPr>
          <p:cNvSpPr>
            <a:spLocks noGrp="1"/>
          </p:cNvSpPr>
          <p:nvPr>
            <p:ph type="title"/>
          </p:nvPr>
        </p:nvSpPr>
        <p:spPr>
          <a:xfrm>
            <a:off x="913775" y="618517"/>
            <a:ext cx="10364451" cy="1331585"/>
          </a:xfrm>
        </p:spPr>
        <p:txBody>
          <a:bodyPr>
            <a:normAutofit/>
          </a:bodyPr>
          <a:lstStyle/>
          <a:p>
            <a:pPr algn="ctr">
              <a:tabLst>
                <a:tab pos="9144000" algn="r"/>
              </a:tabLst>
            </a:pPr>
            <a:r>
              <a:rPr lang="en-US" b="1"/>
              <a:t>Laundry Room 2007-2009 Daily</a:t>
            </a:r>
            <a:br>
              <a:rPr lang="en-US" b="1"/>
            </a:br>
            <a:r>
              <a:rPr lang="en-US" b="1"/>
              <a:t>	</a:t>
            </a:r>
            <a:r>
              <a:rPr lang="en-US" sz="2800" b="1"/>
              <a:t>— @ 8:00p</a:t>
            </a:r>
            <a:r>
              <a:rPr lang="en-US" altLang="zh-CN" sz="2800" b="1"/>
              <a:t>m</a:t>
            </a:r>
            <a:endParaRPr lang="en-US" sz="2800" b="1"/>
          </a:p>
        </p:txBody>
      </p:sp>
      <p:sp>
        <p:nvSpPr>
          <p:cNvPr id="8" name="Content Placeholder 3">
            <a:extLst>
              <a:ext uri="{FF2B5EF4-FFF2-40B4-BE49-F238E27FC236}">
                <a16:creationId xmlns:a16="http://schemas.microsoft.com/office/drawing/2014/main" id="{FA0643D1-16A6-421C-B330-DB39B6EA158E}"/>
              </a:ext>
            </a:extLst>
          </p:cNvPr>
          <p:cNvSpPr txBox="1">
            <a:spLocks/>
          </p:cNvSpPr>
          <p:nvPr/>
        </p:nvSpPr>
        <p:spPr>
          <a:xfrm>
            <a:off x="6442743" y="2373435"/>
            <a:ext cx="5083729" cy="3710124"/>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Data collected every day @ 8:00pm for 3 consecutive years </a:t>
            </a:r>
          </a:p>
          <a:p>
            <a:r>
              <a:rPr lang="en-US"/>
              <a:t>Over the years, people use laundry room between 30-40 watt-hours averagely, with two exceptions in 2008</a:t>
            </a:r>
          </a:p>
          <a:p>
            <a:endParaRPr lang="en-US"/>
          </a:p>
          <a:p>
            <a:endParaRPr lang="en-US"/>
          </a:p>
          <a:p>
            <a:endParaRPr lang="en-US"/>
          </a:p>
        </p:txBody>
      </p:sp>
      <p:pic>
        <p:nvPicPr>
          <p:cNvPr id="9" name="Content Placeholder 5">
            <a:extLst>
              <a:ext uri="{FF2B5EF4-FFF2-40B4-BE49-F238E27FC236}">
                <a16:creationId xmlns:a16="http://schemas.microsoft.com/office/drawing/2014/main" id="{3DC3C20C-4CBC-4F75-880A-4DCC30A0BE70}"/>
              </a:ext>
            </a:extLst>
          </p:cNvPr>
          <p:cNvPicPr>
            <a:picLocks noChangeAspect="1"/>
          </p:cNvPicPr>
          <p:nvPr/>
        </p:nvPicPr>
        <p:blipFill>
          <a:blip r:embed="rId2"/>
          <a:stretch>
            <a:fillRect/>
          </a:stretch>
        </p:blipFill>
        <p:spPr>
          <a:xfrm>
            <a:off x="814043" y="1950102"/>
            <a:ext cx="5105400" cy="334785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264322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3283</TotalTime>
  <Words>1380</Words>
  <Application>Microsoft Office PowerPoint</Application>
  <PresentationFormat>Widescreen</PresentationFormat>
  <Paragraphs>228</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Wisp</vt:lpstr>
      <vt:lpstr>Visualize and Analyze Energy Data</vt:lpstr>
      <vt:lpstr>Agenda</vt:lpstr>
      <vt:lpstr>Power Consumption on January 9th, 2008</vt:lpstr>
      <vt:lpstr>Power Consumption of Summer 2008</vt:lpstr>
      <vt:lpstr>Power Consumption of Week 2, 2008                                                        </vt:lpstr>
      <vt:lpstr>Sub Meter Set Mapping</vt:lpstr>
      <vt:lpstr>Garage &amp; Yard 2007-2009 Weekly         — Monday 8:00pm</vt:lpstr>
      <vt:lpstr>Kitchen 2007-2009 Weekly  — @ 8:00pm                                                   </vt:lpstr>
      <vt:lpstr>Laundry Room 2007-2009 Daily  — @ 8:00pm</vt:lpstr>
      <vt:lpstr>Linear Regression Model Forecast  — Garage &amp; Yard    (every Monday at 8:00pm)</vt:lpstr>
      <vt:lpstr>Linear Regression Model Forecast  — Kitchen    (every Saturday at 8:00pm)</vt:lpstr>
      <vt:lpstr>Linear Regression Model Forecast  —  Laundry Room   (Daily at 8:00pm)</vt:lpstr>
      <vt:lpstr>Decomposing a Seasonal Time Series   — Garage &amp; Yard (every Monday at 8:00pm)</vt:lpstr>
      <vt:lpstr>Kitchen(every Saturday at 8:00pm)</vt:lpstr>
      <vt:lpstr>Comparison of summary statistics for the seasonal, trend and remainder components from each decomposed object</vt:lpstr>
      <vt:lpstr>Holt-Winters Exponential Smoothing &amp; Forecast  —  Garage &amp; Yard    (every Monday at 8:00pm)                          </vt:lpstr>
      <vt:lpstr>Kitchen (every Saturday at 8:00pm)</vt:lpstr>
      <vt:lpstr>Any useful correlations or predictions you can glean from the data? </vt:lpstr>
      <vt:lpstr>A summary statement that addresses the goal of this project. Has the goal been met? </vt:lpstr>
      <vt:lpstr>Business Recommendations 1  </vt:lpstr>
      <vt:lpstr>Business Recommendations 2  Suggested re-organized Sub-metering allocations</vt:lpstr>
      <vt:lpstr>Lesson Learned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Visualize and Analyze Energy Data</dc:title>
  <dc:creator>Mingji Lou</dc:creator>
  <cp:lastModifiedBy>Mingji Lou</cp:lastModifiedBy>
  <cp:revision>69</cp:revision>
  <dcterms:created xsi:type="dcterms:W3CDTF">2019-09-27T20:39:35Z</dcterms:created>
  <dcterms:modified xsi:type="dcterms:W3CDTF">2019-10-03T04:26:36Z</dcterms:modified>
</cp:coreProperties>
</file>