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996" r:id="rId2"/>
    <p:sldId id="944" r:id="rId3"/>
    <p:sldId id="1324" r:id="rId4"/>
    <p:sldId id="1326" r:id="rId5"/>
    <p:sldId id="1327" r:id="rId6"/>
    <p:sldId id="1328" r:id="rId7"/>
    <p:sldId id="1329" r:id="rId8"/>
    <p:sldId id="1330" r:id="rId9"/>
    <p:sldId id="1321" r:id="rId10"/>
    <p:sldId id="1331" r:id="rId11"/>
    <p:sldId id="1332" r:id="rId12"/>
    <p:sldId id="1333" r:id="rId13"/>
    <p:sldId id="1334" r:id="rId14"/>
    <p:sldId id="1335" r:id="rId15"/>
    <p:sldId id="1336" r:id="rId16"/>
    <p:sldId id="1337" r:id="rId17"/>
    <p:sldId id="1338" r:id="rId18"/>
    <p:sldId id="1339" r:id="rId19"/>
    <p:sldId id="733" r:id="rId20"/>
  </p:sldIdLst>
  <p:sldSz cx="12192000" cy="6858000"/>
  <p:notesSz cx="6807200" cy="99393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orient="horz" pos="2750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20"/>
    <a:srgbClr val="FF9933"/>
    <a:srgbClr val="0000FF"/>
    <a:srgbClr val="66FF66"/>
    <a:srgbClr val="BFBFBF"/>
    <a:srgbClr val="FF9900"/>
    <a:srgbClr val="000000"/>
    <a:srgbClr val="31EF3A"/>
    <a:srgbClr val="FFC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8408" autoAdjust="0"/>
  </p:normalViewPr>
  <p:slideViewPr>
    <p:cSldViewPr>
      <p:cViewPr varScale="1">
        <p:scale>
          <a:sx n="110" d="100"/>
          <a:sy n="110" d="100"/>
        </p:scale>
        <p:origin x="858" y="90"/>
      </p:cViewPr>
      <p:guideLst>
        <p:guide orient="horz" pos="4020"/>
        <p:guide orient="horz" pos="2750"/>
        <p:guide pos="7469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42" y="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6492"/>
          </a:xfrm>
          <a:prstGeom prst="rect">
            <a:avLst/>
          </a:prstGeom>
        </p:spPr>
        <p:txBody>
          <a:bodyPr vert="horz" wrap="square" lIns="91101" tIns="45550" rIns="91101" bIns="4555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40" y="0"/>
            <a:ext cx="2949786" cy="496492"/>
          </a:xfrm>
          <a:prstGeom prst="rect">
            <a:avLst/>
          </a:prstGeom>
        </p:spPr>
        <p:txBody>
          <a:bodyPr vert="horz" wrap="square" lIns="91101" tIns="45550" rIns="91101" bIns="4555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5729669-00B8-49FF-8720-89147AADF12D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41261"/>
            <a:ext cx="2949786" cy="496492"/>
          </a:xfrm>
          <a:prstGeom prst="rect">
            <a:avLst/>
          </a:prstGeom>
        </p:spPr>
        <p:txBody>
          <a:bodyPr vert="horz" wrap="square" lIns="91101" tIns="45550" rIns="91101" bIns="4555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40" y="9441261"/>
            <a:ext cx="2949786" cy="496492"/>
          </a:xfrm>
          <a:prstGeom prst="rect">
            <a:avLst/>
          </a:prstGeom>
        </p:spPr>
        <p:txBody>
          <a:bodyPr vert="horz" wrap="square" lIns="91101" tIns="45550" rIns="91101" bIns="4555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F27E998-459A-44CA-8802-A922F442C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87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786" cy="4964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01" tIns="45550" rIns="91101" bIns="4555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40" y="0"/>
            <a:ext cx="2949786" cy="4964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01" tIns="45550" rIns="91101" bIns="4555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1" y="4720630"/>
            <a:ext cx="5445760" cy="44731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01" tIns="45550" rIns="91101" bIns="455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261"/>
            <a:ext cx="2949786" cy="4964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01" tIns="45550" rIns="91101" bIns="4555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40" y="9441261"/>
            <a:ext cx="2949786" cy="4964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01" tIns="45550" rIns="91101" bIns="4555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B30C239-2AF7-4BF4-BBCC-1A2D336B18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371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1"/>
          <p:cNvSpPr>
            <a:spLocks noChangeArrowheads="1"/>
          </p:cNvSpPr>
          <p:nvPr/>
        </p:nvSpPr>
        <p:spPr bwMode="auto">
          <a:xfrm>
            <a:off x="8354485" y="6286509"/>
            <a:ext cx="3869267" cy="2383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750" b="1">
                <a:solidFill>
                  <a:schemeClr val="accent2"/>
                </a:solidFill>
                <a:latin typeface="宋体" panose="02010600030101010101" pitchFamily="2" charset="-122"/>
              </a:rPr>
              <a:t>             </a:t>
            </a:r>
            <a:endParaRPr lang="en-US" altLang="zh-CN" sz="75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 userDrawn="1"/>
        </p:nvSpPr>
        <p:spPr>
          <a:xfrm>
            <a:off x="0" y="1304365"/>
            <a:ext cx="8400256" cy="421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94161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-14815" y="5542633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3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7" y="214317"/>
            <a:ext cx="6636199" cy="5048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08720"/>
            <a:ext cx="11232819" cy="5472608"/>
          </a:xfrm>
        </p:spPr>
        <p:txBody>
          <a:bodyPr/>
          <a:lstStyle>
            <a:lvl1pPr>
              <a:defRPr sz="15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199" indent="-214308">
              <a:buFont typeface="Wingdings" pitchFamily="2" charset="2"/>
              <a:buChar char="n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28" indent="-171446">
              <a:buFont typeface="微软雅黑" pitchFamily="34" charset="-122"/>
              <a:buChar char="−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2846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7" y="214317"/>
            <a:ext cx="6636199" cy="5048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35168"/>
            <a:ext cx="5280587" cy="5302144"/>
          </a:xfrm>
        </p:spPr>
        <p:txBody>
          <a:bodyPr/>
          <a:lstStyle>
            <a:lvl1pPr>
              <a:defRPr sz="15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199" indent="-214308">
              <a:buFont typeface="Wingdings" pitchFamily="2" charset="2"/>
              <a:buChar char="n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28" indent="-171446">
              <a:buFont typeface="微软雅黑" pitchFamily="34" charset="-122"/>
              <a:buChar char="−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/>
          </p:nvPr>
        </p:nvSpPr>
        <p:spPr>
          <a:xfrm>
            <a:off x="6312025" y="935168"/>
            <a:ext cx="5280587" cy="5302144"/>
          </a:xfrm>
        </p:spPr>
        <p:txBody>
          <a:bodyPr/>
          <a:lstStyle>
            <a:lvl1pPr>
              <a:defRPr sz="15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199" indent="-214308">
              <a:buFont typeface="Wingdings" pitchFamily="2" charset="2"/>
              <a:buChar char="n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28" indent="-171446">
              <a:buFont typeface="微软雅黑" pitchFamily="34" charset="-122"/>
              <a:buChar char="−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7284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559" y="1052742"/>
            <a:ext cx="7886700" cy="5048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817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"/>
          <p:cNvGraphicFramePr>
            <a:graphicFrameLocks/>
          </p:cNvGraphicFramePr>
          <p:nvPr/>
        </p:nvGraphicFramePr>
        <p:xfrm>
          <a:off x="1" y="0"/>
          <a:ext cx="211667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211667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/>
          </p:cNvGraphicFramePr>
          <p:nvPr/>
        </p:nvGraphicFramePr>
        <p:xfrm>
          <a:off x="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5" name="think-cell Slide" r:id="rId6" imgW="38100" imgH="38100" progId="">
                  <p:embed/>
                </p:oleObj>
              </mc:Choice>
              <mc:Fallback>
                <p:oleObj name="think-cell Slide" r:id="rId6" imgW="38100" imgH="381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3"/>
          <p:cNvSpPr/>
          <p:nvPr>
            <p:custDataLst>
              <p:tags r:id="rId2"/>
            </p:custDataLst>
          </p:nvPr>
        </p:nvSpPr>
        <p:spPr>
          <a:xfrm>
            <a:off x="7825317" y="1484316"/>
            <a:ext cx="4366683" cy="3889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anchor="ctr"/>
          <a:lstStyle/>
          <a:p>
            <a:pPr>
              <a:defRPr/>
            </a:pPr>
            <a:endParaRPr lang="de-DE" altLang="zh-CN" sz="105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09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55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CA997-D810-44CE-8C85-61D717DD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4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955444"/>
            <a:ext cx="10685197" cy="54288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290248" y="555625"/>
            <a:ext cx="10581213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200456" y="6646088"/>
            <a:ext cx="2000979" cy="239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ts val="580"/>
              </a:lnSpc>
            </a:pPr>
            <a:r>
              <a:rPr lang="zh-CN" altLang="en-US" sz="400" b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微软雅黑 Light" panose="020B0502040204020203" pitchFamily="34" charset="-122"/>
              </a:rPr>
              <a:t>苏州国方汽车电子有限公司 </a:t>
            </a:r>
            <a:r>
              <a:rPr lang="en-US" altLang="zh-CN" sz="400" b="0" cap="all" baseline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微软雅黑 Light" panose="020B0502040204020203" pitchFamily="34" charset="-122"/>
              </a:rPr>
              <a:t>National Square Automotive Electronics Co. Ltd.</a:t>
            </a:r>
          </a:p>
          <a:p>
            <a:pPr algn="dist">
              <a:lnSpc>
                <a:spcPts val="580"/>
              </a:lnSpc>
            </a:pPr>
            <a:r>
              <a:rPr lang="zh-CN" altLang="en-US" sz="400" b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微软雅黑 Light" panose="020B0502040204020203" pitchFamily="34" charset="-122"/>
              </a:rPr>
              <a:t>苏州市相城经济开发区漕湖街道永昌泾大道</a:t>
            </a:r>
            <a:r>
              <a:rPr lang="en-US" altLang="zh-CN" sz="400" b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微软雅黑 Light" panose="020B0502040204020203" pitchFamily="34" charset="-122"/>
              </a:rPr>
              <a:t>1</a:t>
            </a:r>
            <a:r>
              <a:rPr lang="zh-CN" altLang="en-US" sz="400" b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微软雅黑 Light" panose="020B0502040204020203" pitchFamily="34" charset="-122"/>
              </a:rPr>
              <a:t>号漕湖大厦</a:t>
            </a:r>
            <a:r>
              <a:rPr lang="en-US" altLang="zh-CN" sz="400" b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微软雅黑 Light" panose="020B0502040204020203" pitchFamily="34" charset="-122"/>
              </a:rPr>
              <a:t>1708</a:t>
            </a:r>
            <a:r>
              <a:rPr lang="zh-CN" altLang="en-US" sz="400" b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微软雅黑 Light" panose="020B0502040204020203" pitchFamily="34" charset="-122"/>
              </a:rPr>
              <a:t>室 </a:t>
            </a:r>
            <a:r>
              <a:rPr lang="zh-CN" altLang="zh-CN" sz="400" b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微软雅黑 Light" panose="020B0502040204020203" pitchFamily="34" charset="-122"/>
              </a:rPr>
              <a:t>邮编</a:t>
            </a:r>
            <a:r>
              <a:rPr lang="en-US" altLang="zh-CN" sz="400" b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微软雅黑 Light" panose="020B0502040204020203" pitchFamily="34" charset="-122"/>
              </a:rPr>
              <a:t>214174 </a:t>
            </a: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695400" y="6654552"/>
            <a:ext cx="1152128" cy="23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580"/>
              </a:lnSpc>
            </a:pPr>
            <a:r>
              <a:rPr lang="zh-CN" altLang="en-US" sz="400" b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机密资料，未经允许不得复制或外传</a:t>
            </a:r>
            <a:endParaRPr lang="en-US" altLang="zh-CN" sz="400" b="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dist">
              <a:lnSpc>
                <a:spcPts val="580"/>
              </a:lnSpc>
            </a:pPr>
            <a:r>
              <a:rPr lang="en-US" altLang="zh-CN" sz="400" b="0" cap="none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微软雅黑 Light" panose="020B0502040204020203" pitchFamily="34" charset="-122"/>
              </a:rPr>
              <a:t>Confidential Information.</a:t>
            </a:r>
            <a:r>
              <a:rPr lang="en-US" altLang="zh-CN" sz="400" b="0" cap="none" baseline="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微软雅黑 Light" panose="020B0502040204020203" pitchFamily="34" charset="-122"/>
              </a:rPr>
              <a:t> No Passing to Third Party</a:t>
            </a:r>
            <a:endParaRPr lang="zh-CN" altLang="en-US" sz="400" b="0" cap="none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-54252" y="6654552"/>
            <a:ext cx="7496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fld id="{BA8F32CE-5149-4F1A-A83B-9A89CC9EB313}" type="slidenum">
              <a:rPr lang="zh-CN" altLang="en-US" sz="90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900" baseline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6669360"/>
            <a:ext cx="1219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1" descr="国方修改稿">
            <a:extLst>
              <a:ext uri="{FF2B5EF4-FFF2-40B4-BE49-F238E27FC236}">
                <a16:creationId xmlns:a16="http://schemas.microsoft.com/office/drawing/2014/main" id="{7BF5C9A8-744B-46A9-B440-9AD3052BAA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9" t="35157" r="19167" b="35158"/>
          <a:stretch/>
        </p:blipFill>
        <p:spPr bwMode="auto">
          <a:xfrm>
            <a:off x="10527419" y="188640"/>
            <a:ext cx="1385984" cy="39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" descr="国方修改稿">
            <a:extLst>
              <a:ext uri="{FF2B5EF4-FFF2-40B4-BE49-F238E27FC236}">
                <a16:creationId xmlns:a16="http://schemas.microsoft.com/office/drawing/2014/main" id="{0F11EB84-A931-42D3-956F-28229AD38DF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9" t="35157" r="62960" b="37643"/>
          <a:stretch/>
        </p:blipFill>
        <p:spPr bwMode="auto">
          <a:xfrm>
            <a:off x="6019080" y="6669939"/>
            <a:ext cx="221835" cy="21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4" r:id="rId2"/>
    <p:sldLayoutId id="2147484249" r:id="rId3"/>
    <p:sldLayoutId id="2147484247" r:id="rId4"/>
    <p:sldLayoutId id="2147484248" r:id="rId5"/>
    <p:sldLayoutId id="2147484250" r:id="rId6"/>
    <p:sldLayoutId id="2147484251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342892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黑体" pitchFamily="2" charset="-122"/>
        </a:defRPr>
      </a:lvl6pPr>
      <a:lvl7pPr marL="685783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黑体" pitchFamily="2" charset="-122"/>
        </a:defRPr>
      </a:lvl7pPr>
      <a:lvl8pPr marL="1028675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黑体" pitchFamily="2" charset="-122"/>
        </a:defRPr>
      </a:lvl8pPr>
      <a:lvl9pPr marL="1371566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257168" indent="-25716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n"/>
        <a:defRPr sz="21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557199" indent="-21430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857228" indent="-171446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1200120" indent="-171446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1885903" indent="-17144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宋体" pitchFamily="2" charset="-122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宋体" pitchFamily="2" charset="-122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宋体" pitchFamily="2" charset="-122"/>
        </a:defRPr>
      </a:lvl8pPr>
      <a:lvl9pPr marL="2914577" indent="-17144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69"/>
          <p:cNvGraphicFramePr>
            <a:graphicFrameLocks/>
          </p:cNvGraphicFramePr>
          <p:nvPr/>
        </p:nvGraphicFramePr>
        <p:xfrm>
          <a:off x="2667004" y="857254"/>
          <a:ext cx="119063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9" name="think-cell Slide" r:id="rId3" imgW="38100" imgH="38100" progId="">
                  <p:embed/>
                </p:oleObj>
              </mc:Choice>
              <mc:Fallback>
                <p:oleObj name="think-cell Slide" r:id="rId3" imgW="38100" imgH="38100" progId="">
                  <p:embed/>
                  <p:pic>
                    <p:nvPicPr>
                      <p:cNvPr id="7170" name="Object 16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4" y="857254"/>
                        <a:ext cx="119063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E8242662-1CDD-4082-A7C5-31C3C8BB8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94770"/>
              </p:ext>
            </p:extLst>
          </p:nvPr>
        </p:nvGraphicFramePr>
        <p:xfrm>
          <a:off x="47328" y="5619368"/>
          <a:ext cx="2952328" cy="112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70849764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561633830"/>
                    </a:ext>
                  </a:extLst>
                </a:gridCol>
              </a:tblGrid>
              <a:tr h="222111">
                <a:tc>
                  <a:txBody>
                    <a:bodyPr/>
                    <a:lstStyle/>
                    <a:p>
                      <a:pPr algn="l"/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汇报对象：</a:t>
                      </a:r>
                      <a:endParaRPr lang="de-DE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XXX</a:t>
                      </a:r>
                      <a:endParaRPr lang="zh-CN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90650789"/>
                  </a:ext>
                </a:extLst>
              </a:tr>
              <a:tr h="112200">
                <a:tc>
                  <a:txBody>
                    <a:bodyPr/>
                    <a:lstStyle/>
                    <a:p>
                      <a:pPr algn="l"/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日期：</a:t>
                      </a:r>
                      <a:endParaRPr lang="de-DE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de-DE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</a:t>
                      </a:r>
                      <a:r>
                        <a:rPr lang="en-US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21</a:t>
                      </a:r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年</a:t>
                      </a:r>
                      <a:r>
                        <a:rPr lang="en-US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</a:t>
                      </a:r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月</a:t>
                      </a:r>
                      <a:r>
                        <a:rPr lang="en-US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25</a:t>
                      </a:r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日（周</a:t>
                      </a:r>
                      <a:r>
                        <a:rPr lang="zh-CN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五</a:t>
                      </a:r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 </a:t>
                      </a:r>
                      <a:endParaRPr lang="de-DE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78606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地点：</a:t>
                      </a:r>
                      <a:endParaRPr lang="de-DE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苏州</a:t>
                      </a:r>
                      <a:endParaRPr lang="de-DE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301935588"/>
                  </a:ext>
                </a:extLst>
              </a:tr>
              <a:tr h="222111">
                <a:tc>
                  <a:txBody>
                    <a:bodyPr/>
                    <a:lstStyle/>
                    <a:p>
                      <a:pPr algn="l"/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编制：</a:t>
                      </a:r>
                      <a:endParaRPr lang="de-DE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周厅琳</a:t>
                      </a:r>
                      <a:endParaRPr lang="de-DE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136996925"/>
                  </a:ext>
                </a:extLst>
              </a:tr>
              <a:tr h="222111">
                <a:tc>
                  <a:txBody>
                    <a:bodyPr/>
                    <a:lstStyle/>
                    <a:p>
                      <a:pPr algn="l"/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审核：</a:t>
                      </a:r>
                      <a:endParaRPr lang="de-DE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XXX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73703162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22630766-F1F2-4993-8601-986F05BE7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06463"/>
              </p:ext>
            </p:extLst>
          </p:nvPr>
        </p:nvGraphicFramePr>
        <p:xfrm>
          <a:off x="7032104" y="5619368"/>
          <a:ext cx="1440160" cy="2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54976417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102703004"/>
                    </a:ext>
                  </a:extLst>
                </a:gridCol>
              </a:tblGrid>
              <a:tr h="222111">
                <a:tc>
                  <a:txBody>
                    <a:bodyPr/>
                    <a:lstStyle/>
                    <a:p>
                      <a:pPr algn="l"/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文件版本：</a:t>
                      </a:r>
                      <a:endParaRPr lang="de-DE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de-DE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Version 2</a:t>
                      </a:r>
                      <a:r>
                        <a:rPr lang="en-US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.0</a:t>
                      </a:r>
                      <a:endParaRPr lang="de-DE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48957834"/>
                  </a:ext>
                </a:extLst>
              </a:tr>
            </a:tbl>
          </a:graphicData>
        </a:graphic>
      </p:graphicFrame>
      <p:sp>
        <p:nvSpPr>
          <p:cNvPr id="10" name="文本框 5">
            <a:extLst>
              <a:ext uri="{FF2B5EF4-FFF2-40B4-BE49-F238E27FC236}">
                <a16:creationId xmlns:a16="http://schemas.microsoft.com/office/drawing/2014/main" id="{725E7CED-8D8E-4C38-A946-302834AE4D3E}"/>
              </a:ext>
            </a:extLst>
          </p:cNvPr>
          <p:cNvSpPr txBox="1"/>
          <p:nvPr/>
        </p:nvSpPr>
        <p:spPr>
          <a:xfrm>
            <a:off x="-2" y="2913038"/>
            <a:ext cx="8400253" cy="1828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基于模型</a:t>
            </a:r>
            <a:r>
              <a:rPr lang="en-US" altLang="zh-CN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/Simulink</a:t>
            </a:r>
            <a:r>
              <a:rPr lang="zh-CN" altLang="en-US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</a:t>
            </a:r>
            <a:endParaRPr lang="en-US" altLang="zh-CN" sz="3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/>
            <a:endParaRPr lang="en-US" altLang="zh-CN" sz="3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嵌入式应用层软件开发基础</a:t>
            </a:r>
            <a:endParaRPr lang="en-US" altLang="zh-CN" sz="3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>
              <a:lnSpc>
                <a:spcPts val="1800"/>
              </a:lnSpc>
            </a:pPr>
            <a:endParaRPr lang="en-US" altLang="zh-CN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B1C13BD-66E7-4E88-8411-B03DCB9E6A99}"/>
              </a:ext>
            </a:extLst>
          </p:cNvPr>
          <p:cNvGrpSpPr/>
          <p:nvPr/>
        </p:nvGrpSpPr>
        <p:grpSpPr>
          <a:xfrm>
            <a:off x="7549544" y="1988840"/>
            <a:ext cx="4642456" cy="3468677"/>
            <a:chOff x="7549544" y="1988840"/>
            <a:chExt cx="4642456" cy="3468677"/>
          </a:xfrm>
        </p:grpSpPr>
        <p:pic>
          <p:nvPicPr>
            <p:cNvPr id="20" name="Grafik 19" descr="Ein Bild, das Tisch, drinnen, Kuchen, sitzend enthält.&#10;&#10;Automatisch generierte Beschreibung">
              <a:extLst>
                <a:ext uri="{FF2B5EF4-FFF2-40B4-BE49-F238E27FC236}">
                  <a16:creationId xmlns:a16="http://schemas.microsoft.com/office/drawing/2014/main" id="{830600B4-F5D3-41D1-AEAB-D3333F78F4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5" r="5024"/>
            <a:stretch/>
          </p:blipFill>
          <p:spPr>
            <a:xfrm flipH="1">
              <a:off x="7549544" y="1988840"/>
              <a:ext cx="4642456" cy="3468677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232FE090-78E1-4968-BCEE-FCD15E434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21" t="33155" r="18765" b="37315"/>
            <a:stretch/>
          </p:blipFill>
          <p:spPr>
            <a:xfrm rot="20523524">
              <a:off x="11356649" y="3565159"/>
              <a:ext cx="643223" cy="127921"/>
            </a:xfrm>
            <a:prstGeom prst="rect">
              <a:avLst/>
            </a:prstGeom>
            <a:effectLst/>
            <a:scene3d>
              <a:camera prst="isometricBottomDown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371080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5EC73A8-728E-412E-8F41-8328DA6E6678}"/>
              </a:ext>
            </a:extLst>
          </p:cNvPr>
          <p:cNvGrpSpPr/>
          <p:nvPr/>
        </p:nvGrpSpPr>
        <p:grpSpPr>
          <a:xfrm>
            <a:off x="263352" y="823460"/>
            <a:ext cx="11665296" cy="5616624"/>
            <a:chOff x="251520" y="764704"/>
            <a:chExt cx="8667663" cy="561662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E3536A-9C32-4722-9C43-4576086D9D13}"/>
                </a:ext>
              </a:extLst>
            </p:cNvPr>
            <p:cNvSpPr txBox="1"/>
            <p:nvPr/>
          </p:nvSpPr>
          <p:spPr>
            <a:xfrm>
              <a:off x="5724128" y="764704"/>
              <a:ext cx="3195055" cy="561662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C00000"/>
                </a:buClr>
                <a:buFont typeface="Wingdings" panose="05000000000000000000" pitchFamily="2" charset="2"/>
                <a:buChar char="n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定点类型的精度问题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When you represent numbers with finite precision, not every number in the available range can be represented exactly. </a:t>
              </a: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推荐使用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Binary point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方式定义定点类型数据，这样生成的代码简单，只需移位操作。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 a number cannot be represented exactly by the specified data type and scaling, a rounding method is used to cast the value to a representable number. </a:t>
              </a: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推荐使用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Floor</a:t>
              </a: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Round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方式最符合我们日常习惯，偏差最小，但生成的代码量大，可以在非常在乎精度的地方使用</a:t>
              </a:r>
              <a:endParaRPr lang="sv-SE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85A8CC5-3F8A-4AE4-8B32-120DCB7B99C9}"/>
                </a:ext>
              </a:extLst>
            </p:cNvPr>
            <p:cNvSpPr txBox="1"/>
            <p:nvPr/>
          </p:nvSpPr>
          <p:spPr>
            <a:xfrm>
              <a:off x="251520" y="764704"/>
              <a:ext cx="5256584" cy="56166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EA8FBC-DD3A-446C-8181-E591004A18C1}"/>
              </a:ext>
            </a:extLst>
          </p:cNvPr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Simulink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</a:rPr>
              <a:t>使用技巧或难点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1B3BB5F-A7B8-4750-BD17-9FEE55B12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84812"/>
              </p:ext>
            </p:extLst>
          </p:nvPr>
        </p:nvGraphicFramePr>
        <p:xfrm>
          <a:off x="695400" y="2900576"/>
          <a:ext cx="6353840" cy="3038016"/>
        </p:xfrm>
        <a:graphic>
          <a:graphicData uri="http://schemas.openxmlformats.org/drawingml/2006/table">
            <a:tbl>
              <a:tblPr/>
              <a:tblGrid>
                <a:gridCol w="1254111">
                  <a:extLst>
                    <a:ext uri="{9D8B030D-6E8A-4147-A177-3AD203B41FA5}">
                      <a16:colId xmlns:a16="http://schemas.microsoft.com/office/drawing/2014/main" val="3483468241"/>
                    </a:ext>
                  </a:extLst>
                </a:gridCol>
                <a:gridCol w="824956">
                  <a:extLst>
                    <a:ext uri="{9D8B030D-6E8A-4147-A177-3AD203B41FA5}">
                      <a16:colId xmlns:a16="http://schemas.microsoft.com/office/drawing/2014/main" val="2479920228"/>
                    </a:ext>
                  </a:extLst>
                </a:gridCol>
                <a:gridCol w="3449817">
                  <a:extLst>
                    <a:ext uri="{9D8B030D-6E8A-4147-A177-3AD203B41FA5}">
                      <a16:colId xmlns:a16="http://schemas.microsoft.com/office/drawing/2014/main" val="770936650"/>
                    </a:ext>
                  </a:extLst>
                </a:gridCol>
                <a:gridCol w="824956">
                  <a:extLst>
                    <a:ext uri="{9D8B030D-6E8A-4147-A177-3AD203B41FA5}">
                      <a16:colId xmlns:a16="http://schemas.microsoft.com/office/drawing/2014/main" val="175916958"/>
                    </a:ext>
                  </a:extLst>
                </a:gridCol>
              </a:tblGrid>
              <a:tr h="4061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</a:rPr>
                        <a:t>Rounding Mode</a:t>
                      </a:r>
                    </a:p>
                  </a:txBody>
                  <a:tcPr marL="33330" marR="33330" marT="39995" marB="39995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</a:rPr>
                        <a:t>Cost</a:t>
                      </a:r>
                    </a:p>
                  </a:txBody>
                  <a:tcPr marL="33330" marR="33330" marT="39995" marB="399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</a:rPr>
                        <a:t>Bias</a:t>
                      </a:r>
                    </a:p>
                  </a:txBody>
                  <a:tcPr marL="33330" marR="33330" marT="39995" marB="399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</a:rPr>
                        <a:t>Possibility of Overflow</a:t>
                      </a:r>
                    </a:p>
                  </a:txBody>
                  <a:tcPr marL="33330" marR="33330" marT="39995" marB="399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5622"/>
                  </a:ext>
                </a:extLst>
              </a:tr>
              <a:tr h="21091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Ceiling</a:t>
                      </a:r>
                    </a:p>
                  </a:txBody>
                  <a:tcPr marL="33330" marR="33330" marT="19998" marB="19998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Low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Large positive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58215"/>
                  </a:ext>
                </a:extLst>
              </a:tr>
              <a:tr h="21091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Convergent</a:t>
                      </a:r>
                    </a:p>
                  </a:txBody>
                  <a:tcPr marL="33330" marR="33330" marT="19998" marB="19998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High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Unbiased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91489"/>
                  </a:ext>
                </a:extLst>
              </a:tr>
              <a:tr h="70610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Zero</a:t>
                      </a:r>
                    </a:p>
                  </a:txBody>
                  <a:tcPr marL="33330" marR="33330" marT="19998" marB="19998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Low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effectLst/>
                        </a:rPr>
                        <a:t>Large positive for negative samples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effectLst/>
                        </a:rPr>
                        <a:t>Unbiased for samples with evenly distributed positive and negative values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effectLst/>
                        </a:rPr>
                        <a:t>Large negative for positive samples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18517"/>
                  </a:ext>
                </a:extLst>
              </a:tr>
              <a:tr h="21091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>
                          <a:effectLst/>
                        </a:rPr>
                        <a:t>Floor</a:t>
                      </a:r>
                    </a:p>
                  </a:txBody>
                  <a:tcPr marL="33330" marR="33330" marT="19998" marB="19998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effectLst/>
                        </a:rPr>
                        <a:t>Low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>
                          <a:effectLst/>
                        </a:rPr>
                        <a:t>Large negative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>
                          <a:effectLst/>
                        </a:rPr>
                        <a:t>No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903454"/>
                  </a:ext>
                </a:extLst>
              </a:tr>
              <a:tr h="21091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Nearest</a:t>
                      </a:r>
                    </a:p>
                  </a:txBody>
                  <a:tcPr marL="33330" marR="33330" marT="19998" marB="19998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Moderate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Small positive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105851"/>
                  </a:ext>
                </a:extLst>
              </a:tr>
              <a:tr h="70610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Round</a:t>
                      </a:r>
                    </a:p>
                  </a:txBody>
                  <a:tcPr marL="33330" marR="33330" marT="19998" marB="19998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High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effectLst/>
                        </a:rPr>
                        <a:t>Small negative for negative samples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effectLst/>
                        </a:rPr>
                        <a:t>Unbiased for samples with evenly distributed positive and negative values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effectLst/>
                        </a:rPr>
                        <a:t>Small positive for positive samples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72050"/>
                  </a:ext>
                </a:extLst>
              </a:tr>
              <a:tr h="37597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Simplest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(Simulink</a:t>
                      </a:r>
                      <a:r>
                        <a:rPr lang="en-US" sz="900" baseline="30000" dirty="0">
                          <a:effectLst/>
                        </a:rPr>
                        <a:t>®</a:t>
                      </a:r>
                      <a:r>
                        <a:rPr lang="en-US" sz="900" dirty="0">
                          <a:effectLst/>
                        </a:rPr>
                        <a:t> only)</a:t>
                      </a:r>
                    </a:p>
                  </a:txBody>
                  <a:tcPr marL="33330" marR="33330" marT="19998" marB="19998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Low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Depends on the operation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No</a:t>
                      </a:r>
                    </a:p>
                  </a:txBody>
                  <a:tcPr marL="33330" marR="33330" marT="19998" marB="1999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17167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AF3D81C1-BC58-41A3-86C2-3695B3E70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298139"/>
            <a:ext cx="3961801" cy="11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9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5EC73A8-728E-412E-8F41-8328DA6E6678}"/>
              </a:ext>
            </a:extLst>
          </p:cNvPr>
          <p:cNvGrpSpPr/>
          <p:nvPr/>
        </p:nvGrpSpPr>
        <p:grpSpPr>
          <a:xfrm>
            <a:off x="263352" y="823460"/>
            <a:ext cx="11665296" cy="5616624"/>
            <a:chOff x="251520" y="764704"/>
            <a:chExt cx="8667663" cy="561662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E3536A-9C32-4722-9C43-4576086D9D13}"/>
                </a:ext>
              </a:extLst>
            </p:cNvPr>
            <p:cNvSpPr txBox="1"/>
            <p:nvPr/>
          </p:nvSpPr>
          <p:spPr>
            <a:xfrm>
              <a:off x="5724128" y="764704"/>
              <a:ext cx="3195055" cy="561662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C00000"/>
                </a:buClr>
                <a:buFont typeface="Wingdings" panose="05000000000000000000" pitchFamily="2" charset="2"/>
                <a:buChar char="n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关于库模块的使用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模型搭建以模块为基础，但仅应该使用允许的库模块。库模块应当是经过生成代码以及充分测试验证过的。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这可能分为两类：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Simulink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自带的库模块（并不是每个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Simulink  Library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里的模块都能生成代码或者在任何应用场合都能生成代码，所以也需要经过选择）</a:t>
              </a:r>
              <a:endParaRPr lang="sv-SE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公司自己开发的库模块</a:t>
              </a:r>
              <a:endParaRPr lang="sv-SE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85A8CC5-3F8A-4AE4-8B32-120DCB7B99C9}"/>
                </a:ext>
              </a:extLst>
            </p:cNvPr>
            <p:cNvSpPr txBox="1"/>
            <p:nvPr/>
          </p:nvSpPr>
          <p:spPr>
            <a:xfrm>
              <a:off x="251520" y="764704"/>
              <a:ext cx="5256584" cy="56166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EA8FBC-DD3A-446C-8181-E591004A18C1}"/>
              </a:ext>
            </a:extLst>
          </p:cNvPr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Simulink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</a:rPr>
              <a:t>使用技巧或难点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E6551F2-6EB8-4A03-AA0C-AB03DBA7FCB2}"/>
              </a:ext>
            </a:extLst>
          </p:cNvPr>
          <p:cNvGrpSpPr/>
          <p:nvPr/>
        </p:nvGrpSpPr>
        <p:grpSpPr>
          <a:xfrm>
            <a:off x="335360" y="1772816"/>
            <a:ext cx="6696744" cy="3740129"/>
            <a:chOff x="335360" y="1772816"/>
            <a:chExt cx="6696744" cy="374012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FD549B2-5C78-4CBA-8A57-08F1AE9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360" y="1772816"/>
              <a:ext cx="6696744" cy="290599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D925CF9-7321-4B70-B399-158DD6A71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8054" y="4808095"/>
              <a:ext cx="5734050" cy="70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4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5EC73A8-728E-412E-8F41-8328DA6E6678}"/>
              </a:ext>
            </a:extLst>
          </p:cNvPr>
          <p:cNvGrpSpPr/>
          <p:nvPr/>
        </p:nvGrpSpPr>
        <p:grpSpPr>
          <a:xfrm>
            <a:off x="263352" y="823460"/>
            <a:ext cx="11665296" cy="5616624"/>
            <a:chOff x="251520" y="764704"/>
            <a:chExt cx="8667663" cy="561662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E3536A-9C32-4722-9C43-4576086D9D13}"/>
                </a:ext>
              </a:extLst>
            </p:cNvPr>
            <p:cNvSpPr txBox="1"/>
            <p:nvPr/>
          </p:nvSpPr>
          <p:spPr>
            <a:xfrm>
              <a:off x="5724128" y="764704"/>
              <a:ext cx="3195055" cy="561662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C00000"/>
                </a:buClr>
                <a:buFont typeface="Wingdings" panose="05000000000000000000" pitchFamily="2" charset="2"/>
                <a:buChar char="n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端口顺序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Simulink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默认按照从左到右，从上到下的顺序排列端口。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Mux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模块，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Mux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输出的向量里，元素按照输入端口从上到下、从左到右的顺序排列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endParaRPr lang="sv-SE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在子系统旋转时，关于端口的排列顺序，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Simulink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默认还是保留了从左到右、从上到下的习惯，并没有按照物理位置来旋转端口（在一个封装的子系统里，这一个默认设置是可以更改的）</a:t>
              </a:r>
              <a:endParaRPr lang="sv-SE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85A8CC5-3F8A-4AE4-8B32-120DCB7B99C9}"/>
                </a:ext>
              </a:extLst>
            </p:cNvPr>
            <p:cNvSpPr txBox="1"/>
            <p:nvPr/>
          </p:nvSpPr>
          <p:spPr>
            <a:xfrm>
              <a:off x="251520" y="764704"/>
              <a:ext cx="5256584" cy="56166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EA8FBC-DD3A-446C-8181-E591004A18C1}"/>
              </a:ext>
            </a:extLst>
          </p:cNvPr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Simulink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</a:rPr>
              <a:t>使用技巧或难点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7C891E-CEB6-4D2C-AD5B-91D2762E4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772816"/>
            <a:ext cx="4248472" cy="21827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32B0E53-E509-46D4-8911-84A3F896E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4437112"/>
            <a:ext cx="3816424" cy="13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5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5EC73A8-728E-412E-8F41-8328DA6E6678}"/>
              </a:ext>
            </a:extLst>
          </p:cNvPr>
          <p:cNvGrpSpPr/>
          <p:nvPr/>
        </p:nvGrpSpPr>
        <p:grpSpPr>
          <a:xfrm>
            <a:off x="263352" y="823460"/>
            <a:ext cx="11665296" cy="5616624"/>
            <a:chOff x="251520" y="764704"/>
            <a:chExt cx="8667663" cy="561662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E3536A-9C32-4722-9C43-4576086D9D13}"/>
                </a:ext>
              </a:extLst>
            </p:cNvPr>
            <p:cNvSpPr txBox="1"/>
            <p:nvPr/>
          </p:nvSpPr>
          <p:spPr>
            <a:xfrm>
              <a:off x="5724128" y="764704"/>
              <a:ext cx="3195055" cy="561662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C00000"/>
                </a:buClr>
                <a:buFont typeface="Wingdings" panose="05000000000000000000" pitchFamily="2" charset="2"/>
                <a:buChar char="n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状态量的初始值问题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状态量的初始值（如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Unit Delay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模块的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Initial Condition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）不能随便给为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，而应该根据该状态量的实际作用设置一个合理的初始值。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发动机怠速目标转速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扭矩油量转换系数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4162" lvl="1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提示：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Delay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模块的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Initial Condition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可以设置为由外部端口输入，这在很多时候很有用</a:t>
              </a:r>
              <a:endParaRPr lang="sv-SE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85A8CC5-3F8A-4AE4-8B32-120DCB7B99C9}"/>
                </a:ext>
              </a:extLst>
            </p:cNvPr>
            <p:cNvSpPr txBox="1"/>
            <p:nvPr/>
          </p:nvSpPr>
          <p:spPr>
            <a:xfrm>
              <a:off x="251520" y="764704"/>
              <a:ext cx="5256584" cy="56166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EA8FBC-DD3A-446C-8181-E591004A18C1}"/>
              </a:ext>
            </a:extLst>
          </p:cNvPr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Simulink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</a:rPr>
              <a:t>使用技巧或难点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981CEB4-BE3D-4FB9-B5D3-0FEC0B98A912}"/>
              </a:ext>
            </a:extLst>
          </p:cNvPr>
          <p:cNvGrpSpPr/>
          <p:nvPr/>
        </p:nvGrpSpPr>
        <p:grpSpPr>
          <a:xfrm>
            <a:off x="728741" y="3599047"/>
            <a:ext cx="5943324" cy="1891887"/>
            <a:chOff x="728741" y="3599047"/>
            <a:chExt cx="5943324" cy="189188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AB97B14-888B-4BAA-B0A6-3844CDD95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741" y="3599047"/>
              <a:ext cx="5943324" cy="1826890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5A71CEA8-34B1-406C-9662-AE512345CE50}"/>
                </a:ext>
              </a:extLst>
            </p:cNvPr>
            <p:cNvSpPr/>
            <p:nvPr/>
          </p:nvSpPr>
          <p:spPr>
            <a:xfrm>
              <a:off x="2913909" y="4948179"/>
              <a:ext cx="936104" cy="542755"/>
            </a:xfrm>
            <a:prstGeom prst="roundRect">
              <a:avLst/>
            </a:prstGeom>
            <a:noFill/>
            <a:ln>
              <a:solidFill>
                <a:srgbClr val="FF092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469EA9E-6532-49B1-8488-793D9C5F10FC}"/>
              </a:ext>
            </a:extLst>
          </p:cNvPr>
          <p:cNvGrpSpPr/>
          <p:nvPr/>
        </p:nvGrpSpPr>
        <p:grpSpPr>
          <a:xfrm>
            <a:off x="860877" y="1098436"/>
            <a:ext cx="5091107" cy="2114540"/>
            <a:chOff x="860878" y="1098436"/>
            <a:chExt cx="5481910" cy="226320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34F0E85-71A3-420E-B2B8-8E14E3337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878" y="1098436"/>
              <a:ext cx="5481910" cy="216051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4D65406-A3B7-4109-AB3C-252A23875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0804" y="2584900"/>
              <a:ext cx="1190264" cy="776745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753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5EC73A8-728E-412E-8F41-8328DA6E6678}"/>
              </a:ext>
            </a:extLst>
          </p:cNvPr>
          <p:cNvGrpSpPr/>
          <p:nvPr/>
        </p:nvGrpSpPr>
        <p:grpSpPr>
          <a:xfrm>
            <a:off x="263352" y="823460"/>
            <a:ext cx="11665296" cy="5616624"/>
            <a:chOff x="251520" y="764704"/>
            <a:chExt cx="8667663" cy="561662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E3536A-9C32-4722-9C43-4576086D9D13}"/>
                </a:ext>
              </a:extLst>
            </p:cNvPr>
            <p:cNvSpPr txBox="1"/>
            <p:nvPr/>
          </p:nvSpPr>
          <p:spPr>
            <a:xfrm>
              <a:off x="5724128" y="764704"/>
              <a:ext cx="3195055" cy="561662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C00000"/>
                </a:buClr>
                <a:buFont typeface="Wingdings" panose="05000000000000000000" pitchFamily="2" charset="2"/>
                <a:buChar char="n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使能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/Function-Call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子系统内的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held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reset</a:t>
              </a: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在使能子系统和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Function-Call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子系统内，要注意设置使能端口和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Function-Call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端口的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States when enabling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选项，以及输出端口的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 when disabled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如左边示例。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使能端口或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Function-Call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端口的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States when enabling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选项，仅仅作用在子系统内部的状态量，但是是所有的状态量。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输出端口的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 when disabled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Initial output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选项，仅仅指这个输出端口。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85A8CC5-3F8A-4AE4-8B32-120DCB7B99C9}"/>
                </a:ext>
              </a:extLst>
            </p:cNvPr>
            <p:cNvSpPr txBox="1"/>
            <p:nvPr/>
          </p:nvSpPr>
          <p:spPr>
            <a:xfrm>
              <a:off x="251520" y="764704"/>
              <a:ext cx="5256584" cy="56166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EA8FBC-DD3A-446C-8181-E591004A18C1}"/>
              </a:ext>
            </a:extLst>
          </p:cNvPr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Simulink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</a:rPr>
              <a:t>使用技巧或难点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33C52A4-E5A4-4AC1-9BCE-66A20B52534B}"/>
              </a:ext>
            </a:extLst>
          </p:cNvPr>
          <p:cNvGrpSpPr/>
          <p:nvPr/>
        </p:nvGrpSpPr>
        <p:grpSpPr>
          <a:xfrm>
            <a:off x="335360" y="1156432"/>
            <a:ext cx="6615394" cy="4640529"/>
            <a:chOff x="335360" y="1156432"/>
            <a:chExt cx="6615394" cy="464052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2F49956-4B2F-40DF-B66E-6B7CD2E5A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103" y="1156432"/>
              <a:ext cx="5848350" cy="22193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5936A65-01C8-40B4-80FC-1717EF813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5813" y="3577636"/>
              <a:ext cx="3114941" cy="221932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6F60E7F-4FD2-4E4D-88B8-28D1BB8AE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360" y="3577636"/>
              <a:ext cx="3411184" cy="2219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9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5EC73A8-728E-412E-8F41-8328DA6E6678}"/>
              </a:ext>
            </a:extLst>
          </p:cNvPr>
          <p:cNvGrpSpPr/>
          <p:nvPr/>
        </p:nvGrpSpPr>
        <p:grpSpPr>
          <a:xfrm>
            <a:off x="263352" y="823460"/>
            <a:ext cx="11665296" cy="5616624"/>
            <a:chOff x="251520" y="764704"/>
            <a:chExt cx="8667663" cy="561662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E3536A-9C32-4722-9C43-4576086D9D13}"/>
                </a:ext>
              </a:extLst>
            </p:cNvPr>
            <p:cNvSpPr txBox="1"/>
            <p:nvPr/>
          </p:nvSpPr>
          <p:spPr>
            <a:xfrm>
              <a:off x="5724128" y="764704"/>
              <a:ext cx="3195055" cy="561662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C00000"/>
                </a:buClr>
                <a:buFont typeface="Wingdings" panose="05000000000000000000" pitchFamily="2" charset="2"/>
                <a:buChar char="n"/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Delay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Delay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模块会产生状态量。深入理解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Simulink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里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Delay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模块的功能，合理的利用，可以用非常简单的模型实现一些复杂的功能。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Enable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端口不使能时，输出保持上一个时刻的值（如果从软件运行一开始就不使能，那么保持初始值）；状态量也不更新</a:t>
              </a:r>
              <a:endParaRPr lang="sv-SE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Enable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端口使能时，首先将状态量的值赋给输出变量（如果是整个软件运行的第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次使能，输出等于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Initial Condition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的值）；然后更新状态量 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Enable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端口使能且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Reset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条件满足时，先将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Initial Condition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的值赋给状态量，然后执行上面的步骤； 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Initial Condition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的值可以设置为由外部端口输入</a:t>
              </a:r>
              <a:endParaRPr lang="sv-SE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4162" lvl="1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</a:pP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85A8CC5-3F8A-4AE4-8B32-120DCB7B99C9}"/>
                </a:ext>
              </a:extLst>
            </p:cNvPr>
            <p:cNvSpPr txBox="1"/>
            <p:nvPr/>
          </p:nvSpPr>
          <p:spPr>
            <a:xfrm>
              <a:off x="251520" y="764704"/>
              <a:ext cx="5256584" cy="56166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EA8FBC-DD3A-446C-8181-E591004A18C1}"/>
              </a:ext>
            </a:extLst>
          </p:cNvPr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Simulink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</a:rPr>
              <a:t>使用技巧或难点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53647C8-1770-4769-9BEA-CA530C654246}"/>
              </a:ext>
            </a:extLst>
          </p:cNvPr>
          <p:cNvGrpSpPr/>
          <p:nvPr/>
        </p:nvGrpSpPr>
        <p:grpSpPr>
          <a:xfrm>
            <a:off x="1055440" y="980728"/>
            <a:ext cx="5138544" cy="5394076"/>
            <a:chOff x="1055440" y="980728"/>
            <a:chExt cx="5138544" cy="539407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0C38DD4-D4C7-4D9E-8D16-F4FAA381B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440" y="980728"/>
              <a:ext cx="4800600" cy="2571750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D02FA2C-3241-4030-BD24-4CD1433FE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440" y="2780928"/>
              <a:ext cx="5138544" cy="3593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285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5EC73A8-728E-412E-8F41-8328DA6E6678}"/>
              </a:ext>
            </a:extLst>
          </p:cNvPr>
          <p:cNvGrpSpPr/>
          <p:nvPr/>
        </p:nvGrpSpPr>
        <p:grpSpPr>
          <a:xfrm>
            <a:off x="263352" y="823460"/>
            <a:ext cx="11665296" cy="5616624"/>
            <a:chOff x="251520" y="764704"/>
            <a:chExt cx="8667663" cy="561662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E3536A-9C32-4722-9C43-4576086D9D13}"/>
                </a:ext>
              </a:extLst>
            </p:cNvPr>
            <p:cNvSpPr txBox="1"/>
            <p:nvPr/>
          </p:nvSpPr>
          <p:spPr>
            <a:xfrm>
              <a:off x="5724128" y="764704"/>
              <a:ext cx="3195055" cy="561662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C00000"/>
                </a:buClr>
                <a:buFont typeface="Wingdings" panose="05000000000000000000" pitchFamily="2" charset="2"/>
                <a:buChar char="n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累加模块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在使用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Simulink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自带的积分模块生成嵌入式代码时，需要注意：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建议选择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Accumulation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模式，这样模块内部的时间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14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；如果确实需要考虑时间积分，建议将时间变量放在积分模块外面做为输入</a:t>
              </a:r>
              <a:endParaRPr lang="sv-SE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建议选择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Forward Euler method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（默认），这样输入端口没有直接馈通（</a:t>
              </a:r>
              <a:r>
                <a:rPr lang="en-US" altLang="zh-CN" sz="1400" dirty="0"/>
                <a:t> direct feedthrough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），不容易产生代数环</a:t>
              </a:r>
              <a:endParaRPr lang="sv-SE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初始条件可以直接给到输出，也可以给到状态量，需要注意选择；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Compatibility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是为了兼容以前版本的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Simulink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，不建议选用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Initial Condition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的值也可以设置为由外部端口输入</a:t>
              </a:r>
              <a:endParaRPr lang="sv-SE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85A8CC5-3F8A-4AE4-8B32-120DCB7B99C9}"/>
                </a:ext>
              </a:extLst>
            </p:cNvPr>
            <p:cNvSpPr txBox="1"/>
            <p:nvPr/>
          </p:nvSpPr>
          <p:spPr>
            <a:xfrm>
              <a:off x="251520" y="764704"/>
              <a:ext cx="5256584" cy="56166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EA8FBC-DD3A-446C-8181-E591004A18C1}"/>
              </a:ext>
            </a:extLst>
          </p:cNvPr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Simulink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</a:rPr>
              <a:t>使用技巧或难点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38C4E7-DA0C-4DA0-86DC-D54B13776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90" y="3881471"/>
            <a:ext cx="4657725" cy="1438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B9C063-70B2-4F8A-8EE1-F88128A0C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90" y="2060848"/>
            <a:ext cx="46196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59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5EC73A8-728E-412E-8F41-8328DA6E6678}"/>
              </a:ext>
            </a:extLst>
          </p:cNvPr>
          <p:cNvGrpSpPr/>
          <p:nvPr/>
        </p:nvGrpSpPr>
        <p:grpSpPr>
          <a:xfrm>
            <a:off x="263352" y="823460"/>
            <a:ext cx="11665296" cy="5616624"/>
            <a:chOff x="251520" y="764704"/>
            <a:chExt cx="8667663" cy="561662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E3536A-9C32-4722-9C43-4576086D9D13}"/>
                </a:ext>
              </a:extLst>
            </p:cNvPr>
            <p:cNvSpPr txBox="1"/>
            <p:nvPr/>
          </p:nvSpPr>
          <p:spPr>
            <a:xfrm>
              <a:off x="5724128" y="764704"/>
              <a:ext cx="3195055" cy="561662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C00000"/>
                </a:buClr>
                <a:buFont typeface="Wingdings" panose="05000000000000000000" pitchFamily="2" charset="2"/>
                <a:buChar char="n"/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Execution of a </a:t>
              </a:r>
              <a:r>
                <a:rPr lang="en-US" altLang="zh-CN" sz="1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Stateflow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Chart</a:t>
              </a:r>
            </a:p>
            <a:p>
              <a:pPr marL="284162" lvl="1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When a 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Stateflow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® chart wakes up, the chart follows a workflow and executes actions. </a:t>
              </a:r>
            </a:p>
            <a:p>
              <a:pPr marL="284162" lvl="1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Stateflow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chart wakes up:</a:t>
              </a: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 each time step according to the Simulink® solver.</a:t>
              </a: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When the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Stateflow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chart receives an event.</a:t>
              </a:r>
            </a:p>
            <a:p>
              <a:pPr marL="284162" lvl="1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When a chart wakes up for the first time, the chart is initialized and becomes active. </a:t>
              </a:r>
            </a:p>
            <a:p>
              <a:pPr marL="284162" lvl="1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Once the chart is active but with no more actions to take, the chart goes to sleep until it is triggered by a new time step or an event.</a:t>
              </a: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85A8CC5-3F8A-4AE4-8B32-120DCB7B99C9}"/>
                </a:ext>
              </a:extLst>
            </p:cNvPr>
            <p:cNvSpPr txBox="1"/>
            <p:nvPr/>
          </p:nvSpPr>
          <p:spPr>
            <a:xfrm>
              <a:off x="251520" y="764704"/>
              <a:ext cx="5256584" cy="56166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EA8FBC-DD3A-446C-8181-E591004A18C1}"/>
              </a:ext>
            </a:extLst>
          </p:cNvPr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Simulink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</a:rPr>
              <a:t>使用技巧或难点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190755-503B-4599-B7D4-4373B46D4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997760"/>
            <a:ext cx="5400600" cy="519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5EC73A8-728E-412E-8F41-8328DA6E6678}"/>
              </a:ext>
            </a:extLst>
          </p:cNvPr>
          <p:cNvGrpSpPr/>
          <p:nvPr/>
        </p:nvGrpSpPr>
        <p:grpSpPr>
          <a:xfrm>
            <a:off x="263352" y="823460"/>
            <a:ext cx="11665296" cy="5616624"/>
            <a:chOff x="251520" y="764704"/>
            <a:chExt cx="8667663" cy="561662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E3536A-9C32-4722-9C43-4576086D9D13}"/>
                </a:ext>
              </a:extLst>
            </p:cNvPr>
            <p:cNvSpPr txBox="1"/>
            <p:nvPr/>
          </p:nvSpPr>
          <p:spPr>
            <a:xfrm>
              <a:off x="5724128" y="764704"/>
              <a:ext cx="3195055" cy="561662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C00000"/>
                </a:buClr>
                <a:buFont typeface="Wingdings" panose="05000000000000000000" pitchFamily="2" charset="2"/>
                <a:buChar char="n"/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 a Chart or State</a:t>
              </a:r>
            </a:p>
            <a:p>
              <a:pPr marL="284162" lvl="1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Chart and state entry occurs when:</a:t>
              </a: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chart is activated for the first time. This is called chart initialization.</a:t>
              </a: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valid transition into a state exists.  </a:t>
              </a: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 you want your chart to take any default transitions before time t = 0, in the Chart Properties dialog box, select the Execute (enter) chart at initialization check box.</a:t>
              </a: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state is marked for entry in one of these ways:</a:t>
              </a: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 incoming transition crosses state boundaries.</a:t>
              </a: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 incoming transition ends at the state boundary.</a:t>
              </a: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The state is a parallel state child of an active state. </a:t>
              </a: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85A8CC5-3F8A-4AE4-8B32-120DCB7B99C9}"/>
                </a:ext>
              </a:extLst>
            </p:cNvPr>
            <p:cNvSpPr txBox="1"/>
            <p:nvPr/>
          </p:nvSpPr>
          <p:spPr>
            <a:xfrm>
              <a:off x="251520" y="764704"/>
              <a:ext cx="5256584" cy="56166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EA8FBC-DD3A-446C-8181-E591004A18C1}"/>
              </a:ext>
            </a:extLst>
          </p:cNvPr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Simulink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</a:rPr>
              <a:t>使用技巧或难点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54D586-13B8-46C1-93DA-0DEC5786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055075"/>
            <a:ext cx="4608512" cy="51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6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548680"/>
            <a:ext cx="12144672" cy="6048672"/>
            <a:chOff x="2339529" y="1937517"/>
            <a:chExt cx="8355221" cy="4221161"/>
          </a:xfrm>
          <a:solidFill>
            <a:schemeClr val="bg1">
              <a:lumMod val="95000"/>
            </a:schemeClr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5904066" y="2259129"/>
              <a:ext cx="4790684" cy="3249625"/>
            </a:xfrm>
            <a:custGeom>
              <a:avLst/>
              <a:gdLst>
                <a:gd name="T0" fmla="*/ 283 w 301"/>
                <a:gd name="T1" fmla="*/ 25 h 203"/>
                <a:gd name="T2" fmla="*/ 252 w 301"/>
                <a:gd name="T3" fmla="*/ 21 h 203"/>
                <a:gd name="T4" fmla="*/ 221 w 301"/>
                <a:gd name="T5" fmla="*/ 19 h 203"/>
                <a:gd name="T6" fmla="*/ 203 w 301"/>
                <a:gd name="T7" fmla="*/ 15 h 203"/>
                <a:gd name="T8" fmla="*/ 186 w 301"/>
                <a:gd name="T9" fmla="*/ 13 h 203"/>
                <a:gd name="T10" fmla="*/ 176 w 301"/>
                <a:gd name="T11" fmla="*/ 4 h 203"/>
                <a:gd name="T12" fmla="*/ 149 w 301"/>
                <a:gd name="T13" fmla="*/ 12 h 203"/>
                <a:gd name="T14" fmla="*/ 134 w 301"/>
                <a:gd name="T15" fmla="*/ 17 h 203"/>
                <a:gd name="T16" fmla="*/ 119 w 301"/>
                <a:gd name="T17" fmla="*/ 25 h 203"/>
                <a:gd name="T18" fmla="*/ 87 w 301"/>
                <a:gd name="T19" fmla="*/ 37 h 203"/>
                <a:gd name="T20" fmla="*/ 86 w 301"/>
                <a:gd name="T21" fmla="*/ 28 h 203"/>
                <a:gd name="T22" fmla="*/ 65 w 301"/>
                <a:gd name="T23" fmla="*/ 20 h 203"/>
                <a:gd name="T24" fmla="*/ 34 w 301"/>
                <a:gd name="T25" fmla="*/ 49 h 203"/>
                <a:gd name="T26" fmla="*/ 45 w 301"/>
                <a:gd name="T27" fmla="*/ 55 h 203"/>
                <a:gd name="T28" fmla="*/ 55 w 301"/>
                <a:gd name="T29" fmla="*/ 40 h 203"/>
                <a:gd name="T30" fmla="*/ 62 w 301"/>
                <a:gd name="T31" fmla="*/ 48 h 203"/>
                <a:gd name="T32" fmla="*/ 58 w 301"/>
                <a:gd name="T33" fmla="*/ 52 h 203"/>
                <a:gd name="T34" fmla="*/ 33 w 301"/>
                <a:gd name="T35" fmla="*/ 62 h 203"/>
                <a:gd name="T36" fmla="*/ 22 w 301"/>
                <a:gd name="T37" fmla="*/ 74 h 203"/>
                <a:gd name="T38" fmla="*/ 13 w 301"/>
                <a:gd name="T39" fmla="*/ 92 h 203"/>
                <a:gd name="T40" fmla="*/ 25 w 301"/>
                <a:gd name="T41" fmla="*/ 87 h 203"/>
                <a:gd name="T42" fmla="*/ 46 w 301"/>
                <a:gd name="T43" fmla="*/ 85 h 203"/>
                <a:gd name="T44" fmla="*/ 51 w 301"/>
                <a:gd name="T45" fmla="*/ 82 h 203"/>
                <a:gd name="T46" fmla="*/ 66 w 301"/>
                <a:gd name="T47" fmla="*/ 91 h 203"/>
                <a:gd name="T48" fmla="*/ 69 w 301"/>
                <a:gd name="T49" fmla="*/ 102 h 203"/>
                <a:gd name="T50" fmla="*/ 49 w 301"/>
                <a:gd name="T51" fmla="*/ 101 h 203"/>
                <a:gd name="T52" fmla="*/ 22 w 301"/>
                <a:gd name="T53" fmla="*/ 94 h 203"/>
                <a:gd name="T54" fmla="*/ 12 w 301"/>
                <a:gd name="T55" fmla="*/ 100 h 203"/>
                <a:gd name="T56" fmla="*/ 14 w 301"/>
                <a:gd name="T57" fmla="*/ 143 h 203"/>
                <a:gd name="T58" fmla="*/ 45 w 301"/>
                <a:gd name="T59" fmla="*/ 164 h 203"/>
                <a:gd name="T60" fmla="*/ 56 w 301"/>
                <a:gd name="T61" fmla="*/ 202 h 203"/>
                <a:gd name="T62" fmla="*/ 82 w 301"/>
                <a:gd name="T63" fmla="*/ 175 h 203"/>
                <a:gd name="T64" fmla="*/ 102 w 301"/>
                <a:gd name="T65" fmla="*/ 132 h 203"/>
                <a:gd name="T66" fmla="*/ 79 w 301"/>
                <a:gd name="T67" fmla="*/ 114 h 203"/>
                <a:gd name="T68" fmla="*/ 91 w 301"/>
                <a:gd name="T69" fmla="*/ 125 h 203"/>
                <a:gd name="T70" fmla="*/ 113 w 301"/>
                <a:gd name="T71" fmla="*/ 117 h 203"/>
                <a:gd name="T72" fmla="*/ 94 w 301"/>
                <a:gd name="T73" fmla="*/ 96 h 203"/>
                <a:gd name="T74" fmla="*/ 99 w 301"/>
                <a:gd name="T75" fmla="*/ 85 h 203"/>
                <a:gd name="T76" fmla="*/ 103 w 301"/>
                <a:gd name="T77" fmla="*/ 82 h 203"/>
                <a:gd name="T78" fmla="*/ 116 w 301"/>
                <a:gd name="T79" fmla="*/ 96 h 203"/>
                <a:gd name="T80" fmla="*/ 124 w 301"/>
                <a:gd name="T81" fmla="*/ 112 h 203"/>
                <a:gd name="T82" fmla="*/ 142 w 301"/>
                <a:gd name="T83" fmla="*/ 137 h 203"/>
                <a:gd name="T84" fmla="*/ 159 w 301"/>
                <a:gd name="T85" fmla="*/ 117 h 203"/>
                <a:gd name="T86" fmla="*/ 173 w 301"/>
                <a:gd name="T87" fmla="*/ 133 h 203"/>
                <a:gd name="T88" fmla="*/ 183 w 301"/>
                <a:gd name="T89" fmla="*/ 119 h 203"/>
                <a:gd name="T90" fmla="*/ 205 w 301"/>
                <a:gd name="T91" fmla="*/ 95 h 203"/>
                <a:gd name="T92" fmla="*/ 213 w 301"/>
                <a:gd name="T93" fmla="*/ 91 h 203"/>
                <a:gd name="T94" fmla="*/ 219 w 301"/>
                <a:gd name="T95" fmla="*/ 83 h 203"/>
                <a:gd name="T96" fmla="*/ 232 w 301"/>
                <a:gd name="T97" fmla="*/ 58 h 203"/>
                <a:gd name="T98" fmla="*/ 253 w 301"/>
                <a:gd name="T99" fmla="*/ 49 h 203"/>
                <a:gd name="T100" fmla="*/ 260 w 301"/>
                <a:gd name="T101" fmla="*/ 52 h 203"/>
                <a:gd name="T102" fmla="*/ 268 w 301"/>
                <a:gd name="T103" fmla="*/ 52 h 203"/>
                <a:gd name="T104" fmla="*/ 292 w 301"/>
                <a:gd name="T105" fmla="*/ 40 h 203"/>
                <a:gd name="T106" fmla="*/ 80 w 301"/>
                <a:gd name="T107" fmla="*/ 74 h 203"/>
                <a:gd name="T108" fmla="*/ 74 w 301"/>
                <a:gd name="T109" fmla="*/ 83 h 203"/>
                <a:gd name="T110" fmla="*/ 73 w 301"/>
                <a:gd name="T111" fmla="*/ 7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1" h="203">
                  <a:moveTo>
                    <a:pt x="301" y="30"/>
                  </a:moveTo>
                  <a:cubicBezTo>
                    <a:pt x="301" y="29"/>
                    <a:pt x="301" y="29"/>
                    <a:pt x="301" y="28"/>
                  </a:cubicBezTo>
                  <a:cubicBezTo>
                    <a:pt x="300" y="27"/>
                    <a:pt x="300" y="27"/>
                    <a:pt x="299" y="28"/>
                  </a:cubicBezTo>
                  <a:cubicBezTo>
                    <a:pt x="299" y="28"/>
                    <a:pt x="299" y="28"/>
                    <a:pt x="298" y="28"/>
                  </a:cubicBezTo>
                  <a:cubicBezTo>
                    <a:pt x="297" y="26"/>
                    <a:pt x="296" y="26"/>
                    <a:pt x="294" y="26"/>
                  </a:cubicBezTo>
                  <a:cubicBezTo>
                    <a:pt x="293" y="26"/>
                    <a:pt x="292" y="26"/>
                    <a:pt x="292" y="25"/>
                  </a:cubicBezTo>
                  <a:cubicBezTo>
                    <a:pt x="290" y="24"/>
                    <a:pt x="289" y="23"/>
                    <a:pt x="287" y="24"/>
                  </a:cubicBezTo>
                  <a:cubicBezTo>
                    <a:pt x="287" y="24"/>
                    <a:pt x="286" y="24"/>
                    <a:pt x="286" y="23"/>
                  </a:cubicBezTo>
                  <a:cubicBezTo>
                    <a:pt x="284" y="22"/>
                    <a:pt x="283" y="23"/>
                    <a:pt x="283" y="25"/>
                  </a:cubicBezTo>
                  <a:cubicBezTo>
                    <a:pt x="281" y="25"/>
                    <a:pt x="279" y="26"/>
                    <a:pt x="278" y="27"/>
                  </a:cubicBezTo>
                  <a:cubicBezTo>
                    <a:pt x="277" y="26"/>
                    <a:pt x="277" y="25"/>
                    <a:pt x="276" y="25"/>
                  </a:cubicBezTo>
                  <a:cubicBezTo>
                    <a:pt x="275" y="24"/>
                    <a:pt x="273" y="24"/>
                    <a:pt x="271" y="24"/>
                  </a:cubicBezTo>
                  <a:cubicBezTo>
                    <a:pt x="269" y="24"/>
                    <a:pt x="267" y="25"/>
                    <a:pt x="265" y="24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4" y="25"/>
                    <a:pt x="263" y="24"/>
                    <a:pt x="262" y="22"/>
                  </a:cubicBezTo>
                  <a:cubicBezTo>
                    <a:pt x="262" y="22"/>
                    <a:pt x="261" y="20"/>
                    <a:pt x="261" y="20"/>
                  </a:cubicBezTo>
                  <a:cubicBezTo>
                    <a:pt x="258" y="19"/>
                    <a:pt x="256" y="19"/>
                    <a:pt x="254" y="21"/>
                  </a:cubicBezTo>
                  <a:cubicBezTo>
                    <a:pt x="253" y="21"/>
                    <a:pt x="252" y="21"/>
                    <a:pt x="252" y="21"/>
                  </a:cubicBezTo>
                  <a:cubicBezTo>
                    <a:pt x="251" y="20"/>
                    <a:pt x="250" y="20"/>
                    <a:pt x="249" y="20"/>
                  </a:cubicBezTo>
                  <a:cubicBezTo>
                    <a:pt x="248" y="19"/>
                    <a:pt x="246" y="19"/>
                    <a:pt x="245" y="18"/>
                  </a:cubicBezTo>
                  <a:cubicBezTo>
                    <a:pt x="244" y="17"/>
                    <a:pt x="243" y="17"/>
                    <a:pt x="242" y="16"/>
                  </a:cubicBezTo>
                  <a:cubicBezTo>
                    <a:pt x="241" y="16"/>
                    <a:pt x="239" y="16"/>
                    <a:pt x="238" y="15"/>
                  </a:cubicBezTo>
                  <a:cubicBezTo>
                    <a:pt x="235" y="15"/>
                    <a:pt x="233" y="16"/>
                    <a:pt x="233" y="19"/>
                  </a:cubicBezTo>
                  <a:cubicBezTo>
                    <a:pt x="233" y="19"/>
                    <a:pt x="233" y="19"/>
                    <a:pt x="232" y="19"/>
                  </a:cubicBezTo>
                  <a:cubicBezTo>
                    <a:pt x="230" y="19"/>
                    <a:pt x="229" y="19"/>
                    <a:pt x="227" y="19"/>
                  </a:cubicBezTo>
                  <a:cubicBezTo>
                    <a:pt x="226" y="19"/>
                    <a:pt x="225" y="19"/>
                    <a:pt x="224" y="19"/>
                  </a:cubicBezTo>
                  <a:cubicBezTo>
                    <a:pt x="223" y="18"/>
                    <a:pt x="222" y="18"/>
                    <a:pt x="221" y="19"/>
                  </a:cubicBezTo>
                  <a:cubicBezTo>
                    <a:pt x="220" y="20"/>
                    <a:pt x="220" y="19"/>
                    <a:pt x="219" y="19"/>
                  </a:cubicBezTo>
                  <a:cubicBezTo>
                    <a:pt x="218" y="18"/>
                    <a:pt x="218" y="18"/>
                    <a:pt x="219" y="17"/>
                  </a:cubicBezTo>
                  <a:cubicBezTo>
                    <a:pt x="219" y="17"/>
                    <a:pt x="219" y="16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4"/>
                    <a:pt x="216" y="13"/>
                    <a:pt x="215" y="13"/>
                  </a:cubicBezTo>
                  <a:cubicBezTo>
                    <a:pt x="214" y="13"/>
                    <a:pt x="213" y="13"/>
                    <a:pt x="211" y="13"/>
                  </a:cubicBezTo>
                  <a:cubicBezTo>
                    <a:pt x="210" y="12"/>
                    <a:pt x="209" y="13"/>
                    <a:pt x="209" y="14"/>
                  </a:cubicBezTo>
                  <a:cubicBezTo>
                    <a:pt x="209" y="15"/>
                    <a:pt x="209" y="15"/>
                    <a:pt x="208" y="15"/>
                  </a:cubicBezTo>
                  <a:cubicBezTo>
                    <a:pt x="206" y="15"/>
                    <a:pt x="205" y="15"/>
                    <a:pt x="203" y="15"/>
                  </a:cubicBezTo>
                  <a:cubicBezTo>
                    <a:pt x="203" y="15"/>
                    <a:pt x="203" y="15"/>
                    <a:pt x="202" y="14"/>
                  </a:cubicBezTo>
                  <a:cubicBezTo>
                    <a:pt x="202" y="14"/>
                    <a:pt x="202" y="14"/>
                    <a:pt x="202" y="13"/>
                  </a:cubicBezTo>
                  <a:cubicBezTo>
                    <a:pt x="200" y="13"/>
                    <a:pt x="198" y="13"/>
                    <a:pt x="196" y="13"/>
                  </a:cubicBezTo>
                  <a:cubicBezTo>
                    <a:pt x="195" y="14"/>
                    <a:pt x="195" y="13"/>
                    <a:pt x="194" y="13"/>
                  </a:cubicBezTo>
                  <a:cubicBezTo>
                    <a:pt x="194" y="12"/>
                    <a:pt x="193" y="12"/>
                    <a:pt x="193" y="12"/>
                  </a:cubicBezTo>
                  <a:cubicBezTo>
                    <a:pt x="191" y="13"/>
                    <a:pt x="190" y="13"/>
                    <a:pt x="188" y="14"/>
                  </a:cubicBezTo>
                  <a:cubicBezTo>
                    <a:pt x="188" y="14"/>
                    <a:pt x="187" y="15"/>
                    <a:pt x="186" y="15"/>
                  </a:cubicBezTo>
                  <a:cubicBezTo>
                    <a:pt x="185" y="15"/>
                    <a:pt x="184" y="15"/>
                    <a:pt x="183" y="13"/>
                  </a:cubicBezTo>
                  <a:cubicBezTo>
                    <a:pt x="184" y="13"/>
                    <a:pt x="185" y="13"/>
                    <a:pt x="186" y="13"/>
                  </a:cubicBezTo>
                  <a:cubicBezTo>
                    <a:pt x="188" y="12"/>
                    <a:pt x="190" y="10"/>
                    <a:pt x="192" y="9"/>
                  </a:cubicBezTo>
                  <a:cubicBezTo>
                    <a:pt x="192" y="9"/>
                    <a:pt x="192" y="9"/>
                    <a:pt x="193" y="9"/>
                  </a:cubicBezTo>
                  <a:cubicBezTo>
                    <a:pt x="193" y="8"/>
                    <a:pt x="193" y="8"/>
                    <a:pt x="194" y="7"/>
                  </a:cubicBezTo>
                  <a:cubicBezTo>
                    <a:pt x="195" y="6"/>
                    <a:pt x="195" y="5"/>
                    <a:pt x="194" y="4"/>
                  </a:cubicBezTo>
                  <a:cubicBezTo>
                    <a:pt x="192" y="3"/>
                    <a:pt x="190" y="3"/>
                    <a:pt x="187" y="4"/>
                  </a:cubicBezTo>
                  <a:cubicBezTo>
                    <a:pt x="186" y="4"/>
                    <a:pt x="185" y="4"/>
                    <a:pt x="185" y="3"/>
                  </a:cubicBezTo>
                  <a:cubicBezTo>
                    <a:pt x="185" y="3"/>
                    <a:pt x="184" y="3"/>
                    <a:pt x="184" y="3"/>
                  </a:cubicBezTo>
                  <a:cubicBezTo>
                    <a:pt x="182" y="0"/>
                    <a:pt x="180" y="0"/>
                    <a:pt x="177" y="1"/>
                  </a:cubicBezTo>
                  <a:cubicBezTo>
                    <a:pt x="176" y="1"/>
                    <a:pt x="175" y="2"/>
                    <a:pt x="176" y="4"/>
                  </a:cubicBezTo>
                  <a:cubicBezTo>
                    <a:pt x="176" y="5"/>
                    <a:pt x="175" y="7"/>
                    <a:pt x="173" y="6"/>
                  </a:cubicBezTo>
                  <a:cubicBezTo>
                    <a:pt x="171" y="6"/>
                    <a:pt x="169" y="7"/>
                    <a:pt x="166" y="7"/>
                  </a:cubicBezTo>
                  <a:cubicBezTo>
                    <a:pt x="166" y="7"/>
                    <a:pt x="166" y="7"/>
                    <a:pt x="165" y="8"/>
                  </a:cubicBezTo>
                  <a:cubicBezTo>
                    <a:pt x="165" y="9"/>
                    <a:pt x="164" y="8"/>
                    <a:pt x="163" y="8"/>
                  </a:cubicBezTo>
                  <a:cubicBezTo>
                    <a:pt x="162" y="8"/>
                    <a:pt x="161" y="9"/>
                    <a:pt x="160" y="9"/>
                  </a:cubicBezTo>
                  <a:cubicBezTo>
                    <a:pt x="159" y="10"/>
                    <a:pt x="158" y="11"/>
                    <a:pt x="156" y="11"/>
                  </a:cubicBezTo>
                  <a:cubicBezTo>
                    <a:pt x="156" y="11"/>
                    <a:pt x="155" y="11"/>
                    <a:pt x="155" y="12"/>
                  </a:cubicBezTo>
                  <a:cubicBezTo>
                    <a:pt x="155" y="13"/>
                    <a:pt x="154" y="13"/>
                    <a:pt x="153" y="13"/>
                  </a:cubicBezTo>
                  <a:cubicBezTo>
                    <a:pt x="152" y="13"/>
                    <a:pt x="150" y="13"/>
                    <a:pt x="149" y="12"/>
                  </a:cubicBezTo>
                  <a:cubicBezTo>
                    <a:pt x="148" y="12"/>
                    <a:pt x="147" y="12"/>
                    <a:pt x="146" y="13"/>
                  </a:cubicBezTo>
                  <a:cubicBezTo>
                    <a:pt x="145" y="13"/>
                    <a:pt x="145" y="14"/>
                    <a:pt x="145" y="15"/>
                  </a:cubicBezTo>
                  <a:cubicBezTo>
                    <a:pt x="146" y="16"/>
                    <a:pt x="146" y="16"/>
                    <a:pt x="146" y="17"/>
                  </a:cubicBezTo>
                  <a:cubicBezTo>
                    <a:pt x="146" y="17"/>
                    <a:pt x="145" y="17"/>
                    <a:pt x="144" y="17"/>
                  </a:cubicBezTo>
                  <a:cubicBezTo>
                    <a:pt x="143" y="17"/>
                    <a:pt x="142" y="17"/>
                    <a:pt x="141" y="17"/>
                  </a:cubicBezTo>
                  <a:cubicBezTo>
                    <a:pt x="141" y="17"/>
                    <a:pt x="140" y="17"/>
                    <a:pt x="140" y="17"/>
                  </a:cubicBezTo>
                  <a:cubicBezTo>
                    <a:pt x="138" y="16"/>
                    <a:pt x="137" y="16"/>
                    <a:pt x="136" y="17"/>
                  </a:cubicBezTo>
                  <a:cubicBezTo>
                    <a:pt x="135" y="18"/>
                    <a:pt x="135" y="18"/>
                    <a:pt x="134" y="18"/>
                  </a:cubicBezTo>
                  <a:cubicBezTo>
                    <a:pt x="134" y="18"/>
                    <a:pt x="134" y="18"/>
                    <a:pt x="134" y="17"/>
                  </a:cubicBezTo>
                  <a:cubicBezTo>
                    <a:pt x="134" y="15"/>
                    <a:pt x="134" y="15"/>
                    <a:pt x="131" y="15"/>
                  </a:cubicBezTo>
                  <a:cubicBezTo>
                    <a:pt x="131" y="15"/>
                    <a:pt x="130" y="15"/>
                    <a:pt x="130" y="15"/>
                  </a:cubicBezTo>
                  <a:cubicBezTo>
                    <a:pt x="129" y="15"/>
                    <a:pt x="129" y="15"/>
                    <a:pt x="128" y="16"/>
                  </a:cubicBezTo>
                  <a:cubicBezTo>
                    <a:pt x="127" y="17"/>
                    <a:pt x="127" y="18"/>
                    <a:pt x="126" y="19"/>
                  </a:cubicBezTo>
                  <a:cubicBezTo>
                    <a:pt x="125" y="20"/>
                    <a:pt x="124" y="21"/>
                    <a:pt x="125" y="22"/>
                  </a:cubicBezTo>
                  <a:cubicBezTo>
                    <a:pt x="125" y="24"/>
                    <a:pt x="125" y="25"/>
                    <a:pt x="125" y="26"/>
                  </a:cubicBezTo>
                  <a:cubicBezTo>
                    <a:pt x="124" y="26"/>
                    <a:pt x="123" y="25"/>
                    <a:pt x="122" y="25"/>
                  </a:cubicBezTo>
                  <a:cubicBezTo>
                    <a:pt x="122" y="26"/>
                    <a:pt x="121" y="26"/>
                    <a:pt x="120" y="25"/>
                  </a:cubicBezTo>
                  <a:cubicBezTo>
                    <a:pt x="120" y="25"/>
                    <a:pt x="119" y="25"/>
                    <a:pt x="119" y="25"/>
                  </a:cubicBezTo>
                  <a:cubicBezTo>
                    <a:pt x="118" y="24"/>
                    <a:pt x="117" y="25"/>
                    <a:pt x="116" y="25"/>
                  </a:cubicBezTo>
                  <a:cubicBezTo>
                    <a:pt x="115" y="27"/>
                    <a:pt x="114" y="27"/>
                    <a:pt x="113" y="27"/>
                  </a:cubicBezTo>
                  <a:cubicBezTo>
                    <a:pt x="112" y="27"/>
                    <a:pt x="111" y="27"/>
                    <a:pt x="110" y="28"/>
                  </a:cubicBezTo>
                  <a:cubicBezTo>
                    <a:pt x="109" y="28"/>
                    <a:pt x="108" y="29"/>
                    <a:pt x="106" y="28"/>
                  </a:cubicBezTo>
                  <a:cubicBezTo>
                    <a:pt x="105" y="28"/>
                    <a:pt x="105" y="28"/>
                    <a:pt x="104" y="29"/>
                  </a:cubicBezTo>
                  <a:cubicBezTo>
                    <a:pt x="103" y="30"/>
                    <a:pt x="103" y="30"/>
                    <a:pt x="102" y="30"/>
                  </a:cubicBezTo>
                  <a:cubicBezTo>
                    <a:pt x="100" y="31"/>
                    <a:pt x="98" y="31"/>
                    <a:pt x="96" y="32"/>
                  </a:cubicBezTo>
                  <a:cubicBezTo>
                    <a:pt x="93" y="33"/>
                    <a:pt x="91" y="34"/>
                    <a:pt x="89" y="36"/>
                  </a:cubicBezTo>
                  <a:cubicBezTo>
                    <a:pt x="89" y="37"/>
                    <a:pt x="88" y="37"/>
                    <a:pt x="87" y="37"/>
                  </a:cubicBezTo>
                  <a:cubicBezTo>
                    <a:pt x="85" y="37"/>
                    <a:pt x="83" y="37"/>
                    <a:pt x="82" y="38"/>
                  </a:cubicBezTo>
                  <a:cubicBezTo>
                    <a:pt x="81" y="39"/>
                    <a:pt x="80" y="39"/>
                    <a:pt x="79" y="40"/>
                  </a:cubicBezTo>
                  <a:cubicBezTo>
                    <a:pt x="78" y="39"/>
                    <a:pt x="78" y="37"/>
                    <a:pt x="78" y="36"/>
                  </a:cubicBezTo>
                  <a:cubicBezTo>
                    <a:pt x="78" y="34"/>
                    <a:pt x="78" y="33"/>
                    <a:pt x="76" y="32"/>
                  </a:cubicBezTo>
                  <a:cubicBezTo>
                    <a:pt x="78" y="32"/>
                    <a:pt x="80" y="32"/>
                    <a:pt x="82" y="33"/>
                  </a:cubicBezTo>
                  <a:cubicBezTo>
                    <a:pt x="82" y="33"/>
                    <a:pt x="83" y="33"/>
                    <a:pt x="83" y="33"/>
                  </a:cubicBezTo>
                  <a:cubicBezTo>
                    <a:pt x="84" y="33"/>
                    <a:pt x="84" y="33"/>
                    <a:pt x="85" y="33"/>
                  </a:cubicBezTo>
                  <a:cubicBezTo>
                    <a:pt x="86" y="32"/>
                    <a:pt x="87" y="31"/>
                    <a:pt x="87" y="30"/>
                  </a:cubicBezTo>
                  <a:cubicBezTo>
                    <a:pt x="88" y="29"/>
                    <a:pt x="88" y="28"/>
                    <a:pt x="86" y="28"/>
                  </a:cubicBezTo>
                  <a:cubicBezTo>
                    <a:pt x="85" y="28"/>
                    <a:pt x="84" y="27"/>
                    <a:pt x="83" y="27"/>
                  </a:cubicBezTo>
                  <a:cubicBezTo>
                    <a:pt x="83" y="27"/>
                    <a:pt x="82" y="27"/>
                    <a:pt x="81" y="27"/>
                  </a:cubicBezTo>
                  <a:cubicBezTo>
                    <a:pt x="80" y="27"/>
                    <a:pt x="79" y="26"/>
                    <a:pt x="78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5"/>
                    <a:pt x="75" y="25"/>
                  </a:cubicBezTo>
                  <a:cubicBezTo>
                    <a:pt x="75" y="23"/>
                    <a:pt x="74" y="23"/>
                    <a:pt x="72" y="24"/>
                  </a:cubicBezTo>
                  <a:cubicBezTo>
                    <a:pt x="72" y="24"/>
                    <a:pt x="72" y="24"/>
                    <a:pt x="72" y="23"/>
                  </a:cubicBezTo>
                  <a:cubicBezTo>
                    <a:pt x="72" y="21"/>
                    <a:pt x="71" y="21"/>
                    <a:pt x="69" y="21"/>
                  </a:cubicBezTo>
                  <a:cubicBezTo>
                    <a:pt x="68" y="21"/>
                    <a:pt x="67" y="21"/>
                    <a:pt x="65" y="20"/>
                  </a:cubicBezTo>
                  <a:cubicBezTo>
                    <a:pt x="64" y="20"/>
                    <a:pt x="62" y="20"/>
                    <a:pt x="60" y="21"/>
                  </a:cubicBezTo>
                  <a:cubicBezTo>
                    <a:pt x="57" y="22"/>
                    <a:pt x="54" y="24"/>
                    <a:pt x="51" y="27"/>
                  </a:cubicBezTo>
                  <a:cubicBezTo>
                    <a:pt x="51" y="27"/>
                    <a:pt x="50" y="28"/>
                    <a:pt x="49" y="28"/>
                  </a:cubicBezTo>
                  <a:cubicBezTo>
                    <a:pt x="48" y="29"/>
                    <a:pt x="48" y="30"/>
                    <a:pt x="47" y="30"/>
                  </a:cubicBezTo>
                  <a:cubicBezTo>
                    <a:pt x="45" y="33"/>
                    <a:pt x="43" y="35"/>
                    <a:pt x="41" y="37"/>
                  </a:cubicBezTo>
                  <a:cubicBezTo>
                    <a:pt x="39" y="39"/>
                    <a:pt x="37" y="41"/>
                    <a:pt x="34" y="41"/>
                  </a:cubicBezTo>
                  <a:cubicBezTo>
                    <a:pt x="33" y="42"/>
                    <a:pt x="32" y="42"/>
                    <a:pt x="33" y="44"/>
                  </a:cubicBezTo>
                  <a:cubicBezTo>
                    <a:pt x="33" y="45"/>
                    <a:pt x="33" y="47"/>
                    <a:pt x="33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9"/>
                    <a:pt x="34" y="50"/>
                    <a:pt x="34" y="50"/>
                  </a:cubicBezTo>
                  <a:cubicBezTo>
                    <a:pt x="34" y="51"/>
                    <a:pt x="34" y="51"/>
                    <a:pt x="35" y="52"/>
                  </a:cubicBezTo>
                  <a:cubicBezTo>
                    <a:pt x="35" y="52"/>
                    <a:pt x="36" y="52"/>
                    <a:pt x="36" y="51"/>
                  </a:cubicBezTo>
                  <a:cubicBezTo>
                    <a:pt x="37" y="51"/>
                    <a:pt x="38" y="50"/>
                    <a:pt x="39" y="51"/>
                  </a:cubicBezTo>
                  <a:cubicBezTo>
                    <a:pt x="39" y="51"/>
                    <a:pt x="39" y="50"/>
                    <a:pt x="39" y="50"/>
                  </a:cubicBezTo>
                  <a:cubicBezTo>
                    <a:pt x="40" y="50"/>
                    <a:pt x="41" y="50"/>
                    <a:pt x="42" y="49"/>
                  </a:cubicBezTo>
                  <a:cubicBezTo>
                    <a:pt x="42" y="50"/>
                    <a:pt x="42" y="51"/>
                    <a:pt x="42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4" y="53"/>
                    <a:pt x="45" y="54"/>
                    <a:pt x="45" y="55"/>
                  </a:cubicBezTo>
                  <a:cubicBezTo>
                    <a:pt x="45" y="55"/>
                    <a:pt x="46" y="56"/>
                    <a:pt x="47" y="56"/>
                  </a:cubicBezTo>
                  <a:cubicBezTo>
                    <a:pt x="48" y="56"/>
                    <a:pt x="48" y="56"/>
                    <a:pt x="49" y="56"/>
                  </a:cubicBezTo>
                  <a:cubicBezTo>
                    <a:pt x="49" y="55"/>
                    <a:pt x="50" y="54"/>
                    <a:pt x="50" y="53"/>
                  </a:cubicBezTo>
                  <a:cubicBezTo>
                    <a:pt x="50" y="52"/>
                    <a:pt x="51" y="51"/>
                    <a:pt x="51" y="50"/>
                  </a:cubicBezTo>
                  <a:cubicBezTo>
                    <a:pt x="52" y="50"/>
                    <a:pt x="53" y="50"/>
                    <a:pt x="54" y="49"/>
                  </a:cubicBezTo>
                  <a:cubicBezTo>
                    <a:pt x="53" y="48"/>
                    <a:pt x="53" y="46"/>
                    <a:pt x="52" y="46"/>
                  </a:cubicBezTo>
                  <a:cubicBezTo>
                    <a:pt x="52" y="46"/>
                    <a:pt x="51" y="46"/>
                    <a:pt x="51" y="45"/>
                  </a:cubicBezTo>
                  <a:cubicBezTo>
                    <a:pt x="51" y="44"/>
                    <a:pt x="51" y="42"/>
                    <a:pt x="52" y="41"/>
                  </a:cubicBezTo>
                  <a:cubicBezTo>
                    <a:pt x="53" y="40"/>
                    <a:pt x="54" y="40"/>
                    <a:pt x="55" y="40"/>
                  </a:cubicBezTo>
                  <a:cubicBezTo>
                    <a:pt x="56" y="40"/>
                    <a:pt x="57" y="39"/>
                    <a:pt x="57" y="38"/>
                  </a:cubicBezTo>
                  <a:cubicBezTo>
                    <a:pt x="57" y="38"/>
                    <a:pt x="57" y="37"/>
                    <a:pt x="57" y="37"/>
                  </a:cubicBezTo>
                  <a:cubicBezTo>
                    <a:pt x="58" y="34"/>
                    <a:pt x="59" y="34"/>
                    <a:pt x="61" y="35"/>
                  </a:cubicBezTo>
                  <a:cubicBezTo>
                    <a:pt x="61" y="35"/>
                    <a:pt x="62" y="35"/>
                    <a:pt x="62" y="36"/>
                  </a:cubicBezTo>
                  <a:cubicBezTo>
                    <a:pt x="61" y="37"/>
                    <a:pt x="60" y="38"/>
                    <a:pt x="59" y="39"/>
                  </a:cubicBezTo>
                  <a:cubicBezTo>
                    <a:pt x="57" y="40"/>
                    <a:pt x="56" y="43"/>
                    <a:pt x="57" y="46"/>
                  </a:cubicBezTo>
                  <a:cubicBezTo>
                    <a:pt x="57" y="46"/>
                    <a:pt x="58" y="46"/>
                    <a:pt x="58" y="47"/>
                  </a:cubicBezTo>
                  <a:cubicBezTo>
                    <a:pt x="59" y="48"/>
                    <a:pt x="59" y="48"/>
                    <a:pt x="61" y="48"/>
                  </a:cubicBezTo>
                  <a:cubicBezTo>
                    <a:pt x="61" y="48"/>
                    <a:pt x="62" y="48"/>
                    <a:pt x="62" y="48"/>
                  </a:cubicBezTo>
                  <a:cubicBezTo>
                    <a:pt x="64" y="47"/>
                    <a:pt x="66" y="47"/>
                    <a:pt x="68" y="47"/>
                  </a:cubicBezTo>
                  <a:cubicBezTo>
                    <a:pt x="67" y="48"/>
                    <a:pt x="67" y="48"/>
                    <a:pt x="66" y="48"/>
                  </a:cubicBezTo>
                  <a:cubicBezTo>
                    <a:pt x="66" y="48"/>
                    <a:pt x="65" y="48"/>
                    <a:pt x="65" y="48"/>
                  </a:cubicBezTo>
                  <a:cubicBezTo>
                    <a:pt x="63" y="48"/>
                    <a:pt x="62" y="48"/>
                    <a:pt x="61" y="50"/>
                  </a:cubicBezTo>
                  <a:cubicBezTo>
                    <a:pt x="61" y="50"/>
                    <a:pt x="61" y="51"/>
                    <a:pt x="62" y="52"/>
                  </a:cubicBezTo>
                  <a:cubicBezTo>
                    <a:pt x="61" y="52"/>
                    <a:pt x="61" y="53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0" y="54"/>
                    <a:pt x="60" y="53"/>
                    <a:pt x="60" y="53"/>
                  </a:cubicBezTo>
                  <a:cubicBezTo>
                    <a:pt x="60" y="52"/>
                    <a:pt x="59" y="51"/>
                    <a:pt x="58" y="52"/>
                  </a:cubicBezTo>
                  <a:cubicBezTo>
                    <a:pt x="58" y="52"/>
                    <a:pt x="57" y="52"/>
                    <a:pt x="57" y="53"/>
                  </a:cubicBezTo>
                  <a:cubicBezTo>
                    <a:pt x="57" y="54"/>
                    <a:pt x="56" y="55"/>
                    <a:pt x="56" y="55"/>
                  </a:cubicBezTo>
                  <a:cubicBezTo>
                    <a:pt x="56" y="57"/>
                    <a:pt x="55" y="57"/>
                    <a:pt x="54" y="58"/>
                  </a:cubicBezTo>
                  <a:cubicBezTo>
                    <a:pt x="53" y="58"/>
                    <a:pt x="53" y="58"/>
                    <a:pt x="52" y="58"/>
                  </a:cubicBezTo>
                  <a:cubicBezTo>
                    <a:pt x="51" y="59"/>
                    <a:pt x="50" y="59"/>
                    <a:pt x="48" y="59"/>
                  </a:cubicBezTo>
                  <a:cubicBezTo>
                    <a:pt x="46" y="60"/>
                    <a:pt x="43" y="60"/>
                    <a:pt x="41" y="59"/>
                  </a:cubicBezTo>
                  <a:cubicBezTo>
                    <a:pt x="40" y="59"/>
                    <a:pt x="38" y="59"/>
                    <a:pt x="38" y="60"/>
                  </a:cubicBezTo>
                  <a:cubicBezTo>
                    <a:pt x="36" y="61"/>
                    <a:pt x="35" y="61"/>
                    <a:pt x="34" y="61"/>
                  </a:cubicBezTo>
                  <a:cubicBezTo>
                    <a:pt x="34" y="61"/>
                    <a:pt x="33" y="62"/>
                    <a:pt x="33" y="62"/>
                  </a:cubicBezTo>
                  <a:cubicBezTo>
                    <a:pt x="33" y="63"/>
                    <a:pt x="32" y="64"/>
                    <a:pt x="31" y="65"/>
                  </a:cubicBezTo>
                  <a:cubicBezTo>
                    <a:pt x="30" y="66"/>
                    <a:pt x="28" y="66"/>
                    <a:pt x="28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6" y="69"/>
                    <a:pt x="24" y="70"/>
                    <a:pt x="23" y="70"/>
                  </a:cubicBezTo>
                  <a:cubicBezTo>
                    <a:pt x="23" y="71"/>
                    <a:pt x="22" y="71"/>
                    <a:pt x="22" y="71"/>
                  </a:cubicBezTo>
                  <a:cubicBezTo>
                    <a:pt x="20" y="70"/>
                    <a:pt x="20" y="71"/>
                    <a:pt x="19" y="71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2"/>
                    <a:pt x="21" y="73"/>
                    <a:pt x="22" y="74"/>
                  </a:cubicBezTo>
                  <a:cubicBezTo>
                    <a:pt x="22" y="74"/>
                    <a:pt x="22" y="74"/>
                    <a:pt x="22" y="75"/>
                  </a:cubicBezTo>
                  <a:cubicBezTo>
                    <a:pt x="24" y="76"/>
                    <a:pt x="25" y="79"/>
                    <a:pt x="22" y="80"/>
                  </a:cubicBezTo>
                  <a:cubicBezTo>
                    <a:pt x="22" y="80"/>
                    <a:pt x="22" y="81"/>
                    <a:pt x="22" y="80"/>
                  </a:cubicBezTo>
                  <a:cubicBezTo>
                    <a:pt x="21" y="80"/>
                    <a:pt x="19" y="80"/>
                    <a:pt x="18" y="80"/>
                  </a:cubicBezTo>
                  <a:cubicBezTo>
                    <a:pt x="18" y="80"/>
                    <a:pt x="17" y="80"/>
                    <a:pt x="17" y="80"/>
                  </a:cubicBezTo>
                  <a:cubicBezTo>
                    <a:pt x="16" y="81"/>
                    <a:pt x="15" y="82"/>
                    <a:pt x="14" y="83"/>
                  </a:cubicBezTo>
                  <a:cubicBezTo>
                    <a:pt x="13" y="83"/>
                    <a:pt x="13" y="83"/>
                    <a:pt x="13" y="85"/>
                  </a:cubicBezTo>
                  <a:cubicBezTo>
                    <a:pt x="13" y="87"/>
                    <a:pt x="13" y="88"/>
                    <a:pt x="13" y="90"/>
                  </a:cubicBezTo>
                  <a:cubicBezTo>
                    <a:pt x="13" y="91"/>
                    <a:pt x="13" y="91"/>
                    <a:pt x="13" y="92"/>
                  </a:cubicBezTo>
                  <a:cubicBezTo>
                    <a:pt x="13" y="92"/>
                    <a:pt x="14" y="92"/>
                    <a:pt x="14" y="92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5" y="92"/>
                    <a:pt x="16" y="92"/>
                    <a:pt x="17" y="93"/>
                  </a:cubicBezTo>
                  <a:cubicBezTo>
                    <a:pt x="17" y="93"/>
                    <a:pt x="18" y="93"/>
                    <a:pt x="18" y="93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20" y="93"/>
                    <a:pt x="20" y="93"/>
                    <a:pt x="21" y="93"/>
                  </a:cubicBezTo>
                  <a:cubicBezTo>
                    <a:pt x="22" y="93"/>
                    <a:pt x="23" y="92"/>
                    <a:pt x="24" y="91"/>
                  </a:cubicBezTo>
                  <a:cubicBezTo>
                    <a:pt x="24" y="90"/>
                    <a:pt x="25" y="90"/>
                    <a:pt x="25" y="90"/>
                  </a:cubicBezTo>
                  <a:cubicBezTo>
                    <a:pt x="26" y="89"/>
                    <a:pt x="26" y="89"/>
                    <a:pt x="25" y="87"/>
                  </a:cubicBezTo>
                  <a:cubicBezTo>
                    <a:pt x="26" y="87"/>
                    <a:pt x="26" y="86"/>
                    <a:pt x="26" y="86"/>
                  </a:cubicBezTo>
                  <a:cubicBezTo>
                    <a:pt x="27" y="85"/>
                    <a:pt x="27" y="85"/>
                    <a:pt x="28" y="85"/>
                  </a:cubicBezTo>
                  <a:cubicBezTo>
                    <a:pt x="29" y="85"/>
                    <a:pt x="29" y="84"/>
                    <a:pt x="30" y="84"/>
                  </a:cubicBezTo>
                  <a:cubicBezTo>
                    <a:pt x="31" y="83"/>
                    <a:pt x="31" y="83"/>
                    <a:pt x="30" y="82"/>
                  </a:cubicBezTo>
                  <a:cubicBezTo>
                    <a:pt x="30" y="82"/>
                    <a:pt x="30" y="81"/>
                    <a:pt x="30" y="81"/>
                  </a:cubicBezTo>
                  <a:cubicBezTo>
                    <a:pt x="31" y="81"/>
                    <a:pt x="31" y="80"/>
                    <a:pt x="32" y="80"/>
                  </a:cubicBezTo>
                  <a:cubicBezTo>
                    <a:pt x="34" y="82"/>
                    <a:pt x="35" y="81"/>
                    <a:pt x="37" y="80"/>
                  </a:cubicBezTo>
                  <a:cubicBezTo>
                    <a:pt x="39" y="79"/>
                    <a:pt x="41" y="80"/>
                    <a:pt x="42" y="82"/>
                  </a:cubicBezTo>
                  <a:cubicBezTo>
                    <a:pt x="43" y="83"/>
                    <a:pt x="44" y="85"/>
                    <a:pt x="46" y="85"/>
                  </a:cubicBezTo>
                  <a:cubicBezTo>
                    <a:pt x="46" y="86"/>
                    <a:pt x="47" y="86"/>
                    <a:pt x="48" y="87"/>
                  </a:cubicBezTo>
                  <a:cubicBezTo>
                    <a:pt x="48" y="87"/>
                    <a:pt x="49" y="87"/>
                    <a:pt x="50" y="87"/>
                  </a:cubicBezTo>
                  <a:cubicBezTo>
                    <a:pt x="51" y="87"/>
                    <a:pt x="52" y="86"/>
                    <a:pt x="52" y="86"/>
                  </a:cubicBezTo>
                  <a:cubicBezTo>
                    <a:pt x="52" y="86"/>
                    <a:pt x="53" y="86"/>
                    <a:pt x="53" y="86"/>
                  </a:cubicBezTo>
                  <a:cubicBezTo>
                    <a:pt x="53" y="85"/>
                    <a:pt x="52" y="85"/>
                    <a:pt x="52" y="85"/>
                  </a:cubicBezTo>
                  <a:cubicBezTo>
                    <a:pt x="50" y="84"/>
                    <a:pt x="48" y="81"/>
                    <a:pt x="46" y="80"/>
                  </a:cubicBezTo>
                  <a:cubicBezTo>
                    <a:pt x="45" y="79"/>
                    <a:pt x="45" y="78"/>
                    <a:pt x="44" y="77"/>
                  </a:cubicBezTo>
                  <a:cubicBezTo>
                    <a:pt x="45" y="77"/>
                    <a:pt x="46" y="77"/>
                    <a:pt x="47" y="78"/>
                  </a:cubicBezTo>
                  <a:cubicBezTo>
                    <a:pt x="47" y="80"/>
                    <a:pt x="49" y="81"/>
                    <a:pt x="51" y="82"/>
                  </a:cubicBezTo>
                  <a:cubicBezTo>
                    <a:pt x="51" y="83"/>
                    <a:pt x="52" y="83"/>
                    <a:pt x="53" y="83"/>
                  </a:cubicBezTo>
                  <a:cubicBezTo>
                    <a:pt x="53" y="83"/>
                    <a:pt x="54" y="83"/>
                    <a:pt x="54" y="84"/>
                  </a:cubicBezTo>
                  <a:cubicBezTo>
                    <a:pt x="54" y="85"/>
                    <a:pt x="55" y="85"/>
                    <a:pt x="55" y="85"/>
                  </a:cubicBezTo>
                  <a:cubicBezTo>
                    <a:pt x="55" y="87"/>
                    <a:pt x="56" y="88"/>
                    <a:pt x="57" y="89"/>
                  </a:cubicBezTo>
                  <a:cubicBezTo>
                    <a:pt x="58" y="90"/>
                    <a:pt x="59" y="89"/>
                    <a:pt x="60" y="88"/>
                  </a:cubicBezTo>
                  <a:cubicBezTo>
                    <a:pt x="61" y="87"/>
                    <a:pt x="61" y="86"/>
                    <a:pt x="62" y="86"/>
                  </a:cubicBezTo>
                  <a:cubicBezTo>
                    <a:pt x="63" y="86"/>
                    <a:pt x="63" y="86"/>
                    <a:pt x="65" y="86"/>
                  </a:cubicBezTo>
                  <a:cubicBezTo>
                    <a:pt x="65" y="87"/>
                    <a:pt x="65" y="89"/>
                    <a:pt x="65" y="90"/>
                  </a:cubicBezTo>
                  <a:cubicBezTo>
                    <a:pt x="65" y="90"/>
                    <a:pt x="65" y="91"/>
                    <a:pt x="66" y="91"/>
                  </a:cubicBezTo>
                  <a:cubicBezTo>
                    <a:pt x="67" y="92"/>
                    <a:pt x="67" y="93"/>
                    <a:pt x="68" y="94"/>
                  </a:cubicBezTo>
                  <a:cubicBezTo>
                    <a:pt x="69" y="95"/>
                    <a:pt x="70" y="95"/>
                    <a:pt x="71" y="94"/>
                  </a:cubicBezTo>
                  <a:cubicBezTo>
                    <a:pt x="71" y="94"/>
                    <a:pt x="71" y="93"/>
                    <a:pt x="72" y="93"/>
                  </a:cubicBezTo>
                  <a:cubicBezTo>
                    <a:pt x="73" y="94"/>
                    <a:pt x="74" y="94"/>
                    <a:pt x="75" y="94"/>
                  </a:cubicBezTo>
                  <a:cubicBezTo>
                    <a:pt x="76" y="93"/>
                    <a:pt x="78" y="94"/>
                    <a:pt x="79" y="94"/>
                  </a:cubicBezTo>
                  <a:cubicBezTo>
                    <a:pt x="79" y="94"/>
                    <a:pt x="79" y="95"/>
                    <a:pt x="79" y="95"/>
                  </a:cubicBezTo>
                  <a:cubicBezTo>
                    <a:pt x="78" y="97"/>
                    <a:pt x="77" y="99"/>
                    <a:pt x="76" y="101"/>
                  </a:cubicBezTo>
                  <a:cubicBezTo>
                    <a:pt x="75" y="101"/>
                    <a:pt x="74" y="101"/>
                    <a:pt x="73" y="101"/>
                  </a:cubicBezTo>
                  <a:cubicBezTo>
                    <a:pt x="72" y="101"/>
                    <a:pt x="71" y="101"/>
                    <a:pt x="69" y="102"/>
                  </a:cubicBezTo>
                  <a:cubicBezTo>
                    <a:pt x="68" y="102"/>
                    <a:pt x="67" y="102"/>
                    <a:pt x="67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3" y="101"/>
                    <a:pt x="61" y="99"/>
                    <a:pt x="58" y="99"/>
                  </a:cubicBezTo>
                  <a:cubicBezTo>
                    <a:pt x="58" y="99"/>
                    <a:pt x="57" y="99"/>
                    <a:pt x="57" y="99"/>
                  </a:cubicBezTo>
                  <a:cubicBezTo>
                    <a:pt x="55" y="99"/>
                    <a:pt x="55" y="100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4" y="103"/>
                    <a:pt x="54" y="103"/>
                    <a:pt x="53" y="103"/>
                  </a:cubicBezTo>
                  <a:cubicBezTo>
                    <a:pt x="52" y="102"/>
                    <a:pt x="51" y="102"/>
                    <a:pt x="50" y="101"/>
                  </a:cubicBezTo>
                  <a:cubicBezTo>
                    <a:pt x="50" y="101"/>
                    <a:pt x="49" y="101"/>
                    <a:pt x="49" y="101"/>
                  </a:cubicBezTo>
                  <a:cubicBezTo>
                    <a:pt x="48" y="99"/>
                    <a:pt x="46" y="99"/>
                    <a:pt x="44" y="99"/>
                  </a:cubicBezTo>
                  <a:cubicBezTo>
                    <a:pt x="43" y="99"/>
                    <a:pt x="43" y="98"/>
                    <a:pt x="42" y="98"/>
                  </a:cubicBezTo>
                  <a:cubicBezTo>
                    <a:pt x="41" y="98"/>
                    <a:pt x="41" y="98"/>
                    <a:pt x="41" y="97"/>
                  </a:cubicBezTo>
                  <a:cubicBezTo>
                    <a:pt x="41" y="96"/>
                    <a:pt x="41" y="96"/>
                    <a:pt x="41" y="95"/>
                  </a:cubicBezTo>
                  <a:cubicBezTo>
                    <a:pt x="42" y="94"/>
                    <a:pt x="41" y="93"/>
                    <a:pt x="40" y="93"/>
                  </a:cubicBezTo>
                  <a:cubicBezTo>
                    <a:pt x="38" y="92"/>
                    <a:pt x="37" y="92"/>
                    <a:pt x="36" y="92"/>
                  </a:cubicBezTo>
                  <a:cubicBezTo>
                    <a:pt x="35" y="93"/>
                    <a:pt x="34" y="93"/>
                    <a:pt x="33" y="93"/>
                  </a:cubicBezTo>
                  <a:cubicBezTo>
                    <a:pt x="31" y="93"/>
                    <a:pt x="28" y="94"/>
                    <a:pt x="25" y="94"/>
                  </a:cubicBezTo>
                  <a:cubicBezTo>
                    <a:pt x="24" y="94"/>
                    <a:pt x="23" y="94"/>
                    <a:pt x="22" y="94"/>
                  </a:cubicBezTo>
                  <a:cubicBezTo>
                    <a:pt x="21" y="94"/>
                    <a:pt x="21" y="94"/>
                    <a:pt x="21" y="95"/>
                  </a:cubicBezTo>
                  <a:cubicBezTo>
                    <a:pt x="20" y="95"/>
                    <a:pt x="20" y="95"/>
                    <a:pt x="19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18" y="95"/>
                    <a:pt x="18" y="95"/>
                    <a:pt x="17" y="95"/>
                  </a:cubicBezTo>
                  <a:cubicBezTo>
                    <a:pt x="17" y="95"/>
                    <a:pt x="17" y="95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5" y="97"/>
                    <a:pt x="15" y="97"/>
                  </a:cubicBezTo>
                  <a:cubicBezTo>
                    <a:pt x="14" y="98"/>
                    <a:pt x="13" y="99"/>
                    <a:pt x="12" y="99"/>
                  </a:cubicBezTo>
                  <a:cubicBezTo>
                    <a:pt x="12" y="99"/>
                    <a:pt x="12" y="100"/>
                    <a:pt x="12" y="100"/>
                  </a:cubicBezTo>
                  <a:cubicBezTo>
                    <a:pt x="11" y="101"/>
                    <a:pt x="11" y="101"/>
                    <a:pt x="11" y="102"/>
                  </a:cubicBezTo>
                  <a:cubicBezTo>
                    <a:pt x="10" y="104"/>
                    <a:pt x="9" y="106"/>
                    <a:pt x="7" y="107"/>
                  </a:cubicBezTo>
                  <a:cubicBezTo>
                    <a:pt x="6" y="107"/>
                    <a:pt x="5" y="108"/>
                    <a:pt x="5" y="109"/>
                  </a:cubicBezTo>
                  <a:cubicBezTo>
                    <a:pt x="4" y="110"/>
                    <a:pt x="3" y="112"/>
                    <a:pt x="2" y="114"/>
                  </a:cubicBezTo>
                  <a:cubicBezTo>
                    <a:pt x="1" y="115"/>
                    <a:pt x="1" y="116"/>
                    <a:pt x="1" y="117"/>
                  </a:cubicBezTo>
                  <a:cubicBezTo>
                    <a:pt x="1" y="120"/>
                    <a:pt x="1" y="123"/>
                    <a:pt x="0" y="126"/>
                  </a:cubicBezTo>
                  <a:cubicBezTo>
                    <a:pt x="0" y="127"/>
                    <a:pt x="0" y="127"/>
                    <a:pt x="0" y="128"/>
                  </a:cubicBezTo>
                  <a:cubicBezTo>
                    <a:pt x="0" y="130"/>
                    <a:pt x="1" y="131"/>
                    <a:pt x="2" y="133"/>
                  </a:cubicBezTo>
                  <a:cubicBezTo>
                    <a:pt x="5" y="137"/>
                    <a:pt x="9" y="140"/>
                    <a:pt x="14" y="143"/>
                  </a:cubicBezTo>
                  <a:cubicBezTo>
                    <a:pt x="16" y="144"/>
                    <a:pt x="18" y="144"/>
                    <a:pt x="19" y="143"/>
                  </a:cubicBezTo>
                  <a:cubicBezTo>
                    <a:pt x="20" y="143"/>
                    <a:pt x="21" y="142"/>
                    <a:pt x="21" y="142"/>
                  </a:cubicBezTo>
                  <a:cubicBezTo>
                    <a:pt x="24" y="142"/>
                    <a:pt x="27" y="140"/>
                    <a:pt x="31" y="140"/>
                  </a:cubicBezTo>
                  <a:cubicBezTo>
                    <a:pt x="34" y="140"/>
                    <a:pt x="38" y="142"/>
                    <a:pt x="40" y="145"/>
                  </a:cubicBezTo>
                  <a:cubicBezTo>
                    <a:pt x="40" y="146"/>
                    <a:pt x="41" y="147"/>
                    <a:pt x="40" y="148"/>
                  </a:cubicBezTo>
                  <a:cubicBezTo>
                    <a:pt x="38" y="150"/>
                    <a:pt x="39" y="153"/>
                    <a:pt x="41" y="154"/>
                  </a:cubicBezTo>
                  <a:cubicBezTo>
                    <a:pt x="42" y="155"/>
                    <a:pt x="43" y="156"/>
                    <a:pt x="44" y="158"/>
                  </a:cubicBezTo>
                  <a:cubicBezTo>
                    <a:pt x="44" y="159"/>
                    <a:pt x="45" y="161"/>
                    <a:pt x="45" y="162"/>
                  </a:cubicBezTo>
                  <a:cubicBezTo>
                    <a:pt x="45" y="163"/>
                    <a:pt x="45" y="163"/>
                    <a:pt x="45" y="164"/>
                  </a:cubicBezTo>
                  <a:cubicBezTo>
                    <a:pt x="46" y="164"/>
                    <a:pt x="46" y="165"/>
                    <a:pt x="46" y="165"/>
                  </a:cubicBezTo>
                  <a:cubicBezTo>
                    <a:pt x="46" y="166"/>
                    <a:pt x="46" y="167"/>
                    <a:pt x="45" y="168"/>
                  </a:cubicBezTo>
                  <a:cubicBezTo>
                    <a:pt x="45" y="168"/>
                    <a:pt x="44" y="169"/>
                    <a:pt x="44" y="169"/>
                  </a:cubicBezTo>
                  <a:cubicBezTo>
                    <a:pt x="43" y="171"/>
                    <a:pt x="44" y="174"/>
                    <a:pt x="44" y="176"/>
                  </a:cubicBezTo>
                  <a:cubicBezTo>
                    <a:pt x="45" y="179"/>
                    <a:pt x="46" y="181"/>
                    <a:pt x="47" y="183"/>
                  </a:cubicBezTo>
                  <a:cubicBezTo>
                    <a:pt x="48" y="184"/>
                    <a:pt x="48" y="185"/>
                    <a:pt x="48" y="186"/>
                  </a:cubicBezTo>
                  <a:cubicBezTo>
                    <a:pt x="49" y="188"/>
                    <a:pt x="50" y="191"/>
                    <a:pt x="51" y="193"/>
                  </a:cubicBezTo>
                  <a:cubicBezTo>
                    <a:pt x="52" y="195"/>
                    <a:pt x="53" y="197"/>
                    <a:pt x="53" y="200"/>
                  </a:cubicBezTo>
                  <a:cubicBezTo>
                    <a:pt x="54" y="201"/>
                    <a:pt x="54" y="202"/>
                    <a:pt x="56" y="202"/>
                  </a:cubicBezTo>
                  <a:cubicBezTo>
                    <a:pt x="58" y="202"/>
                    <a:pt x="59" y="202"/>
                    <a:pt x="61" y="202"/>
                  </a:cubicBezTo>
                  <a:cubicBezTo>
                    <a:pt x="63" y="203"/>
                    <a:pt x="64" y="202"/>
                    <a:pt x="65" y="202"/>
                  </a:cubicBezTo>
                  <a:cubicBezTo>
                    <a:pt x="68" y="201"/>
                    <a:pt x="70" y="200"/>
                    <a:pt x="71" y="197"/>
                  </a:cubicBezTo>
                  <a:cubicBezTo>
                    <a:pt x="72" y="194"/>
                    <a:pt x="73" y="192"/>
                    <a:pt x="74" y="189"/>
                  </a:cubicBezTo>
                  <a:cubicBezTo>
                    <a:pt x="74" y="189"/>
                    <a:pt x="74" y="189"/>
                    <a:pt x="74" y="189"/>
                  </a:cubicBezTo>
                  <a:cubicBezTo>
                    <a:pt x="75" y="187"/>
                    <a:pt x="76" y="186"/>
                    <a:pt x="77" y="184"/>
                  </a:cubicBezTo>
                  <a:cubicBezTo>
                    <a:pt x="77" y="183"/>
                    <a:pt x="77" y="183"/>
                    <a:pt x="77" y="182"/>
                  </a:cubicBezTo>
                  <a:cubicBezTo>
                    <a:pt x="78" y="180"/>
                    <a:pt x="79" y="179"/>
                    <a:pt x="80" y="177"/>
                  </a:cubicBezTo>
                  <a:cubicBezTo>
                    <a:pt x="80" y="176"/>
                    <a:pt x="81" y="176"/>
                    <a:pt x="82" y="175"/>
                  </a:cubicBezTo>
                  <a:cubicBezTo>
                    <a:pt x="84" y="174"/>
                    <a:pt x="85" y="173"/>
                    <a:pt x="86" y="171"/>
                  </a:cubicBezTo>
                  <a:cubicBezTo>
                    <a:pt x="87" y="168"/>
                    <a:pt x="86" y="166"/>
                    <a:pt x="84" y="163"/>
                  </a:cubicBezTo>
                  <a:cubicBezTo>
                    <a:pt x="84" y="163"/>
                    <a:pt x="83" y="162"/>
                    <a:pt x="83" y="162"/>
                  </a:cubicBezTo>
                  <a:cubicBezTo>
                    <a:pt x="83" y="160"/>
                    <a:pt x="83" y="158"/>
                    <a:pt x="85" y="156"/>
                  </a:cubicBezTo>
                  <a:cubicBezTo>
                    <a:pt x="86" y="155"/>
                    <a:pt x="87" y="153"/>
                    <a:pt x="88" y="152"/>
                  </a:cubicBezTo>
                  <a:cubicBezTo>
                    <a:pt x="90" y="150"/>
                    <a:pt x="92" y="148"/>
                    <a:pt x="94" y="146"/>
                  </a:cubicBezTo>
                  <a:cubicBezTo>
                    <a:pt x="95" y="144"/>
                    <a:pt x="97" y="142"/>
                    <a:pt x="98" y="140"/>
                  </a:cubicBezTo>
                  <a:cubicBezTo>
                    <a:pt x="100" y="138"/>
                    <a:pt x="100" y="136"/>
                    <a:pt x="102" y="134"/>
                  </a:cubicBezTo>
                  <a:cubicBezTo>
                    <a:pt x="103" y="133"/>
                    <a:pt x="103" y="133"/>
                    <a:pt x="102" y="132"/>
                  </a:cubicBezTo>
                  <a:cubicBezTo>
                    <a:pt x="102" y="132"/>
                    <a:pt x="101" y="131"/>
                    <a:pt x="101" y="131"/>
                  </a:cubicBezTo>
                  <a:cubicBezTo>
                    <a:pt x="99" y="132"/>
                    <a:pt x="97" y="132"/>
                    <a:pt x="95" y="133"/>
                  </a:cubicBezTo>
                  <a:cubicBezTo>
                    <a:pt x="93" y="134"/>
                    <a:pt x="92" y="134"/>
                    <a:pt x="90" y="132"/>
                  </a:cubicBezTo>
                  <a:cubicBezTo>
                    <a:pt x="89" y="131"/>
                    <a:pt x="87" y="129"/>
                    <a:pt x="86" y="128"/>
                  </a:cubicBezTo>
                  <a:cubicBezTo>
                    <a:pt x="85" y="127"/>
                    <a:pt x="85" y="126"/>
                    <a:pt x="84" y="126"/>
                  </a:cubicBezTo>
                  <a:cubicBezTo>
                    <a:pt x="82" y="125"/>
                    <a:pt x="82" y="123"/>
                    <a:pt x="82" y="122"/>
                  </a:cubicBezTo>
                  <a:cubicBezTo>
                    <a:pt x="81" y="121"/>
                    <a:pt x="81" y="120"/>
                    <a:pt x="81" y="119"/>
                  </a:cubicBezTo>
                  <a:cubicBezTo>
                    <a:pt x="80" y="118"/>
                    <a:pt x="80" y="117"/>
                    <a:pt x="80" y="116"/>
                  </a:cubicBezTo>
                  <a:cubicBezTo>
                    <a:pt x="80" y="115"/>
                    <a:pt x="80" y="115"/>
                    <a:pt x="79" y="114"/>
                  </a:cubicBezTo>
                  <a:cubicBezTo>
                    <a:pt x="79" y="113"/>
                    <a:pt x="78" y="113"/>
                    <a:pt x="78" y="112"/>
                  </a:cubicBezTo>
                  <a:cubicBezTo>
                    <a:pt x="77" y="110"/>
                    <a:pt x="76" y="109"/>
                    <a:pt x="77" y="107"/>
                  </a:cubicBezTo>
                  <a:cubicBezTo>
                    <a:pt x="78" y="107"/>
                    <a:pt x="79" y="108"/>
                    <a:pt x="80" y="109"/>
                  </a:cubicBezTo>
                  <a:cubicBezTo>
                    <a:pt x="80" y="110"/>
                    <a:pt x="81" y="111"/>
                    <a:pt x="82" y="111"/>
                  </a:cubicBezTo>
                  <a:cubicBezTo>
                    <a:pt x="83" y="112"/>
                    <a:pt x="83" y="112"/>
                    <a:pt x="83" y="113"/>
                  </a:cubicBezTo>
                  <a:cubicBezTo>
                    <a:pt x="84" y="115"/>
                    <a:pt x="84" y="117"/>
                    <a:pt x="85" y="118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6" y="121"/>
                    <a:pt x="87" y="122"/>
                  </a:cubicBezTo>
                  <a:cubicBezTo>
                    <a:pt x="88" y="123"/>
                    <a:pt x="89" y="124"/>
                    <a:pt x="91" y="125"/>
                  </a:cubicBezTo>
                  <a:cubicBezTo>
                    <a:pt x="91" y="125"/>
                    <a:pt x="90" y="125"/>
                    <a:pt x="90" y="126"/>
                  </a:cubicBezTo>
                  <a:cubicBezTo>
                    <a:pt x="90" y="126"/>
                    <a:pt x="90" y="127"/>
                    <a:pt x="90" y="127"/>
                  </a:cubicBezTo>
                  <a:cubicBezTo>
                    <a:pt x="91" y="128"/>
                    <a:pt x="92" y="128"/>
                    <a:pt x="94" y="128"/>
                  </a:cubicBezTo>
                  <a:cubicBezTo>
                    <a:pt x="94" y="129"/>
                    <a:pt x="95" y="128"/>
                    <a:pt x="95" y="128"/>
                  </a:cubicBezTo>
                  <a:cubicBezTo>
                    <a:pt x="96" y="128"/>
                    <a:pt x="97" y="128"/>
                    <a:pt x="97" y="128"/>
                  </a:cubicBezTo>
                  <a:cubicBezTo>
                    <a:pt x="99" y="127"/>
                    <a:pt x="101" y="126"/>
                    <a:pt x="103" y="126"/>
                  </a:cubicBezTo>
                  <a:cubicBezTo>
                    <a:pt x="104" y="125"/>
                    <a:pt x="104" y="125"/>
                    <a:pt x="105" y="125"/>
                  </a:cubicBezTo>
                  <a:cubicBezTo>
                    <a:pt x="106" y="123"/>
                    <a:pt x="108" y="122"/>
                    <a:pt x="110" y="121"/>
                  </a:cubicBezTo>
                  <a:cubicBezTo>
                    <a:pt x="112" y="120"/>
                    <a:pt x="113" y="119"/>
                    <a:pt x="113" y="117"/>
                  </a:cubicBezTo>
                  <a:cubicBezTo>
                    <a:pt x="114" y="116"/>
                    <a:pt x="114" y="115"/>
                    <a:pt x="113" y="114"/>
                  </a:cubicBezTo>
                  <a:cubicBezTo>
                    <a:pt x="112" y="113"/>
                    <a:pt x="111" y="113"/>
                    <a:pt x="109" y="113"/>
                  </a:cubicBezTo>
                  <a:cubicBezTo>
                    <a:pt x="108" y="113"/>
                    <a:pt x="107" y="113"/>
                    <a:pt x="106" y="113"/>
                  </a:cubicBezTo>
                  <a:cubicBezTo>
                    <a:pt x="105" y="113"/>
                    <a:pt x="105" y="113"/>
                    <a:pt x="104" y="113"/>
                  </a:cubicBezTo>
                  <a:cubicBezTo>
                    <a:pt x="104" y="113"/>
                    <a:pt x="103" y="113"/>
                    <a:pt x="103" y="112"/>
                  </a:cubicBezTo>
                  <a:cubicBezTo>
                    <a:pt x="102" y="111"/>
                    <a:pt x="101" y="110"/>
                    <a:pt x="101" y="109"/>
                  </a:cubicBezTo>
                  <a:cubicBezTo>
                    <a:pt x="99" y="106"/>
                    <a:pt x="97" y="104"/>
                    <a:pt x="97" y="101"/>
                  </a:cubicBezTo>
                  <a:cubicBezTo>
                    <a:pt x="97" y="101"/>
                    <a:pt x="97" y="100"/>
                    <a:pt x="97" y="100"/>
                  </a:cubicBezTo>
                  <a:cubicBezTo>
                    <a:pt x="95" y="100"/>
                    <a:pt x="95" y="98"/>
                    <a:pt x="94" y="96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95" y="95"/>
                    <a:pt x="95" y="94"/>
                    <a:pt x="94" y="94"/>
                  </a:cubicBezTo>
                  <a:cubicBezTo>
                    <a:pt x="94" y="93"/>
                    <a:pt x="93" y="92"/>
                    <a:pt x="93" y="92"/>
                  </a:cubicBezTo>
                  <a:cubicBezTo>
                    <a:pt x="92" y="90"/>
                    <a:pt x="93" y="89"/>
                    <a:pt x="94" y="89"/>
                  </a:cubicBezTo>
                  <a:cubicBezTo>
                    <a:pt x="95" y="89"/>
                    <a:pt x="95" y="89"/>
                    <a:pt x="96" y="89"/>
                  </a:cubicBezTo>
                  <a:cubicBezTo>
                    <a:pt x="96" y="89"/>
                    <a:pt x="96" y="89"/>
                    <a:pt x="96" y="89"/>
                  </a:cubicBezTo>
                  <a:cubicBezTo>
                    <a:pt x="96" y="90"/>
                    <a:pt x="97" y="90"/>
                    <a:pt x="98" y="90"/>
                  </a:cubicBezTo>
                  <a:cubicBezTo>
                    <a:pt x="99" y="90"/>
                    <a:pt x="100" y="89"/>
                    <a:pt x="100" y="88"/>
                  </a:cubicBezTo>
                  <a:cubicBezTo>
                    <a:pt x="100" y="87"/>
                    <a:pt x="100" y="86"/>
                    <a:pt x="99" y="85"/>
                  </a:cubicBezTo>
                  <a:cubicBezTo>
                    <a:pt x="98" y="83"/>
                    <a:pt x="97" y="81"/>
                    <a:pt x="96" y="79"/>
                  </a:cubicBezTo>
                  <a:cubicBezTo>
                    <a:pt x="96" y="78"/>
                    <a:pt x="96" y="78"/>
                    <a:pt x="96" y="77"/>
                  </a:cubicBezTo>
                  <a:cubicBezTo>
                    <a:pt x="97" y="76"/>
                    <a:pt x="98" y="76"/>
                    <a:pt x="99" y="75"/>
                  </a:cubicBezTo>
                  <a:cubicBezTo>
                    <a:pt x="100" y="75"/>
                    <a:pt x="101" y="74"/>
                    <a:pt x="102" y="74"/>
                  </a:cubicBezTo>
                  <a:cubicBezTo>
                    <a:pt x="103" y="74"/>
                    <a:pt x="104" y="75"/>
                    <a:pt x="103" y="76"/>
                  </a:cubicBezTo>
                  <a:cubicBezTo>
                    <a:pt x="103" y="77"/>
                    <a:pt x="103" y="76"/>
                    <a:pt x="102" y="77"/>
                  </a:cubicBezTo>
                  <a:cubicBezTo>
                    <a:pt x="101" y="77"/>
                    <a:pt x="101" y="77"/>
                    <a:pt x="100" y="78"/>
                  </a:cubicBezTo>
                  <a:cubicBezTo>
                    <a:pt x="100" y="79"/>
                    <a:pt x="100" y="80"/>
                    <a:pt x="101" y="81"/>
                  </a:cubicBezTo>
                  <a:cubicBezTo>
                    <a:pt x="102" y="81"/>
                    <a:pt x="102" y="81"/>
                    <a:pt x="103" y="82"/>
                  </a:cubicBezTo>
                  <a:cubicBezTo>
                    <a:pt x="104" y="82"/>
                    <a:pt x="105" y="83"/>
                    <a:pt x="106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5"/>
                    <a:pt x="103" y="85"/>
                    <a:pt x="104" y="87"/>
                  </a:cubicBezTo>
                  <a:cubicBezTo>
                    <a:pt x="105" y="88"/>
                    <a:pt x="105" y="88"/>
                    <a:pt x="105" y="89"/>
                  </a:cubicBezTo>
                  <a:cubicBezTo>
                    <a:pt x="105" y="90"/>
                    <a:pt x="105" y="91"/>
                    <a:pt x="106" y="91"/>
                  </a:cubicBezTo>
                  <a:cubicBezTo>
                    <a:pt x="106" y="92"/>
                    <a:pt x="107" y="92"/>
                    <a:pt x="108" y="91"/>
                  </a:cubicBezTo>
                  <a:cubicBezTo>
                    <a:pt x="108" y="90"/>
                    <a:pt x="109" y="91"/>
                    <a:pt x="110" y="91"/>
                  </a:cubicBezTo>
                  <a:cubicBezTo>
                    <a:pt x="111" y="92"/>
                    <a:pt x="113" y="92"/>
                    <a:pt x="115" y="93"/>
                  </a:cubicBezTo>
                  <a:cubicBezTo>
                    <a:pt x="116" y="94"/>
                    <a:pt x="116" y="94"/>
                    <a:pt x="116" y="96"/>
                  </a:cubicBezTo>
                  <a:cubicBezTo>
                    <a:pt x="116" y="97"/>
                    <a:pt x="115" y="97"/>
                    <a:pt x="115" y="98"/>
                  </a:cubicBezTo>
                  <a:cubicBezTo>
                    <a:pt x="114" y="100"/>
                    <a:pt x="115" y="100"/>
                    <a:pt x="116" y="101"/>
                  </a:cubicBezTo>
                  <a:cubicBezTo>
                    <a:pt x="117" y="102"/>
                    <a:pt x="117" y="102"/>
                    <a:pt x="117" y="103"/>
                  </a:cubicBezTo>
                  <a:cubicBezTo>
                    <a:pt x="116" y="104"/>
                    <a:pt x="116" y="105"/>
                    <a:pt x="117" y="106"/>
                  </a:cubicBezTo>
                  <a:cubicBezTo>
                    <a:pt x="117" y="106"/>
                    <a:pt x="118" y="107"/>
                    <a:pt x="118" y="107"/>
                  </a:cubicBezTo>
                  <a:cubicBezTo>
                    <a:pt x="117" y="108"/>
                    <a:pt x="117" y="109"/>
                    <a:pt x="117" y="109"/>
                  </a:cubicBezTo>
                  <a:cubicBezTo>
                    <a:pt x="118" y="110"/>
                    <a:pt x="119" y="110"/>
                    <a:pt x="120" y="110"/>
                  </a:cubicBezTo>
                  <a:cubicBezTo>
                    <a:pt x="121" y="110"/>
                    <a:pt x="122" y="110"/>
                    <a:pt x="123" y="111"/>
                  </a:cubicBezTo>
                  <a:cubicBezTo>
                    <a:pt x="123" y="111"/>
                    <a:pt x="124" y="112"/>
                    <a:pt x="124" y="112"/>
                  </a:cubicBezTo>
                  <a:cubicBezTo>
                    <a:pt x="125" y="112"/>
                    <a:pt x="126" y="113"/>
                    <a:pt x="126" y="114"/>
                  </a:cubicBezTo>
                  <a:cubicBezTo>
                    <a:pt x="126" y="115"/>
                    <a:pt x="126" y="115"/>
                    <a:pt x="127" y="115"/>
                  </a:cubicBezTo>
                  <a:cubicBezTo>
                    <a:pt x="128" y="116"/>
                    <a:pt x="129" y="117"/>
                    <a:pt x="130" y="118"/>
                  </a:cubicBezTo>
                  <a:cubicBezTo>
                    <a:pt x="131" y="118"/>
                    <a:pt x="132" y="118"/>
                    <a:pt x="133" y="118"/>
                  </a:cubicBezTo>
                  <a:cubicBezTo>
                    <a:pt x="133" y="119"/>
                    <a:pt x="133" y="120"/>
                    <a:pt x="133" y="121"/>
                  </a:cubicBezTo>
                  <a:cubicBezTo>
                    <a:pt x="134" y="122"/>
                    <a:pt x="134" y="123"/>
                    <a:pt x="134" y="123"/>
                  </a:cubicBezTo>
                  <a:cubicBezTo>
                    <a:pt x="136" y="128"/>
                    <a:pt x="137" y="132"/>
                    <a:pt x="139" y="136"/>
                  </a:cubicBezTo>
                  <a:cubicBezTo>
                    <a:pt x="139" y="136"/>
                    <a:pt x="139" y="136"/>
                    <a:pt x="140" y="137"/>
                  </a:cubicBezTo>
                  <a:cubicBezTo>
                    <a:pt x="140" y="138"/>
                    <a:pt x="141" y="138"/>
                    <a:pt x="142" y="137"/>
                  </a:cubicBezTo>
                  <a:cubicBezTo>
                    <a:pt x="143" y="136"/>
                    <a:pt x="143" y="136"/>
                    <a:pt x="143" y="135"/>
                  </a:cubicBezTo>
                  <a:cubicBezTo>
                    <a:pt x="144" y="134"/>
                    <a:pt x="145" y="133"/>
                    <a:pt x="145" y="132"/>
                  </a:cubicBezTo>
                  <a:cubicBezTo>
                    <a:pt x="145" y="130"/>
                    <a:pt x="145" y="129"/>
                    <a:pt x="145" y="128"/>
                  </a:cubicBezTo>
                  <a:cubicBezTo>
                    <a:pt x="145" y="125"/>
                    <a:pt x="148" y="122"/>
                    <a:pt x="150" y="121"/>
                  </a:cubicBezTo>
                  <a:cubicBezTo>
                    <a:pt x="151" y="121"/>
                    <a:pt x="152" y="120"/>
                    <a:pt x="153" y="120"/>
                  </a:cubicBezTo>
                  <a:cubicBezTo>
                    <a:pt x="153" y="120"/>
                    <a:pt x="154" y="120"/>
                    <a:pt x="154" y="119"/>
                  </a:cubicBezTo>
                  <a:cubicBezTo>
                    <a:pt x="155" y="119"/>
                    <a:pt x="155" y="118"/>
                    <a:pt x="155" y="117"/>
                  </a:cubicBezTo>
                  <a:cubicBezTo>
                    <a:pt x="156" y="117"/>
                    <a:pt x="156" y="117"/>
                    <a:pt x="156" y="117"/>
                  </a:cubicBezTo>
                  <a:cubicBezTo>
                    <a:pt x="157" y="118"/>
                    <a:pt x="158" y="118"/>
                    <a:pt x="159" y="117"/>
                  </a:cubicBezTo>
                  <a:cubicBezTo>
                    <a:pt x="159" y="117"/>
                    <a:pt x="160" y="117"/>
                    <a:pt x="160" y="117"/>
                  </a:cubicBezTo>
                  <a:cubicBezTo>
                    <a:pt x="161" y="116"/>
                    <a:pt x="161" y="116"/>
                    <a:pt x="161" y="117"/>
                  </a:cubicBezTo>
                  <a:cubicBezTo>
                    <a:pt x="163" y="118"/>
                    <a:pt x="165" y="119"/>
                    <a:pt x="166" y="121"/>
                  </a:cubicBezTo>
                  <a:cubicBezTo>
                    <a:pt x="166" y="121"/>
                    <a:pt x="166" y="122"/>
                    <a:pt x="166" y="122"/>
                  </a:cubicBezTo>
                  <a:cubicBezTo>
                    <a:pt x="166" y="123"/>
                    <a:pt x="166" y="124"/>
                    <a:pt x="166" y="125"/>
                  </a:cubicBezTo>
                  <a:cubicBezTo>
                    <a:pt x="166" y="125"/>
                    <a:pt x="166" y="126"/>
                    <a:pt x="166" y="126"/>
                  </a:cubicBezTo>
                  <a:cubicBezTo>
                    <a:pt x="167" y="127"/>
                    <a:pt x="168" y="127"/>
                    <a:pt x="170" y="126"/>
                  </a:cubicBezTo>
                  <a:cubicBezTo>
                    <a:pt x="170" y="126"/>
                    <a:pt x="170" y="127"/>
                    <a:pt x="170" y="127"/>
                  </a:cubicBezTo>
                  <a:cubicBezTo>
                    <a:pt x="171" y="129"/>
                    <a:pt x="172" y="131"/>
                    <a:pt x="173" y="133"/>
                  </a:cubicBezTo>
                  <a:cubicBezTo>
                    <a:pt x="174" y="135"/>
                    <a:pt x="176" y="135"/>
                    <a:pt x="177" y="134"/>
                  </a:cubicBezTo>
                  <a:cubicBezTo>
                    <a:pt x="177" y="133"/>
                    <a:pt x="178" y="133"/>
                    <a:pt x="178" y="132"/>
                  </a:cubicBezTo>
                  <a:cubicBezTo>
                    <a:pt x="179" y="133"/>
                    <a:pt x="181" y="134"/>
                    <a:pt x="182" y="134"/>
                  </a:cubicBezTo>
                  <a:cubicBezTo>
                    <a:pt x="184" y="135"/>
                    <a:pt x="185" y="135"/>
                    <a:pt x="186" y="134"/>
                  </a:cubicBezTo>
                  <a:cubicBezTo>
                    <a:pt x="187" y="133"/>
                    <a:pt x="188" y="132"/>
                    <a:pt x="189" y="131"/>
                  </a:cubicBezTo>
                  <a:cubicBezTo>
                    <a:pt x="190" y="129"/>
                    <a:pt x="190" y="128"/>
                    <a:pt x="189" y="127"/>
                  </a:cubicBezTo>
                  <a:cubicBezTo>
                    <a:pt x="188" y="126"/>
                    <a:pt x="187" y="125"/>
                    <a:pt x="186" y="124"/>
                  </a:cubicBezTo>
                  <a:cubicBezTo>
                    <a:pt x="185" y="122"/>
                    <a:pt x="185" y="121"/>
                    <a:pt x="183" y="120"/>
                  </a:cubicBezTo>
                  <a:cubicBezTo>
                    <a:pt x="183" y="120"/>
                    <a:pt x="183" y="119"/>
                    <a:pt x="183" y="119"/>
                  </a:cubicBezTo>
                  <a:cubicBezTo>
                    <a:pt x="183" y="118"/>
                    <a:pt x="184" y="117"/>
                    <a:pt x="185" y="117"/>
                  </a:cubicBezTo>
                  <a:cubicBezTo>
                    <a:pt x="186" y="117"/>
                    <a:pt x="187" y="117"/>
                    <a:pt x="189" y="117"/>
                  </a:cubicBezTo>
                  <a:cubicBezTo>
                    <a:pt x="193" y="117"/>
                    <a:pt x="196" y="116"/>
                    <a:pt x="200" y="114"/>
                  </a:cubicBezTo>
                  <a:cubicBezTo>
                    <a:pt x="200" y="114"/>
                    <a:pt x="201" y="113"/>
                    <a:pt x="201" y="113"/>
                  </a:cubicBezTo>
                  <a:cubicBezTo>
                    <a:pt x="202" y="112"/>
                    <a:pt x="203" y="111"/>
                    <a:pt x="203" y="111"/>
                  </a:cubicBezTo>
                  <a:cubicBezTo>
                    <a:pt x="205" y="109"/>
                    <a:pt x="206" y="107"/>
                    <a:pt x="208" y="104"/>
                  </a:cubicBezTo>
                  <a:cubicBezTo>
                    <a:pt x="209" y="104"/>
                    <a:pt x="209" y="103"/>
                    <a:pt x="208" y="103"/>
                  </a:cubicBezTo>
                  <a:cubicBezTo>
                    <a:pt x="206" y="102"/>
                    <a:pt x="206" y="100"/>
                    <a:pt x="206" y="98"/>
                  </a:cubicBezTo>
                  <a:cubicBezTo>
                    <a:pt x="205" y="97"/>
                    <a:pt x="205" y="96"/>
                    <a:pt x="205" y="95"/>
                  </a:cubicBezTo>
                  <a:cubicBezTo>
                    <a:pt x="204" y="94"/>
                    <a:pt x="204" y="93"/>
                    <a:pt x="204" y="92"/>
                  </a:cubicBezTo>
                  <a:cubicBezTo>
                    <a:pt x="204" y="91"/>
                    <a:pt x="203" y="90"/>
                    <a:pt x="202" y="90"/>
                  </a:cubicBezTo>
                  <a:cubicBezTo>
                    <a:pt x="201" y="90"/>
                    <a:pt x="200" y="89"/>
                    <a:pt x="200" y="88"/>
                  </a:cubicBezTo>
                  <a:cubicBezTo>
                    <a:pt x="200" y="88"/>
                    <a:pt x="201" y="87"/>
                    <a:pt x="201" y="87"/>
                  </a:cubicBezTo>
                  <a:cubicBezTo>
                    <a:pt x="203" y="86"/>
                    <a:pt x="205" y="86"/>
                    <a:pt x="206" y="85"/>
                  </a:cubicBezTo>
                  <a:cubicBezTo>
                    <a:pt x="208" y="85"/>
                    <a:pt x="209" y="86"/>
                    <a:pt x="210" y="87"/>
                  </a:cubicBezTo>
                  <a:cubicBezTo>
                    <a:pt x="210" y="87"/>
                    <a:pt x="210" y="87"/>
                    <a:pt x="210" y="88"/>
                  </a:cubicBezTo>
                  <a:cubicBezTo>
                    <a:pt x="211" y="90"/>
                    <a:pt x="211" y="90"/>
                    <a:pt x="213" y="90"/>
                  </a:cubicBezTo>
                  <a:cubicBezTo>
                    <a:pt x="213" y="91"/>
                    <a:pt x="213" y="91"/>
                    <a:pt x="213" y="91"/>
                  </a:cubicBezTo>
                  <a:cubicBezTo>
                    <a:pt x="213" y="91"/>
                    <a:pt x="213" y="92"/>
                    <a:pt x="213" y="92"/>
                  </a:cubicBezTo>
                  <a:cubicBezTo>
                    <a:pt x="214" y="93"/>
                    <a:pt x="213" y="94"/>
                    <a:pt x="213" y="95"/>
                  </a:cubicBezTo>
                  <a:cubicBezTo>
                    <a:pt x="213" y="96"/>
                    <a:pt x="214" y="96"/>
                    <a:pt x="214" y="96"/>
                  </a:cubicBezTo>
                  <a:cubicBezTo>
                    <a:pt x="214" y="96"/>
                    <a:pt x="215" y="96"/>
                    <a:pt x="215" y="96"/>
                  </a:cubicBezTo>
                  <a:cubicBezTo>
                    <a:pt x="216" y="96"/>
                    <a:pt x="218" y="95"/>
                    <a:pt x="218" y="94"/>
                  </a:cubicBezTo>
                  <a:cubicBezTo>
                    <a:pt x="218" y="92"/>
                    <a:pt x="218" y="90"/>
                    <a:pt x="217" y="88"/>
                  </a:cubicBezTo>
                  <a:cubicBezTo>
                    <a:pt x="217" y="88"/>
                    <a:pt x="216" y="87"/>
                    <a:pt x="216" y="87"/>
                  </a:cubicBezTo>
                  <a:cubicBezTo>
                    <a:pt x="217" y="86"/>
                    <a:pt x="218" y="86"/>
                    <a:pt x="218" y="85"/>
                  </a:cubicBezTo>
                  <a:cubicBezTo>
                    <a:pt x="219" y="85"/>
                    <a:pt x="219" y="84"/>
                    <a:pt x="219" y="83"/>
                  </a:cubicBezTo>
                  <a:cubicBezTo>
                    <a:pt x="219" y="82"/>
                    <a:pt x="220" y="82"/>
                    <a:pt x="221" y="82"/>
                  </a:cubicBezTo>
                  <a:cubicBezTo>
                    <a:pt x="223" y="83"/>
                    <a:pt x="224" y="83"/>
                    <a:pt x="226" y="82"/>
                  </a:cubicBezTo>
                  <a:cubicBezTo>
                    <a:pt x="228" y="80"/>
                    <a:pt x="230" y="77"/>
                    <a:pt x="231" y="75"/>
                  </a:cubicBezTo>
                  <a:cubicBezTo>
                    <a:pt x="232" y="74"/>
                    <a:pt x="232" y="73"/>
                    <a:pt x="233" y="72"/>
                  </a:cubicBezTo>
                  <a:cubicBezTo>
                    <a:pt x="234" y="71"/>
                    <a:pt x="234" y="71"/>
                    <a:pt x="234" y="70"/>
                  </a:cubicBezTo>
                  <a:cubicBezTo>
                    <a:pt x="235" y="68"/>
                    <a:pt x="235" y="67"/>
                    <a:pt x="235" y="65"/>
                  </a:cubicBezTo>
                  <a:cubicBezTo>
                    <a:pt x="235" y="64"/>
                    <a:pt x="236" y="63"/>
                    <a:pt x="236" y="62"/>
                  </a:cubicBezTo>
                  <a:cubicBezTo>
                    <a:pt x="236" y="60"/>
                    <a:pt x="235" y="59"/>
                    <a:pt x="233" y="59"/>
                  </a:cubicBezTo>
                  <a:cubicBezTo>
                    <a:pt x="232" y="59"/>
                    <a:pt x="232" y="59"/>
                    <a:pt x="232" y="58"/>
                  </a:cubicBezTo>
                  <a:cubicBezTo>
                    <a:pt x="231" y="58"/>
                    <a:pt x="230" y="58"/>
                    <a:pt x="229" y="58"/>
                  </a:cubicBezTo>
                  <a:cubicBezTo>
                    <a:pt x="228" y="58"/>
                    <a:pt x="228" y="58"/>
                    <a:pt x="228" y="58"/>
                  </a:cubicBezTo>
                  <a:cubicBezTo>
                    <a:pt x="229" y="57"/>
                    <a:pt x="230" y="57"/>
                    <a:pt x="231" y="56"/>
                  </a:cubicBezTo>
                  <a:cubicBezTo>
                    <a:pt x="233" y="54"/>
                    <a:pt x="235" y="52"/>
                    <a:pt x="237" y="50"/>
                  </a:cubicBezTo>
                  <a:cubicBezTo>
                    <a:pt x="239" y="49"/>
                    <a:pt x="241" y="49"/>
                    <a:pt x="243" y="49"/>
                  </a:cubicBezTo>
                  <a:cubicBezTo>
                    <a:pt x="244" y="49"/>
                    <a:pt x="245" y="49"/>
                    <a:pt x="246" y="47"/>
                  </a:cubicBezTo>
                  <a:cubicBezTo>
                    <a:pt x="246" y="47"/>
                    <a:pt x="247" y="46"/>
                    <a:pt x="248" y="47"/>
                  </a:cubicBezTo>
                  <a:cubicBezTo>
                    <a:pt x="248" y="47"/>
                    <a:pt x="249" y="47"/>
                    <a:pt x="250" y="47"/>
                  </a:cubicBezTo>
                  <a:cubicBezTo>
                    <a:pt x="251" y="48"/>
                    <a:pt x="252" y="48"/>
                    <a:pt x="253" y="49"/>
                  </a:cubicBezTo>
                  <a:cubicBezTo>
                    <a:pt x="254" y="49"/>
                    <a:pt x="254" y="49"/>
                    <a:pt x="255" y="48"/>
                  </a:cubicBezTo>
                  <a:cubicBezTo>
                    <a:pt x="256" y="47"/>
                    <a:pt x="257" y="47"/>
                    <a:pt x="258" y="46"/>
                  </a:cubicBezTo>
                  <a:cubicBezTo>
                    <a:pt x="259" y="44"/>
                    <a:pt x="261" y="44"/>
                    <a:pt x="262" y="45"/>
                  </a:cubicBezTo>
                  <a:cubicBezTo>
                    <a:pt x="263" y="47"/>
                    <a:pt x="264" y="47"/>
                    <a:pt x="266" y="46"/>
                  </a:cubicBezTo>
                  <a:cubicBezTo>
                    <a:pt x="266" y="46"/>
                    <a:pt x="266" y="46"/>
                    <a:pt x="267" y="45"/>
                  </a:cubicBezTo>
                  <a:cubicBezTo>
                    <a:pt x="268" y="45"/>
                    <a:pt x="269" y="44"/>
                    <a:pt x="270" y="44"/>
                  </a:cubicBezTo>
                  <a:cubicBezTo>
                    <a:pt x="269" y="44"/>
                    <a:pt x="268" y="45"/>
                    <a:pt x="267" y="46"/>
                  </a:cubicBezTo>
                  <a:cubicBezTo>
                    <a:pt x="267" y="47"/>
                    <a:pt x="266" y="47"/>
                    <a:pt x="265" y="48"/>
                  </a:cubicBezTo>
                  <a:cubicBezTo>
                    <a:pt x="264" y="49"/>
                    <a:pt x="262" y="51"/>
                    <a:pt x="260" y="52"/>
                  </a:cubicBezTo>
                  <a:cubicBezTo>
                    <a:pt x="258" y="54"/>
                    <a:pt x="256" y="56"/>
                    <a:pt x="257" y="59"/>
                  </a:cubicBezTo>
                  <a:cubicBezTo>
                    <a:pt x="257" y="61"/>
                    <a:pt x="257" y="63"/>
                    <a:pt x="258" y="65"/>
                  </a:cubicBezTo>
                  <a:cubicBezTo>
                    <a:pt x="258" y="65"/>
                    <a:pt x="259" y="66"/>
                    <a:pt x="259" y="66"/>
                  </a:cubicBezTo>
                  <a:cubicBezTo>
                    <a:pt x="260" y="66"/>
                    <a:pt x="260" y="65"/>
                    <a:pt x="260" y="65"/>
                  </a:cubicBezTo>
                  <a:cubicBezTo>
                    <a:pt x="261" y="64"/>
                    <a:pt x="261" y="64"/>
                    <a:pt x="261" y="63"/>
                  </a:cubicBezTo>
                  <a:cubicBezTo>
                    <a:pt x="261" y="61"/>
                    <a:pt x="262" y="59"/>
                    <a:pt x="264" y="58"/>
                  </a:cubicBezTo>
                  <a:cubicBezTo>
                    <a:pt x="265" y="58"/>
                    <a:pt x="265" y="58"/>
                    <a:pt x="266" y="57"/>
                  </a:cubicBezTo>
                  <a:cubicBezTo>
                    <a:pt x="266" y="56"/>
                    <a:pt x="267" y="56"/>
                    <a:pt x="267" y="55"/>
                  </a:cubicBezTo>
                  <a:cubicBezTo>
                    <a:pt x="267" y="54"/>
                    <a:pt x="267" y="53"/>
                    <a:pt x="268" y="52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8" y="50"/>
                    <a:pt x="269" y="49"/>
                    <a:pt x="269" y="48"/>
                  </a:cubicBezTo>
                  <a:cubicBezTo>
                    <a:pt x="270" y="48"/>
                    <a:pt x="271" y="48"/>
                    <a:pt x="273" y="48"/>
                  </a:cubicBezTo>
                  <a:cubicBezTo>
                    <a:pt x="273" y="48"/>
                    <a:pt x="273" y="48"/>
                    <a:pt x="274" y="48"/>
                  </a:cubicBezTo>
                  <a:cubicBezTo>
                    <a:pt x="275" y="48"/>
                    <a:pt x="275" y="48"/>
                    <a:pt x="276" y="48"/>
                  </a:cubicBezTo>
                  <a:cubicBezTo>
                    <a:pt x="279" y="47"/>
                    <a:pt x="281" y="46"/>
                    <a:pt x="284" y="44"/>
                  </a:cubicBezTo>
                  <a:cubicBezTo>
                    <a:pt x="284" y="43"/>
                    <a:pt x="285" y="43"/>
                    <a:pt x="285" y="43"/>
                  </a:cubicBezTo>
                  <a:cubicBezTo>
                    <a:pt x="287" y="42"/>
                    <a:pt x="289" y="41"/>
                    <a:pt x="291" y="41"/>
                  </a:cubicBezTo>
                  <a:cubicBezTo>
                    <a:pt x="292" y="41"/>
                    <a:pt x="292" y="41"/>
                    <a:pt x="292" y="40"/>
                  </a:cubicBezTo>
                  <a:cubicBezTo>
                    <a:pt x="293" y="39"/>
                    <a:pt x="292" y="38"/>
                    <a:pt x="292" y="37"/>
                  </a:cubicBezTo>
                  <a:cubicBezTo>
                    <a:pt x="292" y="37"/>
                    <a:pt x="291" y="37"/>
                    <a:pt x="291" y="37"/>
                  </a:cubicBezTo>
                  <a:cubicBezTo>
                    <a:pt x="292" y="36"/>
                    <a:pt x="294" y="35"/>
                    <a:pt x="294" y="33"/>
                  </a:cubicBezTo>
                  <a:cubicBezTo>
                    <a:pt x="294" y="33"/>
                    <a:pt x="295" y="33"/>
                    <a:pt x="295" y="33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7" y="34"/>
                    <a:pt x="298" y="34"/>
                    <a:pt x="300" y="34"/>
                  </a:cubicBezTo>
                  <a:cubicBezTo>
                    <a:pt x="301" y="34"/>
                    <a:pt x="301" y="33"/>
                    <a:pt x="301" y="32"/>
                  </a:cubicBezTo>
                  <a:cubicBezTo>
                    <a:pt x="301" y="31"/>
                    <a:pt x="301" y="30"/>
                    <a:pt x="301" y="30"/>
                  </a:cubicBezTo>
                  <a:close/>
                  <a:moveTo>
                    <a:pt x="80" y="74"/>
                  </a:moveTo>
                  <a:cubicBezTo>
                    <a:pt x="80" y="74"/>
                    <a:pt x="81" y="74"/>
                    <a:pt x="81" y="74"/>
                  </a:cubicBezTo>
                  <a:cubicBezTo>
                    <a:pt x="82" y="74"/>
                    <a:pt x="82" y="74"/>
                    <a:pt x="83" y="73"/>
                  </a:cubicBezTo>
                  <a:cubicBezTo>
                    <a:pt x="83" y="74"/>
                    <a:pt x="82" y="75"/>
                    <a:pt x="82" y="76"/>
                  </a:cubicBezTo>
                  <a:cubicBezTo>
                    <a:pt x="82" y="76"/>
                    <a:pt x="80" y="77"/>
                    <a:pt x="80" y="77"/>
                  </a:cubicBezTo>
                  <a:cubicBezTo>
                    <a:pt x="79" y="77"/>
                    <a:pt x="78" y="77"/>
                    <a:pt x="78" y="75"/>
                  </a:cubicBezTo>
                  <a:cubicBezTo>
                    <a:pt x="78" y="75"/>
                    <a:pt x="79" y="74"/>
                    <a:pt x="80" y="74"/>
                  </a:cubicBezTo>
                  <a:close/>
                  <a:moveTo>
                    <a:pt x="85" y="85"/>
                  </a:moveTo>
                  <a:cubicBezTo>
                    <a:pt x="82" y="86"/>
                    <a:pt x="80" y="84"/>
                    <a:pt x="77" y="83"/>
                  </a:cubicBezTo>
                  <a:cubicBezTo>
                    <a:pt x="76" y="83"/>
                    <a:pt x="75" y="83"/>
                    <a:pt x="74" y="83"/>
                  </a:cubicBezTo>
                  <a:cubicBezTo>
                    <a:pt x="73" y="83"/>
                    <a:pt x="72" y="83"/>
                    <a:pt x="72" y="84"/>
                  </a:cubicBezTo>
                  <a:cubicBezTo>
                    <a:pt x="71" y="85"/>
                    <a:pt x="70" y="85"/>
                    <a:pt x="69" y="84"/>
                  </a:cubicBezTo>
                  <a:cubicBezTo>
                    <a:pt x="69" y="84"/>
                    <a:pt x="68" y="84"/>
                    <a:pt x="67" y="84"/>
                  </a:cubicBezTo>
                  <a:cubicBezTo>
                    <a:pt x="67" y="84"/>
                    <a:pt x="67" y="83"/>
                    <a:pt x="67" y="83"/>
                  </a:cubicBezTo>
                  <a:cubicBezTo>
                    <a:pt x="67" y="82"/>
                    <a:pt x="67" y="82"/>
                    <a:pt x="68" y="81"/>
                  </a:cubicBezTo>
                  <a:cubicBezTo>
                    <a:pt x="69" y="80"/>
                    <a:pt x="70" y="78"/>
                    <a:pt x="71" y="76"/>
                  </a:cubicBezTo>
                  <a:cubicBezTo>
                    <a:pt x="71" y="75"/>
                    <a:pt x="73" y="74"/>
                    <a:pt x="74" y="75"/>
                  </a:cubicBezTo>
                  <a:cubicBezTo>
                    <a:pt x="74" y="75"/>
                    <a:pt x="75" y="75"/>
                    <a:pt x="75" y="76"/>
                  </a:cubicBezTo>
                  <a:cubicBezTo>
                    <a:pt x="74" y="76"/>
                    <a:pt x="74" y="77"/>
                    <a:pt x="73" y="77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9"/>
                    <a:pt x="75" y="80"/>
                    <a:pt x="76" y="80"/>
                  </a:cubicBezTo>
                  <a:cubicBezTo>
                    <a:pt x="76" y="81"/>
                    <a:pt x="77" y="80"/>
                    <a:pt x="78" y="80"/>
                  </a:cubicBezTo>
                  <a:cubicBezTo>
                    <a:pt x="79" y="79"/>
                    <a:pt x="79" y="79"/>
                    <a:pt x="80" y="78"/>
                  </a:cubicBezTo>
                  <a:cubicBezTo>
                    <a:pt x="82" y="79"/>
                    <a:pt x="84" y="80"/>
                    <a:pt x="85" y="82"/>
                  </a:cubicBezTo>
                  <a:cubicBezTo>
                    <a:pt x="85" y="83"/>
                    <a:pt x="86" y="84"/>
                    <a:pt x="85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339529" y="2453436"/>
              <a:ext cx="3155821" cy="3705242"/>
            </a:xfrm>
            <a:custGeom>
              <a:avLst/>
              <a:gdLst>
                <a:gd name="T0" fmla="*/ 104 w 198"/>
                <a:gd name="T1" fmla="*/ 12 h 232"/>
                <a:gd name="T2" fmla="*/ 106 w 198"/>
                <a:gd name="T3" fmla="*/ 10 h 232"/>
                <a:gd name="T4" fmla="*/ 114 w 198"/>
                <a:gd name="T5" fmla="*/ 2 h 232"/>
                <a:gd name="T6" fmla="*/ 117 w 198"/>
                <a:gd name="T7" fmla="*/ 13 h 232"/>
                <a:gd name="T8" fmla="*/ 122 w 198"/>
                <a:gd name="T9" fmla="*/ 14 h 232"/>
                <a:gd name="T10" fmla="*/ 124 w 198"/>
                <a:gd name="T11" fmla="*/ 2 h 232"/>
                <a:gd name="T12" fmla="*/ 133 w 198"/>
                <a:gd name="T13" fmla="*/ 5 h 232"/>
                <a:gd name="T14" fmla="*/ 142 w 198"/>
                <a:gd name="T15" fmla="*/ 8 h 232"/>
                <a:gd name="T16" fmla="*/ 158 w 198"/>
                <a:gd name="T17" fmla="*/ 19 h 232"/>
                <a:gd name="T18" fmla="*/ 153 w 198"/>
                <a:gd name="T19" fmla="*/ 30 h 232"/>
                <a:gd name="T20" fmla="*/ 152 w 198"/>
                <a:gd name="T21" fmla="*/ 31 h 232"/>
                <a:gd name="T22" fmla="*/ 140 w 198"/>
                <a:gd name="T23" fmla="*/ 25 h 232"/>
                <a:gd name="T24" fmla="*/ 132 w 198"/>
                <a:gd name="T25" fmla="*/ 11 h 232"/>
                <a:gd name="T26" fmla="*/ 126 w 198"/>
                <a:gd name="T27" fmla="*/ 19 h 232"/>
                <a:gd name="T28" fmla="*/ 118 w 198"/>
                <a:gd name="T29" fmla="*/ 26 h 232"/>
                <a:gd name="T30" fmla="*/ 111 w 198"/>
                <a:gd name="T31" fmla="*/ 39 h 232"/>
                <a:gd name="T32" fmla="*/ 130 w 198"/>
                <a:gd name="T33" fmla="*/ 52 h 232"/>
                <a:gd name="T34" fmla="*/ 134 w 198"/>
                <a:gd name="T35" fmla="*/ 43 h 232"/>
                <a:gd name="T36" fmla="*/ 134 w 198"/>
                <a:gd name="T37" fmla="*/ 31 h 232"/>
                <a:gd name="T38" fmla="*/ 150 w 198"/>
                <a:gd name="T39" fmla="*/ 38 h 232"/>
                <a:gd name="T40" fmla="*/ 166 w 198"/>
                <a:gd name="T41" fmla="*/ 49 h 232"/>
                <a:gd name="T42" fmla="*/ 151 w 198"/>
                <a:gd name="T43" fmla="*/ 55 h 232"/>
                <a:gd name="T44" fmla="*/ 155 w 198"/>
                <a:gd name="T45" fmla="*/ 59 h 232"/>
                <a:gd name="T46" fmla="*/ 136 w 198"/>
                <a:gd name="T47" fmla="*/ 78 h 232"/>
                <a:gd name="T48" fmla="*/ 130 w 198"/>
                <a:gd name="T49" fmla="*/ 99 h 232"/>
                <a:gd name="T50" fmla="*/ 121 w 198"/>
                <a:gd name="T51" fmla="*/ 91 h 232"/>
                <a:gd name="T52" fmla="*/ 112 w 198"/>
                <a:gd name="T53" fmla="*/ 109 h 232"/>
                <a:gd name="T54" fmla="*/ 118 w 198"/>
                <a:gd name="T55" fmla="*/ 114 h 232"/>
                <a:gd name="T56" fmla="*/ 134 w 198"/>
                <a:gd name="T57" fmla="*/ 124 h 232"/>
                <a:gd name="T58" fmla="*/ 159 w 198"/>
                <a:gd name="T59" fmla="*/ 125 h 232"/>
                <a:gd name="T60" fmla="*/ 175 w 198"/>
                <a:gd name="T61" fmla="*/ 135 h 232"/>
                <a:gd name="T62" fmla="*/ 194 w 198"/>
                <a:gd name="T63" fmla="*/ 144 h 232"/>
                <a:gd name="T64" fmla="*/ 191 w 198"/>
                <a:gd name="T65" fmla="*/ 165 h 232"/>
                <a:gd name="T66" fmla="*/ 171 w 198"/>
                <a:gd name="T67" fmla="*/ 188 h 232"/>
                <a:gd name="T68" fmla="*/ 161 w 198"/>
                <a:gd name="T69" fmla="*/ 198 h 232"/>
                <a:gd name="T70" fmla="*/ 153 w 198"/>
                <a:gd name="T71" fmla="*/ 206 h 232"/>
                <a:gd name="T72" fmla="*/ 148 w 198"/>
                <a:gd name="T73" fmla="*/ 219 h 232"/>
                <a:gd name="T74" fmla="*/ 149 w 198"/>
                <a:gd name="T75" fmla="*/ 231 h 232"/>
                <a:gd name="T76" fmla="*/ 140 w 198"/>
                <a:gd name="T77" fmla="*/ 214 h 232"/>
                <a:gd name="T78" fmla="*/ 140 w 198"/>
                <a:gd name="T79" fmla="*/ 195 h 232"/>
                <a:gd name="T80" fmla="*/ 142 w 198"/>
                <a:gd name="T81" fmla="*/ 163 h 232"/>
                <a:gd name="T82" fmla="*/ 130 w 198"/>
                <a:gd name="T83" fmla="*/ 145 h 232"/>
                <a:gd name="T84" fmla="*/ 132 w 198"/>
                <a:gd name="T85" fmla="*/ 136 h 232"/>
                <a:gd name="T86" fmla="*/ 128 w 198"/>
                <a:gd name="T87" fmla="*/ 126 h 232"/>
                <a:gd name="T88" fmla="*/ 109 w 198"/>
                <a:gd name="T89" fmla="*/ 113 h 232"/>
                <a:gd name="T90" fmla="*/ 87 w 198"/>
                <a:gd name="T91" fmla="*/ 99 h 232"/>
                <a:gd name="T92" fmla="*/ 76 w 198"/>
                <a:gd name="T93" fmla="*/ 89 h 232"/>
                <a:gd name="T94" fmla="*/ 63 w 198"/>
                <a:gd name="T95" fmla="*/ 60 h 232"/>
                <a:gd name="T96" fmla="*/ 39 w 198"/>
                <a:gd name="T97" fmla="*/ 36 h 232"/>
                <a:gd name="T98" fmla="*/ 20 w 198"/>
                <a:gd name="T99" fmla="*/ 40 h 232"/>
                <a:gd name="T100" fmla="*/ 8 w 198"/>
                <a:gd name="T101" fmla="*/ 45 h 232"/>
                <a:gd name="T102" fmla="*/ 8 w 198"/>
                <a:gd name="T103" fmla="*/ 39 h 232"/>
                <a:gd name="T104" fmla="*/ 8 w 198"/>
                <a:gd name="T105" fmla="*/ 28 h 232"/>
                <a:gd name="T106" fmla="*/ 2 w 198"/>
                <a:gd name="T107" fmla="*/ 25 h 232"/>
                <a:gd name="T108" fmla="*/ 8 w 198"/>
                <a:gd name="T109" fmla="*/ 21 h 232"/>
                <a:gd name="T110" fmla="*/ 6 w 198"/>
                <a:gd name="T111" fmla="*/ 12 h 232"/>
                <a:gd name="T112" fmla="*/ 17 w 198"/>
                <a:gd name="T113" fmla="*/ 7 h 232"/>
                <a:gd name="T114" fmla="*/ 37 w 198"/>
                <a:gd name="T115" fmla="*/ 11 h 232"/>
                <a:gd name="T116" fmla="*/ 60 w 198"/>
                <a:gd name="T117" fmla="*/ 10 h 232"/>
                <a:gd name="T118" fmla="*/ 65 w 198"/>
                <a:gd name="T119" fmla="*/ 12 h 232"/>
                <a:gd name="T120" fmla="*/ 78 w 198"/>
                <a:gd name="T121" fmla="*/ 16 h 232"/>
                <a:gd name="T122" fmla="*/ 89 w 198"/>
                <a:gd name="T123" fmla="*/ 15 h 232"/>
                <a:gd name="T124" fmla="*/ 102 w 198"/>
                <a:gd name="T125" fmla="*/ 17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8" h="232">
                  <a:moveTo>
                    <a:pt x="102" y="17"/>
                  </a:moveTo>
                  <a:cubicBezTo>
                    <a:pt x="103" y="16"/>
                    <a:pt x="103" y="16"/>
                    <a:pt x="104" y="15"/>
                  </a:cubicBezTo>
                  <a:cubicBezTo>
                    <a:pt x="104" y="15"/>
                    <a:pt x="103" y="15"/>
                    <a:pt x="103" y="15"/>
                  </a:cubicBezTo>
                  <a:cubicBezTo>
                    <a:pt x="103" y="15"/>
                    <a:pt x="102" y="16"/>
                    <a:pt x="102" y="15"/>
                  </a:cubicBezTo>
                  <a:cubicBezTo>
                    <a:pt x="101" y="14"/>
                    <a:pt x="102" y="13"/>
                    <a:pt x="102" y="13"/>
                  </a:cubicBezTo>
                  <a:cubicBezTo>
                    <a:pt x="102" y="12"/>
                    <a:pt x="104" y="11"/>
                    <a:pt x="104" y="12"/>
                  </a:cubicBezTo>
                  <a:cubicBezTo>
                    <a:pt x="105" y="12"/>
                    <a:pt x="106" y="12"/>
                    <a:pt x="107" y="13"/>
                  </a:cubicBezTo>
                  <a:cubicBezTo>
                    <a:pt x="108" y="13"/>
                    <a:pt x="108" y="14"/>
                    <a:pt x="108" y="15"/>
                  </a:cubicBezTo>
                  <a:cubicBezTo>
                    <a:pt x="109" y="15"/>
                    <a:pt x="109" y="14"/>
                    <a:pt x="109" y="14"/>
                  </a:cubicBezTo>
                  <a:cubicBezTo>
                    <a:pt x="109" y="13"/>
                    <a:pt x="109" y="12"/>
                    <a:pt x="108" y="12"/>
                  </a:cubicBezTo>
                  <a:cubicBezTo>
                    <a:pt x="108" y="12"/>
                    <a:pt x="108" y="12"/>
                    <a:pt x="107" y="12"/>
                  </a:cubicBezTo>
                  <a:cubicBezTo>
                    <a:pt x="106" y="12"/>
                    <a:pt x="106" y="11"/>
                    <a:pt x="106" y="10"/>
                  </a:cubicBezTo>
                  <a:cubicBezTo>
                    <a:pt x="106" y="9"/>
                    <a:pt x="106" y="8"/>
                    <a:pt x="107" y="7"/>
                  </a:cubicBezTo>
                  <a:cubicBezTo>
                    <a:pt x="107" y="7"/>
                    <a:pt x="107" y="6"/>
                    <a:pt x="107" y="5"/>
                  </a:cubicBezTo>
                  <a:cubicBezTo>
                    <a:pt x="107" y="4"/>
                    <a:pt x="107" y="3"/>
                    <a:pt x="107" y="2"/>
                  </a:cubicBezTo>
                  <a:cubicBezTo>
                    <a:pt x="107" y="0"/>
                    <a:pt x="108" y="0"/>
                    <a:pt x="109" y="0"/>
                  </a:cubicBezTo>
                  <a:cubicBezTo>
                    <a:pt x="110" y="0"/>
                    <a:pt x="112" y="0"/>
                    <a:pt x="113" y="0"/>
                  </a:cubicBezTo>
                  <a:cubicBezTo>
                    <a:pt x="114" y="0"/>
                    <a:pt x="115" y="2"/>
                    <a:pt x="114" y="2"/>
                  </a:cubicBezTo>
                  <a:cubicBezTo>
                    <a:pt x="113" y="3"/>
                    <a:pt x="113" y="4"/>
                    <a:pt x="112" y="4"/>
                  </a:cubicBezTo>
                  <a:cubicBezTo>
                    <a:pt x="112" y="5"/>
                    <a:pt x="111" y="6"/>
                    <a:pt x="111" y="7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3" y="9"/>
                    <a:pt x="113" y="11"/>
                    <a:pt x="114" y="12"/>
                  </a:cubicBezTo>
                  <a:cubicBezTo>
                    <a:pt x="114" y="13"/>
                    <a:pt x="115" y="13"/>
                    <a:pt x="115" y="14"/>
                  </a:cubicBezTo>
                  <a:cubicBezTo>
                    <a:pt x="116" y="13"/>
                    <a:pt x="116" y="13"/>
                    <a:pt x="117" y="13"/>
                  </a:cubicBezTo>
                  <a:cubicBezTo>
                    <a:pt x="117" y="13"/>
                    <a:pt x="118" y="13"/>
                    <a:pt x="119" y="14"/>
                  </a:cubicBezTo>
                  <a:cubicBezTo>
                    <a:pt x="119" y="15"/>
                    <a:pt x="119" y="15"/>
                    <a:pt x="119" y="16"/>
                  </a:cubicBezTo>
                  <a:cubicBezTo>
                    <a:pt x="118" y="16"/>
                    <a:pt x="118" y="17"/>
                    <a:pt x="119" y="17"/>
                  </a:cubicBezTo>
                  <a:cubicBezTo>
                    <a:pt x="119" y="17"/>
                    <a:pt x="119" y="18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6"/>
                    <a:pt x="121" y="15"/>
                    <a:pt x="122" y="14"/>
                  </a:cubicBezTo>
                  <a:cubicBezTo>
                    <a:pt x="122" y="14"/>
                    <a:pt x="122" y="14"/>
                    <a:pt x="122" y="14"/>
                  </a:cubicBezTo>
                  <a:cubicBezTo>
                    <a:pt x="123" y="12"/>
                    <a:pt x="121" y="10"/>
                    <a:pt x="120" y="10"/>
                  </a:cubicBezTo>
                  <a:cubicBezTo>
                    <a:pt x="118" y="11"/>
                    <a:pt x="117" y="10"/>
                    <a:pt x="117" y="9"/>
                  </a:cubicBezTo>
                  <a:cubicBezTo>
                    <a:pt x="116" y="8"/>
                    <a:pt x="116" y="7"/>
                    <a:pt x="116" y="6"/>
                  </a:cubicBezTo>
                  <a:cubicBezTo>
                    <a:pt x="116" y="2"/>
                    <a:pt x="119" y="0"/>
                    <a:pt x="123" y="1"/>
                  </a:cubicBezTo>
                  <a:cubicBezTo>
                    <a:pt x="123" y="1"/>
                    <a:pt x="124" y="2"/>
                    <a:pt x="124" y="2"/>
                  </a:cubicBezTo>
                  <a:cubicBezTo>
                    <a:pt x="124" y="2"/>
                    <a:pt x="124" y="3"/>
                    <a:pt x="125" y="3"/>
                  </a:cubicBezTo>
                  <a:cubicBezTo>
                    <a:pt x="125" y="3"/>
                    <a:pt x="125" y="3"/>
                    <a:pt x="125" y="2"/>
                  </a:cubicBezTo>
                  <a:cubicBezTo>
                    <a:pt x="126" y="1"/>
                    <a:pt x="126" y="1"/>
                    <a:pt x="127" y="1"/>
                  </a:cubicBezTo>
                  <a:cubicBezTo>
                    <a:pt x="127" y="0"/>
                    <a:pt x="128" y="0"/>
                    <a:pt x="128" y="1"/>
                  </a:cubicBezTo>
                  <a:cubicBezTo>
                    <a:pt x="129" y="2"/>
                    <a:pt x="129" y="2"/>
                    <a:pt x="129" y="3"/>
                  </a:cubicBezTo>
                  <a:cubicBezTo>
                    <a:pt x="130" y="5"/>
                    <a:pt x="131" y="5"/>
                    <a:pt x="133" y="5"/>
                  </a:cubicBezTo>
                  <a:cubicBezTo>
                    <a:pt x="133" y="5"/>
                    <a:pt x="134" y="5"/>
                    <a:pt x="134" y="5"/>
                  </a:cubicBezTo>
                  <a:cubicBezTo>
                    <a:pt x="134" y="5"/>
                    <a:pt x="135" y="4"/>
                    <a:pt x="135" y="5"/>
                  </a:cubicBezTo>
                  <a:cubicBezTo>
                    <a:pt x="135" y="5"/>
                    <a:pt x="136" y="5"/>
                    <a:pt x="137" y="5"/>
                  </a:cubicBezTo>
                  <a:cubicBezTo>
                    <a:pt x="137" y="5"/>
                    <a:pt x="137" y="4"/>
                    <a:pt x="138" y="4"/>
                  </a:cubicBezTo>
                  <a:cubicBezTo>
                    <a:pt x="139" y="5"/>
                    <a:pt x="139" y="6"/>
                    <a:pt x="140" y="6"/>
                  </a:cubicBezTo>
                  <a:cubicBezTo>
                    <a:pt x="141" y="7"/>
                    <a:pt x="141" y="8"/>
                    <a:pt x="142" y="8"/>
                  </a:cubicBezTo>
                  <a:cubicBezTo>
                    <a:pt x="144" y="9"/>
                    <a:pt x="145" y="10"/>
                    <a:pt x="147" y="11"/>
                  </a:cubicBezTo>
                  <a:cubicBezTo>
                    <a:pt x="148" y="11"/>
                    <a:pt x="149" y="12"/>
                    <a:pt x="149" y="13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0" y="14"/>
                    <a:pt x="150" y="14"/>
                    <a:pt x="151" y="14"/>
                  </a:cubicBezTo>
                  <a:cubicBezTo>
                    <a:pt x="153" y="14"/>
                    <a:pt x="154" y="15"/>
                    <a:pt x="156" y="17"/>
                  </a:cubicBezTo>
                  <a:cubicBezTo>
                    <a:pt x="156" y="17"/>
                    <a:pt x="157" y="18"/>
                    <a:pt x="158" y="19"/>
                  </a:cubicBezTo>
                  <a:cubicBezTo>
                    <a:pt x="159" y="19"/>
                    <a:pt x="159" y="20"/>
                    <a:pt x="158" y="21"/>
                  </a:cubicBezTo>
                  <a:cubicBezTo>
                    <a:pt x="157" y="21"/>
                    <a:pt x="157" y="22"/>
                    <a:pt x="156" y="23"/>
                  </a:cubicBezTo>
                  <a:cubicBezTo>
                    <a:pt x="156" y="24"/>
                    <a:pt x="155" y="24"/>
                    <a:pt x="154" y="24"/>
                  </a:cubicBezTo>
                  <a:cubicBezTo>
                    <a:pt x="154" y="24"/>
                    <a:pt x="153" y="23"/>
                    <a:pt x="153" y="23"/>
                  </a:cubicBezTo>
                  <a:cubicBezTo>
                    <a:pt x="152" y="23"/>
                    <a:pt x="152" y="22"/>
                    <a:pt x="151" y="22"/>
                  </a:cubicBezTo>
                  <a:cubicBezTo>
                    <a:pt x="153" y="25"/>
                    <a:pt x="155" y="27"/>
                    <a:pt x="153" y="30"/>
                  </a:cubicBezTo>
                  <a:cubicBezTo>
                    <a:pt x="152" y="30"/>
                    <a:pt x="151" y="29"/>
                    <a:pt x="151" y="28"/>
                  </a:cubicBezTo>
                  <a:cubicBezTo>
                    <a:pt x="151" y="28"/>
                    <a:pt x="150" y="28"/>
                    <a:pt x="150" y="28"/>
                  </a:cubicBezTo>
                  <a:cubicBezTo>
                    <a:pt x="149" y="27"/>
                    <a:pt x="148" y="27"/>
                    <a:pt x="147" y="27"/>
                  </a:cubicBezTo>
                  <a:cubicBezTo>
                    <a:pt x="147" y="28"/>
                    <a:pt x="148" y="29"/>
                    <a:pt x="149" y="29"/>
                  </a:cubicBezTo>
                  <a:cubicBezTo>
                    <a:pt x="150" y="29"/>
                    <a:pt x="151" y="30"/>
                    <a:pt x="152" y="30"/>
                  </a:cubicBezTo>
                  <a:cubicBezTo>
                    <a:pt x="152" y="30"/>
                    <a:pt x="152" y="31"/>
                    <a:pt x="152" y="31"/>
                  </a:cubicBezTo>
                  <a:cubicBezTo>
                    <a:pt x="152" y="32"/>
                    <a:pt x="152" y="32"/>
                    <a:pt x="151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49" y="32"/>
                    <a:pt x="148" y="31"/>
                    <a:pt x="146" y="31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3" y="30"/>
                    <a:pt x="142" y="28"/>
                    <a:pt x="141" y="26"/>
                  </a:cubicBezTo>
                  <a:cubicBezTo>
                    <a:pt x="140" y="26"/>
                    <a:pt x="140" y="26"/>
                    <a:pt x="140" y="25"/>
                  </a:cubicBezTo>
                  <a:cubicBezTo>
                    <a:pt x="139" y="25"/>
                    <a:pt x="138" y="24"/>
                    <a:pt x="139" y="23"/>
                  </a:cubicBezTo>
                  <a:cubicBezTo>
                    <a:pt x="139" y="22"/>
                    <a:pt x="140" y="21"/>
                    <a:pt x="141" y="20"/>
                  </a:cubicBezTo>
                  <a:cubicBezTo>
                    <a:pt x="141" y="19"/>
                    <a:pt x="141" y="17"/>
                    <a:pt x="140" y="17"/>
                  </a:cubicBezTo>
                  <a:cubicBezTo>
                    <a:pt x="140" y="16"/>
                    <a:pt x="139" y="16"/>
                    <a:pt x="139" y="15"/>
                  </a:cubicBezTo>
                  <a:cubicBezTo>
                    <a:pt x="139" y="14"/>
                    <a:pt x="137" y="13"/>
                    <a:pt x="136" y="12"/>
                  </a:cubicBezTo>
                  <a:cubicBezTo>
                    <a:pt x="135" y="12"/>
                    <a:pt x="134" y="11"/>
                    <a:pt x="132" y="11"/>
                  </a:cubicBezTo>
                  <a:cubicBezTo>
                    <a:pt x="132" y="11"/>
                    <a:pt x="131" y="11"/>
                    <a:pt x="130" y="12"/>
                  </a:cubicBezTo>
                  <a:cubicBezTo>
                    <a:pt x="129" y="12"/>
                    <a:pt x="128" y="12"/>
                    <a:pt x="127" y="12"/>
                  </a:cubicBezTo>
                  <a:cubicBezTo>
                    <a:pt x="128" y="14"/>
                    <a:pt x="128" y="15"/>
                    <a:pt x="128" y="16"/>
                  </a:cubicBezTo>
                  <a:cubicBezTo>
                    <a:pt x="128" y="18"/>
                    <a:pt x="128" y="18"/>
                    <a:pt x="127" y="18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20"/>
                    <a:pt x="127" y="21"/>
                    <a:pt x="126" y="21"/>
                  </a:cubicBezTo>
                  <a:cubicBezTo>
                    <a:pt x="126" y="21"/>
                    <a:pt x="125" y="21"/>
                    <a:pt x="124" y="21"/>
                  </a:cubicBezTo>
                  <a:cubicBezTo>
                    <a:pt x="124" y="21"/>
                    <a:pt x="124" y="21"/>
                    <a:pt x="123" y="20"/>
                  </a:cubicBezTo>
                  <a:cubicBezTo>
                    <a:pt x="123" y="20"/>
                    <a:pt x="122" y="20"/>
                    <a:pt x="121" y="21"/>
                  </a:cubicBezTo>
                  <a:cubicBezTo>
                    <a:pt x="121" y="22"/>
                    <a:pt x="120" y="24"/>
                    <a:pt x="119" y="25"/>
                  </a:cubicBezTo>
                  <a:cubicBezTo>
                    <a:pt x="119" y="25"/>
                    <a:pt x="119" y="26"/>
                    <a:pt x="118" y="26"/>
                  </a:cubicBezTo>
                  <a:cubicBezTo>
                    <a:pt x="117" y="26"/>
                    <a:pt x="117" y="27"/>
                    <a:pt x="116" y="27"/>
                  </a:cubicBezTo>
                  <a:cubicBezTo>
                    <a:pt x="115" y="27"/>
                    <a:pt x="115" y="27"/>
                    <a:pt x="115" y="28"/>
                  </a:cubicBezTo>
                  <a:cubicBezTo>
                    <a:pt x="114" y="30"/>
                    <a:pt x="112" y="30"/>
                    <a:pt x="111" y="32"/>
                  </a:cubicBezTo>
                  <a:cubicBezTo>
                    <a:pt x="110" y="32"/>
                    <a:pt x="109" y="33"/>
                    <a:pt x="109" y="35"/>
                  </a:cubicBezTo>
                  <a:cubicBezTo>
                    <a:pt x="108" y="37"/>
                    <a:pt x="109" y="37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2" y="41"/>
                    <a:pt x="114" y="41"/>
                    <a:pt x="115" y="41"/>
                  </a:cubicBezTo>
                  <a:cubicBezTo>
                    <a:pt x="117" y="42"/>
                    <a:pt x="118" y="42"/>
                    <a:pt x="119" y="43"/>
                  </a:cubicBezTo>
                  <a:cubicBezTo>
                    <a:pt x="120" y="44"/>
                    <a:pt x="122" y="45"/>
                    <a:pt x="123" y="46"/>
                  </a:cubicBezTo>
                  <a:cubicBezTo>
                    <a:pt x="124" y="46"/>
                    <a:pt x="124" y="46"/>
                    <a:pt x="125" y="46"/>
                  </a:cubicBezTo>
                  <a:cubicBezTo>
                    <a:pt x="127" y="45"/>
                    <a:pt x="128" y="47"/>
                    <a:pt x="128" y="49"/>
                  </a:cubicBezTo>
                  <a:cubicBezTo>
                    <a:pt x="127" y="51"/>
                    <a:pt x="128" y="51"/>
                    <a:pt x="130" y="52"/>
                  </a:cubicBezTo>
                  <a:cubicBezTo>
                    <a:pt x="130" y="52"/>
                    <a:pt x="131" y="53"/>
                    <a:pt x="131" y="53"/>
                  </a:cubicBezTo>
                  <a:cubicBezTo>
                    <a:pt x="131" y="53"/>
                    <a:pt x="132" y="52"/>
                    <a:pt x="132" y="52"/>
                  </a:cubicBezTo>
                  <a:cubicBezTo>
                    <a:pt x="131" y="50"/>
                    <a:pt x="131" y="48"/>
                    <a:pt x="131" y="47"/>
                  </a:cubicBezTo>
                  <a:cubicBezTo>
                    <a:pt x="131" y="46"/>
                    <a:pt x="131" y="45"/>
                    <a:pt x="132" y="45"/>
                  </a:cubicBezTo>
                  <a:cubicBezTo>
                    <a:pt x="132" y="45"/>
                    <a:pt x="133" y="45"/>
                    <a:pt x="133" y="44"/>
                  </a:cubicBezTo>
                  <a:cubicBezTo>
                    <a:pt x="134" y="44"/>
                    <a:pt x="134" y="43"/>
                    <a:pt x="134" y="43"/>
                  </a:cubicBezTo>
                  <a:cubicBezTo>
                    <a:pt x="134" y="42"/>
                    <a:pt x="134" y="42"/>
                    <a:pt x="135" y="41"/>
                  </a:cubicBezTo>
                  <a:cubicBezTo>
                    <a:pt x="135" y="41"/>
                    <a:pt x="134" y="40"/>
                    <a:pt x="134" y="40"/>
                  </a:cubicBezTo>
                  <a:cubicBezTo>
                    <a:pt x="133" y="39"/>
                    <a:pt x="133" y="39"/>
                    <a:pt x="133" y="39"/>
                  </a:cubicBezTo>
                  <a:cubicBezTo>
                    <a:pt x="132" y="37"/>
                    <a:pt x="132" y="37"/>
                    <a:pt x="133" y="36"/>
                  </a:cubicBezTo>
                  <a:cubicBezTo>
                    <a:pt x="134" y="35"/>
                    <a:pt x="134" y="35"/>
                    <a:pt x="133" y="34"/>
                  </a:cubicBezTo>
                  <a:cubicBezTo>
                    <a:pt x="132" y="33"/>
                    <a:pt x="133" y="32"/>
                    <a:pt x="134" y="31"/>
                  </a:cubicBezTo>
                  <a:cubicBezTo>
                    <a:pt x="135" y="31"/>
                    <a:pt x="137" y="31"/>
                    <a:pt x="138" y="30"/>
                  </a:cubicBezTo>
                  <a:cubicBezTo>
                    <a:pt x="139" y="30"/>
                    <a:pt x="140" y="31"/>
                    <a:pt x="141" y="32"/>
                  </a:cubicBezTo>
                  <a:cubicBezTo>
                    <a:pt x="142" y="32"/>
                    <a:pt x="143" y="32"/>
                    <a:pt x="144" y="33"/>
                  </a:cubicBezTo>
                  <a:cubicBezTo>
                    <a:pt x="144" y="33"/>
                    <a:pt x="144" y="33"/>
                    <a:pt x="145" y="34"/>
                  </a:cubicBezTo>
                  <a:cubicBezTo>
                    <a:pt x="146" y="35"/>
                    <a:pt x="147" y="36"/>
                    <a:pt x="147" y="38"/>
                  </a:cubicBezTo>
                  <a:cubicBezTo>
                    <a:pt x="148" y="39"/>
                    <a:pt x="149" y="39"/>
                    <a:pt x="150" y="38"/>
                  </a:cubicBezTo>
                  <a:cubicBezTo>
                    <a:pt x="151" y="38"/>
                    <a:pt x="151" y="37"/>
                    <a:pt x="152" y="37"/>
                  </a:cubicBezTo>
                  <a:cubicBezTo>
                    <a:pt x="152" y="36"/>
                    <a:pt x="153" y="36"/>
                    <a:pt x="154" y="37"/>
                  </a:cubicBezTo>
                  <a:cubicBezTo>
                    <a:pt x="155" y="38"/>
                    <a:pt x="156" y="40"/>
                    <a:pt x="158" y="41"/>
                  </a:cubicBezTo>
                  <a:cubicBezTo>
                    <a:pt x="158" y="41"/>
                    <a:pt x="159" y="42"/>
                    <a:pt x="159" y="42"/>
                  </a:cubicBezTo>
                  <a:cubicBezTo>
                    <a:pt x="160" y="44"/>
                    <a:pt x="162" y="46"/>
                    <a:pt x="164" y="47"/>
                  </a:cubicBezTo>
                  <a:cubicBezTo>
                    <a:pt x="165" y="47"/>
                    <a:pt x="165" y="48"/>
                    <a:pt x="166" y="49"/>
                  </a:cubicBezTo>
                  <a:cubicBezTo>
                    <a:pt x="167" y="50"/>
                    <a:pt x="166" y="51"/>
                    <a:pt x="166" y="52"/>
                  </a:cubicBezTo>
                  <a:cubicBezTo>
                    <a:pt x="165" y="53"/>
                    <a:pt x="163" y="54"/>
                    <a:pt x="162" y="54"/>
                  </a:cubicBezTo>
                  <a:cubicBezTo>
                    <a:pt x="160" y="54"/>
                    <a:pt x="159" y="55"/>
                    <a:pt x="158" y="55"/>
                  </a:cubicBezTo>
                  <a:cubicBezTo>
                    <a:pt x="157" y="55"/>
                    <a:pt x="156" y="56"/>
                    <a:pt x="155" y="55"/>
                  </a:cubicBezTo>
                  <a:cubicBezTo>
                    <a:pt x="155" y="55"/>
                    <a:pt x="155" y="54"/>
                    <a:pt x="155" y="54"/>
                  </a:cubicBezTo>
                  <a:cubicBezTo>
                    <a:pt x="154" y="55"/>
                    <a:pt x="152" y="54"/>
                    <a:pt x="151" y="55"/>
                  </a:cubicBezTo>
                  <a:cubicBezTo>
                    <a:pt x="150" y="56"/>
                    <a:pt x="149" y="57"/>
                    <a:pt x="148" y="58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7" y="59"/>
                    <a:pt x="148" y="59"/>
                    <a:pt x="148" y="59"/>
                  </a:cubicBezTo>
                  <a:cubicBezTo>
                    <a:pt x="149" y="58"/>
                    <a:pt x="151" y="57"/>
                    <a:pt x="153" y="57"/>
                  </a:cubicBezTo>
                  <a:cubicBezTo>
                    <a:pt x="154" y="58"/>
                    <a:pt x="155" y="58"/>
                    <a:pt x="155" y="59"/>
                  </a:cubicBezTo>
                  <a:cubicBezTo>
                    <a:pt x="155" y="63"/>
                    <a:pt x="152" y="66"/>
                    <a:pt x="149" y="67"/>
                  </a:cubicBezTo>
                  <a:cubicBezTo>
                    <a:pt x="148" y="67"/>
                    <a:pt x="147" y="67"/>
                    <a:pt x="146" y="68"/>
                  </a:cubicBezTo>
                  <a:cubicBezTo>
                    <a:pt x="146" y="69"/>
                    <a:pt x="145" y="70"/>
                    <a:pt x="145" y="71"/>
                  </a:cubicBezTo>
                  <a:cubicBezTo>
                    <a:pt x="144" y="72"/>
                    <a:pt x="143" y="73"/>
                    <a:pt x="142" y="73"/>
                  </a:cubicBezTo>
                  <a:cubicBezTo>
                    <a:pt x="140" y="74"/>
                    <a:pt x="139" y="75"/>
                    <a:pt x="137" y="76"/>
                  </a:cubicBezTo>
                  <a:cubicBezTo>
                    <a:pt x="137" y="77"/>
                    <a:pt x="136" y="77"/>
                    <a:pt x="136" y="78"/>
                  </a:cubicBezTo>
                  <a:cubicBezTo>
                    <a:pt x="137" y="81"/>
                    <a:pt x="135" y="83"/>
                    <a:pt x="134" y="85"/>
                  </a:cubicBezTo>
                  <a:cubicBezTo>
                    <a:pt x="133" y="86"/>
                    <a:pt x="132" y="87"/>
                    <a:pt x="130" y="88"/>
                  </a:cubicBezTo>
                  <a:cubicBezTo>
                    <a:pt x="129" y="88"/>
                    <a:pt x="129" y="89"/>
                    <a:pt x="129" y="90"/>
                  </a:cubicBezTo>
                  <a:cubicBezTo>
                    <a:pt x="130" y="92"/>
                    <a:pt x="130" y="94"/>
                    <a:pt x="131" y="96"/>
                  </a:cubicBezTo>
                  <a:cubicBezTo>
                    <a:pt x="131" y="96"/>
                    <a:pt x="131" y="97"/>
                    <a:pt x="131" y="97"/>
                  </a:cubicBezTo>
                  <a:cubicBezTo>
                    <a:pt x="131" y="98"/>
                    <a:pt x="131" y="99"/>
                    <a:pt x="130" y="99"/>
                  </a:cubicBezTo>
                  <a:cubicBezTo>
                    <a:pt x="130" y="99"/>
                    <a:pt x="129" y="99"/>
                    <a:pt x="129" y="99"/>
                  </a:cubicBezTo>
                  <a:cubicBezTo>
                    <a:pt x="128" y="99"/>
                    <a:pt x="128" y="98"/>
                    <a:pt x="128" y="98"/>
                  </a:cubicBezTo>
                  <a:cubicBezTo>
                    <a:pt x="127" y="97"/>
                    <a:pt x="126" y="96"/>
                    <a:pt x="126" y="94"/>
                  </a:cubicBezTo>
                  <a:cubicBezTo>
                    <a:pt x="125" y="94"/>
                    <a:pt x="125" y="94"/>
                    <a:pt x="124" y="94"/>
                  </a:cubicBezTo>
                  <a:cubicBezTo>
                    <a:pt x="124" y="93"/>
                    <a:pt x="123" y="92"/>
                    <a:pt x="122" y="92"/>
                  </a:cubicBezTo>
                  <a:cubicBezTo>
                    <a:pt x="121" y="92"/>
                    <a:pt x="121" y="91"/>
                    <a:pt x="121" y="91"/>
                  </a:cubicBezTo>
                  <a:cubicBezTo>
                    <a:pt x="118" y="90"/>
                    <a:pt x="115" y="89"/>
                    <a:pt x="111" y="91"/>
                  </a:cubicBezTo>
                  <a:cubicBezTo>
                    <a:pt x="109" y="91"/>
                    <a:pt x="108" y="92"/>
                    <a:pt x="108" y="94"/>
                  </a:cubicBezTo>
                  <a:cubicBezTo>
                    <a:pt x="107" y="96"/>
                    <a:pt x="106" y="98"/>
                    <a:pt x="105" y="100"/>
                  </a:cubicBezTo>
                  <a:cubicBezTo>
                    <a:pt x="104" y="102"/>
                    <a:pt x="104" y="104"/>
                    <a:pt x="105" y="105"/>
                  </a:cubicBezTo>
                  <a:cubicBezTo>
                    <a:pt x="105" y="108"/>
                    <a:pt x="108" y="110"/>
                    <a:pt x="110" y="110"/>
                  </a:cubicBezTo>
                  <a:cubicBezTo>
                    <a:pt x="110" y="110"/>
                    <a:pt x="111" y="110"/>
                    <a:pt x="112" y="109"/>
                  </a:cubicBezTo>
                  <a:cubicBezTo>
                    <a:pt x="113" y="109"/>
                    <a:pt x="114" y="108"/>
                    <a:pt x="115" y="106"/>
                  </a:cubicBezTo>
                  <a:cubicBezTo>
                    <a:pt x="116" y="105"/>
                    <a:pt x="118" y="104"/>
                    <a:pt x="120" y="105"/>
                  </a:cubicBezTo>
                  <a:cubicBezTo>
                    <a:pt x="120" y="105"/>
                    <a:pt x="121" y="105"/>
                    <a:pt x="121" y="106"/>
                  </a:cubicBezTo>
                  <a:cubicBezTo>
                    <a:pt x="121" y="106"/>
                    <a:pt x="121" y="107"/>
                    <a:pt x="120" y="108"/>
                  </a:cubicBezTo>
                  <a:cubicBezTo>
                    <a:pt x="120" y="109"/>
                    <a:pt x="119" y="110"/>
                    <a:pt x="118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9" y="114"/>
                    <a:pt x="120" y="113"/>
                    <a:pt x="121" y="114"/>
                  </a:cubicBezTo>
                  <a:cubicBezTo>
                    <a:pt x="122" y="114"/>
                    <a:pt x="123" y="114"/>
                    <a:pt x="124" y="114"/>
                  </a:cubicBezTo>
                  <a:cubicBezTo>
                    <a:pt x="125" y="114"/>
                    <a:pt x="125" y="114"/>
                    <a:pt x="125" y="114"/>
                  </a:cubicBezTo>
                  <a:cubicBezTo>
                    <a:pt x="125" y="116"/>
                    <a:pt x="126" y="118"/>
                    <a:pt x="125" y="120"/>
                  </a:cubicBezTo>
                  <a:cubicBezTo>
                    <a:pt x="125" y="122"/>
                    <a:pt x="127" y="124"/>
                    <a:pt x="130" y="123"/>
                  </a:cubicBezTo>
                  <a:cubicBezTo>
                    <a:pt x="131" y="123"/>
                    <a:pt x="133" y="123"/>
                    <a:pt x="134" y="124"/>
                  </a:cubicBezTo>
                  <a:cubicBezTo>
                    <a:pt x="135" y="125"/>
                    <a:pt x="136" y="125"/>
                    <a:pt x="137" y="124"/>
                  </a:cubicBezTo>
                  <a:cubicBezTo>
                    <a:pt x="137" y="124"/>
                    <a:pt x="137" y="123"/>
                    <a:pt x="137" y="123"/>
                  </a:cubicBezTo>
                  <a:cubicBezTo>
                    <a:pt x="137" y="121"/>
                    <a:pt x="137" y="121"/>
                    <a:pt x="139" y="121"/>
                  </a:cubicBezTo>
                  <a:cubicBezTo>
                    <a:pt x="142" y="120"/>
                    <a:pt x="145" y="121"/>
                    <a:pt x="149" y="122"/>
                  </a:cubicBezTo>
                  <a:cubicBezTo>
                    <a:pt x="151" y="122"/>
                    <a:pt x="152" y="122"/>
                    <a:pt x="154" y="123"/>
                  </a:cubicBezTo>
                  <a:cubicBezTo>
                    <a:pt x="156" y="124"/>
                    <a:pt x="158" y="124"/>
                    <a:pt x="159" y="125"/>
                  </a:cubicBezTo>
                  <a:cubicBezTo>
                    <a:pt x="160" y="125"/>
                    <a:pt x="160" y="125"/>
                    <a:pt x="161" y="125"/>
                  </a:cubicBezTo>
                  <a:cubicBezTo>
                    <a:pt x="163" y="126"/>
                    <a:pt x="165" y="127"/>
                    <a:pt x="166" y="128"/>
                  </a:cubicBezTo>
                  <a:cubicBezTo>
                    <a:pt x="167" y="128"/>
                    <a:pt x="167" y="128"/>
                    <a:pt x="168" y="128"/>
                  </a:cubicBezTo>
                  <a:cubicBezTo>
                    <a:pt x="171" y="128"/>
                    <a:pt x="173" y="130"/>
                    <a:pt x="174" y="133"/>
                  </a:cubicBezTo>
                  <a:cubicBezTo>
                    <a:pt x="174" y="133"/>
                    <a:pt x="175" y="134"/>
                    <a:pt x="175" y="135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6" y="136"/>
                    <a:pt x="177" y="137"/>
                    <a:pt x="178" y="138"/>
                  </a:cubicBezTo>
                  <a:cubicBezTo>
                    <a:pt x="179" y="138"/>
                    <a:pt x="180" y="139"/>
                    <a:pt x="181" y="139"/>
                  </a:cubicBezTo>
                  <a:cubicBezTo>
                    <a:pt x="182" y="139"/>
                    <a:pt x="183" y="140"/>
                    <a:pt x="184" y="141"/>
                  </a:cubicBezTo>
                  <a:cubicBezTo>
                    <a:pt x="186" y="141"/>
                    <a:pt x="188" y="141"/>
                    <a:pt x="190" y="142"/>
                  </a:cubicBezTo>
                  <a:cubicBezTo>
                    <a:pt x="191" y="142"/>
                    <a:pt x="192" y="143"/>
                    <a:pt x="193" y="143"/>
                  </a:cubicBezTo>
                  <a:cubicBezTo>
                    <a:pt x="193" y="144"/>
                    <a:pt x="193" y="144"/>
                    <a:pt x="194" y="144"/>
                  </a:cubicBezTo>
                  <a:cubicBezTo>
                    <a:pt x="194" y="145"/>
                    <a:pt x="195" y="145"/>
                    <a:pt x="195" y="144"/>
                  </a:cubicBezTo>
                  <a:cubicBezTo>
                    <a:pt x="197" y="145"/>
                    <a:pt x="198" y="147"/>
                    <a:pt x="198" y="149"/>
                  </a:cubicBezTo>
                  <a:cubicBezTo>
                    <a:pt x="197" y="151"/>
                    <a:pt x="196" y="153"/>
                    <a:pt x="195" y="154"/>
                  </a:cubicBezTo>
                  <a:cubicBezTo>
                    <a:pt x="195" y="154"/>
                    <a:pt x="194" y="155"/>
                    <a:pt x="194" y="155"/>
                  </a:cubicBezTo>
                  <a:cubicBezTo>
                    <a:pt x="192" y="156"/>
                    <a:pt x="191" y="158"/>
                    <a:pt x="192" y="161"/>
                  </a:cubicBezTo>
                  <a:cubicBezTo>
                    <a:pt x="192" y="162"/>
                    <a:pt x="191" y="163"/>
                    <a:pt x="191" y="165"/>
                  </a:cubicBezTo>
                  <a:cubicBezTo>
                    <a:pt x="190" y="166"/>
                    <a:pt x="190" y="167"/>
                    <a:pt x="190" y="168"/>
                  </a:cubicBezTo>
                  <a:cubicBezTo>
                    <a:pt x="189" y="170"/>
                    <a:pt x="187" y="172"/>
                    <a:pt x="184" y="172"/>
                  </a:cubicBezTo>
                  <a:cubicBezTo>
                    <a:pt x="182" y="173"/>
                    <a:pt x="181" y="174"/>
                    <a:pt x="179" y="175"/>
                  </a:cubicBezTo>
                  <a:cubicBezTo>
                    <a:pt x="178" y="176"/>
                    <a:pt x="178" y="177"/>
                    <a:pt x="178" y="179"/>
                  </a:cubicBezTo>
                  <a:cubicBezTo>
                    <a:pt x="178" y="182"/>
                    <a:pt x="177" y="184"/>
                    <a:pt x="175" y="185"/>
                  </a:cubicBezTo>
                  <a:cubicBezTo>
                    <a:pt x="174" y="186"/>
                    <a:pt x="172" y="187"/>
                    <a:pt x="171" y="188"/>
                  </a:cubicBezTo>
                  <a:cubicBezTo>
                    <a:pt x="171" y="188"/>
                    <a:pt x="170" y="189"/>
                    <a:pt x="170" y="190"/>
                  </a:cubicBezTo>
                  <a:cubicBezTo>
                    <a:pt x="170" y="191"/>
                    <a:pt x="169" y="191"/>
                    <a:pt x="168" y="191"/>
                  </a:cubicBezTo>
                  <a:cubicBezTo>
                    <a:pt x="167" y="192"/>
                    <a:pt x="166" y="192"/>
                    <a:pt x="164" y="192"/>
                  </a:cubicBezTo>
                  <a:cubicBezTo>
                    <a:pt x="165" y="193"/>
                    <a:pt x="165" y="193"/>
                    <a:pt x="165" y="194"/>
                  </a:cubicBezTo>
                  <a:cubicBezTo>
                    <a:pt x="165" y="194"/>
                    <a:pt x="165" y="195"/>
                    <a:pt x="165" y="195"/>
                  </a:cubicBezTo>
                  <a:cubicBezTo>
                    <a:pt x="164" y="197"/>
                    <a:pt x="163" y="198"/>
                    <a:pt x="161" y="198"/>
                  </a:cubicBezTo>
                  <a:cubicBezTo>
                    <a:pt x="160" y="198"/>
                    <a:pt x="159" y="198"/>
                    <a:pt x="159" y="199"/>
                  </a:cubicBezTo>
                  <a:cubicBezTo>
                    <a:pt x="157" y="199"/>
                    <a:pt x="157" y="200"/>
                    <a:pt x="157" y="201"/>
                  </a:cubicBezTo>
                  <a:cubicBezTo>
                    <a:pt x="157" y="201"/>
                    <a:pt x="157" y="202"/>
                    <a:pt x="157" y="202"/>
                  </a:cubicBezTo>
                  <a:cubicBezTo>
                    <a:pt x="156" y="202"/>
                    <a:pt x="155" y="203"/>
                    <a:pt x="154" y="203"/>
                  </a:cubicBezTo>
                  <a:cubicBezTo>
                    <a:pt x="154" y="203"/>
                    <a:pt x="154" y="203"/>
                    <a:pt x="153" y="203"/>
                  </a:cubicBezTo>
                  <a:cubicBezTo>
                    <a:pt x="153" y="204"/>
                    <a:pt x="152" y="205"/>
                    <a:pt x="153" y="206"/>
                  </a:cubicBezTo>
                  <a:cubicBezTo>
                    <a:pt x="153" y="207"/>
                    <a:pt x="153" y="207"/>
                    <a:pt x="152" y="208"/>
                  </a:cubicBezTo>
                  <a:cubicBezTo>
                    <a:pt x="151" y="208"/>
                    <a:pt x="151" y="209"/>
                    <a:pt x="150" y="210"/>
                  </a:cubicBezTo>
                  <a:cubicBezTo>
                    <a:pt x="149" y="211"/>
                    <a:pt x="149" y="213"/>
                    <a:pt x="151" y="213"/>
                  </a:cubicBezTo>
                  <a:cubicBezTo>
                    <a:pt x="152" y="213"/>
                    <a:pt x="152" y="214"/>
                    <a:pt x="152" y="215"/>
                  </a:cubicBezTo>
                  <a:cubicBezTo>
                    <a:pt x="151" y="216"/>
                    <a:pt x="151" y="216"/>
                    <a:pt x="150" y="217"/>
                  </a:cubicBezTo>
                  <a:cubicBezTo>
                    <a:pt x="149" y="217"/>
                    <a:pt x="148" y="218"/>
                    <a:pt x="148" y="219"/>
                  </a:cubicBezTo>
                  <a:cubicBezTo>
                    <a:pt x="148" y="219"/>
                    <a:pt x="148" y="219"/>
                    <a:pt x="148" y="219"/>
                  </a:cubicBezTo>
                  <a:cubicBezTo>
                    <a:pt x="146" y="220"/>
                    <a:pt x="147" y="221"/>
                    <a:pt x="147" y="223"/>
                  </a:cubicBezTo>
                  <a:cubicBezTo>
                    <a:pt x="148" y="225"/>
                    <a:pt x="150" y="227"/>
                    <a:pt x="151" y="229"/>
                  </a:cubicBezTo>
                  <a:cubicBezTo>
                    <a:pt x="151" y="229"/>
                    <a:pt x="152" y="230"/>
                    <a:pt x="152" y="230"/>
                  </a:cubicBezTo>
                  <a:cubicBezTo>
                    <a:pt x="152" y="231"/>
                    <a:pt x="152" y="232"/>
                    <a:pt x="151" y="232"/>
                  </a:cubicBezTo>
                  <a:cubicBezTo>
                    <a:pt x="150" y="232"/>
                    <a:pt x="150" y="232"/>
                    <a:pt x="149" y="231"/>
                  </a:cubicBezTo>
                  <a:cubicBezTo>
                    <a:pt x="149" y="231"/>
                    <a:pt x="148" y="231"/>
                    <a:pt x="147" y="230"/>
                  </a:cubicBezTo>
                  <a:cubicBezTo>
                    <a:pt x="147" y="230"/>
                    <a:pt x="146" y="230"/>
                    <a:pt x="146" y="229"/>
                  </a:cubicBezTo>
                  <a:cubicBezTo>
                    <a:pt x="144" y="227"/>
                    <a:pt x="143" y="226"/>
                    <a:pt x="141" y="224"/>
                  </a:cubicBezTo>
                  <a:cubicBezTo>
                    <a:pt x="140" y="223"/>
                    <a:pt x="139" y="221"/>
                    <a:pt x="139" y="219"/>
                  </a:cubicBezTo>
                  <a:cubicBezTo>
                    <a:pt x="139" y="218"/>
                    <a:pt x="139" y="218"/>
                    <a:pt x="139" y="217"/>
                  </a:cubicBezTo>
                  <a:cubicBezTo>
                    <a:pt x="139" y="216"/>
                    <a:pt x="140" y="215"/>
                    <a:pt x="140" y="214"/>
                  </a:cubicBezTo>
                  <a:cubicBezTo>
                    <a:pt x="141" y="211"/>
                    <a:pt x="141" y="208"/>
                    <a:pt x="141" y="205"/>
                  </a:cubicBezTo>
                  <a:cubicBezTo>
                    <a:pt x="141" y="205"/>
                    <a:pt x="141" y="205"/>
                    <a:pt x="141" y="204"/>
                  </a:cubicBezTo>
                  <a:cubicBezTo>
                    <a:pt x="141" y="204"/>
                    <a:pt x="141" y="204"/>
                    <a:pt x="140" y="204"/>
                  </a:cubicBezTo>
                  <a:cubicBezTo>
                    <a:pt x="139" y="204"/>
                    <a:pt x="139" y="203"/>
                    <a:pt x="139" y="202"/>
                  </a:cubicBezTo>
                  <a:cubicBezTo>
                    <a:pt x="140" y="200"/>
                    <a:pt x="140" y="198"/>
                    <a:pt x="140" y="196"/>
                  </a:cubicBezTo>
                  <a:cubicBezTo>
                    <a:pt x="140" y="196"/>
                    <a:pt x="140" y="196"/>
                    <a:pt x="140" y="195"/>
                  </a:cubicBezTo>
                  <a:cubicBezTo>
                    <a:pt x="142" y="193"/>
                    <a:pt x="143" y="191"/>
                    <a:pt x="143" y="188"/>
                  </a:cubicBezTo>
                  <a:cubicBezTo>
                    <a:pt x="143" y="185"/>
                    <a:pt x="143" y="181"/>
                    <a:pt x="144" y="178"/>
                  </a:cubicBezTo>
                  <a:cubicBezTo>
                    <a:pt x="144" y="177"/>
                    <a:pt x="144" y="176"/>
                    <a:pt x="145" y="174"/>
                  </a:cubicBezTo>
                  <a:cubicBezTo>
                    <a:pt x="145" y="173"/>
                    <a:pt x="145" y="171"/>
                    <a:pt x="145" y="169"/>
                  </a:cubicBezTo>
                  <a:cubicBezTo>
                    <a:pt x="145" y="168"/>
                    <a:pt x="145" y="167"/>
                    <a:pt x="145" y="166"/>
                  </a:cubicBezTo>
                  <a:cubicBezTo>
                    <a:pt x="145" y="165"/>
                    <a:pt x="144" y="163"/>
                    <a:pt x="142" y="163"/>
                  </a:cubicBezTo>
                  <a:cubicBezTo>
                    <a:pt x="141" y="161"/>
                    <a:pt x="139" y="160"/>
                    <a:pt x="137" y="159"/>
                  </a:cubicBezTo>
                  <a:cubicBezTo>
                    <a:pt x="137" y="159"/>
                    <a:pt x="136" y="158"/>
                    <a:pt x="136" y="158"/>
                  </a:cubicBezTo>
                  <a:cubicBezTo>
                    <a:pt x="135" y="156"/>
                    <a:pt x="135" y="155"/>
                    <a:pt x="133" y="153"/>
                  </a:cubicBezTo>
                  <a:cubicBezTo>
                    <a:pt x="133" y="152"/>
                    <a:pt x="133" y="151"/>
                    <a:pt x="132" y="150"/>
                  </a:cubicBezTo>
                  <a:cubicBezTo>
                    <a:pt x="132" y="150"/>
                    <a:pt x="132" y="149"/>
                    <a:pt x="132" y="149"/>
                  </a:cubicBezTo>
                  <a:cubicBezTo>
                    <a:pt x="131" y="148"/>
                    <a:pt x="130" y="147"/>
                    <a:pt x="130" y="145"/>
                  </a:cubicBezTo>
                  <a:cubicBezTo>
                    <a:pt x="130" y="145"/>
                    <a:pt x="130" y="144"/>
                    <a:pt x="130" y="143"/>
                  </a:cubicBezTo>
                  <a:cubicBezTo>
                    <a:pt x="130" y="143"/>
                    <a:pt x="130" y="142"/>
                    <a:pt x="130" y="142"/>
                  </a:cubicBezTo>
                  <a:cubicBezTo>
                    <a:pt x="129" y="142"/>
                    <a:pt x="129" y="141"/>
                    <a:pt x="129" y="140"/>
                  </a:cubicBezTo>
                  <a:cubicBezTo>
                    <a:pt x="129" y="139"/>
                    <a:pt x="129" y="139"/>
                    <a:pt x="129" y="138"/>
                  </a:cubicBezTo>
                  <a:cubicBezTo>
                    <a:pt x="129" y="136"/>
                    <a:pt x="130" y="136"/>
                    <a:pt x="132" y="137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5"/>
                    <a:pt x="132" y="134"/>
                    <a:pt x="133" y="134"/>
                  </a:cubicBezTo>
                  <a:cubicBezTo>
                    <a:pt x="134" y="133"/>
                    <a:pt x="135" y="132"/>
                    <a:pt x="134" y="131"/>
                  </a:cubicBezTo>
                  <a:cubicBezTo>
                    <a:pt x="134" y="131"/>
                    <a:pt x="134" y="131"/>
                    <a:pt x="134" y="131"/>
                  </a:cubicBezTo>
                  <a:cubicBezTo>
                    <a:pt x="135" y="129"/>
                    <a:pt x="134" y="128"/>
                    <a:pt x="133" y="126"/>
                  </a:cubicBezTo>
                  <a:cubicBezTo>
                    <a:pt x="132" y="126"/>
                    <a:pt x="132" y="126"/>
                    <a:pt x="131" y="126"/>
                  </a:cubicBezTo>
                  <a:cubicBezTo>
                    <a:pt x="130" y="127"/>
                    <a:pt x="130" y="127"/>
                    <a:pt x="128" y="126"/>
                  </a:cubicBezTo>
                  <a:cubicBezTo>
                    <a:pt x="128" y="125"/>
                    <a:pt x="127" y="125"/>
                    <a:pt x="127" y="125"/>
                  </a:cubicBezTo>
                  <a:cubicBezTo>
                    <a:pt x="125" y="125"/>
                    <a:pt x="124" y="124"/>
                    <a:pt x="123" y="124"/>
                  </a:cubicBezTo>
                  <a:cubicBezTo>
                    <a:pt x="122" y="124"/>
                    <a:pt x="122" y="123"/>
                    <a:pt x="122" y="122"/>
                  </a:cubicBezTo>
                  <a:cubicBezTo>
                    <a:pt x="122" y="120"/>
                    <a:pt x="120" y="119"/>
                    <a:pt x="118" y="118"/>
                  </a:cubicBezTo>
                  <a:cubicBezTo>
                    <a:pt x="115" y="117"/>
                    <a:pt x="112" y="116"/>
                    <a:pt x="110" y="114"/>
                  </a:cubicBezTo>
                  <a:cubicBezTo>
                    <a:pt x="110" y="114"/>
                    <a:pt x="109" y="113"/>
                    <a:pt x="109" y="113"/>
                  </a:cubicBezTo>
                  <a:cubicBezTo>
                    <a:pt x="106" y="115"/>
                    <a:pt x="104" y="114"/>
                    <a:pt x="102" y="113"/>
                  </a:cubicBezTo>
                  <a:cubicBezTo>
                    <a:pt x="100" y="112"/>
                    <a:pt x="98" y="111"/>
                    <a:pt x="96" y="110"/>
                  </a:cubicBezTo>
                  <a:cubicBezTo>
                    <a:pt x="95" y="110"/>
                    <a:pt x="94" y="109"/>
                    <a:pt x="93" y="108"/>
                  </a:cubicBezTo>
                  <a:cubicBezTo>
                    <a:pt x="93" y="108"/>
                    <a:pt x="92" y="107"/>
                    <a:pt x="92" y="106"/>
                  </a:cubicBezTo>
                  <a:cubicBezTo>
                    <a:pt x="92" y="104"/>
                    <a:pt x="91" y="103"/>
                    <a:pt x="90" y="101"/>
                  </a:cubicBezTo>
                  <a:cubicBezTo>
                    <a:pt x="89" y="100"/>
                    <a:pt x="88" y="99"/>
                    <a:pt x="87" y="99"/>
                  </a:cubicBezTo>
                  <a:cubicBezTo>
                    <a:pt x="87" y="99"/>
                    <a:pt x="87" y="98"/>
                    <a:pt x="87" y="98"/>
                  </a:cubicBezTo>
                  <a:cubicBezTo>
                    <a:pt x="87" y="97"/>
                    <a:pt x="86" y="97"/>
                    <a:pt x="86" y="96"/>
                  </a:cubicBezTo>
                  <a:cubicBezTo>
                    <a:pt x="85" y="96"/>
                    <a:pt x="84" y="95"/>
                    <a:pt x="83" y="94"/>
                  </a:cubicBezTo>
                  <a:cubicBezTo>
                    <a:pt x="83" y="94"/>
                    <a:pt x="82" y="93"/>
                    <a:pt x="82" y="93"/>
                  </a:cubicBezTo>
                  <a:cubicBezTo>
                    <a:pt x="81" y="91"/>
                    <a:pt x="80" y="91"/>
                    <a:pt x="78" y="90"/>
                  </a:cubicBezTo>
                  <a:cubicBezTo>
                    <a:pt x="77" y="90"/>
                    <a:pt x="77" y="90"/>
                    <a:pt x="76" y="89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4" y="86"/>
                    <a:pt x="73" y="85"/>
                    <a:pt x="71" y="85"/>
                  </a:cubicBezTo>
                  <a:cubicBezTo>
                    <a:pt x="70" y="83"/>
                    <a:pt x="69" y="82"/>
                    <a:pt x="68" y="81"/>
                  </a:cubicBezTo>
                  <a:cubicBezTo>
                    <a:pt x="67" y="80"/>
                    <a:pt x="66" y="79"/>
                    <a:pt x="66" y="78"/>
                  </a:cubicBezTo>
                  <a:cubicBezTo>
                    <a:pt x="64" y="75"/>
                    <a:pt x="63" y="72"/>
                    <a:pt x="64" y="69"/>
                  </a:cubicBezTo>
                  <a:cubicBezTo>
                    <a:pt x="65" y="66"/>
                    <a:pt x="65" y="63"/>
                    <a:pt x="63" y="60"/>
                  </a:cubicBezTo>
                  <a:cubicBezTo>
                    <a:pt x="62" y="58"/>
                    <a:pt x="60" y="56"/>
                    <a:pt x="59" y="54"/>
                  </a:cubicBezTo>
                  <a:cubicBezTo>
                    <a:pt x="58" y="52"/>
                    <a:pt x="56" y="50"/>
                    <a:pt x="54" y="47"/>
                  </a:cubicBezTo>
                  <a:cubicBezTo>
                    <a:pt x="54" y="47"/>
                    <a:pt x="54" y="46"/>
                    <a:pt x="53" y="45"/>
                  </a:cubicBezTo>
                  <a:cubicBezTo>
                    <a:pt x="53" y="43"/>
                    <a:pt x="52" y="42"/>
                    <a:pt x="50" y="41"/>
                  </a:cubicBezTo>
                  <a:cubicBezTo>
                    <a:pt x="49" y="40"/>
                    <a:pt x="48" y="40"/>
                    <a:pt x="46" y="39"/>
                  </a:cubicBezTo>
                  <a:cubicBezTo>
                    <a:pt x="44" y="39"/>
                    <a:pt x="42" y="37"/>
                    <a:pt x="39" y="36"/>
                  </a:cubicBezTo>
                  <a:cubicBezTo>
                    <a:pt x="38" y="35"/>
                    <a:pt x="36" y="34"/>
                    <a:pt x="35" y="34"/>
                  </a:cubicBezTo>
                  <a:cubicBezTo>
                    <a:pt x="34" y="34"/>
                    <a:pt x="33" y="34"/>
                    <a:pt x="33" y="34"/>
                  </a:cubicBezTo>
                  <a:cubicBezTo>
                    <a:pt x="30" y="34"/>
                    <a:pt x="27" y="34"/>
                    <a:pt x="25" y="34"/>
                  </a:cubicBezTo>
                  <a:cubicBezTo>
                    <a:pt x="25" y="34"/>
                    <a:pt x="24" y="34"/>
                    <a:pt x="24" y="34"/>
                  </a:cubicBezTo>
                  <a:cubicBezTo>
                    <a:pt x="23" y="35"/>
                    <a:pt x="22" y="36"/>
                    <a:pt x="21" y="37"/>
                  </a:cubicBezTo>
                  <a:cubicBezTo>
                    <a:pt x="21" y="38"/>
                    <a:pt x="21" y="39"/>
                    <a:pt x="20" y="40"/>
                  </a:cubicBezTo>
                  <a:cubicBezTo>
                    <a:pt x="19" y="40"/>
                    <a:pt x="18" y="41"/>
                    <a:pt x="17" y="42"/>
                  </a:cubicBezTo>
                  <a:cubicBezTo>
                    <a:pt x="17" y="42"/>
                    <a:pt x="16" y="43"/>
                    <a:pt x="16" y="43"/>
                  </a:cubicBezTo>
                  <a:cubicBezTo>
                    <a:pt x="14" y="44"/>
                    <a:pt x="12" y="45"/>
                    <a:pt x="10" y="45"/>
                  </a:cubicBezTo>
                  <a:cubicBezTo>
                    <a:pt x="9" y="46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5"/>
                    <a:pt x="7" y="45"/>
                    <a:pt x="8" y="45"/>
                  </a:cubicBezTo>
                  <a:cubicBezTo>
                    <a:pt x="10" y="44"/>
                    <a:pt x="11" y="43"/>
                    <a:pt x="13" y="42"/>
                  </a:cubicBezTo>
                  <a:cubicBezTo>
                    <a:pt x="15" y="41"/>
                    <a:pt x="15" y="40"/>
                    <a:pt x="16" y="38"/>
                  </a:cubicBezTo>
                  <a:cubicBezTo>
                    <a:pt x="15" y="38"/>
                    <a:pt x="15" y="39"/>
                    <a:pt x="14" y="39"/>
                  </a:cubicBezTo>
                  <a:cubicBezTo>
                    <a:pt x="13" y="39"/>
                    <a:pt x="12" y="39"/>
                    <a:pt x="11" y="39"/>
                  </a:cubicBezTo>
                  <a:cubicBezTo>
                    <a:pt x="11" y="39"/>
                    <a:pt x="10" y="39"/>
                    <a:pt x="9" y="39"/>
                  </a:cubicBezTo>
                  <a:cubicBezTo>
                    <a:pt x="9" y="39"/>
                    <a:pt x="8" y="39"/>
                    <a:pt x="8" y="39"/>
                  </a:cubicBezTo>
                  <a:cubicBezTo>
                    <a:pt x="8" y="39"/>
                    <a:pt x="8" y="38"/>
                    <a:pt x="8" y="38"/>
                  </a:cubicBezTo>
                  <a:cubicBezTo>
                    <a:pt x="8" y="37"/>
                    <a:pt x="8" y="36"/>
                    <a:pt x="8" y="35"/>
                  </a:cubicBezTo>
                  <a:cubicBezTo>
                    <a:pt x="8" y="36"/>
                    <a:pt x="7" y="36"/>
                    <a:pt x="7" y="36"/>
                  </a:cubicBezTo>
                  <a:cubicBezTo>
                    <a:pt x="6" y="36"/>
                    <a:pt x="5" y="36"/>
                    <a:pt x="4" y="35"/>
                  </a:cubicBezTo>
                  <a:cubicBezTo>
                    <a:pt x="4" y="33"/>
                    <a:pt x="3" y="32"/>
                    <a:pt x="3" y="31"/>
                  </a:cubicBezTo>
                  <a:cubicBezTo>
                    <a:pt x="3" y="29"/>
                    <a:pt x="6" y="27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10" y="28"/>
                    <a:pt x="10" y="28"/>
                    <a:pt x="10" y="27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7" y="26"/>
                    <a:pt x="5" y="25"/>
                    <a:pt x="3" y="25"/>
                  </a:cubicBezTo>
                  <a:cubicBezTo>
                    <a:pt x="3" y="25"/>
                    <a:pt x="2" y="25"/>
                    <a:pt x="2" y="25"/>
                  </a:cubicBezTo>
                  <a:cubicBezTo>
                    <a:pt x="1" y="24"/>
                    <a:pt x="0" y="23"/>
                    <a:pt x="1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3" y="21"/>
                    <a:pt x="4" y="21"/>
                    <a:pt x="5" y="20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6" y="21"/>
                    <a:pt x="6" y="21"/>
                    <a:pt x="7" y="21"/>
                  </a:cubicBezTo>
                  <a:cubicBezTo>
                    <a:pt x="7" y="21"/>
                    <a:pt x="8" y="21"/>
                    <a:pt x="8" y="21"/>
                  </a:cubicBezTo>
                  <a:cubicBezTo>
                    <a:pt x="9" y="20"/>
                    <a:pt x="8" y="20"/>
                    <a:pt x="7" y="19"/>
                  </a:cubicBezTo>
                  <a:cubicBezTo>
                    <a:pt x="7" y="19"/>
                    <a:pt x="6" y="19"/>
                    <a:pt x="6" y="18"/>
                  </a:cubicBezTo>
                  <a:cubicBezTo>
                    <a:pt x="5" y="18"/>
                    <a:pt x="5" y="17"/>
                    <a:pt x="4" y="17"/>
                  </a:cubicBezTo>
                  <a:cubicBezTo>
                    <a:pt x="3" y="16"/>
                    <a:pt x="2" y="16"/>
                    <a:pt x="3" y="15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1"/>
                    <a:pt x="7" y="11"/>
                    <a:pt x="8" y="10"/>
                  </a:cubicBezTo>
                  <a:cubicBezTo>
                    <a:pt x="9" y="10"/>
                    <a:pt x="10" y="10"/>
                    <a:pt x="11" y="9"/>
                  </a:cubicBezTo>
                  <a:cubicBezTo>
                    <a:pt x="11" y="9"/>
                    <a:pt x="12" y="9"/>
                    <a:pt x="13" y="9"/>
                  </a:cubicBezTo>
                  <a:cubicBezTo>
                    <a:pt x="14" y="9"/>
                    <a:pt x="15" y="9"/>
                    <a:pt x="15" y="10"/>
                  </a:cubicBezTo>
                  <a:cubicBezTo>
                    <a:pt x="15" y="9"/>
                    <a:pt x="15" y="9"/>
                    <a:pt x="16" y="8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8" y="8"/>
                    <a:pt x="19" y="8"/>
                    <a:pt x="21" y="8"/>
                  </a:cubicBezTo>
                  <a:cubicBezTo>
                    <a:pt x="22" y="8"/>
                    <a:pt x="23" y="9"/>
                    <a:pt x="25" y="10"/>
                  </a:cubicBezTo>
                  <a:cubicBezTo>
                    <a:pt x="25" y="11"/>
                    <a:pt x="25" y="11"/>
                    <a:pt x="26" y="11"/>
                  </a:cubicBezTo>
                  <a:cubicBezTo>
                    <a:pt x="27" y="10"/>
                    <a:pt x="27" y="10"/>
                    <a:pt x="28" y="10"/>
                  </a:cubicBezTo>
                  <a:cubicBezTo>
                    <a:pt x="29" y="11"/>
                    <a:pt x="30" y="10"/>
                    <a:pt x="31" y="11"/>
                  </a:cubicBezTo>
                  <a:cubicBezTo>
                    <a:pt x="33" y="11"/>
                    <a:pt x="35" y="11"/>
                    <a:pt x="37" y="11"/>
                  </a:cubicBezTo>
                  <a:cubicBezTo>
                    <a:pt x="37" y="11"/>
                    <a:pt x="38" y="11"/>
                    <a:pt x="39" y="11"/>
                  </a:cubicBezTo>
                  <a:cubicBezTo>
                    <a:pt x="40" y="12"/>
                    <a:pt x="41" y="12"/>
                    <a:pt x="42" y="12"/>
                  </a:cubicBezTo>
                  <a:cubicBezTo>
                    <a:pt x="42" y="12"/>
                    <a:pt x="43" y="12"/>
                    <a:pt x="43" y="12"/>
                  </a:cubicBezTo>
                  <a:cubicBezTo>
                    <a:pt x="46" y="14"/>
                    <a:pt x="49" y="15"/>
                    <a:pt x="52" y="14"/>
                  </a:cubicBezTo>
                  <a:cubicBezTo>
                    <a:pt x="55" y="14"/>
                    <a:pt x="57" y="12"/>
                    <a:pt x="59" y="10"/>
                  </a:cubicBezTo>
                  <a:cubicBezTo>
                    <a:pt x="59" y="10"/>
                    <a:pt x="59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1" y="11"/>
                    <a:pt x="61" y="12"/>
                    <a:pt x="62" y="12"/>
                  </a:cubicBezTo>
                  <a:cubicBezTo>
                    <a:pt x="63" y="12"/>
                    <a:pt x="63" y="11"/>
                    <a:pt x="63" y="11"/>
                  </a:cubicBezTo>
                  <a:cubicBezTo>
                    <a:pt x="64" y="11"/>
                    <a:pt x="64" y="10"/>
                    <a:pt x="64" y="10"/>
                  </a:cubicBezTo>
                  <a:cubicBezTo>
                    <a:pt x="65" y="10"/>
                    <a:pt x="65" y="11"/>
                    <a:pt x="65" y="11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2"/>
                    <a:pt x="66" y="12"/>
                    <a:pt x="66" y="12"/>
                  </a:cubicBezTo>
                  <a:cubicBezTo>
                    <a:pt x="67" y="12"/>
                    <a:pt x="67" y="11"/>
                    <a:pt x="68" y="11"/>
                  </a:cubicBezTo>
                  <a:cubicBezTo>
                    <a:pt x="69" y="12"/>
                    <a:pt x="71" y="12"/>
                    <a:pt x="72" y="13"/>
                  </a:cubicBezTo>
                  <a:cubicBezTo>
                    <a:pt x="73" y="14"/>
                    <a:pt x="75" y="14"/>
                    <a:pt x="77" y="14"/>
                  </a:cubicBezTo>
                  <a:cubicBezTo>
                    <a:pt x="78" y="14"/>
                    <a:pt x="79" y="14"/>
                    <a:pt x="80" y="15"/>
                  </a:cubicBezTo>
                  <a:cubicBezTo>
                    <a:pt x="79" y="16"/>
                    <a:pt x="79" y="16"/>
                    <a:pt x="78" y="16"/>
                  </a:cubicBezTo>
                  <a:cubicBezTo>
                    <a:pt x="78" y="17"/>
                    <a:pt x="79" y="17"/>
                    <a:pt x="79" y="17"/>
                  </a:cubicBezTo>
                  <a:cubicBezTo>
                    <a:pt x="80" y="17"/>
                    <a:pt x="80" y="17"/>
                    <a:pt x="81" y="17"/>
                  </a:cubicBezTo>
                  <a:cubicBezTo>
                    <a:pt x="81" y="17"/>
                    <a:pt x="81" y="17"/>
                    <a:pt x="82" y="17"/>
                  </a:cubicBezTo>
                  <a:cubicBezTo>
                    <a:pt x="83" y="17"/>
                    <a:pt x="84" y="17"/>
                    <a:pt x="85" y="17"/>
                  </a:cubicBezTo>
                  <a:cubicBezTo>
                    <a:pt x="86" y="17"/>
                    <a:pt x="87" y="17"/>
                    <a:pt x="89" y="18"/>
                  </a:cubicBezTo>
                  <a:cubicBezTo>
                    <a:pt x="89" y="17"/>
                    <a:pt x="89" y="16"/>
                    <a:pt x="89" y="15"/>
                  </a:cubicBezTo>
                  <a:cubicBezTo>
                    <a:pt x="90" y="15"/>
                    <a:pt x="90" y="15"/>
                    <a:pt x="91" y="15"/>
                  </a:cubicBezTo>
                  <a:cubicBezTo>
                    <a:pt x="92" y="15"/>
                    <a:pt x="92" y="15"/>
                    <a:pt x="93" y="15"/>
                  </a:cubicBezTo>
                  <a:cubicBezTo>
                    <a:pt x="93" y="16"/>
                    <a:pt x="94" y="16"/>
                    <a:pt x="95" y="16"/>
                  </a:cubicBezTo>
                  <a:cubicBezTo>
                    <a:pt x="95" y="17"/>
                    <a:pt x="96" y="17"/>
                    <a:pt x="96" y="17"/>
                  </a:cubicBezTo>
                  <a:cubicBezTo>
                    <a:pt x="96" y="18"/>
                    <a:pt x="97" y="18"/>
                    <a:pt x="98" y="17"/>
                  </a:cubicBezTo>
                  <a:cubicBezTo>
                    <a:pt x="99" y="16"/>
                    <a:pt x="101" y="17"/>
                    <a:pt x="10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4604216" y="1937517"/>
              <a:ext cx="1427155" cy="1092142"/>
            </a:xfrm>
            <a:custGeom>
              <a:avLst/>
              <a:gdLst>
                <a:gd name="T0" fmla="*/ 84 w 90"/>
                <a:gd name="T1" fmla="*/ 10 h 68"/>
                <a:gd name="T2" fmla="*/ 82 w 90"/>
                <a:gd name="T3" fmla="*/ 13 h 68"/>
                <a:gd name="T4" fmla="*/ 79 w 90"/>
                <a:gd name="T5" fmla="*/ 16 h 68"/>
                <a:gd name="T6" fmla="*/ 76 w 90"/>
                <a:gd name="T7" fmla="*/ 20 h 68"/>
                <a:gd name="T8" fmla="*/ 81 w 90"/>
                <a:gd name="T9" fmla="*/ 23 h 68"/>
                <a:gd name="T10" fmla="*/ 79 w 90"/>
                <a:gd name="T11" fmla="*/ 25 h 68"/>
                <a:gd name="T12" fmla="*/ 77 w 90"/>
                <a:gd name="T13" fmla="*/ 25 h 68"/>
                <a:gd name="T14" fmla="*/ 78 w 90"/>
                <a:gd name="T15" fmla="*/ 29 h 68"/>
                <a:gd name="T16" fmla="*/ 77 w 90"/>
                <a:gd name="T17" fmla="*/ 32 h 68"/>
                <a:gd name="T18" fmla="*/ 72 w 90"/>
                <a:gd name="T19" fmla="*/ 34 h 68"/>
                <a:gd name="T20" fmla="*/ 74 w 90"/>
                <a:gd name="T21" fmla="*/ 36 h 68"/>
                <a:gd name="T22" fmla="*/ 71 w 90"/>
                <a:gd name="T23" fmla="*/ 39 h 68"/>
                <a:gd name="T24" fmla="*/ 69 w 90"/>
                <a:gd name="T25" fmla="*/ 40 h 68"/>
                <a:gd name="T26" fmla="*/ 69 w 90"/>
                <a:gd name="T27" fmla="*/ 42 h 68"/>
                <a:gd name="T28" fmla="*/ 72 w 90"/>
                <a:gd name="T29" fmla="*/ 42 h 68"/>
                <a:gd name="T30" fmla="*/ 73 w 90"/>
                <a:gd name="T31" fmla="*/ 44 h 68"/>
                <a:gd name="T32" fmla="*/ 60 w 90"/>
                <a:gd name="T33" fmla="*/ 48 h 68"/>
                <a:gd name="T34" fmla="*/ 57 w 90"/>
                <a:gd name="T35" fmla="*/ 51 h 68"/>
                <a:gd name="T36" fmla="*/ 48 w 90"/>
                <a:gd name="T37" fmla="*/ 55 h 68"/>
                <a:gd name="T38" fmla="*/ 47 w 90"/>
                <a:gd name="T39" fmla="*/ 60 h 68"/>
                <a:gd name="T40" fmla="*/ 43 w 90"/>
                <a:gd name="T41" fmla="*/ 67 h 68"/>
                <a:gd name="T42" fmla="*/ 39 w 90"/>
                <a:gd name="T43" fmla="*/ 67 h 68"/>
                <a:gd name="T44" fmla="*/ 38 w 90"/>
                <a:gd name="T45" fmla="*/ 66 h 68"/>
                <a:gd name="T46" fmla="*/ 31 w 90"/>
                <a:gd name="T47" fmla="*/ 59 h 68"/>
                <a:gd name="T48" fmla="*/ 28 w 90"/>
                <a:gd name="T49" fmla="*/ 48 h 68"/>
                <a:gd name="T50" fmla="*/ 31 w 90"/>
                <a:gd name="T51" fmla="*/ 47 h 68"/>
                <a:gd name="T52" fmla="*/ 28 w 90"/>
                <a:gd name="T53" fmla="*/ 38 h 68"/>
                <a:gd name="T54" fmla="*/ 22 w 90"/>
                <a:gd name="T55" fmla="*/ 28 h 68"/>
                <a:gd name="T56" fmla="*/ 18 w 90"/>
                <a:gd name="T57" fmla="*/ 26 h 68"/>
                <a:gd name="T58" fmla="*/ 12 w 90"/>
                <a:gd name="T59" fmla="*/ 25 h 68"/>
                <a:gd name="T60" fmla="*/ 5 w 90"/>
                <a:gd name="T61" fmla="*/ 24 h 68"/>
                <a:gd name="T62" fmla="*/ 2 w 90"/>
                <a:gd name="T63" fmla="*/ 21 h 68"/>
                <a:gd name="T64" fmla="*/ 2 w 90"/>
                <a:gd name="T65" fmla="*/ 18 h 68"/>
                <a:gd name="T66" fmla="*/ 6 w 90"/>
                <a:gd name="T67" fmla="*/ 16 h 68"/>
                <a:gd name="T68" fmla="*/ 11 w 90"/>
                <a:gd name="T69" fmla="*/ 14 h 68"/>
                <a:gd name="T70" fmla="*/ 12 w 90"/>
                <a:gd name="T71" fmla="*/ 11 h 68"/>
                <a:gd name="T72" fmla="*/ 17 w 90"/>
                <a:gd name="T73" fmla="*/ 8 h 68"/>
                <a:gd name="T74" fmla="*/ 25 w 90"/>
                <a:gd name="T75" fmla="*/ 5 h 68"/>
                <a:gd name="T76" fmla="*/ 29 w 90"/>
                <a:gd name="T77" fmla="*/ 5 h 68"/>
                <a:gd name="T78" fmla="*/ 32 w 90"/>
                <a:gd name="T79" fmla="*/ 6 h 68"/>
                <a:gd name="T80" fmla="*/ 35 w 90"/>
                <a:gd name="T81" fmla="*/ 5 h 68"/>
                <a:gd name="T82" fmla="*/ 39 w 90"/>
                <a:gd name="T83" fmla="*/ 6 h 68"/>
                <a:gd name="T84" fmla="*/ 38 w 90"/>
                <a:gd name="T85" fmla="*/ 3 h 68"/>
                <a:gd name="T86" fmla="*/ 43 w 90"/>
                <a:gd name="T87" fmla="*/ 2 h 68"/>
                <a:gd name="T88" fmla="*/ 51 w 90"/>
                <a:gd name="T89" fmla="*/ 2 h 68"/>
                <a:gd name="T90" fmla="*/ 55 w 90"/>
                <a:gd name="T91" fmla="*/ 0 h 68"/>
                <a:gd name="T92" fmla="*/ 64 w 90"/>
                <a:gd name="T93" fmla="*/ 0 h 68"/>
                <a:gd name="T94" fmla="*/ 68 w 90"/>
                <a:gd name="T95" fmla="*/ 2 h 68"/>
                <a:gd name="T96" fmla="*/ 73 w 90"/>
                <a:gd name="T97" fmla="*/ 4 h 68"/>
                <a:gd name="T98" fmla="*/ 66 w 90"/>
                <a:gd name="T99" fmla="*/ 6 h 68"/>
                <a:gd name="T100" fmla="*/ 70 w 90"/>
                <a:gd name="T101" fmla="*/ 7 h 68"/>
                <a:gd name="T102" fmla="*/ 72 w 90"/>
                <a:gd name="T103" fmla="*/ 7 h 68"/>
                <a:gd name="T104" fmla="*/ 74 w 90"/>
                <a:gd name="T105" fmla="*/ 9 h 68"/>
                <a:gd name="T106" fmla="*/ 75 w 90"/>
                <a:gd name="T107" fmla="*/ 9 h 68"/>
                <a:gd name="T108" fmla="*/ 81 w 90"/>
                <a:gd name="T109" fmla="*/ 7 h 68"/>
                <a:gd name="T110" fmla="*/ 87 w 90"/>
                <a:gd name="T111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" h="68">
                  <a:moveTo>
                    <a:pt x="90" y="8"/>
                  </a:moveTo>
                  <a:cubicBezTo>
                    <a:pt x="88" y="9"/>
                    <a:pt x="86" y="10"/>
                    <a:pt x="84" y="10"/>
                  </a:cubicBezTo>
                  <a:cubicBezTo>
                    <a:pt x="84" y="10"/>
                    <a:pt x="83" y="11"/>
                    <a:pt x="83" y="12"/>
                  </a:cubicBezTo>
                  <a:cubicBezTo>
                    <a:pt x="83" y="12"/>
                    <a:pt x="82" y="13"/>
                    <a:pt x="82" y="13"/>
                  </a:cubicBezTo>
                  <a:cubicBezTo>
                    <a:pt x="82" y="15"/>
                    <a:pt x="79" y="14"/>
                    <a:pt x="79" y="15"/>
                  </a:cubicBezTo>
                  <a:cubicBezTo>
                    <a:pt x="79" y="15"/>
                    <a:pt x="79" y="16"/>
                    <a:pt x="79" y="16"/>
                  </a:cubicBezTo>
                  <a:cubicBezTo>
                    <a:pt x="79" y="16"/>
                    <a:pt x="79" y="17"/>
                    <a:pt x="78" y="17"/>
                  </a:cubicBezTo>
                  <a:cubicBezTo>
                    <a:pt x="77" y="18"/>
                    <a:pt x="76" y="18"/>
                    <a:pt x="76" y="20"/>
                  </a:cubicBezTo>
                  <a:cubicBezTo>
                    <a:pt x="78" y="19"/>
                    <a:pt x="79" y="21"/>
                    <a:pt x="80" y="22"/>
                  </a:cubicBezTo>
                  <a:cubicBezTo>
                    <a:pt x="81" y="22"/>
                    <a:pt x="81" y="23"/>
                    <a:pt x="81" y="23"/>
                  </a:cubicBezTo>
                  <a:cubicBezTo>
                    <a:pt x="81" y="24"/>
                    <a:pt x="80" y="25"/>
                    <a:pt x="80" y="27"/>
                  </a:cubicBezTo>
                  <a:cubicBezTo>
                    <a:pt x="80" y="26"/>
                    <a:pt x="79" y="26"/>
                    <a:pt x="79" y="25"/>
                  </a:cubicBezTo>
                  <a:cubicBezTo>
                    <a:pt x="78" y="23"/>
                    <a:pt x="77" y="23"/>
                    <a:pt x="76" y="25"/>
                  </a:cubicBezTo>
                  <a:cubicBezTo>
                    <a:pt x="76" y="25"/>
                    <a:pt x="77" y="25"/>
                    <a:pt x="77" y="25"/>
                  </a:cubicBezTo>
                  <a:cubicBezTo>
                    <a:pt x="78" y="25"/>
                    <a:pt x="78" y="26"/>
                    <a:pt x="79" y="27"/>
                  </a:cubicBezTo>
                  <a:cubicBezTo>
                    <a:pt x="79" y="28"/>
                    <a:pt x="79" y="28"/>
                    <a:pt x="78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0" y="31"/>
                    <a:pt x="80" y="32"/>
                    <a:pt x="77" y="32"/>
                  </a:cubicBezTo>
                  <a:cubicBezTo>
                    <a:pt x="77" y="33"/>
                    <a:pt x="76" y="33"/>
                    <a:pt x="76" y="33"/>
                  </a:cubicBezTo>
                  <a:cubicBezTo>
                    <a:pt x="74" y="34"/>
                    <a:pt x="73" y="35"/>
                    <a:pt x="72" y="34"/>
                  </a:cubicBezTo>
                  <a:cubicBezTo>
                    <a:pt x="72" y="34"/>
                    <a:pt x="71" y="34"/>
                    <a:pt x="71" y="35"/>
                  </a:cubicBezTo>
                  <a:cubicBezTo>
                    <a:pt x="72" y="35"/>
                    <a:pt x="73" y="35"/>
                    <a:pt x="74" y="36"/>
                  </a:cubicBezTo>
                  <a:cubicBezTo>
                    <a:pt x="73" y="36"/>
                    <a:pt x="73" y="36"/>
                    <a:pt x="72" y="37"/>
                  </a:cubicBezTo>
                  <a:cubicBezTo>
                    <a:pt x="72" y="37"/>
                    <a:pt x="71" y="38"/>
                    <a:pt x="71" y="39"/>
                  </a:cubicBezTo>
                  <a:cubicBezTo>
                    <a:pt x="71" y="39"/>
                    <a:pt x="71" y="40"/>
                    <a:pt x="70" y="40"/>
                  </a:cubicBezTo>
                  <a:cubicBezTo>
                    <a:pt x="70" y="40"/>
                    <a:pt x="69" y="40"/>
                    <a:pt x="69" y="40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70" y="42"/>
                    <a:pt x="71" y="42"/>
                    <a:pt x="71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2"/>
                    <a:pt x="74" y="42"/>
                    <a:pt x="74" y="43"/>
                  </a:cubicBezTo>
                  <a:cubicBezTo>
                    <a:pt x="74" y="43"/>
                    <a:pt x="74" y="44"/>
                    <a:pt x="73" y="44"/>
                  </a:cubicBezTo>
                  <a:cubicBezTo>
                    <a:pt x="71" y="46"/>
                    <a:pt x="68" y="47"/>
                    <a:pt x="65" y="48"/>
                  </a:cubicBezTo>
                  <a:cubicBezTo>
                    <a:pt x="63" y="48"/>
                    <a:pt x="62" y="48"/>
                    <a:pt x="60" y="48"/>
                  </a:cubicBezTo>
                  <a:cubicBezTo>
                    <a:pt x="60" y="49"/>
                    <a:pt x="59" y="49"/>
                    <a:pt x="59" y="49"/>
                  </a:cubicBezTo>
                  <a:cubicBezTo>
                    <a:pt x="58" y="50"/>
                    <a:pt x="58" y="51"/>
                    <a:pt x="57" y="51"/>
                  </a:cubicBezTo>
                  <a:cubicBezTo>
                    <a:pt x="56" y="53"/>
                    <a:pt x="53" y="54"/>
                    <a:pt x="51" y="54"/>
                  </a:cubicBezTo>
                  <a:cubicBezTo>
                    <a:pt x="50" y="55"/>
                    <a:pt x="49" y="54"/>
                    <a:pt x="48" y="55"/>
                  </a:cubicBezTo>
                  <a:cubicBezTo>
                    <a:pt x="48" y="55"/>
                    <a:pt x="49" y="56"/>
                    <a:pt x="48" y="56"/>
                  </a:cubicBezTo>
                  <a:cubicBezTo>
                    <a:pt x="48" y="57"/>
                    <a:pt x="48" y="59"/>
                    <a:pt x="47" y="60"/>
                  </a:cubicBezTo>
                  <a:cubicBezTo>
                    <a:pt x="46" y="60"/>
                    <a:pt x="46" y="61"/>
                    <a:pt x="46" y="61"/>
                  </a:cubicBezTo>
                  <a:cubicBezTo>
                    <a:pt x="45" y="63"/>
                    <a:pt x="44" y="65"/>
                    <a:pt x="43" y="67"/>
                  </a:cubicBezTo>
                  <a:cubicBezTo>
                    <a:pt x="43" y="68"/>
                    <a:pt x="42" y="68"/>
                    <a:pt x="42" y="68"/>
                  </a:cubicBezTo>
                  <a:cubicBezTo>
                    <a:pt x="41" y="68"/>
                    <a:pt x="40" y="68"/>
                    <a:pt x="39" y="67"/>
                  </a:cubicBezTo>
                  <a:cubicBezTo>
                    <a:pt x="39" y="67"/>
                    <a:pt x="39" y="66"/>
                    <a:pt x="39" y="65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7" y="66"/>
                    <a:pt x="37" y="66"/>
                    <a:pt x="36" y="66"/>
                  </a:cubicBezTo>
                  <a:cubicBezTo>
                    <a:pt x="34" y="64"/>
                    <a:pt x="32" y="62"/>
                    <a:pt x="31" y="59"/>
                  </a:cubicBezTo>
                  <a:cubicBezTo>
                    <a:pt x="31" y="57"/>
                    <a:pt x="30" y="56"/>
                    <a:pt x="29" y="54"/>
                  </a:cubicBezTo>
                  <a:cubicBezTo>
                    <a:pt x="27" y="53"/>
                    <a:pt x="27" y="50"/>
                    <a:pt x="28" y="48"/>
                  </a:cubicBezTo>
                  <a:cubicBezTo>
                    <a:pt x="28" y="47"/>
                    <a:pt x="29" y="47"/>
                    <a:pt x="30" y="47"/>
                  </a:cubicBezTo>
                  <a:cubicBezTo>
                    <a:pt x="30" y="47"/>
                    <a:pt x="31" y="47"/>
                    <a:pt x="31" y="47"/>
                  </a:cubicBezTo>
                  <a:cubicBezTo>
                    <a:pt x="31" y="47"/>
                    <a:pt x="31" y="46"/>
                    <a:pt x="31" y="46"/>
                  </a:cubicBezTo>
                  <a:cubicBezTo>
                    <a:pt x="31" y="43"/>
                    <a:pt x="30" y="40"/>
                    <a:pt x="28" y="38"/>
                  </a:cubicBezTo>
                  <a:cubicBezTo>
                    <a:pt x="26" y="35"/>
                    <a:pt x="25" y="33"/>
                    <a:pt x="23" y="30"/>
                  </a:cubicBezTo>
                  <a:cubicBezTo>
                    <a:pt x="23" y="30"/>
                    <a:pt x="22" y="29"/>
                    <a:pt x="22" y="28"/>
                  </a:cubicBezTo>
                  <a:cubicBezTo>
                    <a:pt x="21" y="28"/>
                    <a:pt x="20" y="27"/>
                    <a:pt x="19" y="26"/>
                  </a:cubicBezTo>
                  <a:cubicBezTo>
                    <a:pt x="19" y="26"/>
                    <a:pt x="18" y="26"/>
                    <a:pt x="18" y="26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2" y="25"/>
                    <a:pt x="12" y="25"/>
                  </a:cubicBezTo>
                  <a:cubicBezTo>
                    <a:pt x="10" y="25"/>
                    <a:pt x="8" y="25"/>
                    <a:pt x="7" y="24"/>
                  </a:cubicBezTo>
                  <a:cubicBezTo>
                    <a:pt x="6" y="24"/>
                    <a:pt x="5" y="24"/>
                    <a:pt x="5" y="24"/>
                  </a:cubicBezTo>
                  <a:cubicBezTo>
                    <a:pt x="4" y="23"/>
                    <a:pt x="4" y="23"/>
                    <a:pt x="5" y="22"/>
                  </a:cubicBezTo>
                  <a:cubicBezTo>
                    <a:pt x="4" y="22"/>
                    <a:pt x="3" y="21"/>
                    <a:pt x="2" y="21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1" y="18"/>
                    <a:pt x="1" y="18"/>
                    <a:pt x="2" y="18"/>
                  </a:cubicBezTo>
                  <a:cubicBezTo>
                    <a:pt x="3" y="18"/>
                    <a:pt x="4" y="17"/>
                    <a:pt x="5" y="17"/>
                  </a:cubicBezTo>
                  <a:cubicBezTo>
                    <a:pt x="5" y="17"/>
                    <a:pt x="6" y="17"/>
                    <a:pt x="6" y="16"/>
                  </a:cubicBezTo>
                  <a:cubicBezTo>
                    <a:pt x="7" y="16"/>
                    <a:pt x="8" y="16"/>
                    <a:pt x="9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13"/>
                    <a:pt x="11" y="12"/>
                    <a:pt x="12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4" y="9"/>
                    <a:pt x="14" y="9"/>
                    <a:pt x="16" y="9"/>
                  </a:cubicBezTo>
                  <a:cubicBezTo>
                    <a:pt x="17" y="9"/>
                    <a:pt x="17" y="8"/>
                    <a:pt x="17" y="8"/>
                  </a:cubicBezTo>
                  <a:cubicBezTo>
                    <a:pt x="19" y="6"/>
                    <a:pt x="20" y="6"/>
                    <a:pt x="22" y="6"/>
                  </a:cubicBezTo>
                  <a:cubicBezTo>
                    <a:pt x="23" y="6"/>
                    <a:pt x="24" y="5"/>
                    <a:pt x="25" y="5"/>
                  </a:cubicBezTo>
                  <a:cubicBezTo>
                    <a:pt x="26" y="5"/>
                    <a:pt x="27" y="5"/>
                    <a:pt x="28" y="6"/>
                  </a:cubicBezTo>
                  <a:cubicBezTo>
                    <a:pt x="28" y="6"/>
                    <a:pt x="29" y="5"/>
                    <a:pt x="29" y="5"/>
                  </a:cubicBezTo>
                  <a:cubicBezTo>
                    <a:pt x="30" y="5"/>
                    <a:pt x="30" y="6"/>
                    <a:pt x="31" y="6"/>
                  </a:cubicBezTo>
                  <a:cubicBezTo>
                    <a:pt x="31" y="6"/>
                    <a:pt x="31" y="6"/>
                    <a:pt x="32" y="6"/>
                  </a:cubicBezTo>
                  <a:cubicBezTo>
                    <a:pt x="32" y="5"/>
                    <a:pt x="32" y="5"/>
                    <a:pt x="32" y="4"/>
                  </a:cubicBezTo>
                  <a:cubicBezTo>
                    <a:pt x="33" y="4"/>
                    <a:pt x="34" y="4"/>
                    <a:pt x="35" y="5"/>
                  </a:cubicBezTo>
                  <a:cubicBezTo>
                    <a:pt x="36" y="5"/>
                    <a:pt x="38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8" y="5"/>
                    <a:pt x="38" y="5"/>
                  </a:cubicBezTo>
                  <a:cubicBezTo>
                    <a:pt x="37" y="4"/>
                    <a:pt x="37" y="3"/>
                    <a:pt x="38" y="3"/>
                  </a:cubicBezTo>
                  <a:cubicBezTo>
                    <a:pt x="40" y="2"/>
                    <a:pt x="41" y="2"/>
                    <a:pt x="42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7" y="3"/>
                    <a:pt x="48" y="3"/>
                  </a:cubicBezTo>
                  <a:cubicBezTo>
                    <a:pt x="49" y="3"/>
                    <a:pt x="50" y="3"/>
                    <a:pt x="51" y="2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3" y="1"/>
                    <a:pt x="54" y="0"/>
                    <a:pt x="55" y="0"/>
                  </a:cubicBezTo>
                  <a:cubicBezTo>
                    <a:pt x="57" y="0"/>
                    <a:pt x="59" y="0"/>
                    <a:pt x="61" y="0"/>
                  </a:cubicBezTo>
                  <a:cubicBezTo>
                    <a:pt x="62" y="0"/>
                    <a:pt x="63" y="0"/>
                    <a:pt x="64" y="0"/>
                  </a:cubicBezTo>
                  <a:cubicBezTo>
                    <a:pt x="64" y="0"/>
                    <a:pt x="65" y="1"/>
                    <a:pt x="66" y="1"/>
                  </a:cubicBezTo>
                  <a:cubicBezTo>
                    <a:pt x="67" y="1"/>
                    <a:pt x="67" y="1"/>
                    <a:pt x="68" y="2"/>
                  </a:cubicBezTo>
                  <a:cubicBezTo>
                    <a:pt x="68" y="2"/>
                    <a:pt x="70" y="3"/>
                    <a:pt x="70" y="3"/>
                  </a:cubicBezTo>
                  <a:cubicBezTo>
                    <a:pt x="71" y="3"/>
                    <a:pt x="72" y="3"/>
                    <a:pt x="73" y="4"/>
                  </a:cubicBezTo>
                  <a:cubicBezTo>
                    <a:pt x="73" y="5"/>
                    <a:pt x="72" y="6"/>
                    <a:pt x="69" y="6"/>
                  </a:cubicBezTo>
                  <a:cubicBezTo>
                    <a:pt x="68" y="6"/>
                    <a:pt x="67" y="6"/>
                    <a:pt x="66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7" y="6"/>
                    <a:pt x="69" y="6"/>
                    <a:pt x="70" y="7"/>
                  </a:cubicBezTo>
                  <a:cubicBezTo>
                    <a:pt x="70" y="7"/>
                    <a:pt x="69" y="7"/>
                    <a:pt x="69" y="8"/>
                  </a:cubicBezTo>
                  <a:cubicBezTo>
                    <a:pt x="70" y="8"/>
                    <a:pt x="71" y="8"/>
                    <a:pt x="72" y="7"/>
                  </a:cubicBezTo>
                  <a:cubicBezTo>
                    <a:pt x="73" y="6"/>
                    <a:pt x="73" y="6"/>
                    <a:pt x="74" y="6"/>
                  </a:cubicBezTo>
                  <a:cubicBezTo>
                    <a:pt x="74" y="7"/>
                    <a:pt x="74" y="8"/>
                    <a:pt x="74" y="9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6" y="7"/>
                    <a:pt x="77" y="7"/>
                    <a:pt x="79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2" y="6"/>
                    <a:pt x="83" y="6"/>
                    <a:pt x="85" y="7"/>
                  </a:cubicBezTo>
                  <a:cubicBezTo>
                    <a:pt x="85" y="7"/>
                    <a:pt x="86" y="7"/>
                    <a:pt x="87" y="7"/>
                  </a:cubicBezTo>
                  <a:cubicBezTo>
                    <a:pt x="88" y="7"/>
                    <a:pt x="89" y="7"/>
                    <a:pt x="9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9012985" y="4899030"/>
              <a:ext cx="951437" cy="737028"/>
            </a:xfrm>
            <a:custGeom>
              <a:avLst/>
              <a:gdLst>
                <a:gd name="T0" fmla="*/ 23 w 60"/>
                <a:gd name="T1" fmla="*/ 7 h 46"/>
                <a:gd name="T2" fmla="*/ 25 w 60"/>
                <a:gd name="T3" fmla="*/ 4 h 46"/>
                <a:gd name="T4" fmla="*/ 31 w 60"/>
                <a:gd name="T5" fmla="*/ 2 h 46"/>
                <a:gd name="T6" fmla="*/ 34 w 60"/>
                <a:gd name="T7" fmla="*/ 2 h 46"/>
                <a:gd name="T8" fmla="*/ 34 w 60"/>
                <a:gd name="T9" fmla="*/ 3 h 46"/>
                <a:gd name="T10" fmla="*/ 33 w 60"/>
                <a:gd name="T11" fmla="*/ 5 h 46"/>
                <a:gd name="T12" fmla="*/ 33 w 60"/>
                <a:gd name="T13" fmla="*/ 7 h 46"/>
                <a:gd name="T14" fmla="*/ 35 w 60"/>
                <a:gd name="T15" fmla="*/ 10 h 46"/>
                <a:gd name="T16" fmla="*/ 37 w 60"/>
                <a:gd name="T17" fmla="*/ 11 h 46"/>
                <a:gd name="T18" fmla="*/ 40 w 60"/>
                <a:gd name="T19" fmla="*/ 10 h 46"/>
                <a:gd name="T20" fmla="*/ 41 w 60"/>
                <a:gd name="T21" fmla="*/ 5 h 46"/>
                <a:gd name="T22" fmla="*/ 41 w 60"/>
                <a:gd name="T23" fmla="*/ 2 h 46"/>
                <a:gd name="T24" fmla="*/ 41 w 60"/>
                <a:gd name="T25" fmla="*/ 1 h 46"/>
                <a:gd name="T26" fmla="*/ 42 w 60"/>
                <a:gd name="T27" fmla="*/ 0 h 46"/>
                <a:gd name="T28" fmla="*/ 43 w 60"/>
                <a:gd name="T29" fmla="*/ 1 h 46"/>
                <a:gd name="T30" fmla="*/ 48 w 60"/>
                <a:gd name="T31" fmla="*/ 12 h 46"/>
                <a:gd name="T32" fmla="*/ 49 w 60"/>
                <a:gd name="T33" fmla="*/ 13 h 46"/>
                <a:gd name="T34" fmla="*/ 51 w 60"/>
                <a:gd name="T35" fmla="*/ 15 h 46"/>
                <a:gd name="T36" fmla="*/ 54 w 60"/>
                <a:gd name="T37" fmla="*/ 19 h 46"/>
                <a:gd name="T38" fmla="*/ 56 w 60"/>
                <a:gd name="T39" fmla="*/ 22 h 46"/>
                <a:gd name="T40" fmla="*/ 59 w 60"/>
                <a:gd name="T41" fmla="*/ 25 h 46"/>
                <a:gd name="T42" fmla="*/ 60 w 60"/>
                <a:gd name="T43" fmla="*/ 31 h 46"/>
                <a:gd name="T44" fmla="*/ 59 w 60"/>
                <a:gd name="T45" fmla="*/ 34 h 46"/>
                <a:gd name="T46" fmla="*/ 55 w 60"/>
                <a:gd name="T47" fmla="*/ 40 h 46"/>
                <a:gd name="T48" fmla="*/ 54 w 60"/>
                <a:gd name="T49" fmla="*/ 42 h 46"/>
                <a:gd name="T50" fmla="*/ 52 w 60"/>
                <a:gd name="T51" fmla="*/ 44 h 46"/>
                <a:gd name="T52" fmla="*/ 50 w 60"/>
                <a:gd name="T53" fmla="*/ 45 h 46"/>
                <a:gd name="T54" fmla="*/ 47 w 60"/>
                <a:gd name="T55" fmla="*/ 45 h 46"/>
                <a:gd name="T56" fmla="*/ 44 w 60"/>
                <a:gd name="T57" fmla="*/ 45 h 46"/>
                <a:gd name="T58" fmla="*/ 41 w 60"/>
                <a:gd name="T59" fmla="*/ 45 h 46"/>
                <a:gd name="T60" fmla="*/ 40 w 60"/>
                <a:gd name="T61" fmla="*/ 43 h 46"/>
                <a:gd name="T62" fmla="*/ 39 w 60"/>
                <a:gd name="T63" fmla="*/ 41 h 46"/>
                <a:gd name="T64" fmla="*/ 36 w 60"/>
                <a:gd name="T65" fmla="*/ 37 h 46"/>
                <a:gd name="T66" fmla="*/ 36 w 60"/>
                <a:gd name="T67" fmla="*/ 35 h 46"/>
                <a:gd name="T68" fmla="*/ 34 w 60"/>
                <a:gd name="T69" fmla="*/ 36 h 46"/>
                <a:gd name="T70" fmla="*/ 34 w 60"/>
                <a:gd name="T71" fmla="*/ 38 h 46"/>
                <a:gd name="T72" fmla="*/ 31 w 60"/>
                <a:gd name="T73" fmla="*/ 38 h 46"/>
                <a:gd name="T74" fmla="*/ 29 w 60"/>
                <a:gd name="T75" fmla="*/ 36 h 46"/>
                <a:gd name="T76" fmla="*/ 27 w 60"/>
                <a:gd name="T77" fmla="*/ 35 h 46"/>
                <a:gd name="T78" fmla="*/ 18 w 60"/>
                <a:gd name="T79" fmla="*/ 35 h 46"/>
                <a:gd name="T80" fmla="*/ 15 w 60"/>
                <a:gd name="T81" fmla="*/ 36 h 46"/>
                <a:gd name="T82" fmla="*/ 12 w 60"/>
                <a:gd name="T83" fmla="*/ 37 h 46"/>
                <a:gd name="T84" fmla="*/ 11 w 60"/>
                <a:gd name="T85" fmla="*/ 37 h 46"/>
                <a:gd name="T86" fmla="*/ 6 w 60"/>
                <a:gd name="T87" fmla="*/ 39 h 46"/>
                <a:gd name="T88" fmla="*/ 4 w 60"/>
                <a:gd name="T89" fmla="*/ 39 h 46"/>
                <a:gd name="T90" fmla="*/ 2 w 60"/>
                <a:gd name="T91" fmla="*/ 38 h 46"/>
                <a:gd name="T92" fmla="*/ 2 w 60"/>
                <a:gd name="T93" fmla="*/ 36 h 46"/>
                <a:gd name="T94" fmla="*/ 2 w 60"/>
                <a:gd name="T95" fmla="*/ 31 h 46"/>
                <a:gd name="T96" fmla="*/ 1 w 60"/>
                <a:gd name="T97" fmla="*/ 26 h 46"/>
                <a:gd name="T98" fmla="*/ 0 w 60"/>
                <a:gd name="T99" fmla="*/ 23 h 46"/>
                <a:gd name="T100" fmla="*/ 0 w 60"/>
                <a:gd name="T101" fmla="*/ 20 h 46"/>
                <a:gd name="T102" fmla="*/ 3 w 60"/>
                <a:gd name="T103" fmla="*/ 16 h 46"/>
                <a:gd name="T104" fmla="*/ 9 w 60"/>
                <a:gd name="T105" fmla="*/ 13 h 46"/>
                <a:gd name="T106" fmla="*/ 16 w 60"/>
                <a:gd name="T107" fmla="*/ 8 h 46"/>
                <a:gd name="T108" fmla="*/ 18 w 60"/>
                <a:gd name="T109" fmla="*/ 6 h 46"/>
                <a:gd name="T110" fmla="*/ 20 w 60"/>
                <a:gd name="T111" fmla="*/ 5 h 46"/>
                <a:gd name="T112" fmla="*/ 23 w 60"/>
                <a:gd name="T113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0" h="46">
                  <a:moveTo>
                    <a:pt x="23" y="7"/>
                  </a:moveTo>
                  <a:cubicBezTo>
                    <a:pt x="23" y="5"/>
                    <a:pt x="24" y="4"/>
                    <a:pt x="25" y="4"/>
                  </a:cubicBezTo>
                  <a:cubicBezTo>
                    <a:pt x="27" y="2"/>
                    <a:pt x="29" y="2"/>
                    <a:pt x="31" y="2"/>
                  </a:cubicBezTo>
                  <a:cubicBezTo>
                    <a:pt x="32" y="1"/>
                    <a:pt x="33" y="1"/>
                    <a:pt x="34" y="2"/>
                  </a:cubicBezTo>
                  <a:cubicBezTo>
                    <a:pt x="35" y="2"/>
                    <a:pt x="35" y="3"/>
                    <a:pt x="34" y="3"/>
                  </a:cubicBezTo>
                  <a:cubicBezTo>
                    <a:pt x="34" y="4"/>
                    <a:pt x="33" y="4"/>
                    <a:pt x="33" y="5"/>
                  </a:cubicBezTo>
                  <a:cubicBezTo>
                    <a:pt x="32" y="6"/>
                    <a:pt x="32" y="7"/>
                    <a:pt x="33" y="7"/>
                  </a:cubicBezTo>
                  <a:cubicBezTo>
                    <a:pt x="34" y="8"/>
                    <a:pt x="34" y="9"/>
                    <a:pt x="35" y="10"/>
                  </a:cubicBezTo>
                  <a:cubicBezTo>
                    <a:pt x="36" y="10"/>
                    <a:pt x="36" y="11"/>
                    <a:pt x="37" y="11"/>
                  </a:cubicBezTo>
                  <a:cubicBezTo>
                    <a:pt x="38" y="10"/>
                    <a:pt x="39" y="10"/>
                    <a:pt x="40" y="10"/>
                  </a:cubicBezTo>
                  <a:cubicBezTo>
                    <a:pt x="40" y="9"/>
                    <a:pt x="40" y="7"/>
                    <a:pt x="41" y="5"/>
                  </a:cubicBezTo>
                  <a:cubicBezTo>
                    <a:pt x="41" y="4"/>
                    <a:pt x="40" y="3"/>
                    <a:pt x="41" y="2"/>
                  </a:cubicBezTo>
                  <a:cubicBezTo>
                    <a:pt x="41" y="2"/>
                    <a:pt x="41" y="1"/>
                    <a:pt x="41" y="1"/>
                  </a:cubicBezTo>
                  <a:cubicBezTo>
                    <a:pt x="41" y="1"/>
                    <a:pt x="42" y="0"/>
                    <a:pt x="42" y="0"/>
                  </a:cubicBezTo>
                  <a:cubicBezTo>
                    <a:pt x="42" y="0"/>
                    <a:pt x="43" y="0"/>
                    <a:pt x="43" y="1"/>
                  </a:cubicBezTo>
                  <a:cubicBezTo>
                    <a:pt x="44" y="5"/>
                    <a:pt x="46" y="8"/>
                    <a:pt x="48" y="12"/>
                  </a:cubicBezTo>
                  <a:cubicBezTo>
                    <a:pt x="48" y="13"/>
                    <a:pt x="49" y="13"/>
                    <a:pt x="49" y="13"/>
                  </a:cubicBezTo>
                  <a:cubicBezTo>
                    <a:pt x="50" y="14"/>
                    <a:pt x="50" y="15"/>
                    <a:pt x="51" y="15"/>
                  </a:cubicBezTo>
                  <a:cubicBezTo>
                    <a:pt x="53" y="16"/>
                    <a:pt x="53" y="18"/>
                    <a:pt x="54" y="19"/>
                  </a:cubicBezTo>
                  <a:cubicBezTo>
                    <a:pt x="54" y="20"/>
                    <a:pt x="55" y="21"/>
                    <a:pt x="56" y="22"/>
                  </a:cubicBezTo>
                  <a:cubicBezTo>
                    <a:pt x="57" y="23"/>
                    <a:pt x="58" y="24"/>
                    <a:pt x="59" y="25"/>
                  </a:cubicBezTo>
                  <a:cubicBezTo>
                    <a:pt x="59" y="27"/>
                    <a:pt x="59" y="29"/>
                    <a:pt x="60" y="31"/>
                  </a:cubicBezTo>
                  <a:cubicBezTo>
                    <a:pt x="60" y="32"/>
                    <a:pt x="60" y="33"/>
                    <a:pt x="59" y="34"/>
                  </a:cubicBezTo>
                  <a:cubicBezTo>
                    <a:pt x="56" y="35"/>
                    <a:pt x="55" y="37"/>
                    <a:pt x="55" y="40"/>
                  </a:cubicBezTo>
                  <a:cubicBezTo>
                    <a:pt x="55" y="41"/>
                    <a:pt x="54" y="42"/>
                    <a:pt x="54" y="42"/>
                  </a:cubicBezTo>
                  <a:cubicBezTo>
                    <a:pt x="54" y="43"/>
                    <a:pt x="53" y="44"/>
                    <a:pt x="52" y="44"/>
                  </a:cubicBezTo>
                  <a:cubicBezTo>
                    <a:pt x="52" y="44"/>
                    <a:pt x="51" y="44"/>
                    <a:pt x="50" y="45"/>
                  </a:cubicBezTo>
                  <a:cubicBezTo>
                    <a:pt x="49" y="45"/>
                    <a:pt x="48" y="45"/>
                    <a:pt x="47" y="45"/>
                  </a:cubicBezTo>
                  <a:cubicBezTo>
                    <a:pt x="46" y="44"/>
                    <a:pt x="45" y="44"/>
                    <a:pt x="44" y="45"/>
                  </a:cubicBezTo>
                  <a:cubicBezTo>
                    <a:pt x="43" y="46"/>
                    <a:pt x="42" y="46"/>
                    <a:pt x="41" y="45"/>
                  </a:cubicBezTo>
                  <a:cubicBezTo>
                    <a:pt x="41" y="44"/>
                    <a:pt x="40" y="44"/>
                    <a:pt x="40" y="43"/>
                  </a:cubicBezTo>
                  <a:cubicBezTo>
                    <a:pt x="40" y="42"/>
                    <a:pt x="40" y="41"/>
                    <a:pt x="39" y="41"/>
                  </a:cubicBezTo>
                  <a:cubicBezTo>
                    <a:pt x="37" y="40"/>
                    <a:pt x="36" y="39"/>
                    <a:pt x="36" y="37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5"/>
                    <a:pt x="35" y="35"/>
                    <a:pt x="34" y="36"/>
                  </a:cubicBezTo>
                  <a:cubicBezTo>
                    <a:pt x="34" y="37"/>
                    <a:pt x="34" y="37"/>
                    <a:pt x="34" y="38"/>
                  </a:cubicBezTo>
                  <a:cubicBezTo>
                    <a:pt x="33" y="39"/>
                    <a:pt x="32" y="39"/>
                    <a:pt x="31" y="38"/>
                  </a:cubicBezTo>
                  <a:cubicBezTo>
                    <a:pt x="31" y="38"/>
                    <a:pt x="30" y="37"/>
                    <a:pt x="29" y="36"/>
                  </a:cubicBezTo>
                  <a:cubicBezTo>
                    <a:pt x="29" y="35"/>
                    <a:pt x="28" y="35"/>
                    <a:pt x="27" y="35"/>
                  </a:cubicBezTo>
                  <a:cubicBezTo>
                    <a:pt x="24" y="34"/>
                    <a:pt x="21" y="34"/>
                    <a:pt x="18" y="35"/>
                  </a:cubicBezTo>
                  <a:cubicBezTo>
                    <a:pt x="17" y="35"/>
                    <a:pt x="16" y="35"/>
                    <a:pt x="15" y="36"/>
                  </a:cubicBezTo>
                  <a:cubicBezTo>
                    <a:pt x="14" y="37"/>
                    <a:pt x="13" y="38"/>
                    <a:pt x="12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8"/>
                    <a:pt x="7" y="39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3" y="39"/>
                    <a:pt x="2" y="39"/>
                    <a:pt x="2" y="38"/>
                  </a:cubicBezTo>
                  <a:cubicBezTo>
                    <a:pt x="1" y="37"/>
                    <a:pt x="1" y="37"/>
                    <a:pt x="2" y="36"/>
                  </a:cubicBezTo>
                  <a:cubicBezTo>
                    <a:pt x="3" y="34"/>
                    <a:pt x="3" y="33"/>
                    <a:pt x="2" y="31"/>
                  </a:cubicBezTo>
                  <a:cubicBezTo>
                    <a:pt x="1" y="29"/>
                    <a:pt x="1" y="27"/>
                    <a:pt x="1" y="26"/>
                  </a:cubicBezTo>
                  <a:cubicBezTo>
                    <a:pt x="1" y="25"/>
                    <a:pt x="0" y="24"/>
                    <a:pt x="0" y="23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0" y="18"/>
                    <a:pt x="1" y="16"/>
                    <a:pt x="3" y="16"/>
                  </a:cubicBezTo>
                  <a:cubicBezTo>
                    <a:pt x="6" y="15"/>
                    <a:pt x="8" y="15"/>
                    <a:pt x="9" y="13"/>
                  </a:cubicBezTo>
                  <a:cubicBezTo>
                    <a:pt x="12" y="12"/>
                    <a:pt x="14" y="10"/>
                    <a:pt x="16" y="8"/>
                  </a:cubicBezTo>
                  <a:cubicBezTo>
                    <a:pt x="17" y="7"/>
                    <a:pt x="18" y="6"/>
                    <a:pt x="18" y="6"/>
                  </a:cubicBezTo>
                  <a:cubicBezTo>
                    <a:pt x="19" y="5"/>
                    <a:pt x="19" y="5"/>
                    <a:pt x="20" y="5"/>
                  </a:cubicBezTo>
                  <a:cubicBezTo>
                    <a:pt x="21" y="6"/>
                    <a:pt x="22" y="6"/>
                    <a:pt x="2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4014593" y="1971018"/>
              <a:ext cx="857633" cy="462318"/>
            </a:xfrm>
            <a:custGeom>
              <a:avLst/>
              <a:gdLst>
                <a:gd name="T0" fmla="*/ 41 w 54"/>
                <a:gd name="T1" fmla="*/ 10 h 29"/>
                <a:gd name="T2" fmla="*/ 39 w 54"/>
                <a:gd name="T3" fmla="*/ 12 h 29"/>
                <a:gd name="T4" fmla="*/ 34 w 54"/>
                <a:gd name="T5" fmla="*/ 15 h 29"/>
                <a:gd name="T6" fmla="*/ 29 w 54"/>
                <a:gd name="T7" fmla="*/ 19 h 29"/>
                <a:gd name="T8" fmla="*/ 24 w 54"/>
                <a:gd name="T9" fmla="*/ 19 h 29"/>
                <a:gd name="T10" fmla="*/ 28 w 54"/>
                <a:gd name="T11" fmla="*/ 21 h 29"/>
                <a:gd name="T12" fmla="*/ 27 w 54"/>
                <a:gd name="T13" fmla="*/ 23 h 29"/>
                <a:gd name="T14" fmla="*/ 18 w 54"/>
                <a:gd name="T15" fmla="*/ 23 h 29"/>
                <a:gd name="T16" fmla="*/ 15 w 54"/>
                <a:gd name="T17" fmla="*/ 23 h 29"/>
                <a:gd name="T18" fmla="*/ 11 w 54"/>
                <a:gd name="T19" fmla="*/ 25 h 29"/>
                <a:gd name="T20" fmla="*/ 15 w 54"/>
                <a:gd name="T21" fmla="*/ 26 h 29"/>
                <a:gd name="T22" fmla="*/ 23 w 54"/>
                <a:gd name="T23" fmla="*/ 25 h 29"/>
                <a:gd name="T24" fmla="*/ 26 w 54"/>
                <a:gd name="T25" fmla="*/ 26 h 29"/>
                <a:gd name="T26" fmla="*/ 23 w 54"/>
                <a:gd name="T27" fmla="*/ 29 h 29"/>
                <a:gd name="T28" fmla="*/ 18 w 54"/>
                <a:gd name="T29" fmla="*/ 29 h 29"/>
                <a:gd name="T30" fmla="*/ 12 w 54"/>
                <a:gd name="T31" fmla="*/ 29 h 29"/>
                <a:gd name="T32" fmla="*/ 7 w 54"/>
                <a:gd name="T33" fmla="*/ 26 h 29"/>
                <a:gd name="T34" fmla="*/ 7 w 54"/>
                <a:gd name="T35" fmla="*/ 25 h 29"/>
                <a:gd name="T36" fmla="*/ 3 w 54"/>
                <a:gd name="T37" fmla="*/ 24 h 29"/>
                <a:gd name="T38" fmla="*/ 0 w 54"/>
                <a:gd name="T39" fmla="*/ 22 h 29"/>
                <a:gd name="T40" fmla="*/ 6 w 54"/>
                <a:gd name="T41" fmla="*/ 22 h 29"/>
                <a:gd name="T42" fmla="*/ 14 w 54"/>
                <a:gd name="T43" fmla="*/ 20 h 29"/>
                <a:gd name="T44" fmla="*/ 14 w 54"/>
                <a:gd name="T45" fmla="*/ 17 h 29"/>
                <a:gd name="T46" fmla="*/ 14 w 54"/>
                <a:gd name="T47" fmla="*/ 15 h 29"/>
                <a:gd name="T48" fmla="*/ 13 w 54"/>
                <a:gd name="T49" fmla="*/ 16 h 29"/>
                <a:gd name="T50" fmla="*/ 6 w 54"/>
                <a:gd name="T51" fmla="*/ 16 h 29"/>
                <a:gd name="T52" fmla="*/ 4 w 54"/>
                <a:gd name="T53" fmla="*/ 14 h 29"/>
                <a:gd name="T54" fmla="*/ 1 w 54"/>
                <a:gd name="T55" fmla="*/ 9 h 29"/>
                <a:gd name="T56" fmla="*/ 7 w 54"/>
                <a:gd name="T57" fmla="*/ 7 h 29"/>
                <a:gd name="T58" fmla="*/ 13 w 54"/>
                <a:gd name="T59" fmla="*/ 11 h 29"/>
                <a:gd name="T60" fmla="*/ 14 w 54"/>
                <a:gd name="T61" fmla="*/ 11 h 29"/>
                <a:gd name="T62" fmla="*/ 12 w 54"/>
                <a:gd name="T63" fmla="*/ 9 h 29"/>
                <a:gd name="T64" fmla="*/ 12 w 54"/>
                <a:gd name="T65" fmla="*/ 5 h 29"/>
                <a:gd name="T66" fmla="*/ 17 w 54"/>
                <a:gd name="T67" fmla="*/ 3 h 29"/>
                <a:gd name="T68" fmla="*/ 22 w 54"/>
                <a:gd name="T69" fmla="*/ 3 h 29"/>
                <a:gd name="T70" fmla="*/ 28 w 54"/>
                <a:gd name="T71" fmla="*/ 1 h 29"/>
                <a:gd name="T72" fmla="*/ 34 w 54"/>
                <a:gd name="T73" fmla="*/ 1 h 29"/>
                <a:gd name="T74" fmla="*/ 43 w 54"/>
                <a:gd name="T75" fmla="*/ 1 h 29"/>
                <a:gd name="T76" fmla="*/ 50 w 54"/>
                <a:gd name="T77" fmla="*/ 1 h 29"/>
                <a:gd name="T78" fmla="*/ 54 w 54"/>
                <a:gd name="T79" fmla="*/ 3 h 29"/>
                <a:gd name="T80" fmla="*/ 50 w 54"/>
                <a:gd name="T81" fmla="*/ 5 h 29"/>
                <a:gd name="T82" fmla="*/ 46 w 54"/>
                <a:gd name="T83" fmla="*/ 7 h 29"/>
                <a:gd name="T84" fmla="*/ 18 w 54"/>
                <a:gd name="T85" fmla="*/ 20 h 29"/>
                <a:gd name="T86" fmla="*/ 17 w 54"/>
                <a:gd name="T87" fmla="*/ 18 h 29"/>
                <a:gd name="T88" fmla="*/ 15 w 54"/>
                <a:gd name="T8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9">
                  <a:moveTo>
                    <a:pt x="44" y="8"/>
                  </a:moveTo>
                  <a:cubicBezTo>
                    <a:pt x="44" y="10"/>
                    <a:pt x="43" y="10"/>
                    <a:pt x="41" y="10"/>
                  </a:cubicBezTo>
                  <a:cubicBezTo>
                    <a:pt x="41" y="10"/>
                    <a:pt x="40" y="10"/>
                    <a:pt x="40" y="11"/>
                  </a:cubicBezTo>
                  <a:cubicBezTo>
                    <a:pt x="40" y="12"/>
                    <a:pt x="39" y="12"/>
                    <a:pt x="39" y="12"/>
                  </a:cubicBezTo>
                  <a:cubicBezTo>
                    <a:pt x="38" y="12"/>
                    <a:pt x="38" y="13"/>
                    <a:pt x="37" y="13"/>
                  </a:cubicBezTo>
                  <a:cubicBezTo>
                    <a:pt x="36" y="13"/>
                    <a:pt x="35" y="14"/>
                    <a:pt x="34" y="15"/>
                  </a:cubicBezTo>
                  <a:cubicBezTo>
                    <a:pt x="34" y="16"/>
                    <a:pt x="32" y="18"/>
                    <a:pt x="30" y="18"/>
                  </a:cubicBezTo>
                  <a:cubicBezTo>
                    <a:pt x="30" y="18"/>
                    <a:pt x="29" y="18"/>
                    <a:pt x="29" y="19"/>
                  </a:cubicBezTo>
                  <a:cubicBezTo>
                    <a:pt x="28" y="20"/>
                    <a:pt x="28" y="20"/>
                    <a:pt x="27" y="19"/>
                  </a:cubicBezTo>
                  <a:cubicBezTo>
                    <a:pt x="26" y="19"/>
                    <a:pt x="26" y="19"/>
                    <a:pt x="24" y="19"/>
                  </a:cubicBezTo>
                  <a:cubicBezTo>
                    <a:pt x="25" y="20"/>
                    <a:pt x="25" y="20"/>
                    <a:pt x="26" y="20"/>
                  </a:cubicBezTo>
                  <a:cubicBezTo>
                    <a:pt x="27" y="20"/>
                    <a:pt x="27" y="20"/>
                    <a:pt x="28" y="21"/>
                  </a:cubicBezTo>
                  <a:cubicBezTo>
                    <a:pt x="29" y="21"/>
                    <a:pt x="29" y="22"/>
                    <a:pt x="28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3"/>
                    <a:pt x="18" y="23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5" y="23"/>
                    <a:pt x="15" y="23"/>
                  </a:cubicBezTo>
                  <a:cubicBezTo>
                    <a:pt x="13" y="23"/>
                    <a:pt x="12" y="23"/>
                    <a:pt x="10" y="23"/>
                  </a:cubicBezTo>
                  <a:cubicBezTo>
                    <a:pt x="10" y="23"/>
                    <a:pt x="10" y="24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4"/>
                    <a:pt x="14" y="25"/>
                    <a:pt x="15" y="26"/>
                  </a:cubicBezTo>
                  <a:cubicBezTo>
                    <a:pt x="16" y="26"/>
                    <a:pt x="16" y="26"/>
                    <a:pt x="17" y="25"/>
                  </a:cubicBezTo>
                  <a:cubicBezTo>
                    <a:pt x="19" y="24"/>
                    <a:pt x="21" y="25"/>
                    <a:pt x="23" y="25"/>
                  </a:cubicBezTo>
                  <a:cubicBezTo>
                    <a:pt x="23" y="25"/>
                    <a:pt x="23" y="25"/>
                    <a:pt x="24" y="25"/>
                  </a:cubicBezTo>
                  <a:cubicBezTo>
                    <a:pt x="25" y="24"/>
                    <a:pt x="26" y="25"/>
                    <a:pt x="26" y="26"/>
                  </a:cubicBezTo>
                  <a:cubicBezTo>
                    <a:pt x="27" y="27"/>
                    <a:pt x="27" y="28"/>
                    <a:pt x="26" y="28"/>
                  </a:cubicBezTo>
                  <a:cubicBezTo>
                    <a:pt x="25" y="29"/>
                    <a:pt x="24" y="29"/>
                    <a:pt x="23" y="29"/>
                  </a:cubicBezTo>
                  <a:cubicBezTo>
                    <a:pt x="22" y="29"/>
                    <a:pt x="21" y="29"/>
                    <a:pt x="20" y="29"/>
                  </a:cubicBezTo>
                  <a:cubicBezTo>
                    <a:pt x="19" y="28"/>
                    <a:pt x="18" y="28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5" y="29"/>
                    <a:pt x="13" y="29"/>
                    <a:pt x="12" y="29"/>
                  </a:cubicBezTo>
                  <a:cubicBezTo>
                    <a:pt x="11" y="29"/>
                    <a:pt x="9" y="28"/>
                    <a:pt x="8" y="28"/>
                  </a:cubicBezTo>
                  <a:cubicBezTo>
                    <a:pt x="8" y="28"/>
                    <a:pt x="7" y="27"/>
                    <a:pt x="7" y="26"/>
                  </a:cubicBezTo>
                  <a:cubicBezTo>
                    <a:pt x="7" y="25"/>
                    <a:pt x="7" y="25"/>
                    <a:pt x="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6" y="25"/>
                    <a:pt x="5" y="25"/>
                  </a:cubicBezTo>
                  <a:cubicBezTo>
                    <a:pt x="5" y="24"/>
                    <a:pt x="4" y="24"/>
                    <a:pt x="3" y="24"/>
                  </a:cubicBezTo>
                  <a:cubicBezTo>
                    <a:pt x="2" y="24"/>
                    <a:pt x="1" y="23"/>
                    <a:pt x="1" y="23"/>
                  </a:cubicBezTo>
                  <a:cubicBezTo>
                    <a:pt x="0" y="23"/>
                    <a:pt x="0" y="22"/>
                    <a:pt x="0" y="22"/>
                  </a:cubicBezTo>
                  <a:cubicBezTo>
                    <a:pt x="0" y="21"/>
                    <a:pt x="1" y="21"/>
                    <a:pt x="1" y="21"/>
                  </a:cubicBezTo>
                  <a:cubicBezTo>
                    <a:pt x="3" y="21"/>
                    <a:pt x="4" y="21"/>
                    <a:pt x="6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4" y="20"/>
                    <a:pt x="13" y="19"/>
                    <a:pt x="13" y="19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7"/>
                    <a:pt x="12" y="18"/>
                    <a:pt x="11" y="18"/>
                  </a:cubicBezTo>
                  <a:cubicBezTo>
                    <a:pt x="9" y="18"/>
                    <a:pt x="7" y="18"/>
                    <a:pt x="6" y="16"/>
                  </a:cubicBezTo>
                  <a:cubicBezTo>
                    <a:pt x="6" y="16"/>
                    <a:pt x="6" y="16"/>
                    <a:pt x="5" y="16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3" y="13"/>
                    <a:pt x="2" y="13"/>
                    <a:pt x="1" y="12"/>
                  </a:cubicBezTo>
                  <a:cubicBezTo>
                    <a:pt x="1" y="12"/>
                    <a:pt x="1" y="10"/>
                    <a:pt x="1" y="9"/>
                  </a:cubicBezTo>
                  <a:cubicBezTo>
                    <a:pt x="2" y="9"/>
                    <a:pt x="3" y="8"/>
                    <a:pt x="4" y="7"/>
                  </a:cubicBezTo>
                  <a:cubicBezTo>
                    <a:pt x="5" y="6"/>
                    <a:pt x="6" y="6"/>
                    <a:pt x="7" y="7"/>
                  </a:cubicBezTo>
                  <a:cubicBezTo>
                    <a:pt x="9" y="8"/>
                    <a:pt x="10" y="9"/>
                    <a:pt x="11" y="9"/>
                  </a:cubicBezTo>
                  <a:cubicBezTo>
                    <a:pt x="12" y="10"/>
                    <a:pt x="12" y="10"/>
                    <a:pt x="13" y="11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5" y="11"/>
                    <a:pt x="16" y="11"/>
                    <a:pt x="16" y="10"/>
                  </a:cubicBezTo>
                  <a:cubicBezTo>
                    <a:pt x="15" y="10"/>
                    <a:pt x="13" y="9"/>
                    <a:pt x="12" y="9"/>
                  </a:cubicBezTo>
                  <a:cubicBezTo>
                    <a:pt x="11" y="8"/>
                    <a:pt x="10" y="8"/>
                    <a:pt x="10" y="6"/>
                  </a:cubicBezTo>
                  <a:cubicBezTo>
                    <a:pt x="10" y="6"/>
                    <a:pt x="11" y="5"/>
                    <a:pt x="12" y="5"/>
                  </a:cubicBezTo>
                  <a:cubicBezTo>
                    <a:pt x="13" y="4"/>
                    <a:pt x="14" y="3"/>
                    <a:pt x="15" y="3"/>
                  </a:cubicBezTo>
                  <a:cubicBezTo>
                    <a:pt x="16" y="3"/>
                    <a:pt x="16" y="3"/>
                    <a:pt x="17" y="3"/>
                  </a:cubicBezTo>
                  <a:cubicBezTo>
                    <a:pt x="18" y="2"/>
                    <a:pt x="20" y="2"/>
                    <a:pt x="20" y="4"/>
                  </a:cubicBezTo>
                  <a:cubicBezTo>
                    <a:pt x="21" y="4"/>
                    <a:pt x="21" y="4"/>
                    <a:pt x="22" y="3"/>
                  </a:cubicBezTo>
                  <a:cubicBezTo>
                    <a:pt x="22" y="2"/>
                    <a:pt x="24" y="2"/>
                    <a:pt x="25" y="1"/>
                  </a:cubicBezTo>
                  <a:cubicBezTo>
                    <a:pt x="26" y="1"/>
                    <a:pt x="27" y="1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2"/>
                    <a:pt x="33" y="0"/>
                    <a:pt x="34" y="1"/>
                  </a:cubicBezTo>
                  <a:cubicBezTo>
                    <a:pt x="35" y="1"/>
                    <a:pt x="36" y="1"/>
                    <a:pt x="37" y="0"/>
                  </a:cubicBezTo>
                  <a:cubicBezTo>
                    <a:pt x="39" y="0"/>
                    <a:pt x="41" y="0"/>
                    <a:pt x="43" y="1"/>
                  </a:cubicBezTo>
                  <a:cubicBezTo>
                    <a:pt x="45" y="1"/>
                    <a:pt x="47" y="2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2"/>
                    <a:pt x="52" y="2"/>
                    <a:pt x="53" y="2"/>
                  </a:cubicBezTo>
                  <a:cubicBezTo>
                    <a:pt x="53" y="2"/>
                    <a:pt x="54" y="3"/>
                    <a:pt x="54" y="3"/>
                  </a:cubicBezTo>
                  <a:cubicBezTo>
                    <a:pt x="54" y="3"/>
                    <a:pt x="53" y="4"/>
                    <a:pt x="53" y="4"/>
                  </a:cubicBezTo>
                  <a:cubicBezTo>
                    <a:pt x="52" y="5"/>
                    <a:pt x="51" y="5"/>
                    <a:pt x="50" y="5"/>
                  </a:cubicBezTo>
                  <a:cubicBezTo>
                    <a:pt x="50" y="5"/>
                    <a:pt x="49" y="5"/>
                    <a:pt x="49" y="6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45" y="8"/>
                    <a:pt x="44" y="8"/>
                    <a:pt x="44" y="8"/>
                  </a:cubicBezTo>
                  <a:close/>
                  <a:moveTo>
                    <a:pt x="18" y="20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9"/>
                    <a:pt x="17" y="19"/>
                    <a:pt x="18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3485273" y="2466837"/>
              <a:ext cx="448917" cy="227809"/>
            </a:xfrm>
            <a:custGeom>
              <a:avLst/>
              <a:gdLst>
                <a:gd name="T0" fmla="*/ 11 w 28"/>
                <a:gd name="T1" fmla="*/ 9 h 14"/>
                <a:gd name="T2" fmla="*/ 6 w 28"/>
                <a:gd name="T3" fmla="*/ 9 h 14"/>
                <a:gd name="T4" fmla="*/ 1 w 28"/>
                <a:gd name="T5" fmla="*/ 8 h 14"/>
                <a:gd name="T6" fmla="*/ 3 w 28"/>
                <a:gd name="T7" fmla="*/ 7 h 14"/>
                <a:gd name="T8" fmla="*/ 1 w 28"/>
                <a:gd name="T9" fmla="*/ 6 h 14"/>
                <a:gd name="T10" fmla="*/ 0 w 28"/>
                <a:gd name="T11" fmla="*/ 5 h 14"/>
                <a:gd name="T12" fmla="*/ 4 w 28"/>
                <a:gd name="T13" fmla="*/ 2 h 14"/>
                <a:gd name="T14" fmla="*/ 6 w 28"/>
                <a:gd name="T15" fmla="*/ 1 h 14"/>
                <a:gd name="T16" fmla="*/ 8 w 28"/>
                <a:gd name="T17" fmla="*/ 3 h 14"/>
                <a:gd name="T18" fmla="*/ 9 w 28"/>
                <a:gd name="T19" fmla="*/ 2 h 14"/>
                <a:gd name="T20" fmla="*/ 9 w 28"/>
                <a:gd name="T21" fmla="*/ 2 h 14"/>
                <a:gd name="T22" fmla="*/ 12 w 28"/>
                <a:gd name="T23" fmla="*/ 4 h 14"/>
                <a:gd name="T24" fmla="*/ 13 w 28"/>
                <a:gd name="T25" fmla="*/ 3 h 14"/>
                <a:gd name="T26" fmla="*/ 13 w 28"/>
                <a:gd name="T27" fmla="*/ 2 h 14"/>
                <a:gd name="T28" fmla="*/ 16 w 28"/>
                <a:gd name="T29" fmla="*/ 4 h 14"/>
                <a:gd name="T30" fmla="*/ 16 w 28"/>
                <a:gd name="T31" fmla="*/ 3 h 14"/>
                <a:gd name="T32" fmla="*/ 17 w 28"/>
                <a:gd name="T33" fmla="*/ 0 h 14"/>
                <a:gd name="T34" fmla="*/ 22 w 28"/>
                <a:gd name="T35" fmla="*/ 1 h 14"/>
                <a:gd name="T36" fmla="*/ 22 w 28"/>
                <a:gd name="T37" fmla="*/ 1 h 14"/>
                <a:gd name="T38" fmla="*/ 22 w 28"/>
                <a:gd name="T39" fmla="*/ 5 h 14"/>
                <a:gd name="T40" fmla="*/ 22 w 28"/>
                <a:gd name="T41" fmla="*/ 7 h 14"/>
                <a:gd name="T42" fmla="*/ 23 w 28"/>
                <a:gd name="T43" fmla="*/ 8 h 14"/>
                <a:gd name="T44" fmla="*/ 26 w 28"/>
                <a:gd name="T45" fmla="*/ 8 h 14"/>
                <a:gd name="T46" fmla="*/ 27 w 28"/>
                <a:gd name="T47" fmla="*/ 11 h 14"/>
                <a:gd name="T48" fmla="*/ 24 w 28"/>
                <a:gd name="T49" fmla="*/ 11 h 14"/>
                <a:gd name="T50" fmla="*/ 25 w 28"/>
                <a:gd name="T51" fmla="*/ 13 h 14"/>
                <a:gd name="T52" fmla="*/ 20 w 28"/>
                <a:gd name="T53" fmla="*/ 12 h 14"/>
                <a:gd name="T54" fmla="*/ 19 w 28"/>
                <a:gd name="T55" fmla="*/ 12 h 14"/>
                <a:gd name="T56" fmla="*/ 18 w 28"/>
                <a:gd name="T57" fmla="*/ 12 h 14"/>
                <a:gd name="T58" fmla="*/ 18 w 28"/>
                <a:gd name="T59" fmla="*/ 13 h 14"/>
                <a:gd name="T60" fmla="*/ 13 w 28"/>
                <a:gd name="T61" fmla="*/ 14 h 14"/>
                <a:gd name="T62" fmla="*/ 10 w 28"/>
                <a:gd name="T63" fmla="*/ 14 h 14"/>
                <a:gd name="T64" fmla="*/ 9 w 28"/>
                <a:gd name="T65" fmla="*/ 13 h 14"/>
                <a:gd name="T66" fmla="*/ 7 w 28"/>
                <a:gd name="T67" fmla="*/ 12 h 14"/>
                <a:gd name="T68" fmla="*/ 5 w 28"/>
                <a:gd name="T69" fmla="*/ 11 h 14"/>
                <a:gd name="T70" fmla="*/ 4 w 28"/>
                <a:gd name="T71" fmla="*/ 10 h 14"/>
                <a:gd name="T72" fmla="*/ 5 w 28"/>
                <a:gd name="T73" fmla="*/ 10 h 14"/>
                <a:gd name="T74" fmla="*/ 9 w 28"/>
                <a:gd name="T75" fmla="*/ 10 h 14"/>
                <a:gd name="T76" fmla="*/ 11 w 28"/>
                <a:gd name="T77" fmla="*/ 9 h 14"/>
                <a:gd name="T78" fmla="*/ 11 w 28"/>
                <a:gd name="T79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" h="14">
                  <a:moveTo>
                    <a:pt x="11" y="9"/>
                  </a:moveTo>
                  <a:cubicBezTo>
                    <a:pt x="9" y="8"/>
                    <a:pt x="8" y="8"/>
                    <a:pt x="6" y="9"/>
                  </a:cubicBezTo>
                  <a:cubicBezTo>
                    <a:pt x="5" y="9"/>
                    <a:pt x="3" y="9"/>
                    <a:pt x="1" y="8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6"/>
                    <a:pt x="2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4"/>
                    <a:pt x="2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8" y="1"/>
                    <a:pt x="8" y="1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2" y="2"/>
                    <a:pt x="12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4" y="1"/>
                    <a:pt x="15" y="3"/>
                    <a:pt x="16" y="4"/>
                  </a:cubicBezTo>
                  <a:cubicBezTo>
                    <a:pt x="16" y="4"/>
                    <a:pt x="16" y="3"/>
                    <a:pt x="16" y="3"/>
                  </a:cubicBezTo>
                  <a:cubicBezTo>
                    <a:pt x="16" y="1"/>
                    <a:pt x="16" y="1"/>
                    <a:pt x="17" y="0"/>
                  </a:cubicBezTo>
                  <a:cubicBezTo>
                    <a:pt x="19" y="0"/>
                    <a:pt x="20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0" y="3"/>
                    <a:pt x="21" y="4"/>
                    <a:pt x="22" y="5"/>
                  </a:cubicBezTo>
                  <a:cubicBezTo>
                    <a:pt x="22" y="6"/>
                    <a:pt x="22" y="6"/>
                    <a:pt x="22" y="7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4" y="8"/>
                    <a:pt x="25" y="8"/>
                    <a:pt x="26" y="8"/>
                  </a:cubicBezTo>
                  <a:cubicBezTo>
                    <a:pt x="28" y="9"/>
                    <a:pt x="28" y="9"/>
                    <a:pt x="27" y="11"/>
                  </a:cubicBezTo>
                  <a:cubicBezTo>
                    <a:pt x="26" y="11"/>
                    <a:pt x="25" y="11"/>
                    <a:pt x="24" y="11"/>
                  </a:cubicBezTo>
                  <a:cubicBezTo>
                    <a:pt x="24" y="12"/>
                    <a:pt x="26" y="13"/>
                    <a:pt x="25" y="13"/>
                  </a:cubicBezTo>
                  <a:cubicBezTo>
                    <a:pt x="23" y="14"/>
                    <a:pt x="21" y="13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8" y="12"/>
                  </a:cubicBezTo>
                  <a:cubicBezTo>
                    <a:pt x="18" y="12"/>
                    <a:pt x="18" y="13"/>
                    <a:pt x="18" y="13"/>
                  </a:cubicBezTo>
                  <a:cubicBezTo>
                    <a:pt x="16" y="13"/>
                    <a:pt x="14" y="14"/>
                    <a:pt x="13" y="14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9" y="14"/>
                    <a:pt x="9" y="13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6" y="12"/>
                    <a:pt x="6" y="12"/>
                    <a:pt x="5" y="11"/>
                  </a:cubicBezTo>
                  <a:cubicBezTo>
                    <a:pt x="5" y="11"/>
                    <a:pt x="4" y="11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9"/>
                    <a:pt x="8" y="9"/>
                    <a:pt x="9" y="10"/>
                  </a:cubicBezTo>
                  <a:cubicBezTo>
                    <a:pt x="10" y="10"/>
                    <a:pt x="10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9394900" y="4644420"/>
              <a:ext cx="522620" cy="268010"/>
            </a:xfrm>
            <a:custGeom>
              <a:avLst/>
              <a:gdLst>
                <a:gd name="T0" fmla="*/ 25 w 33"/>
                <a:gd name="T1" fmla="*/ 11 h 17"/>
                <a:gd name="T2" fmla="*/ 29 w 33"/>
                <a:gd name="T3" fmla="*/ 14 h 17"/>
                <a:gd name="T4" fmla="*/ 30 w 33"/>
                <a:gd name="T5" fmla="*/ 16 h 17"/>
                <a:gd name="T6" fmla="*/ 30 w 33"/>
                <a:gd name="T7" fmla="*/ 16 h 17"/>
                <a:gd name="T8" fmla="*/ 26 w 33"/>
                <a:gd name="T9" fmla="*/ 15 h 17"/>
                <a:gd name="T10" fmla="*/ 23 w 33"/>
                <a:gd name="T11" fmla="*/ 13 h 17"/>
                <a:gd name="T12" fmla="*/ 20 w 33"/>
                <a:gd name="T13" fmla="*/ 13 h 17"/>
                <a:gd name="T14" fmla="*/ 17 w 33"/>
                <a:gd name="T15" fmla="*/ 14 h 17"/>
                <a:gd name="T16" fmla="*/ 15 w 33"/>
                <a:gd name="T17" fmla="*/ 13 h 17"/>
                <a:gd name="T18" fmla="*/ 13 w 33"/>
                <a:gd name="T19" fmla="*/ 13 h 17"/>
                <a:gd name="T20" fmla="*/ 12 w 33"/>
                <a:gd name="T21" fmla="*/ 13 h 17"/>
                <a:gd name="T22" fmla="*/ 12 w 33"/>
                <a:gd name="T23" fmla="*/ 12 h 17"/>
                <a:gd name="T24" fmla="*/ 10 w 33"/>
                <a:gd name="T25" fmla="*/ 8 h 17"/>
                <a:gd name="T26" fmla="*/ 8 w 33"/>
                <a:gd name="T27" fmla="*/ 8 h 17"/>
                <a:gd name="T28" fmla="*/ 6 w 33"/>
                <a:gd name="T29" fmla="*/ 7 h 17"/>
                <a:gd name="T30" fmla="*/ 3 w 33"/>
                <a:gd name="T31" fmla="*/ 4 h 17"/>
                <a:gd name="T32" fmla="*/ 2 w 33"/>
                <a:gd name="T33" fmla="*/ 3 h 17"/>
                <a:gd name="T34" fmla="*/ 1 w 33"/>
                <a:gd name="T35" fmla="*/ 1 h 17"/>
                <a:gd name="T36" fmla="*/ 4 w 33"/>
                <a:gd name="T37" fmla="*/ 1 h 17"/>
                <a:gd name="T38" fmla="*/ 7 w 33"/>
                <a:gd name="T39" fmla="*/ 4 h 17"/>
                <a:gd name="T40" fmla="*/ 9 w 33"/>
                <a:gd name="T41" fmla="*/ 4 h 17"/>
                <a:gd name="T42" fmla="*/ 14 w 33"/>
                <a:gd name="T43" fmla="*/ 3 h 17"/>
                <a:gd name="T44" fmla="*/ 21 w 33"/>
                <a:gd name="T45" fmla="*/ 5 h 17"/>
                <a:gd name="T46" fmla="*/ 21 w 33"/>
                <a:gd name="T47" fmla="*/ 6 h 17"/>
                <a:gd name="T48" fmla="*/ 28 w 33"/>
                <a:gd name="T49" fmla="*/ 8 h 17"/>
                <a:gd name="T50" fmla="*/ 30 w 33"/>
                <a:gd name="T51" fmla="*/ 8 h 17"/>
                <a:gd name="T52" fmla="*/ 32 w 33"/>
                <a:gd name="T53" fmla="*/ 7 h 17"/>
                <a:gd name="T54" fmla="*/ 33 w 33"/>
                <a:gd name="T55" fmla="*/ 6 h 17"/>
                <a:gd name="T56" fmla="*/ 33 w 33"/>
                <a:gd name="T57" fmla="*/ 7 h 17"/>
                <a:gd name="T58" fmla="*/ 33 w 33"/>
                <a:gd name="T59" fmla="*/ 9 h 17"/>
                <a:gd name="T60" fmla="*/ 30 w 33"/>
                <a:gd name="T61" fmla="*/ 10 h 17"/>
                <a:gd name="T62" fmla="*/ 29 w 33"/>
                <a:gd name="T63" fmla="*/ 10 h 17"/>
                <a:gd name="T64" fmla="*/ 25 w 33"/>
                <a:gd name="T6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" h="17">
                  <a:moveTo>
                    <a:pt x="25" y="11"/>
                  </a:moveTo>
                  <a:cubicBezTo>
                    <a:pt x="26" y="12"/>
                    <a:pt x="27" y="13"/>
                    <a:pt x="29" y="14"/>
                  </a:cubicBezTo>
                  <a:cubicBezTo>
                    <a:pt x="30" y="14"/>
                    <a:pt x="30" y="15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8" y="17"/>
                    <a:pt x="27" y="16"/>
                    <a:pt x="26" y="15"/>
                  </a:cubicBezTo>
                  <a:cubicBezTo>
                    <a:pt x="25" y="14"/>
                    <a:pt x="24" y="14"/>
                    <a:pt x="23" y="13"/>
                  </a:cubicBezTo>
                  <a:cubicBezTo>
                    <a:pt x="22" y="12"/>
                    <a:pt x="21" y="12"/>
                    <a:pt x="20" y="13"/>
                  </a:cubicBezTo>
                  <a:cubicBezTo>
                    <a:pt x="19" y="14"/>
                    <a:pt x="18" y="14"/>
                    <a:pt x="17" y="14"/>
                  </a:cubicBezTo>
                  <a:cubicBezTo>
                    <a:pt x="16" y="14"/>
                    <a:pt x="15" y="14"/>
                    <a:pt x="15" y="13"/>
                  </a:cubicBezTo>
                  <a:cubicBezTo>
                    <a:pt x="14" y="13"/>
                    <a:pt x="14" y="13"/>
                    <a:pt x="13" y="13"/>
                  </a:cubicBezTo>
                  <a:cubicBezTo>
                    <a:pt x="13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10"/>
                    <a:pt x="12" y="9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4" y="7"/>
                    <a:pt x="3" y="6"/>
                    <a:pt x="3" y="4"/>
                  </a:cubicBezTo>
                  <a:cubicBezTo>
                    <a:pt x="3" y="4"/>
                    <a:pt x="3" y="3"/>
                    <a:pt x="2" y="3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0" y="2"/>
                    <a:pt x="12" y="2"/>
                    <a:pt x="14" y="3"/>
                  </a:cubicBezTo>
                  <a:cubicBezTo>
                    <a:pt x="16" y="4"/>
                    <a:pt x="18" y="5"/>
                    <a:pt x="21" y="5"/>
                  </a:cubicBezTo>
                  <a:cubicBezTo>
                    <a:pt x="21" y="5"/>
                    <a:pt x="21" y="5"/>
                    <a:pt x="21" y="6"/>
                  </a:cubicBezTo>
                  <a:cubicBezTo>
                    <a:pt x="23" y="7"/>
                    <a:pt x="25" y="7"/>
                    <a:pt x="28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2" y="8"/>
                    <a:pt x="32" y="7"/>
                  </a:cubicBezTo>
                  <a:cubicBezTo>
                    <a:pt x="32" y="7"/>
                    <a:pt x="32" y="7"/>
                    <a:pt x="33" y="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9"/>
                    <a:pt x="33" y="9"/>
                  </a:cubicBezTo>
                  <a:cubicBezTo>
                    <a:pt x="32" y="9"/>
                    <a:pt x="31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0"/>
                    <a:pt x="27" y="10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8564068" y="4436712"/>
              <a:ext cx="649925" cy="442217"/>
            </a:xfrm>
            <a:custGeom>
              <a:avLst/>
              <a:gdLst>
                <a:gd name="T0" fmla="*/ 14 w 41"/>
                <a:gd name="T1" fmla="*/ 16 h 28"/>
                <a:gd name="T2" fmla="*/ 15 w 41"/>
                <a:gd name="T3" fmla="*/ 16 h 28"/>
                <a:gd name="T4" fmla="*/ 16 w 41"/>
                <a:gd name="T5" fmla="*/ 16 h 28"/>
                <a:gd name="T6" fmla="*/ 17 w 41"/>
                <a:gd name="T7" fmla="*/ 17 h 28"/>
                <a:gd name="T8" fmla="*/ 16 w 41"/>
                <a:gd name="T9" fmla="*/ 18 h 28"/>
                <a:gd name="T10" fmla="*/ 18 w 41"/>
                <a:gd name="T11" fmla="*/ 22 h 28"/>
                <a:gd name="T12" fmla="*/ 21 w 41"/>
                <a:gd name="T13" fmla="*/ 24 h 28"/>
                <a:gd name="T14" fmla="*/ 22 w 41"/>
                <a:gd name="T15" fmla="*/ 24 h 28"/>
                <a:gd name="T16" fmla="*/ 24 w 41"/>
                <a:gd name="T17" fmla="*/ 23 h 28"/>
                <a:gd name="T18" fmla="*/ 29 w 41"/>
                <a:gd name="T19" fmla="*/ 25 h 28"/>
                <a:gd name="T20" fmla="*/ 34 w 41"/>
                <a:gd name="T21" fmla="*/ 25 h 28"/>
                <a:gd name="T22" fmla="*/ 35 w 41"/>
                <a:gd name="T23" fmla="*/ 25 h 28"/>
                <a:gd name="T24" fmla="*/ 40 w 41"/>
                <a:gd name="T25" fmla="*/ 25 h 28"/>
                <a:gd name="T26" fmla="*/ 41 w 41"/>
                <a:gd name="T27" fmla="*/ 26 h 28"/>
                <a:gd name="T28" fmla="*/ 40 w 41"/>
                <a:gd name="T29" fmla="*/ 27 h 28"/>
                <a:gd name="T30" fmla="*/ 38 w 41"/>
                <a:gd name="T31" fmla="*/ 27 h 28"/>
                <a:gd name="T32" fmla="*/ 35 w 41"/>
                <a:gd name="T33" fmla="*/ 27 h 28"/>
                <a:gd name="T34" fmla="*/ 29 w 41"/>
                <a:gd name="T35" fmla="*/ 27 h 28"/>
                <a:gd name="T36" fmla="*/ 27 w 41"/>
                <a:gd name="T37" fmla="*/ 26 h 28"/>
                <a:gd name="T38" fmla="*/ 24 w 41"/>
                <a:gd name="T39" fmla="*/ 26 h 28"/>
                <a:gd name="T40" fmla="*/ 14 w 41"/>
                <a:gd name="T41" fmla="*/ 23 h 28"/>
                <a:gd name="T42" fmla="*/ 13 w 41"/>
                <a:gd name="T43" fmla="*/ 22 h 28"/>
                <a:gd name="T44" fmla="*/ 8 w 41"/>
                <a:gd name="T45" fmla="*/ 16 h 28"/>
                <a:gd name="T46" fmla="*/ 1 w 41"/>
                <a:gd name="T47" fmla="*/ 7 h 28"/>
                <a:gd name="T48" fmla="*/ 1 w 41"/>
                <a:gd name="T49" fmla="*/ 6 h 28"/>
                <a:gd name="T50" fmla="*/ 1 w 41"/>
                <a:gd name="T51" fmla="*/ 5 h 28"/>
                <a:gd name="T52" fmla="*/ 1 w 41"/>
                <a:gd name="T53" fmla="*/ 5 h 28"/>
                <a:gd name="T54" fmla="*/ 6 w 41"/>
                <a:gd name="T55" fmla="*/ 8 h 28"/>
                <a:gd name="T56" fmla="*/ 8 w 41"/>
                <a:gd name="T57" fmla="*/ 10 h 28"/>
                <a:gd name="T58" fmla="*/ 9 w 41"/>
                <a:gd name="T59" fmla="*/ 10 h 28"/>
                <a:gd name="T60" fmla="*/ 9 w 41"/>
                <a:gd name="T61" fmla="*/ 8 h 28"/>
                <a:gd name="T62" fmla="*/ 8 w 41"/>
                <a:gd name="T63" fmla="*/ 6 h 28"/>
                <a:gd name="T64" fmla="*/ 6 w 41"/>
                <a:gd name="T65" fmla="*/ 2 h 28"/>
                <a:gd name="T66" fmla="*/ 5 w 41"/>
                <a:gd name="T67" fmla="*/ 1 h 28"/>
                <a:gd name="T68" fmla="*/ 5 w 41"/>
                <a:gd name="T69" fmla="*/ 0 h 28"/>
                <a:gd name="T70" fmla="*/ 6 w 41"/>
                <a:gd name="T71" fmla="*/ 1 h 28"/>
                <a:gd name="T72" fmla="*/ 8 w 41"/>
                <a:gd name="T73" fmla="*/ 3 h 28"/>
                <a:gd name="T74" fmla="*/ 10 w 41"/>
                <a:gd name="T75" fmla="*/ 3 h 28"/>
                <a:gd name="T76" fmla="*/ 13 w 41"/>
                <a:gd name="T77" fmla="*/ 7 h 28"/>
                <a:gd name="T78" fmla="*/ 15 w 41"/>
                <a:gd name="T79" fmla="*/ 11 h 28"/>
                <a:gd name="T80" fmla="*/ 15 w 41"/>
                <a:gd name="T81" fmla="*/ 13 h 28"/>
                <a:gd name="T82" fmla="*/ 13 w 41"/>
                <a:gd name="T83" fmla="*/ 12 h 28"/>
                <a:gd name="T84" fmla="*/ 13 w 41"/>
                <a:gd name="T85" fmla="*/ 15 h 28"/>
                <a:gd name="T86" fmla="*/ 14 w 41"/>
                <a:gd name="T8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" h="28">
                  <a:moveTo>
                    <a:pt x="14" y="16"/>
                  </a:moveTo>
                  <a:cubicBezTo>
                    <a:pt x="14" y="16"/>
                    <a:pt x="15" y="16"/>
                    <a:pt x="15" y="16"/>
                  </a:cubicBezTo>
                  <a:cubicBezTo>
                    <a:pt x="15" y="15"/>
                    <a:pt x="16" y="15"/>
                    <a:pt x="16" y="16"/>
                  </a:cubicBezTo>
                  <a:cubicBezTo>
                    <a:pt x="16" y="16"/>
                    <a:pt x="17" y="16"/>
                    <a:pt x="17" y="17"/>
                  </a:cubicBezTo>
                  <a:cubicBezTo>
                    <a:pt x="17" y="17"/>
                    <a:pt x="16" y="17"/>
                    <a:pt x="16" y="18"/>
                  </a:cubicBezTo>
                  <a:cubicBezTo>
                    <a:pt x="15" y="20"/>
                    <a:pt x="16" y="21"/>
                    <a:pt x="18" y="22"/>
                  </a:cubicBezTo>
                  <a:cubicBezTo>
                    <a:pt x="19" y="23"/>
                    <a:pt x="20" y="23"/>
                    <a:pt x="21" y="24"/>
                  </a:cubicBezTo>
                  <a:cubicBezTo>
                    <a:pt x="21" y="24"/>
                    <a:pt x="22" y="24"/>
                    <a:pt x="22" y="24"/>
                  </a:cubicBezTo>
                  <a:cubicBezTo>
                    <a:pt x="23" y="23"/>
                    <a:pt x="24" y="23"/>
                    <a:pt x="24" y="23"/>
                  </a:cubicBezTo>
                  <a:cubicBezTo>
                    <a:pt x="26" y="23"/>
                    <a:pt x="27" y="24"/>
                    <a:pt x="29" y="25"/>
                  </a:cubicBezTo>
                  <a:cubicBezTo>
                    <a:pt x="30" y="26"/>
                    <a:pt x="32" y="26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6" y="25"/>
                    <a:pt x="38" y="25"/>
                    <a:pt x="40" y="25"/>
                  </a:cubicBezTo>
                  <a:cubicBezTo>
                    <a:pt x="40" y="24"/>
                    <a:pt x="41" y="25"/>
                    <a:pt x="41" y="26"/>
                  </a:cubicBezTo>
                  <a:cubicBezTo>
                    <a:pt x="41" y="26"/>
                    <a:pt x="41" y="27"/>
                    <a:pt x="40" y="27"/>
                  </a:cubicBezTo>
                  <a:cubicBezTo>
                    <a:pt x="39" y="27"/>
                    <a:pt x="39" y="27"/>
                    <a:pt x="38" y="27"/>
                  </a:cubicBezTo>
                  <a:cubicBezTo>
                    <a:pt x="37" y="26"/>
                    <a:pt x="36" y="26"/>
                    <a:pt x="35" y="27"/>
                  </a:cubicBezTo>
                  <a:cubicBezTo>
                    <a:pt x="33" y="28"/>
                    <a:pt x="31" y="27"/>
                    <a:pt x="29" y="27"/>
                  </a:cubicBezTo>
                  <a:cubicBezTo>
                    <a:pt x="28" y="27"/>
                    <a:pt x="27" y="26"/>
                    <a:pt x="27" y="26"/>
                  </a:cubicBezTo>
                  <a:cubicBezTo>
                    <a:pt x="26" y="26"/>
                    <a:pt x="25" y="26"/>
                    <a:pt x="24" y="26"/>
                  </a:cubicBezTo>
                  <a:cubicBezTo>
                    <a:pt x="20" y="26"/>
                    <a:pt x="17" y="25"/>
                    <a:pt x="14" y="23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1" y="20"/>
                    <a:pt x="9" y="18"/>
                    <a:pt x="8" y="16"/>
                  </a:cubicBezTo>
                  <a:cubicBezTo>
                    <a:pt x="6" y="13"/>
                    <a:pt x="4" y="10"/>
                    <a:pt x="1" y="7"/>
                  </a:cubicBezTo>
                  <a:cubicBezTo>
                    <a:pt x="1" y="7"/>
                    <a:pt x="1" y="7"/>
                    <a:pt x="1" y="6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6"/>
                    <a:pt x="5" y="7"/>
                    <a:pt x="6" y="8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9"/>
                    <a:pt x="9" y="9"/>
                    <a:pt x="9" y="8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8" y="4"/>
                    <a:pt x="7" y="3"/>
                    <a:pt x="6" y="2"/>
                  </a:cubicBezTo>
                  <a:cubicBezTo>
                    <a:pt x="6" y="2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1" y="4"/>
                    <a:pt x="12" y="5"/>
                    <a:pt x="13" y="7"/>
                  </a:cubicBezTo>
                  <a:cubicBezTo>
                    <a:pt x="13" y="8"/>
                    <a:pt x="14" y="9"/>
                    <a:pt x="15" y="11"/>
                  </a:cubicBezTo>
                  <a:cubicBezTo>
                    <a:pt x="15" y="11"/>
                    <a:pt x="15" y="12"/>
                    <a:pt x="15" y="13"/>
                  </a:cubicBezTo>
                  <a:cubicBezTo>
                    <a:pt x="14" y="13"/>
                    <a:pt x="13" y="13"/>
                    <a:pt x="13" y="12"/>
                  </a:cubicBezTo>
                  <a:cubicBezTo>
                    <a:pt x="12" y="13"/>
                    <a:pt x="12" y="14"/>
                    <a:pt x="13" y="15"/>
                  </a:cubicBezTo>
                  <a:cubicBezTo>
                    <a:pt x="14" y="15"/>
                    <a:pt x="14" y="16"/>
                    <a:pt x="1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9374799" y="3505377"/>
              <a:ext cx="402015" cy="381915"/>
            </a:xfrm>
            <a:custGeom>
              <a:avLst/>
              <a:gdLst>
                <a:gd name="T0" fmla="*/ 18 w 25"/>
                <a:gd name="T1" fmla="*/ 5 h 24"/>
                <a:gd name="T2" fmla="*/ 19 w 25"/>
                <a:gd name="T3" fmla="*/ 8 h 24"/>
                <a:gd name="T4" fmla="*/ 19 w 25"/>
                <a:gd name="T5" fmla="*/ 10 h 24"/>
                <a:gd name="T6" fmla="*/ 18 w 25"/>
                <a:gd name="T7" fmla="*/ 16 h 24"/>
                <a:gd name="T8" fmla="*/ 17 w 25"/>
                <a:gd name="T9" fmla="*/ 18 h 24"/>
                <a:gd name="T10" fmla="*/ 17 w 25"/>
                <a:gd name="T11" fmla="*/ 19 h 24"/>
                <a:gd name="T12" fmla="*/ 16 w 25"/>
                <a:gd name="T13" fmla="*/ 21 h 24"/>
                <a:gd name="T14" fmla="*/ 15 w 25"/>
                <a:gd name="T15" fmla="*/ 22 h 24"/>
                <a:gd name="T16" fmla="*/ 14 w 25"/>
                <a:gd name="T17" fmla="*/ 21 h 24"/>
                <a:gd name="T18" fmla="*/ 14 w 25"/>
                <a:gd name="T19" fmla="*/ 20 h 24"/>
                <a:gd name="T20" fmla="*/ 14 w 25"/>
                <a:gd name="T21" fmla="*/ 18 h 24"/>
                <a:gd name="T22" fmla="*/ 13 w 25"/>
                <a:gd name="T23" fmla="*/ 18 h 24"/>
                <a:gd name="T24" fmla="*/ 9 w 25"/>
                <a:gd name="T25" fmla="*/ 20 h 24"/>
                <a:gd name="T26" fmla="*/ 8 w 25"/>
                <a:gd name="T27" fmla="*/ 20 h 24"/>
                <a:gd name="T28" fmla="*/ 6 w 25"/>
                <a:gd name="T29" fmla="*/ 21 h 24"/>
                <a:gd name="T30" fmla="*/ 4 w 25"/>
                <a:gd name="T31" fmla="*/ 21 h 24"/>
                <a:gd name="T32" fmla="*/ 2 w 25"/>
                <a:gd name="T33" fmla="*/ 24 h 24"/>
                <a:gd name="T34" fmla="*/ 1 w 25"/>
                <a:gd name="T35" fmla="*/ 23 h 24"/>
                <a:gd name="T36" fmla="*/ 0 w 25"/>
                <a:gd name="T37" fmla="*/ 22 h 24"/>
                <a:gd name="T38" fmla="*/ 1 w 25"/>
                <a:gd name="T39" fmla="*/ 20 h 24"/>
                <a:gd name="T40" fmla="*/ 3 w 25"/>
                <a:gd name="T41" fmla="*/ 18 h 24"/>
                <a:gd name="T42" fmla="*/ 9 w 25"/>
                <a:gd name="T43" fmla="*/ 16 h 24"/>
                <a:gd name="T44" fmla="*/ 10 w 25"/>
                <a:gd name="T45" fmla="*/ 14 h 24"/>
                <a:gd name="T46" fmla="*/ 10 w 25"/>
                <a:gd name="T47" fmla="*/ 14 h 24"/>
                <a:gd name="T48" fmla="*/ 13 w 25"/>
                <a:gd name="T49" fmla="*/ 13 h 24"/>
                <a:gd name="T50" fmla="*/ 16 w 25"/>
                <a:gd name="T51" fmla="*/ 7 h 24"/>
                <a:gd name="T52" fmla="*/ 15 w 25"/>
                <a:gd name="T53" fmla="*/ 5 h 24"/>
                <a:gd name="T54" fmla="*/ 16 w 25"/>
                <a:gd name="T55" fmla="*/ 4 h 24"/>
                <a:gd name="T56" fmla="*/ 17 w 25"/>
                <a:gd name="T57" fmla="*/ 3 h 24"/>
                <a:gd name="T58" fmla="*/ 17 w 25"/>
                <a:gd name="T59" fmla="*/ 3 h 24"/>
                <a:gd name="T60" fmla="*/ 18 w 25"/>
                <a:gd name="T61" fmla="*/ 3 h 24"/>
                <a:gd name="T62" fmla="*/ 17 w 25"/>
                <a:gd name="T63" fmla="*/ 1 h 24"/>
                <a:gd name="T64" fmla="*/ 19 w 25"/>
                <a:gd name="T65" fmla="*/ 0 h 24"/>
                <a:gd name="T66" fmla="*/ 21 w 25"/>
                <a:gd name="T67" fmla="*/ 0 h 24"/>
                <a:gd name="T68" fmla="*/ 23 w 25"/>
                <a:gd name="T69" fmla="*/ 1 h 24"/>
                <a:gd name="T70" fmla="*/ 25 w 25"/>
                <a:gd name="T71" fmla="*/ 2 h 24"/>
                <a:gd name="T72" fmla="*/ 24 w 25"/>
                <a:gd name="T73" fmla="*/ 3 h 24"/>
                <a:gd name="T74" fmla="*/ 24 w 25"/>
                <a:gd name="T75" fmla="*/ 3 h 24"/>
                <a:gd name="T76" fmla="*/ 19 w 25"/>
                <a:gd name="T77" fmla="*/ 5 h 24"/>
                <a:gd name="T78" fmla="*/ 18 w 25"/>
                <a:gd name="T7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" h="24">
                  <a:moveTo>
                    <a:pt x="18" y="5"/>
                  </a:moveTo>
                  <a:cubicBezTo>
                    <a:pt x="18" y="6"/>
                    <a:pt x="19" y="7"/>
                    <a:pt x="19" y="8"/>
                  </a:cubicBezTo>
                  <a:cubicBezTo>
                    <a:pt x="19" y="9"/>
                    <a:pt x="20" y="10"/>
                    <a:pt x="19" y="10"/>
                  </a:cubicBezTo>
                  <a:cubicBezTo>
                    <a:pt x="18" y="12"/>
                    <a:pt x="18" y="14"/>
                    <a:pt x="18" y="16"/>
                  </a:cubicBezTo>
                  <a:cubicBezTo>
                    <a:pt x="18" y="17"/>
                    <a:pt x="17" y="17"/>
                    <a:pt x="17" y="18"/>
                  </a:cubicBezTo>
                  <a:cubicBezTo>
                    <a:pt x="17" y="18"/>
                    <a:pt x="17" y="18"/>
                    <a:pt x="17" y="19"/>
                  </a:cubicBezTo>
                  <a:cubicBezTo>
                    <a:pt x="16" y="19"/>
                    <a:pt x="16" y="20"/>
                    <a:pt x="16" y="21"/>
                  </a:cubicBezTo>
                  <a:cubicBezTo>
                    <a:pt x="16" y="21"/>
                    <a:pt x="16" y="22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9"/>
                    <a:pt x="14" y="19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9"/>
                    <a:pt x="10" y="20"/>
                    <a:pt x="9" y="20"/>
                  </a:cubicBezTo>
                  <a:cubicBezTo>
                    <a:pt x="9" y="20"/>
                    <a:pt x="9" y="20"/>
                    <a:pt x="8" y="20"/>
                  </a:cubicBezTo>
                  <a:cubicBezTo>
                    <a:pt x="8" y="21"/>
                    <a:pt x="7" y="21"/>
                    <a:pt x="6" y="21"/>
                  </a:cubicBezTo>
                  <a:cubicBezTo>
                    <a:pt x="5" y="21"/>
                    <a:pt x="5" y="21"/>
                    <a:pt x="4" y="21"/>
                  </a:cubicBezTo>
                  <a:cubicBezTo>
                    <a:pt x="3" y="22"/>
                    <a:pt x="4" y="24"/>
                    <a:pt x="2" y="24"/>
                  </a:cubicBezTo>
                  <a:cubicBezTo>
                    <a:pt x="2" y="24"/>
                    <a:pt x="2" y="24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0" y="21"/>
                    <a:pt x="0" y="20"/>
                    <a:pt x="1" y="20"/>
                  </a:cubicBezTo>
                  <a:cubicBezTo>
                    <a:pt x="1" y="19"/>
                    <a:pt x="2" y="18"/>
                    <a:pt x="3" y="18"/>
                  </a:cubicBezTo>
                  <a:cubicBezTo>
                    <a:pt x="5" y="17"/>
                    <a:pt x="7" y="16"/>
                    <a:pt x="9" y="16"/>
                  </a:cubicBezTo>
                  <a:cubicBezTo>
                    <a:pt x="10" y="16"/>
                    <a:pt x="10" y="15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2"/>
                    <a:pt x="11" y="12"/>
                    <a:pt x="13" y="13"/>
                  </a:cubicBezTo>
                  <a:cubicBezTo>
                    <a:pt x="15" y="12"/>
                    <a:pt x="16" y="10"/>
                    <a:pt x="16" y="7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15" y="5"/>
                    <a:pt x="16" y="4"/>
                    <a:pt x="16" y="4"/>
                  </a:cubicBezTo>
                  <a:cubicBezTo>
                    <a:pt x="16" y="3"/>
                    <a:pt x="16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22" y="1"/>
                    <a:pt x="23" y="1"/>
                    <a:pt x="23" y="1"/>
                  </a:cubicBezTo>
                  <a:cubicBezTo>
                    <a:pt x="24" y="1"/>
                    <a:pt x="24" y="1"/>
                    <a:pt x="25" y="2"/>
                  </a:cubicBezTo>
                  <a:cubicBezTo>
                    <a:pt x="25" y="2"/>
                    <a:pt x="25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4"/>
                    <a:pt x="21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8885680" y="4483614"/>
              <a:ext cx="254610" cy="268010"/>
            </a:xfrm>
            <a:custGeom>
              <a:avLst/>
              <a:gdLst>
                <a:gd name="T0" fmla="*/ 16 w 16"/>
                <a:gd name="T1" fmla="*/ 9 h 17"/>
                <a:gd name="T2" fmla="*/ 13 w 16"/>
                <a:gd name="T3" fmla="*/ 11 h 17"/>
                <a:gd name="T4" fmla="*/ 12 w 16"/>
                <a:gd name="T5" fmla="*/ 15 h 17"/>
                <a:gd name="T6" fmla="*/ 11 w 16"/>
                <a:gd name="T7" fmla="*/ 17 h 17"/>
                <a:gd name="T8" fmla="*/ 8 w 16"/>
                <a:gd name="T9" fmla="*/ 15 h 17"/>
                <a:gd name="T10" fmla="*/ 7 w 16"/>
                <a:gd name="T11" fmla="*/ 15 h 17"/>
                <a:gd name="T12" fmla="*/ 5 w 16"/>
                <a:gd name="T13" fmla="*/ 15 h 17"/>
                <a:gd name="T14" fmla="*/ 2 w 16"/>
                <a:gd name="T15" fmla="*/ 14 h 17"/>
                <a:gd name="T16" fmla="*/ 1 w 16"/>
                <a:gd name="T17" fmla="*/ 12 h 17"/>
                <a:gd name="T18" fmla="*/ 1 w 16"/>
                <a:gd name="T19" fmla="*/ 10 h 17"/>
                <a:gd name="T20" fmla="*/ 2 w 16"/>
                <a:gd name="T21" fmla="*/ 7 h 17"/>
                <a:gd name="T22" fmla="*/ 5 w 16"/>
                <a:gd name="T23" fmla="*/ 6 h 17"/>
                <a:gd name="T24" fmla="*/ 7 w 16"/>
                <a:gd name="T25" fmla="*/ 5 h 17"/>
                <a:gd name="T26" fmla="*/ 9 w 16"/>
                <a:gd name="T27" fmla="*/ 3 h 17"/>
                <a:gd name="T28" fmla="*/ 12 w 16"/>
                <a:gd name="T29" fmla="*/ 1 h 17"/>
                <a:gd name="T30" fmla="*/ 13 w 16"/>
                <a:gd name="T31" fmla="*/ 0 h 17"/>
                <a:gd name="T32" fmla="*/ 15 w 16"/>
                <a:gd name="T33" fmla="*/ 2 h 17"/>
                <a:gd name="T34" fmla="*/ 15 w 16"/>
                <a:gd name="T35" fmla="*/ 4 h 17"/>
                <a:gd name="T36" fmla="*/ 15 w 16"/>
                <a:gd name="T37" fmla="*/ 6 h 17"/>
                <a:gd name="T38" fmla="*/ 16 w 16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4"/>
                    <a:pt x="12" y="15"/>
                  </a:cubicBezTo>
                  <a:cubicBezTo>
                    <a:pt x="12" y="16"/>
                    <a:pt x="12" y="17"/>
                    <a:pt x="11" y="17"/>
                  </a:cubicBezTo>
                  <a:cubicBezTo>
                    <a:pt x="10" y="17"/>
                    <a:pt x="8" y="17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ubicBezTo>
                    <a:pt x="7" y="15"/>
                    <a:pt x="6" y="15"/>
                    <a:pt x="5" y="15"/>
                  </a:cubicBezTo>
                  <a:cubicBezTo>
                    <a:pt x="4" y="16"/>
                    <a:pt x="3" y="16"/>
                    <a:pt x="2" y="14"/>
                  </a:cubicBezTo>
                  <a:cubicBezTo>
                    <a:pt x="2" y="14"/>
                    <a:pt x="2" y="13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0" y="9"/>
                    <a:pt x="1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6" y="6"/>
                    <a:pt x="6" y="5"/>
                    <a:pt x="7" y="5"/>
                  </a:cubicBezTo>
                  <a:cubicBezTo>
                    <a:pt x="8" y="4"/>
                    <a:pt x="9" y="4"/>
                    <a:pt x="9" y="3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4" y="1"/>
                    <a:pt x="14" y="1"/>
                    <a:pt x="15" y="2"/>
                  </a:cubicBezTo>
                  <a:cubicBezTo>
                    <a:pt x="16" y="3"/>
                    <a:pt x="16" y="3"/>
                    <a:pt x="15" y="4"/>
                  </a:cubicBezTo>
                  <a:cubicBezTo>
                    <a:pt x="15" y="5"/>
                    <a:pt x="14" y="5"/>
                    <a:pt x="15" y="6"/>
                  </a:cubicBezTo>
                  <a:cubicBezTo>
                    <a:pt x="15" y="7"/>
                    <a:pt x="15" y="8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7324520" y="4979433"/>
              <a:ext cx="160806" cy="314912"/>
            </a:xfrm>
            <a:custGeom>
              <a:avLst/>
              <a:gdLst>
                <a:gd name="T0" fmla="*/ 3 w 10"/>
                <a:gd name="T1" fmla="*/ 8 h 20"/>
                <a:gd name="T2" fmla="*/ 2 w 10"/>
                <a:gd name="T3" fmla="*/ 5 h 20"/>
                <a:gd name="T4" fmla="*/ 5 w 10"/>
                <a:gd name="T5" fmla="*/ 3 h 20"/>
                <a:gd name="T6" fmla="*/ 6 w 10"/>
                <a:gd name="T7" fmla="*/ 2 h 20"/>
                <a:gd name="T8" fmla="*/ 8 w 10"/>
                <a:gd name="T9" fmla="*/ 1 h 20"/>
                <a:gd name="T10" fmla="*/ 10 w 10"/>
                <a:gd name="T11" fmla="*/ 2 h 20"/>
                <a:gd name="T12" fmla="*/ 10 w 10"/>
                <a:gd name="T13" fmla="*/ 5 h 20"/>
                <a:gd name="T14" fmla="*/ 10 w 10"/>
                <a:gd name="T15" fmla="*/ 7 h 20"/>
                <a:gd name="T16" fmla="*/ 9 w 10"/>
                <a:gd name="T17" fmla="*/ 13 h 20"/>
                <a:gd name="T18" fmla="*/ 7 w 10"/>
                <a:gd name="T19" fmla="*/ 16 h 20"/>
                <a:gd name="T20" fmla="*/ 5 w 10"/>
                <a:gd name="T21" fmla="*/ 19 h 20"/>
                <a:gd name="T22" fmla="*/ 2 w 10"/>
                <a:gd name="T23" fmla="*/ 17 h 20"/>
                <a:gd name="T24" fmla="*/ 1 w 10"/>
                <a:gd name="T25" fmla="*/ 17 h 20"/>
                <a:gd name="T26" fmla="*/ 1 w 10"/>
                <a:gd name="T27" fmla="*/ 13 h 20"/>
                <a:gd name="T28" fmla="*/ 1 w 10"/>
                <a:gd name="T29" fmla="*/ 11 h 20"/>
                <a:gd name="T30" fmla="*/ 3 w 10"/>
                <a:gd name="T31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20">
                  <a:moveTo>
                    <a:pt x="3" y="8"/>
                  </a:moveTo>
                  <a:cubicBezTo>
                    <a:pt x="2" y="7"/>
                    <a:pt x="1" y="6"/>
                    <a:pt x="2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5" y="3"/>
                    <a:pt x="5" y="3"/>
                    <a:pt x="6" y="2"/>
                  </a:cubicBezTo>
                  <a:cubicBezTo>
                    <a:pt x="6" y="2"/>
                    <a:pt x="7" y="1"/>
                    <a:pt x="8" y="1"/>
                  </a:cubicBezTo>
                  <a:cubicBezTo>
                    <a:pt x="9" y="0"/>
                    <a:pt x="10" y="0"/>
                    <a:pt x="10" y="2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0" y="6"/>
                    <a:pt x="10" y="6"/>
                    <a:pt x="10" y="7"/>
                  </a:cubicBezTo>
                  <a:cubicBezTo>
                    <a:pt x="10" y="9"/>
                    <a:pt x="10" y="11"/>
                    <a:pt x="9" y="13"/>
                  </a:cubicBezTo>
                  <a:cubicBezTo>
                    <a:pt x="8" y="14"/>
                    <a:pt x="8" y="15"/>
                    <a:pt x="7" y="16"/>
                  </a:cubicBezTo>
                  <a:cubicBezTo>
                    <a:pt x="7" y="17"/>
                    <a:pt x="6" y="18"/>
                    <a:pt x="5" y="19"/>
                  </a:cubicBezTo>
                  <a:cubicBezTo>
                    <a:pt x="3" y="20"/>
                    <a:pt x="2" y="19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2" y="15"/>
                    <a:pt x="1" y="14"/>
                    <a:pt x="1" y="13"/>
                  </a:cubicBezTo>
                  <a:cubicBezTo>
                    <a:pt x="0" y="12"/>
                    <a:pt x="1" y="11"/>
                    <a:pt x="1" y="11"/>
                  </a:cubicBezTo>
                  <a:cubicBezTo>
                    <a:pt x="2" y="10"/>
                    <a:pt x="2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6560691" y="2145224"/>
              <a:ext cx="348413" cy="194307"/>
            </a:xfrm>
            <a:custGeom>
              <a:avLst/>
              <a:gdLst>
                <a:gd name="T0" fmla="*/ 8 w 22"/>
                <a:gd name="T1" fmla="*/ 2 h 12"/>
                <a:gd name="T2" fmla="*/ 9 w 22"/>
                <a:gd name="T3" fmla="*/ 1 h 12"/>
                <a:gd name="T4" fmla="*/ 13 w 22"/>
                <a:gd name="T5" fmla="*/ 3 h 12"/>
                <a:gd name="T6" fmla="*/ 17 w 22"/>
                <a:gd name="T7" fmla="*/ 5 h 12"/>
                <a:gd name="T8" fmla="*/ 19 w 22"/>
                <a:gd name="T9" fmla="*/ 6 h 12"/>
                <a:gd name="T10" fmla="*/ 22 w 22"/>
                <a:gd name="T11" fmla="*/ 7 h 12"/>
                <a:gd name="T12" fmla="*/ 16 w 22"/>
                <a:gd name="T13" fmla="*/ 8 h 12"/>
                <a:gd name="T14" fmla="*/ 16 w 22"/>
                <a:gd name="T15" fmla="*/ 7 h 12"/>
                <a:gd name="T16" fmla="*/ 15 w 22"/>
                <a:gd name="T17" fmla="*/ 6 h 12"/>
                <a:gd name="T18" fmla="*/ 13 w 22"/>
                <a:gd name="T19" fmla="*/ 6 h 12"/>
                <a:gd name="T20" fmla="*/ 11 w 22"/>
                <a:gd name="T21" fmla="*/ 10 h 12"/>
                <a:gd name="T22" fmla="*/ 8 w 22"/>
                <a:gd name="T23" fmla="*/ 11 h 12"/>
                <a:gd name="T24" fmla="*/ 7 w 22"/>
                <a:gd name="T25" fmla="*/ 11 h 12"/>
                <a:gd name="T26" fmla="*/ 1 w 22"/>
                <a:gd name="T27" fmla="*/ 4 h 12"/>
                <a:gd name="T28" fmla="*/ 3 w 22"/>
                <a:gd name="T29" fmla="*/ 1 h 12"/>
                <a:gd name="T30" fmla="*/ 8 w 22"/>
                <a:gd name="T3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2">
                  <a:moveTo>
                    <a:pt x="8" y="2"/>
                  </a:moveTo>
                  <a:cubicBezTo>
                    <a:pt x="8" y="1"/>
                    <a:pt x="9" y="1"/>
                    <a:pt x="9" y="1"/>
                  </a:cubicBezTo>
                  <a:cubicBezTo>
                    <a:pt x="10" y="1"/>
                    <a:pt x="12" y="1"/>
                    <a:pt x="13" y="3"/>
                  </a:cubicBezTo>
                  <a:cubicBezTo>
                    <a:pt x="14" y="3"/>
                    <a:pt x="16" y="4"/>
                    <a:pt x="17" y="5"/>
                  </a:cubicBezTo>
                  <a:cubicBezTo>
                    <a:pt x="18" y="5"/>
                    <a:pt x="19" y="6"/>
                    <a:pt x="19" y="6"/>
                  </a:cubicBezTo>
                  <a:cubicBezTo>
                    <a:pt x="20" y="6"/>
                    <a:pt x="21" y="7"/>
                    <a:pt x="22" y="7"/>
                  </a:cubicBezTo>
                  <a:cubicBezTo>
                    <a:pt x="20" y="10"/>
                    <a:pt x="18" y="9"/>
                    <a:pt x="16" y="8"/>
                  </a:cubicBezTo>
                  <a:cubicBezTo>
                    <a:pt x="16" y="8"/>
                    <a:pt x="15" y="8"/>
                    <a:pt x="16" y="7"/>
                  </a:cubicBezTo>
                  <a:cubicBezTo>
                    <a:pt x="16" y="6"/>
                    <a:pt x="15" y="6"/>
                    <a:pt x="15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7"/>
                    <a:pt x="12" y="9"/>
                    <a:pt x="11" y="10"/>
                  </a:cubicBezTo>
                  <a:cubicBezTo>
                    <a:pt x="11" y="11"/>
                    <a:pt x="10" y="12"/>
                    <a:pt x="8" y="11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5" y="9"/>
                    <a:pt x="2" y="7"/>
                    <a:pt x="1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0"/>
                    <a:pt x="6" y="1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6158675" y="3056459"/>
              <a:ext cx="194307" cy="288111"/>
            </a:xfrm>
            <a:custGeom>
              <a:avLst/>
              <a:gdLst>
                <a:gd name="T0" fmla="*/ 3 w 12"/>
                <a:gd name="T1" fmla="*/ 15 h 18"/>
                <a:gd name="T2" fmla="*/ 2 w 12"/>
                <a:gd name="T3" fmla="*/ 15 h 18"/>
                <a:gd name="T4" fmla="*/ 2 w 12"/>
                <a:gd name="T5" fmla="*/ 13 h 18"/>
                <a:gd name="T6" fmla="*/ 5 w 12"/>
                <a:gd name="T7" fmla="*/ 11 h 18"/>
                <a:gd name="T8" fmla="*/ 4 w 12"/>
                <a:gd name="T9" fmla="*/ 10 h 18"/>
                <a:gd name="T10" fmla="*/ 3 w 12"/>
                <a:gd name="T11" fmla="*/ 10 h 18"/>
                <a:gd name="T12" fmla="*/ 2 w 12"/>
                <a:gd name="T13" fmla="*/ 10 h 18"/>
                <a:gd name="T14" fmla="*/ 2 w 12"/>
                <a:gd name="T15" fmla="*/ 8 h 18"/>
                <a:gd name="T16" fmla="*/ 0 w 12"/>
                <a:gd name="T17" fmla="*/ 5 h 18"/>
                <a:gd name="T18" fmla="*/ 1 w 12"/>
                <a:gd name="T19" fmla="*/ 1 h 18"/>
                <a:gd name="T20" fmla="*/ 3 w 12"/>
                <a:gd name="T21" fmla="*/ 0 h 18"/>
                <a:gd name="T22" fmla="*/ 5 w 12"/>
                <a:gd name="T23" fmla="*/ 0 h 18"/>
                <a:gd name="T24" fmla="*/ 5 w 12"/>
                <a:gd name="T25" fmla="*/ 2 h 18"/>
                <a:gd name="T26" fmla="*/ 7 w 12"/>
                <a:gd name="T27" fmla="*/ 3 h 18"/>
                <a:gd name="T28" fmla="*/ 5 w 12"/>
                <a:gd name="T29" fmla="*/ 5 h 18"/>
                <a:gd name="T30" fmla="*/ 7 w 12"/>
                <a:gd name="T31" fmla="*/ 7 h 18"/>
                <a:gd name="T32" fmla="*/ 9 w 12"/>
                <a:gd name="T33" fmla="*/ 10 h 18"/>
                <a:gd name="T34" fmla="*/ 9 w 12"/>
                <a:gd name="T35" fmla="*/ 10 h 18"/>
                <a:gd name="T36" fmla="*/ 12 w 12"/>
                <a:gd name="T37" fmla="*/ 12 h 18"/>
                <a:gd name="T38" fmla="*/ 12 w 12"/>
                <a:gd name="T39" fmla="*/ 14 h 18"/>
                <a:gd name="T40" fmla="*/ 11 w 12"/>
                <a:gd name="T41" fmla="*/ 16 h 18"/>
                <a:gd name="T42" fmla="*/ 9 w 12"/>
                <a:gd name="T43" fmla="*/ 17 h 18"/>
                <a:gd name="T44" fmla="*/ 3 w 12"/>
                <a:gd name="T45" fmla="*/ 18 h 18"/>
                <a:gd name="T46" fmla="*/ 2 w 12"/>
                <a:gd name="T47" fmla="*/ 18 h 18"/>
                <a:gd name="T48" fmla="*/ 1 w 12"/>
                <a:gd name="T49" fmla="*/ 18 h 18"/>
                <a:gd name="T50" fmla="*/ 1 w 12"/>
                <a:gd name="T51" fmla="*/ 17 h 18"/>
                <a:gd name="T52" fmla="*/ 3 w 12"/>
                <a:gd name="T53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" h="18">
                  <a:moveTo>
                    <a:pt x="3" y="15"/>
                  </a:moveTo>
                  <a:cubicBezTo>
                    <a:pt x="3" y="15"/>
                    <a:pt x="2" y="15"/>
                    <a:pt x="2" y="15"/>
                  </a:cubicBezTo>
                  <a:cubicBezTo>
                    <a:pt x="1" y="14"/>
                    <a:pt x="1" y="13"/>
                    <a:pt x="2" y="13"/>
                  </a:cubicBezTo>
                  <a:cubicBezTo>
                    <a:pt x="2" y="11"/>
                    <a:pt x="3" y="11"/>
                    <a:pt x="5" y="11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3" y="11"/>
                    <a:pt x="2" y="11"/>
                    <a:pt x="2" y="10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0" y="7"/>
                    <a:pt x="0" y="7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6" y="3"/>
                    <a:pt x="7" y="3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8" y="8"/>
                    <a:pt x="8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2"/>
                    <a:pt x="12" y="12"/>
                  </a:cubicBezTo>
                  <a:cubicBezTo>
                    <a:pt x="12" y="13"/>
                    <a:pt x="12" y="14"/>
                    <a:pt x="12" y="14"/>
                  </a:cubicBezTo>
                  <a:cubicBezTo>
                    <a:pt x="12" y="15"/>
                    <a:pt x="11" y="15"/>
                    <a:pt x="11" y="16"/>
                  </a:cubicBezTo>
                  <a:cubicBezTo>
                    <a:pt x="10" y="16"/>
                    <a:pt x="10" y="17"/>
                    <a:pt x="9" y="17"/>
                  </a:cubicBezTo>
                  <a:cubicBezTo>
                    <a:pt x="7" y="17"/>
                    <a:pt x="5" y="18"/>
                    <a:pt x="3" y="18"/>
                  </a:cubicBezTo>
                  <a:cubicBezTo>
                    <a:pt x="3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cubicBezTo>
                    <a:pt x="1" y="18"/>
                    <a:pt x="1" y="17"/>
                    <a:pt x="1" y="17"/>
                  </a:cubicBezTo>
                  <a:cubicBezTo>
                    <a:pt x="2" y="16"/>
                    <a:pt x="3" y="16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10252533" y="5488653"/>
              <a:ext cx="301512" cy="368514"/>
            </a:xfrm>
            <a:custGeom>
              <a:avLst/>
              <a:gdLst>
                <a:gd name="T0" fmla="*/ 13 w 19"/>
                <a:gd name="T1" fmla="*/ 13 h 23"/>
                <a:gd name="T2" fmla="*/ 11 w 19"/>
                <a:gd name="T3" fmla="*/ 15 h 23"/>
                <a:gd name="T4" fmla="*/ 11 w 19"/>
                <a:gd name="T5" fmla="*/ 16 h 23"/>
                <a:gd name="T6" fmla="*/ 9 w 19"/>
                <a:gd name="T7" fmla="*/ 18 h 23"/>
                <a:gd name="T8" fmla="*/ 7 w 19"/>
                <a:gd name="T9" fmla="*/ 21 h 23"/>
                <a:gd name="T10" fmla="*/ 2 w 19"/>
                <a:gd name="T11" fmla="*/ 23 h 23"/>
                <a:gd name="T12" fmla="*/ 1 w 19"/>
                <a:gd name="T13" fmla="*/ 19 h 23"/>
                <a:gd name="T14" fmla="*/ 4 w 19"/>
                <a:gd name="T15" fmla="*/ 17 h 23"/>
                <a:gd name="T16" fmla="*/ 6 w 19"/>
                <a:gd name="T17" fmla="*/ 15 h 23"/>
                <a:gd name="T18" fmla="*/ 8 w 19"/>
                <a:gd name="T19" fmla="*/ 12 h 23"/>
                <a:gd name="T20" fmla="*/ 10 w 19"/>
                <a:gd name="T21" fmla="*/ 12 h 23"/>
                <a:gd name="T22" fmla="*/ 12 w 19"/>
                <a:gd name="T23" fmla="*/ 12 h 23"/>
                <a:gd name="T24" fmla="*/ 12 w 19"/>
                <a:gd name="T25" fmla="*/ 10 h 23"/>
                <a:gd name="T26" fmla="*/ 12 w 19"/>
                <a:gd name="T27" fmla="*/ 7 h 23"/>
                <a:gd name="T28" fmla="*/ 13 w 19"/>
                <a:gd name="T29" fmla="*/ 6 h 23"/>
                <a:gd name="T30" fmla="*/ 11 w 19"/>
                <a:gd name="T31" fmla="*/ 5 h 23"/>
                <a:gd name="T32" fmla="*/ 10 w 19"/>
                <a:gd name="T33" fmla="*/ 2 h 23"/>
                <a:gd name="T34" fmla="*/ 10 w 19"/>
                <a:gd name="T35" fmla="*/ 1 h 23"/>
                <a:gd name="T36" fmla="*/ 11 w 19"/>
                <a:gd name="T37" fmla="*/ 1 h 23"/>
                <a:gd name="T38" fmla="*/ 14 w 19"/>
                <a:gd name="T39" fmla="*/ 5 h 23"/>
                <a:gd name="T40" fmla="*/ 16 w 19"/>
                <a:gd name="T41" fmla="*/ 6 h 23"/>
                <a:gd name="T42" fmla="*/ 18 w 19"/>
                <a:gd name="T43" fmla="*/ 6 h 23"/>
                <a:gd name="T44" fmla="*/ 18 w 19"/>
                <a:gd name="T45" fmla="*/ 8 h 23"/>
                <a:gd name="T46" fmla="*/ 18 w 19"/>
                <a:gd name="T47" fmla="*/ 8 h 23"/>
                <a:gd name="T48" fmla="*/ 16 w 19"/>
                <a:gd name="T49" fmla="*/ 11 h 23"/>
                <a:gd name="T50" fmla="*/ 13 w 19"/>
                <a:gd name="T51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3">
                  <a:moveTo>
                    <a:pt x="13" y="13"/>
                  </a:moveTo>
                  <a:cubicBezTo>
                    <a:pt x="12" y="14"/>
                    <a:pt x="12" y="14"/>
                    <a:pt x="11" y="15"/>
                  </a:cubicBezTo>
                  <a:cubicBezTo>
                    <a:pt x="11" y="15"/>
                    <a:pt x="11" y="16"/>
                    <a:pt x="11" y="16"/>
                  </a:cubicBezTo>
                  <a:cubicBezTo>
                    <a:pt x="11" y="17"/>
                    <a:pt x="10" y="18"/>
                    <a:pt x="9" y="18"/>
                  </a:cubicBezTo>
                  <a:cubicBezTo>
                    <a:pt x="8" y="19"/>
                    <a:pt x="7" y="20"/>
                    <a:pt x="7" y="21"/>
                  </a:cubicBezTo>
                  <a:cubicBezTo>
                    <a:pt x="5" y="22"/>
                    <a:pt x="4" y="23"/>
                    <a:pt x="2" y="23"/>
                  </a:cubicBezTo>
                  <a:cubicBezTo>
                    <a:pt x="0" y="22"/>
                    <a:pt x="0" y="21"/>
                    <a:pt x="1" y="19"/>
                  </a:cubicBezTo>
                  <a:cubicBezTo>
                    <a:pt x="2" y="18"/>
                    <a:pt x="3" y="18"/>
                    <a:pt x="4" y="17"/>
                  </a:cubicBezTo>
                  <a:cubicBezTo>
                    <a:pt x="5" y="16"/>
                    <a:pt x="5" y="16"/>
                    <a:pt x="6" y="15"/>
                  </a:cubicBezTo>
                  <a:cubicBezTo>
                    <a:pt x="7" y="14"/>
                    <a:pt x="8" y="14"/>
                    <a:pt x="8" y="12"/>
                  </a:cubicBezTo>
                  <a:cubicBezTo>
                    <a:pt x="8" y="11"/>
                    <a:pt x="9" y="11"/>
                    <a:pt x="10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12" y="11"/>
                    <a:pt x="13" y="11"/>
                    <a:pt x="12" y="10"/>
                  </a:cubicBezTo>
                  <a:cubicBezTo>
                    <a:pt x="11" y="9"/>
                    <a:pt x="11" y="9"/>
                    <a:pt x="12" y="7"/>
                  </a:cubicBezTo>
                  <a:cubicBezTo>
                    <a:pt x="12" y="7"/>
                    <a:pt x="12" y="7"/>
                    <a:pt x="13" y="6"/>
                  </a:cubicBezTo>
                  <a:cubicBezTo>
                    <a:pt x="12" y="6"/>
                    <a:pt x="12" y="5"/>
                    <a:pt x="11" y="5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9" y="2"/>
                    <a:pt x="10" y="1"/>
                    <a:pt x="10" y="1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2" y="3"/>
                    <a:pt x="13" y="4"/>
                    <a:pt x="14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7" y="6"/>
                    <a:pt x="17" y="6"/>
                    <a:pt x="18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10"/>
                    <a:pt x="16" y="11"/>
                  </a:cubicBezTo>
                  <a:cubicBezTo>
                    <a:pt x="16" y="12"/>
                    <a:pt x="15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5749960" y="2768348"/>
              <a:ext cx="254610" cy="134005"/>
            </a:xfrm>
            <a:custGeom>
              <a:avLst/>
              <a:gdLst>
                <a:gd name="T0" fmla="*/ 7 w 16"/>
                <a:gd name="T1" fmla="*/ 8 h 8"/>
                <a:gd name="T2" fmla="*/ 5 w 16"/>
                <a:gd name="T3" fmla="*/ 8 h 8"/>
                <a:gd name="T4" fmla="*/ 4 w 16"/>
                <a:gd name="T5" fmla="*/ 8 h 8"/>
                <a:gd name="T6" fmla="*/ 0 w 16"/>
                <a:gd name="T7" fmla="*/ 5 h 8"/>
                <a:gd name="T8" fmla="*/ 0 w 16"/>
                <a:gd name="T9" fmla="*/ 1 h 8"/>
                <a:gd name="T10" fmla="*/ 1 w 16"/>
                <a:gd name="T11" fmla="*/ 0 h 8"/>
                <a:gd name="T12" fmla="*/ 3 w 16"/>
                <a:gd name="T13" fmla="*/ 1 h 8"/>
                <a:gd name="T14" fmla="*/ 5 w 16"/>
                <a:gd name="T15" fmla="*/ 2 h 8"/>
                <a:gd name="T16" fmla="*/ 7 w 16"/>
                <a:gd name="T17" fmla="*/ 1 h 8"/>
                <a:gd name="T18" fmla="*/ 8 w 16"/>
                <a:gd name="T19" fmla="*/ 1 h 8"/>
                <a:gd name="T20" fmla="*/ 10 w 16"/>
                <a:gd name="T21" fmla="*/ 1 h 8"/>
                <a:gd name="T22" fmla="*/ 13 w 16"/>
                <a:gd name="T23" fmla="*/ 1 h 8"/>
                <a:gd name="T24" fmla="*/ 15 w 16"/>
                <a:gd name="T25" fmla="*/ 2 h 8"/>
                <a:gd name="T26" fmla="*/ 15 w 16"/>
                <a:gd name="T27" fmla="*/ 4 h 8"/>
                <a:gd name="T28" fmla="*/ 13 w 16"/>
                <a:gd name="T29" fmla="*/ 6 h 8"/>
                <a:gd name="T30" fmla="*/ 10 w 16"/>
                <a:gd name="T31" fmla="*/ 8 h 8"/>
                <a:gd name="T32" fmla="*/ 7 w 16"/>
                <a:gd name="T33" fmla="*/ 8 h 8"/>
                <a:gd name="T34" fmla="*/ 7 w 16"/>
                <a:gd name="T3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8">
                  <a:moveTo>
                    <a:pt x="7" y="8"/>
                  </a:moveTo>
                  <a:cubicBezTo>
                    <a:pt x="6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2" y="6"/>
                    <a:pt x="0" y="5"/>
                  </a:cubicBezTo>
                  <a:cubicBezTo>
                    <a:pt x="0" y="5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4" y="1"/>
                    <a:pt x="4" y="2"/>
                    <a:pt x="5" y="2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2" y="0"/>
                    <a:pt x="13" y="1"/>
                  </a:cubicBezTo>
                  <a:cubicBezTo>
                    <a:pt x="14" y="1"/>
                    <a:pt x="14" y="1"/>
                    <a:pt x="15" y="2"/>
                  </a:cubicBezTo>
                  <a:cubicBezTo>
                    <a:pt x="16" y="2"/>
                    <a:pt x="16" y="3"/>
                    <a:pt x="15" y="4"/>
                  </a:cubicBezTo>
                  <a:cubicBezTo>
                    <a:pt x="14" y="5"/>
                    <a:pt x="14" y="5"/>
                    <a:pt x="13" y="6"/>
                  </a:cubicBezTo>
                  <a:cubicBezTo>
                    <a:pt x="12" y="6"/>
                    <a:pt x="11" y="7"/>
                    <a:pt x="10" y="8"/>
                  </a:cubicBezTo>
                  <a:cubicBezTo>
                    <a:pt x="9" y="8"/>
                    <a:pt x="8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3344567" y="2419935"/>
              <a:ext cx="241209" cy="160806"/>
            </a:xfrm>
            <a:custGeom>
              <a:avLst/>
              <a:gdLst>
                <a:gd name="T0" fmla="*/ 0 w 15"/>
                <a:gd name="T1" fmla="*/ 8 h 10"/>
                <a:gd name="T2" fmla="*/ 1 w 15"/>
                <a:gd name="T3" fmla="*/ 1 h 10"/>
                <a:gd name="T4" fmla="*/ 2 w 15"/>
                <a:gd name="T5" fmla="*/ 1 h 10"/>
                <a:gd name="T6" fmla="*/ 8 w 15"/>
                <a:gd name="T7" fmla="*/ 1 h 10"/>
                <a:gd name="T8" fmla="*/ 11 w 15"/>
                <a:gd name="T9" fmla="*/ 1 h 10"/>
                <a:gd name="T10" fmla="*/ 15 w 15"/>
                <a:gd name="T11" fmla="*/ 3 h 10"/>
                <a:gd name="T12" fmla="*/ 11 w 15"/>
                <a:gd name="T13" fmla="*/ 5 h 10"/>
                <a:gd name="T14" fmla="*/ 8 w 15"/>
                <a:gd name="T15" fmla="*/ 8 h 10"/>
                <a:gd name="T16" fmla="*/ 6 w 15"/>
                <a:gd name="T17" fmla="*/ 10 h 10"/>
                <a:gd name="T18" fmla="*/ 4 w 15"/>
                <a:gd name="T19" fmla="*/ 10 h 10"/>
                <a:gd name="T20" fmla="*/ 3 w 15"/>
                <a:gd name="T21" fmla="*/ 10 h 10"/>
                <a:gd name="T22" fmla="*/ 0 w 15"/>
                <a:gd name="T2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0">
                  <a:moveTo>
                    <a:pt x="0" y="8"/>
                  </a:moveTo>
                  <a:cubicBezTo>
                    <a:pt x="0" y="6"/>
                    <a:pt x="2" y="4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4" y="1"/>
                    <a:pt x="6" y="0"/>
                    <a:pt x="8" y="1"/>
                  </a:cubicBezTo>
                  <a:cubicBezTo>
                    <a:pt x="9" y="1"/>
                    <a:pt x="10" y="2"/>
                    <a:pt x="11" y="1"/>
                  </a:cubicBezTo>
                  <a:cubicBezTo>
                    <a:pt x="12" y="1"/>
                    <a:pt x="14" y="2"/>
                    <a:pt x="15" y="3"/>
                  </a:cubicBezTo>
                  <a:cubicBezTo>
                    <a:pt x="13" y="4"/>
                    <a:pt x="12" y="5"/>
                    <a:pt x="11" y="5"/>
                  </a:cubicBezTo>
                  <a:cubicBezTo>
                    <a:pt x="9" y="6"/>
                    <a:pt x="8" y="7"/>
                    <a:pt x="8" y="8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0"/>
                    <a:pt x="3" y="10"/>
                    <a:pt x="3" y="10"/>
                  </a:cubicBezTo>
                  <a:cubicBezTo>
                    <a:pt x="2" y="9"/>
                    <a:pt x="1" y="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8470264" y="2064821"/>
              <a:ext cx="221108" cy="160806"/>
            </a:xfrm>
            <a:custGeom>
              <a:avLst/>
              <a:gdLst>
                <a:gd name="T0" fmla="*/ 10 w 14"/>
                <a:gd name="T1" fmla="*/ 3 h 10"/>
                <a:gd name="T2" fmla="*/ 9 w 14"/>
                <a:gd name="T3" fmla="*/ 4 h 10"/>
                <a:gd name="T4" fmla="*/ 12 w 14"/>
                <a:gd name="T5" fmla="*/ 5 h 10"/>
                <a:gd name="T6" fmla="*/ 14 w 14"/>
                <a:gd name="T7" fmla="*/ 6 h 10"/>
                <a:gd name="T8" fmla="*/ 12 w 14"/>
                <a:gd name="T9" fmla="*/ 9 h 10"/>
                <a:gd name="T10" fmla="*/ 9 w 14"/>
                <a:gd name="T11" fmla="*/ 9 h 10"/>
                <a:gd name="T12" fmla="*/ 5 w 14"/>
                <a:gd name="T13" fmla="*/ 8 h 10"/>
                <a:gd name="T14" fmla="*/ 4 w 14"/>
                <a:gd name="T15" fmla="*/ 8 h 10"/>
                <a:gd name="T16" fmla="*/ 1 w 14"/>
                <a:gd name="T17" fmla="*/ 6 h 10"/>
                <a:gd name="T18" fmla="*/ 1 w 14"/>
                <a:gd name="T19" fmla="*/ 3 h 10"/>
                <a:gd name="T20" fmla="*/ 7 w 14"/>
                <a:gd name="T21" fmla="*/ 1 h 10"/>
                <a:gd name="T22" fmla="*/ 10 w 14"/>
                <a:gd name="T2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0">
                  <a:moveTo>
                    <a:pt x="10" y="3"/>
                  </a:moveTo>
                  <a:cubicBezTo>
                    <a:pt x="10" y="3"/>
                    <a:pt x="10" y="4"/>
                    <a:pt x="9" y="4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2" y="5"/>
                    <a:pt x="13" y="5"/>
                    <a:pt x="14" y="6"/>
                  </a:cubicBezTo>
                  <a:cubicBezTo>
                    <a:pt x="14" y="8"/>
                    <a:pt x="13" y="9"/>
                    <a:pt x="12" y="9"/>
                  </a:cubicBezTo>
                  <a:cubicBezTo>
                    <a:pt x="11" y="10"/>
                    <a:pt x="10" y="10"/>
                    <a:pt x="9" y="9"/>
                  </a:cubicBezTo>
                  <a:cubicBezTo>
                    <a:pt x="8" y="9"/>
                    <a:pt x="7" y="8"/>
                    <a:pt x="5" y="8"/>
                  </a:cubicBezTo>
                  <a:cubicBezTo>
                    <a:pt x="5" y="9"/>
                    <a:pt x="5" y="8"/>
                    <a:pt x="4" y="8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3" y="2"/>
                    <a:pt x="5" y="1"/>
                    <a:pt x="7" y="1"/>
                  </a:cubicBezTo>
                  <a:cubicBezTo>
                    <a:pt x="8" y="0"/>
                    <a:pt x="9" y="1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3518774" y="2326131"/>
              <a:ext cx="301512" cy="107204"/>
            </a:xfrm>
            <a:custGeom>
              <a:avLst/>
              <a:gdLst>
                <a:gd name="T0" fmla="*/ 19 w 19"/>
                <a:gd name="T1" fmla="*/ 3 h 7"/>
                <a:gd name="T2" fmla="*/ 18 w 19"/>
                <a:gd name="T3" fmla="*/ 4 h 7"/>
                <a:gd name="T4" fmla="*/ 16 w 19"/>
                <a:gd name="T5" fmla="*/ 5 h 7"/>
                <a:gd name="T6" fmla="*/ 8 w 19"/>
                <a:gd name="T7" fmla="*/ 7 h 7"/>
                <a:gd name="T8" fmla="*/ 5 w 19"/>
                <a:gd name="T9" fmla="*/ 6 h 7"/>
                <a:gd name="T10" fmla="*/ 6 w 19"/>
                <a:gd name="T11" fmla="*/ 5 h 7"/>
                <a:gd name="T12" fmla="*/ 0 w 19"/>
                <a:gd name="T13" fmla="*/ 4 h 7"/>
                <a:gd name="T14" fmla="*/ 2 w 19"/>
                <a:gd name="T15" fmla="*/ 3 h 7"/>
                <a:gd name="T16" fmla="*/ 4 w 19"/>
                <a:gd name="T17" fmla="*/ 1 h 7"/>
                <a:gd name="T18" fmla="*/ 5 w 19"/>
                <a:gd name="T19" fmla="*/ 1 h 7"/>
                <a:gd name="T20" fmla="*/ 7 w 19"/>
                <a:gd name="T21" fmla="*/ 1 h 7"/>
                <a:gd name="T22" fmla="*/ 10 w 19"/>
                <a:gd name="T23" fmla="*/ 3 h 7"/>
                <a:gd name="T24" fmla="*/ 12 w 19"/>
                <a:gd name="T25" fmla="*/ 4 h 7"/>
                <a:gd name="T26" fmla="*/ 13 w 19"/>
                <a:gd name="T27" fmla="*/ 4 h 7"/>
                <a:gd name="T28" fmla="*/ 11 w 19"/>
                <a:gd name="T29" fmla="*/ 1 h 7"/>
                <a:gd name="T30" fmla="*/ 11 w 19"/>
                <a:gd name="T31" fmla="*/ 1 h 7"/>
                <a:gd name="T32" fmla="*/ 13 w 19"/>
                <a:gd name="T33" fmla="*/ 0 h 7"/>
                <a:gd name="T34" fmla="*/ 14 w 19"/>
                <a:gd name="T35" fmla="*/ 0 h 7"/>
                <a:gd name="T36" fmla="*/ 17 w 19"/>
                <a:gd name="T37" fmla="*/ 2 h 7"/>
                <a:gd name="T38" fmla="*/ 19 w 19"/>
                <a:gd name="T3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7">
                  <a:moveTo>
                    <a:pt x="19" y="3"/>
                  </a:moveTo>
                  <a:cubicBezTo>
                    <a:pt x="19" y="3"/>
                    <a:pt x="18" y="4"/>
                    <a:pt x="18" y="4"/>
                  </a:cubicBezTo>
                  <a:cubicBezTo>
                    <a:pt x="18" y="5"/>
                    <a:pt x="17" y="5"/>
                    <a:pt x="16" y="5"/>
                  </a:cubicBezTo>
                  <a:cubicBezTo>
                    <a:pt x="13" y="5"/>
                    <a:pt x="11" y="6"/>
                    <a:pt x="8" y="7"/>
                  </a:cubicBezTo>
                  <a:cubicBezTo>
                    <a:pt x="7" y="7"/>
                    <a:pt x="6" y="7"/>
                    <a:pt x="5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4" y="5"/>
                    <a:pt x="2" y="6"/>
                    <a:pt x="0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8" y="2"/>
                    <a:pt x="9" y="2"/>
                    <a:pt x="10" y="3"/>
                  </a:cubicBezTo>
                  <a:cubicBezTo>
                    <a:pt x="10" y="3"/>
                    <a:pt x="11" y="4"/>
                    <a:pt x="12" y="4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2" y="3"/>
                    <a:pt x="12" y="2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2"/>
                    <a:pt x="15" y="2"/>
                    <a:pt x="17" y="2"/>
                  </a:cubicBezTo>
                  <a:cubicBezTo>
                    <a:pt x="18" y="2"/>
                    <a:pt x="18" y="2"/>
                    <a:pt x="1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9649509" y="3237366"/>
              <a:ext cx="73703" cy="254610"/>
            </a:xfrm>
            <a:custGeom>
              <a:avLst/>
              <a:gdLst>
                <a:gd name="T0" fmla="*/ 4 w 5"/>
                <a:gd name="T1" fmla="*/ 14 h 16"/>
                <a:gd name="T2" fmla="*/ 3 w 5"/>
                <a:gd name="T3" fmla="*/ 14 h 16"/>
                <a:gd name="T4" fmla="*/ 2 w 5"/>
                <a:gd name="T5" fmla="*/ 15 h 16"/>
                <a:gd name="T6" fmla="*/ 1 w 5"/>
                <a:gd name="T7" fmla="*/ 15 h 16"/>
                <a:gd name="T8" fmla="*/ 0 w 5"/>
                <a:gd name="T9" fmla="*/ 11 h 16"/>
                <a:gd name="T10" fmla="*/ 1 w 5"/>
                <a:gd name="T11" fmla="*/ 9 h 16"/>
                <a:gd name="T12" fmla="*/ 1 w 5"/>
                <a:gd name="T13" fmla="*/ 5 h 16"/>
                <a:gd name="T14" fmla="*/ 2 w 5"/>
                <a:gd name="T15" fmla="*/ 1 h 16"/>
                <a:gd name="T16" fmla="*/ 3 w 5"/>
                <a:gd name="T17" fmla="*/ 0 h 16"/>
                <a:gd name="T18" fmla="*/ 4 w 5"/>
                <a:gd name="T19" fmla="*/ 1 h 16"/>
                <a:gd name="T20" fmla="*/ 5 w 5"/>
                <a:gd name="T21" fmla="*/ 4 h 16"/>
                <a:gd name="T22" fmla="*/ 5 w 5"/>
                <a:gd name="T23" fmla="*/ 9 h 16"/>
                <a:gd name="T24" fmla="*/ 5 w 5"/>
                <a:gd name="T25" fmla="*/ 11 h 16"/>
                <a:gd name="T26" fmla="*/ 4 w 5"/>
                <a:gd name="T27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6">
                  <a:moveTo>
                    <a:pt x="4" y="14"/>
                  </a:moveTo>
                  <a:cubicBezTo>
                    <a:pt x="4" y="14"/>
                    <a:pt x="3" y="14"/>
                    <a:pt x="3" y="14"/>
                  </a:cubicBezTo>
                  <a:cubicBezTo>
                    <a:pt x="3" y="15"/>
                    <a:pt x="2" y="15"/>
                    <a:pt x="2" y="15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4"/>
                    <a:pt x="0" y="12"/>
                    <a:pt x="0" y="11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" y="8"/>
                    <a:pt x="1" y="6"/>
                    <a:pt x="1" y="5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3"/>
                    <a:pt x="5" y="4"/>
                  </a:cubicBezTo>
                  <a:cubicBezTo>
                    <a:pt x="5" y="6"/>
                    <a:pt x="5" y="7"/>
                    <a:pt x="5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5" y="12"/>
                    <a:pt x="5" y="13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9549006" y="2339532"/>
              <a:ext cx="207708" cy="80403"/>
            </a:xfrm>
            <a:custGeom>
              <a:avLst/>
              <a:gdLst>
                <a:gd name="T0" fmla="*/ 13 w 13"/>
                <a:gd name="T1" fmla="*/ 3 h 5"/>
                <a:gd name="T2" fmla="*/ 13 w 13"/>
                <a:gd name="T3" fmla="*/ 3 h 5"/>
                <a:gd name="T4" fmla="*/ 8 w 13"/>
                <a:gd name="T5" fmla="*/ 5 h 5"/>
                <a:gd name="T6" fmla="*/ 3 w 13"/>
                <a:gd name="T7" fmla="*/ 5 h 5"/>
                <a:gd name="T8" fmla="*/ 1 w 13"/>
                <a:gd name="T9" fmla="*/ 4 h 5"/>
                <a:gd name="T10" fmla="*/ 2 w 13"/>
                <a:gd name="T11" fmla="*/ 1 h 5"/>
                <a:gd name="T12" fmla="*/ 6 w 13"/>
                <a:gd name="T13" fmla="*/ 1 h 5"/>
                <a:gd name="T14" fmla="*/ 9 w 13"/>
                <a:gd name="T15" fmla="*/ 1 h 5"/>
                <a:gd name="T16" fmla="*/ 11 w 13"/>
                <a:gd name="T17" fmla="*/ 1 h 5"/>
                <a:gd name="T18" fmla="*/ 13 w 13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2" y="5"/>
                    <a:pt x="10" y="5"/>
                    <a:pt x="8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2" y="5"/>
                    <a:pt x="1" y="5"/>
                    <a:pt x="1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1"/>
                    <a:pt x="4" y="1"/>
                    <a:pt x="6" y="1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2" y="2"/>
                    <a:pt x="12" y="2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3887288" y="2453436"/>
              <a:ext cx="154106" cy="127305"/>
            </a:xfrm>
            <a:custGeom>
              <a:avLst/>
              <a:gdLst>
                <a:gd name="T0" fmla="*/ 8 w 10"/>
                <a:gd name="T1" fmla="*/ 3 h 8"/>
                <a:gd name="T2" fmla="*/ 8 w 10"/>
                <a:gd name="T3" fmla="*/ 3 h 8"/>
                <a:gd name="T4" fmla="*/ 10 w 10"/>
                <a:gd name="T5" fmla="*/ 5 h 8"/>
                <a:gd name="T6" fmla="*/ 8 w 10"/>
                <a:gd name="T7" fmla="*/ 6 h 8"/>
                <a:gd name="T8" fmla="*/ 6 w 10"/>
                <a:gd name="T9" fmla="*/ 8 h 8"/>
                <a:gd name="T10" fmla="*/ 4 w 10"/>
                <a:gd name="T11" fmla="*/ 7 h 8"/>
                <a:gd name="T12" fmla="*/ 1 w 10"/>
                <a:gd name="T13" fmla="*/ 5 h 8"/>
                <a:gd name="T14" fmla="*/ 0 w 10"/>
                <a:gd name="T15" fmla="*/ 3 h 8"/>
                <a:gd name="T16" fmla="*/ 2 w 10"/>
                <a:gd name="T17" fmla="*/ 3 h 8"/>
                <a:gd name="T18" fmla="*/ 3 w 10"/>
                <a:gd name="T19" fmla="*/ 4 h 8"/>
                <a:gd name="T20" fmla="*/ 2 w 10"/>
                <a:gd name="T21" fmla="*/ 2 h 8"/>
                <a:gd name="T22" fmla="*/ 2 w 10"/>
                <a:gd name="T23" fmla="*/ 1 h 8"/>
                <a:gd name="T24" fmla="*/ 3 w 10"/>
                <a:gd name="T25" fmla="*/ 1 h 8"/>
                <a:gd name="T26" fmla="*/ 7 w 10"/>
                <a:gd name="T27" fmla="*/ 0 h 8"/>
                <a:gd name="T28" fmla="*/ 8 w 10"/>
                <a:gd name="T29" fmla="*/ 2 h 8"/>
                <a:gd name="T30" fmla="*/ 8 w 10"/>
                <a:gd name="T3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8"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9" y="4"/>
                    <a:pt x="10" y="4"/>
                    <a:pt x="10" y="5"/>
                  </a:cubicBezTo>
                  <a:cubicBezTo>
                    <a:pt x="10" y="5"/>
                    <a:pt x="9" y="6"/>
                    <a:pt x="8" y="6"/>
                  </a:cubicBezTo>
                  <a:cubicBezTo>
                    <a:pt x="8" y="7"/>
                    <a:pt x="7" y="7"/>
                    <a:pt x="6" y="8"/>
                  </a:cubicBezTo>
                  <a:cubicBezTo>
                    <a:pt x="6" y="8"/>
                    <a:pt x="4" y="8"/>
                    <a:pt x="4" y="7"/>
                  </a:cubicBezTo>
                  <a:cubicBezTo>
                    <a:pt x="3" y="6"/>
                    <a:pt x="2" y="5"/>
                    <a:pt x="1" y="5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3" y="3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6748298" y="2118423"/>
              <a:ext cx="207708" cy="80403"/>
            </a:xfrm>
            <a:custGeom>
              <a:avLst/>
              <a:gdLst>
                <a:gd name="T0" fmla="*/ 0 w 13"/>
                <a:gd name="T1" fmla="*/ 2 h 5"/>
                <a:gd name="T2" fmla="*/ 5 w 13"/>
                <a:gd name="T3" fmla="*/ 2 h 5"/>
                <a:gd name="T4" fmla="*/ 9 w 13"/>
                <a:gd name="T5" fmla="*/ 0 h 5"/>
                <a:gd name="T6" fmla="*/ 12 w 13"/>
                <a:gd name="T7" fmla="*/ 1 h 5"/>
                <a:gd name="T8" fmla="*/ 12 w 13"/>
                <a:gd name="T9" fmla="*/ 3 h 5"/>
                <a:gd name="T10" fmla="*/ 10 w 13"/>
                <a:gd name="T11" fmla="*/ 5 h 5"/>
                <a:gd name="T12" fmla="*/ 7 w 13"/>
                <a:gd name="T13" fmla="*/ 5 h 5"/>
                <a:gd name="T14" fmla="*/ 5 w 13"/>
                <a:gd name="T15" fmla="*/ 5 h 5"/>
                <a:gd name="T16" fmla="*/ 0 w 13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">
                  <a:moveTo>
                    <a:pt x="0" y="2"/>
                  </a:moveTo>
                  <a:cubicBezTo>
                    <a:pt x="1" y="0"/>
                    <a:pt x="2" y="0"/>
                    <a:pt x="5" y="2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10" y="1"/>
                    <a:pt x="11" y="1"/>
                    <a:pt x="12" y="1"/>
                  </a:cubicBezTo>
                  <a:cubicBezTo>
                    <a:pt x="13" y="2"/>
                    <a:pt x="13" y="2"/>
                    <a:pt x="12" y="3"/>
                  </a:cubicBezTo>
                  <a:cubicBezTo>
                    <a:pt x="11" y="4"/>
                    <a:pt x="11" y="4"/>
                    <a:pt x="10" y="5"/>
                  </a:cubicBezTo>
                  <a:cubicBezTo>
                    <a:pt x="9" y="5"/>
                    <a:pt x="8" y="5"/>
                    <a:pt x="7" y="5"/>
                  </a:cubicBezTo>
                  <a:cubicBezTo>
                    <a:pt x="6" y="5"/>
                    <a:pt x="6" y="5"/>
                    <a:pt x="5" y="5"/>
                  </a:cubicBezTo>
                  <a:cubicBezTo>
                    <a:pt x="3" y="5"/>
                    <a:pt x="1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9120189" y="4657821"/>
              <a:ext cx="127305" cy="127305"/>
            </a:xfrm>
            <a:custGeom>
              <a:avLst/>
              <a:gdLst>
                <a:gd name="T0" fmla="*/ 7 w 8"/>
                <a:gd name="T1" fmla="*/ 8 h 8"/>
                <a:gd name="T2" fmla="*/ 3 w 8"/>
                <a:gd name="T3" fmla="*/ 7 h 8"/>
                <a:gd name="T4" fmla="*/ 3 w 8"/>
                <a:gd name="T5" fmla="*/ 7 h 8"/>
                <a:gd name="T6" fmla="*/ 2 w 8"/>
                <a:gd name="T7" fmla="*/ 8 h 8"/>
                <a:gd name="T8" fmla="*/ 1 w 8"/>
                <a:gd name="T9" fmla="*/ 7 h 8"/>
                <a:gd name="T10" fmla="*/ 1 w 8"/>
                <a:gd name="T11" fmla="*/ 4 h 8"/>
                <a:gd name="T12" fmla="*/ 1 w 8"/>
                <a:gd name="T13" fmla="*/ 1 h 8"/>
                <a:gd name="T14" fmla="*/ 2 w 8"/>
                <a:gd name="T15" fmla="*/ 0 h 8"/>
                <a:gd name="T16" fmla="*/ 3 w 8"/>
                <a:gd name="T17" fmla="*/ 1 h 8"/>
                <a:gd name="T18" fmla="*/ 6 w 8"/>
                <a:gd name="T19" fmla="*/ 0 h 8"/>
                <a:gd name="T20" fmla="*/ 6 w 8"/>
                <a:gd name="T21" fmla="*/ 3 h 8"/>
                <a:gd name="T22" fmla="*/ 8 w 8"/>
                <a:gd name="T23" fmla="*/ 4 h 8"/>
                <a:gd name="T24" fmla="*/ 7 w 8"/>
                <a:gd name="T2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7" y="8"/>
                  </a:moveTo>
                  <a:cubicBezTo>
                    <a:pt x="5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7"/>
                    <a:pt x="1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5" y="1"/>
                    <a:pt x="6" y="0"/>
                  </a:cubicBezTo>
                  <a:cubicBezTo>
                    <a:pt x="5" y="2"/>
                    <a:pt x="5" y="2"/>
                    <a:pt x="6" y="3"/>
                  </a:cubicBezTo>
                  <a:cubicBezTo>
                    <a:pt x="6" y="4"/>
                    <a:pt x="7" y="4"/>
                    <a:pt x="8" y="4"/>
                  </a:cubicBezTo>
                  <a:cubicBezTo>
                    <a:pt x="8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6064872" y="3170364"/>
              <a:ext cx="127305" cy="147406"/>
            </a:xfrm>
            <a:custGeom>
              <a:avLst/>
              <a:gdLst>
                <a:gd name="T0" fmla="*/ 0 w 8"/>
                <a:gd name="T1" fmla="*/ 3 h 9"/>
                <a:gd name="T2" fmla="*/ 2 w 8"/>
                <a:gd name="T3" fmla="*/ 2 h 9"/>
                <a:gd name="T4" fmla="*/ 4 w 8"/>
                <a:gd name="T5" fmla="*/ 2 h 9"/>
                <a:gd name="T6" fmla="*/ 8 w 8"/>
                <a:gd name="T7" fmla="*/ 3 h 9"/>
                <a:gd name="T8" fmla="*/ 6 w 8"/>
                <a:gd name="T9" fmla="*/ 3 h 9"/>
                <a:gd name="T10" fmla="*/ 6 w 8"/>
                <a:gd name="T11" fmla="*/ 7 h 9"/>
                <a:gd name="T12" fmla="*/ 3 w 8"/>
                <a:gd name="T13" fmla="*/ 8 h 9"/>
                <a:gd name="T14" fmla="*/ 1 w 8"/>
                <a:gd name="T15" fmla="*/ 8 h 9"/>
                <a:gd name="T16" fmla="*/ 1 w 8"/>
                <a:gd name="T17" fmla="*/ 7 h 9"/>
                <a:gd name="T18" fmla="*/ 0 w 8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6" y="0"/>
                    <a:pt x="7" y="0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7" y="5"/>
                    <a:pt x="7" y="6"/>
                    <a:pt x="6" y="7"/>
                  </a:cubicBezTo>
                  <a:cubicBezTo>
                    <a:pt x="5" y="7"/>
                    <a:pt x="4" y="7"/>
                    <a:pt x="3" y="8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2" y="5"/>
                    <a:pt x="2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9723212" y="5662859"/>
              <a:ext cx="127305" cy="113904"/>
            </a:xfrm>
            <a:custGeom>
              <a:avLst/>
              <a:gdLst>
                <a:gd name="T0" fmla="*/ 0 w 8"/>
                <a:gd name="T1" fmla="*/ 2 h 7"/>
                <a:gd name="T2" fmla="*/ 2 w 8"/>
                <a:gd name="T3" fmla="*/ 0 h 7"/>
                <a:gd name="T4" fmla="*/ 4 w 8"/>
                <a:gd name="T5" fmla="*/ 1 h 7"/>
                <a:gd name="T6" fmla="*/ 6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6 w 8"/>
                <a:gd name="T13" fmla="*/ 5 h 7"/>
                <a:gd name="T14" fmla="*/ 2 w 8"/>
                <a:gd name="T15" fmla="*/ 6 h 7"/>
                <a:gd name="T16" fmla="*/ 0 w 8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7">
                  <a:moveTo>
                    <a:pt x="0" y="2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2"/>
                    <a:pt x="7" y="2"/>
                    <a:pt x="7" y="3"/>
                  </a:cubicBezTo>
                  <a:cubicBezTo>
                    <a:pt x="6" y="3"/>
                    <a:pt x="6" y="4"/>
                    <a:pt x="6" y="5"/>
                  </a:cubicBezTo>
                  <a:cubicBezTo>
                    <a:pt x="5" y="6"/>
                    <a:pt x="4" y="7"/>
                    <a:pt x="2" y="6"/>
                  </a:cubicBezTo>
                  <a:cubicBezTo>
                    <a:pt x="1" y="5"/>
                    <a:pt x="0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3900689" y="2326131"/>
              <a:ext cx="127305" cy="93804"/>
            </a:xfrm>
            <a:custGeom>
              <a:avLst/>
              <a:gdLst>
                <a:gd name="T0" fmla="*/ 3 w 8"/>
                <a:gd name="T1" fmla="*/ 0 h 6"/>
                <a:gd name="T2" fmla="*/ 4 w 8"/>
                <a:gd name="T3" fmla="*/ 0 h 6"/>
                <a:gd name="T4" fmla="*/ 7 w 8"/>
                <a:gd name="T5" fmla="*/ 1 h 6"/>
                <a:gd name="T6" fmla="*/ 7 w 8"/>
                <a:gd name="T7" fmla="*/ 4 h 6"/>
                <a:gd name="T8" fmla="*/ 7 w 8"/>
                <a:gd name="T9" fmla="*/ 4 h 6"/>
                <a:gd name="T10" fmla="*/ 3 w 8"/>
                <a:gd name="T11" fmla="*/ 5 h 6"/>
                <a:gd name="T12" fmla="*/ 2 w 8"/>
                <a:gd name="T13" fmla="*/ 5 h 6"/>
                <a:gd name="T14" fmla="*/ 1 w 8"/>
                <a:gd name="T15" fmla="*/ 3 h 6"/>
                <a:gd name="T16" fmla="*/ 0 w 8"/>
                <a:gd name="T17" fmla="*/ 2 h 6"/>
                <a:gd name="T18" fmla="*/ 0 w 8"/>
                <a:gd name="T19" fmla="*/ 1 h 6"/>
                <a:gd name="T20" fmla="*/ 3 w 8"/>
                <a:gd name="T21" fmla="*/ 0 h 6"/>
                <a:gd name="T22" fmla="*/ 3 w 8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8657871" y="2178726"/>
              <a:ext cx="147406" cy="93804"/>
            </a:xfrm>
            <a:custGeom>
              <a:avLst/>
              <a:gdLst>
                <a:gd name="T0" fmla="*/ 5 w 9"/>
                <a:gd name="T1" fmla="*/ 0 h 6"/>
                <a:gd name="T2" fmla="*/ 9 w 9"/>
                <a:gd name="T3" fmla="*/ 2 h 6"/>
                <a:gd name="T4" fmla="*/ 9 w 9"/>
                <a:gd name="T5" fmla="*/ 4 h 6"/>
                <a:gd name="T6" fmla="*/ 7 w 9"/>
                <a:gd name="T7" fmla="*/ 4 h 6"/>
                <a:gd name="T8" fmla="*/ 7 w 9"/>
                <a:gd name="T9" fmla="*/ 5 h 6"/>
                <a:gd name="T10" fmla="*/ 3 w 9"/>
                <a:gd name="T11" fmla="*/ 5 h 6"/>
                <a:gd name="T12" fmla="*/ 2 w 9"/>
                <a:gd name="T13" fmla="*/ 6 h 6"/>
                <a:gd name="T14" fmla="*/ 1 w 9"/>
                <a:gd name="T15" fmla="*/ 5 h 6"/>
                <a:gd name="T16" fmla="*/ 0 w 9"/>
                <a:gd name="T17" fmla="*/ 4 h 6"/>
                <a:gd name="T18" fmla="*/ 3 w 9"/>
                <a:gd name="T19" fmla="*/ 1 h 6"/>
                <a:gd name="T20" fmla="*/ 5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5" y="0"/>
                  </a:moveTo>
                  <a:cubicBezTo>
                    <a:pt x="6" y="0"/>
                    <a:pt x="8" y="1"/>
                    <a:pt x="9" y="2"/>
                  </a:cubicBezTo>
                  <a:cubicBezTo>
                    <a:pt x="9" y="2"/>
                    <a:pt x="9" y="3"/>
                    <a:pt x="9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5"/>
                    <a:pt x="4" y="4"/>
                    <a:pt x="3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2" y="2"/>
                    <a:pt x="3" y="1"/>
                  </a:cubicBezTo>
                  <a:cubicBezTo>
                    <a:pt x="4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9200592" y="4416612"/>
              <a:ext cx="113904" cy="113904"/>
            </a:xfrm>
            <a:custGeom>
              <a:avLst/>
              <a:gdLst>
                <a:gd name="T0" fmla="*/ 2 w 7"/>
                <a:gd name="T1" fmla="*/ 4 h 7"/>
                <a:gd name="T2" fmla="*/ 1 w 7"/>
                <a:gd name="T3" fmla="*/ 4 h 7"/>
                <a:gd name="T4" fmla="*/ 0 w 7"/>
                <a:gd name="T5" fmla="*/ 3 h 7"/>
                <a:gd name="T6" fmla="*/ 1 w 7"/>
                <a:gd name="T7" fmla="*/ 2 h 7"/>
                <a:gd name="T8" fmla="*/ 3 w 7"/>
                <a:gd name="T9" fmla="*/ 1 h 7"/>
                <a:gd name="T10" fmla="*/ 6 w 7"/>
                <a:gd name="T11" fmla="*/ 0 h 7"/>
                <a:gd name="T12" fmla="*/ 7 w 7"/>
                <a:gd name="T13" fmla="*/ 3 h 7"/>
                <a:gd name="T14" fmla="*/ 7 w 7"/>
                <a:gd name="T15" fmla="*/ 4 h 7"/>
                <a:gd name="T16" fmla="*/ 5 w 7"/>
                <a:gd name="T17" fmla="*/ 6 h 7"/>
                <a:gd name="T18" fmla="*/ 2 w 7"/>
                <a:gd name="T1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7" y="1"/>
                    <a:pt x="7" y="2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5"/>
                    <a:pt x="6" y="6"/>
                    <a:pt x="5" y="6"/>
                  </a:cubicBezTo>
                  <a:cubicBezTo>
                    <a:pt x="4" y="7"/>
                    <a:pt x="3" y="6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3820286" y="2198827"/>
              <a:ext cx="147406" cy="73703"/>
            </a:xfrm>
            <a:custGeom>
              <a:avLst/>
              <a:gdLst>
                <a:gd name="T0" fmla="*/ 9 w 9"/>
                <a:gd name="T1" fmla="*/ 4 h 5"/>
                <a:gd name="T2" fmla="*/ 7 w 9"/>
                <a:gd name="T3" fmla="*/ 5 h 5"/>
                <a:gd name="T4" fmla="*/ 2 w 9"/>
                <a:gd name="T5" fmla="*/ 4 h 5"/>
                <a:gd name="T6" fmla="*/ 1 w 9"/>
                <a:gd name="T7" fmla="*/ 2 h 5"/>
                <a:gd name="T8" fmla="*/ 1 w 9"/>
                <a:gd name="T9" fmla="*/ 1 h 5"/>
                <a:gd name="T10" fmla="*/ 2 w 9"/>
                <a:gd name="T11" fmla="*/ 0 h 5"/>
                <a:gd name="T12" fmla="*/ 8 w 9"/>
                <a:gd name="T13" fmla="*/ 1 h 5"/>
                <a:gd name="T14" fmla="*/ 9 w 9"/>
                <a:gd name="T15" fmla="*/ 2 h 5"/>
                <a:gd name="T16" fmla="*/ 9 w 9"/>
                <a:gd name="T1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5">
                  <a:moveTo>
                    <a:pt x="9" y="4"/>
                  </a:moveTo>
                  <a:cubicBezTo>
                    <a:pt x="9" y="5"/>
                    <a:pt x="8" y="5"/>
                    <a:pt x="7" y="5"/>
                  </a:cubicBezTo>
                  <a:cubicBezTo>
                    <a:pt x="5" y="4"/>
                    <a:pt x="4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4" y="0"/>
                    <a:pt x="6" y="1"/>
                    <a:pt x="8" y="1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9" y="3"/>
                    <a:pt x="9" y="3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auto">
            <a:xfrm>
              <a:off x="3424970" y="2272529"/>
              <a:ext cx="160806" cy="100504"/>
            </a:xfrm>
            <a:custGeom>
              <a:avLst/>
              <a:gdLst>
                <a:gd name="T0" fmla="*/ 6 w 10"/>
                <a:gd name="T1" fmla="*/ 4 h 6"/>
                <a:gd name="T2" fmla="*/ 3 w 10"/>
                <a:gd name="T3" fmla="*/ 6 h 6"/>
                <a:gd name="T4" fmla="*/ 3 w 10"/>
                <a:gd name="T5" fmla="*/ 6 h 6"/>
                <a:gd name="T6" fmla="*/ 0 w 10"/>
                <a:gd name="T7" fmla="*/ 5 h 6"/>
                <a:gd name="T8" fmla="*/ 1 w 10"/>
                <a:gd name="T9" fmla="*/ 4 h 6"/>
                <a:gd name="T10" fmla="*/ 6 w 10"/>
                <a:gd name="T11" fmla="*/ 1 h 6"/>
                <a:gd name="T12" fmla="*/ 9 w 10"/>
                <a:gd name="T13" fmla="*/ 0 h 6"/>
                <a:gd name="T14" fmla="*/ 10 w 10"/>
                <a:gd name="T15" fmla="*/ 2 h 6"/>
                <a:gd name="T16" fmla="*/ 9 w 10"/>
                <a:gd name="T17" fmla="*/ 2 h 6"/>
                <a:gd name="T18" fmla="*/ 6 w 10"/>
                <a:gd name="T1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6" y="4"/>
                  </a:moveTo>
                  <a:cubicBezTo>
                    <a:pt x="5" y="5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1" y="5"/>
                    <a:pt x="0" y="5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4"/>
                    <a:pt x="8" y="5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9756713" y="2373033"/>
              <a:ext cx="147406" cy="60302"/>
            </a:xfrm>
            <a:custGeom>
              <a:avLst/>
              <a:gdLst>
                <a:gd name="T0" fmla="*/ 4 w 9"/>
                <a:gd name="T1" fmla="*/ 0 h 4"/>
                <a:gd name="T2" fmla="*/ 7 w 9"/>
                <a:gd name="T3" fmla="*/ 0 h 4"/>
                <a:gd name="T4" fmla="*/ 8 w 9"/>
                <a:gd name="T5" fmla="*/ 1 h 4"/>
                <a:gd name="T6" fmla="*/ 8 w 9"/>
                <a:gd name="T7" fmla="*/ 3 h 4"/>
                <a:gd name="T8" fmla="*/ 6 w 9"/>
                <a:gd name="T9" fmla="*/ 4 h 4"/>
                <a:gd name="T10" fmla="*/ 1 w 9"/>
                <a:gd name="T11" fmla="*/ 3 h 4"/>
                <a:gd name="T12" fmla="*/ 0 w 9"/>
                <a:gd name="T13" fmla="*/ 1 h 4"/>
                <a:gd name="T14" fmla="*/ 1 w 9"/>
                <a:gd name="T15" fmla="*/ 0 h 4"/>
                <a:gd name="T16" fmla="*/ 4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4" y="0"/>
                  </a:move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9" y="2"/>
                    <a:pt x="8" y="3"/>
                    <a:pt x="8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9153690" y="4195503"/>
              <a:ext cx="80403" cy="127305"/>
            </a:xfrm>
            <a:custGeom>
              <a:avLst/>
              <a:gdLst>
                <a:gd name="T0" fmla="*/ 0 w 5"/>
                <a:gd name="T1" fmla="*/ 6 h 8"/>
                <a:gd name="T2" fmla="*/ 1 w 5"/>
                <a:gd name="T3" fmla="*/ 1 h 8"/>
                <a:gd name="T4" fmla="*/ 3 w 5"/>
                <a:gd name="T5" fmla="*/ 0 h 8"/>
                <a:gd name="T6" fmla="*/ 4 w 5"/>
                <a:gd name="T7" fmla="*/ 2 h 8"/>
                <a:gd name="T8" fmla="*/ 2 w 5"/>
                <a:gd name="T9" fmla="*/ 7 h 8"/>
                <a:gd name="T10" fmla="*/ 0 w 5"/>
                <a:gd name="T11" fmla="*/ 7 h 8"/>
                <a:gd name="T12" fmla="*/ 0 w 5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6"/>
                  </a:moveTo>
                  <a:cubicBezTo>
                    <a:pt x="0" y="4"/>
                    <a:pt x="1" y="2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1"/>
                    <a:pt x="3" y="1"/>
                    <a:pt x="4" y="2"/>
                  </a:cubicBezTo>
                  <a:cubicBezTo>
                    <a:pt x="5" y="4"/>
                    <a:pt x="3" y="6"/>
                    <a:pt x="2" y="7"/>
                  </a:cubicBezTo>
                  <a:cubicBezTo>
                    <a:pt x="2" y="8"/>
                    <a:pt x="1" y="8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3981092" y="2212227"/>
              <a:ext cx="80403" cy="60302"/>
            </a:xfrm>
            <a:custGeom>
              <a:avLst/>
              <a:gdLst>
                <a:gd name="T0" fmla="*/ 5 w 5"/>
                <a:gd name="T1" fmla="*/ 2 h 4"/>
                <a:gd name="T2" fmla="*/ 3 w 5"/>
                <a:gd name="T3" fmla="*/ 4 h 4"/>
                <a:gd name="T4" fmla="*/ 1 w 5"/>
                <a:gd name="T5" fmla="*/ 3 h 4"/>
                <a:gd name="T6" fmla="*/ 0 w 5"/>
                <a:gd name="T7" fmla="*/ 1 h 4"/>
                <a:gd name="T8" fmla="*/ 2 w 5"/>
                <a:gd name="T9" fmla="*/ 0 h 4"/>
                <a:gd name="T10" fmla="*/ 5 w 5"/>
                <a:gd name="T11" fmla="*/ 2 h 4"/>
                <a:gd name="T12" fmla="*/ 5 w 5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3"/>
                    <a:pt x="4" y="3"/>
                    <a:pt x="3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9153690" y="4021296"/>
              <a:ext cx="60302" cy="93804"/>
            </a:xfrm>
            <a:custGeom>
              <a:avLst/>
              <a:gdLst>
                <a:gd name="T0" fmla="*/ 4 w 4"/>
                <a:gd name="T1" fmla="*/ 2 h 6"/>
                <a:gd name="T2" fmla="*/ 3 w 4"/>
                <a:gd name="T3" fmla="*/ 4 h 6"/>
                <a:gd name="T4" fmla="*/ 1 w 4"/>
                <a:gd name="T5" fmla="*/ 5 h 6"/>
                <a:gd name="T6" fmla="*/ 0 w 4"/>
                <a:gd name="T7" fmla="*/ 3 h 6"/>
                <a:gd name="T8" fmla="*/ 2 w 4"/>
                <a:gd name="T9" fmla="*/ 1 h 6"/>
                <a:gd name="T10" fmla="*/ 4 w 4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3"/>
                    <a:pt x="3" y="4"/>
                    <a:pt x="3" y="4"/>
                  </a:cubicBezTo>
                  <a:cubicBezTo>
                    <a:pt x="3" y="5"/>
                    <a:pt x="2" y="6"/>
                    <a:pt x="1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3632678" y="2245728"/>
              <a:ext cx="80403" cy="46902"/>
            </a:xfrm>
            <a:custGeom>
              <a:avLst/>
              <a:gdLst>
                <a:gd name="T0" fmla="*/ 5 w 5"/>
                <a:gd name="T1" fmla="*/ 1 h 3"/>
                <a:gd name="T2" fmla="*/ 4 w 5"/>
                <a:gd name="T3" fmla="*/ 2 h 3"/>
                <a:gd name="T4" fmla="*/ 2 w 5"/>
                <a:gd name="T5" fmla="*/ 3 h 3"/>
                <a:gd name="T6" fmla="*/ 0 w 5"/>
                <a:gd name="T7" fmla="*/ 1 h 3"/>
                <a:gd name="T8" fmla="*/ 5 w 5"/>
                <a:gd name="T9" fmla="*/ 0 h 3"/>
                <a:gd name="T10" fmla="*/ 5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5" y="1"/>
                    <a:pt x="5" y="2"/>
                    <a:pt x="4" y="2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2" y="1"/>
                    <a:pt x="4" y="1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4041394" y="2259129"/>
              <a:ext cx="53602" cy="33501"/>
            </a:xfrm>
            <a:custGeom>
              <a:avLst/>
              <a:gdLst>
                <a:gd name="T0" fmla="*/ 3 w 3"/>
                <a:gd name="T1" fmla="*/ 1 h 2"/>
                <a:gd name="T2" fmla="*/ 2 w 3"/>
                <a:gd name="T3" fmla="*/ 2 h 2"/>
                <a:gd name="T4" fmla="*/ 0 w 3"/>
                <a:gd name="T5" fmla="*/ 1 h 2"/>
                <a:gd name="T6" fmla="*/ 2 w 3"/>
                <a:gd name="T7" fmla="*/ 0 h 2"/>
                <a:gd name="T8" fmla="*/ 3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AutoShape 3"/>
          <p:cNvSpPr>
            <a:spLocks noChangeAspect="1" noChangeArrowheads="1" noTextEdit="1"/>
          </p:cNvSpPr>
          <p:nvPr/>
        </p:nvSpPr>
        <p:spPr bwMode="auto">
          <a:xfrm>
            <a:off x="2574991" y="2913665"/>
            <a:ext cx="2428359" cy="125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Shape 1605"/>
          <p:cNvSpPr/>
          <p:nvPr/>
        </p:nvSpPr>
        <p:spPr>
          <a:xfrm>
            <a:off x="8311198" y="2293442"/>
            <a:ext cx="2168086" cy="1423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36" y="3862"/>
                </a:moveTo>
                <a:lnTo>
                  <a:pt x="20236" y="3862"/>
                </a:lnTo>
                <a:lnTo>
                  <a:pt x="20008" y="3207"/>
                </a:lnTo>
                <a:lnTo>
                  <a:pt x="19099" y="2880"/>
                </a:lnTo>
                <a:lnTo>
                  <a:pt x="18008" y="0"/>
                </a:lnTo>
                <a:lnTo>
                  <a:pt x="16962" y="0"/>
                </a:lnTo>
                <a:lnTo>
                  <a:pt x="16643" y="785"/>
                </a:lnTo>
                <a:lnTo>
                  <a:pt x="15961" y="2553"/>
                </a:lnTo>
                <a:lnTo>
                  <a:pt x="15279" y="2553"/>
                </a:lnTo>
                <a:lnTo>
                  <a:pt x="15188" y="2880"/>
                </a:lnTo>
                <a:lnTo>
                  <a:pt x="15188" y="2946"/>
                </a:lnTo>
                <a:lnTo>
                  <a:pt x="15234" y="2946"/>
                </a:lnTo>
                <a:lnTo>
                  <a:pt x="15279" y="2946"/>
                </a:lnTo>
                <a:lnTo>
                  <a:pt x="15279" y="3011"/>
                </a:lnTo>
                <a:lnTo>
                  <a:pt x="15325" y="3011"/>
                </a:lnTo>
                <a:lnTo>
                  <a:pt x="15370" y="3011"/>
                </a:lnTo>
                <a:lnTo>
                  <a:pt x="15370" y="3076"/>
                </a:lnTo>
                <a:lnTo>
                  <a:pt x="15416" y="3076"/>
                </a:lnTo>
                <a:lnTo>
                  <a:pt x="15370" y="3076"/>
                </a:lnTo>
                <a:lnTo>
                  <a:pt x="15370" y="3011"/>
                </a:lnTo>
                <a:lnTo>
                  <a:pt x="15325" y="3011"/>
                </a:lnTo>
                <a:lnTo>
                  <a:pt x="15279" y="3011"/>
                </a:lnTo>
                <a:lnTo>
                  <a:pt x="15279" y="2946"/>
                </a:lnTo>
                <a:lnTo>
                  <a:pt x="15234" y="2946"/>
                </a:lnTo>
                <a:lnTo>
                  <a:pt x="15188" y="2946"/>
                </a:lnTo>
                <a:lnTo>
                  <a:pt x="15188" y="2880"/>
                </a:lnTo>
                <a:lnTo>
                  <a:pt x="14961" y="3535"/>
                </a:lnTo>
                <a:lnTo>
                  <a:pt x="14961" y="4320"/>
                </a:lnTo>
                <a:lnTo>
                  <a:pt x="15961" y="4516"/>
                </a:lnTo>
                <a:lnTo>
                  <a:pt x="16189" y="5171"/>
                </a:lnTo>
                <a:lnTo>
                  <a:pt x="15188" y="5629"/>
                </a:lnTo>
                <a:lnTo>
                  <a:pt x="14370" y="6153"/>
                </a:lnTo>
                <a:lnTo>
                  <a:pt x="13597" y="6611"/>
                </a:lnTo>
                <a:lnTo>
                  <a:pt x="13369" y="7724"/>
                </a:lnTo>
                <a:lnTo>
                  <a:pt x="12141" y="7920"/>
                </a:lnTo>
                <a:lnTo>
                  <a:pt x="10914" y="9033"/>
                </a:lnTo>
                <a:lnTo>
                  <a:pt x="9777" y="8247"/>
                </a:lnTo>
                <a:lnTo>
                  <a:pt x="8413" y="8051"/>
                </a:lnTo>
                <a:lnTo>
                  <a:pt x="7412" y="6611"/>
                </a:lnTo>
                <a:lnTo>
                  <a:pt x="5957" y="5956"/>
                </a:lnTo>
                <a:lnTo>
                  <a:pt x="5821" y="4320"/>
                </a:lnTo>
                <a:lnTo>
                  <a:pt x="5139" y="3862"/>
                </a:lnTo>
                <a:lnTo>
                  <a:pt x="5048" y="3731"/>
                </a:lnTo>
                <a:lnTo>
                  <a:pt x="5002" y="3796"/>
                </a:lnTo>
                <a:lnTo>
                  <a:pt x="4957" y="3927"/>
                </a:lnTo>
                <a:lnTo>
                  <a:pt x="4957" y="3993"/>
                </a:lnTo>
                <a:lnTo>
                  <a:pt x="4957" y="4058"/>
                </a:lnTo>
                <a:lnTo>
                  <a:pt x="4957" y="3993"/>
                </a:lnTo>
                <a:lnTo>
                  <a:pt x="4957" y="3927"/>
                </a:lnTo>
                <a:lnTo>
                  <a:pt x="5048" y="3731"/>
                </a:lnTo>
                <a:lnTo>
                  <a:pt x="4957" y="3535"/>
                </a:lnTo>
                <a:lnTo>
                  <a:pt x="4729" y="3731"/>
                </a:lnTo>
                <a:lnTo>
                  <a:pt x="4729" y="4058"/>
                </a:lnTo>
                <a:lnTo>
                  <a:pt x="4729" y="3731"/>
                </a:lnTo>
                <a:lnTo>
                  <a:pt x="4365" y="3862"/>
                </a:lnTo>
                <a:lnTo>
                  <a:pt x="4138" y="4844"/>
                </a:lnTo>
                <a:lnTo>
                  <a:pt x="3229" y="4647"/>
                </a:lnTo>
                <a:lnTo>
                  <a:pt x="3001" y="6284"/>
                </a:lnTo>
                <a:lnTo>
                  <a:pt x="2228" y="6480"/>
                </a:lnTo>
                <a:lnTo>
                  <a:pt x="2001" y="8378"/>
                </a:lnTo>
                <a:lnTo>
                  <a:pt x="1546" y="9033"/>
                </a:lnTo>
                <a:lnTo>
                  <a:pt x="1000" y="9687"/>
                </a:lnTo>
                <a:lnTo>
                  <a:pt x="91" y="10015"/>
                </a:lnTo>
                <a:lnTo>
                  <a:pt x="0" y="10669"/>
                </a:lnTo>
                <a:lnTo>
                  <a:pt x="227" y="10931"/>
                </a:lnTo>
                <a:lnTo>
                  <a:pt x="318" y="11454"/>
                </a:lnTo>
                <a:lnTo>
                  <a:pt x="91" y="11585"/>
                </a:lnTo>
                <a:lnTo>
                  <a:pt x="318" y="11913"/>
                </a:lnTo>
                <a:lnTo>
                  <a:pt x="682" y="12109"/>
                </a:lnTo>
                <a:lnTo>
                  <a:pt x="1000" y="12764"/>
                </a:lnTo>
                <a:lnTo>
                  <a:pt x="1455" y="12764"/>
                </a:lnTo>
                <a:lnTo>
                  <a:pt x="2137" y="12764"/>
                </a:lnTo>
                <a:lnTo>
                  <a:pt x="2228" y="13026"/>
                </a:lnTo>
                <a:lnTo>
                  <a:pt x="1773" y="14007"/>
                </a:lnTo>
                <a:lnTo>
                  <a:pt x="1910" y="14531"/>
                </a:lnTo>
                <a:lnTo>
                  <a:pt x="1682" y="14989"/>
                </a:lnTo>
                <a:lnTo>
                  <a:pt x="1910" y="15644"/>
                </a:lnTo>
                <a:lnTo>
                  <a:pt x="2456" y="15971"/>
                </a:lnTo>
                <a:lnTo>
                  <a:pt x="2365" y="16102"/>
                </a:lnTo>
                <a:lnTo>
                  <a:pt x="2592" y="16102"/>
                </a:lnTo>
                <a:lnTo>
                  <a:pt x="3365" y="16626"/>
                </a:lnTo>
                <a:lnTo>
                  <a:pt x="4047" y="17084"/>
                </a:lnTo>
                <a:lnTo>
                  <a:pt x="4729" y="17280"/>
                </a:lnTo>
                <a:lnTo>
                  <a:pt x="4957" y="17542"/>
                </a:lnTo>
                <a:lnTo>
                  <a:pt x="5139" y="17542"/>
                </a:lnTo>
                <a:lnTo>
                  <a:pt x="5502" y="17869"/>
                </a:lnTo>
                <a:lnTo>
                  <a:pt x="5957" y="17869"/>
                </a:lnTo>
                <a:lnTo>
                  <a:pt x="6412" y="17869"/>
                </a:lnTo>
                <a:lnTo>
                  <a:pt x="6730" y="17280"/>
                </a:lnTo>
                <a:lnTo>
                  <a:pt x="7185" y="16756"/>
                </a:lnTo>
                <a:lnTo>
                  <a:pt x="7731" y="16756"/>
                </a:lnTo>
                <a:lnTo>
                  <a:pt x="8185" y="17280"/>
                </a:lnTo>
                <a:lnTo>
                  <a:pt x="8413" y="17280"/>
                </a:lnTo>
                <a:lnTo>
                  <a:pt x="8640" y="17411"/>
                </a:lnTo>
                <a:lnTo>
                  <a:pt x="8776" y="18196"/>
                </a:lnTo>
                <a:lnTo>
                  <a:pt x="8549" y="19178"/>
                </a:lnTo>
                <a:lnTo>
                  <a:pt x="8549" y="19505"/>
                </a:lnTo>
                <a:lnTo>
                  <a:pt x="8867" y="19637"/>
                </a:lnTo>
                <a:lnTo>
                  <a:pt x="9095" y="20160"/>
                </a:lnTo>
                <a:lnTo>
                  <a:pt x="9095" y="20487"/>
                </a:lnTo>
                <a:lnTo>
                  <a:pt x="9640" y="20815"/>
                </a:lnTo>
                <a:lnTo>
                  <a:pt x="9549" y="20946"/>
                </a:lnTo>
                <a:lnTo>
                  <a:pt x="10095" y="20815"/>
                </a:lnTo>
                <a:lnTo>
                  <a:pt x="10232" y="20160"/>
                </a:lnTo>
                <a:lnTo>
                  <a:pt x="11368" y="20160"/>
                </a:lnTo>
                <a:lnTo>
                  <a:pt x="11778" y="20618"/>
                </a:lnTo>
                <a:lnTo>
                  <a:pt x="11914" y="21142"/>
                </a:lnTo>
                <a:lnTo>
                  <a:pt x="12141" y="20946"/>
                </a:lnTo>
                <a:lnTo>
                  <a:pt x="12915" y="21600"/>
                </a:lnTo>
                <a:lnTo>
                  <a:pt x="12915" y="21142"/>
                </a:lnTo>
                <a:lnTo>
                  <a:pt x="13824" y="20618"/>
                </a:lnTo>
                <a:lnTo>
                  <a:pt x="13915" y="20487"/>
                </a:lnTo>
                <a:lnTo>
                  <a:pt x="14142" y="20291"/>
                </a:lnTo>
                <a:lnTo>
                  <a:pt x="14370" y="20487"/>
                </a:lnTo>
                <a:lnTo>
                  <a:pt x="14824" y="20160"/>
                </a:lnTo>
                <a:lnTo>
                  <a:pt x="15416" y="19637"/>
                </a:lnTo>
                <a:lnTo>
                  <a:pt x="15961" y="19047"/>
                </a:lnTo>
                <a:lnTo>
                  <a:pt x="16189" y="18393"/>
                </a:lnTo>
                <a:lnTo>
                  <a:pt x="16507" y="17738"/>
                </a:lnTo>
                <a:lnTo>
                  <a:pt x="16871" y="16756"/>
                </a:lnTo>
                <a:lnTo>
                  <a:pt x="16871" y="16298"/>
                </a:lnTo>
                <a:lnTo>
                  <a:pt x="16734" y="15971"/>
                </a:lnTo>
                <a:lnTo>
                  <a:pt x="16871" y="15447"/>
                </a:lnTo>
                <a:lnTo>
                  <a:pt x="16734" y="14858"/>
                </a:lnTo>
                <a:lnTo>
                  <a:pt x="16189" y="13222"/>
                </a:lnTo>
                <a:lnTo>
                  <a:pt x="16280" y="13026"/>
                </a:lnTo>
                <a:lnTo>
                  <a:pt x="16734" y="12240"/>
                </a:lnTo>
                <a:lnTo>
                  <a:pt x="17098" y="12109"/>
                </a:lnTo>
                <a:lnTo>
                  <a:pt x="17144" y="12044"/>
                </a:lnTo>
                <a:lnTo>
                  <a:pt x="17144" y="11913"/>
                </a:lnTo>
                <a:lnTo>
                  <a:pt x="17098" y="11782"/>
                </a:lnTo>
                <a:lnTo>
                  <a:pt x="16507" y="11585"/>
                </a:lnTo>
                <a:lnTo>
                  <a:pt x="16189" y="11782"/>
                </a:lnTo>
                <a:lnTo>
                  <a:pt x="15961" y="11585"/>
                </a:lnTo>
                <a:lnTo>
                  <a:pt x="15734" y="11127"/>
                </a:lnTo>
                <a:lnTo>
                  <a:pt x="15507" y="10800"/>
                </a:lnTo>
                <a:lnTo>
                  <a:pt x="16052" y="10473"/>
                </a:lnTo>
                <a:lnTo>
                  <a:pt x="16416" y="10015"/>
                </a:lnTo>
                <a:lnTo>
                  <a:pt x="16962" y="9491"/>
                </a:lnTo>
                <a:lnTo>
                  <a:pt x="17189" y="9491"/>
                </a:lnTo>
                <a:lnTo>
                  <a:pt x="16871" y="10146"/>
                </a:lnTo>
                <a:lnTo>
                  <a:pt x="17098" y="10473"/>
                </a:lnTo>
                <a:lnTo>
                  <a:pt x="17325" y="10342"/>
                </a:lnTo>
                <a:lnTo>
                  <a:pt x="17871" y="10015"/>
                </a:lnTo>
                <a:lnTo>
                  <a:pt x="18008" y="9294"/>
                </a:lnTo>
                <a:lnTo>
                  <a:pt x="18326" y="8902"/>
                </a:lnTo>
                <a:lnTo>
                  <a:pt x="18644" y="9229"/>
                </a:lnTo>
                <a:lnTo>
                  <a:pt x="18599" y="8575"/>
                </a:lnTo>
                <a:lnTo>
                  <a:pt x="19053" y="8182"/>
                </a:lnTo>
                <a:lnTo>
                  <a:pt x="19645" y="8313"/>
                </a:lnTo>
                <a:lnTo>
                  <a:pt x="19917" y="8051"/>
                </a:lnTo>
                <a:lnTo>
                  <a:pt x="20236" y="8247"/>
                </a:lnTo>
                <a:lnTo>
                  <a:pt x="20463" y="6480"/>
                </a:lnTo>
                <a:lnTo>
                  <a:pt x="21009" y="6284"/>
                </a:lnTo>
                <a:lnTo>
                  <a:pt x="21600" y="3862"/>
                </a:lnTo>
                <a:cubicBezTo>
                  <a:pt x="21600" y="3862"/>
                  <a:pt x="20236" y="3862"/>
                  <a:pt x="20236" y="3862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 w="9525" cap="flat">
            <a:solidFill>
              <a:schemeClr val="bg1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2400">
                <a:solidFill>
                  <a:srgbClr val="76798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endParaRPr sz="2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0" y="3141703"/>
            <a:ext cx="12192000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914355" eaLnBrk="1" hangingPunct="1">
              <a:defRPr/>
            </a:pPr>
            <a:r>
              <a:rPr lang="zh-CN" altLang="en-US" sz="3200" noProof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谢      谢</a:t>
            </a:r>
            <a:endParaRPr lang="zh-CN" altLang="zh-CN" sz="3200" noProof="1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523E619-70E3-4326-9398-FC85D03324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5" t="36130" r="18765" b="37316"/>
          <a:stretch/>
        </p:blipFill>
        <p:spPr>
          <a:xfrm>
            <a:off x="9656327" y="3241576"/>
            <a:ext cx="584347" cy="2419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文本框 72">
            <a:extLst>
              <a:ext uri="{FF2B5EF4-FFF2-40B4-BE49-F238E27FC236}">
                <a16:creationId xmlns:a16="http://schemas.microsoft.com/office/drawing/2014/main" id="{6372B82B-5D19-46E6-9FC8-777FCBEFCFBD}"/>
              </a:ext>
            </a:extLst>
          </p:cNvPr>
          <p:cNvSpPr txBox="1"/>
          <p:nvPr/>
        </p:nvSpPr>
        <p:spPr>
          <a:xfrm>
            <a:off x="1563640" y="3878982"/>
            <a:ext cx="914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zh-CN" altLang="en-US" sz="1050" dirty="0">
                <a:ln w="0"/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合作、互通、分享、共赢</a:t>
            </a:r>
          </a:p>
        </p:txBody>
      </p:sp>
      <p:sp>
        <p:nvSpPr>
          <p:cNvPr id="53" name="文本框 5">
            <a:extLst>
              <a:ext uri="{FF2B5EF4-FFF2-40B4-BE49-F238E27FC236}">
                <a16:creationId xmlns:a16="http://schemas.microsoft.com/office/drawing/2014/main" id="{A283C94E-C6D3-40B1-80FF-DDA9249000D4}"/>
              </a:ext>
            </a:extLst>
          </p:cNvPr>
          <p:cNvSpPr txBox="1"/>
          <p:nvPr/>
        </p:nvSpPr>
        <p:spPr>
          <a:xfrm>
            <a:off x="4710229" y="4068187"/>
            <a:ext cx="286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b="1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NSE</a:t>
            </a:r>
            <a:r>
              <a:rPr lang="de-DE" altLang="zh-CN" sz="1200" b="1" i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de-DE" altLang="zh-CN" sz="1000" b="1" i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</a:t>
            </a:r>
            <a:r>
              <a:rPr lang="de-DE" altLang="zh-CN" sz="1000" b="1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utomotive</a:t>
            </a:r>
            <a:r>
              <a:rPr lang="de-DE" altLang="zh-CN" sz="10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de-DE" altLang="zh-CN" sz="1000" b="1" i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</a:t>
            </a:r>
            <a:r>
              <a:rPr lang="de-DE" altLang="zh-CN" sz="1000" b="1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lectronics</a:t>
            </a:r>
            <a:endParaRPr lang="zh-CN" altLang="de-DE" sz="1000" b="1" i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73BBF43-F9E5-4600-A63D-B1E4A14E6980}"/>
              </a:ext>
            </a:extLst>
          </p:cNvPr>
          <p:cNvCxnSpPr/>
          <p:nvPr/>
        </p:nvCxnSpPr>
        <p:spPr>
          <a:xfrm>
            <a:off x="0" y="3740733"/>
            <a:ext cx="12192000" cy="739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EF728599-CFE0-4F1D-94D1-B5994E6B7B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95" y="556879"/>
            <a:ext cx="796075" cy="3183854"/>
          </a:xfrm>
          <a:prstGeom prst="rect">
            <a:avLst/>
          </a:prstGeom>
          <a:effectLst/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22D55B6-653C-44E4-AF1E-EDB5D4269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62" y="556079"/>
            <a:ext cx="796276" cy="3184654"/>
          </a:xfrm>
          <a:prstGeom prst="rect">
            <a:avLst/>
          </a:prstGeom>
          <a:effectLst/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FDFAFE4-6416-4C3E-890B-4CE846F010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3"/>
          <a:stretch/>
        </p:blipFill>
        <p:spPr>
          <a:xfrm>
            <a:off x="9405945" y="3755973"/>
            <a:ext cx="785374" cy="2916376"/>
          </a:xfrm>
          <a:prstGeom prst="rect">
            <a:avLst/>
          </a:prstGeom>
          <a:effectLst/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A8EB8AF-37CD-483A-BD4D-A07813F7F60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9"/>
          <a:stretch/>
        </p:blipFill>
        <p:spPr>
          <a:xfrm>
            <a:off x="8241009" y="3755974"/>
            <a:ext cx="800777" cy="2916376"/>
          </a:xfrm>
          <a:prstGeom prst="rect">
            <a:avLst/>
          </a:prstGeom>
          <a:effectLst/>
        </p:spPr>
      </p:pic>
      <p:grpSp>
        <p:nvGrpSpPr>
          <p:cNvPr id="54" name="组合 2">
            <a:extLst>
              <a:ext uri="{FF2B5EF4-FFF2-40B4-BE49-F238E27FC236}">
                <a16:creationId xmlns:a16="http://schemas.microsoft.com/office/drawing/2014/main" id="{91A92912-502A-4F88-9A2F-E0DC1A7706B5}"/>
              </a:ext>
            </a:extLst>
          </p:cNvPr>
          <p:cNvGrpSpPr/>
          <p:nvPr/>
        </p:nvGrpSpPr>
        <p:grpSpPr>
          <a:xfrm>
            <a:off x="-12506" y="3223254"/>
            <a:ext cx="1399713" cy="1064995"/>
            <a:chOff x="3851033" y="3188868"/>
            <a:chExt cx="2957475" cy="2336075"/>
          </a:xfrm>
        </p:grpSpPr>
        <p:sp>
          <p:nvSpPr>
            <p:cNvPr id="55" name="ïṥḻíḑe">
              <a:extLst>
                <a:ext uri="{FF2B5EF4-FFF2-40B4-BE49-F238E27FC236}">
                  <a16:creationId xmlns:a16="http://schemas.microsoft.com/office/drawing/2014/main" id="{0BD4592E-C7D2-45D5-80B7-513782E7CBE2}"/>
                </a:ext>
              </a:extLst>
            </p:cNvPr>
            <p:cNvSpPr/>
            <p:nvPr userDrawn="1"/>
          </p:nvSpPr>
          <p:spPr>
            <a:xfrm flipH="1">
              <a:off x="6354511" y="4685019"/>
              <a:ext cx="154542" cy="15454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8" name="组合 16">
              <a:extLst>
                <a:ext uri="{FF2B5EF4-FFF2-40B4-BE49-F238E27FC236}">
                  <a16:creationId xmlns:a16="http://schemas.microsoft.com/office/drawing/2014/main" id="{D386A4EF-C0DD-4CB4-B182-8DE91D7CEF63}"/>
                </a:ext>
              </a:extLst>
            </p:cNvPr>
            <p:cNvGrpSpPr/>
            <p:nvPr userDrawn="1"/>
          </p:nvGrpSpPr>
          <p:grpSpPr>
            <a:xfrm>
              <a:off x="3851033" y="3188868"/>
              <a:ext cx="2957475" cy="2336075"/>
              <a:chOff x="6323712" y="1762763"/>
              <a:chExt cx="2325352" cy="1836768"/>
            </a:xfrm>
          </p:grpSpPr>
          <p:sp>
            <p:nvSpPr>
              <p:cNvPr id="59" name="ïS1iďe">
                <a:extLst>
                  <a:ext uri="{FF2B5EF4-FFF2-40B4-BE49-F238E27FC236}">
                    <a16:creationId xmlns:a16="http://schemas.microsoft.com/office/drawing/2014/main" id="{CFBE149A-5B4B-4041-AF39-DD6D51DC60FE}"/>
                  </a:ext>
                </a:extLst>
              </p:cNvPr>
              <p:cNvSpPr/>
              <p:nvPr/>
            </p:nvSpPr>
            <p:spPr>
              <a:xfrm>
                <a:off x="8123317" y="1762763"/>
                <a:ext cx="252000" cy="252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iṧḷíḍé">
                <a:extLst>
                  <a:ext uri="{FF2B5EF4-FFF2-40B4-BE49-F238E27FC236}">
                    <a16:creationId xmlns:a16="http://schemas.microsoft.com/office/drawing/2014/main" id="{0B089F90-EABA-43E1-A548-E45D12377F7E}"/>
                  </a:ext>
                </a:extLst>
              </p:cNvPr>
              <p:cNvSpPr/>
              <p:nvPr/>
            </p:nvSpPr>
            <p:spPr>
              <a:xfrm>
                <a:off x="6323712" y="2185793"/>
                <a:ext cx="900000" cy="900000"/>
              </a:xfrm>
              <a:prstGeom prst="rect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iṥliḓè">
                <a:extLst>
                  <a:ext uri="{FF2B5EF4-FFF2-40B4-BE49-F238E27FC236}">
                    <a16:creationId xmlns:a16="http://schemas.microsoft.com/office/drawing/2014/main" id="{1915CEB1-0CA2-423F-BD10-272E3DAD88AB}"/>
                  </a:ext>
                </a:extLst>
              </p:cNvPr>
              <p:cNvSpPr/>
              <p:nvPr/>
            </p:nvSpPr>
            <p:spPr>
              <a:xfrm>
                <a:off x="7746748" y="3096964"/>
                <a:ext cx="502569" cy="50256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iṩḻïḓe">
                <a:extLst>
                  <a:ext uri="{FF2B5EF4-FFF2-40B4-BE49-F238E27FC236}">
                    <a16:creationId xmlns:a16="http://schemas.microsoft.com/office/drawing/2014/main" id="{D8231B8D-39D6-4337-AA4F-1690C2A80279}"/>
                  </a:ext>
                </a:extLst>
              </p:cNvPr>
              <p:cNvSpPr/>
              <p:nvPr/>
            </p:nvSpPr>
            <p:spPr>
              <a:xfrm>
                <a:off x="7027834" y="2509223"/>
                <a:ext cx="900000" cy="90000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ïṣḻïḑè">
                <a:extLst>
                  <a:ext uri="{FF2B5EF4-FFF2-40B4-BE49-F238E27FC236}">
                    <a16:creationId xmlns:a16="http://schemas.microsoft.com/office/drawing/2014/main" id="{CB5E9232-4D10-49D2-9216-31A7C6D13185}"/>
                  </a:ext>
                </a:extLst>
              </p:cNvPr>
              <p:cNvSpPr/>
              <p:nvPr/>
            </p:nvSpPr>
            <p:spPr>
              <a:xfrm>
                <a:off x="7516916" y="1938333"/>
                <a:ext cx="900000" cy="900000"/>
              </a:xfrm>
              <a:prstGeom prst="rect">
                <a:avLst/>
              </a:prstGeom>
              <a:solidFill>
                <a:schemeClr val="bg1">
                  <a:lumMod val="9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iṣlidê">
                <a:extLst>
                  <a:ext uri="{FF2B5EF4-FFF2-40B4-BE49-F238E27FC236}">
                    <a16:creationId xmlns:a16="http://schemas.microsoft.com/office/drawing/2014/main" id="{46DC221B-18F5-4E00-B71C-E3F83606D263}"/>
                  </a:ext>
                </a:extLst>
              </p:cNvPr>
              <p:cNvSpPr/>
              <p:nvPr/>
            </p:nvSpPr>
            <p:spPr>
              <a:xfrm>
                <a:off x="8255586" y="2263584"/>
                <a:ext cx="393478" cy="3934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24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</a:rPr>
              <a:t>内容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307FB97-1853-4BCA-A0F6-EA7676A6E176}"/>
              </a:ext>
            </a:extLst>
          </p:cNvPr>
          <p:cNvCxnSpPr>
            <a:cxnSpLocks/>
          </p:cNvCxnSpPr>
          <p:nvPr/>
        </p:nvCxnSpPr>
        <p:spPr>
          <a:xfrm>
            <a:off x="1415480" y="2684511"/>
            <a:ext cx="871296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7">
            <a:extLst>
              <a:ext uri="{FF2B5EF4-FFF2-40B4-BE49-F238E27FC236}">
                <a16:creationId xmlns:a16="http://schemas.microsoft.com/office/drawing/2014/main" id="{518E7855-97B5-4C75-917C-1EF59F2A43CE}"/>
              </a:ext>
            </a:extLst>
          </p:cNvPr>
          <p:cNvCxnSpPr/>
          <p:nvPr/>
        </p:nvCxnSpPr>
        <p:spPr>
          <a:xfrm>
            <a:off x="1415480" y="3387228"/>
            <a:ext cx="871296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2">
            <a:extLst>
              <a:ext uri="{FF2B5EF4-FFF2-40B4-BE49-F238E27FC236}">
                <a16:creationId xmlns:a16="http://schemas.microsoft.com/office/drawing/2014/main" id="{32A1CD31-D88B-4ED3-8872-B95FE421531C}"/>
              </a:ext>
            </a:extLst>
          </p:cNvPr>
          <p:cNvSpPr/>
          <p:nvPr/>
        </p:nvSpPr>
        <p:spPr>
          <a:xfrm>
            <a:off x="335360" y="215083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1.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Simulink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zh-CN" altLang="de-DE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hteck 6">
            <a:extLst>
              <a:ext uri="{FF2B5EF4-FFF2-40B4-BE49-F238E27FC236}">
                <a16:creationId xmlns:a16="http://schemas.microsoft.com/office/drawing/2014/main" id="{3EE7DE44-9374-48EC-8F54-948FC434DCBF}"/>
              </a:ext>
            </a:extLst>
          </p:cNvPr>
          <p:cNvSpPr/>
          <p:nvPr/>
        </p:nvSpPr>
        <p:spPr>
          <a:xfrm>
            <a:off x="335360" y="285293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2.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Simulink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使用技巧或难点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15EEF8-B287-488C-B2B3-9BCDB3DAAC81}"/>
              </a:ext>
            </a:extLst>
          </p:cNvPr>
          <p:cNvSpPr txBox="1"/>
          <p:nvPr/>
        </p:nvSpPr>
        <p:spPr>
          <a:xfrm>
            <a:off x="2351584" y="5445224"/>
            <a:ext cx="3888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本文内容参考或直接引用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Simulink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帮助文档</a:t>
            </a:r>
          </a:p>
        </p:txBody>
      </p:sp>
    </p:spTree>
    <p:extLst>
      <p:ext uri="{BB962C8B-B14F-4D97-AF65-F5344CB8AC3E}">
        <p14:creationId xmlns:p14="http://schemas.microsoft.com/office/powerpoint/2010/main" val="53071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AutoNum type="arabicPeriod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Simulink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</a:rPr>
              <a:t>基本概念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BE3983F-CEAC-4809-A77D-6D68082DA96D}"/>
              </a:ext>
            </a:extLst>
          </p:cNvPr>
          <p:cNvSpPr txBox="1">
            <a:spLocks noChangeArrowheads="1"/>
          </p:cNvSpPr>
          <p:nvPr/>
        </p:nvSpPr>
        <p:spPr>
          <a:xfrm>
            <a:off x="259589" y="892736"/>
            <a:ext cx="11454247" cy="87630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285750" indent="-285750" eaLnBrk="0" hangingPunct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b="1" dirty="0">
                <a:solidFill>
                  <a:schemeClr val="tx1"/>
                </a:solidFill>
                <a:cs typeface="+mn-cs"/>
              </a:rPr>
              <a:t>System</a:t>
            </a:r>
          </a:p>
          <a:p>
            <a:pPr eaLnBrk="0" hangingPunct="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A </a:t>
            </a:r>
            <a:r>
              <a:rPr lang="en-US" altLang="zh-CN" sz="1600" i="1" dirty="0">
                <a:solidFill>
                  <a:srgbClr val="404040"/>
                </a:solidFill>
                <a:latin typeface="Arial" panose="020B0604020202020204" pitchFamily="34" charset="0"/>
              </a:rPr>
              <a:t>system</a:t>
            </a: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 is a group of interdependent physical and functional parts with measurable characteristics that change over time.</a:t>
            </a:r>
          </a:p>
          <a:p>
            <a:pPr eaLnBrk="0" hangingPunct="0">
              <a:lnSpc>
                <a:spcPct val="150000"/>
              </a:lnSpc>
              <a:buClr>
                <a:srgbClr val="C00000"/>
              </a:buClr>
              <a:defRPr/>
            </a:pPr>
            <a:endParaRPr lang="de-DE" altLang="zh-CN" sz="1600" b="1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9AD2C5-2341-493C-8CF0-FAF028E1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70" y="2385922"/>
            <a:ext cx="2152650" cy="876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70687CB-285C-4A47-B47E-BE42285A2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472" y="5197354"/>
            <a:ext cx="1740446" cy="10822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884717E-14DE-4CF0-85DC-77975B07D75E}"/>
              </a:ext>
            </a:extLst>
          </p:cNvPr>
          <p:cNvSpPr txBox="1"/>
          <p:nvPr/>
        </p:nvSpPr>
        <p:spPr>
          <a:xfrm>
            <a:off x="407368" y="3720910"/>
            <a:ext cx="108732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System Component</a:t>
            </a:r>
          </a:p>
          <a:p>
            <a:pPr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404040"/>
                </a:solidFill>
              </a:rPr>
              <a:t>A </a:t>
            </a:r>
            <a:r>
              <a:rPr lang="en-US" altLang="zh-CN" i="1" dirty="0">
                <a:solidFill>
                  <a:srgbClr val="404040"/>
                </a:solidFill>
              </a:rPr>
              <a:t>system component</a:t>
            </a:r>
            <a:r>
              <a:rPr lang="en-US" altLang="zh-CN" dirty="0">
                <a:solidFill>
                  <a:srgbClr val="404040"/>
                </a:solidFill>
              </a:rPr>
              <a:t> is part of a </a:t>
            </a:r>
            <a:r>
              <a:rPr lang="en-US" altLang="zh-CN" i="1" dirty="0">
                <a:solidFill>
                  <a:srgbClr val="404040"/>
                </a:solidFill>
              </a:rPr>
              <a:t>system</a:t>
            </a:r>
            <a:r>
              <a:rPr lang="en-US" altLang="zh-CN" dirty="0">
                <a:solidFill>
                  <a:srgbClr val="404040"/>
                </a:solidFill>
              </a:rPr>
              <a:t> that interacts with the other parts of the </a:t>
            </a:r>
            <a:r>
              <a:rPr lang="en-US" altLang="zh-CN" i="1" dirty="0">
                <a:solidFill>
                  <a:srgbClr val="404040"/>
                </a:solidFill>
              </a:rPr>
              <a:t>system</a:t>
            </a:r>
            <a:r>
              <a:rPr lang="en-US" altLang="zh-CN" dirty="0">
                <a:solidFill>
                  <a:srgbClr val="404040"/>
                </a:solidFill>
              </a:rPr>
              <a:t>. The interactions between components define the structure and behavior of the </a:t>
            </a:r>
            <a:r>
              <a:rPr lang="en-US" altLang="zh-CN" i="1" dirty="0">
                <a:solidFill>
                  <a:srgbClr val="404040"/>
                </a:solidFill>
              </a:rPr>
              <a:t>system</a:t>
            </a:r>
            <a:r>
              <a:rPr lang="en-US" altLang="zh-CN" dirty="0">
                <a:solidFill>
                  <a:srgbClr val="404040"/>
                </a:solidFill>
              </a:rPr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26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AutoNum type="arabicPeriod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Simulink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</a:rPr>
              <a:t>基本概念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BE3983F-CEAC-4809-A77D-6D68082DA96D}"/>
              </a:ext>
            </a:extLst>
          </p:cNvPr>
          <p:cNvSpPr txBox="1">
            <a:spLocks noChangeArrowheads="1"/>
          </p:cNvSpPr>
          <p:nvPr/>
        </p:nvSpPr>
        <p:spPr>
          <a:xfrm>
            <a:off x="259588" y="624376"/>
            <a:ext cx="11453035" cy="116811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285750" indent="-285750" eaLnBrk="0" hangingPunct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b="1" dirty="0">
                <a:solidFill>
                  <a:schemeClr val="tx1"/>
                </a:solidFill>
                <a:cs typeface="+mn-cs"/>
              </a:rPr>
              <a:t>Model</a:t>
            </a:r>
          </a:p>
          <a:p>
            <a:pPr eaLnBrk="0" hangingPunct="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A </a:t>
            </a:r>
            <a:r>
              <a:rPr lang="en-US" altLang="zh-CN" sz="1600" i="1" dirty="0">
                <a:solidFill>
                  <a:srgbClr val="404040"/>
                </a:solidFill>
                <a:latin typeface="Arial" panose="020B0604020202020204" pitchFamily="34" charset="0"/>
              </a:rPr>
              <a:t>model</a:t>
            </a: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 is a mathematical description of a </a:t>
            </a:r>
            <a:r>
              <a:rPr lang="en-US" altLang="zh-CN" sz="1600" i="1" dirty="0">
                <a:solidFill>
                  <a:srgbClr val="404040"/>
                </a:solidFill>
                <a:latin typeface="Arial" panose="020B0604020202020204" pitchFamily="34" charset="0"/>
              </a:rPr>
              <a:t>system</a:t>
            </a: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 derived either from physical laws or experimental data.</a:t>
            </a:r>
          </a:p>
          <a:p>
            <a:pPr eaLnBrk="0" hangingPunct="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You can create a </a:t>
            </a:r>
            <a:r>
              <a:rPr lang="en-US" altLang="zh-CN" sz="1600" b="1" i="1" dirty="0">
                <a:solidFill>
                  <a:srgbClr val="404040"/>
                </a:solidFill>
                <a:latin typeface="Arial" panose="020B0604020202020204" pitchFamily="34" charset="0"/>
              </a:rPr>
              <a:t>Simulink model </a:t>
            </a: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in Simulink </a:t>
            </a:r>
            <a:r>
              <a:rPr lang="en-US" altLang="zh-CN" sz="1600" i="1" dirty="0">
                <a:solidFill>
                  <a:srgbClr val="404040"/>
                </a:solidFill>
                <a:latin typeface="Arial" panose="020B0604020202020204" pitchFamily="34" charset="0"/>
              </a:rPr>
              <a:t>block diagram </a:t>
            </a: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for this mathematical description by adding blocks, specifying block behavior, and using signal lines to connect the blocks to each other. </a:t>
            </a:r>
            <a:endParaRPr lang="de-DE" altLang="zh-CN" sz="1600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84717E-14DE-4CF0-85DC-77975B07D75E}"/>
              </a:ext>
            </a:extLst>
          </p:cNvPr>
          <p:cNvSpPr txBox="1"/>
          <p:nvPr/>
        </p:nvSpPr>
        <p:spPr>
          <a:xfrm>
            <a:off x="407368" y="3720910"/>
            <a:ext cx="10873208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Model Component</a:t>
            </a:r>
          </a:p>
          <a:p>
            <a:pPr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altLang="zh-CN" dirty="0"/>
              <a:t>A </a:t>
            </a:r>
            <a:r>
              <a:rPr lang="en-US" altLang="zh-CN" i="1" dirty="0"/>
              <a:t>model component</a:t>
            </a:r>
            <a:r>
              <a:rPr lang="en-US" altLang="zh-CN" dirty="0"/>
              <a:t> is part of a </a:t>
            </a:r>
            <a:r>
              <a:rPr lang="en-US" altLang="zh-CN" i="1" dirty="0"/>
              <a:t>model</a:t>
            </a:r>
            <a:r>
              <a:rPr lang="en-US" altLang="zh-CN" dirty="0"/>
              <a:t> that interacts with the other parts through an interface of inputs and outputs. Simulink implements </a:t>
            </a:r>
            <a:r>
              <a:rPr lang="en-US" altLang="zh-CN" i="1" dirty="0"/>
              <a:t>model components</a:t>
            </a:r>
            <a:r>
              <a:rPr lang="en-US" altLang="zh-CN" dirty="0"/>
              <a:t> using Subsystem and Model blocks.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182F5C-0D3A-4C77-9482-D7F01AC3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42468"/>
            <a:ext cx="3409950" cy="8286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12EE80-44AB-4BBE-8B89-761898A50A07}"/>
              </a:ext>
            </a:extLst>
          </p:cNvPr>
          <p:cNvSpPr/>
          <p:nvPr/>
        </p:nvSpPr>
        <p:spPr>
          <a:xfrm>
            <a:off x="4367808" y="2621888"/>
            <a:ext cx="196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Menlo"/>
              </a:rPr>
              <a:t>mv'(t) + </a:t>
            </a:r>
            <a:r>
              <a:rPr lang="en-US" altLang="zh-CN" dirty="0" err="1">
                <a:solidFill>
                  <a:srgbClr val="404040"/>
                </a:solidFill>
                <a:latin typeface="Menlo"/>
              </a:rPr>
              <a:t>bv</a:t>
            </a:r>
            <a:r>
              <a:rPr lang="en-US" altLang="zh-CN" dirty="0">
                <a:solidFill>
                  <a:srgbClr val="404040"/>
                </a:solidFill>
                <a:latin typeface="Menlo"/>
              </a:rPr>
              <a:t>(t) = u(t)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F99C6A-6DF7-4CF0-A55A-73F2F24EB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79" y="2493683"/>
            <a:ext cx="4276725" cy="1162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4AFD20-F3C2-4820-86CB-5AE28F3EA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624" y="5116142"/>
            <a:ext cx="55149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AutoNum type="arabicPeriod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Simulink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</a:rPr>
              <a:t>基本概念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BE3983F-CEAC-4809-A77D-6D68082DA96D}"/>
              </a:ext>
            </a:extLst>
          </p:cNvPr>
          <p:cNvSpPr txBox="1">
            <a:spLocks noChangeArrowheads="1"/>
          </p:cNvSpPr>
          <p:nvPr/>
        </p:nvSpPr>
        <p:spPr>
          <a:xfrm>
            <a:off x="258377" y="624425"/>
            <a:ext cx="11526255" cy="510883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285750" indent="-285750" eaLnBrk="0" hangingPunct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b="1" dirty="0">
                <a:solidFill>
                  <a:schemeClr val="tx1"/>
                </a:solidFill>
                <a:cs typeface="+mn-cs"/>
              </a:rPr>
              <a:t>State variables  </a:t>
            </a:r>
          </a:p>
          <a:p>
            <a:pPr eaLnBrk="0" hangingPunct="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If the current output value of a block is a function of the previous output value, the block defines a state variable that needs to be saved between time steps. </a:t>
            </a:r>
          </a:p>
          <a:p>
            <a:pPr eaLnBrk="0" hangingPunct="0">
              <a:lnSpc>
                <a:spcPct val="150000"/>
              </a:lnSpc>
              <a:buClr>
                <a:srgbClr val="C00000"/>
              </a:buClr>
              <a:defRPr/>
            </a:pPr>
            <a:endParaRPr lang="en-US" altLang="zh-CN" sz="16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State variables, along with the values of model inputs and the model equations, can determine the behavior of a model.</a:t>
            </a:r>
          </a:p>
          <a:p>
            <a:pPr eaLnBrk="0" hangingPunct="0">
              <a:lnSpc>
                <a:spcPct val="150000"/>
              </a:lnSpc>
              <a:buClr>
                <a:srgbClr val="C00000"/>
              </a:buClr>
              <a:defRPr/>
            </a:pPr>
            <a:endParaRPr lang="en-US" altLang="zh-CN" sz="16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	</a:t>
            </a:r>
            <a:endParaRPr lang="de-DE" altLang="zh-CN" sz="1600" b="1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955306-5ECC-4C0D-B8F5-3E457FA7D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55" y="2924944"/>
            <a:ext cx="3762375" cy="8382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86CB3E5-09A4-46BA-A6B3-A51D8650DF85}"/>
              </a:ext>
            </a:extLst>
          </p:cNvPr>
          <p:cNvSpPr/>
          <p:nvPr/>
        </p:nvSpPr>
        <p:spPr>
          <a:xfrm>
            <a:off x="3624065" y="4198928"/>
            <a:ext cx="6096000" cy="15240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1600" b="1" dirty="0">
                <a:solidFill>
                  <a:srgbClr val="404040"/>
                </a:solidFill>
                <a:ea typeface="微软雅黑" pitchFamily="34" charset="-122"/>
              </a:rPr>
              <a:t>y = f</a:t>
            </a:r>
            <a:r>
              <a:rPr lang="fr-FR" altLang="zh-CN" sz="1600" b="1" baseline="-25000" dirty="0">
                <a:solidFill>
                  <a:srgbClr val="404040"/>
                </a:solidFill>
                <a:ea typeface="微软雅黑" pitchFamily="34" charset="-122"/>
              </a:rPr>
              <a:t>0</a:t>
            </a:r>
            <a:r>
              <a:rPr lang="fr-FR" altLang="zh-CN" sz="1600" b="1" dirty="0">
                <a:solidFill>
                  <a:srgbClr val="404040"/>
                </a:solidFill>
                <a:ea typeface="微软雅黑" pitchFamily="34" charset="-122"/>
              </a:rPr>
              <a:t>(t, x, u) (Outputs)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4040"/>
                </a:solidFill>
                <a:ea typeface="微软雅黑" pitchFamily="34" charset="-122"/>
              </a:rPr>
              <a:t>x’ = </a:t>
            </a:r>
            <a:r>
              <a:rPr lang="en-US" altLang="zh-CN" sz="1600" dirty="0" err="1">
                <a:solidFill>
                  <a:srgbClr val="404040"/>
                </a:solidFill>
                <a:ea typeface="微软雅黑" pitchFamily="34" charset="-122"/>
              </a:rPr>
              <a:t>f</a:t>
            </a:r>
            <a:r>
              <a:rPr lang="en-US" altLang="zh-CN" sz="1600" baseline="-25000" dirty="0" err="1">
                <a:solidFill>
                  <a:srgbClr val="404040"/>
                </a:solidFill>
                <a:ea typeface="微软雅黑" pitchFamily="34" charset="-122"/>
              </a:rPr>
              <a:t>d</a:t>
            </a:r>
            <a:r>
              <a:rPr lang="en-US" altLang="zh-CN" sz="1600" dirty="0">
                <a:solidFill>
                  <a:srgbClr val="404040"/>
                </a:solidFill>
                <a:ea typeface="微软雅黑" pitchFamily="34" charset="-122"/>
              </a:rPr>
              <a:t>(t, x, u) (Derivatives)</a:t>
            </a:r>
          </a:p>
          <a:p>
            <a:pPr>
              <a:lnSpc>
                <a:spcPct val="150000"/>
              </a:lnSpc>
            </a:pPr>
            <a:r>
              <a:rPr lang="de-DE" altLang="zh-CN" sz="1600" b="1" dirty="0">
                <a:solidFill>
                  <a:srgbClr val="404040"/>
                </a:solidFill>
                <a:ea typeface="微软雅黑" pitchFamily="34" charset="-122"/>
              </a:rPr>
              <a:t>x</a:t>
            </a:r>
            <a:r>
              <a:rPr lang="de-DE" altLang="zh-CN" sz="1600" b="1" baseline="-25000" dirty="0">
                <a:solidFill>
                  <a:srgbClr val="404040"/>
                </a:solidFill>
                <a:ea typeface="微软雅黑" pitchFamily="34" charset="-122"/>
              </a:rPr>
              <a:t>d</a:t>
            </a:r>
            <a:r>
              <a:rPr lang="de-DE" altLang="zh-CN" sz="1600" b="1" baseline="-50000" dirty="0">
                <a:solidFill>
                  <a:srgbClr val="404040"/>
                </a:solidFill>
                <a:ea typeface="微软雅黑" pitchFamily="34" charset="-122"/>
              </a:rPr>
              <a:t>k+1 </a:t>
            </a:r>
            <a:r>
              <a:rPr lang="de-DE" altLang="zh-CN" sz="1600" b="1" dirty="0">
                <a:solidFill>
                  <a:srgbClr val="404040"/>
                </a:solidFill>
                <a:ea typeface="微软雅黑" pitchFamily="34" charset="-122"/>
              </a:rPr>
              <a:t>= f</a:t>
            </a:r>
            <a:r>
              <a:rPr lang="de-DE" altLang="zh-CN" sz="1600" b="1" baseline="-25000" dirty="0">
                <a:solidFill>
                  <a:srgbClr val="404040"/>
                </a:solidFill>
                <a:ea typeface="微软雅黑" pitchFamily="34" charset="-122"/>
              </a:rPr>
              <a:t>u</a:t>
            </a:r>
            <a:r>
              <a:rPr lang="de-DE" altLang="zh-CN" sz="1600" b="1" dirty="0">
                <a:solidFill>
                  <a:srgbClr val="404040"/>
                </a:solidFill>
                <a:ea typeface="微软雅黑" pitchFamily="34" charset="-122"/>
              </a:rPr>
              <a:t>(t, </a:t>
            </a:r>
            <a:r>
              <a:rPr lang="de-DE" altLang="zh-CN" sz="1600" dirty="0">
                <a:solidFill>
                  <a:srgbClr val="404040"/>
                </a:solidFill>
                <a:ea typeface="微软雅黑" pitchFamily="34" charset="-122"/>
              </a:rPr>
              <a:t>x</a:t>
            </a:r>
            <a:r>
              <a:rPr lang="de-DE" altLang="zh-CN" sz="1600" baseline="-25000" dirty="0">
                <a:solidFill>
                  <a:srgbClr val="404040"/>
                </a:solidFill>
                <a:ea typeface="微软雅黑" pitchFamily="34" charset="-122"/>
              </a:rPr>
              <a:t>c</a:t>
            </a:r>
            <a:r>
              <a:rPr lang="de-DE" altLang="zh-CN" sz="1600" dirty="0">
                <a:solidFill>
                  <a:srgbClr val="404040"/>
                </a:solidFill>
                <a:ea typeface="微软雅黑" pitchFamily="34" charset="-122"/>
              </a:rPr>
              <a:t>, </a:t>
            </a:r>
            <a:r>
              <a:rPr lang="de-DE" altLang="zh-CN" sz="1600" b="1" dirty="0">
                <a:solidFill>
                  <a:srgbClr val="404040"/>
                </a:solidFill>
                <a:ea typeface="微软雅黑" pitchFamily="34" charset="-122"/>
              </a:rPr>
              <a:t>x</a:t>
            </a:r>
            <a:r>
              <a:rPr lang="de-DE" altLang="zh-CN" sz="1600" b="1" baseline="-25000" dirty="0">
                <a:solidFill>
                  <a:srgbClr val="404040"/>
                </a:solidFill>
                <a:ea typeface="微软雅黑" pitchFamily="34" charset="-122"/>
              </a:rPr>
              <a:t>d</a:t>
            </a:r>
            <a:r>
              <a:rPr lang="de-DE" altLang="zh-CN" sz="1600" b="1" baseline="-50000" dirty="0">
                <a:solidFill>
                  <a:srgbClr val="404040"/>
                </a:solidFill>
                <a:ea typeface="微软雅黑" pitchFamily="34" charset="-122"/>
              </a:rPr>
              <a:t>k</a:t>
            </a:r>
            <a:r>
              <a:rPr lang="de-DE" altLang="zh-CN" sz="1600" b="1" dirty="0">
                <a:solidFill>
                  <a:srgbClr val="404040"/>
                </a:solidFill>
                <a:ea typeface="微软雅黑" pitchFamily="34" charset="-122"/>
              </a:rPr>
              <a:t>, u) (Update) </a:t>
            </a:r>
            <a:r>
              <a:rPr lang="de-DE" altLang="zh-CN" sz="1600" dirty="0">
                <a:solidFill>
                  <a:srgbClr val="404040"/>
                </a:solidFill>
                <a:ea typeface="微软雅黑" pitchFamily="34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04040"/>
                </a:solidFill>
                <a:ea typeface="微软雅黑" pitchFamily="34" charset="-122"/>
              </a:rPr>
              <a:t>where x = [x</a:t>
            </a:r>
            <a:r>
              <a:rPr lang="en-US" altLang="zh-CN" sz="1600" baseline="-25000" dirty="0">
                <a:solidFill>
                  <a:srgbClr val="404040"/>
                </a:solidFill>
                <a:ea typeface="微软雅黑" pitchFamily="34" charset="-122"/>
              </a:rPr>
              <a:t>c</a:t>
            </a:r>
            <a:r>
              <a:rPr lang="en-US" altLang="zh-CN" sz="1600" dirty="0">
                <a:solidFill>
                  <a:srgbClr val="404040"/>
                </a:solidFill>
                <a:ea typeface="微软雅黑" pitchFamily="34" charset="-122"/>
              </a:rPr>
              <a:t>; </a:t>
            </a:r>
            <a:r>
              <a:rPr lang="en-US" altLang="zh-CN" sz="1600" dirty="0" err="1">
                <a:solidFill>
                  <a:srgbClr val="404040"/>
                </a:solidFill>
                <a:ea typeface="微软雅黑" pitchFamily="34" charset="-122"/>
              </a:rPr>
              <a:t>x</a:t>
            </a:r>
            <a:r>
              <a:rPr lang="en-US" altLang="zh-CN" sz="1600" baseline="-25000" dirty="0" err="1">
                <a:solidFill>
                  <a:srgbClr val="404040"/>
                </a:solidFill>
                <a:ea typeface="微软雅黑" pitchFamily="34" charset="-122"/>
              </a:rPr>
              <a:t>d</a:t>
            </a:r>
            <a:r>
              <a:rPr lang="en-US" altLang="zh-CN" sz="1600" dirty="0">
                <a:solidFill>
                  <a:srgbClr val="404040"/>
                </a:solidFill>
                <a:ea typeface="微软雅黑" pitchFamily="34" charset="-122"/>
              </a:rPr>
              <a:t>] .</a:t>
            </a:r>
            <a:endParaRPr lang="zh-CN" altLang="en-US" sz="1600" dirty="0">
              <a:solidFill>
                <a:srgbClr val="404040"/>
              </a:solidFill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4C2C46-8378-4FA5-AA2A-0CA8093C014D}"/>
              </a:ext>
            </a:extLst>
          </p:cNvPr>
          <p:cNvSpPr txBox="1"/>
          <p:nvPr/>
        </p:nvSpPr>
        <p:spPr>
          <a:xfrm>
            <a:off x="8040216" y="38295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状态空间法解方程</a:t>
            </a:r>
          </a:p>
        </p:txBody>
      </p:sp>
    </p:spTree>
    <p:extLst>
      <p:ext uri="{BB962C8B-B14F-4D97-AF65-F5344CB8AC3E}">
        <p14:creationId xmlns:p14="http://schemas.microsoft.com/office/powerpoint/2010/main" val="140377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AutoNum type="arabicPeriod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Simulink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</a:rPr>
              <a:t>基本概念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BE3983F-CEAC-4809-A77D-6D68082DA96D}"/>
              </a:ext>
            </a:extLst>
          </p:cNvPr>
          <p:cNvSpPr txBox="1">
            <a:spLocks noChangeArrowheads="1"/>
          </p:cNvSpPr>
          <p:nvPr/>
        </p:nvSpPr>
        <p:spPr>
          <a:xfrm>
            <a:off x="258377" y="624425"/>
            <a:ext cx="11238223" cy="474879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285750" indent="-285750" eaLnBrk="0" hangingPunct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b="1" dirty="0">
                <a:solidFill>
                  <a:schemeClr val="tx1"/>
                </a:solidFill>
                <a:cs typeface="+mn-cs"/>
              </a:rPr>
              <a:t>State variables  </a:t>
            </a:r>
          </a:p>
          <a:p>
            <a:pPr eaLnBrk="0" hangingPunct="0">
              <a:lnSpc>
                <a:spcPct val="150000"/>
              </a:lnSpc>
              <a:buClr>
                <a:srgbClr val="C00000"/>
              </a:buClr>
              <a:defRPr/>
            </a:pPr>
            <a:endParaRPr lang="en-US" altLang="zh-CN" sz="16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tx1"/>
                </a:solidFill>
                <a:cs typeface="+mn-cs"/>
              </a:rPr>
              <a:t>Continuous States</a:t>
            </a:r>
          </a:p>
          <a:p>
            <a:pPr eaLnBrk="0" hangingPunct="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A </a:t>
            </a:r>
            <a:r>
              <a:rPr lang="en-US" altLang="zh-CN" sz="1600" i="1" dirty="0">
                <a:solidFill>
                  <a:srgbClr val="404040"/>
                </a:solidFill>
                <a:latin typeface="Arial" panose="020B0604020202020204" pitchFamily="34" charset="0"/>
              </a:rPr>
              <a:t>continuous state</a:t>
            </a: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 is defined for all values of time.</a:t>
            </a:r>
          </a:p>
          <a:p>
            <a:pPr eaLnBrk="0" hangingPunct="0">
              <a:lnSpc>
                <a:spcPct val="150000"/>
              </a:lnSpc>
              <a:buClr>
                <a:srgbClr val="C00000"/>
              </a:buClr>
              <a:defRPr/>
            </a:pPr>
            <a:endParaRPr lang="en-US" altLang="zh-CN" sz="16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600" b="1" dirty="0">
                <a:solidFill>
                  <a:schemeClr val="tx1"/>
                </a:solidFill>
                <a:cs typeface="+mn-cs"/>
              </a:rPr>
              <a:t>Discrete States</a:t>
            </a:r>
          </a:p>
          <a:p>
            <a:pPr eaLnBrk="0" hangingPunct="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A </a:t>
            </a:r>
            <a:r>
              <a:rPr lang="en-US" altLang="zh-CN" sz="1600" i="1" dirty="0">
                <a:solidFill>
                  <a:srgbClr val="404040"/>
                </a:solidFill>
                <a:latin typeface="Arial" panose="020B0604020202020204" pitchFamily="34" charset="0"/>
              </a:rPr>
              <a:t>discrete state</a:t>
            </a: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 is defined only at specific times. It is an approximation of a continuous state where the state is updated at periodic or aperiodic time intervals.</a:t>
            </a:r>
          </a:p>
          <a:p>
            <a:pPr eaLnBrk="0" hangingPunct="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Blocks with discrete states include:</a:t>
            </a:r>
          </a:p>
          <a:p>
            <a:pPr marL="285750" indent="-285750" eaLnBrk="0" hangingPunct="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Discrete-Time Integrator</a:t>
            </a:r>
          </a:p>
          <a:p>
            <a:pPr marL="285750" indent="-285750" eaLnBrk="0" hangingPunct="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Discrete State-Space</a:t>
            </a:r>
          </a:p>
          <a:p>
            <a:pPr marL="285750" indent="-285750" eaLnBrk="0" hangingPunct="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Discrete Transfer </a:t>
            </a:r>
            <a:r>
              <a:rPr lang="en-US" altLang="zh-CN" sz="1600" dirty="0" err="1">
                <a:solidFill>
                  <a:srgbClr val="404040"/>
                </a:solidFill>
                <a:latin typeface="Arial" panose="020B0604020202020204" pitchFamily="34" charset="0"/>
              </a:rPr>
              <a:t>Fcn</a:t>
            </a:r>
            <a:endParaRPr lang="en-US" altLang="zh-CN" sz="1600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>
                <a:solidFill>
                  <a:srgbClr val="404040"/>
                </a:solidFill>
                <a:latin typeface="Arial" panose="020B0604020202020204" pitchFamily="34" charset="0"/>
              </a:rPr>
              <a:t>Delay</a:t>
            </a:r>
            <a:r>
              <a:rPr lang="en-US" altLang="zh-CN" sz="1600" dirty="0">
                <a:solidFill>
                  <a:srgbClr val="404040"/>
                </a:solidFill>
                <a:latin typeface="Arial" panose="020B0604020202020204" pitchFamily="34" charset="0"/>
              </a:rPr>
              <a:t>	</a:t>
            </a:r>
            <a:endParaRPr lang="de-DE" altLang="zh-CN" sz="1600" b="1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53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AutoNum type="arabicPeriod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Simulink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</a:rPr>
              <a:t>基本概念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BE3983F-CEAC-4809-A77D-6D68082DA96D}"/>
              </a:ext>
            </a:extLst>
          </p:cNvPr>
          <p:cNvSpPr txBox="1">
            <a:spLocks noChangeArrowheads="1"/>
          </p:cNvSpPr>
          <p:nvPr/>
        </p:nvSpPr>
        <p:spPr>
          <a:xfrm>
            <a:off x="258377" y="624425"/>
            <a:ext cx="11526255" cy="158043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285750" indent="-285750" eaLnBrk="0" hangingPunct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b="1" dirty="0">
                <a:solidFill>
                  <a:schemeClr val="tx1"/>
                </a:solidFill>
                <a:cs typeface="+mn-cs"/>
              </a:rPr>
              <a:t>Simulink Simulation Loop and Function in Embedded Code Generation </a:t>
            </a:r>
          </a:p>
          <a:p>
            <a:pPr eaLnBrk="0" hangingPunct="0">
              <a:lnSpc>
                <a:spcPct val="150000"/>
              </a:lnSpc>
              <a:buClr>
                <a:srgbClr val="C00000"/>
              </a:buClr>
              <a:defRPr/>
            </a:pPr>
            <a:endParaRPr lang="de-DE" altLang="zh-CN" sz="1600" b="1" dirty="0">
              <a:solidFill>
                <a:schemeClr val="tx1"/>
              </a:solidFill>
              <a:cs typeface="+mn-cs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56264E1-1EB9-4547-B31B-63EE3D42833B}"/>
              </a:ext>
            </a:extLst>
          </p:cNvPr>
          <p:cNvGrpSpPr/>
          <p:nvPr/>
        </p:nvGrpSpPr>
        <p:grpSpPr>
          <a:xfrm>
            <a:off x="2412703" y="1129250"/>
            <a:ext cx="7571729" cy="5480700"/>
            <a:chOff x="2412703" y="1129250"/>
            <a:chExt cx="7571729" cy="548070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F76AEE2-4011-4432-AD3A-BF6B0B1D41AF}"/>
                </a:ext>
              </a:extLst>
            </p:cNvPr>
            <p:cNvGrpSpPr/>
            <p:nvPr/>
          </p:nvGrpSpPr>
          <p:grpSpPr>
            <a:xfrm>
              <a:off x="2412703" y="1129250"/>
              <a:ext cx="7571729" cy="5480700"/>
              <a:chOff x="3852863" y="1112146"/>
              <a:chExt cx="7715745" cy="5557214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B84FC8-18F3-4FDC-BF1B-07FBD713400B}"/>
                  </a:ext>
                </a:extLst>
              </p:cNvPr>
              <p:cNvSpPr txBox="1"/>
              <p:nvPr/>
            </p:nvSpPr>
            <p:spPr>
              <a:xfrm>
                <a:off x="7824192" y="1547500"/>
                <a:ext cx="18722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5">
                        <a:lumMod val="50000"/>
                      </a:schemeClr>
                    </a:solidFill>
                  </a:rPr>
                  <a:t>Initial Function</a:t>
                </a:r>
                <a:endParaRPr lang="zh-CN" altLang="en-US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283CA6C-CDC0-4409-B441-B8286723C264}"/>
                  </a:ext>
                </a:extLst>
              </p:cNvPr>
              <p:cNvSpPr txBox="1"/>
              <p:nvPr/>
            </p:nvSpPr>
            <p:spPr>
              <a:xfrm>
                <a:off x="8040216" y="4653137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5">
                        <a:lumMod val="50000"/>
                      </a:schemeClr>
                    </a:solidFill>
                  </a:rPr>
                  <a:t>Step Function</a:t>
                </a:r>
                <a:endParaRPr lang="zh-CN" altLang="en-US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CDE45B-6B54-4A4D-A258-B60226472B18}"/>
                  </a:ext>
                </a:extLst>
              </p:cNvPr>
              <p:cNvSpPr txBox="1"/>
              <p:nvPr/>
            </p:nvSpPr>
            <p:spPr>
              <a:xfrm>
                <a:off x="8040216" y="5990117"/>
                <a:ext cx="3528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5">
                        <a:lumMod val="50000"/>
                      </a:schemeClr>
                    </a:solidFill>
                  </a:rPr>
                  <a:t>Terminate Function(Optional)</a:t>
                </a:r>
                <a:endParaRPr lang="zh-CN" altLang="en-US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C7604B84-E676-4C46-A1B0-FFD729822CFF}"/>
                  </a:ext>
                </a:extLst>
              </p:cNvPr>
              <p:cNvGrpSpPr/>
              <p:nvPr/>
            </p:nvGrpSpPr>
            <p:grpSpPr>
              <a:xfrm>
                <a:off x="3852863" y="1112146"/>
                <a:ext cx="4187353" cy="5557214"/>
                <a:chOff x="3852863" y="1112146"/>
                <a:chExt cx="4187353" cy="5557214"/>
              </a:xfrm>
            </p:grpSpPr>
            <p:pic>
              <p:nvPicPr>
                <p:cNvPr id="2" name="图片 1">
                  <a:extLst>
                    <a:ext uri="{FF2B5EF4-FFF2-40B4-BE49-F238E27FC236}">
                      <a16:creationId xmlns:a16="http://schemas.microsoft.com/office/drawing/2014/main" id="{DE808C9C-B955-465A-97CC-4F45548CC4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852863" y="1112146"/>
                  <a:ext cx="3755305" cy="5557214"/>
                </a:xfrm>
                <a:prstGeom prst="rect">
                  <a:avLst/>
                </a:prstGeom>
              </p:spPr>
            </p:pic>
            <p:sp>
              <p:nvSpPr>
                <p:cNvPr id="3" name="矩形: 圆角 2">
                  <a:extLst>
                    <a:ext uri="{FF2B5EF4-FFF2-40B4-BE49-F238E27FC236}">
                      <a16:creationId xmlns:a16="http://schemas.microsoft.com/office/drawing/2014/main" id="{125ECCF8-64A5-4559-914B-783766F107E9}"/>
                    </a:ext>
                  </a:extLst>
                </p:cNvPr>
                <p:cNvSpPr/>
                <p:nvPr/>
              </p:nvSpPr>
              <p:spPr>
                <a:xfrm>
                  <a:off x="5663952" y="1556792"/>
                  <a:ext cx="1224136" cy="360040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08349BE0-9505-4CCC-BFC4-6D96A5E590F0}"/>
                    </a:ext>
                  </a:extLst>
                </p:cNvPr>
                <p:cNvSpPr/>
                <p:nvPr/>
              </p:nvSpPr>
              <p:spPr>
                <a:xfrm>
                  <a:off x="5118446" y="4149080"/>
                  <a:ext cx="2273697" cy="648072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0EE7A58E-7B40-4889-AD2D-998F433A3F41}"/>
                    </a:ext>
                  </a:extLst>
                </p:cNvPr>
                <p:cNvSpPr/>
                <p:nvPr/>
              </p:nvSpPr>
              <p:spPr>
                <a:xfrm>
                  <a:off x="5447928" y="5218144"/>
                  <a:ext cx="1656184" cy="371096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C8FF4AC6-F34B-473B-861C-21C14630FDE3}"/>
                    </a:ext>
                  </a:extLst>
                </p:cNvPr>
                <p:cNvSpPr/>
                <p:nvPr/>
              </p:nvSpPr>
              <p:spPr>
                <a:xfrm>
                  <a:off x="5519936" y="6213513"/>
                  <a:ext cx="1512168" cy="311831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" name="直接箭头连接符 8">
                  <a:extLst>
                    <a:ext uri="{FF2B5EF4-FFF2-40B4-BE49-F238E27FC236}">
                      <a16:creationId xmlns:a16="http://schemas.microsoft.com/office/drawing/2014/main" id="{477870CA-A23B-442D-9BE8-E3CAACEAEC89}"/>
                    </a:ext>
                  </a:extLst>
                </p:cNvPr>
                <p:cNvCxnSpPr>
                  <a:endCxn id="4" idx="1"/>
                </p:cNvCxnSpPr>
                <p:nvPr/>
              </p:nvCxnSpPr>
              <p:spPr>
                <a:xfrm>
                  <a:off x="6888088" y="1700808"/>
                  <a:ext cx="936104" cy="313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886FA0E2-73BA-44A7-9FA9-86D385B19A5B}"/>
                    </a:ext>
                  </a:extLst>
                </p:cNvPr>
                <p:cNvCxnSpPr>
                  <a:endCxn id="10" idx="1"/>
                </p:cNvCxnSpPr>
                <p:nvPr/>
              </p:nvCxnSpPr>
              <p:spPr>
                <a:xfrm>
                  <a:off x="7392143" y="4473116"/>
                  <a:ext cx="648073" cy="3646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8186C16B-65D0-4D50-B727-D3AE839DC6A2}"/>
                    </a:ext>
                  </a:extLst>
                </p:cNvPr>
                <p:cNvCxnSpPr>
                  <a:stCxn id="7" idx="3"/>
                  <a:endCxn id="10" idx="1"/>
                </p:cNvCxnSpPr>
                <p:nvPr/>
              </p:nvCxnSpPr>
              <p:spPr>
                <a:xfrm flipV="1">
                  <a:off x="7104112" y="4837803"/>
                  <a:ext cx="936104" cy="5658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19F47DE6-0846-4A03-A071-6A835EF0E428}"/>
                    </a:ext>
                  </a:extLst>
                </p:cNvPr>
                <p:cNvCxnSpPr>
                  <a:cxnSpLocks/>
                  <a:stCxn id="8" idx="3"/>
                  <a:endCxn id="11" idx="1"/>
                </p:cNvCxnSpPr>
                <p:nvPr/>
              </p:nvCxnSpPr>
              <p:spPr>
                <a:xfrm flipV="1">
                  <a:off x="7032104" y="6174783"/>
                  <a:ext cx="1008112" cy="1946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F320A37-28C2-48A5-B9AA-D76BBF26663E}"/>
                </a:ext>
              </a:extLst>
            </p:cNvPr>
            <p:cNvSpPr txBox="1"/>
            <p:nvPr/>
          </p:nvSpPr>
          <p:spPr>
            <a:xfrm>
              <a:off x="5371559" y="3059122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在开发嵌入式软件时，没有连续状态量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71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AutoNum type="arabicPeriod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Simulink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</a:rPr>
              <a:t>基本概念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BE3983F-CEAC-4809-A77D-6D68082DA96D}"/>
              </a:ext>
            </a:extLst>
          </p:cNvPr>
          <p:cNvSpPr txBox="1">
            <a:spLocks noChangeArrowheads="1"/>
          </p:cNvSpPr>
          <p:nvPr/>
        </p:nvSpPr>
        <p:spPr>
          <a:xfrm>
            <a:off x="258377" y="624425"/>
            <a:ext cx="11526255" cy="158043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285750" indent="-285750" eaLnBrk="0" hangingPunct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600" b="1" dirty="0">
                <a:solidFill>
                  <a:schemeClr val="tx1"/>
                </a:solidFill>
                <a:cs typeface="+mn-cs"/>
              </a:rPr>
              <a:t>Simulink Solver in </a:t>
            </a:r>
            <a:r>
              <a:rPr lang="en-US" altLang="zh-CN" sz="1600" b="1" dirty="0">
                <a:solidFill>
                  <a:schemeClr val="tx1"/>
                </a:solidFill>
              </a:rPr>
              <a:t>Embedded </a:t>
            </a:r>
            <a:r>
              <a:rPr lang="en-US" altLang="zh-CN" sz="1600" b="1" dirty="0">
                <a:solidFill>
                  <a:schemeClr val="tx1"/>
                </a:solidFill>
                <a:cs typeface="+mn-cs"/>
              </a:rPr>
              <a:t>Code Generation </a:t>
            </a:r>
          </a:p>
          <a:p>
            <a:pPr eaLnBrk="0" hangingPunct="0">
              <a:lnSpc>
                <a:spcPct val="150000"/>
              </a:lnSpc>
              <a:buClr>
                <a:srgbClr val="C00000"/>
              </a:buClr>
              <a:defRPr/>
            </a:pPr>
            <a:endParaRPr lang="de-DE" altLang="zh-CN" sz="1600" b="1" dirty="0">
              <a:solidFill>
                <a:schemeClr val="tx1"/>
              </a:solidFill>
              <a:cs typeface="+mn-cs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02CF18F-73EE-4D1E-ABC5-BCAB13C944F5}"/>
              </a:ext>
            </a:extLst>
          </p:cNvPr>
          <p:cNvGrpSpPr/>
          <p:nvPr/>
        </p:nvGrpSpPr>
        <p:grpSpPr>
          <a:xfrm>
            <a:off x="1559496" y="2276872"/>
            <a:ext cx="8362950" cy="2876550"/>
            <a:chOff x="1559496" y="2132856"/>
            <a:chExt cx="8362950" cy="287655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31CF7CB-7E09-412D-862E-E005D602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9496" y="2132856"/>
              <a:ext cx="8362950" cy="2876550"/>
            </a:xfrm>
            <a:prstGeom prst="rect">
              <a:avLst/>
            </a:prstGeom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EE0F95FE-4302-4F7F-A5D8-A3E3752D203E}"/>
                </a:ext>
              </a:extLst>
            </p:cNvPr>
            <p:cNvSpPr/>
            <p:nvPr/>
          </p:nvSpPr>
          <p:spPr>
            <a:xfrm>
              <a:off x="3575720" y="3501009"/>
              <a:ext cx="6264696" cy="720080"/>
            </a:xfrm>
            <a:prstGeom prst="roundRect">
              <a:avLst/>
            </a:prstGeom>
            <a:noFill/>
            <a:ln>
              <a:solidFill>
                <a:srgbClr val="FF9933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7758FA1-E747-4C77-A7C2-D0019D007B00}"/>
              </a:ext>
            </a:extLst>
          </p:cNvPr>
          <p:cNvSpPr txBox="1"/>
          <p:nvPr/>
        </p:nvSpPr>
        <p:spPr>
          <a:xfrm>
            <a:off x="551384" y="14127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Simulink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解算器设置：固定步长，离散解算器（没有连续状态量）</a:t>
            </a:r>
          </a:p>
        </p:txBody>
      </p:sp>
    </p:spTree>
    <p:extLst>
      <p:ext uri="{BB962C8B-B14F-4D97-AF65-F5344CB8AC3E}">
        <p14:creationId xmlns:p14="http://schemas.microsoft.com/office/powerpoint/2010/main" val="78439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5EC73A8-728E-412E-8F41-8328DA6E6678}"/>
              </a:ext>
            </a:extLst>
          </p:cNvPr>
          <p:cNvGrpSpPr/>
          <p:nvPr/>
        </p:nvGrpSpPr>
        <p:grpSpPr>
          <a:xfrm>
            <a:off x="263352" y="823460"/>
            <a:ext cx="11665296" cy="5616624"/>
            <a:chOff x="251520" y="764704"/>
            <a:chExt cx="8667663" cy="561662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E3536A-9C32-4722-9C43-4576086D9D13}"/>
                </a:ext>
              </a:extLst>
            </p:cNvPr>
            <p:cNvSpPr txBox="1"/>
            <p:nvPr/>
          </p:nvSpPr>
          <p:spPr>
            <a:xfrm>
              <a:off x="5724128" y="764704"/>
              <a:ext cx="3195055" cy="561662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C00000"/>
                </a:buClr>
                <a:buFont typeface="Wingdings" panose="05000000000000000000" pitchFamily="2" charset="2"/>
                <a:buChar char="n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数据类型的设置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Simulink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会根据已知的模块端口数据类型，加上约束条件，自动推导其余模块端口的数据类型。所以，合理设置模块输出端口的数据类型的约束条件，可以简化模型数据类型的设置，如左边模型所示。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常用约束条件：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sv-SE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Inherit: auto</a:t>
              </a: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Inherit: Inherit from 'Constant value'</a:t>
              </a:r>
              <a:endParaRPr lang="sv-SE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sv-SE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Inherit: Inherit via back propagation</a:t>
              </a: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Inherit: Same as first input</a:t>
              </a: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Inherit: Same as Second input</a:t>
              </a: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Inherit: Inherit via internal rule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（不推荐使用，在一些数学运算模块中不应该使用）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Require all the inputs to have the same data type</a:t>
              </a:r>
            </a:p>
            <a:p>
              <a:pPr marL="284162" lvl="1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代码生成前应当检查每个模块端口的数据类型。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85A8CC5-3F8A-4AE4-8B32-120DCB7B99C9}"/>
                </a:ext>
              </a:extLst>
            </p:cNvPr>
            <p:cNvSpPr txBox="1"/>
            <p:nvPr/>
          </p:nvSpPr>
          <p:spPr>
            <a:xfrm>
              <a:off x="251520" y="764704"/>
              <a:ext cx="5256584" cy="56166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EA8FBC-DD3A-446C-8181-E591004A18C1}"/>
              </a:ext>
            </a:extLst>
          </p:cNvPr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Simulink</a:t>
            </a:r>
            <a:r>
              <a:rPr lang="zh-CN" altLang="en-US" b="1" kern="0" dirty="0">
                <a:solidFill>
                  <a:schemeClr val="bg1">
                    <a:lumMod val="50000"/>
                  </a:schemeClr>
                </a:solidFill>
              </a:rPr>
              <a:t>使用技巧或难点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FD5ADC-A408-478B-AA3A-F1B61656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65" y="1772816"/>
            <a:ext cx="6684299" cy="30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97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mYXdCVIEav_lFuyyn9Eg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发动机开发部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2"/>
          <a:srcRect/>
          <a:stretch>
            <a:fillRect l="-6000" r="-6000"/>
          </a:stretch>
        </a:blipFill>
      </a:spPr>
      <a:bodyPr/>
      <a:lstStyle/>
      <a:style>
        <a:lnRef idx="2">
          <a:schemeClr val="accen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lt1">
            <a:alpha val="90000"/>
            <a:hueOff val="0"/>
            <a:satOff val="0"/>
            <a:lumOff val="0"/>
            <a:alphaOff val="0"/>
          </a:schemeClr>
        </a:effectRef>
        <a:fontRef idx="minor">
          <a:schemeClr val="dk1">
            <a:hueOff val="0"/>
            <a:satOff val="0"/>
            <a:lumOff val="0"/>
            <a:alphaOff val="0"/>
          </a:schemeClr>
        </a:fontRef>
      </a:style>
    </a:sp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1103mxs PPT宽版模板 .potx" id="{F05DAC48-83AD-4622-965D-6EBB455BBE33}" vid="{C90E5637-38FC-45AD-877C-41A5C973112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3687</TotalTime>
  <Words>1248</Words>
  <Application>Microsoft Office PowerPoint</Application>
  <PresentationFormat>宽屏</PresentationFormat>
  <Paragraphs>216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Menlo</vt:lpstr>
      <vt:lpstr>Open Sans</vt:lpstr>
      <vt:lpstr>黑体</vt:lpstr>
      <vt:lpstr>宋体</vt:lpstr>
      <vt:lpstr>微软雅黑</vt:lpstr>
      <vt:lpstr>微软雅黑 Light</vt:lpstr>
      <vt:lpstr>Arial</vt:lpstr>
      <vt:lpstr>Arial Narrow</vt:lpstr>
      <vt:lpstr>Calibri</vt:lpstr>
      <vt:lpstr>Wingdings</vt:lpstr>
      <vt:lpstr>发动机开发部模板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XX项目状态报告  汇报人</dc:title>
  <dc:creator/>
  <cp:lastModifiedBy>周厅琳</cp:lastModifiedBy>
  <cp:revision>2590</cp:revision>
  <cp:lastPrinted>2020-01-15T08:12:27Z</cp:lastPrinted>
  <dcterms:created xsi:type="dcterms:W3CDTF">2016-11-08T00:46:17Z</dcterms:created>
  <dcterms:modified xsi:type="dcterms:W3CDTF">2021-05-12T08:12:27Z</dcterms:modified>
</cp:coreProperties>
</file>