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18"/>
    <p:restoredTop sz="94666"/>
  </p:normalViewPr>
  <p:slideViewPr>
    <p:cSldViewPr snapToGrid="0" snapToObjects="1">
      <p:cViewPr varScale="1">
        <p:scale>
          <a:sx n="51" d="100"/>
          <a:sy n="51" d="100"/>
        </p:scale>
        <p:origin x="232" y="1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4F56-D28D-EB44-B46E-575B5AECAEA1}"/>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8B2E81AE-0C4C-5842-8A2E-6C677DFB8DD0}"/>
              </a:ext>
            </a:extLst>
          </p:cNvPr>
          <p:cNvSpPr>
            <a:spLocks noGrp="1"/>
          </p:cNvSpPr>
          <p:nvPr>
            <p:ph type="subTitle" idx="1"/>
          </p:nvPr>
        </p:nvSpPr>
        <p:spPr/>
        <p:txBody>
          <a:bodyPr/>
          <a:lstStyle/>
          <a:p>
            <a:r>
              <a:rPr lang="en-US" dirty="0"/>
              <a:t>Clustering of restaurants In Paris</a:t>
            </a:r>
          </a:p>
          <a:p>
            <a:r>
              <a:rPr lang="en-US" dirty="0"/>
              <a:t>Zinan LIN</a:t>
            </a:r>
          </a:p>
        </p:txBody>
      </p:sp>
    </p:spTree>
    <p:extLst>
      <p:ext uri="{BB962C8B-B14F-4D97-AF65-F5344CB8AC3E}">
        <p14:creationId xmlns:p14="http://schemas.microsoft.com/office/powerpoint/2010/main" val="252374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F175-0A1A-9A43-AF22-6C95CDA61450}"/>
              </a:ext>
            </a:extLst>
          </p:cNvPr>
          <p:cNvSpPr>
            <a:spLocks noGrp="1"/>
          </p:cNvSpPr>
          <p:nvPr>
            <p:ph type="title"/>
          </p:nvPr>
        </p:nvSpPr>
        <p:spPr/>
        <p:txBody>
          <a:bodyPr/>
          <a:lstStyle/>
          <a:p>
            <a:r>
              <a:rPr lang="en-US" dirty="0"/>
              <a:t>Optionally, how does the number of Michelin Starred restaurants affect the way that that restaurants are clustered?</a:t>
            </a:r>
            <a:br>
              <a:rPr lang="en-CA" dirty="0"/>
            </a:br>
            <a:endParaRPr lang="en-US" dirty="0"/>
          </a:p>
        </p:txBody>
      </p:sp>
      <p:sp>
        <p:nvSpPr>
          <p:cNvPr id="3" name="Content Placeholder 2">
            <a:extLst>
              <a:ext uri="{FF2B5EF4-FFF2-40B4-BE49-F238E27FC236}">
                <a16:creationId xmlns:a16="http://schemas.microsoft.com/office/drawing/2014/main" id="{F615B6A3-974F-3A41-97DD-63A65549732A}"/>
              </a:ext>
            </a:extLst>
          </p:cNvPr>
          <p:cNvSpPr>
            <a:spLocks noGrp="1"/>
          </p:cNvSpPr>
          <p:nvPr>
            <p:ph idx="1"/>
          </p:nvPr>
        </p:nvSpPr>
        <p:spPr>
          <a:xfrm>
            <a:off x="1941512" y="3500719"/>
            <a:ext cx="9336088" cy="1630082"/>
          </a:xfrm>
        </p:spPr>
        <p:txBody>
          <a:bodyPr/>
          <a:lstStyle/>
          <a:p>
            <a:r>
              <a:rPr lang="en-US" dirty="0"/>
              <a:t>Non-conclusive, will need more data and analysis.</a:t>
            </a:r>
            <a:endParaRPr lang="en-CA" dirty="0"/>
          </a:p>
          <a:p>
            <a:endParaRPr lang="en-US" dirty="0"/>
          </a:p>
        </p:txBody>
      </p:sp>
    </p:spTree>
    <p:extLst>
      <p:ext uri="{BB962C8B-B14F-4D97-AF65-F5344CB8AC3E}">
        <p14:creationId xmlns:p14="http://schemas.microsoft.com/office/powerpoint/2010/main" val="58900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1643-28D4-C74A-9EDF-BA3C9DE5C7C1}"/>
              </a:ext>
            </a:extLst>
          </p:cNvPr>
          <p:cNvSpPr>
            <a:spLocks noGrp="1"/>
          </p:cNvSpPr>
          <p:nvPr>
            <p:ph type="title"/>
          </p:nvPr>
        </p:nvSpPr>
        <p:spPr/>
        <p:txBody>
          <a:bodyPr/>
          <a:lstStyle/>
          <a:p>
            <a:r>
              <a:rPr lang="en-US" b="1" dirty="0"/>
              <a:t>Conclusion</a:t>
            </a:r>
            <a:br>
              <a:rPr lang="en-CA" b="1" dirty="0"/>
            </a:br>
            <a:endParaRPr lang="en-US" dirty="0"/>
          </a:p>
        </p:txBody>
      </p:sp>
      <p:sp>
        <p:nvSpPr>
          <p:cNvPr id="3" name="Content Placeholder 2">
            <a:extLst>
              <a:ext uri="{FF2B5EF4-FFF2-40B4-BE49-F238E27FC236}">
                <a16:creationId xmlns:a16="http://schemas.microsoft.com/office/drawing/2014/main" id="{A7EB8BF9-1A22-1240-B8F2-BA92080CB8E2}"/>
              </a:ext>
            </a:extLst>
          </p:cNvPr>
          <p:cNvSpPr>
            <a:spLocks noGrp="1"/>
          </p:cNvSpPr>
          <p:nvPr>
            <p:ph idx="1"/>
          </p:nvPr>
        </p:nvSpPr>
        <p:spPr/>
        <p:txBody>
          <a:bodyPr/>
          <a:lstStyle/>
          <a:p>
            <a:r>
              <a:rPr lang="en-US" dirty="0"/>
              <a:t>I am happy that I utilized the knowledge I learned throughout the course in this project. Although there are many imperfections, I am satisfied with the results and output of this project given the limited time frame. I look forward to expanding and carry on with this idea and hope to learn more about machine learning.</a:t>
            </a:r>
            <a:endParaRPr lang="en-CA" dirty="0"/>
          </a:p>
          <a:p>
            <a:endParaRPr lang="en-US" dirty="0"/>
          </a:p>
        </p:txBody>
      </p:sp>
    </p:spTree>
    <p:extLst>
      <p:ext uri="{BB962C8B-B14F-4D97-AF65-F5344CB8AC3E}">
        <p14:creationId xmlns:p14="http://schemas.microsoft.com/office/powerpoint/2010/main" val="393478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8D9FE-3067-E549-9931-D444D7234EA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Thank you!</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B4A50F8-9B56-064A-A772-EA400FEBC810}"/>
              </a:ext>
            </a:extLst>
          </p:cNvPr>
          <p:cNvPicPr>
            <a:picLocks noGrp="1" noChangeAspect="1"/>
          </p:cNvPicPr>
          <p:nvPr>
            <p:ph idx="1"/>
          </p:nvPr>
        </p:nvPicPr>
        <p:blipFill>
          <a:blip r:embed="rId6"/>
          <a:stretch>
            <a:fillRect/>
          </a:stretch>
        </p:blipFill>
        <p:spPr>
          <a:xfrm>
            <a:off x="1016000" y="17428"/>
            <a:ext cx="5612668" cy="6929220"/>
          </a:xfrm>
          <a:prstGeom prst="rect">
            <a:avLst/>
          </a:prstGeom>
          <a:effectLst/>
        </p:spPr>
      </p:pic>
    </p:spTree>
    <p:extLst>
      <p:ext uri="{BB962C8B-B14F-4D97-AF65-F5344CB8AC3E}">
        <p14:creationId xmlns:p14="http://schemas.microsoft.com/office/powerpoint/2010/main" val="345415216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F19B04-C180-344F-9DF9-6D7281ADDC61}"/>
              </a:ext>
            </a:extLst>
          </p:cNvPr>
          <p:cNvSpPr>
            <a:spLocks noGrp="1"/>
          </p:cNvSpPr>
          <p:nvPr>
            <p:ph idx="1"/>
          </p:nvPr>
        </p:nvSpPr>
        <p:spPr/>
        <p:txBody>
          <a:bodyPr/>
          <a:lstStyle/>
          <a:p>
            <a:r>
              <a:rPr lang="en-US" dirty="0"/>
              <a:t>Paris is the captain city of France, it is famous for its history, arts, and food. Paris has 20 arrondissements, which are regions that the city is separated into, like the picture </a:t>
            </a:r>
            <a:r>
              <a:rPr lang="en-US" baseline="30000" dirty="0"/>
              <a:t>[1] </a:t>
            </a:r>
            <a:r>
              <a:rPr lang="en-US" dirty="0"/>
              <a:t>showed below. There are about 40,000 </a:t>
            </a:r>
            <a:r>
              <a:rPr lang="en-US" baseline="30000" dirty="0"/>
              <a:t>[2] </a:t>
            </a:r>
            <a:r>
              <a:rPr lang="en-US" dirty="0"/>
              <a:t>restaurants in Paris and it is currently the city with the second most Michelin starred restaurants in the world</a:t>
            </a:r>
            <a:r>
              <a:rPr lang="en-US" baseline="30000" dirty="0"/>
              <a:t> [3]</a:t>
            </a:r>
            <a:r>
              <a:rPr lang="en-US" dirty="0"/>
              <a:t>. I am a food lover and I am motivated to find out more about the fine-dining places in Paris.</a:t>
            </a:r>
            <a:endParaRPr lang="en-CA" dirty="0"/>
          </a:p>
          <a:p>
            <a:endParaRPr lang="en-US" dirty="0"/>
          </a:p>
        </p:txBody>
      </p:sp>
    </p:spTree>
    <p:extLst>
      <p:ext uri="{BB962C8B-B14F-4D97-AF65-F5344CB8AC3E}">
        <p14:creationId xmlns:p14="http://schemas.microsoft.com/office/powerpoint/2010/main" val="2974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D0479A4-BE57-7D48-BBDC-818EAD2740D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5906" y="452718"/>
            <a:ext cx="7884928" cy="5468461"/>
          </a:xfrm>
          <a:prstGeom prst="rect">
            <a:avLst/>
          </a:prstGeom>
        </p:spPr>
      </p:pic>
    </p:spTree>
    <p:extLst>
      <p:ext uri="{BB962C8B-B14F-4D97-AF65-F5344CB8AC3E}">
        <p14:creationId xmlns:p14="http://schemas.microsoft.com/office/powerpoint/2010/main" val="348582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F19B04-C180-344F-9DF9-6D7281ADDC61}"/>
              </a:ext>
            </a:extLst>
          </p:cNvPr>
          <p:cNvSpPr>
            <a:spLocks noGrp="1"/>
          </p:cNvSpPr>
          <p:nvPr>
            <p:ph idx="1"/>
          </p:nvPr>
        </p:nvSpPr>
        <p:spPr/>
        <p:txBody>
          <a:bodyPr/>
          <a:lstStyle/>
          <a:p>
            <a:r>
              <a:rPr lang="en-US" dirty="0"/>
              <a:t>What are the similarities in the arrondissements of Paris in terms of restaurants? </a:t>
            </a:r>
            <a:endParaRPr lang="en-CA" dirty="0"/>
          </a:p>
          <a:p>
            <a:r>
              <a:rPr lang="en-US" dirty="0"/>
              <a:t>Are the restaurants in the central (downtown) areas more favored by clients?</a:t>
            </a:r>
            <a:endParaRPr lang="en-CA" dirty="0"/>
          </a:p>
          <a:p>
            <a:r>
              <a:rPr lang="en-US" dirty="0"/>
              <a:t>Optionally, how does the number of Michelin Starred restaurants affect the way that that restaurants are clustered?</a:t>
            </a:r>
            <a:endParaRPr lang="en-CA" dirty="0"/>
          </a:p>
          <a:p>
            <a:endParaRPr lang="en-US" dirty="0"/>
          </a:p>
        </p:txBody>
      </p:sp>
    </p:spTree>
    <p:extLst>
      <p:ext uri="{BB962C8B-B14F-4D97-AF65-F5344CB8AC3E}">
        <p14:creationId xmlns:p14="http://schemas.microsoft.com/office/powerpoint/2010/main" val="112808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a:xfrm>
            <a:off x="635458" y="4542502"/>
            <a:ext cx="9181185" cy="1189985"/>
          </a:xfrm>
        </p:spPr>
        <p:txBody>
          <a:bodyPr vert="horz" lIns="91440" tIns="45720" rIns="91440" bIns="45720" rtlCol="0" anchor="b">
            <a:normAutofit/>
          </a:bodyPr>
          <a:lstStyle/>
          <a:p>
            <a:r>
              <a:rPr lang="en-US" sz="6000"/>
              <a:t>Data Normalizartion</a:t>
            </a:r>
          </a:p>
        </p:txBody>
      </p:sp>
      <p:pic>
        <p:nvPicPr>
          <p:cNvPr id="5" name="Picture 4">
            <a:extLst>
              <a:ext uri="{FF2B5EF4-FFF2-40B4-BE49-F238E27FC236}">
                <a16:creationId xmlns:a16="http://schemas.microsoft.com/office/drawing/2014/main" id="{5A17C1A6-3E60-C543-A105-C33A2B0ECEDF}"/>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35457" y="1058147"/>
            <a:ext cx="4426563" cy="2766601"/>
          </a:xfrm>
          <a:prstGeom prst="rect">
            <a:avLst/>
          </a:prstGeom>
          <a:effectLst>
            <a:outerShdw blurRad="50800" dist="38100" dir="5400000" algn="t" rotWithShape="0">
              <a:prstClr val="black">
                <a:alpha val="43000"/>
              </a:prstClr>
            </a:outerShdw>
          </a:effectLst>
        </p:spPr>
      </p:pic>
      <p:pic>
        <p:nvPicPr>
          <p:cNvPr id="4" name="Content Placeholder 3">
            <a:extLst>
              <a:ext uri="{FF2B5EF4-FFF2-40B4-BE49-F238E27FC236}">
                <a16:creationId xmlns:a16="http://schemas.microsoft.com/office/drawing/2014/main" id="{30FC8758-CE6D-AC40-BC2D-685AD16A45EB}"/>
              </a:ext>
            </a:extLst>
          </p:cNvPr>
          <p:cNvPicPr>
            <a:picLocks noGrp="1"/>
          </p:cNvPicPr>
          <p:nvPr>
            <p:ph idx="1"/>
          </p:nvPr>
        </p:nvPicPr>
        <p:blipFill>
          <a:blip r:embed="rId8" cstate="print">
            <a:extLst>
              <a:ext uri="{28A0092B-C50C-407E-A947-70E740481C1C}">
                <a14:useLocalDpi xmlns:a14="http://schemas.microsoft.com/office/drawing/2010/main" val="0"/>
              </a:ext>
            </a:extLst>
          </a:blip>
          <a:stretch>
            <a:fillRect/>
          </a:stretch>
        </p:blipFill>
        <p:spPr>
          <a:xfrm>
            <a:off x="5383754" y="1060633"/>
            <a:ext cx="4426563" cy="275553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5035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2" name="Picture 9">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11">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3">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7">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9">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a:xfrm>
            <a:off x="635458" y="4542502"/>
            <a:ext cx="9186063" cy="1189985"/>
          </a:xfrm>
        </p:spPr>
        <p:txBody>
          <a:bodyPr vert="horz" lIns="91440" tIns="45720" rIns="91440" bIns="45720" rtlCol="0" anchor="b">
            <a:normAutofit/>
          </a:bodyPr>
          <a:lstStyle/>
          <a:p>
            <a:pPr>
              <a:lnSpc>
                <a:spcPct val="90000"/>
              </a:lnSpc>
            </a:pPr>
            <a:r>
              <a:rPr lang="en-US" sz="3800"/>
              <a:t>Data Visualiztion</a:t>
            </a:r>
            <a:br>
              <a:rPr lang="en-US" sz="3800"/>
            </a:br>
            <a:endParaRPr lang="en-US" sz="3800"/>
          </a:p>
        </p:txBody>
      </p:sp>
      <p:pic>
        <p:nvPicPr>
          <p:cNvPr id="4" name="Content Placeholder 3">
            <a:extLst>
              <a:ext uri="{FF2B5EF4-FFF2-40B4-BE49-F238E27FC236}">
                <a16:creationId xmlns:a16="http://schemas.microsoft.com/office/drawing/2014/main" id="{0FB78B21-9162-AC4A-93D6-EC59F897C9AC}"/>
              </a:ext>
            </a:extLst>
          </p:cNvPr>
          <p:cNvPicPr>
            <a:picLocks noGrp="1"/>
          </p:cNvPicPr>
          <p:nvPr>
            <p:ph idx="1"/>
          </p:nvPr>
        </p:nvPicPr>
        <p:blipFill rotWithShape="1">
          <a:blip r:embed="rId7" cstate="print">
            <a:extLst>
              <a:ext uri="{28A0092B-C50C-407E-A947-70E740481C1C}">
                <a14:useLocalDpi xmlns:a14="http://schemas.microsoft.com/office/drawing/2010/main" val="0"/>
              </a:ext>
            </a:extLst>
          </a:blip>
          <a:srcRect r="853" b="-3"/>
          <a:stretch/>
        </p:blipFill>
        <p:spPr>
          <a:xfrm>
            <a:off x="635458" y="640080"/>
            <a:ext cx="5602986" cy="3602736"/>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80A5A36-0F95-6D44-B00A-F03381A99F6A}"/>
              </a:ext>
            </a:extLst>
          </p:cNvPr>
          <p:cNvPicPr/>
          <p:nvPr/>
        </p:nvPicPr>
        <p:blipFill rotWithShape="1">
          <a:blip r:embed="rId8" cstate="print">
            <a:extLst>
              <a:ext uri="{28A0092B-C50C-407E-A947-70E740481C1C}">
                <a14:useLocalDpi xmlns:a14="http://schemas.microsoft.com/office/drawing/2010/main" val="0"/>
              </a:ext>
            </a:extLst>
          </a:blip>
          <a:srcRect l="10642" r="2193" b="5"/>
          <a:stretch/>
        </p:blipFill>
        <p:spPr>
          <a:xfrm>
            <a:off x="6389321" y="640080"/>
            <a:ext cx="3432201"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4897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a:xfrm>
            <a:off x="646111" y="609601"/>
            <a:ext cx="4793473" cy="1675975"/>
          </a:xfrm>
        </p:spPr>
        <p:txBody>
          <a:bodyPr>
            <a:normAutofit/>
          </a:bodyPr>
          <a:lstStyle/>
          <a:p>
            <a:r>
              <a:rPr lang="en-US" dirty="0"/>
              <a:t>K-means clustering</a:t>
            </a:r>
          </a:p>
        </p:txBody>
      </p:sp>
      <p:pic>
        <p:nvPicPr>
          <p:cNvPr id="5" name="Picture 4">
            <a:extLst>
              <a:ext uri="{FF2B5EF4-FFF2-40B4-BE49-F238E27FC236}">
                <a16:creationId xmlns:a16="http://schemas.microsoft.com/office/drawing/2014/main" id="{FEA61EE2-64C6-9D4B-A8D4-0EFF501F9FA4}"/>
              </a:ext>
            </a:extLst>
          </p:cNvPr>
          <p:cNvPicPr/>
          <p:nvPr/>
        </p:nvPicPr>
        <p:blipFill rotWithShape="1">
          <a:blip r:embed="rId3" cstate="print">
            <a:extLst>
              <a:ext uri="{28A0092B-C50C-407E-A947-70E740481C1C}">
                <a14:useLocalDpi xmlns:a14="http://schemas.microsoft.com/office/drawing/2010/main" val="0"/>
              </a:ext>
            </a:extLst>
          </a:blip>
          <a:srcRect t="6865" r="2" b="2"/>
          <a:stretch/>
        </p:blipFill>
        <p:spPr>
          <a:xfrm>
            <a:off x="6094412" y="3668721"/>
            <a:ext cx="5449888" cy="2766290"/>
          </a:xfrm>
          <a:prstGeom prst="rect">
            <a:avLst/>
          </a:prstGeom>
          <a:effectLst>
            <a:outerShdw blurRad="50800" dist="38100" dir="5400000" algn="t" rotWithShape="0">
              <a:prstClr val="black">
                <a:alpha val="43000"/>
              </a:prstClr>
            </a:outerShdw>
          </a:effectLst>
        </p:spPr>
      </p:pic>
      <p:sp>
        <p:nvSpPr>
          <p:cNvPr id="13" name="Rectangle 12">
            <a:extLst>
              <a:ext uri="{FF2B5EF4-FFF2-40B4-BE49-F238E27FC236}">
                <a16:creationId xmlns:a16="http://schemas.microsoft.com/office/drawing/2014/main" id="{AC546BE4-C7A3-4A47-9FA5-0866D5E65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B7A92B92-C3DB-4F81-A222-7F7396E073F7}"/>
              </a:ext>
            </a:extLst>
          </p:cNvPr>
          <p:cNvSpPr>
            <a:spLocks noGrp="1"/>
          </p:cNvSpPr>
          <p:nvPr>
            <p:ph idx="1"/>
          </p:nvPr>
        </p:nvSpPr>
        <p:spPr>
          <a:xfrm>
            <a:off x="642175" y="2484544"/>
            <a:ext cx="4799145" cy="3763855"/>
          </a:xfrm>
        </p:spPr>
        <p:txBody>
          <a:bodyPr>
            <a:normAutofit/>
          </a:bodyPr>
          <a:lstStyle/>
          <a:p>
            <a:r>
              <a:rPr lang="en-US" dirty="0"/>
              <a:t>I first use one-hot encoding to separate categorized fields in binary, such as price range and normalized rating. Then I use the elbow method to find the optimal k, the Elbow method is a method of interpretation and validation of consistency within cluster analysis designed to help finding the appropriate number of clusters in a dataset.</a:t>
            </a:r>
          </a:p>
        </p:txBody>
      </p:sp>
      <p:pic>
        <p:nvPicPr>
          <p:cNvPr id="8" name="Content Placeholder 3">
            <a:extLst>
              <a:ext uri="{FF2B5EF4-FFF2-40B4-BE49-F238E27FC236}">
                <a16:creationId xmlns:a16="http://schemas.microsoft.com/office/drawing/2014/main" id="{A496BCB1-9F94-4546-A75D-EAB6AA95FDC3}"/>
              </a:ext>
            </a:extLst>
          </p:cNvPr>
          <p:cNvPicPr>
            <a:picLocks/>
          </p:cNvPicPr>
          <p:nvPr/>
        </p:nvPicPr>
        <p:blipFill rotWithShape="1">
          <a:blip r:embed="rId4" cstate="print">
            <a:extLst>
              <a:ext uri="{28A0092B-C50C-407E-A947-70E740481C1C}">
                <a14:useLocalDpi xmlns:a14="http://schemas.microsoft.com/office/drawing/2010/main" val="0"/>
              </a:ext>
            </a:extLst>
          </a:blip>
          <a:srcRect t="5488" r="2" b="18185"/>
          <a:stretch/>
        </p:blipFill>
        <p:spPr>
          <a:xfrm>
            <a:off x="6094412" y="902431"/>
            <a:ext cx="5449888" cy="27662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1528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p:txBody>
          <a:bodyPr/>
          <a:lstStyle/>
          <a:p>
            <a:r>
              <a:rPr lang="en-US" dirty="0"/>
              <a:t>What are the similarities in the arrondissements of Paris in terms of restaurants? </a:t>
            </a:r>
            <a:br>
              <a:rPr lang="en-CA" dirty="0"/>
            </a:br>
            <a:endParaRPr lang="en-US" dirty="0"/>
          </a:p>
        </p:txBody>
      </p:sp>
      <p:sp>
        <p:nvSpPr>
          <p:cNvPr id="3" name="Content Placeholder 2">
            <a:extLst>
              <a:ext uri="{FF2B5EF4-FFF2-40B4-BE49-F238E27FC236}">
                <a16:creationId xmlns:a16="http://schemas.microsoft.com/office/drawing/2014/main" id="{ABF19B04-C180-344F-9DF9-6D7281ADDC61}"/>
              </a:ext>
            </a:extLst>
          </p:cNvPr>
          <p:cNvSpPr>
            <a:spLocks noGrp="1"/>
          </p:cNvSpPr>
          <p:nvPr>
            <p:ph idx="1"/>
          </p:nvPr>
        </p:nvSpPr>
        <p:spPr>
          <a:xfrm>
            <a:off x="1128712" y="3322919"/>
            <a:ext cx="9412288" cy="1350682"/>
          </a:xfrm>
        </p:spPr>
        <p:txBody>
          <a:bodyPr/>
          <a:lstStyle/>
          <a:p>
            <a:r>
              <a:rPr lang="en-US" dirty="0"/>
              <a:t>It seems like the distance to the </a:t>
            </a:r>
            <a:r>
              <a:rPr lang="en-US" dirty="0" err="1"/>
              <a:t>centre</a:t>
            </a:r>
            <a:r>
              <a:rPr lang="en-US" dirty="0"/>
              <a:t>/ downtown of the city has a linear relationship with regard to the characteristic of the restaurants.</a:t>
            </a:r>
            <a:endParaRPr lang="en-CA" dirty="0"/>
          </a:p>
          <a:p>
            <a:endParaRPr lang="en-US" dirty="0"/>
          </a:p>
        </p:txBody>
      </p:sp>
    </p:spTree>
    <p:extLst>
      <p:ext uri="{BB962C8B-B14F-4D97-AF65-F5344CB8AC3E}">
        <p14:creationId xmlns:p14="http://schemas.microsoft.com/office/powerpoint/2010/main" val="370252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D057-3DA5-1746-ACAD-D68D637D35B2}"/>
              </a:ext>
            </a:extLst>
          </p:cNvPr>
          <p:cNvSpPr>
            <a:spLocks noGrp="1"/>
          </p:cNvSpPr>
          <p:nvPr>
            <p:ph type="title"/>
          </p:nvPr>
        </p:nvSpPr>
        <p:spPr/>
        <p:txBody>
          <a:bodyPr/>
          <a:lstStyle/>
          <a:p>
            <a:r>
              <a:rPr lang="en-US" dirty="0"/>
              <a:t>Are the restaurants in the central (downtown) areas more favored by clients?</a:t>
            </a:r>
            <a:br>
              <a:rPr lang="en-CA" dirty="0"/>
            </a:br>
            <a:endParaRPr lang="en-US" dirty="0"/>
          </a:p>
        </p:txBody>
      </p:sp>
      <p:sp>
        <p:nvSpPr>
          <p:cNvPr id="3" name="Content Placeholder 2">
            <a:extLst>
              <a:ext uri="{FF2B5EF4-FFF2-40B4-BE49-F238E27FC236}">
                <a16:creationId xmlns:a16="http://schemas.microsoft.com/office/drawing/2014/main" id="{ABF19B04-C180-344F-9DF9-6D7281ADDC61}"/>
              </a:ext>
            </a:extLst>
          </p:cNvPr>
          <p:cNvSpPr>
            <a:spLocks noGrp="1"/>
          </p:cNvSpPr>
          <p:nvPr>
            <p:ph idx="1"/>
          </p:nvPr>
        </p:nvSpPr>
        <p:spPr>
          <a:xfrm>
            <a:off x="2501293" y="3424518"/>
            <a:ext cx="8946541" cy="4195481"/>
          </a:xfrm>
        </p:spPr>
        <p:txBody>
          <a:bodyPr/>
          <a:lstStyle/>
          <a:p>
            <a:r>
              <a:rPr lang="en-US" dirty="0"/>
              <a:t>From our clustered ratings, yes.</a:t>
            </a:r>
            <a:endParaRPr lang="en-CA" dirty="0"/>
          </a:p>
          <a:p>
            <a:endParaRPr lang="en-US" dirty="0"/>
          </a:p>
        </p:txBody>
      </p:sp>
    </p:spTree>
    <p:extLst>
      <p:ext uri="{BB962C8B-B14F-4D97-AF65-F5344CB8AC3E}">
        <p14:creationId xmlns:p14="http://schemas.microsoft.com/office/powerpoint/2010/main" val="3172278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370</Words>
  <Application>Microsoft Macintosh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Capstone Project</vt:lpstr>
      <vt:lpstr>PowerPoint Presentation</vt:lpstr>
      <vt:lpstr>PowerPoint Presentation</vt:lpstr>
      <vt:lpstr>PowerPoint Presentation</vt:lpstr>
      <vt:lpstr>Data Normalizartion</vt:lpstr>
      <vt:lpstr>Data Visualiztion </vt:lpstr>
      <vt:lpstr>K-means clustering</vt:lpstr>
      <vt:lpstr>What are the similarities in the arrondissements of Paris in terms of restaurants?  </vt:lpstr>
      <vt:lpstr>Are the restaurants in the central (downtown) areas more favored by clients? </vt:lpstr>
      <vt:lpstr>Optionally, how does the number of Michelin Starred restaurants affect the way that that restaurants are clustered?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ANTON Lin</dc:creator>
  <cp:lastModifiedBy>ANTON Lin</cp:lastModifiedBy>
  <cp:revision>2</cp:revision>
  <dcterms:created xsi:type="dcterms:W3CDTF">2019-05-22T08:08:13Z</dcterms:created>
  <dcterms:modified xsi:type="dcterms:W3CDTF">2019-05-22T08:18:36Z</dcterms:modified>
</cp:coreProperties>
</file>