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4" r:id="rId3"/>
    <p:sldMasterId id="2147483685" r:id="rId4"/>
    <p:sldMasterId id="2147483696" r:id="rId5"/>
    <p:sldMasterId id="2147483707" r:id="rId6"/>
  </p:sldMasterIdLst>
  <p:notesMasterIdLst>
    <p:notesMasterId r:id="rId18"/>
  </p:notesMasterIdLst>
  <p:sldIdLst>
    <p:sldId id="257" r:id="rId7"/>
    <p:sldId id="258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1DC2B-8A17-4EA3-82B0-AA0E38C66AA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71CC8-47E8-45FC-9A6D-B04FBC588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7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1CC8-47E8-45FC-9A6D-B04FBC588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9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1CC8-47E8-45FC-9A6D-B04FBC588D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7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1CC8-47E8-45FC-9A6D-B04FBC588D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1CC8-47E8-45FC-9A6D-B04FBC588D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1CC8-47E8-45FC-9A6D-B04FBC588D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8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6085" y="6042463"/>
            <a:ext cx="236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Century Gothic" pitchFamily="34" charset="0"/>
                <a:ea typeface="微软雅黑" pitchFamily="34" charset="-122"/>
                <a:cs typeface="+mn-cs"/>
              </a:rPr>
              <a:t>CONFIDENTIAL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3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6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64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6085" y="6042463"/>
            <a:ext cx="236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Century Gothic" pitchFamily="34" charset="0"/>
                <a:ea typeface="微软雅黑" pitchFamily="34" charset="-122"/>
                <a:cs typeface="+mn-cs"/>
              </a:rPr>
              <a:t>CONFIDENTIAL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3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9235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wedgeRoundRectCallout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单击此处编辑母版标题样式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873251"/>
            <a:ext cx="8229600" cy="4498521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1729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0F409D-3B0B-4740-A2BC-6F7434D11A88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D4AFEF-CABD-488D-9BA2-8BD4519B96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88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663342"/>
            <a:ext cx="8229600" cy="9195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4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735914"/>
            <a:ext cx="8229600" cy="91958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025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20017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68025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320017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4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5897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5897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13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0F409D-3B0B-4740-A2BC-6F7434D11A88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D4AFEF-CABD-488D-9BA2-8BD4519B96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3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66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948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6085" y="6042463"/>
            <a:ext cx="236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Century Gothic" pitchFamily="34" charset="0"/>
                <a:ea typeface="微软雅黑" pitchFamily="34" charset="-122"/>
                <a:cs typeface="+mn-cs"/>
              </a:rPr>
              <a:t>CONFIDENTIAL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1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9235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wedgeRoundRectCallout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单击此处编辑母版标题样式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873251"/>
            <a:ext cx="8229600" cy="4498521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6753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0F409D-3B0B-4740-A2BC-6F7434D11A88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D4AFEF-CABD-488D-9BA2-8BD4519B96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5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663342"/>
            <a:ext cx="8229600" cy="9195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6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735914"/>
            <a:ext cx="8229600" cy="91958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025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20017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68025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320017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42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5897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5897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9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6085" y="6042463"/>
            <a:ext cx="236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Century Gothic" pitchFamily="34" charset="0"/>
                <a:ea typeface="微软雅黑" pitchFamily="34" charset="-122"/>
                <a:cs typeface="+mn-cs"/>
              </a:rPr>
              <a:t>CONFIDENTIAL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4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48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140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6085" y="6042463"/>
            <a:ext cx="236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Century Gothic" pitchFamily="34" charset="0"/>
                <a:ea typeface="微软雅黑" pitchFamily="34" charset="-122"/>
                <a:cs typeface="+mn-cs"/>
              </a:rPr>
              <a:t>CONFIDENTIAL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0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9235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wedgeRoundRectCallout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单击此处编辑母版标题样式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873251"/>
            <a:ext cx="8229600" cy="4498521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185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0F409D-3B0B-4740-A2BC-6F7434D11A88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D4AFEF-CABD-488D-9BA2-8BD4519B96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55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663342"/>
            <a:ext cx="8229600" cy="9195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0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735914"/>
            <a:ext cx="8229600" cy="91958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025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20017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68025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320017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3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5897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5897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47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9235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wedgeRoundRectCallout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单击此处编辑母版标题样式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873251"/>
            <a:ext cx="8229600" cy="4498521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528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94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3029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6085" y="6042463"/>
            <a:ext cx="236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Century Gothic" pitchFamily="34" charset="0"/>
                <a:ea typeface="微软雅黑" pitchFamily="34" charset="-122"/>
                <a:cs typeface="+mn-cs"/>
              </a:rPr>
              <a:t>CONFIDENTIAL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2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9235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wedgeRoundRectCallout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单击此处编辑母版标题样式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873251"/>
            <a:ext cx="8229600" cy="4498521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30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0F409D-3B0B-4740-A2BC-6F7434D11A88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D4AFEF-CABD-488D-9BA2-8BD4519B96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9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663342"/>
            <a:ext cx="8229600" cy="9195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3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735914"/>
            <a:ext cx="8229600" cy="91958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025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20017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68025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320017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4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5897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5897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4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0F409D-3B0B-4740-A2BC-6F7434D11A88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D4AFEF-CABD-488D-9BA2-8BD4519B96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6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183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4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663342"/>
            <a:ext cx="8229600" cy="9195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277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8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735914"/>
            <a:ext cx="8229600" cy="91958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025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20017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68025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320017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3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5897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5897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7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7287"/>
            <a:ext cx="8229600" cy="468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89488"/>
            <a:ext cx="2895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3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0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7287"/>
            <a:ext cx="8229600" cy="468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89488"/>
            <a:ext cx="2895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3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0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7287"/>
            <a:ext cx="8229600" cy="468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89488"/>
            <a:ext cx="2895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5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3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0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7287"/>
            <a:ext cx="8229600" cy="468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89488"/>
            <a:ext cx="2895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1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3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0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7287"/>
            <a:ext cx="8229600" cy="468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89488"/>
            <a:ext cx="2895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3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0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590772"/>
            <a:ext cx="8229600" cy="91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7287"/>
            <a:ext cx="8229600" cy="468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89488"/>
            <a:ext cx="2895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89488"/>
            <a:ext cx="2133600" cy="262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3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10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0" indent="0" algn="l" defTabSz="685800" rtl="0" eaLnBrk="1" latinLnBrk="0" hangingPunct="1">
        <a:spcBef>
          <a:spcPct val="20000"/>
        </a:spcBef>
        <a:buFont typeface="Arial" pitchFamily="34" charset="0"/>
        <a:buNone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image" Target="../media/image1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endCxn id="16" idx="1"/>
          </p:cNvCxnSpPr>
          <p:nvPr/>
        </p:nvCxnSpPr>
        <p:spPr>
          <a:xfrm flipV="1">
            <a:off x="1573665" y="3386138"/>
            <a:ext cx="1117148" cy="4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2690813" y="2876550"/>
            <a:ext cx="3762375" cy="1019175"/>
          </a:xfrm>
        </p:spPr>
        <p:txBody>
          <a:bodyPr>
            <a:normAutofit/>
          </a:bodyPr>
          <a:lstStyle/>
          <a:p>
            <a:r>
              <a:rPr lang="zh-CN" altLang="en-US" sz="3300" b="1" dirty="0" smtClean="0"/>
              <a:t>服务券发放方案</a:t>
            </a:r>
            <a:endParaRPr lang="zh-CN" altLang="en-US" sz="3300" b="1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617210" y="3986213"/>
            <a:ext cx="5953125" cy="325421"/>
          </a:xfrm>
        </p:spPr>
        <p:txBody>
          <a:bodyPr>
            <a:noAutofit/>
          </a:bodyPr>
          <a:lstStyle/>
          <a:p>
            <a:r>
              <a:rPr lang="zh-CN" altLang="en-US" sz="1350" dirty="0" smtClean="0"/>
              <a:t>太保</a:t>
            </a:r>
            <a:r>
              <a:rPr lang="en-US" altLang="zh-CN" sz="1350" dirty="0" smtClean="0"/>
              <a:t>——</a:t>
            </a:r>
            <a:r>
              <a:rPr lang="zh-CN" altLang="en-US" sz="1350" dirty="0" smtClean="0"/>
              <a:t>安徽一金</a:t>
            </a:r>
            <a:endParaRPr lang="zh-CN" altLang="en-US" sz="1350" dirty="0"/>
          </a:p>
        </p:txBody>
      </p:sp>
      <p:sp>
        <p:nvSpPr>
          <p:cNvPr id="3" name="椭圆 2"/>
          <p:cNvSpPr/>
          <p:nvPr/>
        </p:nvSpPr>
        <p:spPr>
          <a:xfrm>
            <a:off x="4152221" y="4334369"/>
            <a:ext cx="835478" cy="8354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rgbClr val="F6F6F6"/>
                </a:solidFill>
              </a:rPr>
              <a:t>LOGO</a:t>
            </a:r>
            <a:endParaRPr lang="zh-CN" altLang="en-US" sz="1350" b="1" dirty="0">
              <a:solidFill>
                <a:srgbClr val="F6F6F6"/>
              </a:solidFill>
            </a:endParaRPr>
          </a:p>
        </p:txBody>
      </p:sp>
      <p:cxnSp>
        <p:nvCxnSpPr>
          <p:cNvPr id="14" name="直接连接符 13"/>
          <p:cNvCxnSpPr>
            <a:stCxn id="16" idx="3"/>
          </p:cNvCxnSpPr>
          <p:nvPr/>
        </p:nvCxnSpPr>
        <p:spPr>
          <a:xfrm flipV="1">
            <a:off x="6453187" y="3384004"/>
            <a:ext cx="1117148" cy="21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321714"/>
            <a:ext cx="832528" cy="8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20688"/>
            <a:ext cx="27384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保险公司用户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寄售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2576884" cy="4581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12776"/>
            <a:ext cx="259228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79" y="1412776"/>
            <a:ext cx="2576884" cy="458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406900" y="625879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若客户不使用服务，可在平台进行寄售转让，由第三方服务商</a:t>
            </a:r>
            <a:r>
              <a:rPr lang="en-US" altLang="zh-CN" sz="1600" dirty="0" smtClean="0">
                <a:solidFill>
                  <a:srgbClr val="0070C0"/>
                </a:solidFill>
              </a:rPr>
              <a:t>【</a:t>
            </a:r>
            <a:r>
              <a:rPr lang="zh-CN" altLang="en-US" sz="1600" dirty="0" smtClean="0">
                <a:solidFill>
                  <a:srgbClr val="0070C0"/>
                </a:solidFill>
              </a:rPr>
              <a:t>乐寄售</a:t>
            </a:r>
            <a:r>
              <a:rPr lang="en-US" altLang="zh-CN" sz="1600" dirty="0" smtClean="0">
                <a:solidFill>
                  <a:srgbClr val="0070C0"/>
                </a:solidFill>
              </a:rPr>
              <a:t>】</a:t>
            </a:r>
            <a:r>
              <a:rPr lang="zh-CN" altLang="en-US" sz="1600" dirty="0" smtClean="0">
                <a:solidFill>
                  <a:srgbClr val="0070C0"/>
                </a:solidFill>
              </a:rPr>
              <a:t>，为用户充值积分，用户可通过商城“在线充值”进行微信或支付宝提现。</a:t>
            </a:r>
            <a:r>
              <a:rPr lang="zh-CN" altLang="en-US" sz="1600" dirty="0" smtClean="0">
                <a:solidFill>
                  <a:srgbClr val="00B0F0"/>
                </a:solidFill>
              </a:rPr>
              <a:t>积分：现金</a:t>
            </a:r>
            <a:r>
              <a:rPr lang="en-US" altLang="zh-CN" sz="1600" dirty="0" smtClean="0">
                <a:solidFill>
                  <a:srgbClr val="00B0F0"/>
                </a:solidFill>
              </a:rPr>
              <a:t>=100:1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顺序访问存储器 6"/>
          <p:cNvSpPr/>
          <p:nvPr/>
        </p:nvSpPr>
        <p:spPr>
          <a:xfrm>
            <a:off x="3409950" y="2281237"/>
            <a:ext cx="2309813" cy="2309813"/>
          </a:xfrm>
          <a:prstGeom prst="flowChartMagneticTap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/>
              <a:t>THANKS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6265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4888" y="4438652"/>
            <a:ext cx="3609975" cy="1021556"/>
          </a:xfrm>
        </p:spPr>
        <p:txBody>
          <a:bodyPr>
            <a:normAutofit/>
          </a:bodyPr>
          <a:lstStyle/>
          <a:p>
            <a:r>
              <a:rPr lang="zh-CN" altLang="en-US" sz="1500" b="0" dirty="0" smtClean="0">
                <a:solidFill>
                  <a:schemeClr val="bg1">
                    <a:lumMod val="75000"/>
                  </a:schemeClr>
                </a:solidFill>
              </a:rPr>
              <a:t>保险公司管理人员发放服务券</a:t>
            </a:r>
            <a:endParaRPr lang="zh-CN" altLang="en-US" sz="15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4888" y="3037285"/>
            <a:ext cx="3609975" cy="1125140"/>
          </a:xfrm>
        </p:spPr>
        <p:txBody>
          <a:bodyPr>
            <a:normAutofit/>
          </a:bodyPr>
          <a:lstStyle/>
          <a:p>
            <a:r>
              <a:rPr lang="zh-CN" altLang="en-US" sz="3300" b="1" dirty="0" smtClean="0">
                <a:solidFill>
                  <a:schemeClr val="tx1"/>
                </a:solidFill>
              </a:rPr>
              <a:t>管理人员发券</a:t>
            </a:r>
            <a:endParaRPr lang="zh-CN" altLang="en-US" sz="3300" b="1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71987" y="4281488"/>
            <a:ext cx="35861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弦形 9"/>
          <p:cNvSpPr/>
          <p:nvPr/>
        </p:nvSpPr>
        <p:spPr>
          <a:xfrm>
            <a:off x="2972645" y="3222361"/>
            <a:ext cx="2118254" cy="2118254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/>
              <a:t>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0082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20688"/>
            <a:ext cx="27384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管理人员发放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发券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460432" cy="353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79512" y="562946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发券人，输入商业险保单号后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位，及客户投保时的手机号（一个保单周期只能出现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次）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；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勾选服务券及填写发放数量，提交后无法修改。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提交后为“</a:t>
            </a:r>
            <a:r>
              <a:rPr lang="zh-CN" altLang="en-US" sz="1600" dirty="0">
                <a:solidFill>
                  <a:srgbClr val="0070C0"/>
                </a:solidFill>
              </a:rPr>
              <a:t>待审核</a:t>
            </a:r>
            <a:r>
              <a:rPr lang="zh-CN" altLang="en-US" sz="1600" dirty="0" smtClean="0">
                <a:solidFill>
                  <a:srgbClr val="0070C0"/>
                </a:solidFill>
              </a:rPr>
              <a:t>” 状态，客户可查看赠送的服务券，但无法使用。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20688"/>
            <a:ext cx="27384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管理人员发放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审核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92896"/>
            <a:ext cx="8604844" cy="1898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267519" y="508518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审核人，导出清单与保险公司内部系统校验发放金额，无误可批量审核。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审核后，发放状态变更为“已审核”，客户可正常使用服务券。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20688"/>
            <a:ext cx="27574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管理人员发放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报表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8875"/>
            <a:ext cx="8397644" cy="196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406900" y="494116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保险公司</a:t>
            </a:r>
            <a:r>
              <a:rPr lang="zh-CN" altLang="en-US" sz="1600" dirty="0">
                <a:solidFill>
                  <a:srgbClr val="0070C0"/>
                </a:solidFill>
              </a:rPr>
              <a:t>可实时根据发放时间查看各部门发券汇总金额，便于监控及开支付</a:t>
            </a:r>
            <a:r>
              <a:rPr lang="zh-CN" altLang="en-US" sz="1600" dirty="0" smtClean="0">
                <a:solidFill>
                  <a:srgbClr val="0070C0"/>
                </a:solidFill>
              </a:rPr>
              <a:t>开票。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4888" y="4438652"/>
            <a:ext cx="3609975" cy="1021556"/>
          </a:xfrm>
        </p:spPr>
        <p:txBody>
          <a:bodyPr>
            <a:normAutofit/>
          </a:bodyPr>
          <a:lstStyle/>
          <a:p>
            <a:r>
              <a:rPr lang="zh-CN" altLang="en-US" sz="1500" b="0" dirty="0" smtClean="0">
                <a:solidFill>
                  <a:schemeClr val="bg1">
                    <a:lumMod val="75000"/>
                  </a:schemeClr>
                </a:solidFill>
              </a:rPr>
              <a:t>保险公司客户使用领券及使用服务券</a:t>
            </a:r>
            <a:endParaRPr lang="zh-CN" altLang="en-US" sz="15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4888" y="3037285"/>
            <a:ext cx="3609975" cy="1125140"/>
          </a:xfrm>
        </p:spPr>
        <p:txBody>
          <a:bodyPr>
            <a:normAutofit/>
          </a:bodyPr>
          <a:lstStyle/>
          <a:p>
            <a:r>
              <a:rPr lang="zh-CN" altLang="en-US" sz="3300" b="1" dirty="0" smtClean="0">
                <a:solidFill>
                  <a:schemeClr val="tx1"/>
                </a:solidFill>
              </a:rPr>
              <a:t>用户领券及使用</a:t>
            </a:r>
            <a:endParaRPr lang="zh-CN" altLang="en-US" sz="3300" b="1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71987" y="4281488"/>
            <a:ext cx="35861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弦形 9"/>
          <p:cNvSpPr/>
          <p:nvPr/>
        </p:nvSpPr>
        <p:spPr>
          <a:xfrm>
            <a:off x="2972645" y="3222361"/>
            <a:ext cx="2118254" cy="2118254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/>
              <a:t>B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1632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20688"/>
            <a:ext cx="27384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保险公司用户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领券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2576885" cy="458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12776"/>
            <a:ext cx="259228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79" y="1412776"/>
            <a:ext cx="2576885" cy="458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406900" y="618679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用户填写投保时信息：商业险保单号后</a:t>
            </a:r>
            <a:r>
              <a:rPr lang="en-US" altLang="zh-CN" sz="1600" dirty="0" smtClean="0">
                <a:solidFill>
                  <a:srgbClr val="0070C0"/>
                </a:solidFill>
              </a:rPr>
              <a:t>8</a:t>
            </a:r>
            <a:r>
              <a:rPr lang="zh-CN" altLang="en-US" sz="1600" dirty="0" smtClean="0">
                <a:solidFill>
                  <a:srgbClr val="0070C0"/>
                </a:solidFill>
              </a:rPr>
              <a:t>位、投保手机号，系统校验正确后，获取手机验证码，方可参与“</a:t>
            </a:r>
            <a:r>
              <a:rPr lang="zh-CN" altLang="en-US" sz="1600" dirty="0">
                <a:solidFill>
                  <a:srgbClr val="0070C0"/>
                </a:solidFill>
              </a:rPr>
              <a:t>问卷调查</a:t>
            </a:r>
            <a:r>
              <a:rPr lang="zh-CN" altLang="en-US" sz="1600" dirty="0" smtClean="0">
                <a:solidFill>
                  <a:srgbClr val="0070C0"/>
                </a:solidFill>
              </a:rPr>
              <a:t>” ，进行领券。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20688"/>
            <a:ext cx="27384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保险公司用户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领券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2576884" cy="458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12776"/>
            <a:ext cx="259228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79" y="1412776"/>
            <a:ext cx="2576885" cy="458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406900" y="625879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“问卷调查”结束后，可查看赠送的服务券。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20688"/>
            <a:ext cx="27384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保险公司用户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使用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2576884" cy="4581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2776"/>
            <a:ext cx="259228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H_SubTitle_2"/>
          <p:cNvSpPr/>
          <p:nvPr>
            <p:custDataLst>
              <p:tags r:id="rId1"/>
            </p:custDataLst>
          </p:nvPr>
        </p:nvSpPr>
        <p:spPr>
          <a:xfrm flipH="1">
            <a:off x="2958678" y="1988840"/>
            <a:ext cx="1773237" cy="1522413"/>
          </a:xfrm>
          <a:custGeom>
            <a:avLst/>
            <a:gdLst/>
            <a:ahLst/>
            <a:cxnLst/>
            <a:rect l="l" t="t" r="r" b="b"/>
            <a:pathLst>
              <a:path w="2801086" h="2403574">
                <a:moveTo>
                  <a:pt x="1360997" y="182067"/>
                </a:moveTo>
                <a:cubicBezTo>
                  <a:pt x="728646" y="182067"/>
                  <a:pt x="216024" y="600259"/>
                  <a:pt x="216024" y="1116124"/>
                </a:cubicBezTo>
                <a:cubicBezTo>
                  <a:pt x="216024" y="1631989"/>
                  <a:pt x="728646" y="2050181"/>
                  <a:pt x="1360997" y="2050181"/>
                </a:cubicBezTo>
                <a:cubicBezTo>
                  <a:pt x="1993348" y="2050181"/>
                  <a:pt x="2505970" y="1631989"/>
                  <a:pt x="2505970" y="1116124"/>
                </a:cubicBezTo>
                <a:cubicBezTo>
                  <a:pt x="2505970" y="600259"/>
                  <a:pt x="1993348" y="182067"/>
                  <a:pt x="1360997" y="182067"/>
                </a:cubicBezTo>
                <a:close/>
                <a:moveTo>
                  <a:pt x="1368152" y="0"/>
                </a:moveTo>
                <a:cubicBezTo>
                  <a:pt x="2123761" y="0"/>
                  <a:pt x="2736304" y="499706"/>
                  <a:pt x="2736304" y="1116124"/>
                </a:cubicBezTo>
                <a:cubicBezTo>
                  <a:pt x="2736304" y="1344211"/>
                  <a:pt x="2652438" y="1556319"/>
                  <a:pt x="2508150" y="1732768"/>
                </a:cubicBezTo>
                <a:lnTo>
                  <a:pt x="2801086" y="2403574"/>
                </a:lnTo>
                <a:lnTo>
                  <a:pt x="2180504" y="2012713"/>
                </a:lnTo>
                <a:cubicBezTo>
                  <a:pt x="1953900" y="2151102"/>
                  <a:pt x="1672642" y="2232248"/>
                  <a:pt x="1368152" y="2232248"/>
                </a:cubicBezTo>
                <a:cubicBezTo>
                  <a:pt x="612543" y="2232248"/>
                  <a:pt x="0" y="1732542"/>
                  <a:pt x="0" y="1116124"/>
                </a:cubicBezTo>
                <a:cubicBezTo>
                  <a:pt x="0" y="499706"/>
                  <a:pt x="612543" y="0"/>
                  <a:pt x="1368152" y="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/>
                </a:solidFill>
              </a:rPr>
              <a:t>未审核客户可查看，无法使用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MH_SubTitle_1"/>
          <p:cNvSpPr/>
          <p:nvPr>
            <p:custDataLst>
              <p:tags r:id="rId2"/>
            </p:custDataLst>
          </p:nvPr>
        </p:nvSpPr>
        <p:spPr>
          <a:xfrm>
            <a:off x="4363567" y="3511253"/>
            <a:ext cx="1773237" cy="1522413"/>
          </a:xfrm>
          <a:custGeom>
            <a:avLst/>
            <a:gdLst/>
            <a:ahLst/>
            <a:cxnLst/>
            <a:rect l="l" t="t" r="r" b="b"/>
            <a:pathLst>
              <a:path w="2801086" h="2403574">
                <a:moveTo>
                  <a:pt x="1360997" y="182067"/>
                </a:moveTo>
                <a:cubicBezTo>
                  <a:pt x="728646" y="182067"/>
                  <a:pt x="216024" y="600259"/>
                  <a:pt x="216024" y="1116124"/>
                </a:cubicBezTo>
                <a:cubicBezTo>
                  <a:pt x="216024" y="1631989"/>
                  <a:pt x="728646" y="2050181"/>
                  <a:pt x="1360997" y="2050181"/>
                </a:cubicBezTo>
                <a:cubicBezTo>
                  <a:pt x="1993348" y="2050181"/>
                  <a:pt x="2505970" y="1631989"/>
                  <a:pt x="2505970" y="1116124"/>
                </a:cubicBezTo>
                <a:cubicBezTo>
                  <a:pt x="2505970" y="600259"/>
                  <a:pt x="1993348" y="182067"/>
                  <a:pt x="1360997" y="182067"/>
                </a:cubicBezTo>
                <a:close/>
                <a:moveTo>
                  <a:pt x="1368152" y="0"/>
                </a:moveTo>
                <a:cubicBezTo>
                  <a:pt x="2123761" y="0"/>
                  <a:pt x="2736304" y="499706"/>
                  <a:pt x="2736304" y="1116124"/>
                </a:cubicBezTo>
                <a:cubicBezTo>
                  <a:pt x="2736304" y="1344211"/>
                  <a:pt x="2652438" y="1556319"/>
                  <a:pt x="2508150" y="1732768"/>
                </a:cubicBezTo>
                <a:lnTo>
                  <a:pt x="2801086" y="2403574"/>
                </a:lnTo>
                <a:lnTo>
                  <a:pt x="2180504" y="2012713"/>
                </a:lnTo>
                <a:cubicBezTo>
                  <a:pt x="1953900" y="2151102"/>
                  <a:pt x="1672642" y="2232248"/>
                  <a:pt x="1368152" y="2232248"/>
                </a:cubicBezTo>
                <a:cubicBezTo>
                  <a:pt x="612543" y="2232248"/>
                  <a:pt x="0" y="1732542"/>
                  <a:pt x="0" y="1116124"/>
                </a:cubicBezTo>
                <a:cubicBezTo>
                  <a:pt x="0" y="499706"/>
                  <a:pt x="612543" y="0"/>
                  <a:pt x="1368152" y="0"/>
                </a:cubicBezTo>
                <a:close/>
              </a:path>
            </a:pathLst>
          </a:custGeom>
          <a:solidFill>
            <a:srgbClr val="00B0F0"/>
          </a:solidFill>
          <a:ln w="3175">
            <a:solidFill>
              <a:srgbClr val="FFFF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管理</a:t>
            </a:r>
            <a:r>
              <a:rPr lang="zh-CN" altLang="en-US" b="1" dirty="0" smtClean="0">
                <a:solidFill>
                  <a:schemeClr val="tx1"/>
                </a:solidFill>
              </a:rPr>
              <a:t>人员审核后可正常使用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6900" y="625879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建议保险公司管理人员</a:t>
            </a:r>
            <a:r>
              <a:rPr lang="en-US" altLang="zh-CN" sz="1600" dirty="0" smtClean="0">
                <a:solidFill>
                  <a:srgbClr val="0070C0"/>
                </a:solidFill>
              </a:rPr>
              <a:t>24</a:t>
            </a:r>
            <a:r>
              <a:rPr lang="zh-CN" altLang="en-US" sz="1600" dirty="0" smtClean="0">
                <a:solidFill>
                  <a:srgbClr val="0070C0"/>
                </a:solidFill>
              </a:rPr>
              <a:t>小时内审核完成，减少客诉率。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12102011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12102011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1_自定义设计方案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Impac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Impac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自定义设计方案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Impac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自定义设计方案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Impac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自定义设计方案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Impac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自定义设计方案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Impac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322</Words>
  <Application>Microsoft Office PowerPoint</Application>
  <PresentationFormat>全屏显示(4:3)</PresentationFormat>
  <Paragraphs>33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Century Gothic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服务券发放方案</vt:lpstr>
      <vt:lpstr>保险公司管理人员发放服务券</vt:lpstr>
      <vt:lpstr>PowerPoint 演示文稿</vt:lpstr>
      <vt:lpstr>PowerPoint 演示文稿</vt:lpstr>
      <vt:lpstr>PowerPoint 演示文稿</vt:lpstr>
      <vt:lpstr>保险公司客户使用领券及使用服务券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宋爽</dc:creator>
  <cp:lastModifiedBy>何皚娟</cp:lastModifiedBy>
  <cp:revision>15</cp:revision>
  <dcterms:modified xsi:type="dcterms:W3CDTF">2018-03-12T02:51:16Z</dcterms:modified>
</cp:coreProperties>
</file>