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线条"/>
          <p:cNvSpPr/>
          <p:nvPr/>
        </p:nvSpPr>
        <p:spPr>
          <a:xfrm>
            <a:off x="508000" y="51816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标题文本"/>
          <p:cNvSpPr txBox="1"/>
          <p:nvPr>
            <p:ph type="title"/>
          </p:nvPr>
        </p:nvSpPr>
        <p:spPr>
          <a:xfrm>
            <a:off x="508000" y="3009900"/>
            <a:ext cx="11988800" cy="203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5" name="正文级别 1…"/>
          <p:cNvSpPr txBox="1"/>
          <p:nvPr>
            <p:ph type="body" sz="quarter" idx="1"/>
          </p:nvPr>
        </p:nvSpPr>
        <p:spPr>
          <a:xfrm>
            <a:off x="508000" y="5562600"/>
            <a:ext cx="11988800" cy="825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" name="幻灯片编号"/>
          <p:cNvSpPr txBox="1"/>
          <p:nvPr>
            <p:ph type="sldNum" sz="quarter" idx="2"/>
          </p:nvPr>
        </p:nvSpPr>
        <p:spPr>
          <a:xfrm>
            <a:off x="12154001" y="8763000"/>
            <a:ext cx="342901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Johnny Appleseed"/>
          <p:cNvSpPr txBox="1"/>
          <p:nvPr>
            <p:ph type="body" sz="quarter" idx="13"/>
          </p:nvPr>
        </p:nvSpPr>
        <p:spPr>
          <a:xfrm>
            <a:off x="508000" y="5918200"/>
            <a:ext cx="11988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3000">
                <a:solidFill>
                  <a:srgbClr val="9D9D9D"/>
                </a:solidFill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06" name="“在此键入引文。”"/>
          <p:cNvSpPr txBox="1"/>
          <p:nvPr>
            <p:ph type="body" sz="quarter" idx="14"/>
          </p:nvPr>
        </p:nvSpPr>
        <p:spPr>
          <a:xfrm>
            <a:off x="1270000" y="4241799"/>
            <a:ext cx="10464800" cy="736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36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10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142761833_2880x1921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图像"/>
          <p:cNvSpPr/>
          <p:nvPr>
            <p:ph type="pic" idx="13"/>
          </p:nvPr>
        </p:nvSpPr>
        <p:spPr>
          <a:xfrm>
            <a:off x="622300" y="1181100"/>
            <a:ext cx="11760200" cy="5676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标题文本"/>
          <p:cNvSpPr txBox="1"/>
          <p:nvPr>
            <p:ph type="title"/>
          </p:nvPr>
        </p:nvSpPr>
        <p:spPr>
          <a:xfrm>
            <a:off x="508000" y="7099300"/>
            <a:ext cx="11988800" cy="11176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5" name="正文级别 1…"/>
          <p:cNvSpPr txBox="1"/>
          <p:nvPr>
            <p:ph type="body" sz="quarter" idx="1"/>
          </p:nvPr>
        </p:nvSpPr>
        <p:spPr>
          <a:xfrm>
            <a:off x="508000" y="8267700"/>
            <a:ext cx="119888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文本"/>
          <p:cNvSpPr txBox="1"/>
          <p:nvPr>
            <p:ph type="title"/>
          </p:nvPr>
        </p:nvSpPr>
        <p:spPr>
          <a:xfrm>
            <a:off x="508000" y="3860800"/>
            <a:ext cx="11988800" cy="203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图像"/>
          <p:cNvSpPr/>
          <p:nvPr>
            <p:ph type="pic" sz="half" idx="13"/>
          </p:nvPr>
        </p:nvSpPr>
        <p:spPr>
          <a:xfrm>
            <a:off x="6805519" y="981849"/>
            <a:ext cx="5575301" cy="7531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标题文本"/>
          <p:cNvSpPr txBox="1"/>
          <p:nvPr>
            <p:ph type="title"/>
          </p:nvPr>
        </p:nvSpPr>
        <p:spPr>
          <a:xfrm>
            <a:off x="508000" y="2400300"/>
            <a:ext cx="5829300" cy="6070600"/>
          </a:xfrm>
          <a:prstGeom prst="rect">
            <a:avLst/>
          </a:prstGeom>
        </p:spPr>
        <p:txBody>
          <a:bodyPr anchor="t"/>
          <a:lstStyle/>
          <a:p>
            <a:pPr/>
            <a:r>
              <a:t>标题文本</a:t>
            </a:r>
          </a:p>
        </p:txBody>
      </p:sp>
      <p:sp>
        <p:nvSpPr>
          <p:cNvPr id="43" name="正文级别 1…"/>
          <p:cNvSpPr txBox="1"/>
          <p:nvPr>
            <p:ph type="body" sz="quarter" idx="1"/>
          </p:nvPr>
        </p:nvSpPr>
        <p:spPr>
          <a:xfrm>
            <a:off x="508000" y="1168400"/>
            <a:ext cx="5829300" cy="8382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1pPr>
            <a:lvl2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2pPr>
            <a:lvl3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3pPr>
            <a:lvl4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4pPr>
            <a:lvl5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线条"/>
          <p:cNvSpPr/>
          <p:nvPr/>
        </p:nvSpPr>
        <p:spPr>
          <a:xfrm>
            <a:off x="508000" y="25781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线条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线条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线条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线条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线条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6" name="正文级别 1…"/>
          <p:cNvSpPr txBox="1"/>
          <p:nvPr>
            <p:ph type="body" idx="1"/>
          </p:nvPr>
        </p:nvSpPr>
        <p:spPr>
          <a:xfrm>
            <a:off x="508000" y="3035300"/>
            <a:ext cx="11988800" cy="57277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线条"/>
          <p:cNvSpPr/>
          <p:nvPr/>
        </p:nvSpPr>
        <p:spPr>
          <a:xfrm>
            <a:off x="508000" y="2578100"/>
            <a:ext cx="119888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线条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线条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图像"/>
          <p:cNvSpPr/>
          <p:nvPr>
            <p:ph type="pic" sz="half" idx="13"/>
          </p:nvPr>
        </p:nvSpPr>
        <p:spPr>
          <a:xfrm>
            <a:off x="620619" y="2994799"/>
            <a:ext cx="5524501" cy="552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79" name="正文级别 1…"/>
          <p:cNvSpPr txBox="1"/>
          <p:nvPr>
            <p:ph type="body" sz="half" idx="1"/>
          </p:nvPr>
        </p:nvSpPr>
        <p:spPr>
          <a:xfrm>
            <a:off x="6781800" y="2971800"/>
            <a:ext cx="5727700" cy="5524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1pPr>
            <a:lvl2pPr marL="7366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2pPr>
            <a:lvl3pPr marL="11049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3pPr>
            <a:lvl4pPr marL="14732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4pPr>
            <a:lvl5pPr marL="1841500" indent="-368300">
              <a:spcBef>
                <a:spcPts val="3200"/>
              </a:spcBef>
              <a:buSzPct val="30000"/>
              <a:buBlip>
                <a:blip r:embed="rId2"/>
              </a:buBlip>
              <a:defRPr sz="3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图像"/>
          <p:cNvSpPr/>
          <p:nvPr>
            <p:ph type="pic" sz="quarter" idx="13"/>
          </p:nvPr>
        </p:nvSpPr>
        <p:spPr>
          <a:xfrm>
            <a:off x="6654800" y="977900"/>
            <a:ext cx="5727700" cy="3606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图像"/>
          <p:cNvSpPr/>
          <p:nvPr>
            <p:ph type="pic" sz="quarter" idx="14"/>
          </p:nvPr>
        </p:nvSpPr>
        <p:spPr>
          <a:xfrm>
            <a:off x="6654800" y="5003800"/>
            <a:ext cx="5727700" cy="3644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图像"/>
          <p:cNvSpPr/>
          <p:nvPr>
            <p:ph type="pic" sz="half" idx="15"/>
          </p:nvPr>
        </p:nvSpPr>
        <p:spPr>
          <a:xfrm>
            <a:off x="620619" y="975499"/>
            <a:ext cx="5575301" cy="76708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线条"/>
          <p:cNvSpPr/>
          <p:nvPr/>
        </p:nvSpPr>
        <p:spPr>
          <a:xfrm flipV="1">
            <a:off x="508000" y="9245597"/>
            <a:ext cx="11988800" cy="3"/>
          </a:xfrm>
          <a:prstGeom prst="line">
            <a:avLst/>
          </a:prstGeom>
          <a:ln w="762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线条"/>
          <p:cNvSpPr/>
          <p:nvPr/>
        </p:nvSpPr>
        <p:spPr>
          <a:xfrm flipV="1">
            <a:off x="508000" y="508000"/>
            <a:ext cx="1198880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508000" y="977900"/>
            <a:ext cx="11988800" cy="778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标题文本"/>
          <p:cNvSpPr txBox="1"/>
          <p:nvPr>
            <p:ph type="title"/>
          </p:nvPr>
        </p:nvSpPr>
        <p:spPr>
          <a:xfrm>
            <a:off x="508000" y="596900"/>
            <a:ext cx="119888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6" name="幻灯片编号"/>
          <p:cNvSpPr txBox="1"/>
          <p:nvPr>
            <p:ph type="sldNum" sz="quarter" idx="2"/>
          </p:nvPr>
        </p:nvSpPr>
        <p:spPr>
          <a:xfrm>
            <a:off x="12166701" y="8763000"/>
            <a:ext cx="342901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0" algn="l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4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4191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8382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2573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6764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0955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5146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29337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3528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771900" marR="0" indent="-4191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4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从zval看PHP变量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从zval看PHP变量</a:t>
            </a:r>
          </a:p>
        </p:txBody>
      </p:sp>
      <p:sp>
        <p:nvSpPr>
          <p:cNvPr id="132" name="liangdong@smzdm.com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liangdong@smzdm.com</a:t>
            </a:r>
          </a:p>
        </p:txBody>
      </p:sp>
      <p:pic>
        <p:nvPicPr>
          <p:cNvPr id="13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70800" y="3155950"/>
            <a:ext cx="2540000" cy="1739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HASH ARR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HASH ARRAY</a:t>
            </a:r>
          </a:p>
        </p:txBody>
      </p:sp>
      <p:sp>
        <p:nvSpPr>
          <p:cNvPr id="206" name="键值字典OR不适合PACKED存储，则采用HASH存储，读写时间复杂度为O(lgN)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键值字典OR不适合PACKED存储，则采用HASH存储，读写时间复杂度为O(lgN)</a:t>
            </a:r>
          </a:p>
        </p:txBody>
      </p:sp>
      <p:grpSp>
        <p:nvGrpSpPr>
          <p:cNvPr id="209" name="成组"/>
          <p:cNvGrpSpPr/>
          <p:nvPr/>
        </p:nvGrpSpPr>
        <p:grpSpPr>
          <a:xfrm>
            <a:off x="8204075" y="2526597"/>
            <a:ext cx="889250" cy="838201"/>
            <a:chOff x="0" y="0"/>
            <a:chExt cx="889248" cy="838200"/>
          </a:xfrm>
        </p:grpSpPr>
        <p:sp>
          <p:nvSpPr>
            <p:cNvPr id="207" name="圆角矩形"/>
            <p:cNvSpPr/>
            <p:nvPr/>
          </p:nvSpPr>
          <p:spPr>
            <a:xfrm>
              <a:off x="0" y="0"/>
              <a:ext cx="889249" cy="838200"/>
            </a:xfrm>
            <a:prstGeom prst="roundRect">
              <a:avLst>
                <a:gd name="adj" fmla="val 15914"/>
              </a:avLst>
            </a:prstGeom>
            <a:noFill/>
            <a:ln w="38100" cap="flat">
              <a:solidFill>
                <a:srgbClr val="6F6A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08" name="hello"/>
            <p:cNvSpPr txBox="1"/>
            <p:nvPr/>
          </p:nvSpPr>
          <p:spPr>
            <a:xfrm>
              <a:off x="74857" y="184149"/>
              <a:ext cx="739534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/>
              </a:lvl1pPr>
            </a:lstStyle>
            <a:p>
              <a:pPr/>
              <a:r>
                <a:t>hello</a:t>
              </a:r>
            </a:p>
          </p:txBody>
        </p:sp>
      </p:grpSp>
      <p:grpSp>
        <p:nvGrpSpPr>
          <p:cNvPr id="212" name="成组"/>
          <p:cNvGrpSpPr/>
          <p:nvPr/>
        </p:nvGrpSpPr>
        <p:grpSpPr>
          <a:xfrm>
            <a:off x="10058275" y="2526597"/>
            <a:ext cx="889250" cy="838201"/>
            <a:chOff x="0" y="0"/>
            <a:chExt cx="889248" cy="838200"/>
          </a:xfrm>
        </p:grpSpPr>
        <p:sp>
          <p:nvSpPr>
            <p:cNvPr id="210" name="圆角矩形"/>
            <p:cNvSpPr/>
            <p:nvPr/>
          </p:nvSpPr>
          <p:spPr>
            <a:xfrm>
              <a:off x="0" y="0"/>
              <a:ext cx="889249" cy="838200"/>
            </a:xfrm>
            <a:prstGeom prst="roundRect">
              <a:avLst>
                <a:gd name="adj" fmla="val 15914"/>
              </a:avLst>
            </a:prstGeom>
            <a:noFill/>
            <a:ln w="38100" cap="flat">
              <a:solidFill>
                <a:srgbClr val="6F6A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11" name="world"/>
            <p:cNvSpPr txBox="1"/>
            <p:nvPr/>
          </p:nvSpPr>
          <p:spPr>
            <a:xfrm>
              <a:off x="10287" y="184149"/>
              <a:ext cx="868674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/>
              </a:lvl1pPr>
            </a:lstStyle>
            <a:p>
              <a:pPr/>
              <a:r>
                <a:t>world</a:t>
              </a:r>
            </a:p>
          </p:txBody>
        </p:sp>
      </p:grpSp>
      <p:grpSp>
        <p:nvGrpSpPr>
          <p:cNvPr id="215" name="成组"/>
          <p:cNvGrpSpPr/>
          <p:nvPr/>
        </p:nvGrpSpPr>
        <p:grpSpPr>
          <a:xfrm>
            <a:off x="9131175" y="2526597"/>
            <a:ext cx="889250" cy="838201"/>
            <a:chOff x="0" y="0"/>
            <a:chExt cx="889248" cy="838200"/>
          </a:xfrm>
        </p:grpSpPr>
        <p:sp>
          <p:nvSpPr>
            <p:cNvPr id="213" name="圆角矩形"/>
            <p:cNvSpPr/>
            <p:nvPr/>
          </p:nvSpPr>
          <p:spPr>
            <a:xfrm>
              <a:off x="0" y="0"/>
              <a:ext cx="889249" cy="838200"/>
            </a:xfrm>
            <a:prstGeom prst="roundRect">
              <a:avLst>
                <a:gd name="adj" fmla="val 15914"/>
              </a:avLst>
            </a:prstGeom>
            <a:noFill/>
            <a:ln w="38100" cap="flat">
              <a:solidFill>
                <a:srgbClr val="6F6A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14" name="undef"/>
            <p:cNvSpPr txBox="1"/>
            <p:nvPr/>
          </p:nvSpPr>
          <p:spPr>
            <a:xfrm>
              <a:off x="32069" y="184149"/>
              <a:ext cx="825110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/>
              </a:lvl1pPr>
            </a:lstStyle>
            <a:p>
              <a:pPr/>
              <a:r>
                <a:t>undef</a:t>
              </a:r>
            </a:p>
          </p:txBody>
        </p:sp>
      </p:grpSp>
      <p:grpSp>
        <p:nvGrpSpPr>
          <p:cNvPr id="218" name="成组"/>
          <p:cNvGrpSpPr/>
          <p:nvPr/>
        </p:nvGrpSpPr>
        <p:grpSpPr>
          <a:xfrm>
            <a:off x="10947275" y="2526597"/>
            <a:ext cx="889250" cy="838201"/>
            <a:chOff x="0" y="0"/>
            <a:chExt cx="889248" cy="838200"/>
          </a:xfrm>
        </p:grpSpPr>
        <p:sp>
          <p:nvSpPr>
            <p:cNvPr id="216" name="圆角矩形"/>
            <p:cNvSpPr/>
            <p:nvPr/>
          </p:nvSpPr>
          <p:spPr>
            <a:xfrm>
              <a:off x="0" y="0"/>
              <a:ext cx="889249" cy="838200"/>
            </a:xfrm>
            <a:prstGeom prst="roundRect">
              <a:avLst>
                <a:gd name="adj" fmla="val 15914"/>
              </a:avLst>
            </a:prstGeom>
            <a:noFill/>
            <a:ln w="38100" cap="flat">
              <a:solidFill>
                <a:srgbClr val="6F6A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17" name="undef"/>
            <p:cNvSpPr txBox="1"/>
            <p:nvPr/>
          </p:nvSpPr>
          <p:spPr>
            <a:xfrm>
              <a:off x="32069" y="184149"/>
              <a:ext cx="825110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/>
              </a:lvl1pPr>
            </a:lstStyle>
            <a:p>
              <a:pPr/>
              <a:r>
                <a:t>undef</a:t>
              </a:r>
            </a:p>
          </p:txBody>
        </p:sp>
      </p:grpSp>
      <p:sp>
        <p:nvSpPr>
          <p:cNvPr id="219" name="圆角矩形"/>
          <p:cNvSpPr/>
          <p:nvPr/>
        </p:nvSpPr>
        <p:spPr>
          <a:xfrm>
            <a:off x="4571875" y="2526597"/>
            <a:ext cx="889250" cy="838201"/>
          </a:xfrm>
          <a:prstGeom prst="roundRect">
            <a:avLst>
              <a:gd name="adj" fmla="val 15914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20" name="0"/>
          <p:cNvSpPr txBox="1"/>
          <p:nvPr/>
        </p:nvSpPr>
        <p:spPr>
          <a:xfrm>
            <a:off x="4879974" y="2710747"/>
            <a:ext cx="27305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0</a:t>
            </a:r>
          </a:p>
        </p:txBody>
      </p:sp>
      <p:sp>
        <p:nvSpPr>
          <p:cNvPr id="221" name="圆角矩形"/>
          <p:cNvSpPr/>
          <p:nvPr/>
        </p:nvSpPr>
        <p:spPr>
          <a:xfrm>
            <a:off x="6426075" y="2526597"/>
            <a:ext cx="889250" cy="838201"/>
          </a:xfrm>
          <a:prstGeom prst="roundRect">
            <a:avLst>
              <a:gd name="adj" fmla="val 15914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22" name="-1"/>
          <p:cNvSpPr txBox="1"/>
          <p:nvPr/>
        </p:nvSpPr>
        <p:spPr>
          <a:xfrm>
            <a:off x="6682860" y="2710747"/>
            <a:ext cx="37568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-1</a:t>
            </a:r>
          </a:p>
        </p:txBody>
      </p:sp>
      <p:sp>
        <p:nvSpPr>
          <p:cNvPr id="223" name="圆角矩形"/>
          <p:cNvSpPr/>
          <p:nvPr/>
        </p:nvSpPr>
        <p:spPr>
          <a:xfrm>
            <a:off x="5498975" y="2526597"/>
            <a:ext cx="889250" cy="838201"/>
          </a:xfrm>
          <a:prstGeom prst="roundRect">
            <a:avLst>
              <a:gd name="adj" fmla="val 15914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24" name="-1"/>
          <p:cNvSpPr txBox="1"/>
          <p:nvPr/>
        </p:nvSpPr>
        <p:spPr>
          <a:xfrm>
            <a:off x="5755760" y="2710747"/>
            <a:ext cx="37568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-1</a:t>
            </a:r>
          </a:p>
        </p:txBody>
      </p:sp>
      <p:sp>
        <p:nvSpPr>
          <p:cNvPr id="225" name="圆角矩形"/>
          <p:cNvSpPr/>
          <p:nvPr/>
        </p:nvSpPr>
        <p:spPr>
          <a:xfrm>
            <a:off x="7315075" y="2526597"/>
            <a:ext cx="889250" cy="838201"/>
          </a:xfrm>
          <a:prstGeom prst="roundRect">
            <a:avLst>
              <a:gd name="adj" fmla="val 15914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26" name="-1"/>
          <p:cNvSpPr txBox="1"/>
          <p:nvPr/>
        </p:nvSpPr>
        <p:spPr>
          <a:xfrm>
            <a:off x="7571860" y="2710747"/>
            <a:ext cx="37568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-1</a:t>
            </a:r>
          </a:p>
        </p:txBody>
      </p:sp>
      <p:sp>
        <p:nvSpPr>
          <p:cNvPr id="227" name="线条"/>
          <p:cNvSpPr/>
          <p:nvPr/>
        </p:nvSpPr>
        <p:spPr>
          <a:xfrm flipV="1">
            <a:off x="8648700" y="1955800"/>
            <a:ext cx="0" cy="558800"/>
          </a:xfrm>
          <a:prstGeom prst="line">
            <a:avLst/>
          </a:prstGeom>
          <a:ln w="38100">
            <a:solidFill>
              <a:srgbClr val="6F6A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228" name="线条"/>
          <p:cNvSpPr/>
          <p:nvPr/>
        </p:nvSpPr>
        <p:spPr>
          <a:xfrm>
            <a:off x="8648700" y="1968500"/>
            <a:ext cx="1854201" cy="0"/>
          </a:xfrm>
          <a:prstGeom prst="line">
            <a:avLst/>
          </a:prstGeom>
          <a:ln w="38100">
            <a:solidFill>
              <a:srgbClr val="6F6A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229" name="线条"/>
          <p:cNvSpPr/>
          <p:nvPr/>
        </p:nvSpPr>
        <p:spPr>
          <a:xfrm>
            <a:off x="10502900" y="1955800"/>
            <a:ext cx="0" cy="558800"/>
          </a:xfrm>
          <a:prstGeom prst="line">
            <a:avLst/>
          </a:prstGeom>
          <a:ln w="38100">
            <a:solidFill>
              <a:srgbClr val="6F6A5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230" name="next=2"/>
          <p:cNvSpPr txBox="1"/>
          <p:nvPr/>
        </p:nvSpPr>
        <p:spPr>
          <a:xfrm>
            <a:off x="9058910" y="1403349"/>
            <a:ext cx="103378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next=2</a:t>
            </a:r>
          </a:p>
        </p:txBody>
      </p:sp>
      <p:sp>
        <p:nvSpPr>
          <p:cNvPr id="231" name="线条"/>
          <p:cNvSpPr/>
          <p:nvPr/>
        </p:nvSpPr>
        <p:spPr>
          <a:xfrm flipV="1">
            <a:off x="5016500" y="1955800"/>
            <a:ext cx="0" cy="558800"/>
          </a:xfrm>
          <a:prstGeom prst="line">
            <a:avLst/>
          </a:prstGeom>
          <a:ln w="38100">
            <a:solidFill>
              <a:srgbClr val="6F6A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232" name="线条"/>
          <p:cNvSpPr/>
          <p:nvPr/>
        </p:nvSpPr>
        <p:spPr>
          <a:xfrm>
            <a:off x="5016500" y="1968500"/>
            <a:ext cx="3367640" cy="0"/>
          </a:xfrm>
          <a:prstGeom prst="line">
            <a:avLst/>
          </a:prstGeom>
          <a:ln w="38100">
            <a:solidFill>
              <a:srgbClr val="6F6A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233" name="线条"/>
          <p:cNvSpPr/>
          <p:nvPr/>
        </p:nvSpPr>
        <p:spPr>
          <a:xfrm>
            <a:off x="8364095" y="1955800"/>
            <a:ext cx="1" cy="558800"/>
          </a:xfrm>
          <a:prstGeom prst="line">
            <a:avLst/>
          </a:prstGeom>
          <a:ln w="38100">
            <a:solidFill>
              <a:srgbClr val="6F6A5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234" name="$a = […"/>
          <p:cNvSpPr txBox="1"/>
          <p:nvPr/>
        </p:nvSpPr>
        <p:spPr>
          <a:xfrm>
            <a:off x="578811" y="1371599"/>
            <a:ext cx="2146580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500"/>
            </a:pPr>
            <a:r>
              <a:t>$a = [</a:t>
            </a:r>
          </a:p>
          <a:p>
            <a:pPr algn="l">
              <a:defRPr sz="2500"/>
            </a:pPr>
            <a:r>
              <a:t>   'hello',</a:t>
            </a:r>
          </a:p>
          <a:p>
            <a:pPr lvl="1" algn="l">
              <a:defRPr sz="2500"/>
            </a:pPr>
            <a:r>
              <a:t>   'b' =&gt; 'php',</a:t>
            </a:r>
          </a:p>
          <a:p>
            <a:pPr lvl="1" algn="l">
              <a:defRPr sz="2500"/>
            </a:pPr>
            <a:r>
              <a:t>   'c' =&gt; 'world'</a:t>
            </a:r>
          </a:p>
          <a:p>
            <a:pPr algn="l">
              <a:defRPr sz="2500"/>
            </a:pPr>
            <a:r>
              <a:t>];</a:t>
            </a:r>
          </a:p>
          <a:p>
            <a:pPr algn="l">
              <a:defRPr sz="2500"/>
            </a:pPr>
            <a:r>
              <a:t>unset($a['b']);</a:t>
            </a:r>
          </a:p>
        </p:txBody>
      </p:sp>
      <p:sp>
        <p:nvSpPr>
          <p:cNvPr id="235" name="zend_array {…"/>
          <p:cNvSpPr txBox="1"/>
          <p:nvPr/>
        </p:nvSpPr>
        <p:spPr>
          <a:xfrm>
            <a:off x="503293" y="4057650"/>
            <a:ext cx="4749057" cy="266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500"/>
            </a:pPr>
            <a:r>
              <a:t>zend_array {</a:t>
            </a:r>
          </a:p>
          <a:p>
            <a:pPr algn="l">
              <a:defRPr sz="2500"/>
            </a:pPr>
            <a:r>
              <a:t>    arData* 数组内存</a:t>
            </a:r>
          </a:p>
          <a:p>
            <a:pPr algn="l">
              <a:defRPr sz="2500"/>
            </a:pPr>
            <a:r>
              <a:t>    nNumUsed 已用槽位  =  4</a:t>
            </a:r>
          </a:p>
          <a:p>
            <a:pPr algn="l">
              <a:defRPr sz="2500"/>
            </a:pPr>
            <a:r>
              <a:t>    nNumOfElements 元素个数 = 3</a:t>
            </a:r>
          </a:p>
          <a:p>
            <a:pPr algn="l">
              <a:defRPr sz="2500"/>
            </a:pPr>
            <a:r>
              <a:t>    nTableSize 总槽位数量 = 4</a:t>
            </a:r>
          </a:p>
          <a:p>
            <a:pPr algn="l">
              <a:defRPr sz="2500"/>
            </a:pPr>
            <a:r>
              <a:t>};</a:t>
            </a:r>
          </a:p>
        </p:txBody>
      </p:sp>
      <p:sp>
        <p:nvSpPr>
          <p:cNvPr id="236" name="线条"/>
          <p:cNvSpPr/>
          <p:nvPr/>
        </p:nvSpPr>
        <p:spPr>
          <a:xfrm flipV="1">
            <a:off x="3352056" y="3414813"/>
            <a:ext cx="4883498" cy="1306567"/>
          </a:xfrm>
          <a:prstGeom prst="line">
            <a:avLst/>
          </a:prstGeom>
          <a:ln w="38100">
            <a:solidFill>
              <a:srgbClr val="6F6A5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237" name="假设：…"/>
          <p:cNvSpPr txBox="1"/>
          <p:nvPr/>
        </p:nvSpPr>
        <p:spPr>
          <a:xfrm>
            <a:off x="8275011" y="4584348"/>
            <a:ext cx="1947367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500"/>
            </a:pPr>
            <a:r>
              <a:t>假设：</a:t>
            </a:r>
          </a:p>
          <a:p>
            <a:pPr algn="l">
              <a:defRPr sz="2500"/>
            </a:pPr>
            <a:r>
              <a:t>hash('c') == 0</a:t>
            </a:r>
          </a:p>
          <a:p>
            <a:pPr algn="l">
              <a:defRPr sz="2500"/>
            </a:pPr>
            <a:r>
              <a:t>hash('b') ==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为何脚本占用大量内存？"/>
          <p:cNvSpPr txBox="1"/>
          <p:nvPr>
            <p:ph type="title"/>
          </p:nvPr>
        </p:nvSpPr>
        <p:spPr>
          <a:xfrm>
            <a:off x="508000" y="7761683"/>
            <a:ext cx="11988800" cy="1117601"/>
          </a:xfrm>
          <a:prstGeom prst="rect">
            <a:avLst/>
          </a:prstGeom>
        </p:spPr>
        <p:txBody>
          <a:bodyPr/>
          <a:lstStyle>
            <a:lvl1pPr defTabSz="519937">
              <a:defRPr sz="5696"/>
            </a:lvl1pPr>
          </a:lstStyle>
          <a:p>
            <a:pPr/>
            <a:r>
              <a:t>为何脚本占用大量内存？</a:t>
            </a:r>
          </a:p>
        </p:txBody>
      </p:sp>
      <p:sp>
        <p:nvSpPr>
          <p:cNvPr id="240" name="圆角矩形"/>
          <p:cNvSpPr/>
          <p:nvPr/>
        </p:nvSpPr>
        <p:spPr>
          <a:xfrm>
            <a:off x="4717752" y="1537493"/>
            <a:ext cx="6648401" cy="1638301"/>
          </a:xfrm>
          <a:prstGeom prst="roundRect">
            <a:avLst>
              <a:gd name="adj" fmla="val 22846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5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grpSp>
        <p:nvGrpSpPr>
          <p:cNvPr id="243" name="成组"/>
          <p:cNvGrpSpPr/>
          <p:nvPr/>
        </p:nvGrpSpPr>
        <p:grpSpPr>
          <a:xfrm>
            <a:off x="492844" y="886618"/>
            <a:ext cx="2537868" cy="5079802"/>
            <a:chOff x="0" y="0"/>
            <a:chExt cx="2537866" cy="5079801"/>
          </a:xfrm>
        </p:grpSpPr>
        <p:sp>
          <p:nvSpPr>
            <p:cNvPr id="241" name="real_size…"/>
            <p:cNvSpPr/>
            <p:nvPr/>
          </p:nvSpPr>
          <p:spPr>
            <a:xfrm>
              <a:off x="0" y="641350"/>
              <a:ext cx="2537867" cy="4438452"/>
            </a:xfrm>
            <a:prstGeom prst="roundRect">
              <a:avLst>
                <a:gd name="adj" fmla="val 14748"/>
              </a:avLst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5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t>real_size</a:t>
              </a:r>
            </a:p>
            <a:p>
              <a:pPr>
                <a:defRPr sz="25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t>limit</a:t>
              </a:r>
            </a:p>
            <a:p>
              <a:pPr>
                <a:defRPr sz="25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t>(memory_limit)</a:t>
              </a:r>
            </a:p>
            <a:p>
              <a:pPr>
                <a:defRPr sz="25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  <a:p>
              <a:pPr>
                <a:defRPr sz="25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t>free_slot[]</a:t>
              </a:r>
            </a:p>
            <a:p>
              <a:pPr>
                <a:defRPr sz="25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  <a:p>
              <a:pPr>
                <a:defRPr sz="25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t>main_chunk*</a:t>
              </a:r>
            </a:p>
            <a:p>
              <a:pPr>
                <a:defRPr sz="25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t>cached_chunks*</a:t>
              </a:r>
            </a:p>
            <a:p>
              <a:pPr>
                <a:defRPr sz="25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  <a:p>
              <a:pPr>
                <a:defRPr sz="25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t>huge_list*</a:t>
              </a:r>
            </a:p>
          </p:txBody>
        </p:sp>
        <p:sp>
          <p:nvSpPr>
            <p:cNvPr id="242" name="zend_mm_heap"/>
            <p:cNvSpPr txBox="1"/>
            <p:nvPr/>
          </p:nvSpPr>
          <p:spPr>
            <a:xfrm>
              <a:off x="188279" y="-1"/>
              <a:ext cx="2161308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chemeClr val="accent3">
                      <a:hueOff val="57139"/>
                      <a:satOff val="2268"/>
                      <a:lumOff val="-11408"/>
                    </a:schemeClr>
                  </a:solidFill>
                </a:defRPr>
              </a:lvl1pPr>
            </a:lstStyle>
            <a:p>
              <a:pPr/>
              <a:r>
                <a:t>zend_mm_heap</a:t>
              </a:r>
            </a:p>
          </p:txBody>
        </p:sp>
      </p:grpSp>
      <p:sp>
        <p:nvSpPr>
          <p:cNvPr id="244" name="圆角矩形"/>
          <p:cNvSpPr/>
          <p:nvPr/>
        </p:nvSpPr>
        <p:spPr>
          <a:xfrm>
            <a:off x="4717752" y="3699668"/>
            <a:ext cx="6648401" cy="1339851"/>
          </a:xfrm>
          <a:prstGeom prst="roundRect">
            <a:avLst>
              <a:gd name="adj" fmla="val 27935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5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45" name="zend_mm_chunk(2MB)"/>
          <p:cNvSpPr txBox="1"/>
          <p:nvPr/>
        </p:nvSpPr>
        <p:spPr>
          <a:xfrm>
            <a:off x="4770899" y="969168"/>
            <a:ext cx="311737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chemeClr val="accent4">
                    <a:hueOff val="-165171"/>
                    <a:satOff val="-13982"/>
                    <a:lumOff val="-10016"/>
                  </a:schemeClr>
                </a:solidFill>
              </a:defRPr>
            </a:lvl1pPr>
          </a:lstStyle>
          <a:p>
            <a:pPr/>
            <a:r>
              <a:t>zend_mm_chunk(2MB)</a:t>
            </a:r>
          </a:p>
        </p:txBody>
      </p:sp>
      <p:sp>
        <p:nvSpPr>
          <p:cNvPr id="246" name="线条"/>
          <p:cNvSpPr/>
          <p:nvPr/>
        </p:nvSpPr>
        <p:spPr>
          <a:xfrm>
            <a:off x="8041952" y="3191569"/>
            <a:ext cx="1" cy="469901"/>
          </a:xfrm>
          <a:prstGeom prst="line">
            <a:avLst/>
          </a:prstGeom>
          <a:ln w="38100">
            <a:solidFill>
              <a:schemeClr val="accent6">
                <a:hueOff val="64508"/>
                <a:satOff val="3195"/>
                <a:lumOff val="-12691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247" name="next"/>
          <p:cNvSpPr txBox="1"/>
          <p:nvPr/>
        </p:nvSpPr>
        <p:spPr>
          <a:xfrm>
            <a:off x="8105678" y="3125390"/>
            <a:ext cx="68961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next</a:t>
            </a:r>
          </a:p>
        </p:txBody>
      </p:sp>
      <p:sp>
        <p:nvSpPr>
          <p:cNvPr id="248" name="zend_mm_page(4K)"/>
          <p:cNvSpPr txBox="1"/>
          <p:nvPr/>
        </p:nvSpPr>
        <p:spPr>
          <a:xfrm>
            <a:off x="4833497" y="1537493"/>
            <a:ext cx="293180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chemeClr val="accent5">
                    <a:satOff val="-8700"/>
                    <a:lumOff val="-21853"/>
                  </a:schemeClr>
                </a:solidFill>
              </a:defRPr>
            </a:lvl1pPr>
          </a:lstStyle>
          <a:p>
            <a:pPr/>
            <a:r>
              <a:t>zend_mm_page(4K)</a:t>
            </a:r>
          </a:p>
        </p:txBody>
      </p:sp>
      <p:grpSp>
        <p:nvGrpSpPr>
          <p:cNvPr id="256" name="成组"/>
          <p:cNvGrpSpPr/>
          <p:nvPr/>
        </p:nvGrpSpPr>
        <p:grpSpPr>
          <a:xfrm>
            <a:off x="4988495" y="2010568"/>
            <a:ext cx="1738413" cy="1010444"/>
            <a:chOff x="0" y="0"/>
            <a:chExt cx="1738411" cy="1010443"/>
          </a:xfrm>
        </p:grpSpPr>
        <p:sp>
          <p:nvSpPr>
            <p:cNvPr id="249" name="圆角矩形"/>
            <p:cNvSpPr/>
            <p:nvPr/>
          </p:nvSpPr>
          <p:spPr>
            <a:xfrm>
              <a:off x="0" y="0"/>
              <a:ext cx="1738412" cy="1010444"/>
            </a:xfrm>
            <a:prstGeom prst="roundRect">
              <a:avLst>
                <a:gd name="adj" fmla="val 15322"/>
              </a:avLst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5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50" name="圆角矩形"/>
            <p:cNvSpPr/>
            <p:nvPr/>
          </p:nvSpPr>
          <p:spPr>
            <a:xfrm>
              <a:off x="185390" y="101203"/>
              <a:ext cx="374998" cy="334665"/>
            </a:xfrm>
            <a:prstGeom prst="roundRect">
              <a:avLst>
                <a:gd name="adj" fmla="val 17120"/>
              </a:avLst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51" name="圆角矩形"/>
            <p:cNvSpPr/>
            <p:nvPr/>
          </p:nvSpPr>
          <p:spPr>
            <a:xfrm>
              <a:off x="699988" y="111125"/>
              <a:ext cx="338436" cy="314822"/>
            </a:xfrm>
            <a:prstGeom prst="roundRect">
              <a:avLst>
                <a:gd name="adj" fmla="val 17120"/>
              </a:avLst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52" name="圆角矩形"/>
            <p:cNvSpPr/>
            <p:nvPr/>
          </p:nvSpPr>
          <p:spPr>
            <a:xfrm>
              <a:off x="1178024" y="111125"/>
              <a:ext cx="338436" cy="314822"/>
            </a:xfrm>
            <a:prstGeom prst="roundRect">
              <a:avLst>
                <a:gd name="adj" fmla="val 17120"/>
              </a:avLst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53" name="圆角矩形"/>
            <p:cNvSpPr/>
            <p:nvPr/>
          </p:nvSpPr>
          <p:spPr>
            <a:xfrm>
              <a:off x="203671" y="540246"/>
              <a:ext cx="338436" cy="314822"/>
            </a:xfrm>
            <a:prstGeom prst="roundRect">
              <a:avLst>
                <a:gd name="adj" fmla="val 17120"/>
              </a:avLst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54" name="圆角矩形"/>
            <p:cNvSpPr/>
            <p:nvPr/>
          </p:nvSpPr>
          <p:spPr>
            <a:xfrm>
              <a:off x="699988" y="540246"/>
              <a:ext cx="338436" cy="314822"/>
            </a:xfrm>
            <a:prstGeom prst="roundRect">
              <a:avLst>
                <a:gd name="adj" fmla="val 17120"/>
              </a:avLst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55" name="..."/>
            <p:cNvSpPr/>
            <p:nvPr/>
          </p:nvSpPr>
          <p:spPr>
            <a:xfrm>
              <a:off x="1171872" y="540246"/>
              <a:ext cx="338436" cy="314822"/>
            </a:xfrm>
            <a:prstGeom prst="roundRect">
              <a:avLst>
                <a:gd name="adj" fmla="val 17120"/>
              </a:avLst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pPr/>
              <a:r>
                <a:t>...</a:t>
              </a:r>
            </a:p>
          </p:txBody>
        </p:sp>
      </p:grpSp>
      <p:grpSp>
        <p:nvGrpSpPr>
          <p:cNvPr id="264" name="成组"/>
          <p:cNvGrpSpPr/>
          <p:nvPr/>
        </p:nvGrpSpPr>
        <p:grpSpPr>
          <a:xfrm>
            <a:off x="7026845" y="2010568"/>
            <a:ext cx="1738413" cy="1010444"/>
            <a:chOff x="0" y="0"/>
            <a:chExt cx="1738411" cy="1010443"/>
          </a:xfrm>
        </p:grpSpPr>
        <p:sp>
          <p:nvSpPr>
            <p:cNvPr id="257" name="圆角矩形"/>
            <p:cNvSpPr/>
            <p:nvPr/>
          </p:nvSpPr>
          <p:spPr>
            <a:xfrm>
              <a:off x="0" y="0"/>
              <a:ext cx="1738412" cy="1010444"/>
            </a:xfrm>
            <a:prstGeom prst="roundRect">
              <a:avLst>
                <a:gd name="adj" fmla="val 15322"/>
              </a:avLst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5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58" name="圆角矩形"/>
            <p:cNvSpPr/>
            <p:nvPr/>
          </p:nvSpPr>
          <p:spPr>
            <a:xfrm>
              <a:off x="185390" y="101203"/>
              <a:ext cx="374998" cy="334665"/>
            </a:xfrm>
            <a:prstGeom prst="roundRect">
              <a:avLst>
                <a:gd name="adj" fmla="val 17120"/>
              </a:avLst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59" name="圆角矩形"/>
            <p:cNvSpPr/>
            <p:nvPr/>
          </p:nvSpPr>
          <p:spPr>
            <a:xfrm>
              <a:off x="699988" y="111125"/>
              <a:ext cx="338436" cy="314822"/>
            </a:xfrm>
            <a:prstGeom prst="roundRect">
              <a:avLst>
                <a:gd name="adj" fmla="val 17120"/>
              </a:avLst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60" name="圆角矩形"/>
            <p:cNvSpPr/>
            <p:nvPr/>
          </p:nvSpPr>
          <p:spPr>
            <a:xfrm>
              <a:off x="1178024" y="111125"/>
              <a:ext cx="338436" cy="314822"/>
            </a:xfrm>
            <a:prstGeom prst="roundRect">
              <a:avLst>
                <a:gd name="adj" fmla="val 17120"/>
              </a:avLst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61" name="圆角矩形"/>
            <p:cNvSpPr/>
            <p:nvPr/>
          </p:nvSpPr>
          <p:spPr>
            <a:xfrm>
              <a:off x="203671" y="540246"/>
              <a:ext cx="338436" cy="314822"/>
            </a:xfrm>
            <a:prstGeom prst="roundRect">
              <a:avLst>
                <a:gd name="adj" fmla="val 17120"/>
              </a:avLst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62" name="圆角矩形"/>
            <p:cNvSpPr/>
            <p:nvPr/>
          </p:nvSpPr>
          <p:spPr>
            <a:xfrm>
              <a:off x="699988" y="540246"/>
              <a:ext cx="338436" cy="314822"/>
            </a:xfrm>
            <a:prstGeom prst="roundRect">
              <a:avLst>
                <a:gd name="adj" fmla="val 17120"/>
              </a:avLst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63" name="..."/>
            <p:cNvSpPr/>
            <p:nvPr/>
          </p:nvSpPr>
          <p:spPr>
            <a:xfrm>
              <a:off x="1171872" y="540246"/>
              <a:ext cx="338436" cy="314822"/>
            </a:xfrm>
            <a:prstGeom prst="roundRect">
              <a:avLst>
                <a:gd name="adj" fmla="val 17120"/>
              </a:avLst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pPr/>
              <a:r>
                <a:t>...</a:t>
              </a:r>
            </a:p>
          </p:txBody>
        </p:sp>
      </p:grpSp>
      <p:grpSp>
        <p:nvGrpSpPr>
          <p:cNvPr id="272" name="成组"/>
          <p:cNvGrpSpPr/>
          <p:nvPr/>
        </p:nvGrpSpPr>
        <p:grpSpPr>
          <a:xfrm>
            <a:off x="9065195" y="2010568"/>
            <a:ext cx="1738413" cy="1010444"/>
            <a:chOff x="0" y="0"/>
            <a:chExt cx="1738411" cy="1010443"/>
          </a:xfrm>
        </p:grpSpPr>
        <p:sp>
          <p:nvSpPr>
            <p:cNvPr id="265" name="圆角矩形"/>
            <p:cNvSpPr/>
            <p:nvPr/>
          </p:nvSpPr>
          <p:spPr>
            <a:xfrm>
              <a:off x="0" y="0"/>
              <a:ext cx="1738412" cy="1010444"/>
            </a:xfrm>
            <a:prstGeom prst="roundRect">
              <a:avLst>
                <a:gd name="adj" fmla="val 15322"/>
              </a:avLst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5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66" name="圆角矩形"/>
            <p:cNvSpPr/>
            <p:nvPr/>
          </p:nvSpPr>
          <p:spPr>
            <a:xfrm>
              <a:off x="185390" y="101203"/>
              <a:ext cx="374998" cy="334665"/>
            </a:xfrm>
            <a:prstGeom prst="roundRect">
              <a:avLst>
                <a:gd name="adj" fmla="val 17120"/>
              </a:avLst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67" name="圆角矩形"/>
            <p:cNvSpPr/>
            <p:nvPr/>
          </p:nvSpPr>
          <p:spPr>
            <a:xfrm>
              <a:off x="699988" y="111125"/>
              <a:ext cx="338436" cy="314822"/>
            </a:xfrm>
            <a:prstGeom prst="roundRect">
              <a:avLst>
                <a:gd name="adj" fmla="val 17120"/>
              </a:avLst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68" name="圆角矩形"/>
            <p:cNvSpPr/>
            <p:nvPr/>
          </p:nvSpPr>
          <p:spPr>
            <a:xfrm>
              <a:off x="1178024" y="111125"/>
              <a:ext cx="338436" cy="314822"/>
            </a:xfrm>
            <a:prstGeom prst="roundRect">
              <a:avLst>
                <a:gd name="adj" fmla="val 17120"/>
              </a:avLst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69" name="圆角矩形"/>
            <p:cNvSpPr/>
            <p:nvPr/>
          </p:nvSpPr>
          <p:spPr>
            <a:xfrm>
              <a:off x="203671" y="540246"/>
              <a:ext cx="338436" cy="314822"/>
            </a:xfrm>
            <a:prstGeom prst="roundRect">
              <a:avLst>
                <a:gd name="adj" fmla="val 17120"/>
              </a:avLst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70" name="圆角矩形"/>
            <p:cNvSpPr/>
            <p:nvPr/>
          </p:nvSpPr>
          <p:spPr>
            <a:xfrm>
              <a:off x="699988" y="540246"/>
              <a:ext cx="338436" cy="314822"/>
            </a:xfrm>
            <a:prstGeom prst="roundRect">
              <a:avLst>
                <a:gd name="adj" fmla="val 17120"/>
              </a:avLst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71" name="..."/>
            <p:cNvSpPr/>
            <p:nvPr/>
          </p:nvSpPr>
          <p:spPr>
            <a:xfrm>
              <a:off x="1171872" y="540246"/>
              <a:ext cx="338436" cy="314822"/>
            </a:xfrm>
            <a:prstGeom prst="roundRect">
              <a:avLst>
                <a:gd name="adj" fmla="val 17120"/>
              </a:avLst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3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pPr/>
              <a:r>
                <a:t>...</a:t>
              </a:r>
            </a:p>
          </p:txBody>
        </p:sp>
      </p:grpSp>
      <p:grpSp>
        <p:nvGrpSpPr>
          <p:cNvPr id="276" name="成组"/>
          <p:cNvGrpSpPr/>
          <p:nvPr/>
        </p:nvGrpSpPr>
        <p:grpSpPr>
          <a:xfrm>
            <a:off x="4988495" y="3864371"/>
            <a:ext cx="1738413" cy="1010445"/>
            <a:chOff x="0" y="0"/>
            <a:chExt cx="1738411" cy="1010443"/>
          </a:xfrm>
        </p:grpSpPr>
        <p:sp>
          <p:nvSpPr>
            <p:cNvPr id="273" name="圆角矩形"/>
            <p:cNvSpPr/>
            <p:nvPr/>
          </p:nvSpPr>
          <p:spPr>
            <a:xfrm>
              <a:off x="0" y="0"/>
              <a:ext cx="1738412" cy="1010444"/>
            </a:xfrm>
            <a:prstGeom prst="roundRect">
              <a:avLst>
                <a:gd name="adj" fmla="val 15322"/>
              </a:avLst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5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74" name="圆角矩形"/>
            <p:cNvSpPr/>
            <p:nvPr/>
          </p:nvSpPr>
          <p:spPr>
            <a:xfrm>
              <a:off x="221133" y="113903"/>
              <a:ext cx="1296145" cy="334665"/>
            </a:xfrm>
            <a:prstGeom prst="roundRect">
              <a:avLst>
                <a:gd name="adj" fmla="val 17120"/>
              </a:avLst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75" name="圆角矩形"/>
            <p:cNvSpPr/>
            <p:nvPr/>
          </p:nvSpPr>
          <p:spPr>
            <a:xfrm>
              <a:off x="221133" y="571103"/>
              <a:ext cx="1296145" cy="334665"/>
            </a:xfrm>
            <a:prstGeom prst="roundRect">
              <a:avLst>
                <a:gd name="adj" fmla="val 17120"/>
              </a:avLst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  <p:grpSp>
        <p:nvGrpSpPr>
          <p:cNvPr id="280" name="成组"/>
          <p:cNvGrpSpPr/>
          <p:nvPr/>
        </p:nvGrpSpPr>
        <p:grpSpPr>
          <a:xfrm>
            <a:off x="7045895" y="3864371"/>
            <a:ext cx="1738413" cy="1010445"/>
            <a:chOff x="0" y="0"/>
            <a:chExt cx="1738411" cy="1010443"/>
          </a:xfrm>
        </p:grpSpPr>
        <p:sp>
          <p:nvSpPr>
            <p:cNvPr id="277" name="圆角矩形"/>
            <p:cNvSpPr/>
            <p:nvPr/>
          </p:nvSpPr>
          <p:spPr>
            <a:xfrm>
              <a:off x="0" y="0"/>
              <a:ext cx="1738412" cy="1010444"/>
            </a:xfrm>
            <a:prstGeom prst="roundRect">
              <a:avLst>
                <a:gd name="adj" fmla="val 15322"/>
              </a:avLst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5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78" name="圆角矩形"/>
            <p:cNvSpPr/>
            <p:nvPr/>
          </p:nvSpPr>
          <p:spPr>
            <a:xfrm>
              <a:off x="221133" y="113903"/>
              <a:ext cx="1296145" cy="334665"/>
            </a:xfrm>
            <a:prstGeom prst="roundRect">
              <a:avLst>
                <a:gd name="adj" fmla="val 17120"/>
              </a:avLst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79" name="圆角矩形"/>
            <p:cNvSpPr/>
            <p:nvPr/>
          </p:nvSpPr>
          <p:spPr>
            <a:xfrm>
              <a:off x="221133" y="571103"/>
              <a:ext cx="1296145" cy="334665"/>
            </a:xfrm>
            <a:prstGeom prst="roundRect">
              <a:avLst>
                <a:gd name="adj" fmla="val 17120"/>
              </a:avLst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  <p:sp>
        <p:nvSpPr>
          <p:cNvPr id="281" name="zend_mm_free_slot(&lt;4K)"/>
          <p:cNvSpPr txBox="1"/>
          <p:nvPr/>
        </p:nvSpPr>
        <p:spPr>
          <a:xfrm>
            <a:off x="9571235" y="1595486"/>
            <a:ext cx="342771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000">
                <a:solidFill>
                  <a:schemeClr val="accent1">
                    <a:hueOff val="832536"/>
                    <a:satOff val="-1337"/>
                    <a:lumOff val="-21555"/>
                  </a:schemeClr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t>zend_mm_free_slot(&lt;4K)</a:t>
            </a:r>
          </a:p>
        </p:txBody>
      </p:sp>
      <p:sp>
        <p:nvSpPr>
          <p:cNvPr id="282" name="线条"/>
          <p:cNvSpPr/>
          <p:nvPr/>
        </p:nvSpPr>
        <p:spPr>
          <a:xfrm flipV="1">
            <a:off x="2678541" y="1822489"/>
            <a:ext cx="2010017" cy="2376232"/>
          </a:xfrm>
          <a:prstGeom prst="line">
            <a:avLst/>
          </a:prstGeom>
          <a:ln w="38100">
            <a:solidFill>
              <a:schemeClr val="accent6">
                <a:hueOff val="64508"/>
                <a:satOff val="3195"/>
                <a:lumOff val="-12691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283" name="线条"/>
          <p:cNvSpPr/>
          <p:nvPr/>
        </p:nvSpPr>
        <p:spPr>
          <a:xfrm flipV="1">
            <a:off x="2473331" y="2330225"/>
            <a:ext cx="2734835" cy="1045874"/>
          </a:xfrm>
          <a:prstGeom prst="line">
            <a:avLst/>
          </a:prstGeom>
          <a:ln w="38100">
            <a:solidFill>
              <a:schemeClr val="accent5">
                <a:hueOff val="312740"/>
                <a:satOff val="5894"/>
                <a:lumOff val="10260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284" name="线条"/>
          <p:cNvSpPr/>
          <p:nvPr/>
        </p:nvSpPr>
        <p:spPr>
          <a:xfrm>
            <a:off x="5465985" y="2303988"/>
            <a:ext cx="326232" cy="1"/>
          </a:xfrm>
          <a:prstGeom prst="line">
            <a:avLst/>
          </a:prstGeom>
          <a:ln w="38100">
            <a:solidFill>
              <a:schemeClr val="accent5">
                <a:hueOff val="312740"/>
                <a:satOff val="5894"/>
                <a:lumOff val="10260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285" name="线条"/>
          <p:cNvSpPr/>
          <p:nvPr/>
        </p:nvSpPr>
        <p:spPr>
          <a:xfrm>
            <a:off x="5954390" y="2303988"/>
            <a:ext cx="326232" cy="1"/>
          </a:xfrm>
          <a:prstGeom prst="line">
            <a:avLst/>
          </a:prstGeom>
          <a:ln w="38100">
            <a:solidFill>
              <a:schemeClr val="accent5">
                <a:hueOff val="312740"/>
                <a:satOff val="5894"/>
                <a:lumOff val="10260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286" name="线条"/>
          <p:cNvSpPr/>
          <p:nvPr/>
        </p:nvSpPr>
        <p:spPr>
          <a:xfrm flipH="1">
            <a:off x="5463841" y="2441254"/>
            <a:ext cx="685663" cy="120484"/>
          </a:xfrm>
          <a:prstGeom prst="line">
            <a:avLst/>
          </a:prstGeom>
          <a:ln w="38100">
            <a:solidFill>
              <a:schemeClr val="accent5">
                <a:hueOff val="312740"/>
                <a:satOff val="5894"/>
                <a:lumOff val="10260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287" name="2MB"/>
          <p:cNvSpPr/>
          <p:nvPr/>
        </p:nvSpPr>
        <p:spPr>
          <a:xfrm>
            <a:off x="534466" y="6175870"/>
            <a:ext cx="4901755" cy="1175148"/>
          </a:xfrm>
          <a:prstGeom prst="roundRect">
            <a:avLst>
              <a:gd name="adj" fmla="val 31850"/>
            </a:avLst>
          </a:prstGeom>
          <a:blipFill>
            <a:blip r:embed="rId6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2MB</a:t>
            </a:r>
          </a:p>
        </p:txBody>
      </p:sp>
      <p:sp>
        <p:nvSpPr>
          <p:cNvPr id="288" name="8MB"/>
          <p:cNvSpPr/>
          <p:nvPr/>
        </p:nvSpPr>
        <p:spPr>
          <a:xfrm>
            <a:off x="6473963" y="6214268"/>
            <a:ext cx="6037611" cy="1175148"/>
          </a:xfrm>
          <a:prstGeom prst="roundRect">
            <a:avLst>
              <a:gd name="adj" fmla="val 31850"/>
            </a:avLst>
          </a:prstGeom>
          <a:blipFill>
            <a:blip r:embed="rId6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8MB</a:t>
            </a:r>
          </a:p>
        </p:txBody>
      </p:sp>
      <p:sp>
        <p:nvSpPr>
          <p:cNvPr id="289" name="线条"/>
          <p:cNvSpPr/>
          <p:nvPr/>
        </p:nvSpPr>
        <p:spPr>
          <a:xfrm>
            <a:off x="5610285" y="6763443"/>
            <a:ext cx="689614" cy="1"/>
          </a:xfrm>
          <a:prstGeom prst="line">
            <a:avLst/>
          </a:prstGeom>
          <a:ln w="38100">
            <a:solidFill>
              <a:schemeClr val="accent1">
                <a:hueOff val="832536"/>
                <a:satOff val="-1337"/>
                <a:lumOff val="-2155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290" name="zend_mm_huge_list(&gt;2MB)"/>
          <p:cNvSpPr txBox="1"/>
          <p:nvPr/>
        </p:nvSpPr>
        <p:spPr>
          <a:xfrm>
            <a:off x="3091203" y="5603079"/>
            <a:ext cx="368276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chemeClr val="accent1">
                    <a:hueOff val="832536"/>
                    <a:satOff val="-1337"/>
                    <a:lumOff val="-21555"/>
                  </a:schemeClr>
                </a:solidFill>
              </a:defRPr>
            </a:lvl1pPr>
          </a:lstStyle>
          <a:p>
            <a:pPr/>
            <a:r>
              <a:t>zend_mm_huge_list(&gt;2MB)</a:t>
            </a:r>
          </a:p>
        </p:txBody>
      </p:sp>
      <p:sp>
        <p:nvSpPr>
          <p:cNvPr id="291" name="next"/>
          <p:cNvSpPr txBox="1"/>
          <p:nvPr/>
        </p:nvSpPr>
        <p:spPr>
          <a:xfrm>
            <a:off x="5609784" y="6217641"/>
            <a:ext cx="68961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next</a:t>
            </a:r>
          </a:p>
        </p:txBody>
      </p:sp>
      <p:sp>
        <p:nvSpPr>
          <p:cNvPr id="292" name="线条"/>
          <p:cNvSpPr/>
          <p:nvPr/>
        </p:nvSpPr>
        <p:spPr>
          <a:xfrm>
            <a:off x="1761777" y="5499880"/>
            <a:ext cx="1" cy="676299"/>
          </a:xfrm>
          <a:prstGeom prst="line">
            <a:avLst/>
          </a:prstGeom>
          <a:ln w="38100">
            <a:solidFill>
              <a:schemeClr val="accent1">
                <a:hueOff val="832536"/>
                <a:satOff val="-1337"/>
                <a:lumOff val="-2155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grpSp>
        <p:nvGrpSpPr>
          <p:cNvPr id="296" name="成组"/>
          <p:cNvGrpSpPr/>
          <p:nvPr/>
        </p:nvGrpSpPr>
        <p:grpSpPr>
          <a:xfrm>
            <a:off x="9065195" y="3864371"/>
            <a:ext cx="1738413" cy="1010445"/>
            <a:chOff x="0" y="0"/>
            <a:chExt cx="1738411" cy="1010443"/>
          </a:xfrm>
        </p:grpSpPr>
        <p:sp>
          <p:nvSpPr>
            <p:cNvPr id="293" name="圆角矩形"/>
            <p:cNvSpPr/>
            <p:nvPr/>
          </p:nvSpPr>
          <p:spPr>
            <a:xfrm>
              <a:off x="0" y="0"/>
              <a:ext cx="1738412" cy="1010444"/>
            </a:xfrm>
            <a:prstGeom prst="roundRect">
              <a:avLst>
                <a:gd name="adj" fmla="val 15322"/>
              </a:avLst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5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94" name="圆角矩形"/>
            <p:cNvSpPr/>
            <p:nvPr/>
          </p:nvSpPr>
          <p:spPr>
            <a:xfrm>
              <a:off x="221133" y="113903"/>
              <a:ext cx="1296145" cy="334665"/>
            </a:xfrm>
            <a:prstGeom prst="roundRect">
              <a:avLst>
                <a:gd name="adj" fmla="val 17120"/>
              </a:avLst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95" name="圆角矩形"/>
            <p:cNvSpPr/>
            <p:nvPr/>
          </p:nvSpPr>
          <p:spPr>
            <a:xfrm>
              <a:off x="221133" y="571103"/>
              <a:ext cx="1296145" cy="334665"/>
            </a:xfrm>
            <a:prstGeom prst="roundRect">
              <a:avLst>
                <a:gd name="adj" fmla="val 17120"/>
              </a:avLst>
            </a:prstGeom>
            <a:blipFill rotWithShape="1">
              <a:blip r:embed="rId5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</p:grpSp>
      <p:sp>
        <p:nvSpPr>
          <p:cNvPr id="297" name="线条"/>
          <p:cNvSpPr/>
          <p:nvPr/>
        </p:nvSpPr>
        <p:spPr>
          <a:xfrm>
            <a:off x="2465265" y="3486511"/>
            <a:ext cx="2748750" cy="702990"/>
          </a:xfrm>
          <a:prstGeom prst="line">
            <a:avLst/>
          </a:prstGeom>
          <a:ln w="38100">
            <a:solidFill>
              <a:schemeClr val="accent5">
                <a:hueOff val="312740"/>
                <a:satOff val="5894"/>
                <a:lumOff val="10260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298" name="线条"/>
          <p:cNvSpPr/>
          <p:nvPr/>
        </p:nvSpPr>
        <p:spPr>
          <a:xfrm>
            <a:off x="5857701" y="4208382"/>
            <a:ext cx="1" cy="322422"/>
          </a:xfrm>
          <a:prstGeom prst="line">
            <a:avLst/>
          </a:prstGeom>
          <a:ln w="38100">
            <a:solidFill>
              <a:schemeClr val="accent5">
                <a:hueOff val="312740"/>
                <a:satOff val="5894"/>
                <a:lumOff val="10260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299" name="线条"/>
          <p:cNvSpPr/>
          <p:nvPr/>
        </p:nvSpPr>
        <p:spPr>
          <a:xfrm flipV="1">
            <a:off x="6543640" y="4237985"/>
            <a:ext cx="748914" cy="298596"/>
          </a:xfrm>
          <a:prstGeom prst="line">
            <a:avLst/>
          </a:prstGeom>
          <a:ln w="38100">
            <a:solidFill>
              <a:schemeClr val="accent5">
                <a:hueOff val="312740"/>
                <a:satOff val="5894"/>
                <a:lumOff val="10260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300" name="线条"/>
          <p:cNvSpPr/>
          <p:nvPr/>
        </p:nvSpPr>
        <p:spPr>
          <a:xfrm>
            <a:off x="9972500" y="4209390"/>
            <a:ext cx="1" cy="322423"/>
          </a:xfrm>
          <a:prstGeom prst="line">
            <a:avLst/>
          </a:prstGeom>
          <a:ln w="38100">
            <a:solidFill>
              <a:schemeClr val="accent5">
                <a:hueOff val="312740"/>
                <a:satOff val="5894"/>
                <a:lumOff val="10260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301" name="线条"/>
          <p:cNvSpPr/>
          <p:nvPr/>
        </p:nvSpPr>
        <p:spPr>
          <a:xfrm>
            <a:off x="5465985" y="2735539"/>
            <a:ext cx="326232" cy="1"/>
          </a:xfrm>
          <a:prstGeom prst="line">
            <a:avLst/>
          </a:prstGeom>
          <a:ln w="38100">
            <a:solidFill>
              <a:schemeClr val="accent5">
                <a:hueOff val="312740"/>
                <a:satOff val="5894"/>
                <a:lumOff val="10260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302" name="线条"/>
          <p:cNvSpPr/>
          <p:nvPr/>
        </p:nvSpPr>
        <p:spPr>
          <a:xfrm>
            <a:off x="5954390" y="2739905"/>
            <a:ext cx="326232" cy="1"/>
          </a:xfrm>
          <a:prstGeom prst="line">
            <a:avLst/>
          </a:prstGeom>
          <a:ln w="38100">
            <a:solidFill>
              <a:schemeClr val="accent5">
                <a:hueOff val="312740"/>
                <a:satOff val="5894"/>
                <a:lumOff val="10260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303" name="线条"/>
          <p:cNvSpPr/>
          <p:nvPr/>
        </p:nvSpPr>
        <p:spPr>
          <a:xfrm flipV="1">
            <a:off x="6496731" y="2286369"/>
            <a:ext cx="770045" cy="453537"/>
          </a:xfrm>
          <a:prstGeom prst="line">
            <a:avLst/>
          </a:prstGeom>
          <a:ln w="38100">
            <a:solidFill>
              <a:schemeClr val="accent5">
                <a:hueOff val="312740"/>
                <a:satOff val="5894"/>
                <a:lumOff val="10260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304" name="线条"/>
          <p:cNvSpPr/>
          <p:nvPr/>
        </p:nvSpPr>
        <p:spPr>
          <a:xfrm>
            <a:off x="7915101" y="4227033"/>
            <a:ext cx="1" cy="322422"/>
          </a:xfrm>
          <a:prstGeom prst="line">
            <a:avLst/>
          </a:prstGeom>
          <a:ln w="38100">
            <a:solidFill>
              <a:schemeClr val="accent5">
                <a:hueOff val="312740"/>
                <a:satOff val="5894"/>
                <a:lumOff val="10260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305" name="线条"/>
          <p:cNvSpPr/>
          <p:nvPr/>
        </p:nvSpPr>
        <p:spPr>
          <a:xfrm flipV="1">
            <a:off x="8572872" y="4242806"/>
            <a:ext cx="748914" cy="298596"/>
          </a:xfrm>
          <a:prstGeom prst="line">
            <a:avLst/>
          </a:prstGeom>
          <a:ln w="38100">
            <a:solidFill>
              <a:schemeClr val="accent5">
                <a:hueOff val="312740"/>
                <a:satOff val="5894"/>
                <a:lumOff val="10260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圆角矩形"/>
          <p:cNvSpPr/>
          <p:nvPr/>
        </p:nvSpPr>
        <p:spPr>
          <a:xfrm>
            <a:off x="3803352" y="4297103"/>
            <a:ext cx="8127902" cy="1656655"/>
          </a:xfrm>
          <a:prstGeom prst="roundRect">
            <a:avLst>
              <a:gd name="adj" fmla="val 2259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5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08" name="small内存申请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5696"/>
            </a:lvl1pPr>
          </a:lstStyle>
          <a:p>
            <a:pPr/>
            <a:r>
              <a:t>small内存申请</a:t>
            </a:r>
          </a:p>
        </p:txBody>
      </p:sp>
      <p:sp>
        <p:nvSpPr>
          <p:cNvPr id="309" name="&lt;=3072B走SRUN分配，不同size对应不同的预分配方案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&lt;=3072B走SRUN分配，不同size对应不同的预分配方案</a:t>
            </a:r>
          </a:p>
        </p:txBody>
      </p:sp>
      <p:sp>
        <p:nvSpPr>
          <p:cNvPr id="310" name="圆角矩形"/>
          <p:cNvSpPr/>
          <p:nvPr/>
        </p:nvSpPr>
        <p:spPr>
          <a:xfrm>
            <a:off x="3803352" y="1365226"/>
            <a:ext cx="8127902" cy="1656654"/>
          </a:xfrm>
          <a:prstGeom prst="roundRect">
            <a:avLst>
              <a:gd name="adj" fmla="val 2259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5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grpSp>
        <p:nvGrpSpPr>
          <p:cNvPr id="313" name="成组"/>
          <p:cNvGrpSpPr/>
          <p:nvPr/>
        </p:nvGrpSpPr>
        <p:grpSpPr>
          <a:xfrm>
            <a:off x="492844" y="886618"/>
            <a:ext cx="2537868" cy="5079802"/>
            <a:chOff x="0" y="0"/>
            <a:chExt cx="2537866" cy="5079801"/>
          </a:xfrm>
        </p:grpSpPr>
        <p:sp>
          <p:nvSpPr>
            <p:cNvPr id="311" name="free_slot[0]…"/>
            <p:cNvSpPr/>
            <p:nvPr/>
          </p:nvSpPr>
          <p:spPr>
            <a:xfrm>
              <a:off x="0" y="641350"/>
              <a:ext cx="2537867" cy="4438452"/>
            </a:xfrm>
            <a:prstGeom prst="roundRect">
              <a:avLst>
                <a:gd name="adj" fmla="val 14748"/>
              </a:avLst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5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t>free_slot[0]</a:t>
              </a:r>
            </a:p>
            <a:p>
              <a:pPr>
                <a:defRPr sz="25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t>[1]</a:t>
              </a:r>
            </a:p>
            <a:p>
              <a:pPr>
                <a:defRPr sz="25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t>[2]</a:t>
              </a:r>
            </a:p>
            <a:p>
              <a:pPr>
                <a:defRPr sz="25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t>[3]</a:t>
              </a:r>
            </a:p>
            <a:p>
              <a:pPr>
                <a:defRPr sz="25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t>...</a:t>
              </a:r>
            </a:p>
            <a:p>
              <a:pPr>
                <a:defRPr sz="25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t>[29]</a:t>
              </a:r>
            </a:p>
            <a:p>
              <a:pPr>
                <a:defRPr sz="25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12" name="zend_mm_heap"/>
            <p:cNvSpPr txBox="1"/>
            <p:nvPr/>
          </p:nvSpPr>
          <p:spPr>
            <a:xfrm>
              <a:off x="188279" y="-1"/>
              <a:ext cx="2161308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chemeClr val="accent3">
                      <a:hueOff val="57139"/>
                      <a:satOff val="2268"/>
                      <a:lumOff val="-11408"/>
                    </a:schemeClr>
                  </a:solidFill>
                </a:defRPr>
              </a:lvl1pPr>
            </a:lstStyle>
            <a:p>
              <a:pPr/>
              <a:r>
                <a:t>zend_mm_heap</a:t>
              </a:r>
            </a:p>
          </p:txBody>
        </p:sp>
      </p:grpSp>
      <p:sp>
        <p:nvSpPr>
          <p:cNvPr id="314" name="圆角矩形"/>
          <p:cNvSpPr/>
          <p:nvPr/>
        </p:nvSpPr>
        <p:spPr>
          <a:xfrm>
            <a:off x="4226495" y="1800621"/>
            <a:ext cx="1776910" cy="1117601"/>
          </a:xfrm>
          <a:prstGeom prst="roundRect">
            <a:avLst>
              <a:gd name="adj" fmla="val 14160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5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15" name="8"/>
          <p:cNvSpPr/>
          <p:nvPr/>
        </p:nvSpPr>
        <p:spPr>
          <a:xfrm>
            <a:off x="4335685" y="1910803"/>
            <a:ext cx="461120" cy="414636"/>
          </a:xfrm>
          <a:prstGeom prst="roundRect">
            <a:avLst>
              <a:gd name="adj" fmla="val 16992"/>
            </a:avLst>
          </a:prstGeom>
          <a:blipFill>
            <a:blip r:embed="rId5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16" name="8"/>
          <p:cNvSpPr/>
          <p:nvPr/>
        </p:nvSpPr>
        <p:spPr>
          <a:xfrm>
            <a:off x="4884390" y="1910803"/>
            <a:ext cx="461120" cy="414636"/>
          </a:xfrm>
          <a:prstGeom prst="roundRect">
            <a:avLst>
              <a:gd name="adj" fmla="val 16992"/>
            </a:avLst>
          </a:prstGeom>
          <a:blipFill>
            <a:blip r:embed="rId5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17" name="8"/>
          <p:cNvSpPr/>
          <p:nvPr/>
        </p:nvSpPr>
        <p:spPr>
          <a:xfrm>
            <a:off x="5433094" y="1910803"/>
            <a:ext cx="461120" cy="414636"/>
          </a:xfrm>
          <a:prstGeom prst="roundRect">
            <a:avLst>
              <a:gd name="adj" fmla="val 16992"/>
            </a:avLst>
          </a:prstGeom>
          <a:blipFill>
            <a:blip r:embed="rId5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18" name="8"/>
          <p:cNvSpPr/>
          <p:nvPr/>
        </p:nvSpPr>
        <p:spPr>
          <a:xfrm>
            <a:off x="4335685" y="2393403"/>
            <a:ext cx="461120" cy="414636"/>
          </a:xfrm>
          <a:prstGeom prst="roundRect">
            <a:avLst>
              <a:gd name="adj" fmla="val 16992"/>
            </a:avLst>
          </a:prstGeom>
          <a:blipFill>
            <a:blip r:embed="rId5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19" name="8"/>
          <p:cNvSpPr/>
          <p:nvPr/>
        </p:nvSpPr>
        <p:spPr>
          <a:xfrm>
            <a:off x="4884390" y="2393403"/>
            <a:ext cx="461120" cy="414636"/>
          </a:xfrm>
          <a:prstGeom prst="roundRect">
            <a:avLst>
              <a:gd name="adj" fmla="val 16992"/>
            </a:avLst>
          </a:prstGeom>
          <a:blipFill>
            <a:blip r:embed="rId5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20" name="..."/>
          <p:cNvSpPr/>
          <p:nvPr/>
        </p:nvSpPr>
        <p:spPr>
          <a:xfrm>
            <a:off x="5433094" y="2393403"/>
            <a:ext cx="461120" cy="414636"/>
          </a:xfrm>
          <a:prstGeom prst="roundRect">
            <a:avLst>
              <a:gd name="adj" fmla="val 16992"/>
            </a:avLst>
          </a:prstGeom>
          <a:blipFill>
            <a:blip r:embed="rId5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321" name="圆角矩形"/>
          <p:cNvSpPr/>
          <p:nvPr/>
        </p:nvSpPr>
        <p:spPr>
          <a:xfrm>
            <a:off x="4226495" y="4551103"/>
            <a:ext cx="1776910" cy="1117601"/>
          </a:xfrm>
          <a:prstGeom prst="roundRect">
            <a:avLst>
              <a:gd name="adj" fmla="val 14160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5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22" name="..."/>
          <p:cNvSpPr/>
          <p:nvPr/>
        </p:nvSpPr>
        <p:spPr>
          <a:xfrm>
            <a:off x="6144195" y="1795456"/>
            <a:ext cx="1776910" cy="1117601"/>
          </a:xfrm>
          <a:prstGeom prst="roundRect">
            <a:avLst>
              <a:gd name="adj" fmla="val 14160"/>
            </a:avLst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323" name="512*8B=4K"/>
          <p:cNvSpPr txBox="1"/>
          <p:nvPr/>
        </p:nvSpPr>
        <p:spPr>
          <a:xfrm>
            <a:off x="4308543" y="1339849"/>
            <a:ext cx="161281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512*8B=4K</a:t>
            </a:r>
          </a:p>
        </p:txBody>
      </p:sp>
      <p:sp>
        <p:nvSpPr>
          <p:cNvPr id="324" name="线条"/>
          <p:cNvSpPr/>
          <p:nvPr/>
        </p:nvSpPr>
        <p:spPr>
          <a:xfrm flipV="1">
            <a:off x="2549698" y="2137854"/>
            <a:ext cx="1964408" cy="338646"/>
          </a:xfrm>
          <a:prstGeom prst="line">
            <a:avLst/>
          </a:prstGeom>
          <a:ln w="38100">
            <a:solidFill>
              <a:schemeClr val="accent5">
                <a:hueOff val="312740"/>
                <a:satOff val="5894"/>
                <a:lumOff val="10260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325" name="线条"/>
          <p:cNvSpPr/>
          <p:nvPr/>
        </p:nvSpPr>
        <p:spPr>
          <a:xfrm>
            <a:off x="4696576" y="2118121"/>
            <a:ext cx="288043" cy="1"/>
          </a:xfrm>
          <a:prstGeom prst="line">
            <a:avLst/>
          </a:prstGeom>
          <a:ln w="38100">
            <a:solidFill>
              <a:schemeClr val="accent5">
                <a:hueOff val="312740"/>
                <a:satOff val="5894"/>
                <a:lumOff val="10260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326" name="线条"/>
          <p:cNvSpPr/>
          <p:nvPr/>
        </p:nvSpPr>
        <p:spPr>
          <a:xfrm>
            <a:off x="5185129" y="2118121"/>
            <a:ext cx="288043" cy="1"/>
          </a:xfrm>
          <a:prstGeom prst="line">
            <a:avLst/>
          </a:prstGeom>
          <a:ln w="38100">
            <a:solidFill>
              <a:schemeClr val="accent5">
                <a:hueOff val="312740"/>
                <a:satOff val="5894"/>
                <a:lumOff val="10260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327" name="线条"/>
          <p:cNvSpPr/>
          <p:nvPr/>
        </p:nvSpPr>
        <p:spPr>
          <a:xfrm>
            <a:off x="4696576" y="2600721"/>
            <a:ext cx="288043" cy="1"/>
          </a:xfrm>
          <a:prstGeom prst="line">
            <a:avLst/>
          </a:prstGeom>
          <a:ln w="38100">
            <a:solidFill>
              <a:schemeClr val="accent5">
                <a:hueOff val="312740"/>
                <a:satOff val="5894"/>
                <a:lumOff val="10260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328" name="线条"/>
          <p:cNvSpPr/>
          <p:nvPr/>
        </p:nvSpPr>
        <p:spPr>
          <a:xfrm>
            <a:off x="5185129" y="2600721"/>
            <a:ext cx="288043" cy="1"/>
          </a:xfrm>
          <a:prstGeom prst="line">
            <a:avLst/>
          </a:prstGeom>
          <a:ln w="38100">
            <a:solidFill>
              <a:schemeClr val="accent5">
                <a:hueOff val="312740"/>
                <a:satOff val="5894"/>
                <a:lumOff val="10260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329" name="线条"/>
          <p:cNvSpPr/>
          <p:nvPr/>
        </p:nvSpPr>
        <p:spPr>
          <a:xfrm flipH="1">
            <a:off x="4625636" y="2313085"/>
            <a:ext cx="974536" cy="136605"/>
          </a:xfrm>
          <a:prstGeom prst="line">
            <a:avLst/>
          </a:prstGeom>
          <a:ln w="38100">
            <a:solidFill>
              <a:schemeClr val="accent5">
                <a:hueOff val="312740"/>
                <a:satOff val="5894"/>
                <a:lumOff val="10260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330" name="3072B"/>
          <p:cNvSpPr/>
          <p:nvPr/>
        </p:nvSpPr>
        <p:spPr>
          <a:xfrm>
            <a:off x="4277295" y="4650620"/>
            <a:ext cx="1326208" cy="949622"/>
          </a:xfrm>
          <a:prstGeom prst="roundRect">
            <a:avLst>
              <a:gd name="adj" fmla="val 16992"/>
            </a:avLst>
          </a:prstGeom>
          <a:blipFill>
            <a:blip r:embed="rId5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3072B</a:t>
            </a:r>
          </a:p>
        </p:txBody>
      </p:sp>
      <p:sp>
        <p:nvSpPr>
          <p:cNvPr id="331" name="圆角矩形"/>
          <p:cNvSpPr/>
          <p:nvPr/>
        </p:nvSpPr>
        <p:spPr>
          <a:xfrm>
            <a:off x="6144195" y="4551103"/>
            <a:ext cx="1776910" cy="1117601"/>
          </a:xfrm>
          <a:prstGeom prst="roundRect">
            <a:avLst>
              <a:gd name="adj" fmla="val 14160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5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32" name="3072B"/>
          <p:cNvSpPr/>
          <p:nvPr/>
        </p:nvSpPr>
        <p:spPr>
          <a:xfrm>
            <a:off x="5672129" y="4650620"/>
            <a:ext cx="1326208" cy="949622"/>
          </a:xfrm>
          <a:prstGeom prst="roundRect">
            <a:avLst>
              <a:gd name="adj" fmla="val 16992"/>
            </a:avLst>
          </a:prstGeom>
          <a:blipFill>
            <a:blip r:embed="rId5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3072B</a:t>
            </a:r>
          </a:p>
        </p:txBody>
      </p:sp>
      <p:sp>
        <p:nvSpPr>
          <p:cNvPr id="333" name="圆角矩形"/>
          <p:cNvSpPr/>
          <p:nvPr/>
        </p:nvSpPr>
        <p:spPr>
          <a:xfrm>
            <a:off x="8061895" y="4551103"/>
            <a:ext cx="1776910" cy="1117601"/>
          </a:xfrm>
          <a:prstGeom prst="roundRect">
            <a:avLst>
              <a:gd name="adj" fmla="val 14160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5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34" name="3072B"/>
          <p:cNvSpPr/>
          <p:nvPr/>
        </p:nvSpPr>
        <p:spPr>
          <a:xfrm>
            <a:off x="7066963" y="4658940"/>
            <a:ext cx="1326208" cy="949621"/>
          </a:xfrm>
          <a:prstGeom prst="roundRect">
            <a:avLst>
              <a:gd name="adj" fmla="val 16992"/>
            </a:avLst>
          </a:prstGeom>
          <a:blipFill>
            <a:blip r:embed="rId5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3072B</a:t>
            </a:r>
          </a:p>
        </p:txBody>
      </p:sp>
      <p:sp>
        <p:nvSpPr>
          <p:cNvPr id="335" name="..."/>
          <p:cNvSpPr/>
          <p:nvPr/>
        </p:nvSpPr>
        <p:spPr>
          <a:xfrm>
            <a:off x="9979595" y="4551103"/>
            <a:ext cx="1776910" cy="1117601"/>
          </a:xfrm>
          <a:prstGeom prst="roundRect">
            <a:avLst>
              <a:gd name="adj" fmla="val 14160"/>
            </a:avLst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336" name="3072B"/>
          <p:cNvSpPr/>
          <p:nvPr/>
        </p:nvSpPr>
        <p:spPr>
          <a:xfrm>
            <a:off x="8461796" y="4653163"/>
            <a:ext cx="1326209" cy="949621"/>
          </a:xfrm>
          <a:prstGeom prst="roundRect">
            <a:avLst>
              <a:gd name="adj" fmla="val 16992"/>
            </a:avLst>
          </a:prstGeom>
          <a:blipFill>
            <a:blip r:embed="rId5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3072B</a:t>
            </a:r>
          </a:p>
        </p:txBody>
      </p:sp>
      <p:sp>
        <p:nvSpPr>
          <p:cNvPr id="337" name="线条"/>
          <p:cNvSpPr/>
          <p:nvPr/>
        </p:nvSpPr>
        <p:spPr>
          <a:xfrm flipV="1">
            <a:off x="4998789" y="5706407"/>
            <a:ext cx="1" cy="469901"/>
          </a:xfrm>
          <a:prstGeom prst="line">
            <a:avLst/>
          </a:prstGeom>
          <a:ln w="38100">
            <a:solidFill>
              <a:srgbClr val="6F6A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338" name="线条"/>
          <p:cNvSpPr/>
          <p:nvPr/>
        </p:nvSpPr>
        <p:spPr>
          <a:xfrm>
            <a:off x="4984618" y="6157257"/>
            <a:ext cx="2537868" cy="1"/>
          </a:xfrm>
          <a:prstGeom prst="line">
            <a:avLst/>
          </a:prstGeom>
          <a:ln w="38100">
            <a:solidFill>
              <a:srgbClr val="6F6A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339" name="线条"/>
          <p:cNvSpPr/>
          <p:nvPr/>
        </p:nvSpPr>
        <p:spPr>
          <a:xfrm>
            <a:off x="7473959" y="6157257"/>
            <a:ext cx="2127649" cy="1"/>
          </a:xfrm>
          <a:prstGeom prst="line">
            <a:avLst/>
          </a:prstGeom>
          <a:ln w="38100">
            <a:solidFill>
              <a:srgbClr val="6F6A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340" name="线条"/>
          <p:cNvSpPr/>
          <p:nvPr/>
        </p:nvSpPr>
        <p:spPr>
          <a:xfrm flipV="1">
            <a:off x="9588500" y="5701473"/>
            <a:ext cx="0" cy="469901"/>
          </a:xfrm>
          <a:prstGeom prst="line">
            <a:avLst/>
          </a:prstGeom>
          <a:ln w="38100">
            <a:solidFill>
              <a:srgbClr val="6F6A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341" name="线条"/>
          <p:cNvSpPr/>
          <p:nvPr/>
        </p:nvSpPr>
        <p:spPr>
          <a:xfrm flipV="1">
            <a:off x="7540649" y="6152323"/>
            <a:ext cx="1" cy="288827"/>
          </a:xfrm>
          <a:prstGeom prst="line">
            <a:avLst/>
          </a:prstGeom>
          <a:ln w="38100">
            <a:solidFill>
              <a:srgbClr val="6F6A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342" name="SRUN（3page,4elements）"/>
          <p:cNvSpPr txBox="1"/>
          <p:nvPr/>
        </p:nvSpPr>
        <p:spPr>
          <a:xfrm>
            <a:off x="5888917" y="6358403"/>
            <a:ext cx="368230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SRUN（3page,4elements）</a:t>
            </a:r>
          </a:p>
        </p:txBody>
      </p:sp>
      <p:sp>
        <p:nvSpPr>
          <p:cNvPr id="343" name="SRUN"/>
          <p:cNvSpPr txBox="1"/>
          <p:nvPr/>
        </p:nvSpPr>
        <p:spPr>
          <a:xfrm>
            <a:off x="4657591" y="3141572"/>
            <a:ext cx="91471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SRUN</a:t>
            </a:r>
          </a:p>
        </p:txBody>
      </p:sp>
      <p:sp>
        <p:nvSpPr>
          <p:cNvPr id="344" name="线条"/>
          <p:cNvSpPr/>
          <p:nvPr/>
        </p:nvSpPr>
        <p:spPr>
          <a:xfrm flipV="1">
            <a:off x="5114949" y="2873017"/>
            <a:ext cx="1" cy="288827"/>
          </a:xfrm>
          <a:prstGeom prst="line">
            <a:avLst/>
          </a:prstGeom>
          <a:ln w="38100">
            <a:solidFill>
              <a:srgbClr val="6F6A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345" name="chunk=2MB"/>
          <p:cNvSpPr txBox="1"/>
          <p:nvPr/>
        </p:nvSpPr>
        <p:spPr>
          <a:xfrm>
            <a:off x="10337049" y="1212849"/>
            <a:ext cx="165250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chunk=2MB</a:t>
            </a:r>
          </a:p>
        </p:txBody>
      </p:sp>
      <p:sp>
        <p:nvSpPr>
          <p:cNvPr id="346" name="chunk=2MB"/>
          <p:cNvSpPr txBox="1"/>
          <p:nvPr/>
        </p:nvSpPr>
        <p:spPr>
          <a:xfrm>
            <a:off x="10337049" y="4043499"/>
            <a:ext cx="165250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chunk=2MB</a:t>
            </a:r>
          </a:p>
        </p:txBody>
      </p:sp>
      <p:sp>
        <p:nvSpPr>
          <p:cNvPr id="347" name="线条"/>
          <p:cNvSpPr/>
          <p:nvPr/>
        </p:nvSpPr>
        <p:spPr>
          <a:xfrm>
            <a:off x="8083202" y="3282037"/>
            <a:ext cx="1" cy="754910"/>
          </a:xfrm>
          <a:prstGeom prst="line">
            <a:avLst/>
          </a:prstGeom>
          <a:ln w="38100">
            <a:solidFill>
              <a:srgbClr val="6F6A5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348" name="线条"/>
          <p:cNvSpPr/>
          <p:nvPr/>
        </p:nvSpPr>
        <p:spPr>
          <a:xfrm>
            <a:off x="2047454" y="4317637"/>
            <a:ext cx="2290614" cy="774514"/>
          </a:xfrm>
          <a:prstGeom prst="line">
            <a:avLst/>
          </a:prstGeom>
          <a:ln w="38100">
            <a:solidFill>
              <a:schemeClr val="accent5">
                <a:hueOff val="312740"/>
                <a:satOff val="5894"/>
                <a:lumOff val="10260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LARGE内存申请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5696"/>
            </a:lvl1pPr>
          </a:lstStyle>
          <a:p>
            <a:pPr/>
            <a:r>
              <a:t>LARGE内存申请</a:t>
            </a:r>
          </a:p>
        </p:txBody>
      </p:sp>
      <p:sp>
        <p:nvSpPr>
          <p:cNvPr id="351" name="&gt;3072B &amp;&amp; &lt;2MB走LRUN分配，占用连续的多个pag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&gt;3072B &amp;&amp; &lt;2MB走LRUN分配，占用连续的多个page</a:t>
            </a:r>
          </a:p>
        </p:txBody>
      </p:sp>
      <p:sp>
        <p:nvSpPr>
          <p:cNvPr id="352" name="圆角矩形"/>
          <p:cNvSpPr/>
          <p:nvPr/>
        </p:nvSpPr>
        <p:spPr>
          <a:xfrm>
            <a:off x="3803352" y="1631926"/>
            <a:ext cx="8127902" cy="1656654"/>
          </a:xfrm>
          <a:prstGeom prst="roundRect">
            <a:avLst>
              <a:gd name="adj" fmla="val 2259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5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grpSp>
        <p:nvGrpSpPr>
          <p:cNvPr id="355" name="成组"/>
          <p:cNvGrpSpPr/>
          <p:nvPr/>
        </p:nvGrpSpPr>
        <p:grpSpPr>
          <a:xfrm>
            <a:off x="492844" y="886618"/>
            <a:ext cx="2537868" cy="5079802"/>
            <a:chOff x="0" y="0"/>
            <a:chExt cx="2537866" cy="5079801"/>
          </a:xfrm>
        </p:grpSpPr>
        <p:sp>
          <p:nvSpPr>
            <p:cNvPr id="353" name="main_chunk*"/>
            <p:cNvSpPr/>
            <p:nvPr/>
          </p:nvSpPr>
          <p:spPr>
            <a:xfrm>
              <a:off x="0" y="641350"/>
              <a:ext cx="2537867" cy="4438452"/>
            </a:xfrm>
            <a:prstGeom prst="roundRect">
              <a:avLst>
                <a:gd name="adj" fmla="val 14748"/>
              </a:avLst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5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pPr/>
              <a:r>
                <a:t>main_chunk*</a:t>
              </a:r>
            </a:p>
          </p:txBody>
        </p:sp>
        <p:sp>
          <p:nvSpPr>
            <p:cNvPr id="354" name="zend_mm_heap"/>
            <p:cNvSpPr txBox="1"/>
            <p:nvPr/>
          </p:nvSpPr>
          <p:spPr>
            <a:xfrm>
              <a:off x="188279" y="-1"/>
              <a:ext cx="2161308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chemeClr val="accent3">
                      <a:hueOff val="57139"/>
                      <a:satOff val="2268"/>
                      <a:lumOff val="-11408"/>
                    </a:schemeClr>
                  </a:solidFill>
                </a:defRPr>
              </a:lvl1pPr>
            </a:lstStyle>
            <a:p>
              <a:pPr/>
              <a:r>
                <a:t>zend_mm_heap</a:t>
              </a:r>
            </a:p>
          </p:txBody>
        </p:sp>
      </p:grpSp>
      <p:sp>
        <p:nvSpPr>
          <p:cNvPr id="356" name="圆角矩形"/>
          <p:cNvSpPr/>
          <p:nvPr/>
        </p:nvSpPr>
        <p:spPr>
          <a:xfrm>
            <a:off x="4239195" y="1901453"/>
            <a:ext cx="1776910" cy="1117601"/>
          </a:xfrm>
          <a:prstGeom prst="roundRect">
            <a:avLst>
              <a:gd name="adj" fmla="val 14160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5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57" name="圆角矩形"/>
          <p:cNvSpPr/>
          <p:nvPr/>
        </p:nvSpPr>
        <p:spPr>
          <a:xfrm>
            <a:off x="6182295" y="1901453"/>
            <a:ext cx="1776910" cy="1117601"/>
          </a:xfrm>
          <a:prstGeom prst="roundRect">
            <a:avLst>
              <a:gd name="adj" fmla="val 14160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5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58" name="8KB"/>
          <p:cNvSpPr/>
          <p:nvPr/>
        </p:nvSpPr>
        <p:spPr>
          <a:xfrm>
            <a:off x="4315544" y="2059260"/>
            <a:ext cx="3593357" cy="801986"/>
          </a:xfrm>
          <a:prstGeom prst="roundRect">
            <a:avLst>
              <a:gd name="adj" fmla="val 16023"/>
            </a:avLst>
          </a:prstGeom>
          <a:blipFill>
            <a:blip r:embed="rId5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8KB</a:t>
            </a:r>
          </a:p>
        </p:txBody>
      </p:sp>
      <p:sp>
        <p:nvSpPr>
          <p:cNvPr id="359" name="..."/>
          <p:cNvSpPr/>
          <p:nvPr/>
        </p:nvSpPr>
        <p:spPr>
          <a:xfrm>
            <a:off x="8125395" y="1901453"/>
            <a:ext cx="1776910" cy="1117601"/>
          </a:xfrm>
          <a:prstGeom prst="roundRect">
            <a:avLst>
              <a:gd name="adj" fmla="val 14160"/>
            </a:avLst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360" name="线条"/>
          <p:cNvSpPr/>
          <p:nvPr/>
        </p:nvSpPr>
        <p:spPr>
          <a:xfrm flipV="1">
            <a:off x="4439989" y="2925107"/>
            <a:ext cx="1" cy="469901"/>
          </a:xfrm>
          <a:prstGeom prst="line">
            <a:avLst/>
          </a:prstGeom>
          <a:ln w="38100">
            <a:solidFill>
              <a:srgbClr val="6F6A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361" name="线条"/>
          <p:cNvSpPr/>
          <p:nvPr/>
        </p:nvSpPr>
        <p:spPr>
          <a:xfrm>
            <a:off x="4425818" y="3375957"/>
            <a:ext cx="1703825" cy="1"/>
          </a:xfrm>
          <a:prstGeom prst="line">
            <a:avLst/>
          </a:prstGeom>
          <a:ln w="38100">
            <a:solidFill>
              <a:srgbClr val="6F6A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362" name="线条"/>
          <p:cNvSpPr/>
          <p:nvPr/>
        </p:nvSpPr>
        <p:spPr>
          <a:xfrm flipV="1">
            <a:off x="7543800" y="2925107"/>
            <a:ext cx="0" cy="469901"/>
          </a:xfrm>
          <a:prstGeom prst="line">
            <a:avLst/>
          </a:prstGeom>
          <a:ln w="38100">
            <a:solidFill>
              <a:srgbClr val="6F6A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363" name="线条"/>
          <p:cNvSpPr/>
          <p:nvPr/>
        </p:nvSpPr>
        <p:spPr>
          <a:xfrm>
            <a:off x="6106142" y="3375957"/>
            <a:ext cx="1463059" cy="1"/>
          </a:xfrm>
          <a:prstGeom prst="line">
            <a:avLst/>
          </a:prstGeom>
          <a:ln w="38100">
            <a:solidFill>
              <a:srgbClr val="6F6A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364" name="线条"/>
          <p:cNvSpPr/>
          <p:nvPr/>
        </p:nvSpPr>
        <p:spPr>
          <a:xfrm flipV="1">
            <a:off x="6110592" y="3350467"/>
            <a:ext cx="1" cy="244407"/>
          </a:xfrm>
          <a:prstGeom prst="line">
            <a:avLst/>
          </a:prstGeom>
          <a:ln w="38100">
            <a:solidFill>
              <a:srgbClr val="6F6A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365" name="LRUN(2page,1elment)"/>
          <p:cNvSpPr txBox="1"/>
          <p:nvPr/>
        </p:nvSpPr>
        <p:spPr>
          <a:xfrm>
            <a:off x="4617950" y="3510053"/>
            <a:ext cx="298854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LRUN(2page,1elment)</a:t>
            </a:r>
          </a:p>
        </p:txBody>
      </p:sp>
      <p:sp>
        <p:nvSpPr>
          <p:cNvPr id="366" name="struct zend_mm_chunk {…"/>
          <p:cNvSpPr/>
          <p:nvPr/>
        </p:nvSpPr>
        <p:spPr>
          <a:xfrm>
            <a:off x="3803352" y="4095000"/>
            <a:ext cx="8127902" cy="1656654"/>
          </a:xfrm>
          <a:prstGeom prst="roundRect">
            <a:avLst>
              <a:gd name="adj" fmla="val 22593"/>
            </a:avLst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sz="25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r>
              <a:t>struct zend_mm_chunk {</a:t>
            </a:r>
          </a:p>
          <a:p>
            <a:pPr lvl="1" algn="l">
              <a:defRPr sz="25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r>
              <a:t>         free_map // </a:t>
            </a:r>
            <a:r>
              <a:rPr sz="2000"/>
              <a:t>512bits，记录每个page是否被使用</a:t>
            </a:r>
          </a:p>
          <a:p>
            <a:pPr algn="l">
              <a:defRPr sz="25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r>
              <a:t>         map[512] // </a:t>
            </a:r>
            <a:r>
              <a:rPr sz="2000"/>
              <a:t>记录每个page的用途(SRUN OR LRUN, page_count)</a:t>
            </a:r>
            <a:endParaRPr sz="2000"/>
          </a:p>
          <a:p>
            <a:pPr algn="l">
              <a:defRPr sz="25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  <a:r>
              <a:rPr sz="2000"/>
              <a:t>}</a:t>
            </a:r>
          </a:p>
        </p:txBody>
      </p:sp>
      <p:sp>
        <p:nvSpPr>
          <p:cNvPr id="367" name="线条"/>
          <p:cNvSpPr/>
          <p:nvPr/>
        </p:nvSpPr>
        <p:spPr>
          <a:xfrm>
            <a:off x="7962899" y="3303997"/>
            <a:ext cx="1" cy="778444"/>
          </a:xfrm>
          <a:prstGeom prst="line">
            <a:avLst/>
          </a:prstGeom>
          <a:ln w="38100">
            <a:solidFill>
              <a:srgbClr val="6F6A5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368" name="next"/>
          <p:cNvSpPr txBox="1"/>
          <p:nvPr/>
        </p:nvSpPr>
        <p:spPr>
          <a:xfrm>
            <a:off x="8020588" y="3458268"/>
            <a:ext cx="68961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next</a:t>
            </a:r>
          </a:p>
        </p:txBody>
      </p:sp>
      <p:sp>
        <p:nvSpPr>
          <p:cNvPr id="369" name="chunk=2MB"/>
          <p:cNvSpPr txBox="1"/>
          <p:nvPr/>
        </p:nvSpPr>
        <p:spPr>
          <a:xfrm>
            <a:off x="10337049" y="1479549"/>
            <a:ext cx="165250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chunk=2MB</a:t>
            </a:r>
          </a:p>
        </p:txBody>
      </p:sp>
      <p:sp>
        <p:nvSpPr>
          <p:cNvPr id="370" name="chunk=2MB"/>
          <p:cNvSpPr txBox="1"/>
          <p:nvPr/>
        </p:nvSpPr>
        <p:spPr>
          <a:xfrm>
            <a:off x="10337049" y="3940174"/>
            <a:ext cx="165250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chunk=2MB</a:t>
            </a:r>
          </a:p>
        </p:txBody>
      </p:sp>
      <p:sp>
        <p:nvSpPr>
          <p:cNvPr id="371" name="page=4K"/>
          <p:cNvSpPr txBox="1"/>
          <p:nvPr/>
        </p:nvSpPr>
        <p:spPr>
          <a:xfrm>
            <a:off x="8389602" y="1479549"/>
            <a:ext cx="124849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page=4K</a:t>
            </a:r>
          </a:p>
        </p:txBody>
      </p:sp>
      <p:sp>
        <p:nvSpPr>
          <p:cNvPr id="372" name="线条"/>
          <p:cNvSpPr/>
          <p:nvPr/>
        </p:nvSpPr>
        <p:spPr>
          <a:xfrm flipV="1">
            <a:off x="2654300" y="2477273"/>
            <a:ext cx="1104130" cy="1104130"/>
          </a:xfrm>
          <a:prstGeom prst="line">
            <a:avLst/>
          </a:prstGeom>
          <a:ln w="38100">
            <a:solidFill>
              <a:srgbClr val="6F6A5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HUGE内存申请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5696"/>
            </a:lvl1pPr>
          </a:lstStyle>
          <a:p>
            <a:pPr/>
            <a:r>
              <a:t>HUGE内存申请</a:t>
            </a:r>
          </a:p>
        </p:txBody>
      </p:sp>
      <p:sp>
        <p:nvSpPr>
          <p:cNvPr id="375" name="&gt;=2MB走Huge分配，占用连续的多个chunk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&gt;=2MB走Huge分配，占用连续的多个chunk</a:t>
            </a:r>
          </a:p>
        </p:txBody>
      </p:sp>
      <p:sp>
        <p:nvSpPr>
          <p:cNvPr id="376" name="圆角矩形"/>
          <p:cNvSpPr/>
          <p:nvPr/>
        </p:nvSpPr>
        <p:spPr>
          <a:xfrm>
            <a:off x="3803352" y="1631926"/>
            <a:ext cx="8127902" cy="816371"/>
          </a:xfrm>
          <a:prstGeom prst="roundRect">
            <a:avLst>
              <a:gd name="adj" fmla="val 45848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5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grpSp>
        <p:nvGrpSpPr>
          <p:cNvPr id="379" name="成组"/>
          <p:cNvGrpSpPr/>
          <p:nvPr/>
        </p:nvGrpSpPr>
        <p:grpSpPr>
          <a:xfrm>
            <a:off x="492844" y="886618"/>
            <a:ext cx="2537868" cy="5079802"/>
            <a:chOff x="0" y="0"/>
            <a:chExt cx="2537866" cy="5079801"/>
          </a:xfrm>
        </p:grpSpPr>
        <p:sp>
          <p:nvSpPr>
            <p:cNvPr id="377" name="huge_list*"/>
            <p:cNvSpPr/>
            <p:nvPr/>
          </p:nvSpPr>
          <p:spPr>
            <a:xfrm>
              <a:off x="0" y="641350"/>
              <a:ext cx="2537867" cy="4438452"/>
            </a:xfrm>
            <a:prstGeom prst="roundRect">
              <a:avLst>
                <a:gd name="adj" fmla="val 14748"/>
              </a:avLst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5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pPr/>
              <a:r>
                <a:t>huge_list*</a:t>
              </a:r>
            </a:p>
          </p:txBody>
        </p:sp>
        <p:sp>
          <p:nvSpPr>
            <p:cNvPr id="378" name="zend_mm_heap"/>
            <p:cNvSpPr txBox="1"/>
            <p:nvPr/>
          </p:nvSpPr>
          <p:spPr>
            <a:xfrm>
              <a:off x="188279" y="-1"/>
              <a:ext cx="2161308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chemeClr val="accent3">
                      <a:hueOff val="57139"/>
                      <a:satOff val="2268"/>
                      <a:lumOff val="-11408"/>
                    </a:schemeClr>
                  </a:solidFill>
                </a:defRPr>
              </a:lvl1pPr>
            </a:lstStyle>
            <a:p>
              <a:pPr/>
              <a:r>
                <a:t>zend_mm_heap</a:t>
              </a:r>
            </a:p>
          </p:txBody>
        </p:sp>
      </p:grpSp>
      <p:sp>
        <p:nvSpPr>
          <p:cNvPr id="380" name="圆角矩形"/>
          <p:cNvSpPr/>
          <p:nvPr/>
        </p:nvSpPr>
        <p:spPr>
          <a:xfrm>
            <a:off x="3803352" y="2727673"/>
            <a:ext cx="8127902" cy="838201"/>
          </a:xfrm>
          <a:prstGeom prst="roundRect">
            <a:avLst>
              <a:gd name="adj" fmla="val 44654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5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81" name="线条"/>
          <p:cNvSpPr/>
          <p:nvPr/>
        </p:nvSpPr>
        <p:spPr>
          <a:xfrm flipV="1">
            <a:off x="2654299" y="2127725"/>
            <a:ext cx="1122536" cy="1453678"/>
          </a:xfrm>
          <a:prstGeom prst="line">
            <a:avLst/>
          </a:prstGeom>
          <a:ln w="38100">
            <a:solidFill>
              <a:srgbClr val="6F6A5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382" name="4MB"/>
          <p:cNvSpPr/>
          <p:nvPr/>
        </p:nvSpPr>
        <p:spPr>
          <a:xfrm>
            <a:off x="4118991" y="1965673"/>
            <a:ext cx="7496623" cy="1366092"/>
          </a:xfrm>
          <a:prstGeom prst="roundRect">
            <a:avLst>
              <a:gd name="adj" fmla="val 27398"/>
            </a:avLst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4MB</a:t>
            </a:r>
          </a:p>
        </p:txBody>
      </p:sp>
      <p:sp>
        <p:nvSpPr>
          <p:cNvPr id="383" name="chunk=2MB"/>
          <p:cNvSpPr txBox="1"/>
          <p:nvPr/>
        </p:nvSpPr>
        <p:spPr>
          <a:xfrm>
            <a:off x="10337049" y="1479549"/>
            <a:ext cx="165250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chunk=2MB</a:t>
            </a:r>
          </a:p>
        </p:txBody>
      </p:sp>
      <p:sp>
        <p:nvSpPr>
          <p:cNvPr id="384" name="线条"/>
          <p:cNvSpPr/>
          <p:nvPr/>
        </p:nvSpPr>
        <p:spPr>
          <a:xfrm>
            <a:off x="7747000" y="3571875"/>
            <a:ext cx="0" cy="469901"/>
          </a:xfrm>
          <a:prstGeom prst="line">
            <a:avLst/>
          </a:prstGeom>
          <a:ln w="38100">
            <a:solidFill>
              <a:srgbClr val="6F6A5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385" name="next"/>
          <p:cNvSpPr txBox="1"/>
          <p:nvPr/>
        </p:nvSpPr>
        <p:spPr>
          <a:xfrm>
            <a:off x="7795893" y="3490728"/>
            <a:ext cx="68961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next</a:t>
            </a:r>
          </a:p>
        </p:txBody>
      </p:sp>
      <p:sp>
        <p:nvSpPr>
          <p:cNvPr id="386" name="圆角矩形"/>
          <p:cNvSpPr/>
          <p:nvPr/>
        </p:nvSpPr>
        <p:spPr>
          <a:xfrm>
            <a:off x="3803352" y="4105275"/>
            <a:ext cx="8127902" cy="838200"/>
          </a:xfrm>
          <a:prstGeom prst="roundRect">
            <a:avLst>
              <a:gd name="adj" fmla="val 44654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5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87" name="2MB"/>
          <p:cNvSpPr/>
          <p:nvPr/>
        </p:nvSpPr>
        <p:spPr>
          <a:xfrm>
            <a:off x="4118991" y="4223618"/>
            <a:ext cx="7496623" cy="601514"/>
          </a:xfrm>
          <a:prstGeom prst="roundRect">
            <a:avLst>
              <a:gd name="adj" fmla="val 50000"/>
            </a:avLst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2MB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mall内存释放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5696"/>
            </a:lvl1pPr>
          </a:lstStyle>
          <a:p>
            <a:pPr/>
            <a:r>
              <a:t>small内存释放</a:t>
            </a:r>
          </a:p>
        </p:txBody>
      </p:sp>
      <p:sp>
        <p:nvSpPr>
          <p:cNvPr id="390" name="插回free_slot[n]链表头部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插回free_slot[n]链表头部</a:t>
            </a:r>
          </a:p>
        </p:txBody>
      </p:sp>
      <p:sp>
        <p:nvSpPr>
          <p:cNvPr id="391" name="圆角矩形"/>
          <p:cNvSpPr/>
          <p:nvPr/>
        </p:nvSpPr>
        <p:spPr>
          <a:xfrm>
            <a:off x="3943052" y="2547153"/>
            <a:ext cx="8127902" cy="1656654"/>
          </a:xfrm>
          <a:prstGeom prst="roundRect">
            <a:avLst>
              <a:gd name="adj" fmla="val 2259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5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grpSp>
        <p:nvGrpSpPr>
          <p:cNvPr id="394" name="成组"/>
          <p:cNvGrpSpPr/>
          <p:nvPr/>
        </p:nvGrpSpPr>
        <p:grpSpPr>
          <a:xfrm>
            <a:off x="492844" y="886618"/>
            <a:ext cx="2537868" cy="5079802"/>
            <a:chOff x="0" y="0"/>
            <a:chExt cx="2537866" cy="5079801"/>
          </a:xfrm>
        </p:grpSpPr>
        <p:sp>
          <p:nvSpPr>
            <p:cNvPr id="392" name="free_slot[0]…"/>
            <p:cNvSpPr/>
            <p:nvPr/>
          </p:nvSpPr>
          <p:spPr>
            <a:xfrm>
              <a:off x="0" y="641350"/>
              <a:ext cx="2537867" cy="4438452"/>
            </a:xfrm>
            <a:prstGeom prst="roundRect">
              <a:avLst>
                <a:gd name="adj" fmla="val 14748"/>
              </a:avLst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5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t>free_slot[0]</a:t>
              </a:r>
            </a:p>
            <a:p>
              <a:pPr>
                <a:defRPr sz="25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t>[1]</a:t>
              </a:r>
            </a:p>
            <a:p>
              <a:pPr>
                <a:defRPr sz="25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t>[2]</a:t>
              </a:r>
            </a:p>
            <a:p>
              <a:pPr>
                <a:defRPr sz="25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t>[3]</a:t>
              </a:r>
            </a:p>
            <a:p>
              <a:pPr>
                <a:defRPr sz="25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t>...</a:t>
              </a:r>
            </a:p>
            <a:p>
              <a:pPr>
                <a:defRPr sz="25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t>[29]</a:t>
              </a:r>
            </a:p>
            <a:p>
              <a:pPr>
                <a:defRPr sz="25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393" name="zend_mm_heap"/>
            <p:cNvSpPr txBox="1"/>
            <p:nvPr/>
          </p:nvSpPr>
          <p:spPr>
            <a:xfrm>
              <a:off x="188279" y="-1"/>
              <a:ext cx="2161308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chemeClr val="accent3">
                      <a:hueOff val="57139"/>
                      <a:satOff val="2268"/>
                      <a:lumOff val="-11408"/>
                    </a:schemeClr>
                  </a:solidFill>
                </a:defRPr>
              </a:lvl1pPr>
            </a:lstStyle>
            <a:p>
              <a:pPr/>
              <a:r>
                <a:t>zend_mm_heap</a:t>
              </a:r>
            </a:p>
          </p:txBody>
        </p:sp>
      </p:grpSp>
      <p:sp>
        <p:nvSpPr>
          <p:cNvPr id="395" name="圆角矩形"/>
          <p:cNvSpPr/>
          <p:nvPr/>
        </p:nvSpPr>
        <p:spPr>
          <a:xfrm>
            <a:off x="4366195" y="2982547"/>
            <a:ext cx="1776910" cy="1117601"/>
          </a:xfrm>
          <a:prstGeom prst="roundRect">
            <a:avLst>
              <a:gd name="adj" fmla="val 14160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5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396" name="8"/>
          <p:cNvSpPr/>
          <p:nvPr/>
        </p:nvSpPr>
        <p:spPr>
          <a:xfrm>
            <a:off x="5024090" y="3092730"/>
            <a:ext cx="461120" cy="414636"/>
          </a:xfrm>
          <a:prstGeom prst="roundRect">
            <a:avLst>
              <a:gd name="adj" fmla="val 16992"/>
            </a:avLst>
          </a:prstGeom>
          <a:blipFill>
            <a:blip r:embed="rId5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97" name="8"/>
          <p:cNvSpPr/>
          <p:nvPr/>
        </p:nvSpPr>
        <p:spPr>
          <a:xfrm>
            <a:off x="5572794" y="3092730"/>
            <a:ext cx="461120" cy="414636"/>
          </a:xfrm>
          <a:prstGeom prst="roundRect">
            <a:avLst>
              <a:gd name="adj" fmla="val 16992"/>
            </a:avLst>
          </a:prstGeom>
          <a:blipFill>
            <a:blip r:embed="rId5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98" name="8"/>
          <p:cNvSpPr/>
          <p:nvPr/>
        </p:nvSpPr>
        <p:spPr>
          <a:xfrm>
            <a:off x="4475385" y="3575330"/>
            <a:ext cx="461120" cy="414636"/>
          </a:xfrm>
          <a:prstGeom prst="roundRect">
            <a:avLst>
              <a:gd name="adj" fmla="val 16992"/>
            </a:avLst>
          </a:prstGeom>
          <a:blipFill>
            <a:blip r:embed="rId5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99" name="8"/>
          <p:cNvSpPr/>
          <p:nvPr/>
        </p:nvSpPr>
        <p:spPr>
          <a:xfrm>
            <a:off x="5024090" y="3575330"/>
            <a:ext cx="461120" cy="414636"/>
          </a:xfrm>
          <a:prstGeom prst="roundRect">
            <a:avLst>
              <a:gd name="adj" fmla="val 16992"/>
            </a:avLst>
          </a:prstGeom>
          <a:blipFill>
            <a:blip r:embed="rId5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00" name="..."/>
          <p:cNvSpPr/>
          <p:nvPr/>
        </p:nvSpPr>
        <p:spPr>
          <a:xfrm>
            <a:off x="5572794" y="3575330"/>
            <a:ext cx="461120" cy="414636"/>
          </a:xfrm>
          <a:prstGeom prst="roundRect">
            <a:avLst>
              <a:gd name="adj" fmla="val 16992"/>
            </a:avLst>
          </a:prstGeom>
          <a:blipFill>
            <a:blip r:embed="rId5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401" name="..."/>
          <p:cNvSpPr/>
          <p:nvPr/>
        </p:nvSpPr>
        <p:spPr>
          <a:xfrm>
            <a:off x="6283895" y="2977383"/>
            <a:ext cx="1776910" cy="1117601"/>
          </a:xfrm>
          <a:prstGeom prst="roundRect">
            <a:avLst>
              <a:gd name="adj" fmla="val 14160"/>
            </a:avLst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402" name="512*8B=4K"/>
          <p:cNvSpPr txBox="1"/>
          <p:nvPr/>
        </p:nvSpPr>
        <p:spPr>
          <a:xfrm>
            <a:off x="4448243" y="2521776"/>
            <a:ext cx="161281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512*8B=4K</a:t>
            </a:r>
          </a:p>
        </p:txBody>
      </p:sp>
      <p:sp>
        <p:nvSpPr>
          <p:cNvPr id="403" name="线条"/>
          <p:cNvSpPr/>
          <p:nvPr/>
        </p:nvSpPr>
        <p:spPr>
          <a:xfrm>
            <a:off x="2629520" y="2605091"/>
            <a:ext cx="1900908" cy="745472"/>
          </a:xfrm>
          <a:prstGeom prst="line">
            <a:avLst/>
          </a:prstGeom>
          <a:ln w="38100">
            <a:solidFill>
              <a:schemeClr val="accent5">
                <a:hueOff val="312740"/>
                <a:satOff val="5894"/>
                <a:lumOff val="10260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404" name="线条"/>
          <p:cNvSpPr/>
          <p:nvPr/>
        </p:nvSpPr>
        <p:spPr>
          <a:xfrm>
            <a:off x="5324829" y="3300047"/>
            <a:ext cx="288043" cy="1"/>
          </a:xfrm>
          <a:prstGeom prst="line">
            <a:avLst/>
          </a:prstGeom>
          <a:ln w="38100">
            <a:solidFill>
              <a:schemeClr val="accent5">
                <a:hueOff val="312740"/>
                <a:satOff val="5894"/>
                <a:lumOff val="10260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405" name="线条"/>
          <p:cNvSpPr/>
          <p:nvPr/>
        </p:nvSpPr>
        <p:spPr>
          <a:xfrm>
            <a:off x="4836276" y="3782647"/>
            <a:ext cx="288043" cy="1"/>
          </a:xfrm>
          <a:prstGeom prst="line">
            <a:avLst/>
          </a:prstGeom>
          <a:ln w="38100">
            <a:solidFill>
              <a:schemeClr val="accent5">
                <a:hueOff val="312740"/>
                <a:satOff val="5894"/>
                <a:lumOff val="10260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406" name="线条"/>
          <p:cNvSpPr/>
          <p:nvPr/>
        </p:nvSpPr>
        <p:spPr>
          <a:xfrm>
            <a:off x="5324829" y="3782647"/>
            <a:ext cx="288043" cy="1"/>
          </a:xfrm>
          <a:prstGeom prst="line">
            <a:avLst/>
          </a:prstGeom>
          <a:ln w="38100">
            <a:solidFill>
              <a:schemeClr val="accent5">
                <a:hueOff val="312740"/>
                <a:satOff val="5894"/>
                <a:lumOff val="10260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407" name="线条"/>
          <p:cNvSpPr/>
          <p:nvPr/>
        </p:nvSpPr>
        <p:spPr>
          <a:xfrm flipH="1">
            <a:off x="4765336" y="3495012"/>
            <a:ext cx="974536" cy="136605"/>
          </a:xfrm>
          <a:prstGeom prst="line">
            <a:avLst/>
          </a:prstGeom>
          <a:ln w="38100">
            <a:solidFill>
              <a:schemeClr val="accent5">
                <a:hueOff val="312740"/>
                <a:satOff val="5894"/>
                <a:lumOff val="10260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408" name="SRUN"/>
          <p:cNvSpPr txBox="1"/>
          <p:nvPr/>
        </p:nvSpPr>
        <p:spPr>
          <a:xfrm>
            <a:off x="4797291" y="4323498"/>
            <a:ext cx="91471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SRUN</a:t>
            </a:r>
          </a:p>
        </p:txBody>
      </p:sp>
      <p:sp>
        <p:nvSpPr>
          <p:cNvPr id="409" name="线条"/>
          <p:cNvSpPr/>
          <p:nvPr/>
        </p:nvSpPr>
        <p:spPr>
          <a:xfrm flipV="1">
            <a:off x="5254649" y="4054943"/>
            <a:ext cx="1" cy="288827"/>
          </a:xfrm>
          <a:prstGeom prst="line">
            <a:avLst/>
          </a:prstGeom>
          <a:ln w="38100">
            <a:solidFill>
              <a:srgbClr val="6F6A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410" name="chunk=2MB"/>
          <p:cNvSpPr txBox="1"/>
          <p:nvPr/>
        </p:nvSpPr>
        <p:spPr>
          <a:xfrm>
            <a:off x="10476749" y="2394776"/>
            <a:ext cx="165250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chunk=2MB</a:t>
            </a:r>
          </a:p>
        </p:txBody>
      </p:sp>
      <p:sp>
        <p:nvSpPr>
          <p:cNvPr id="411" name="8"/>
          <p:cNvSpPr/>
          <p:nvPr/>
        </p:nvSpPr>
        <p:spPr>
          <a:xfrm>
            <a:off x="4475385" y="5444235"/>
            <a:ext cx="461120" cy="414636"/>
          </a:xfrm>
          <a:prstGeom prst="roundRect">
            <a:avLst>
              <a:gd name="adj" fmla="val 16992"/>
            </a:avLst>
          </a:prstGeom>
          <a:blipFill>
            <a:blip r:embed="rId6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12" name="8"/>
          <p:cNvSpPr/>
          <p:nvPr/>
        </p:nvSpPr>
        <p:spPr>
          <a:xfrm>
            <a:off x="4475385" y="3076185"/>
            <a:ext cx="461120" cy="414637"/>
          </a:xfrm>
          <a:prstGeom prst="roundRect">
            <a:avLst>
              <a:gd name="adj" fmla="val 16992"/>
            </a:avLst>
          </a:prstGeom>
          <a:blipFill>
            <a:blip r:embed="rId6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13" name="线条"/>
          <p:cNvSpPr/>
          <p:nvPr/>
        </p:nvSpPr>
        <p:spPr>
          <a:xfrm>
            <a:off x="4836276" y="3300047"/>
            <a:ext cx="288043" cy="1"/>
          </a:xfrm>
          <a:prstGeom prst="line">
            <a:avLst/>
          </a:prstGeom>
          <a:ln w="38100">
            <a:solidFill>
              <a:schemeClr val="accent5">
                <a:hueOff val="312740"/>
                <a:satOff val="5894"/>
                <a:lumOff val="10260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414" name="线条"/>
          <p:cNvSpPr/>
          <p:nvPr/>
        </p:nvSpPr>
        <p:spPr>
          <a:xfrm flipV="1">
            <a:off x="4705945" y="3411350"/>
            <a:ext cx="1" cy="1959350"/>
          </a:xfrm>
          <a:prstGeom prst="line">
            <a:avLst/>
          </a:prstGeom>
          <a:ln w="38100">
            <a:solidFill>
              <a:schemeClr val="accent6">
                <a:hueOff val="1087097"/>
                <a:satOff val="9152"/>
                <a:lumOff val="-25629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large内存释放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5696"/>
            </a:lvl1pPr>
          </a:lstStyle>
          <a:p>
            <a:pPr/>
            <a:r>
              <a:t>large内存释放</a:t>
            </a:r>
          </a:p>
        </p:txBody>
      </p:sp>
      <p:sp>
        <p:nvSpPr>
          <p:cNvPr id="417" name="归还对应若干page，若chunk无剩余page外借，则将chunk放入cached_chunk备用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归还对应若干page，若chunk无剩余page外借，则将chunk放入cached_chunk备用</a:t>
            </a:r>
          </a:p>
        </p:txBody>
      </p:sp>
      <p:sp>
        <p:nvSpPr>
          <p:cNvPr id="418" name="圆角矩形"/>
          <p:cNvSpPr/>
          <p:nvPr/>
        </p:nvSpPr>
        <p:spPr>
          <a:xfrm>
            <a:off x="3803352" y="1631926"/>
            <a:ext cx="8127902" cy="1656654"/>
          </a:xfrm>
          <a:prstGeom prst="roundRect">
            <a:avLst>
              <a:gd name="adj" fmla="val 2259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5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grpSp>
        <p:nvGrpSpPr>
          <p:cNvPr id="421" name="成组"/>
          <p:cNvGrpSpPr/>
          <p:nvPr/>
        </p:nvGrpSpPr>
        <p:grpSpPr>
          <a:xfrm>
            <a:off x="492844" y="886618"/>
            <a:ext cx="2537868" cy="5079802"/>
            <a:chOff x="0" y="0"/>
            <a:chExt cx="2537866" cy="5079801"/>
          </a:xfrm>
        </p:grpSpPr>
        <p:sp>
          <p:nvSpPr>
            <p:cNvPr id="419" name="main_chunk*…"/>
            <p:cNvSpPr/>
            <p:nvPr/>
          </p:nvSpPr>
          <p:spPr>
            <a:xfrm>
              <a:off x="0" y="641350"/>
              <a:ext cx="2537867" cy="4438452"/>
            </a:xfrm>
            <a:prstGeom prst="roundRect">
              <a:avLst>
                <a:gd name="adj" fmla="val 14748"/>
              </a:avLst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5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t>main_chunk*</a:t>
              </a:r>
            </a:p>
            <a:p>
              <a:pPr>
                <a:defRPr sz="25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  <a:p>
              <a:pPr>
                <a:defRPr sz="25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  <a:r>
                <a:t>cached_chunk*</a:t>
              </a:r>
            </a:p>
          </p:txBody>
        </p:sp>
        <p:sp>
          <p:nvSpPr>
            <p:cNvPr id="420" name="zend_mm_heap"/>
            <p:cNvSpPr txBox="1"/>
            <p:nvPr/>
          </p:nvSpPr>
          <p:spPr>
            <a:xfrm>
              <a:off x="188279" y="-1"/>
              <a:ext cx="2161308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chemeClr val="accent3">
                      <a:hueOff val="57139"/>
                      <a:satOff val="2268"/>
                      <a:lumOff val="-11408"/>
                    </a:schemeClr>
                  </a:solidFill>
                </a:defRPr>
              </a:lvl1pPr>
            </a:lstStyle>
            <a:p>
              <a:pPr/>
              <a:r>
                <a:t>zend_mm_heap</a:t>
              </a:r>
            </a:p>
          </p:txBody>
        </p:sp>
      </p:grpSp>
      <p:sp>
        <p:nvSpPr>
          <p:cNvPr id="422" name="圆角矩形"/>
          <p:cNvSpPr/>
          <p:nvPr/>
        </p:nvSpPr>
        <p:spPr>
          <a:xfrm>
            <a:off x="4239195" y="1901453"/>
            <a:ext cx="1776910" cy="1117601"/>
          </a:xfrm>
          <a:prstGeom prst="roundRect">
            <a:avLst>
              <a:gd name="adj" fmla="val 14160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5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423" name="圆角矩形"/>
          <p:cNvSpPr/>
          <p:nvPr/>
        </p:nvSpPr>
        <p:spPr>
          <a:xfrm>
            <a:off x="6182295" y="1901453"/>
            <a:ext cx="1776910" cy="1117601"/>
          </a:xfrm>
          <a:prstGeom prst="roundRect">
            <a:avLst>
              <a:gd name="adj" fmla="val 14160"/>
            </a:avLst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5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424" name="chunk所有page均归还"/>
          <p:cNvSpPr/>
          <p:nvPr/>
        </p:nvSpPr>
        <p:spPr>
          <a:xfrm>
            <a:off x="4315544" y="2059260"/>
            <a:ext cx="3593357" cy="801986"/>
          </a:xfrm>
          <a:prstGeom prst="roundRect">
            <a:avLst>
              <a:gd name="adj" fmla="val 16023"/>
            </a:avLst>
          </a:prstGeom>
          <a:blipFill>
            <a:blip r:embed="rId5"/>
          </a:blipFill>
          <a:ln w="38100">
            <a:solidFill>
              <a:schemeClr val="accent6">
                <a:hueOff val="1087097"/>
                <a:satOff val="9152"/>
                <a:lumOff val="-25629"/>
              </a:schemeClr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</a:defRPr>
            </a:lvl1pPr>
          </a:lstStyle>
          <a:p>
            <a:pPr/>
            <a:r>
              <a:t>chunk所有page均归还</a:t>
            </a:r>
          </a:p>
        </p:txBody>
      </p:sp>
      <p:sp>
        <p:nvSpPr>
          <p:cNvPr id="425" name="..."/>
          <p:cNvSpPr/>
          <p:nvPr/>
        </p:nvSpPr>
        <p:spPr>
          <a:xfrm>
            <a:off x="8125395" y="1901453"/>
            <a:ext cx="1776910" cy="1117601"/>
          </a:xfrm>
          <a:prstGeom prst="roundRect">
            <a:avLst>
              <a:gd name="adj" fmla="val 14160"/>
            </a:avLst>
          </a:prstGeom>
          <a:blipFill>
            <a:blip r:embed="rId4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426" name="线条"/>
          <p:cNvSpPr/>
          <p:nvPr/>
        </p:nvSpPr>
        <p:spPr>
          <a:xfrm flipV="1">
            <a:off x="4439989" y="2925107"/>
            <a:ext cx="1" cy="469901"/>
          </a:xfrm>
          <a:prstGeom prst="line">
            <a:avLst/>
          </a:prstGeom>
          <a:ln w="38100">
            <a:solidFill>
              <a:srgbClr val="6F6A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427" name="线条"/>
          <p:cNvSpPr/>
          <p:nvPr/>
        </p:nvSpPr>
        <p:spPr>
          <a:xfrm>
            <a:off x="4425818" y="3375957"/>
            <a:ext cx="1703825" cy="1"/>
          </a:xfrm>
          <a:prstGeom prst="line">
            <a:avLst/>
          </a:prstGeom>
          <a:ln w="38100">
            <a:solidFill>
              <a:srgbClr val="6F6A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428" name="线条"/>
          <p:cNvSpPr/>
          <p:nvPr/>
        </p:nvSpPr>
        <p:spPr>
          <a:xfrm flipV="1">
            <a:off x="7543800" y="2925107"/>
            <a:ext cx="0" cy="469901"/>
          </a:xfrm>
          <a:prstGeom prst="line">
            <a:avLst/>
          </a:prstGeom>
          <a:ln w="38100">
            <a:solidFill>
              <a:srgbClr val="6F6A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429" name="线条"/>
          <p:cNvSpPr/>
          <p:nvPr/>
        </p:nvSpPr>
        <p:spPr>
          <a:xfrm>
            <a:off x="6106142" y="3375957"/>
            <a:ext cx="1463059" cy="1"/>
          </a:xfrm>
          <a:prstGeom prst="line">
            <a:avLst/>
          </a:prstGeom>
          <a:ln w="38100">
            <a:solidFill>
              <a:srgbClr val="6F6A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430" name="线条"/>
          <p:cNvSpPr/>
          <p:nvPr/>
        </p:nvSpPr>
        <p:spPr>
          <a:xfrm flipV="1">
            <a:off x="6110592" y="3350467"/>
            <a:ext cx="1" cy="244407"/>
          </a:xfrm>
          <a:prstGeom prst="line">
            <a:avLst/>
          </a:prstGeom>
          <a:ln w="38100">
            <a:solidFill>
              <a:srgbClr val="6F6A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431" name="LRUN(2page,1elment)"/>
          <p:cNvSpPr txBox="1"/>
          <p:nvPr/>
        </p:nvSpPr>
        <p:spPr>
          <a:xfrm>
            <a:off x="4617950" y="3510053"/>
            <a:ext cx="298854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LRUN(2page,1elment)</a:t>
            </a:r>
          </a:p>
        </p:txBody>
      </p:sp>
      <p:sp>
        <p:nvSpPr>
          <p:cNvPr id="432" name="chunk=2MB"/>
          <p:cNvSpPr txBox="1"/>
          <p:nvPr/>
        </p:nvSpPr>
        <p:spPr>
          <a:xfrm>
            <a:off x="10337049" y="1479549"/>
            <a:ext cx="165250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chunk=2MB</a:t>
            </a:r>
          </a:p>
        </p:txBody>
      </p:sp>
      <p:sp>
        <p:nvSpPr>
          <p:cNvPr id="433" name="page=4K"/>
          <p:cNvSpPr txBox="1"/>
          <p:nvPr/>
        </p:nvSpPr>
        <p:spPr>
          <a:xfrm>
            <a:off x="8389602" y="1479549"/>
            <a:ext cx="124849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page=4K</a:t>
            </a:r>
          </a:p>
        </p:txBody>
      </p:sp>
      <p:sp>
        <p:nvSpPr>
          <p:cNvPr id="434" name="线条"/>
          <p:cNvSpPr/>
          <p:nvPr/>
        </p:nvSpPr>
        <p:spPr>
          <a:xfrm flipV="1">
            <a:off x="2654300" y="2477273"/>
            <a:ext cx="1104130" cy="1104130"/>
          </a:xfrm>
          <a:prstGeom prst="line">
            <a:avLst/>
          </a:prstGeom>
          <a:ln w="38100">
            <a:solidFill>
              <a:srgbClr val="6F6A5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435" name="8KB(to free)"/>
          <p:cNvSpPr/>
          <p:nvPr/>
        </p:nvSpPr>
        <p:spPr>
          <a:xfrm>
            <a:off x="4724772" y="4475807"/>
            <a:ext cx="3593356" cy="801986"/>
          </a:xfrm>
          <a:prstGeom prst="roundRect">
            <a:avLst>
              <a:gd name="adj" fmla="val 16023"/>
            </a:avLst>
          </a:prstGeom>
          <a:blipFill>
            <a:blip r:embed="rId5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8KB(to free)</a:t>
            </a:r>
          </a:p>
        </p:txBody>
      </p:sp>
      <p:sp>
        <p:nvSpPr>
          <p:cNvPr id="436" name="线条"/>
          <p:cNvSpPr/>
          <p:nvPr/>
        </p:nvSpPr>
        <p:spPr>
          <a:xfrm flipV="1">
            <a:off x="6521449" y="2925107"/>
            <a:ext cx="1" cy="1425927"/>
          </a:xfrm>
          <a:prstGeom prst="line">
            <a:avLst/>
          </a:prstGeom>
          <a:ln w="38100">
            <a:solidFill>
              <a:schemeClr val="accent6">
                <a:hueOff val="1087097"/>
                <a:satOff val="9152"/>
                <a:lumOff val="-25629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437" name="线条"/>
          <p:cNvSpPr/>
          <p:nvPr/>
        </p:nvSpPr>
        <p:spPr>
          <a:xfrm flipH="1">
            <a:off x="2806795" y="3254656"/>
            <a:ext cx="1237510" cy="822637"/>
          </a:xfrm>
          <a:prstGeom prst="line">
            <a:avLst/>
          </a:prstGeom>
          <a:ln w="38100">
            <a:solidFill>
              <a:srgbClr val="6F6A5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HUGE内存释放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5696"/>
            </a:lvl1pPr>
          </a:lstStyle>
          <a:p>
            <a:pPr/>
            <a:r>
              <a:t>HUGE内存释放</a:t>
            </a:r>
          </a:p>
        </p:txBody>
      </p:sp>
      <p:sp>
        <p:nvSpPr>
          <p:cNvPr id="440" name="从huge_list中摘除，内存归还操作系统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从huge_list中摘除，内存归还操作系统</a:t>
            </a:r>
          </a:p>
        </p:txBody>
      </p:sp>
      <p:sp>
        <p:nvSpPr>
          <p:cNvPr id="441" name="圆角矩形"/>
          <p:cNvSpPr/>
          <p:nvPr/>
        </p:nvSpPr>
        <p:spPr>
          <a:xfrm>
            <a:off x="3803352" y="1631926"/>
            <a:ext cx="8127902" cy="816371"/>
          </a:xfrm>
          <a:prstGeom prst="roundRect">
            <a:avLst>
              <a:gd name="adj" fmla="val 45848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5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grpSp>
        <p:nvGrpSpPr>
          <p:cNvPr id="444" name="成组"/>
          <p:cNvGrpSpPr/>
          <p:nvPr/>
        </p:nvGrpSpPr>
        <p:grpSpPr>
          <a:xfrm>
            <a:off x="492844" y="886618"/>
            <a:ext cx="2537868" cy="5079802"/>
            <a:chOff x="0" y="0"/>
            <a:chExt cx="2537866" cy="5079801"/>
          </a:xfrm>
        </p:grpSpPr>
        <p:sp>
          <p:nvSpPr>
            <p:cNvPr id="442" name="huge_list*"/>
            <p:cNvSpPr/>
            <p:nvPr/>
          </p:nvSpPr>
          <p:spPr>
            <a:xfrm>
              <a:off x="0" y="641350"/>
              <a:ext cx="2537867" cy="4438452"/>
            </a:xfrm>
            <a:prstGeom prst="roundRect">
              <a:avLst>
                <a:gd name="adj" fmla="val 14748"/>
              </a:avLst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5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lvl1pPr>
            </a:lstStyle>
            <a:p>
              <a:pPr/>
              <a:r>
                <a:t>huge_list*</a:t>
              </a:r>
            </a:p>
          </p:txBody>
        </p:sp>
        <p:sp>
          <p:nvSpPr>
            <p:cNvPr id="443" name="zend_mm_heap"/>
            <p:cNvSpPr txBox="1"/>
            <p:nvPr/>
          </p:nvSpPr>
          <p:spPr>
            <a:xfrm>
              <a:off x="188279" y="-1"/>
              <a:ext cx="2161308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>
                  <a:solidFill>
                    <a:schemeClr val="accent3">
                      <a:hueOff val="57139"/>
                      <a:satOff val="2268"/>
                      <a:lumOff val="-11408"/>
                    </a:schemeClr>
                  </a:solidFill>
                </a:defRPr>
              </a:lvl1pPr>
            </a:lstStyle>
            <a:p>
              <a:pPr/>
              <a:r>
                <a:t>zend_mm_heap</a:t>
              </a:r>
            </a:p>
          </p:txBody>
        </p:sp>
      </p:grpSp>
      <p:sp>
        <p:nvSpPr>
          <p:cNvPr id="445" name="圆角矩形"/>
          <p:cNvSpPr/>
          <p:nvPr/>
        </p:nvSpPr>
        <p:spPr>
          <a:xfrm>
            <a:off x="3803352" y="2727673"/>
            <a:ext cx="8127902" cy="838201"/>
          </a:xfrm>
          <a:prstGeom prst="roundRect">
            <a:avLst>
              <a:gd name="adj" fmla="val 44654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5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446" name="线条"/>
          <p:cNvSpPr/>
          <p:nvPr/>
        </p:nvSpPr>
        <p:spPr>
          <a:xfrm flipV="1">
            <a:off x="2654299" y="2127725"/>
            <a:ext cx="1122536" cy="1453678"/>
          </a:xfrm>
          <a:prstGeom prst="line">
            <a:avLst/>
          </a:prstGeom>
          <a:ln w="38100">
            <a:solidFill>
              <a:srgbClr val="6F6A5A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447" name="4MB"/>
          <p:cNvSpPr/>
          <p:nvPr/>
        </p:nvSpPr>
        <p:spPr>
          <a:xfrm>
            <a:off x="4118991" y="1965673"/>
            <a:ext cx="7496623" cy="1366092"/>
          </a:xfrm>
          <a:prstGeom prst="roundRect">
            <a:avLst>
              <a:gd name="adj" fmla="val 27398"/>
            </a:avLst>
          </a:prstGeom>
          <a:blipFill>
            <a:blip r:embed="rId4"/>
          </a:blipFill>
          <a:ln w="38100">
            <a:solidFill>
              <a:srgbClr val="6F6A5A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4MB</a:t>
            </a:r>
          </a:p>
        </p:txBody>
      </p:sp>
      <p:sp>
        <p:nvSpPr>
          <p:cNvPr id="448" name="chunk=2MB"/>
          <p:cNvSpPr txBox="1"/>
          <p:nvPr/>
        </p:nvSpPr>
        <p:spPr>
          <a:xfrm>
            <a:off x="10337049" y="1479549"/>
            <a:ext cx="165250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chunk=2MB</a:t>
            </a:r>
          </a:p>
        </p:txBody>
      </p:sp>
      <p:sp>
        <p:nvSpPr>
          <p:cNvPr id="449" name="线条"/>
          <p:cNvSpPr/>
          <p:nvPr/>
        </p:nvSpPr>
        <p:spPr>
          <a:xfrm>
            <a:off x="7747000" y="3571875"/>
            <a:ext cx="0" cy="469901"/>
          </a:xfrm>
          <a:prstGeom prst="line">
            <a:avLst/>
          </a:prstGeom>
          <a:ln w="38100">
            <a:solidFill>
              <a:srgbClr val="6F6A5A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450" name="next"/>
          <p:cNvSpPr txBox="1"/>
          <p:nvPr/>
        </p:nvSpPr>
        <p:spPr>
          <a:xfrm>
            <a:off x="7795893" y="3490728"/>
            <a:ext cx="68961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next</a:t>
            </a:r>
          </a:p>
        </p:txBody>
      </p:sp>
      <p:sp>
        <p:nvSpPr>
          <p:cNvPr id="451" name="圆角矩形"/>
          <p:cNvSpPr/>
          <p:nvPr/>
        </p:nvSpPr>
        <p:spPr>
          <a:xfrm>
            <a:off x="3803352" y="4105275"/>
            <a:ext cx="8127902" cy="838200"/>
          </a:xfrm>
          <a:prstGeom prst="roundRect">
            <a:avLst>
              <a:gd name="adj" fmla="val 44654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5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452" name="2MB"/>
          <p:cNvSpPr/>
          <p:nvPr/>
        </p:nvSpPr>
        <p:spPr>
          <a:xfrm>
            <a:off x="4118991" y="4223618"/>
            <a:ext cx="7496623" cy="601514"/>
          </a:xfrm>
          <a:prstGeom prst="roundRect">
            <a:avLst>
              <a:gd name="adj" fmla="val 50000"/>
            </a:avLst>
          </a:prstGeom>
          <a:blipFill>
            <a:blip r:embed="rId5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2MB</a:t>
            </a:r>
          </a:p>
        </p:txBody>
      </p:sp>
      <p:sp>
        <p:nvSpPr>
          <p:cNvPr id="453" name="线条"/>
          <p:cNvSpPr/>
          <p:nvPr/>
        </p:nvSpPr>
        <p:spPr>
          <a:xfrm>
            <a:off x="2781299" y="3708402"/>
            <a:ext cx="1159346" cy="822654"/>
          </a:xfrm>
          <a:prstGeom prst="line">
            <a:avLst/>
          </a:prstGeom>
          <a:ln w="38100">
            <a:solidFill>
              <a:srgbClr val="6F6A5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触发memory_lim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5696"/>
            </a:lvl1pPr>
          </a:lstStyle>
          <a:p>
            <a:pPr/>
            <a:r>
              <a:t>触发memory_limit</a:t>
            </a:r>
          </a:p>
        </p:txBody>
      </p:sp>
      <p:sp>
        <p:nvSpPr>
          <p:cNvPr id="456" name="分配过的chunk总内存&gt;memory_limit，则执行zend_mm_gc回收SRUN占用的pag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分配过的chunk总内存&gt;memory_limit，则执行zend_mm_gc回收</a:t>
            </a:r>
            <a:r>
              <a:rPr b="1"/>
              <a:t>SRUN占用的page</a:t>
            </a:r>
          </a:p>
        </p:txBody>
      </p:sp>
      <p:sp>
        <p:nvSpPr>
          <p:cNvPr id="457" name="step1：遍历free_slots，计算所属SRUN外借slots个数"/>
          <p:cNvSpPr txBox="1"/>
          <p:nvPr/>
        </p:nvSpPr>
        <p:spPr>
          <a:xfrm>
            <a:off x="457106" y="965200"/>
            <a:ext cx="728998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step1：遍历free_slots，计算所属SRUN外借slots个数</a:t>
            </a:r>
          </a:p>
        </p:txBody>
      </p:sp>
      <p:sp>
        <p:nvSpPr>
          <p:cNvPr id="458" name="圆角矩形"/>
          <p:cNvSpPr/>
          <p:nvPr/>
        </p:nvSpPr>
        <p:spPr>
          <a:xfrm>
            <a:off x="437852" y="1619226"/>
            <a:ext cx="8127902" cy="1656654"/>
          </a:xfrm>
          <a:prstGeom prst="roundRect">
            <a:avLst>
              <a:gd name="adj" fmla="val 22593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5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459" name="圆角矩形"/>
          <p:cNvSpPr/>
          <p:nvPr/>
        </p:nvSpPr>
        <p:spPr>
          <a:xfrm>
            <a:off x="860995" y="2054621"/>
            <a:ext cx="1776910" cy="1117601"/>
          </a:xfrm>
          <a:prstGeom prst="roundRect">
            <a:avLst>
              <a:gd name="adj" fmla="val 14160"/>
            </a:avLst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5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460" name="8"/>
          <p:cNvSpPr/>
          <p:nvPr/>
        </p:nvSpPr>
        <p:spPr>
          <a:xfrm>
            <a:off x="970185" y="2164803"/>
            <a:ext cx="461120" cy="414636"/>
          </a:xfrm>
          <a:prstGeom prst="roundRect">
            <a:avLst>
              <a:gd name="adj" fmla="val 16992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hueOff val="64508"/>
                  <a:satOff val="3195"/>
                  <a:lumOff val="-12691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61" name="8"/>
          <p:cNvSpPr/>
          <p:nvPr/>
        </p:nvSpPr>
        <p:spPr>
          <a:xfrm>
            <a:off x="1518890" y="2164803"/>
            <a:ext cx="461120" cy="414636"/>
          </a:xfrm>
          <a:prstGeom prst="roundRect">
            <a:avLst>
              <a:gd name="adj" fmla="val 16992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hueOff val="64508"/>
                  <a:satOff val="3195"/>
                  <a:lumOff val="-12691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62" name="8"/>
          <p:cNvSpPr/>
          <p:nvPr/>
        </p:nvSpPr>
        <p:spPr>
          <a:xfrm>
            <a:off x="2067594" y="2164803"/>
            <a:ext cx="461120" cy="414636"/>
          </a:xfrm>
          <a:prstGeom prst="roundRect">
            <a:avLst>
              <a:gd name="adj" fmla="val 16992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hueOff val="64508"/>
                  <a:satOff val="3195"/>
                  <a:lumOff val="-12691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63" name="8"/>
          <p:cNvSpPr/>
          <p:nvPr/>
        </p:nvSpPr>
        <p:spPr>
          <a:xfrm>
            <a:off x="970185" y="2647403"/>
            <a:ext cx="461120" cy="414636"/>
          </a:xfrm>
          <a:prstGeom prst="roundRect">
            <a:avLst>
              <a:gd name="adj" fmla="val 16992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hueOff val="64508"/>
                  <a:satOff val="3195"/>
                  <a:lumOff val="-12691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64" name="8"/>
          <p:cNvSpPr/>
          <p:nvPr/>
        </p:nvSpPr>
        <p:spPr>
          <a:xfrm>
            <a:off x="1518890" y="2647403"/>
            <a:ext cx="461120" cy="414636"/>
          </a:xfrm>
          <a:prstGeom prst="roundRect">
            <a:avLst>
              <a:gd name="adj" fmla="val 16992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hueOff val="64508"/>
                  <a:satOff val="3195"/>
                  <a:lumOff val="-12691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465" name="..."/>
          <p:cNvSpPr/>
          <p:nvPr/>
        </p:nvSpPr>
        <p:spPr>
          <a:xfrm>
            <a:off x="2067594" y="2647403"/>
            <a:ext cx="461120" cy="414636"/>
          </a:xfrm>
          <a:prstGeom prst="roundRect">
            <a:avLst>
              <a:gd name="adj" fmla="val 16992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hueOff val="64508"/>
                  <a:satOff val="3195"/>
                  <a:lumOff val="-12691"/>
                </a:schemeClr>
              </a:gs>
            </a:gsLst>
            <a:lin ang="5400000"/>
          </a:gra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466" name="..."/>
          <p:cNvSpPr/>
          <p:nvPr/>
        </p:nvSpPr>
        <p:spPr>
          <a:xfrm>
            <a:off x="2778695" y="2049456"/>
            <a:ext cx="1776910" cy="1117601"/>
          </a:xfrm>
          <a:prstGeom prst="roundRect">
            <a:avLst>
              <a:gd name="adj" fmla="val 14160"/>
            </a:avLst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solidFill>
                  <a:srgbClr val="FFFFFF"/>
                </a:solidFill>
                <a:effectLst>
                  <a:outerShdw sx="100000" sy="100000" kx="0" ky="0" algn="b" rotWithShape="0" blurRad="25400" dist="12700" dir="540000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/>
            <a:r>
              <a:t>...</a:t>
            </a:r>
          </a:p>
        </p:txBody>
      </p:sp>
      <p:sp>
        <p:nvSpPr>
          <p:cNvPr id="467" name="512*8B=4K"/>
          <p:cNvSpPr txBox="1"/>
          <p:nvPr/>
        </p:nvSpPr>
        <p:spPr>
          <a:xfrm>
            <a:off x="943043" y="1593849"/>
            <a:ext cx="161281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512*8B=4K</a:t>
            </a:r>
          </a:p>
        </p:txBody>
      </p:sp>
      <p:sp>
        <p:nvSpPr>
          <p:cNvPr id="468" name="线条"/>
          <p:cNvSpPr/>
          <p:nvPr/>
        </p:nvSpPr>
        <p:spPr>
          <a:xfrm flipV="1">
            <a:off x="239829" y="2391854"/>
            <a:ext cx="908777" cy="243355"/>
          </a:xfrm>
          <a:prstGeom prst="line">
            <a:avLst/>
          </a:prstGeom>
          <a:ln w="38100">
            <a:solidFill>
              <a:schemeClr val="accent5">
                <a:hueOff val="312740"/>
                <a:satOff val="5894"/>
                <a:lumOff val="10260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469" name="线条"/>
          <p:cNvSpPr/>
          <p:nvPr/>
        </p:nvSpPr>
        <p:spPr>
          <a:xfrm>
            <a:off x="1331076" y="2372121"/>
            <a:ext cx="288043" cy="1"/>
          </a:xfrm>
          <a:prstGeom prst="line">
            <a:avLst/>
          </a:prstGeom>
          <a:ln w="38100">
            <a:solidFill>
              <a:schemeClr val="accent5">
                <a:hueOff val="312740"/>
                <a:satOff val="5894"/>
                <a:lumOff val="10260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470" name="线条"/>
          <p:cNvSpPr/>
          <p:nvPr/>
        </p:nvSpPr>
        <p:spPr>
          <a:xfrm>
            <a:off x="1819629" y="2372121"/>
            <a:ext cx="288043" cy="1"/>
          </a:xfrm>
          <a:prstGeom prst="line">
            <a:avLst/>
          </a:prstGeom>
          <a:ln w="38100">
            <a:solidFill>
              <a:schemeClr val="accent5">
                <a:hueOff val="312740"/>
                <a:satOff val="5894"/>
                <a:lumOff val="10260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471" name="线条"/>
          <p:cNvSpPr/>
          <p:nvPr/>
        </p:nvSpPr>
        <p:spPr>
          <a:xfrm>
            <a:off x="1331076" y="2854721"/>
            <a:ext cx="288043" cy="1"/>
          </a:xfrm>
          <a:prstGeom prst="line">
            <a:avLst/>
          </a:prstGeom>
          <a:ln w="38100">
            <a:solidFill>
              <a:schemeClr val="accent5">
                <a:hueOff val="312740"/>
                <a:satOff val="5894"/>
                <a:lumOff val="10260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472" name="线条"/>
          <p:cNvSpPr/>
          <p:nvPr/>
        </p:nvSpPr>
        <p:spPr>
          <a:xfrm>
            <a:off x="1819629" y="2854721"/>
            <a:ext cx="288043" cy="1"/>
          </a:xfrm>
          <a:prstGeom prst="line">
            <a:avLst/>
          </a:prstGeom>
          <a:ln w="38100">
            <a:solidFill>
              <a:schemeClr val="accent5">
                <a:hueOff val="312740"/>
                <a:satOff val="5894"/>
                <a:lumOff val="10260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473" name="线条"/>
          <p:cNvSpPr/>
          <p:nvPr/>
        </p:nvSpPr>
        <p:spPr>
          <a:xfrm flipH="1">
            <a:off x="1260136" y="2567085"/>
            <a:ext cx="974536" cy="136605"/>
          </a:xfrm>
          <a:prstGeom prst="line">
            <a:avLst/>
          </a:prstGeom>
          <a:ln w="38100">
            <a:solidFill>
              <a:schemeClr val="accent5">
                <a:hueOff val="312740"/>
                <a:satOff val="5894"/>
                <a:lumOff val="10260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474" name="SRUN"/>
          <p:cNvSpPr txBox="1"/>
          <p:nvPr/>
        </p:nvSpPr>
        <p:spPr>
          <a:xfrm>
            <a:off x="1292091" y="3395572"/>
            <a:ext cx="914717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SRUN</a:t>
            </a:r>
          </a:p>
        </p:txBody>
      </p:sp>
      <p:sp>
        <p:nvSpPr>
          <p:cNvPr id="475" name="线条"/>
          <p:cNvSpPr/>
          <p:nvPr/>
        </p:nvSpPr>
        <p:spPr>
          <a:xfrm flipV="1">
            <a:off x="1749449" y="3127017"/>
            <a:ext cx="1" cy="288827"/>
          </a:xfrm>
          <a:prstGeom prst="line">
            <a:avLst/>
          </a:prstGeom>
          <a:ln w="38100">
            <a:solidFill>
              <a:srgbClr val="6F6A5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476" name="chunk=2MB"/>
          <p:cNvSpPr txBox="1"/>
          <p:nvPr/>
        </p:nvSpPr>
        <p:spPr>
          <a:xfrm>
            <a:off x="6971549" y="1466849"/>
            <a:ext cx="165250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chunk=2MB</a:t>
            </a:r>
          </a:p>
        </p:txBody>
      </p:sp>
      <p:sp>
        <p:nvSpPr>
          <p:cNvPr id="477" name="step2：遍历free_slots，将无外借的SRUN内的slots从free_slots链表删除"/>
          <p:cNvSpPr txBox="1"/>
          <p:nvPr/>
        </p:nvSpPr>
        <p:spPr>
          <a:xfrm>
            <a:off x="442934" y="4199005"/>
            <a:ext cx="983293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step2：遍历free_slots，将无外借的SRUN内的slots从free_slots链表删除</a:t>
            </a:r>
          </a:p>
        </p:txBody>
      </p:sp>
      <p:sp>
        <p:nvSpPr>
          <p:cNvPr id="478" name="step3：遍历main_chunk，将无外借的SRUN对应的pages标记归还"/>
          <p:cNvSpPr txBox="1"/>
          <p:nvPr/>
        </p:nvSpPr>
        <p:spPr>
          <a:xfrm>
            <a:off x="466597" y="5046236"/>
            <a:ext cx="894740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step3：遍历main_chunk，将无外借的SRUN对应的pages标记归还</a:t>
            </a:r>
          </a:p>
        </p:txBody>
      </p:sp>
      <p:sp>
        <p:nvSpPr>
          <p:cNvPr id="479" name="step4：若step3后，chunk无外借的pages，则释放整个chunk"/>
          <p:cNvSpPr txBox="1"/>
          <p:nvPr/>
        </p:nvSpPr>
        <p:spPr>
          <a:xfrm>
            <a:off x="405286" y="5910459"/>
            <a:ext cx="8193033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step4：若step3后，chunk无外借的pages，则释放整个chunk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q&amp;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q&amp;a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目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目录</a:t>
            </a:r>
          </a:p>
        </p:txBody>
      </p:sp>
      <p:sp>
        <p:nvSpPr>
          <p:cNvPr id="136" name="变量拷贝是否影响性能？…"/>
          <p:cNvSpPr txBox="1"/>
          <p:nvPr>
            <p:ph type="body" idx="1"/>
          </p:nvPr>
        </p:nvSpPr>
        <p:spPr>
          <a:xfrm>
            <a:off x="508000" y="3032123"/>
            <a:ext cx="11988800" cy="5727701"/>
          </a:xfrm>
          <a:prstGeom prst="rect">
            <a:avLst/>
          </a:prstGeom>
        </p:spPr>
        <p:txBody>
          <a:bodyPr/>
          <a:lstStyle/>
          <a:p>
            <a:pPr lvl="1">
              <a:buBlip>
                <a:blip r:embed="rId2"/>
              </a:buBlip>
            </a:pPr>
          </a:p>
          <a:p>
            <a:pPr lvl="1">
              <a:buBlip>
                <a:blip r:embed="rId2"/>
              </a:buBlip>
            </a:pPr>
            <a:r>
              <a:t>变量拷贝是否影响性能？</a:t>
            </a:r>
          </a:p>
          <a:p>
            <a:pPr lvl="1">
              <a:buBlip>
                <a:blip r:embed="rId2"/>
              </a:buBlip>
            </a:pPr>
            <a:r>
              <a:t>万能的array</a:t>
            </a:r>
          </a:p>
          <a:p>
            <a:pPr lvl="1">
              <a:buBlip>
                <a:blip r:embed="rId2"/>
              </a:buBlip>
            </a:pPr>
            <a:r>
              <a:t>为何脚本占用大量内存？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变量拷贝是否影响性能？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5696"/>
            </a:lvl1pPr>
          </a:lstStyle>
          <a:p>
            <a:pPr/>
            <a:r>
              <a:t>变量拷贝是否影响性能？</a:t>
            </a:r>
          </a:p>
        </p:txBody>
      </p:sp>
      <p:sp>
        <p:nvSpPr>
          <p:cNvPr id="139" name="正文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42" name="7975EA4E-1AA6-4DF0-B9B2-FF6142E452C7.png"/>
          <p:cNvGrpSpPr/>
          <p:nvPr/>
        </p:nvGrpSpPr>
        <p:grpSpPr>
          <a:xfrm>
            <a:off x="2107425" y="2090101"/>
            <a:ext cx="8789950" cy="3846198"/>
            <a:chOff x="0" y="0"/>
            <a:chExt cx="8789948" cy="3846197"/>
          </a:xfrm>
        </p:grpSpPr>
        <p:pic>
          <p:nvPicPr>
            <p:cNvPr id="141" name="7975EA4E-1AA6-4DF0-B9B2-FF6142E452C7.png" descr="7975EA4E-1AA6-4DF0-B9B2-FF6142E452C7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8535949" cy="3515998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0" name="7975EA4E-1AA6-4DF0-B9B2-FF6142E452C7.png" descr="7975EA4E-1AA6-4DF0-B9B2-FF6142E452C7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789949" cy="3846198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安装XDEBUG扩展"/>
          <p:cNvSpPr txBox="1"/>
          <p:nvPr>
            <p:ph type="title"/>
          </p:nvPr>
        </p:nvSpPr>
        <p:spPr>
          <a:xfrm>
            <a:off x="3493591" y="3860800"/>
            <a:ext cx="9587409" cy="2032000"/>
          </a:xfrm>
          <a:prstGeom prst="rect">
            <a:avLst/>
          </a:prstGeom>
        </p:spPr>
        <p:txBody>
          <a:bodyPr/>
          <a:lstStyle/>
          <a:p>
            <a:pPr lvl="1"/>
            <a:r>
              <a:t>安装XDEBUG扩展</a:t>
            </a:r>
          </a:p>
        </p:txBody>
      </p:sp>
      <p:pic>
        <p:nvPicPr>
          <p:cNvPr id="145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9850" y="4217627"/>
            <a:ext cx="1956919" cy="13183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共享内存，相安无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5696"/>
            </a:lvl1pPr>
          </a:lstStyle>
          <a:p>
            <a:pPr/>
            <a:r>
              <a:t>共享内存，相安无事</a:t>
            </a:r>
          </a:p>
        </p:txBody>
      </p:sp>
      <p:sp>
        <p:nvSpPr>
          <p:cNvPr id="148" name="多个变量指向同一个底层数组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多个变量指向同一个底层数组</a:t>
            </a:r>
          </a:p>
        </p:txBody>
      </p:sp>
      <p:grpSp>
        <p:nvGrpSpPr>
          <p:cNvPr id="151" name="78C2A487-42FF-4D89-A9F6-E65E0F18E438.png"/>
          <p:cNvGrpSpPr/>
          <p:nvPr/>
        </p:nvGrpSpPr>
        <p:grpSpPr>
          <a:xfrm>
            <a:off x="2208037" y="1655632"/>
            <a:ext cx="8588726" cy="4715136"/>
            <a:chOff x="0" y="0"/>
            <a:chExt cx="8588725" cy="4715135"/>
          </a:xfrm>
        </p:grpSpPr>
        <p:pic>
          <p:nvPicPr>
            <p:cNvPr id="150" name="78C2A487-42FF-4D89-A9F6-E65E0F18E438.png" descr="78C2A487-42FF-4D89-A9F6-E65E0F18E438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8334726" cy="438493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9" name="78C2A487-42FF-4D89-A9F6-E65E0F18E438.png" descr="78C2A487-42FF-4D89-A9F6-E65E0F18E438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588726" cy="471513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我要修改，当机立断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defTabSz="519937">
              <a:defRPr sz="5696"/>
            </a:pPr>
            <a:r>
              <a:t>我要修改，当机立断</a:t>
            </a:r>
          </a:p>
        </p:txBody>
      </p:sp>
      <p:sp>
        <p:nvSpPr>
          <p:cNvPr id="154" name="写时复制，底层数组发生拷贝，变量变更指向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写时复制，底层数组发生拷贝，变量变更指向</a:t>
            </a:r>
          </a:p>
        </p:txBody>
      </p:sp>
      <p:grpSp>
        <p:nvGrpSpPr>
          <p:cNvPr id="157" name="70817DB0-60E3-46A2-A464-6BB88F5E0D6F.png"/>
          <p:cNvGrpSpPr/>
          <p:nvPr/>
        </p:nvGrpSpPr>
        <p:grpSpPr>
          <a:xfrm>
            <a:off x="523927" y="1747522"/>
            <a:ext cx="11956946" cy="4683756"/>
            <a:chOff x="0" y="0"/>
            <a:chExt cx="11956944" cy="4683754"/>
          </a:xfrm>
        </p:grpSpPr>
        <p:pic>
          <p:nvPicPr>
            <p:cNvPr id="156" name="70817DB0-60E3-46A2-A464-6BB88F5E0D6F.png" descr="70817DB0-60E3-46A2-A464-6BB88F5E0D6F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11702945" cy="435355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5" name="70817DB0-60E3-46A2-A464-6BB88F5E0D6F.png" descr="70817DB0-60E3-46A2-A464-6BB88F5E0D6F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1956945" cy="4683755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zval {…"/>
          <p:cNvSpPr txBox="1"/>
          <p:nvPr/>
        </p:nvSpPr>
        <p:spPr>
          <a:xfrm>
            <a:off x="1341493" y="3975097"/>
            <a:ext cx="2700965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500"/>
            </a:pPr>
            <a:r>
              <a:t>zval {</a:t>
            </a:r>
          </a:p>
          <a:p>
            <a:pPr algn="l">
              <a:defRPr sz="2500"/>
            </a:pPr>
            <a:r>
              <a:t>    type 变量类型</a:t>
            </a:r>
          </a:p>
          <a:p>
            <a:pPr algn="l">
              <a:defRPr sz="2500"/>
            </a:pPr>
            <a:r>
              <a:t>    value* 底层内存</a:t>
            </a:r>
          </a:p>
          <a:p>
            <a:pPr algn="l">
              <a:defRPr sz="2500"/>
            </a:pPr>
            <a:r>
              <a:t>}</a:t>
            </a:r>
          </a:p>
        </p:txBody>
      </p:sp>
      <p:sp>
        <p:nvSpPr>
          <p:cNvPr id="160" name="zend_string {…"/>
          <p:cNvSpPr txBox="1"/>
          <p:nvPr/>
        </p:nvSpPr>
        <p:spPr>
          <a:xfrm>
            <a:off x="6599293" y="1514473"/>
            <a:ext cx="3001876" cy="220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500"/>
            </a:pPr>
            <a:r>
              <a:t>zend_string {</a:t>
            </a:r>
          </a:p>
          <a:p>
            <a:pPr algn="l">
              <a:defRPr sz="2500"/>
            </a:pPr>
            <a:r>
              <a:t>    refcount 引用计数</a:t>
            </a:r>
          </a:p>
          <a:p>
            <a:pPr algn="l">
              <a:defRPr sz="2500"/>
            </a:pPr>
            <a:r>
              <a:t>    len 字符串长度</a:t>
            </a:r>
          </a:p>
          <a:p>
            <a:pPr algn="l">
              <a:defRPr sz="2500"/>
            </a:pPr>
            <a:r>
              <a:t>    val[] 字符串内存</a:t>
            </a:r>
          </a:p>
          <a:p>
            <a:pPr algn="l">
              <a:defRPr sz="2500"/>
            </a:pPr>
            <a:r>
              <a:t>};</a:t>
            </a:r>
          </a:p>
        </p:txBody>
      </p:sp>
      <p:sp>
        <p:nvSpPr>
          <p:cNvPr id="161" name="线条"/>
          <p:cNvSpPr/>
          <p:nvPr/>
        </p:nvSpPr>
        <p:spPr>
          <a:xfrm flipV="1">
            <a:off x="3896581" y="2206420"/>
            <a:ext cx="2687494" cy="2687495"/>
          </a:xfrm>
          <a:prstGeom prst="line">
            <a:avLst/>
          </a:prstGeom>
          <a:ln w="38100">
            <a:solidFill>
              <a:srgbClr val="6F6A5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162" name="type=IS_STRING"/>
          <p:cNvSpPr txBox="1"/>
          <p:nvPr/>
        </p:nvSpPr>
        <p:spPr>
          <a:xfrm>
            <a:off x="3119316" y="3032123"/>
            <a:ext cx="234656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type=IS_STRING</a:t>
            </a:r>
          </a:p>
        </p:txBody>
      </p:sp>
      <p:sp>
        <p:nvSpPr>
          <p:cNvPr id="163" name="zend_array {…"/>
          <p:cNvSpPr txBox="1"/>
          <p:nvPr/>
        </p:nvSpPr>
        <p:spPr>
          <a:xfrm>
            <a:off x="6650093" y="5827710"/>
            <a:ext cx="4228468" cy="312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500"/>
            </a:pPr>
            <a:r>
              <a:t>zend_array {</a:t>
            </a:r>
          </a:p>
          <a:p>
            <a:pPr algn="l">
              <a:defRPr sz="2500"/>
            </a:pPr>
            <a:r>
              <a:t>    refcount 引用计数</a:t>
            </a:r>
          </a:p>
          <a:p>
            <a:pPr algn="l">
              <a:defRPr sz="2500"/>
            </a:pPr>
            <a:r>
              <a:t>    arData* 数组内存</a:t>
            </a:r>
          </a:p>
          <a:p>
            <a:pPr algn="l">
              <a:defRPr sz="2500"/>
            </a:pPr>
            <a:r>
              <a:t>    nNumUsed 已用槽位</a:t>
            </a:r>
          </a:p>
          <a:p>
            <a:pPr algn="l">
              <a:defRPr sz="2500"/>
            </a:pPr>
            <a:r>
              <a:t>    nNumOfElements 元素个数</a:t>
            </a:r>
          </a:p>
          <a:p>
            <a:pPr algn="l">
              <a:defRPr sz="2500"/>
            </a:pPr>
            <a:r>
              <a:t>    nTableSize 总槽位数量</a:t>
            </a:r>
          </a:p>
          <a:p>
            <a:pPr algn="l">
              <a:defRPr sz="2500"/>
            </a:pPr>
            <a:r>
              <a:t>};</a:t>
            </a:r>
          </a:p>
        </p:txBody>
      </p:sp>
      <p:sp>
        <p:nvSpPr>
          <p:cNvPr id="164" name="线条"/>
          <p:cNvSpPr/>
          <p:nvPr/>
        </p:nvSpPr>
        <p:spPr>
          <a:xfrm>
            <a:off x="4021948" y="5228181"/>
            <a:ext cx="2430920" cy="1106688"/>
          </a:xfrm>
          <a:prstGeom prst="line">
            <a:avLst/>
          </a:prstGeom>
          <a:ln w="38100">
            <a:solidFill>
              <a:srgbClr val="6F6A5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165" name="type=IS_ARRAY"/>
          <p:cNvSpPr txBox="1"/>
          <p:nvPr/>
        </p:nvSpPr>
        <p:spPr>
          <a:xfrm>
            <a:off x="4567256" y="5102223"/>
            <a:ext cx="221928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type=IS_ARRAY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万能的arr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5696"/>
            </a:lvl1pPr>
          </a:lstStyle>
          <a:p>
            <a:pPr/>
            <a:r>
              <a:t>万能的array</a:t>
            </a:r>
          </a:p>
        </p:txBody>
      </p:sp>
      <p:sp>
        <p:nvSpPr>
          <p:cNvPr id="168" name="正文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71" name="F66982A5-5BD7-45D5-91F8-55D3FB8A15C7.png"/>
          <p:cNvGrpSpPr/>
          <p:nvPr/>
        </p:nvGrpSpPr>
        <p:grpSpPr>
          <a:xfrm>
            <a:off x="736200" y="1812341"/>
            <a:ext cx="11532400" cy="4401718"/>
            <a:chOff x="0" y="0"/>
            <a:chExt cx="11532398" cy="4401716"/>
          </a:xfrm>
        </p:grpSpPr>
        <p:pic>
          <p:nvPicPr>
            <p:cNvPr id="170" name="F66982A5-5BD7-45D5-91F8-55D3FB8A15C7.png" descr="F66982A5-5BD7-45D5-91F8-55D3FB8A15C7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11278399" cy="407151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69" name="F66982A5-5BD7-45D5-91F8-55D3FB8A15C7.png" descr="F66982A5-5BD7-45D5-91F8-55D3FB8A15C7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1532399" cy="440171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acked arr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packed array</a:t>
            </a:r>
          </a:p>
        </p:txBody>
      </p:sp>
      <p:sp>
        <p:nvSpPr>
          <p:cNvPr id="174" name="顺序追加而成的数组，读写时间复杂度O(1)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顺序追加而成的数组，读写时间复杂度O(1)</a:t>
            </a:r>
          </a:p>
        </p:txBody>
      </p:sp>
      <p:sp>
        <p:nvSpPr>
          <p:cNvPr id="175" name="$a = ['a', 'b', 'c', 'd'];…"/>
          <p:cNvSpPr txBox="1"/>
          <p:nvPr/>
        </p:nvSpPr>
        <p:spPr>
          <a:xfrm>
            <a:off x="578811" y="1924050"/>
            <a:ext cx="2606862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500"/>
            </a:pPr>
            <a:r>
              <a:t>$a = ['a', 'b', 'c', 'd'];</a:t>
            </a:r>
          </a:p>
          <a:p>
            <a:pPr algn="l">
              <a:defRPr sz="2500"/>
            </a:pPr>
          </a:p>
          <a:p>
            <a:pPr algn="l">
              <a:defRPr sz="2500"/>
            </a:pPr>
            <a:r>
              <a:t>unset($a[1]);</a:t>
            </a:r>
          </a:p>
        </p:txBody>
      </p:sp>
      <p:grpSp>
        <p:nvGrpSpPr>
          <p:cNvPr id="178" name="成组"/>
          <p:cNvGrpSpPr/>
          <p:nvPr/>
        </p:nvGrpSpPr>
        <p:grpSpPr>
          <a:xfrm>
            <a:off x="5371975" y="2132897"/>
            <a:ext cx="889250" cy="838201"/>
            <a:chOff x="0" y="0"/>
            <a:chExt cx="889248" cy="838200"/>
          </a:xfrm>
        </p:grpSpPr>
        <p:sp>
          <p:nvSpPr>
            <p:cNvPr id="176" name="圆角矩形"/>
            <p:cNvSpPr/>
            <p:nvPr/>
          </p:nvSpPr>
          <p:spPr>
            <a:xfrm>
              <a:off x="0" y="0"/>
              <a:ext cx="889249" cy="838200"/>
            </a:xfrm>
            <a:prstGeom prst="roundRect">
              <a:avLst>
                <a:gd name="adj" fmla="val 15914"/>
              </a:avLst>
            </a:prstGeom>
            <a:noFill/>
            <a:ln w="38100" cap="flat">
              <a:solidFill>
                <a:srgbClr val="6F6A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77" name="'a'"/>
            <p:cNvSpPr txBox="1"/>
            <p:nvPr/>
          </p:nvSpPr>
          <p:spPr>
            <a:xfrm>
              <a:off x="260039" y="184149"/>
              <a:ext cx="369170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/>
              </a:lvl1pPr>
            </a:lstStyle>
            <a:p>
              <a:pPr/>
              <a:r>
                <a:t>'a'</a:t>
              </a:r>
            </a:p>
          </p:txBody>
        </p:sp>
      </p:grpSp>
      <p:grpSp>
        <p:nvGrpSpPr>
          <p:cNvPr id="181" name="成组"/>
          <p:cNvGrpSpPr/>
          <p:nvPr/>
        </p:nvGrpSpPr>
        <p:grpSpPr>
          <a:xfrm>
            <a:off x="7226175" y="2132897"/>
            <a:ext cx="889250" cy="838201"/>
            <a:chOff x="0" y="0"/>
            <a:chExt cx="889248" cy="838200"/>
          </a:xfrm>
        </p:grpSpPr>
        <p:sp>
          <p:nvSpPr>
            <p:cNvPr id="179" name="圆角矩形"/>
            <p:cNvSpPr/>
            <p:nvPr/>
          </p:nvSpPr>
          <p:spPr>
            <a:xfrm>
              <a:off x="0" y="0"/>
              <a:ext cx="889249" cy="838200"/>
            </a:xfrm>
            <a:prstGeom prst="roundRect">
              <a:avLst>
                <a:gd name="adj" fmla="val 15914"/>
              </a:avLst>
            </a:prstGeom>
            <a:noFill/>
            <a:ln w="38100" cap="flat">
              <a:solidFill>
                <a:srgbClr val="6F6A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80" name="'c'"/>
            <p:cNvSpPr txBox="1"/>
            <p:nvPr/>
          </p:nvSpPr>
          <p:spPr>
            <a:xfrm>
              <a:off x="258257" y="184149"/>
              <a:ext cx="372734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/>
              </a:lvl1pPr>
            </a:lstStyle>
            <a:p>
              <a:pPr/>
              <a:r>
                <a:t>'c'</a:t>
              </a:r>
            </a:p>
          </p:txBody>
        </p:sp>
      </p:grpSp>
      <p:grpSp>
        <p:nvGrpSpPr>
          <p:cNvPr id="184" name="成组"/>
          <p:cNvGrpSpPr/>
          <p:nvPr/>
        </p:nvGrpSpPr>
        <p:grpSpPr>
          <a:xfrm>
            <a:off x="6299075" y="2132897"/>
            <a:ext cx="889250" cy="838201"/>
            <a:chOff x="0" y="0"/>
            <a:chExt cx="889248" cy="838200"/>
          </a:xfrm>
        </p:grpSpPr>
        <p:sp>
          <p:nvSpPr>
            <p:cNvPr id="182" name="圆角矩形"/>
            <p:cNvSpPr/>
            <p:nvPr/>
          </p:nvSpPr>
          <p:spPr>
            <a:xfrm>
              <a:off x="0" y="0"/>
              <a:ext cx="889249" cy="838200"/>
            </a:xfrm>
            <a:prstGeom prst="roundRect">
              <a:avLst>
                <a:gd name="adj" fmla="val 15914"/>
              </a:avLst>
            </a:prstGeom>
            <a:noFill/>
            <a:ln w="38100" cap="flat">
              <a:solidFill>
                <a:srgbClr val="6F6A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83" name="undef"/>
            <p:cNvSpPr txBox="1"/>
            <p:nvPr/>
          </p:nvSpPr>
          <p:spPr>
            <a:xfrm>
              <a:off x="32069" y="184149"/>
              <a:ext cx="825110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/>
              </a:lvl1pPr>
            </a:lstStyle>
            <a:p>
              <a:pPr/>
              <a:r>
                <a:t>undef</a:t>
              </a:r>
            </a:p>
          </p:txBody>
        </p:sp>
      </p:grpSp>
      <p:sp>
        <p:nvSpPr>
          <p:cNvPr id="185" name="echo $a[1];"/>
          <p:cNvSpPr txBox="1"/>
          <p:nvPr/>
        </p:nvSpPr>
        <p:spPr>
          <a:xfrm>
            <a:off x="6627756" y="4768849"/>
            <a:ext cx="157808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500"/>
            </a:lvl1pPr>
          </a:lstStyle>
          <a:p>
            <a:pPr/>
            <a:r>
              <a:t>echo $a[1];</a:t>
            </a:r>
          </a:p>
        </p:txBody>
      </p:sp>
      <p:sp>
        <p:nvSpPr>
          <p:cNvPr id="186" name="线条"/>
          <p:cNvSpPr/>
          <p:nvPr/>
        </p:nvSpPr>
        <p:spPr>
          <a:xfrm flipV="1">
            <a:off x="6743700" y="3216037"/>
            <a:ext cx="1" cy="1332570"/>
          </a:xfrm>
          <a:prstGeom prst="line">
            <a:avLst/>
          </a:prstGeom>
          <a:ln w="38100">
            <a:solidFill>
              <a:srgbClr val="6F6A5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sp>
        <p:nvSpPr>
          <p:cNvPr id="187" name="zend_array {…"/>
          <p:cNvSpPr txBox="1"/>
          <p:nvPr/>
        </p:nvSpPr>
        <p:spPr>
          <a:xfrm>
            <a:off x="515993" y="3905250"/>
            <a:ext cx="4749057" cy="266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500"/>
            </a:pPr>
            <a:r>
              <a:t>zend_array {</a:t>
            </a:r>
          </a:p>
          <a:p>
            <a:pPr algn="l">
              <a:defRPr sz="2500"/>
            </a:pPr>
            <a:r>
              <a:t>    arData* 数组内存</a:t>
            </a:r>
          </a:p>
          <a:p>
            <a:pPr algn="l">
              <a:defRPr sz="2500"/>
            </a:pPr>
            <a:r>
              <a:t>    nNumUsed 已用槽位  =  4</a:t>
            </a:r>
          </a:p>
          <a:p>
            <a:pPr algn="l">
              <a:defRPr sz="2500"/>
            </a:pPr>
            <a:r>
              <a:t>    nNumOfElements 元素个数 = 3</a:t>
            </a:r>
          </a:p>
          <a:p>
            <a:pPr algn="l">
              <a:defRPr sz="2500"/>
            </a:pPr>
            <a:r>
              <a:t>    nTableSize 总槽位数量 = 8</a:t>
            </a:r>
          </a:p>
          <a:p>
            <a:pPr algn="l">
              <a:defRPr sz="2500"/>
            </a:pPr>
            <a:r>
              <a:t>};</a:t>
            </a:r>
          </a:p>
        </p:txBody>
      </p:sp>
      <p:sp>
        <p:nvSpPr>
          <p:cNvPr id="188" name="线条"/>
          <p:cNvSpPr/>
          <p:nvPr/>
        </p:nvSpPr>
        <p:spPr>
          <a:xfrm flipV="1">
            <a:off x="3517900" y="3065073"/>
            <a:ext cx="1784069" cy="1468828"/>
          </a:xfrm>
          <a:prstGeom prst="line">
            <a:avLst/>
          </a:prstGeom>
          <a:ln w="38100">
            <a:solidFill>
              <a:srgbClr val="6F6A5A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000"/>
            </a:pPr>
          </a:p>
        </p:txBody>
      </p:sp>
      <p:grpSp>
        <p:nvGrpSpPr>
          <p:cNvPr id="191" name="成组"/>
          <p:cNvGrpSpPr/>
          <p:nvPr/>
        </p:nvGrpSpPr>
        <p:grpSpPr>
          <a:xfrm>
            <a:off x="8115175" y="2132897"/>
            <a:ext cx="889250" cy="838201"/>
            <a:chOff x="0" y="0"/>
            <a:chExt cx="889248" cy="838200"/>
          </a:xfrm>
        </p:grpSpPr>
        <p:sp>
          <p:nvSpPr>
            <p:cNvPr id="189" name="圆角矩形"/>
            <p:cNvSpPr/>
            <p:nvPr/>
          </p:nvSpPr>
          <p:spPr>
            <a:xfrm>
              <a:off x="0" y="0"/>
              <a:ext cx="889249" cy="838200"/>
            </a:xfrm>
            <a:prstGeom prst="roundRect">
              <a:avLst>
                <a:gd name="adj" fmla="val 15914"/>
              </a:avLst>
            </a:prstGeom>
            <a:noFill/>
            <a:ln w="38100" cap="flat">
              <a:solidFill>
                <a:srgbClr val="6F6A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90" name="'d'"/>
            <p:cNvSpPr txBox="1"/>
            <p:nvPr/>
          </p:nvSpPr>
          <p:spPr>
            <a:xfrm>
              <a:off x="246862" y="184149"/>
              <a:ext cx="395524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/>
              </a:lvl1pPr>
            </a:lstStyle>
            <a:p>
              <a:pPr/>
              <a:r>
                <a:t>'d'</a:t>
              </a:r>
            </a:p>
          </p:txBody>
        </p:sp>
      </p:grpSp>
      <p:grpSp>
        <p:nvGrpSpPr>
          <p:cNvPr id="194" name="成组"/>
          <p:cNvGrpSpPr/>
          <p:nvPr/>
        </p:nvGrpSpPr>
        <p:grpSpPr>
          <a:xfrm>
            <a:off x="8991475" y="2132897"/>
            <a:ext cx="889250" cy="838201"/>
            <a:chOff x="0" y="0"/>
            <a:chExt cx="889248" cy="838200"/>
          </a:xfrm>
        </p:grpSpPr>
        <p:sp>
          <p:nvSpPr>
            <p:cNvPr id="192" name="圆角矩形"/>
            <p:cNvSpPr/>
            <p:nvPr/>
          </p:nvSpPr>
          <p:spPr>
            <a:xfrm>
              <a:off x="0" y="0"/>
              <a:ext cx="889249" cy="838200"/>
            </a:xfrm>
            <a:prstGeom prst="roundRect">
              <a:avLst>
                <a:gd name="adj" fmla="val 15914"/>
              </a:avLst>
            </a:prstGeom>
            <a:noFill/>
            <a:ln w="38100" cap="flat">
              <a:solidFill>
                <a:srgbClr val="6F6A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93" name="undef"/>
            <p:cNvSpPr txBox="1"/>
            <p:nvPr/>
          </p:nvSpPr>
          <p:spPr>
            <a:xfrm>
              <a:off x="32069" y="184149"/>
              <a:ext cx="825110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/>
              </a:lvl1pPr>
            </a:lstStyle>
            <a:p>
              <a:pPr/>
              <a:r>
                <a:t>undef</a:t>
              </a:r>
            </a:p>
          </p:txBody>
        </p:sp>
      </p:grpSp>
      <p:grpSp>
        <p:nvGrpSpPr>
          <p:cNvPr id="197" name="成组"/>
          <p:cNvGrpSpPr/>
          <p:nvPr/>
        </p:nvGrpSpPr>
        <p:grpSpPr>
          <a:xfrm>
            <a:off x="11785475" y="2132897"/>
            <a:ext cx="889250" cy="838201"/>
            <a:chOff x="0" y="0"/>
            <a:chExt cx="889248" cy="838200"/>
          </a:xfrm>
        </p:grpSpPr>
        <p:sp>
          <p:nvSpPr>
            <p:cNvPr id="195" name="圆角矩形"/>
            <p:cNvSpPr/>
            <p:nvPr/>
          </p:nvSpPr>
          <p:spPr>
            <a:xfrm>
              <a:off x="0" y="0"/>
              <a:ext cx="889249" cy="838200"/>
            </a:xfrm>
            <a:prstGeom prst="roundRect">
              <a:avLst>
                <a:gd name="adj" fmla="val 15914"/>
              </a:avLst>
            </a:prstGeom>
            <a:noFill/>
            <a:ln w="38100" cap="flat">
              <a:solidFill>
                <a:srgbClr val="6F6A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96" name="undef"/>
            <p:cNvSpPr txBox="1"/>
            <p:nvPr/>
          </p:nvSpPr>
          <p:spPr>
            <a:xfrm>
              <a:off x="32069" y="184149"/>
              <a:ext cx="825110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/>
              </a:lvl1pPr>
            </a:lstStyle>
            <a:p>
              <a:pPr/>
              <a:r>
                <a:t>undef</a:t>
              </a:r>
            </a:p>
          </p:txBody>
        </p:sp>
      </p:grpSp>
      <p:grpSp>
        <p:nvGrpSpPr>
          <p:cNvPr id="200" name="成组"/>
          <p:cNvGrpSpPr/>
          <p:nvPr/>
        </p:nvGrpSpPr>
        <p:grpSpPr>
          <a:xfrm>
            <a:off x="10858375" y="2132897"/>
            <a:ext cx="889250" cy="838201"/>
            <a:chOff x="0" y="0"/>
            <a:chExt cx="889248" cy="838200"/>
          </a:xfrm>
        </p:grpSpPr>
        <p:sp>
          <p:nvSpPr>
            <p:cNvPr id="198" name="圆角矩形"/>
            <p:cNvSpPr/>
            <p:nvPr/>
          </p:nvSpPr>
          <p:spPr>
            <a:xfrm>
              <a:off x="0" y="0"/>
              <a:ext cx="889249" cy="838200"/>
            </a:xfrm>
            <a:prstGeom prst="roundRect">
              <a:avLst>
                <a:gd name="adj" fmla="val 15914"/>
              </a:avLst>
            </a:prstGeom>
            <a:noFill/>
            <a:ln w="38100" cap="flat">
              <a:solidFill>
                <a:srgbClr val="6F6A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199" name="undef"/>
            <p:cNvSpPr txBox="1"/>
            <p:nvPr/>
          </p:nvSpPr>
          <p:spPr>
            <a:xfrm>
              <a:off x="32069" y="184149"/>
              <a:ext cx="825110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/>
              </a:lvl1pPr>
            </a:lstStyle>
            <a:p>
              <a:pPr/>
              <a:r>
                <a:t>undef</a:t>
              </a:r>
            </a:p>
          </p:txBody>
        </p:sp>
      </p:grpSp>
      <p:grpSp>
        <p:nvGrpSpPr>
          <p:cNvPr id="203" name="成组"/>
          <p:cNvGrpSpPr/>
          <p:nvPr/>
        </p:nvGrpSpPr>
        <p:grpSpPr>
          <a:xfrm>
            <a:off x="9931275" y="2132897"/>
            <a:ext cx="889250" cy="838201"/>
            <a:chOff x="0" y="0"/>
            <a:chExt cx="889248" cy="838200"/>
          </a:xfrm>
        </p:grpSpPr>
        <p:sp>
          <p:nvSpPr>
            <p:cNvPr id="201" name="圆角矩形"/>
            <p:cNvSpPr/>
            <p:nvPr/>
          </p:nvSpPr>
          <p:spPr>
            <a:xfrm>
              <a:off x="0" y="0"/>
              <a:ext cx="889249" cy="838200"/>
            </a:xfrm>
            <a:prstGeom prst="roundRect">
              <a:avLst>
                <a:gd name="adj" fmla="val 15914"/>
              </a:avLst>
            </a:prstGeom>
            <a:noFill/>
            <a:ln w="38100" cap="flat">
              <a:solidFill>
                <a:srgbClr val="6F6A5A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sx="100000" sy="100000" kx="0" ky="0" algn="b" rotWithShape="0" blurRad="25400" dist="12700" dir="540000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202" name="undef"/>
            <p:cNvSpPr txBox="1"/>
            <p:nvPr/>
          </p:nvSpPr>
          <p:spPr>
            <a:xfrm>
              <a:off x="32069" y="184149"/>
              <a:ext cx="825110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500"/>
              </a:lvl1pPr>
            </a:lstStyle>
            <a:p>
              <a:pPr/>
              <a:r>
                <a:t>undef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